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508" r:id="rId3"/>
    <p:sldId id="509" r:id="rId4"/>
    <p:sldId id="510" r:id="rId5"/>
    <p:sldId id="511" r:id="rId6"/>
    <p:sldId id="384" r:id="rId7"/>
    <p:sldId id="512" r:id="rId8"/>
    <p:sldId id="514" r:id="rId9"/>
    <p:sldId id="515" r:id="rId10"/>
    <p:sldId id="545" r:id="rId11"/>
    <p:sldId id="517" r:id="rId12"/>
    <p:sldId id="518" r:id="rId13"/>
    <p:sldId id="519" r:id="rId14"/>
    <p:sldId id="520" r:id="rId15"/>
    <p:sldId id="521" r:id="rId16"/>
    <p:sldId id="397" r:id="rId17"/>
    <p:sldId id="410" r:id="rId18"/>
    <p:sldId id="398" r:id="rId19"/>
    <p:sldId id="404" r:id="rId20"/>
    <p:sldId id="522" r:id="rId21"/>
    <p:sldId id="523" r:id="rId22"/>
    <p:sldId id="411" r:id="rId23"/>
    <p:sldId id="467" r:id="rId24"/>
    <p:sldId id="526" r:id="rId25"/>
    <p:sldId id="399" r:id="rId26"/>
    <p:sldId id="401" r:id="rId27"/>
    <p:sldId id="413" r:id="rId28"/>
    <p:sldId id="469" r:id="rId29"/>
    <p:sldId id="418" r:id="rId30"/>
    <p:sldId id="312" r:id="rId31"/>
    <p:sldId id="473" r:id="rId32"/>
    <p:sldId id="258" r:id="rId33"/>
    <p:sldId id="527" r:id="rId34"/>
    <p:sldId id="474" r:id="rId35"/>
    <p:sldId id="529" r:id="rId36"/>
    <p:sldId id="476" r:id="rId37"/>
    <p:sldId id="477" r:id="rId38"/>
    <p:sldId id="259" r:id="rId39"/>
    <p:sldId id="478" r:id="rId40"/>
    <p:sldId id="530" r:id="rId41"/>
    <p:sldId id="531" r:id="rId42"/>
    <p:sldId id="543" r:id="rId43"/>
    <p:sldId id="507" r:id="rId44"/>
    <p:sldId id="532" r:id="rId45"/>
    <p:sldId id="533" r:id="rId46"/>
    <p:sldId id="534" r:id="rId47"/>
    <p:sldId id="443" r:id="rId48"/>
    <p:sldId id="536" r:id="rId49"/>
    <p:sldId id="537" r:id="rId50"/>
    <p:sldId id="538" r:id="rId51"/>
    <p:sldId id="535" r:id="rId52"/>
    <p:sldId id="539" r:id="rId53"/>
    <p:sldId id="542" r:id="rId54"/>
    <p:sldId id="373" r:id="rId55"/>
    <p:sldId id="492" r:id="rId56"/>
    <p:sldId id="493" r:id="rId57"/>
    <p:sldId id="263" r:id="rId58"/>
    <p:sldId id="494" r:id="rId59"/>
    <p:sldId id="496" r:id="rId60"/>
    <p:sldId id="495" r:id="rId61"/>
    <p:sldId id="500" r:id="rId62"/>
    <p:sldId id="497" r:id="rId63"/>
    <p:sldId id="498" r:id="rId64"/>
    <p:sldId id="501" r:id="rId6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CCFF"/>
    <a:srgbClr val="FF3399"/>
    <a:srgbClr val="99CCFF"/>
    <a:srgbClr val="CCFFFF"/>
    <a:srgbClr val="CC3300"/>
    <a:srgbClr val="FFCCFF"/>
    <a:srgbClr val="CC99FF"/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 autoAdjust="0"/>
    <p:restoredTop sz="95669" autoAdjust="0"/>
  </p:normalViewPr>
  <p:slideViewPr>
    <p:cSldViewPr>
      <p:cViewPr varScale="1">
        <p:scale>
          <a:sx n="74" d="100"/>
          <a:sy n="74" d="100"/>
        </p:scale>
        <p:origin x="1368" y="42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E4B6539-215E-4A82-B8D5-BC65B0D83A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4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28F501-268A-4A38-8063-C71DEAA8709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响应时间指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请求从发出到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操作完成的时间，吞吐率指单位时间内完成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92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767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看鼠标接口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71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配向膜</a:t>
            </a:r>
            <a:r>
              <a:rPr lang="en-US" altLang="zh-CN" dirty="0"/>
              <a:t>—</a:t>
            </a:r>
            <a:r>
              <a:rPr lang="zh-CN" altLang="en-US" dirty="0"/>
              <a:t>刻在电极上面的凹槽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286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看工作过程（寻道</a:t>
            </a:r>
            <a:r>
              <a:rPr lang="en-US" altLang="zh-CN" dirty="0"/>
              <a:t>-</a:t>
            </a:r>
            <a:r>
              <a:rPr lang="zh-CN" altLang="en-US" dirty="0"/>
              <a:t>等待）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3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BA0A5E-3F07-4E9E-B792-39AF75AB4380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看记录密度</a:t>
            </a:r>
            <a:r>
              <a:rPr lang="en-US" altLang="zh-CN" dirty="0"/>
              <a:t>-</a:t>
            </a:r>
            <a:r>
              <a:rPr lang="zh-CN" altLang="en-US" dirty="0"/>
              <a:t>位密度的差别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P24-</a:t>
            </a:r>
            <a:r>
              <a:rPr lang="zh-CN" altLang="en-US" dirty="0"/>
              <a:t>看性能计算公式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89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P25-</a:t>
            </a:r>
            <a:r>
              <a:rPr lang="zh-CN" altLang="en-US" dirty="0"/>
              <a:t>看扇区扇角固定，</a:t>
            </a:r>
            <a:r>
              <a:rPr lang="en-US" altLang="zh-CN" dirty="0"/>
              <a:t>P26-</a:t>
            </a:r>
            <a:r>
              <a:rPr lang="zh-CN" altLang="en-US" dirty="0"/>
              <a:t>看转动方式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872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B39EE4F-3A0A-4CFC-882C-06BB8ED2DF1B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接口仅中转信息，永远不会主动产生信息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软件的任务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25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看功能需求，</a:t>
            </a:r>
            <a:r>
              <a:rPr lang="en-US" altLang="zh-CN" dirty="0"/>
              <a:t>P8-</a:t>
            </a:r>
            <a:r>
              <a:rPr lang="zh-CN" altLang="en-US" dirty="0"/>
              <a:t>看设置设备选择电路的原因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6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否，无条件传送设备传送</a:t>
            </a:r>
            <a:r>
              <a:rPr lang="en-US" altLang="zh-CN" dirty="0"/>
              <a:t>1</a:t>
            </a:r>
            <a:r>
              <a:rPr lang="zh-CN" altLang="en-US" dirty="0"/>
              <a:t>个数据</a:t>
            </a:r>
            <a:r>
              <a:rPr lang="en-US" altLang="zh-CN" dirty="0"/>
              <a:t>/</a:t>
            </a:r>
            <a:r>
              <a:rPr lang="zh-CN" altLang="en-US" dirty="0"/>
              <a:t>次、无联络信号线，串行传输时不同位间须进行定时，有联络信号，无法连接；</a:t>
            </a:r>
            <a:endParaRPr lang="en-US" altLang="zh-CN" dirty="0"/>
          </a:p>
          <a:p>
            <a:r>
              <a:rPr lang="zh-CN" altLang="en-US" dirty="0"/>
              <a:t>      是，所连设备为条件传送设备，而启动设备的命令需暂存在控制口中；</a:t>
            </a:r>
            <a:endParaRPr lang="en-US" altLang="zh-CN" dirty="0"/>
          </a:p>
          <a:p>
            <a:r>
              <a:rPr lang="zh-CN" altLang="en-US" dirty="0"/>
              <a:t>      是，中断请求在设备就绪时产生，而状态记录、设备控制都是查询接口的基本功能。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066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指令格式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348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P12-</a:t>
            </a:r>
            <a:r>
              <a:rPr lang="zh-CN" altLang="en-US" dirty="0"/>
              <a:t>看程序查询方式基本思想，</a:t>
            </a:r>
            <a:r>
              <a:rPr lang="en-US" altLang="zh-CN" dirty="0"/>
              <a:t>P31-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接口的端口类型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193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195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P31-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接口的基本组成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0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P12-</a:t>
            </a:r>
            <a:r>
              <a:rPr lang="zh-CN" altLang="en-US" dirty="0"/>
              <a:t>看直接传送方式基本思想，上页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接口组成，</a:t>
            </a:r>
            <a:r>
              <a:rPr lang="en-US" altLang="zh-CN" dirty="0"/>
              <a:t>P33-</a:t>
            </a:r>
            <a:r>
              <a:rPr lang="zh-CN" altLang="en-US" dirty="0"/>
              <a:t>看</a:t>
            </a:r>
            <a:r>
              <a:rPr lang="en-US" altLang="zh-CN" dirty="0"/>
              <a:t>C</a:t>
            </a:r>
            <a:r>
              <a:rPr lang="zh-CN" altLang="en-US" dirty="0"/>
              <a:t>语言的</a:t>
            </a:r>
            <a:r>
              <a:rPr lang="en-US" altLang="zh-CN" dirty="0"/>
              <a:t>I/O</a:t>
            </a:r>
            <a:r>
              <a:rPr lang="zh-CN" altLang="en-US" dirty="0"/>
              <a:t>函数格式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55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F9ED8A3-DA9A-47EF-8F65-033EE057B889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多重中断只在向量中断时才发生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185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上页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-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看向量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非向量方式的事件类型识别方法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场景：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在看书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某段差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字看完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，听到有人喊：</a:t>
            </a:r>
            <a:r>
              <a:rPr lang="en-US" altLang="zh-CN" sz="1200" b="0" dirty="0"/>
              <a:t>“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A,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帮个忙</a:t>
            </a:r>
            <a:r>
              <a:rPr lang="en-US" altLang="zh-CN" sz="1200" b="0" dirty="0"/>
              <a:t>”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dirty="0"/>
              <a:t>“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A,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老师找</a:t>
            </a:r>
            <a:r>
              <a:rPr lang="en-US" altLang="zh-CN" sz="1200" b="0" dirty="0"/>
              <a:t>”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会怎么做？若同时要打喷嚏，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会怎么做？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9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I/O</a:t>
            </a:r>
            <a:r>
              <a:rPr lang="zh-CN" altLang="en-US" dirty="0"/>
              <a:t>指令初步格式。多种操作码方案</a:t>
            </a:r>
            <a:r>
              <a:rPr lang="zh-CN" altLang="en-US" u="sng" dirty="0"/>
              <a:t>可扩展性</a:t>
            </a:r>
            <a:r>
              <a:rPr lang="zh-CN" altLang="en-US" dirty="0"/>
              <a:t>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66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2847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492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P40-</a:t>
            </a:r>
            <a:r>
              <a:rPr lang="zh-CN" altLang="en-US" dirty="0"/>
              <a:t>看提供中断类型号的需求（向量中断时需要），</a:t>
            </a:r>
            <a:r>
              <a:rPr lang="en-US" altLang="zh-CN" dirty="0"/>
              <a:t>P36-</a:t>
            </a:r>
            <a:r>
              <a:rPr lang="zh-CN" altLang="en-US" dirty="0"/>
              <a:t>看查询接口结构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22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CPU-</a:t>
            </a:r>
            <a:r>
              <a:rPr lang="zh-CN" altLang="en-US" dirty="0"/>
              <a:t>看非向量中断识别事件类型的方法、撤销请求时机，上页</a:t>
            </a:r>
            <a:r>
              <a:rPr lang="en-US" altLang="zh-CN" dirty="0"/>
              <a:t>-</a:t>
            </a:r>
            <a:r>
              <a:rPr lang="zh-CN" altLang="en-US" dirty="0"/>
              <a:t>看读状态口时撤销请求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538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P44-</a:t>
            </a:r>
            <a:r>
              <a:rPr lang="zh-CN" altLang="en-US" dirty="0"/>
              <a:t>看中断响应操作撤销请求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85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正在服务请求号寄存器的内容＝最高优先级请求号时，阻塞所有请求（与单个中断源效果相同）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507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P46-</a:t>
            </a:r>
            <a:r>
              <a:rPr lang="zh-CN" altLang="en-US" dirty="0"/>
              <a:t>看中断控制器的设置原因，看串行判优需设置</a:t>
            </a:r>
            <a:r>
              <a:rPr lang="en-US" altLang="zh-CN" dirty="0"/>
              <a:t>INTA#</a:t>
            </a:r>
            <a:r>
              <a:rPr lang="zh-CN" altLang="en-US" dirty="0"/>
              <a:t>，</a:t>
            </a:r>
            <a:r>
              <a:rPr lang="en-US" altLang="zh-CN" dirty="0"/>
              <a:t>P45-</a:t>
            </a:r>
            <a:r>
              <a:rPr lang="zh-CN" altLang="en-US" dirty="0"/>
              <a:t>看软件判优无需响应线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627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End=1</a:t>
            </a:r>
            <a:r>
              <a:rPr lang="zh-CN" altLang="en-US" dirty="0"/>
              <a:t>、</a:t>
            </a:r>
            <a:r>
              <a:rPr lang="en-US" altLang="zh-CN" dirty="0"/>
              <a:t>IF=1</a:t>
            </a:r>
            <a:r>
              <a:rPr lang="zh-CN" altLang="en-US" dirty="0"/>
              <a:t>，无更高优先级中断请求</a:t>
            </a:r>
            <a:endParaRPr lang="en-US" altLang="zh-CN" dirty="0"/>
          </a:p>
          <a:p>
            <a:r>
              <a:rPr lang="en-US" altLang="zh-CN" dirty="0"/>
              <a:t>P39-</a:t>
            </a:r>
            <a:r>
              <a:rPr lang="zh-CN" altLang="en-US" dirty="0"/>
              <a:t>看</a:t>
            </a:r>
            <a:r>
              <a:rPr lang="en-US" altLang="zh-CN" dirty="0"/>
              <a:t>INTR</a:t>
            </a:r>
            <a:r>
              <a:rPr lang="zh-CN" altLang="en-US" dirty="0"/>
              <a:t>、</a:t>
            </a:r>
            <a:r>
              <a:rPr lang="en-US" altLang="zh-CN" dirty="0"/>
              <a:t>NMI</a:t>
            </a:r>
            <a:r>
              <a:rPr lang="zh-CN" altLang="en-US" dirty="0"/>
              <a:t>的监测时机</a:t>
            </a:r>
            <a:r>
              <a:rPr lang="en-US" altLang="zh-CN" dirty="0"/>
              <a:t>(</a:t>
            </a:r>
            <a:r>
              <a:rPr lang="zh-CN" altLang="en-US" dirty="0"/>
              <a:t>处理时机</a:t>
            </a:r>
            <a:r>
              <a:rPr lang="en-US" altLang="zh-CN" dirty="0"/>
              <a:t>)</a:t>
            </a:r>
            <a:r>
              <a:rPr lang="zh-CN" altLang="en-US" dirty="0"/>
              <a:t>，上页</a:t>
            </a:r>
            <a:r>
              <a:rPr lang="en-US" altLang="zh-CN" dirty="0"/>
              <a:t>-</a:t>
            </a:r>
            <a:r>
              <a:rPr lang="zh-CN" altLang="en-US" dirty="0"/>
              <a:t>看思考题的实现，</a:t>
            </a:r>
            <a:r>
              <a:rPr lang="en-US" altLang="zh-CN" dirty="0"/>
              <a:t>P40-</a:t>
            </a:r>
            <a:r>
              <a:rPr lang="zh-CN" altLang="en-US" dirty="0"/>
              <a:t>看中断响应过程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260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P39-</a:t>
            </a:r>
            <a:r>
              <a:rPr lang="zh-CN" altLang="en-US" dirty="0"/>
              <a:t>看多重中断概念，</a:t>
            </a:r>
            <a:r>
              <a:rPr lang="en-US" altLang="zh-CN" dirty="0"/>
              <a:t>P48-</a:t>
            </a:r>
            <a:r>
              <a:rPr lang="zh-CN" altLang="en-US" dirty="0"/>
              <a:t>看后援寄存器堆与栈的区别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073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P41-</a:t>
            </a:r>
            <a:r>
              <a:rPr lang="zh-CN" altLang="en-US" dirty="0"/>
              <a:t>看如何修改中断屏蔽字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69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检查：</a:t>
            </a:r>
            <a:r>
              <a:rPr lang="en-US" altLang="zh-CN" dirty="0"/>
              <a:t>#</a:t>
            </a:r>
            <a:r>
              <a:rPr lang="zh-CN" altLang="en-US" dirty="0"/>
              <a:t>表示低电平有效（</a:t>
            </a:r>
            <a:r>
              <a:rPr lang="en-US" altLang="zh-CN" dirty="0"/>
              <a:t>P253</a:t>
            </a:r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行）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5855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P13-</a:t>
            </a:r>
            <a:r>
              <a:rPr lang="zh-CN" altLang="en-US" dirty="0"/>
              <a:t>看</a:t>
            </a:r>
            <a:r>
              <a:rPr lang="en-US" altLang="zh-CN" dirty="0"/>
              <a:t>DMA</a:t>
            </a:r>
            <a:r>
              <a:rPr lang="zh-CN" altLang="en-US" dirty="0"/>
              <a:t>方式基本思想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36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AA0030A-E5B3-4BF6-917E-C42A3F788BDD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思考：传送准备时通知</a:t>
            </a:r>
            <a:r>
              <a:rPr lang="en-US" altLang="zh-CN" dirty="0"/>
              <a:t>DMA</a:t>
            </a:r>
            <a:r>
              <a:rPr lang="zh-CN" altLang="en-US" dirty="0"/>
              <a:t>接口，</a:t>
            </a:r>
            <a:r>
              <a:rPr lang="en-US" altLang="zh-CN" dirty="0"/>
              <a:t>P52-</a:t>
            </a:r>
            <a:r>
              <a:rPr lang="zh-CN" altLang="en-US" dirty="0"/>
              <a:t>看思考的结果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936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WC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896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P57-</a:t>
            </a:r>
            <a:r>
              <a:rPr lang="zh-CN" altLang="en-US" dirty="0"/>
              <a:t>看周期挪用方式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12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P57-</a:t>
            </a:r>
            <a:r>
              <a:rPr lang="zh-CN" altLang="en-US" dirty="0"/>
              <a:t>看</a:t>
            </a:r>
            <a:r>
              <a:rPr lang="en-US" altLang="zh-CN" dirty="0"/>
              <a:t>DMA</a:t>
            </a:r>
            <a:r>
              <a:rPr lang="zh-CN" altLang="en-US" dirty="0"/>
              <a:t>接口基本结构，</a:t>
            </a:r>
            <a:r>
              <a:rPr lang="en-US" altLang="zh-CN" dirty="0"/>
              <a:t>P58-</a:t>
            </a:r>
            <a:r>
              <a:rPr lang="zh-CN" altLang="en-US" dirty="0"/>
              <a:t>预处理操作的变化，</a:t>
            </a:r>
            <a:r>
              <a:rPr lang="en-US" altLang="zh-CN" dirty="0"/>
              <a:t>P59-</a:t>
            </a:r>
            <a:r>
              <a:rPr lang="zh-CN" altLang="en-US" dirty="0"/>
              <a:t>看数据传送操作的变化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137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9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9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P5-</a:t>
            </a:r>
            <a:r>
              <a:rPr lang="zh-CN" altLang="en-US" dirty="0"/>
              <a:t>看联络与</a:t>
            </a:r>
            <a:r>
              <a:rPr lang="en-US" altLang="zh-CN" dirty="0"/>
              <a:t>I/O</a:t>
            </a:r>
            <a:r>
              <a:rPr lang="zh-CN" altLang="en-US" dirty="0"/>
              <a:t>过程的关系</a:t>
            </a:r>
            <a:endParaRPr lang="en-US" altLang="zh-CN" dirty="0"/>
          </a:p>
          <a:p>
            <a:r>
              <a:rPr lang="zh-CN" altLang="en-US" dirty="0"/>
              <a:t>异步串行省略方法：采用不互锁应答方式省略应答线，采用帧头、帧尾信息不同省略请求线；</a:t>
            </a:r>
            <a:endParaRPr lang="en-US" altLang="zh-CN" dirty="0"/>
          </a:p>
          <a:p>
            <a:r>
              <a:rPr lang="zh-CN" altLang="en-US" dirty="0"/>
              <a:t>同步串行省略方法：通过帧头中同步信息产生连续跳变信号，代替</a:t>
            </a:r>
            <a:r>
              <a:rPr lang="en-US" altLang="zh-CN" dirty="0"/>
              <a:t>CLK</a:t>
            </a:r>
            <a:r>
              <a:rPr lang="zh-CN" altLang="en-US" dirty="0"/>
              <a:t>产生的同步时钟信号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1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P8-</a:t>
            </a:r>
            <a:r>
              <a:rPr lang="zh-CN" altLang="en-US" dirty="0"/>
              <a:t>看目标从设备识别方法，上页</a:t>
            </a:r>
            <a:r>
              <a:rPr lang="en-US" altLang="zh-CN" dirty="0"/>
              <a:t>-</a:t>
            </a:r>
            <a:r>
              <a:rPr lang="zh-CN" altLang="en-US" dirty="0"/>
              <a:t>看传送方式、联络方法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556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P9-</a:t>
            </a:r>
            <a:r>
              <a:rPr lang="zh-CN" altLang="en-US" dirty="0"/>
              <a:t>看查询</a:t>
            </a:r>
            <a:r>
              <a:rPr lang="en-US" altLang="zh-CN" dirty="0"/>
              <a:t>/</a:t>
            </a:r>
            <a:r>
              <a:rPr lang="zh-CN" altLang="en-US" dirty="0"/>
              <a:t>直接与传送方式的关系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423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放在</a:t>
            </a:r>
            <a:r>
              <a:rPr lang="en-US" altLang="zh-CN" dirty="0"/>
              <a:t>I/O</a:t>
            </a:r>
            <a:r>
              <a:rPr lang="zh-CN" altLang="en-US" dirty="0"/>
              <a:t>接口的数据端口中，总线操作只能访问到</a:t>
            </a:r>
            <a:r>
              <a:rPr lang="en-US" altLang="zh-CN" dirty="0"/>
              <a:t>I/O</a:t>
            </a:r>
            <a:r>
              <a:rPr lang="zh-CN" altLang="en-US" dirty="0"/>
              <a:t>端口。</a:t>
            </a:r>
            <a:r>
              <a:rPr lang="en-US" altLang="zh-CN" dirty="0"/>
              <a:t>P5</a:t>
            </a:r>
            <a:r>
              <a:rPr lang="zh-CN" altLang="en-US" dirty="0"/>
              <a:t>看外设</a:t>
            </a:r>
            <a:r>
              <a:rPr lang="en-US" altLang="zh-CN" dirty="0"/>
              <a:t>-</a:t>
            </a:r>
            <a:r>
              <a:rPr lang="zh-CN" altLang="en-US" dirty="0"/>
              <a:t>端口的关系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F501-268A-4A38-8063-C71DEAA87094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1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C6862-A99F-4BF7-80D1-C0F0264725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73717-EC35-4BF0-881D-4E659AD1BA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1B90A-EC7E-4FC4-BEB2-9EA433C5D8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4150B-C5E0-4AB8-A867-07E4F49CA5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D96AE-80B3-4773-80E4-CB34FBEA0A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8BEB8-428B-4267-AB1F-86E3A50339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2C319-D382-4C48-AAFA-6F2FA8CC82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3F6BA-030E-4581-9EFB-7CFE8F8773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833BFB63-B979-4FAE-8763-D7093A97907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ctr" anchorCtr="0" compatLnSpc="1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8217-B177-4C4F-A12A-E56325AC5A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D91E3-76FA-42E8-87FE-BEA5ED71C0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7FB261-CD5A-4067-B1EE-6F5F88DB559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7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5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34.xml"/><Relationship Id="rId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1&#31456;.pptx#-1,33,PowerPoint &#28436;&#31034;&#25991;&#31295;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4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7" Type="http://schemas.openxmlformats.org/officeDocument/2006/relationships/hyperlink" Target="&#35745;&#31639;&#26426;&#32452;&#25104;&#21407;&#29702;&#31532;5&#31456;.pptx#-1,81,PowerPoint &#28436;&#31034;&#25991;&#31295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5&#31456;.pptx#-1,83,PowerPoint &#28436;&#31034;&#25991;&#31295;" TargetMode="External"/><Relationship Id="rId5" Type="http://schemas.openxmlformats.org/officeDocument/2006/relationships/hyperlink" Target="&#35745;&#31639;&#26426;&#32452;&#25104;&#21407;&#29702;&#31532;5&#31456;.pptx#-1,79,PowerPoint &#28436;&#31034;&#25991;&#31295;" TargetMode="External"/><Relationship Id="rId4" Type="http://schemas.openxmlformats.org/officeDocument/2006/relationships/slide" Target="slide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&#35745;&#31639;&#26426;&#32452;&#25104;&#21407;&#29702;&#31532;5&#31456;.pptx#-1,84,PowerPoint &#28436;&#31034;&#25991;&#31295;" TargetMode="External"/><Relationship Id="rId4" Type="http://schemas.openxmlformats.org/officeDocument/2006/relationships/slide" Target="slide4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slide" Target="slide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0.xml"/><Relationship Id="rId4" Type="http://schemas.openxmlformats.org/officeDocument/2006/relationships/slide" Target="slide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9.xml"/><Relationship Id="rId4" Type="http://schemas.openxmlformats.org/officeDocument/2006/relationships/slide" Target="slide5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第七章  输入输出系统 </a:t>
            </a:r>
            <a:endParaRPr lang="zh-CN" altLang="en-US" sz="4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4896668" cy="5778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※I/O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系统的硬件组织小结：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系统组成：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*外设的连接：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的过程：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指令格式：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*对外设编址：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*外设的识别：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外设标识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总线操作的目标从设备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目标识别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*与外设联络：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传送方式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联络方式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555776" y="1268760"/>
            <a:ext cx="4680272" cy="936104"/>
            <a:chOff x="755824" y="2420888"/>
            <a:chExt cx="4680272" cy="936104"/>
          </a:xfrm>
        </p:grpSpPr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2411760" y="2420888"/>
              <a:ext cx="3024336" cy="573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755824" y="2420888"/>
              <a:ext cx="1511919" cy="7932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5" name="Text Box 72"/>
            <p:cNvSpPr txBox="1">
              <a:spLocks noChangeArrowheads="1"/>
            </p:cNvSpPr>
            <p:nvPr/>
          </p:nvSpPr>
          <p:spPr bwMode="auto">
            <a:xfrm>
              <a:off x="827832" y="263601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547912" y="2636019"/>
              <a:ext cx="647576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2483768" y="2636912"/>
              <a:ext cx="108012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8" name="Text Box 79"/>
            <p:cNvSpPr txBox="1">
              <a:spLocks noChangeArrowheads="1"/>
            </p:cNvSpPr>
            <p:nvPr/>
          </p:nvSpPr>
          <p:spPr bwMode="auto">
            <a:xfrm>
              <a:off x="3528367" y="2925192"/>
              <a:ext cx="683593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3563888" y="2492896"/>
              <a:ext cx="648072" cy="28803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80" name="Text Box 81"/>
            <p:cNvSpPr txBox="1">
              <a:spLocks noChangeArrowheads="1"/>
            </p:cNvSpPr>
            <p:nvPr/>
          </p:nvSpPr>
          <p:spPr bwMode="auto">
            <a:xfrm>
              <a:off x="2482354" y="3071242"/>
              <a:ext cx="108153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1" name="Text Box 83"/>
            <p:cNvSpPr txBox="1">
              <a:spLocks noChangeArrowheads="1"/>
            </p:cNvSpPr>
            <p:nvPr/>
          </p:nvSpPr>
          <p:spPr bwMode="auto">
            <a:xfrm>
              <a:off x="4211960" y="2639194"/>
              <a:ext cx="115195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85"/>
            <p:cNvSpPr txBox="1">
              <a:spLocks noChangeArrowheads="1"/>
            </p:cNvSpPr>
            <p:nvPr/>
          </p:nvSpPr>
          <p:spPr bwMode="auto">
            <a:xfrm>
              <a:off x="4211960" y="3071242"/>
              <a:ext cx="115195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3" name="直接连接符 82"/>
            <p:cNvCxnSpPr>
              <a:stCxn id="75" idx="0"/>
            </p:cNvCxnSpPr>
            <p:nvPr/>
          </p:nvCxnSpPr>
          <p:spPr bwMode="auto">
            <a:xfrm flipV="1">
              <a:off x="1115864" y="2492896"/>
              <a:ext cx="0" cy="1431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直接连接符 83"/>
            <p:cNvCxnSpPr>
              <a:stCxn id="76" idx="0"/>
            </p:cNvCxnSpPr>
            <p:nvPr/>
          </p:nvCxnSpPr>
          <p:spPr bwMode="auto">
            <a:xfrm flipV="1">
              <a:off x="1871700" y="2492897"/>
              <a:ext cx="0" cy="1431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27770" y="2492896"/>
              <a:ext cx="4536144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直接连接符 85"/>
            <p:cNvCxnSpPr>
              <a:endCxn id="77" idx="0"/>
            </p:cNvCxnSpPr>
            <p:nvPr/>
          </p:nvCxnSpPr>
          <p:spPr bwMode="auto">
            <a:xfrm>
              <a:off x="3023121" y="2492896"/>
              <a:ext cx="707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直接连接符 86"/>
            <p:cNvCxnSpPr>
              <a:endCxn id="81" idx="0"/>
            </p:cNvCxnSpPr>
            <p:nvPr/>
          </p:nvCxnSpPr>
          <p:spPr bwMode="auto">
            <a:xfrm>
              <a:off x="4787937" y="2492896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直接连接符 87"/>
            <p:cNvCxnSpPr>
              <a:stCxn id="77" idx="2"/>
              <a:endCxn id="80" idx="0"/>
            </p:cNvCxnSpPr>
            <p:nvPr/>
          </p:nvCxnSpPr>
          <p:spPr bwMode="auto">
            <a:xfrm flipH="1">
              <a:off x="3023121" y="2917900"/>
              <a:ext cx="707" cy="153342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>
              <a:stCxn id="81" idx="2"/>
              <a:endCxn id="82" idx="0"/>
            </p:cNvCxnSpPr>
            <p:nvPr/>
          </p:nvCxnSpPr>
          <p:spPr bwMode="auto">
            <a:xfrm>
              <a:off x="4787937" y="2926532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Text Box 80"/>
            <p:cNvSpPr txBox="1">
              <a:spLocks noChangeArrowheads="1"/>
            </p:cNvSpPr>
            <p:nvPr/>
          </p:nvSpPr>
          <p:spPr bwMode="auto">
            <a:xfrm>
              <a:off x="1115666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主机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16164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3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2555777" y="770945"/>
            <a:ext cx="6408711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设备连接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＋软件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传送控制</a:t>
            </a:r>
            <a:r>
              <a:rPr lang="en-US" altLang="zh-CN" sz="1800" b="1" dirty="0">
                <a:latin typeface="宋体" panose="02010600030101010101" pitchFamily="2" charset="-122"/>
              </a:rPr>
              <a:t>)          </a:t>
            </a:r>
            <a:r>
              <a:rPr lang="zh-CN" altLang="en-US" sz="1600" b="1" dirty="0">
                <a:latin typeface="宋体" panose="02010600030101010101" pitchFamily="2" charset="-122"/>
              </a:rPr>
              <a:t>←主机</a:t>
            </a:r>
            <a:r>
              <a:rPr lang="en-US" altLang="zh-CN" sz="1600" b="1" dirty="0">
                <a:latin typeface="宋体" panose="02010600030101010101" pitchFamily="2" charset="-122"/>
              </a:rPr>
              <a:t>-</a:t>
            </a:r>
            <a:r>
              <a:rPr lang="zh-CN" altLang="en-US" sz="1600" b="1" dirty="0">
                <a:latin typeface="宋体" panose="02010600030101010101" pitchFamily="2" charset="-122"/>
              </a:rPr>
              <a:t>外设间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62" name="线形标注 2 61"/>
          <p:cNvSpPr/>
          <p:nvPr/>
        </p:nvSpPr>
        <p:spPr bwMode="auto">
          <a:xfrm>
            <a:off x="5580112" y="476672"/>
            <a:ext cx="1152127" cy="288000"/>
          </a:xfrm>
          <a:prstGeom prst="borderCallout2">
            <a:avLst>
              <a:gd name="adj1" fmla="val 49035"/>
              <a:gd name="adj2" fmla="val -551"/>
              <a:gd name="adj3" fmla="val 48836"/>
              <a:gd name="adj4" fmla="val -12533"/>
              <a:gd name="adj5" fmla="val 140231"/>
              <a:gd name="adj6" fmla="val -3423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含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指令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63" name="Text Box 88"/>
          <p:cNvSpPr txBox="1">
            <a:spLocks noChangeArrowheads="1"/>
          </p:cNvSpPr>
          <p:nvPr/>
        </p:nvSpPr>
        <p:spPr bwMode="auto">
          <a:xfrm>
            <a:off x="2232248" y="2274257"/>
            <a:ext cx="6876256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spc="-50" dirty="0">
                <a:latin typeface="宋体" panose="02010600030101010101" pitchFamily="2" charset="-122"/>
              </a:rPr>
              <a:t>总线操作</a:t>
            </a:r>
            <a:r>
              <a:rPr lang="en-US" altLang="zh-CN" sz="1800" b="1" spc="-50" dirty="0">
                <a:latin typeface="宋体" panose="02010600030101010101" pitchFamily="2" charset="-122"/>
              </a:rPr>
              <a:t>(</a:t>
            </a:r>
            <a:r>
              <a:rPr lang="zh-CN" altLang="en-US" sz="1800" b="1" spc="-50" dirty="0">
                <a:latin typeface="宋体" panose="02010600030101010101" pitchFamily="2" charset="-122"/>
              </a:rPr>
              <a:t>主机</a:t>
            </a:r>
            <a:r>
              <a:rPr lang="en-US" altLang="zh-CN" sz="1800" b="1" spc="-50" dirty="0">
                <a:latin typeface="宋体" panose="02010600030101010101" pitchFamily="2" charset="-122"/>
              </a:rPr>
              <a:t>-</a:t>
            </a:r>
            <a:r>
              <a:rPr lang="zh-CN" altLang="en-US" sz="1800" b="1" spc="-50" dirty="0">
                <a:latin typeface="宋体" panose="02010600030101010101" pitchFamily="2" charset="-122"/>
              </a:rPr>
              <a:t>接口</a:t>
            </a:r>
            <a:r>
              <a:rPr lang="en-US" altLang="zh-CN" sz="1800" b="1" spc="-50" dirty="0">
                <a:latin typeface="宋体" panose="02010600030101010101" pitchFamily="2" charset="-122"/>
              </a:rPr>
              <a:t>)</a:t>
            </a:r>
            <a:r>
              <a:rPr lang="zh-CN" altLang="en-US" sz="2200" b="1" spc="-50" dirty="0">
                <a:latin typeface="宋体" panose="02010600030101010101" pitchFamily="2" charset="-122"/>
              </a:rPr>
              <a:t>＋通信操作</a:t>
            </a:r>
            <a:r>
              <a:rPr lang="en-US" altLang="zh-CN" sz="1800" b="1" spc="-50" dirty="0">
                <a:latin typeface="宋体" panose="02010600030101010101" pitchFamily="2" charset="-122"/>
              </a:rPr>
              <a:t>(</a:t>
            </a:r>
            <a:r>
              <a:rPr lang="zh-CN" altLang="en-US" sz="1800" b="1" spc="-50" dirty="0">
                <a:latin typeface="宋体" panose="02010600030101010101" pitchFamily="2" charset="-122"/>
              </a:rPr>
              <a:t>接口</a:t>
            </a:r>
            <a:r>
              <a:rPr lang="en-US" altLang="zh-CN" sz="1800" b="1" spc="-50" dirty="0">
                <a:latin typeface="宋体" panose="02010600030101010101" pitchFamily="2" charset="-122"/>
              </a:rPr>
              <a:t>-</a:t>
            </a:r>
            <a:r>
              <a:rPr lang="zh-CN" altLang="en-US" sz="1800" b="1" spc="-50" dirty="0">
                <a:latin typeface="宋体" panose="02010600030101010101" pitchFamily="2" charset="-122"/>
              </a:rPr>
              <a:t>设备</a:t>
            </a:r>
            <a:r>
              <a:rPr lang="en-US" altLang="zh-CN" sz="1800" b="1" spc="-50" dirty="0">
                <a:latin typeface="宋体" panose="02010600030101010101" pitchFamily="2" charset="-122"/>
              </a:rPr>
              <a:t>)   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</a:rPr>
              <a:t>个信息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次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</a:t>
            </a:r>
            <a:r>
              <a:rPr lang="en-US" altLang="zh-CN" sz="2200" b="1" dirty="0">
                <a:latin typeface="宋体" panose="02010600030101010101" pitchFamily="2" charset="-122"/>
              </a:rPr>
              <a:t>CPU-I/O</a:t>
            </a:r>
            <a:r>
              <a:rPr lang="zh-CN" altLang="en-US" sz="2200" b="1" dirty="0">
                <a:latin typeface="宋体" panose="02010600030101010101" pitchFamily="2" charset="-122"/>
              </a:rPr>
              <a:t>端口间传送，</a:t>
            </a:r>
            <a:endParaRPr lang="en-US" altLang="zh-CN" sz="2200" b="1" spc="-50" dirty="0">
              <a:latin typeface="宋体" panose="02010600030101010101" pitchFamily="2" charset="-122"/>
            </a:endParaRPr>
          </a:p>
        </p:txBody>
      </p:sp>
      <p:sp>
        <p:nvSpPr>
          <p:cNvPr id="64" name="线形标注 2 63"/>
          <p:cNvSpPr/>
          <p:nvPr/>
        </p:nvSpPr>
        <p:spPr bwMode="auto">
          <a:xfrm>
            <a:off x="7452321" y="1479848"/>
            <a:ext cx="1224135" cy="725016"/>
          </a:xfrm>
          <a:prstGeom prst="borderCallout2">
            <a:avLst>
              <a:gd name="adj1" fmla="val 51646"/>
              <a:gd name="adj2" fmla="val -809"/>
              <a:gd name="adj3" fmla="val 51375"/>
              <a:gd name="adj4" fmla="val -8989"/>
              <a:gd name="adj5" fmla="val 19001"/>
              <a:gd name="adj6" fmla="val -3239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anose="02010600030101010101" pitchFamily="2" charset="-122"/>
              </a:rPr>
              <a:t>使用</a:t>
            </a:r>
            <a:r>
              <a:rPr lang="zh-CN" altLang="en-US" sz="1600" b="1" u="sng" dirty="0">
                <a:latin typeface="宋体" panose="02010600030101010101" pitchFamily="2" charset="-122"/>
              </a:rPr>
              <a:t>寄存器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即</a:t>
            </a:r>
            <a:r>
              <a:rPr lang="en-US" altLang="zh-CN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暂存信息</a:t>
            </a:r>
            <a:endParaRPr lang="zh-CN" altLang="en-US" sz="1600" b="1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508104" y="2781622"/>
            <a:ext cx="2952328" cy="287338"/>
            <a:chOff x="2987132" y="5889560"/>
            <a:chExt cx="2952328" cy="287338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2987132" y="5889560"/>
              <a:ext cx="79374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3780881" y="5889560"/>
              <a:ext cx="122247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I/O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5003356" y="5889560"/>
              <a:ext cx="936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信息内容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70" name="Text Box 88"/>
          <p:cNvSpPr txBox="1">
            <a:spLocks noChangeArrowheads="1"/>
          </p:cNvSpPr>
          <p:nvPr/>
        </p:nvSpPr>
        <p:spPr bwMode="auto">
          <a:xfrm>
            <a:off x="3888432" y="3138353"/>
            <a:ext cx="5148062" cy="9014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端口的长度   </a:t>
            </a:r>
            <a:r>
              <a:rPr lang="zh-CN" altLang="en-US" sz="1600" b="1" dirty="0">
                <a:latin typeface="宋体" panose="02010600030101010101" pitchFamily="2" charset="-122"/>
              </a:rPr>
              <a:t>←总线操作目标为</a:t>
            </a:r>
            <a:r>
              <a:rPr lang="en-US" altLang="zh-CN" sz="1600" b="1" dirty="0">
                <a:latin typeface="宋体" panose="02010600030101010101" pitchFamily="2" charset="-122"/>
              </a:rPr>
              <a:t>I/O</a:t>
            </a:r>
            <a:r>
              <a:rPr lang="zh-CN" altLang="en-US" sz="1600" b="1" dirty="0">
                <a:latin typeface="宋体" panose="02010600030101010101" pitchFamily="2" charset="-122"/>
              </a:rPr>
              <a:t>端口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统一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独立编址   </a:t>
            </a:r>
            <a:r>
              <a:rPr lang="zh-CN" altLang="en-US" sz="1600" b="1" dirty="0">
                <a:latin typeface="宋体" panose="02010600030101010101" pitchFamily="2" charset="-122"/>
              </a:rPr>
              <a:t>→指令及总线信号的</a:t>
            </a:r>
            <a:r>
              <a:rPr lang="zh-CN" altLang="en-US" sz="1600" b="1" u="sng" dirty="0">
                <a:latin typeface="宋体" panose="02010600030101010101" pitchFamily="2" charset="-122"/>
              </a:rPr>
              <a:t>组织</a:t>
            </a:r>
            <a:endParaRPr lang="en-US" altLang="zh-CN" sz="2200" b="1" u="sng" dirty="0">
              <a:latin typeface="宋体" panose="02010600030101010101" pitchFamily="2" charset="-122"/>
            </a:endParaRPr>
          </a:p>
        </p:txBody>
      </p:sp>
      <p:sp>
        <p:nvSpPr>
          <p:cNvPr id="71" name="Text Box 88"/>
          <p:cNvSpPr txBox="1">
            <a:spLocks noChangeArrowheads="1"/>
          </p:cNvSpPr>
          <p:nvPr/>
        </p:nvSpPr>
        <p:spPr bwMode="auto">
          <a:xfrm>
            <a:off x="3883022" y="3944526"/>
            <a:ext cx="5225482" cy="1358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各</a:t>
            </a:r>
            <a:r>
              <a:rPr lang="en-US" altLang="zh-CN" sz="2200" b="1" u="sng" dirty="0">
                <a:latin typeface="宋体" panose="02010600030101010101" pitchFamily="2" charset="-122"/>
              </a:rPr>
              <a:t>I/O</a:t>
            </a:r>
            <a:r>
              <a:rPr lang="zh-CN" altLang="en-US" sz="2200" b="1" u="sng" dirty="0">
                <a:latin typeface="宋体" panose="02010600030101010101" pitchFamily="2" charset="-122"/>
              </a:rPr>
              <a:t>接口</a:t>
            </a:r>
            <a:r>
              <a:rPr lang="zh-CN" altLang="en-US" sz="2200" b="1" dirty="0">
                <a:latin typeface="宋体" panose="02010600030101010101" pitchFamily="2" charset="-122"/>
              </a:rPr>
              <a:t>保存设备号</a:t>
            </a:r>
            <a:r>
              <a:rPr lang="en-US" altLang="zh-CN" sz="2200" b="1" dirty="0">
                <a:latin typeface="宋体" panose="02010600030101010101" pitchFamily="2" charset="-122"/>
              </a:rPr>
              <a:t>(ID)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端口地址＝</a:t>
            </a:r>
            <a:r>
              <a:rPr lang="en-US" altLang="zh-CN" sz="2200" b="1" dirty="0">
                <a:latin typeface="宋体" panose="02010600030101010101" pitchFamily="2" charset="-122"/>
              </a:rPr>
              <a:t>&lt;</a:t>
            </a:r>
            <a:r>
              <a:rPr lang="zh-CN" altLang="en-US" sz="2200" b="1" dirty="0">
                <a:latin typeface="宋体" panose="02010600030101010101" pitchFamily="2" charset="-122"/>
              </a:rPr>
              <a:t>设备号</a:t>
            </a:r>
            <a:r>
              <a:rPr lang="en-US" altLang="zh-CN" sz="2200" b="1" dirty="0">
                <a:latin typeface="宋体" panose="02010600030101010101" pitchFamily="2" charset="-122"/>
              </a:rPr>
              <a:t>,</a:t>
            </a:r>
            <a:r>
              <a:rPr lang="zh-CN" altLang="en-US" sz="2200" b="1" dirty="0">
                <a:latin typeface="宋体" panose="02010600030101010101" pitchFamily="2" charset="-122"/>
              </a:rPr>
              <a:t>内部序号</a:t>
            </a:r>
            <a:r>
              <a:rPr lang="en-US" altLang="zh-CN" sz="2200" b="1" dirty="0">
                <a:latin typeface="宋体" panose="02010600030101010101" pitchFamily="2" charset="-122"/>
              </a:rPr>
              <a:t>&gt;</a:t>
            </a:r>
          </a:p>
          <a:p>
            <a:pPr algn="l">
              <a:lnSpc>
                <a:spcPct val="13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各</a:t>
            </a:r>
            <a:r>
              <a:rPr lang="en-US" altLang="zh-CN" sz="2200" b="1" u="sng" spc="-100" dirty="0">
                <a:latin typeface="宋体" panose="02010600030101010101" pitchFamily="2" charset="-122"/>
              </a:rPr>
              <a:t>I/O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接口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总线状态、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是否被选中</a:t>
            </a:r>
            <a:endParaRPr lang="en-US" altLang="zh-CN" sz="2200" b="1" spc="-100" dirty="0">
              <a:latin typeface="宋体" panose="02010600030101010101" pitchFamily="2" charset="-122"/>
            </a:endParaRPr>
          </a:p>
        </p:txBody>
      </p:sp>
      <p:sp>
        <p:nvSpPr>
          <p:cNvPr id="72" name="Text Box 88"/>
          <p:cNvSpPr txBox="1">
            <a:spLocks noChangeArrowheads="1"/>
          </p:cNvSpPr>
          <p:nvPr/>
        </p:nvSpPr>
        <p:spPr bwMode="auto">
          <a:xfrm>
            <a:off x="3851920" y="5157192"/>
            <a:ext cx="5256584" cy="955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无条件传送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字符型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，条件传送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字符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块型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立即响应，同步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异步联络   </a:t>
            </a:r>
            <a:r>
              <a:rPr lang="zh-CN" altLang="en-US" sz="1800" b="1" dirty="0">
                <a:latin typeface="宋体" panose="02010600030101010101" pitchFamily="2" charset="-122"/>
              </a:rPr>
              <a:t>→联络线</a:t>
            </a:r>
            <a:r>
              <a:rPr lang="zh-CN" altLang="en-US" sz="1800" b="1" u="sng" dirty="0">
                <a:latin typeface="宋体" panose="02010600030101010101" pitchFamily="2" charset="-122"/>
              </a:rPr>
              <a:t>设置</a:t>
            </a:r>
            <a:endParaRPr lang="en-US" altLang="zh-CN" sz="2000" b="1" u="sng" dirty="0">
              <a:latin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flipH="1" flipV="1">
            <a:off x="6804248" y="4761148"/>
            <a:ext cx="298258" cy="10801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ash"/>
            <a:round/>
            <a:headEnd type="none" w="sm" len="sm"/>
            <a:tailEnd type="arrow" w="sm" len="sm"/>
          </a:ln>
        </p:spPr>
      </p:cxnSp>
      <p:sp>
        <p:nvSpPr>
          <p:cNvPr id="43" name="Text Box 200"/>
          <p:cNvSpPr txBox="1">
            <a:spLocks noChangeArrowheads="1"/>
          </p:cNvSpPr>
          <p:nvPr/>
        </p:nvSpPr>
        <p:spPr bwMode="auto">
          <a:xfrm>
            <a:off x="827584" y="6053226"/>
            <a:ext cx="7272807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执行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指令，实现无条件传送方式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的详细过程？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668344" y="1340768"/>
            <a:ext cx="1224136" cy="2448272"/>
            <a:chOff x="7668344" y="1340768"/>
            <a:chExt cx="1224136" cy="24482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7668344" y="1340768"/>
              <a:ext cx="122413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8892480" y="1340768"/>
              <a:ext cx="0" cy="244827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8676456" y="3789040"/>
              <a:ext cx="21602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8676456" y="2925291"/>
              <a:ext cx="21602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  <p:cxnSp>
        <p:nvCxnSpPr>
          <p:cNvPr id="51" name="直接箭头连接符 50"/>
          <p:cNvCxnSpPr/>
          <p:nvPr/>
        </p:nvCxnSpPr>
        <p:spPr bwMode="auto">
          <a:xfrm>
            <a:off x="8280412" y="2252489"/>
            <a:ext cx="54006" cy="21600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sm" len="sm"/>
            <a:tailEnd type="arrow" w="sm" len="sm"/>
          </a:ln>
        </p:spPr>
      </p:cxnSp>
    </p:spTree>
    <p:extLst>
      <p:ext uri="{BB962C8B-B14F-4D97-AF65-F5344CB8AC3E}">
        <p14:creationId xmlns:p14="http://schemas.microsoft.com/office/powerpoint/2010/main" val="22694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179389" y="4953942"/>
            <a:ext cx="619281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方式类型：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程序直接控制方式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程序查询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直接传送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79512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I/O</a:t>
            </a:r>
            <a:r>
              <a:rPr lang="zh-CN" altLang="en-US" dirty="0"/>
              <a:t>的传送控制方式</a:t>
            </a: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zh-CN" b="1" dirty="0">
                <a:latin typeface="+mn-ea"/>
                <a:ea typeface="+mn-ea"/>
              </a:rPr>
              <a:t>指主机对数据</a:t>
            </a:r>
            <a:r>
              <a:rPr lang="zh-CN" altLang="en-US" b="1" dirty="0">
                <a:latin typeface="+mn-ea"/>
                <a:ea typeface="+mn-ea"/>
              </a:rPr>
              <a:t>传送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管理方式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何时传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如何传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zh-CN" b="1" dirty="0">
                <a:latin typeface="+mn-ea"/>
                <a:ea typeface="+mn-ea"/>
              </a:rPr>
              <a:t>，又称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I/O</a:t>
            </a:r>
            <a:r>
              <a:rPr lang="zh-CN" altLang="zh-CN" b="1" dirty="0">
                <a:solidFill>
                  <a:srgbClr val="990099"/>
                </a:solidFill>
                <a:latin typeface="+mn-ea"/>
                <a:ea typeface="+mn-ea"/>
              </a:rPr>
              <a:t>方式</a:t>
            </a:r>
            <a:endParaRPr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9" name="Text Box 69"/>
          <p:cNvSpPr txBox="1">
            <a:spLocks noChangeArrowheads="1"/>
          </p:cNvSpPr>
          <p:nvPr/>
        </p:nvSpPr>
        <p:spPr bwMode="auto">
          <a:xfrm>
            <a:off x="179263" y="131870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方式的目标：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latin typeface="宋体" panose="02010600030101010101" pitchFamily="2" charset="-122"/>
              </a:rPr>
              <a:t>数据传输率，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减少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时间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79388" y="1802151"/>
            <a:ext cx="8785225" cy="977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方式示例：</a:t>
            </a:r>
            <a:r>
              <a:rPr lang="zh-CN" altLang="en-US" sz="2200" b="1" dirty="0">
                <a:latin typeface="宋体" panose="02010600030101010101" pitchFamily="2" charset="-122"/>
              </a:rPr>
              <a:t>糖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放在讲台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上，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老师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组织</a:t>
            </a:r>
            <a:r>
              <a:rPr lang="en-US" altLang="zh-CN" sz="2200" b="1" dirty="0">
                <a:latin typeface="宋体" panose="02010600030101010101" pitchFamily="2" charset="-122"/>
              </a:rPr>
              <a:t>10</a:t>
            </a:r>
            <a:r>
              <a:rPr lang="zh-CN" altLang="en-US" sz="2200" b="1" dirty="0">
                <a:latin typeface="宋体" panose="02010600030101010101" pitchFamily="2" charset="-122"/>
              </a:rPr>
              <a:t>个孩子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每人吃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颗糖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179388" y="2693249"/>
            <a:ext cx="8785100" cy="4770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①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看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着他，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等到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吃完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；下个孩子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9388" y="3526568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③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对孩子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讲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吃糖规则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(4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颗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/</a:t>
            </a:r>
            <a:r>
              <a:rPr lang="zh-CN" altLang="en-US" sz="2000" b="1" u="sng" spc="-120" dirty="0">
                <a:latin typeface="宋体" panose="02010600030101010101" pitchFamily="2" charset="-122"/>
              </a:rPr>
              <a:t>自己拿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…)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rgbClr val="0070C0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下个孩子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179388" y="3958616"/>
            <a:ext cx="8857108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④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吃糖规则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名单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/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要求，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班长，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20" dirty="0">
                <a:solidFill>
                  <a:srgbClr val="0070C0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20" dirty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20" dirty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20" dirty="0">
                <a:latin typeface="宋体" panose="02010600030101010101" pitchFamily="2" charset="-122"/>
              </a:rPr>
              <a:t>结束</a:t>
            </a:r>
            <a:r>
              <a:rPr lang="en-US" altLang="zh-CN" sz="2000" b="1" spc="-120" dirty="0">
                <a:latin typeface="宋体" panose="02010600030101010101" pitchFamily="2" charset="-122"/>
              </a:rPr>
              <a:t>)</a:t>
            </a:r>
            <a:endParaRPr lang="zh-CN" altLang="en-US" sz="2000" b="1" spc="-120" dirty="0">
              <a:latin typeface="宋体" panose="02010600030101010101" pitchFamily="2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179388" y="3094520"/>
            <a:ext cx="8785100" cy="507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②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拿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一颗糖，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给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孩子，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改</a:t>
            </a:r>
            <a:r>
              <a:rPr lang="zh-CN" altLang="en-US" sz="20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作业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，</a:t>
            </a:r>
            <a:r>
              <a:rPr lang="zh-CN" altLang="en-US" sz="2000" b="1" u="sng" spc="-100" dirty="0">
                <a:solidFill>
                  <a:srgbClr val="FF3399"/>
                </a:solidFill>
                <a:latin typeface="宋体" panose="02010600030101010101" pitchFamily="2" charset="-122"/>
              </a:rPr>
              <a:t>听到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他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时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下颗糖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；下个</a:t>
            </a:r>
            <a:r>
              <a:rPr lang="zh-CN" altLang="en-US" sz="2000" b="1" spc="-100" dirty="0"/>
              <a:t>孩子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…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  <p:sp>
        <p:nvSpPr>
          <p:cNvPr id="31" name="线形标注 2 30"/>
          <p:cNvSpPr/>
          <p:nvPr/>
        </p:nvSpPr>
        <p:spPr bwMode="auto">
          <a:xfrm>
            <a:off x="7439767" y="1822758"/>
            <a:ext cx="1236689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11910"/>
              <a:gd name="adj6" fmla="val -2942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即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开销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3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415" y="4415046"/>
            <a:ext cx="5819937" cy="524663"/>
            <a:chOff x="1776399" y="4509120"/>
            <a:chExt cx="5819937" cy="524663"/>
          </a:xfrm>
        </p:grpSpPr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1776399" y="4734728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auto">
            <a:xfrm>
              <a:off x="2712503" y="4734728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6299299" y="4754209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3491880" y="4538185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22" name="Text Box 81"/>
            <p:cNvSpPr txBox="1">
              <a:spLocks noChangeArrowheads="1"/>
            </p:cNvSpPr>
            <p:nvPr/>
          </p:nvSpPr>
          <p:spPr bwMode="auto">
            <a:xfrm>
              <a:off x="4152663" y="4737903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2136439" y="4527708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9" idx="0"/>
            </p:cNvCxnSpPr>
            <p:nvPr/>
          </p:nvCxnSpPr>
          <p:spPr bwMode="auto">
            <a:xfrm flipV="1">
              <a:off x="3072543" y="4529396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776399" y="4519597"/>
              <a:ext cx="58199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直接连接符 25"/>
            <p:cNvCxnSpPr>
              <a:endCxn id="22" idx="0"/>
            </p:cNvCxnSpPr>
            <p:nvPr/>
          </p:nvCxnSpPr>
          <p:spPr bwMode="auto">
            <a:xfrm>
              <a:off x="4578355" y="4509120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5304791" y="4737903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8" name="直接连接符 27"/>
            <p:cNvCxnSpPr>
              <a:endCxn id="27" idx="0"/>
            </p:cNvCxnSpPr>
            <p:nvPr/>
          </p:nvCxnSpPr>
          <p:spPr bwMode="auto">
            <a:xfrm>
              <a:off x="5730483" y="4509120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744951" y="4737903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n-1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连接符 29"/>
            <p:cNvCxnSpPr>
              <a:endCxn id="29" idx="0"/>
            </p:cNvCxnSpPr>
            <p:nvPr/>
          </p:nvCxnSpPr>
          <p:spPr bwMode="auto">
            <a:xfrm>
              <a:off x="7170643" y="4509120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" name="矩形 2"/>
            <p:cNvSpPr/>
            <p:nvPr/>
          </p:nvSpPr>
          <p:spPr bwMode="auto">
            <a:xfrm>
              <a:off x="4152663" y="4743974"/>
              <a:ext cx="851385" cy="457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304791" y="4748004"/>
              <a:ext cx="851385" cy="457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744951" y="4748004"/>
              <a:ext cx="851385" cy="457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6084168" y="5415607"/>
            <a:ext cx="244001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程序中断方式、</a:t>
            </a:r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1138420" y="5858728"/>
            <a:ext cx="32957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直接存储器访问方式、</a:t>
            </a:r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4211960" y="5855206"/>
            <a:ext cx="200390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通道方式等</a:t>
            </a:r>
          </a:p>
        </p:txBody>
      </p:sp>
      <p:sp>
        <p:nvSpPr>
          <p:cNvPr id="38" name="线形标注 2 37"/>
          <p:cNvSpPr/>
          <p:nvPr/>
        </p:nvSpPr>
        <p:spPr bwMode="auto">
          <a:xfrm>
            <a:off x="5652120" y="5155257"/>
            <a:ext cx="3312368" cy="289967"/>
          </a:xfrm>
          <a:prstGeom prst="borderCallout2">
            <a:avLst>
              <a:gd name="adj1" fmla="val 52195"/>
              <a:gd name="adj2" fmla="val 38"/>
              <a:gd name="adj3" fmla="val 51931"/>
              <a:gd name="adj4" fmla="val -4794"/>
              <a:gd name="adj5" fmla="val 149517"/>
              <a:gd name="adj6" fmla="val -1375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不需要等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手一松、孩子就吃完了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2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0" grpId="0"/>
      <p:bldP spid="11" grpId="0"/>
      <p:bldP spid="13" grpId="0"/>
      <p:bldP spid="14" grpId="0"/>
      <p:bldP spid="31" grpId="0" animBg="1"/>
      <p:bldP spid="31" grpId="1" animBg="1"/>
      <p:bldP spid="35" grpId="0"/>
      <p:bldP spid="36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9389" y="2167696"/>
            <a:ext cx="5832772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程序查询方式：</a:t>
            </a:r>
            <a:r>
              <a:rPr lang="zh-CN" altLang="en-US" sz="2200" b="1" dirty="0">
                <a:latin typeface="宋体" panose="02010600030101010101" pitchFamily="2" charset="-122"/>
              </a:rPr>
              <a:t>又称轮询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Polling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直接传送方式：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、程序直接控制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  </a:t>
            </a:r>
            <a:r>
              <a:rPr lang="en-US" altLang="zh-CN" sz="2200" b="1" dirty="0">
                <a:latin typeface="宋体" panose="02010600030101010101" pitchFamily="2" charset="-122"/>
              </a:rPr>
              <a:t>--</a:t>
            </a:r>
            <a:r>
              <a:rPr lang="zh-CN" altLang="en-US" sz="2200" b="1" dirty="0">
                <a:latin typeface="宋体" panose="02010600030101010101" pitchFamily="2" charset="-122"/>
              </a:rPr>
              <a:t>程序控制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方式</a:t>
            </a:r>
            <a:endParaRPr lang="en-US" altLang="zh-CN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>
                <a:latin typeface="宋体" panose="02010600030101010101" pitchFamily="2" charset="-122"/>
              </a:rPr>
              <a:t>CPU-</a:t>
            </a:r>
            <a:r>
              <a:rPr lang="zh-CN" altLang="en-US" b="1" dirty="0">
                <a:latin typeface="宋体" panose="02010600030101010101" pitchFamily="2" charset="-122"/>
              </a:rPr>
              <a:t>外设间、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←适于字符设备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产生总线操作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类型：</a:t>
            </a:r>
            <a:r>
              <a:rPr lang="zh-CN" altLang="en-US" b="1" dirty="0">
                <a:latin typeface="宋体" panose="02010600030101010101" pitchFamily="2" charset="-122"/>
              </a:rPr>
              <a:t>程序查询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～条件传送设备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、直接传送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～无条件传送设备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203724" y="2629361"/>
            <a:ext cx="561674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设备后，</a:t>
            </a:r>
            <a:r>
              <a:rPr lang="zh-CN" altLang="en-US" b="1" u="sng" dirty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设备状态，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当设备准备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>
                <a:latin typeface="宋体" panose="02010600030101010101" pitchFamily="2" charset="-122"/>
              </a:rPr>
              <a:t>时，才进行数据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203910" y="5445224"/>
            <a:ext cx="576070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>
                <a:latin typeface="宋体" panose="02010600030101010101" pitchFamily="2" charset="-122"/>
              </a:rPr>
              <a:t>启动及查询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3048000" indent="-30480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1</a:t>
            </a:r>
            <a:r>
              <a:rPr lang="zh-CN" altLang="en-US" b="1" dirty="0">
                <a:latin typeface="宋体" panose="02010600030101010101" pitchFamily="2" charset="-122"/>
              </a:rPr>
              <a:t>个指令周期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491880" y="4437112"/>
            <a:ext cx="5544616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m</a:t>
            </a:r>
            <a:r>
              <a:rPr lang="zh-CN" altLang="en-US" b="1" spc="-100" dirty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串行</a:t>
            </a:r>
            <a:r>
              <a:rPr lang="zh-CN" altLang="en-US" b="1" spc="-100" dirty="0">
                <a:latin typeface="宋体" panose="02010600030101010101" pitchFamily="2" charset="-122"/>
              </a:rPr>
              <a:t>工作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└─</a:t>
            </a:r>
            <a:r>
              <a:rPr lang="zh-CN" altLang="en-US" sz="1800" b="1" dirty="0">
                <a:latin typeface="宋体" panose="02010600030101010101" pitchFamily="2" charset="-122"/>
              </a:rPr>
              <a:t>＝开始启动→传送完成的时延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7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115616" y="3610184"/>
            <a:ext cx="7848872" cy="792088"/>
            <a:chOff x="1115616" y="3429000"/>
            <a:chExt cx="7848872" cy="792088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691680" y="3429001"/>
              <a:ext cx="1584177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536408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=1)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5005313" y="3429000"/>
              <a:ext cx="358775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1872208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IN/OUT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115616" y="3429000"/>
              <a:ext cx="576064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60" name="Text Box 107"/>
            <p:cNvSpPr txBox="1">
              <a:spLocks noChangeArrowheads="1"/>
            </p:cNvSpPr>
            <p:nvPr/>
          </p:nvSpPr>
          <p:spPr bwMode="auto">
            <a:xfrm>
              <a:off x="2627784" y="3933057"/>
              <a:ext cx="4464495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cxnSp>
          <p:nvCxnSpPr>
            <p:cNvPr id="61" name="直接箭头连接符 60"/>
            <p:cNvCxnSpPr/>
            <p:nvPr/>
          </p:nvCxnSpPr>
          <p:spPr bwMode="auto">
            <a:xfrm>
              <a:off x="2627784" y="3717032"/>
              <a:ext cx="1" cy="21602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1115616" y="3933055"/>
              <a:ext cx="1368152" cy="2880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接口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63" name="Text Box 107"/>
            <p:cNvSpPr txBox="1">
              <a:spLocks noChangeArrowheads="1"/>
            </p:cNvSpPr>
            <p:nvPr/>
          </p:nvSpPr>
          <p:spPr bwMode="auto">
            <a:xfrm>
              <a:off x="7092281" y="3933057"/>
              <a:ext cx="1008111" cy="28803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flipV="1">
              <a:off x="7596336" y="3717034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arrow" w="med" len="sm"/>
              <a:tailEnd type="arrow" w="med" len="sm"/>
            </a:ln>
          </p:spPr>
        </p:cxn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3275856" y="3429000"/>
              <a:ext cx="1728194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状态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=0)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flipV="1">
              <a:off x="4572000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660232" y="3717032"/>
              <a:ext cx="0" cy="21602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23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7" name="AutoShape 1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79389" y="1731580"/>
            <a:ext cx="3096467" cy="36379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2915880" y="1880968"/>
            <a:ext cx="576000" cy="1187992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00B0F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、程序中断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      </a:t>
            </a:r>
            <a:r>
              <a:rPr lang="en-US" altLang="zh-CN" sz="2200" b="1" dirty="0">
                <a:latin typeface="宋体" panose="02010600030101010101" pitchFamily="2" charset="-122"/>
              </a:rPr>
              <a:t>--</a:t>
            </a:r>
            <a:r>
              <a:rPr lang="zh-CN" altLang="en-US" sz="2200" b="1" dirty="0">
                <a:latin typeface="宋体" panose="02010600030101010101" pitchFamily="2" charset="-122"/>
              </a:rPr>
              <a:t>中断驱动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interrupt driven</a:t>
            </a:r>
            <a:r>
              <a:rPr lang="en-US" altLang="zh-CN" sz="2200" b="1" dirty="0">
                <a:latin typeface="宋体" panose="02010600030101010101" pitchFamily="2" charset="-122"/>
              </a:rPr>
              <a:t>)I/O</a:t>
            </a:r>
            <a:r>
              <a:rPr lang="zh-CN" altLang="en-US" sz="2200" b="1" dirty="0"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b="1" dirty="0">
                <a:latin typeface="宋体" panose="02010600030101010101" pitchFamily="2" charset="-122"/>
              </a:rPr>
              <a:t>CPU-</a:t>
            </a:r>
            <a:r>
              <a:rPr lang="zh-CN" altLang="en-US" b="1" dirty="0">
                <a:latin typeface="宋体" panose="02010600030101010101" pitchFamily="2" charset="-122"/>
              </a:rPr>
              <a:t>外设间、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←适于字符设备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产生总线操作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2771800" y="1735648"/>
            <a:ext cx="61928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现行程序；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设备准备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>
                <a:latin typeface="宋体" panose="02010600030101010101" pitchFamily="2" charset="-122"/>
              </a:rPr>
              <a:t>时，向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>
                <a:latin typeface="宋体" panose="02010600030101010101" pitchFamily="2" charset="-122"/>
              </a:rPr>
              <a:t>请求；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latin typeface="宋体" panose="02010600030101010101" pitchFamily="2" charset="-122"/>
              </a:rPr>
              <a:t>数据，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现行程序</a:t>
            </a:r>
            <a:endParaRPr lang="zh-CN" altLang="en-US" b="1" u="sng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7303" y="4797152"/>
            <a:ext cx="5917309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k</a:t>
            </a:r>
            <a:r>
              <a:rPr lang="zh-CN" altLang="en-US" b="1" spc="-100" dirty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部分并行</a:t>
            </a:r>
            <a:r>
              <a:rPr lang="zh-CN" altLang="en-US" b="1" spc="-100" dirty="0">
                <a:latin typeface="宋体" panose="02010600030101010101" pitchFamily="2" charset="-122"/>
              </a:rPr>
              <a:t>工作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└─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中断响应＋中断服务程序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的时延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1558" y="3212976"/>
            <a:ext cx="8280922" cy="1440160"/>
            <a:chOff x="611558" y="3140968"/>
            <a:chExt cx="8280922" cy="1440160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31639" y="3140969"/>
              <a:ext cx="1008113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39752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1008112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IRET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返回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6156176" y="3212976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4139952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429000"/>
              <a:ext cx="54802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15" name="Rectangle 138"/>
            <p:cNvSpPr>
              <a:spLocks noChangeArrowheads="1"/>
            </p:cNvSpPr>
            <p:nvPr/>
          </p:nvSpPr>
          <p:spPr bwMode="auto">
            <a:xfrm flipH="1">
              <a:off x="3635896" y="3645024"/>
              <a:ext cx="504056" cy="30390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/>
                <a:t>响应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148063" y="3140968"/>
              <a:ext cx="1008113" cy="50405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命令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7596336" y="3140969"/>
              <a:ext cx="1296144" cy="50405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2)</a:t>
              </a:r>
            </a:p>
          </p:txBody>
        </p:sp>
        <p:sp>
          <p:nvSpPr>
            <p:cNvPr id="21" name="左大括号 20"/>
            <p:cNvSpPr/>
            <p:nvPr/>
          </p:nvSpPr>
          <p:spPr bwMode="auto">
            <a:xfrm rot="16200000">
              <a:off x="5844669" y="2069122"/>
              <a:ext cx="72007" cy="3287311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076056" y="3717032"/>
              <a:ext cx="163551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中断服务程序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3" name="左大括号 22"/>
            <p:cNvSpPr/>
            <p:nvPr/>
          </p:nvSpPr>
          <p:spPr bwMode="auto">
            <a:xfrm>
              <a:off x="1187624" y="3140968"/>
              <a:ext cx="87944" cy="864096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07"/>
            <p:cNvSpPr txBox="1">
              <a:spLocks noChangeArrowheads="1"/>
            </p:cNvSpPr>
            <p:nvPr/>
          </p:nvSpPr>
          <p:spPr bwMode="auto">
            <a:xfrm>
              <a:off x="2123728" y="4221088"/>
              <a:ext cx="1512168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V="1">
              <a:off x="3635896" y="3948929"/>
              <a:ext cx="0" cy="272159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2123728" y="3645024"/>
              <a:ext cx="0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611558" y="4221088"/>
              <a:ext cx="1296145" cy="36004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接口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3" name="Text Box 107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1008111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5940152" y="4005064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1296144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H="1" flipV="1">
              <a:off x="4716016" y="4005064"/>
              <a:ext cx="1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  <p:sp>
        <p:nvSpPr>
          <p:cNvPr id="4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092627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7" name="Text Box 200"/>
          <p:cNvSpPr txBox="1">
            <a:spLocks noChangeArrowheads="1"/>
          </p:cNvSpPr>
          <p:nvPr/>
        </p:nvSpPr>
        <p:spPr bwMode="auto">
          <a:xfrm>
            <a:off x="1043608" y="5693186"/>
            <a:ext cx="777686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>
                <a:latin typeface="+mn-ea"/>
                <a:ea typeface="+mn-ea"/>
              </a:rPr>
              <a:t>上图执行</a:t>
            </a:r>
            <a:r>
              <a:rPr lang="en-US" altLang="zh-CN" sz="2000" b="1" dirty="0">
                <a:latin typeface="+mn-ea"/>
                <a:ea typeface="+mn-ea"/>
              </a:rPr>
              <a:t>IN</a:t>
            </a:r>
            <a:r>
              <a:rPr lang="zh-CN" altLang="en-US" sz="2000" b="1" dirty="0">
                <a:latin typeface="宋体" panose="02010600030101010101" pitchFamily="2" charset="-122"/>
              </a:rPr>
              <a:t>指令可</a:t>
            </a:r>
            <a:r>
              <a:rPr lang="zh-CN" altLang="en-US" sz="2000" b="1" u="sng" dirty="0">
                <a:latin typeface="宋体" panose="02010600030101010101" pitchFamily="2" charset="-122"/>
              </a:rPr>
              <a:t>立即读出</a:t>
            </a:r>
            <a:r>
              <a:rPr lang="zh-CN" altLang="en-US" sz="2000" b="1" dirty="0">
                <a:latin typeface="宋体" panose="02010600030101010101" pitchFamily="2" charset="-122"/>
              </a:rPr>
              <a:t>外设数据，数据</a:t>
            </a:r>
            <a:r>
              <a:rPr lang="zh-CN" altLang="en-US" sz="2000" b="1" u="sng" dirty="0">
                <a:latin typeface="宋体" panose="02010600030101010101" pitchFamily="2" charset="-122"/>
              </a:rPr>
              <a:t>预先存放</a:t>
            </a:r>
            <a:r>
              <a:rPr lang="zh-CN" altLang="en-US" sz="2000" b="1" dirty="0">
                <a:latin typeface="宋体" panose="02010600030101010101" pitchFamily="2" charset="-122"/>
              </a:rPr>
              <a:t>在哪里？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389" y="1807305"/>
            <a:ext cx="3096467" cy="424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传送控制原理：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30"/>
          <p:cNvSpPr>
            <a:spLocks noChangeArrowheads="1"/>
          </p:cNvSpPr>
          <p:nvPr/>
        </p:nvSpPr>
        <p:spPr bwMode="auto">
          <a:xfrm>
            <a:off x="1206674" y="2386981"/>
            <a:ext cx="1080120" cy="1186036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00B0F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18004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、直接存储器存取方式   </a:t>
            </a:r>
            <a:r>
              <a:rPr lang="en-US" altLang="zh-CN" sz="2200" b="1" dirty="0">
                <a:latin typeface="宋体" panose="02010600030101010101" pitchFamily="2" charset="-122"/>
              </a:rPr>
              <a:t>--DMA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Direct Memory Access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dirty="0"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外设间、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批数据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←适于块设备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u="sng" dirty="0">
                <a:latin typeface="宋体" panose="02010600030101010101" pitchFamily="2" charset="-122"/>
              </a:rPr>
              <a:t>DMA</a:t>
            </a:r>
            <a:r>
              <a:rPr lang="zh-CN" altLang="en-US" b="1" u="sng" dirty="0"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产生总线操作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      </a:t>
            </a:r>
            <a:r>
              <a:rPr lang="zh-CN" altLang="en-US" sz="2000" dirty="0">
                <a:latin typeface="宋体" panose="02010600030101010101" pitchFamily="2" charset="-122"/>
              </a:rPr>
              <a:t>└←</a:t>
            </a:r>
            <a:r>
              <a:rPr lang="zh-CN" altLang="en-US" sz="2000" b="1" dirty="0">
                <a:latin typeface="宋体" panose="02010600030101010101" pitchFamily="2" charset="-122"/>
              </a:rPr>
              <a:t>一种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接口，具有总线控制功能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主设备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223970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dirty="0">
                <a:latin typeface="宋体" panose="02010600030101010101" pitchFamily="2" charset="-122"/>
              </a:rPr>
              <a:t>传输需求、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设备后，继续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现行程序；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数据传送</a:t>
            </a:r>
            <a:r>
              <a:rPr lang="en-US" altLang="zh-CN" sz="2000" b="1" dirty="0">
                <a:latin typeface="宋体" panose="02010600030101010101" pitchFamily="2" charset="-122"/>
              </a:rPr>
              <a:t>(1</a:t>
            </a:r>
            <a:r>
              <a:rPr lang="zh-CN" altLang="en-US" sz="2000" b="1" dirty="0">
                <a:latin typeface="宋体" panose="02010600030101010101" pitchFamily="2" charset="-122"/>
              </a:rPr>
              <a:t>批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zh-CN" altLang="en-US" b="1" dirty="0">
                <a:latin typeface="宋体" panose="02010600030101010101" pitchFamily="2" charset="-122"/>
              </a:rPr>
              <a:t>时向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>
                <a:latin typeface="宋体" panose="02010600030101010101" pitchFamily="2" charset="-122"/>
              </a:rPr>
              <a:t>请求；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结束事宜，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3059832" y="5492173"/>
            <a:ext cx="5976664" cy="8171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n</a:t>
            </a:r>
            <a:r>
              <a:rPr lang="zh-CN" altLang="en-US" b="1" spc="-100" dirty="0">
                <a:latin typeface="宋体" panose="02010600030101010101" pitchFamily="2" charset="-122"/>
              </a:rPr>
              <a:t>个指令周期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批数据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latin typeface="宋体" panose="02010600030101010101" pitchFamily="2" charset="-122"/>
              </a:rPr>
              <a:t>与外设</a:t>
            </a:r>
            <a:r>
              <a:rPr lang="zh-CN" altLang="en-US" b="1" u="sng" spc="-100" dirty="0">
                <a:solidFill>
                  <a:srgbClr val="CC3300"/>
                </a:solidFill>
                <a:latin typeface="宋体" panose="02010600030101010101" pitchFamily="2" charset="-122"/>
              </a:rPr>
              <a:t>可并行</a:t>
            </a:r>
            <a:r>
              <a:rPr lang="zh-CN" altLang="en-US" b="1" spc="-100" dirty="0">
                <a:latin typeface="宋体" panose="02010600030101010101" pitchFamily="2" charset="-122"/>
              </a:rPr>
              <a:t>工作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└─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传送准备＋结束处理＋中断响应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的时延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7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6431655" y="1268760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-11910"/>
              <a:gd name="adj6" fmla="val -13564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批＝几千个</a:t>
            </a:r>
            <a:endParaRPr lang="zh-CN" altLang="en-US" sz="1800" b="1" dirty="0">
              <a:latin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511" y="3789040"/>
            <a:ext cx="8784977" cy="1656184"/>
            <a:chOff x="179511" y="3789040"/>
            <a:chExt cx="8784977" cy="1656184"/>
          </a:xfrm>
        </p:grpSpPr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151621" y="3789041"/>
              <a:ext cx="205222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OUT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传送准备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203848" y="3789041"/>
              <a:ext cx="223224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1)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940152" y="3789040"/>
              <a:ext cx="1512168" cy="28803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结束处理程序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611560" y="3789040"/>
              <a:ext cx="540061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14" name="Rectangle 138"/>
            <p:cNvSpPr>
              <a:spLocks noChangeArrowheads="1"/>
            </p:cNvSpPr>
            <p:nvPr/>
          </p:nvSpPr>
          <p:spPr bwMode="auto">
            <a:xfrm flipH="1">
              <a:off x="5436096" y="4005063"/>
              <a:ext cx="504056" cy="2160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wrap="none" lIns="18000" tIns="10800" rIns="18000" bIns="10800" anchor="ctr"/>
            <a:lstStyle/>
            <a:p>
              <a:r>
                <a:rPr lang="zh-CN" altLang="en-US" sz="1600" b="1" dirty="0"/>
                <a:t>响应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452320" y="3789041"/>
              <a:ext cx="1512168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续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2)</a:t>
              </a:r>
            </a:p>
          </p:txBody>
        </p:sp>
        <p:sp>
          <p:nvSpPr>
            <p:cNvPr id="20" name="Text Box 107"/>
            <p:cNvSpPr txBox="1">
              <a:spLocks noChangeArrowheads="1"/>
            </p:cNvSpPr>
            <p:nvPr/>
          </p:nvSpPr>
          <p:spPr bwMode="auto">
            <a:xfrm>
              <a:off x="2195736" y="4725144"/>
              <a:ext cx="1008112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5436096" y="4221088"/>
              <a:ext cx="2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07707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79511" y="4725144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b="1" dirty="0">
                  <a:latin typeface="+mn-ea"/>
                  <a:ea typeface="+mn-ea"/>
                </a:rPr>
                <a:t>DMA</a:t>
              </a:r>
              <a:r>
                <a:rPr lang="zh-CN" altLang="en-US" sz="2000" b="1" dirty="0">
                  <a:latin typeface="+mn-ea"/>
                  <a:ea typeface="+mn-ea"/>
                </a:rPr>
                <a:t>接口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24" name="Text Box 107"/>
            <p:cNvSpPr txBox="1">
              <a:spLocks noChangeArrowheads="1"/>
            </p:cNvSpPr>
            <p:nvPr/>
          </p:nvSpPr>
          <p:spPr bwMode="auto">
            <a:xfrm>
              <a:off x="2771799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30" name="Text Box 107"/>
            <p:cNvSpPr txBox="1">
              <a:spLocks noChangeArrowheads="1"/>
            </p:cNvSpPr>
            <p:nvPr/>
          </p:nvSpPr>
          <p:spPr bwMode="auto">
            <a:xfrm>
              <a:off x="3203848" y="4725144"/>
              <a:ext cx="223225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38" name="Text Box 107"/>
            <p:cNvSpPr txBox="1">
              <a:spLocks noChangeArrowheads="1"/>
            </p:cNvSpPr>
            <p:nvPr/>
          </p:nvSpPr>
          <p:spPr bwMode="auto">
            <a:xfrm>
              <a:off x="3347864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4283968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准备</a:t>
              </a: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860033" y="5157192"/>
              <a:ext cx="576065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923928" y="5157192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771800" y="5013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 flipV="1">
              <a:off x="3635896" y="501317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539552" y="4293096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主存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47" name="Text Box 107"/>
            <p:cNvSpPr txBox="1">
              <a:spLocks noChangeArrowheads="1"/>
            </p:cNvSpPr>
            <p:nvPr/>
          </p:nvSpPr>
          <p:spPr bwMode="auto">
            <a:xfrm>
              <a:off x="3347864" y="429309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539552" y="5157192"/>
              <a:ext cx="576064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2000" b="1" dirty="0">
                  <a:latin typeface="+mn-ea"/>
                  <a:ea typeface="+mn-ea"/>
                </a:rPr>
                <a:t>外设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 flipV="1">
              <a:off x="3635896" y="458112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4283968" y="5013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096850" y="5013176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58" name="Text Box 107"/>
            <p:cNvSpPr txBox="1">
              <a:spLocks noChangeArrowheads="1"/>
            </p:cNvSpPr>
            <p:nvPr/>
          </p:nvSpPr>
          <p:spPr bwMode="auto">
            <a:xfrm>
              <a:off x="4664802" y="4293096"/>
              <a:ext cx="69928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s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5096850" y="4581128"/>
              <a:ext cx="2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4076328" y="4293096"/>
              <a:ext cx="358775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66" name="左大括号 65"/>
            <p:cNvSpPr/>
            <p:nvPr/>
          </p:nvSpPr>
          <p:spPr bwMode="auto">
            <a:xfrm rot="16200000">
              <a:off x="6669344" y="3410924"/>
              <a:ext cx="72007" cy="1440160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6084168" y="4149080"/>
              <a:ext cx="1296144" cy="24777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中断服务程序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771800" y="4077072"/>
              <a:ext cx="0" cy="64807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</p:spPr>
        </p:cxnSp>
      </p:grpSp>
    </p:spTree>
    <p:extLst>
      <p:ext uri="{BB962C8B-B14F-4D97-AF65-F5344CB8AC3E}">
        <p14:creationId xmlns:p14="http://schemas.microsoft.com/office/powerpoint/2010/main" val="34323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79387" y="1700808"/>
            <a:ext cx="4428555" cy="44396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通道方式：</a:t>
            </a:r>
            <a:r>
              <a:rPr lang="en-US" altLang="zh-CN" sz="2200" b="1" dirty="0">
                <a:latin typeface="宋体" panose="02010600030101010101" pitchFamily="2" charset="-122"/>
              </a:rPr>
              <a:t>--DMA</a:t>
            </a:r>
            <a:r>
              <a:rPr lang="zh-CN" altLang="en-US" sz="2200" b="1" dirty="0">
                <a:latin typeface="宋体" panose="02010600030101010101" pitchFamily="2" charset="-122"/>
              </a:rPr>
              <a:t>方式的发展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通道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传送控制原理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867025" indent="-28670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*IOP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方式：</a:t>
            </a:r>
            <a:r>
              <a:rPr lang="en-US" altLang="zh-CN" sz="2200" b="1" dirty="0">
                <a:latin typeface="宋体" panose="02010600030101010101" pitchFamily="2" charset="-122"/>
              </a:rPr>
              <a:t> --</a:t>
            </a:r>
            <a:r>
              <a:rPr lang="zh-CN" altLang="en-US" sz="2200" b="1" dirty="0">
                <a:latin typeface="宋体" panose="02010600030101010101" pitchFamily="2" charset="-122"/>
              </a:rPr>
              <a:t>通道方式的发展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388" y="334293"/>
            <a:ext cx="885710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、通道及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处理机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(IOP)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功能：</a:t>
            </a:r>
            <a:r>
              <a:rPr lang="zh-CN" altLang="en-US" b="1" spc="-100" dirty="0">
                <a:latin typeface="宋体" panose="02010600030101010101" pitchFamily="2" charset="-122"/>
              </a:rPr>
              <a:t>主存</a:t>
            </a:r>
            <a:r>
              <a:rPr lang="en-US" altLang="zh-CN" b="1" spc="-100" dirty="0">
                <a:latin typeface="宋体" panose="02010600030101010101" pitchFamily="2" charset="-122"/>
              </a:rPr>
              <a:t>-</a:t>
            </a:r>
            <a:r>
              <a:rPr lang="zh-CN" altLang="en-US" b="1" spc="-100" dirty="0">
                <a:latin typeface="宋体" panose="02010600030101010101" pitchFamily="2" charset="-122"/>
              </a:rPr>
              <a:t>外设间、</a:t>
            </a:r>
            <a:r>
              <a:rPr lang="en-US" altLang="zh-CN" b="1" spc="-100" dirty="0">
                <a:latin typeface="宋体" panose="02010600030101010101" pitchFamily="2" charset="-122"/>
              </a:rPr>
              <a:t>1</a:t>
            </a:r>
            <a:r>
              <a:rPr lang="zh-CN" altLang="en-US" b="1" spc="-100" dirty="0">
                <a:latin typeface="宋体" panose="02010600030101010101" pitchFamily="2" charset="-122"/>
              </a:rPr>
              <a:t>个或</a:t>
            </a:r>
            <a:r>
              <a:rPr lang="en-US" altLang="zh-CN" b="1" spc="-100" dirty="0">
                <a:latin typeface="宋体" panose="02010600030101010101" pitchFamily="2" charset="-122"/>
              </a:rPr>
              <a:t>1</a:t>
            </a:r>
            <a:r>
              <a:rPr lang="zh-CN" altLang="en-US" b="1" spc="-100" dirty="0">
                <a:latin typeface="宋体" panose="02010600030101010101" pitchFamily="2" charset="-122"/>
              </a:rPr>
              <a:t>批数据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次      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←适于字符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块设备</a:t>
            </a:r>
            <a:endParaRPr lang="en-US" altLang="zh-CN" sz="1800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通道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u="sng" dirty="0">
                <a:latin typeface="宋体" panose="02010600030101010101" pitchFamily="2" charset="-122"/>
              </a:rPr>
              <a:t>IOP</a:t>
            </a:r>
            <a:r>
              <a:rPr lang="zh-CN" altLang="en-US" b="1" dirty="0">
                <a:latin typeface="宋体" panose="02010600030101010101" pitchFamily="2" charset="-122"/>
              </a:rPr>
              <a:t>执行程序</a:t>
            </a:r>
            <a:endParaRPr lang="en-US" altLang="zh-CN" sz="1600" b="1" spc="-100" dirty="0">
              <a:latin typeface="宋体" panose="02010600030101010101" pitchFamily="2" charset="-122"/>
            </a:endParaRPr>
          </a:p>
        </p:txBody>
      </p: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1907580" y="2154922"/>
            <a:ext cx="70569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30" dirty="0">
                <a:latin typeface="宋体" panose="02010600030101010101" pitchFamily="2" charset="-122"/>
              </a:rPr>
              <a:t>专用处理</a:t>
            </a:r>
            <a:r>
              <a:rPr lang="zh-CN" altLang="en-US" b="1" spc="-130" dirty="0">
                <a:solidFill>
                  <a:srgbClr val="990099"/>
                </a:solidFill>
                <a:latin typeface="宋体" panose="02010600030101010101" pitchFamily="2" charset="-122"/>
              </a:rPr>
              <a:t>器</a:t>
            </a:r>
            <a:r>
              <a:rPr lang="zh-CN" altLang="en-US" b="1" spc="-130" dirty="0">
                <a:latin typeface="宋体" panose="02010600030101010101" pitchFamily="2" charset="-122"/>
              </a:rPr>
              <a:t>，</a:t>
            </a:r>
            <a:r>
              <a:rPr lang="zh-CN" altLang="en-US" b="1" spc="-100" dirty="0">
                <a:latin typeface="宋体" panose="02010600030101010101" pitchFamily="2" charset="-122"/>
              </a:rPr>
              <a:t>实现外设的管理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状态监测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传送控制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39" name="Rectangle 130"/>
          <p:cNvSpPr>
            <a:spLocks noChangeArrowheads="1"/>
          </p:cNvSpPr>
          <p:nvPr/>
        </p:nvSpPr>
        <p:spPr bwMode="auto">
          <a:xfrm>
            <a:off x="1331639" y="3778593"/>
            <a:ext cx="648071" cy="1199743"/>
          </a:xfrm>
          <a:prstGeom prst="rect">
            <a:avLst/>
          </a:prstGeom>
          <a:solidFill>
            <a:srgbClr val="CCCCFF">
              <a:alpha val="80000"/>
            </a:srgbClr>
          </a:solidFill>
          <a:ln w="12700">
            <a:solidFill>
              <a:srgbClr val="00B0F0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93"/>
          <p:cNvSpPr txBox="1">
            <a:spLocks noChangeArrowheads="1"/>
          </p:cNvSpPr>
          <p:nvPr/>
        </p:nvSpPr>
        <p:spPr bwMode="auto">
          <a:xfrm>
            <a:off x="179388" y="3645024"/>
            <a:ext cx="885710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u="sng" dirty="0">
                <a:latin typeface="宋体" panose="02010600030101010101" pitchFamily="2" charset="-122"/>
              </a:rPr>
              <a:t>访管指令</a:t>
            </a:r>
            <a:r>
              <a:rPr lang="zh-CN" altLang="en-US" b="1" dirty="0">
                <a:latin typeface="宋体" panose="02010600030101010101" pitchFamily="2" charset="-122"/>
              </a:rPr>
              <a:t>后，</a:t>
            </a:r>
            <a:r>
              <a:rPr lang="zh-CN" altLang="en-US" b="1" u="sng" dirty="0">
                <a:latin typeface="宋体" panose="02010600030101010101" pitchFamily="2" charset="-122"/>
              </a:rPr>
              <a:t>继续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现行程序；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通道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latin typeface="宋体" panose="02010600030101010101" pitchFamily="2" charset="-122"/>
              </a:rPr>
              <a:t>通道程序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主存中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结束</a:t>
            </a:r>
            <a:r>
              <a:rPr lang="en-US" altLang="zh-CN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异常</a:t>
            </a:r>
            <a:r>
              <a:rPr lang="zh-CN" altLang="en-US" b="1" spc="-100" dirty="0">
                <a:latin typeface="宋体" panose="02010600030101010101" pitchFamily="2" charset="-122"/>
              </a:rPr>
              <a:t>时向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>
                <a:latin typeface="宋体" panose="02010600030101010101" pitchFamily="2" charset="-122"/>
              </a:rPr>
              <a:t>请求；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请求，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相应状况，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dirty="0">
                <a:latin typeface="宋体" panose="02010600030101010101" pitchFamily="2" charset="-122"/>
              </a:rPr>
              <a:t>现行程序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179512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用专用处理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机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控制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←不共享主存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4788024" y="5587305"/>
            <a:ext cx="4254828" cy="289967"/>
          </a:xfrm>
          <a:prstGeom prst="borderCallout2">
            <a:avLst>
              <a:gd name="adj1" fmla="val 55521"/>
              <a:gd name="adj2" fmla="val -311"/>
              <a:gd name="adj3" fmla="val 57322"/>
              <a:gd name="adj4" fmla="val -2473"/>
              <a:gd name="adj5" fmla="val -509518"/>
              <a:gd name="adj6" fmla="val -3457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lt"/>
              </a:rPr>
              <a:t>调用</a:t>
            </a:r>
            <a:r>
              <a:rPr lang="zh-CN" altLang="en-US" sz="1800" b="1" dirty="0">
                <a:latin typeface="+mn-ea"/>
                <a:ea typeface="+mn-ea"/>
              </a:rPr>
              <a:t>管理程序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编制通道程序、启动通道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44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1259632" y="2711202"/>
            <a:ext cx="7560840" cy="861814"/>
            <a:chOff x="539552" y="2780928"/>
            <a:chExt cx="7560840" cy="861814"/>
          </a:xfrm>
        </p:grpSpPr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539552" y="3006536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1475656" y="3006536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6803355" y="3026017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2255033" y="2809993"/>
              <a:ext cx="948815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系统总线</a:t>
              </a:r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3275857" y="3009711"/>
              <a:ext cx="79208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>
              <a:endCxn id="46" idx="0"/>
            </p:cNvCxnSpPr>
            <p:nvPr/>
          </p:nvCxnSpPr>
          <p:spPr bwMode="auto">
            <a:xfrm>
              <a:off x="899592" y="2799516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直接连接符 51"/>
            <p:cNvCxnSpPr>
              <a:stCxn id="47" idx="0"/>
            </p:cNvCxnSpPr>
            <p:nvPr/>
          </p:nvCxnSpPr>
          <p:spPr bwMode="auto">
            <a:xfrm flipV="1">
              <a:off x="1835696" y="2801204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39552" y="2780928"/>
              <a:ext cx="7560840" cy="1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endCxn id="50" idx="0"/>
            </p:cNvCxnSpPr>
            <p:nvPr/>
          </p:nvCxnSpPr>
          <p:spPr bwMode="auto">
            <a:xfrm>
              <a:off x="3671901" y="2801204"/>
              <a:ext cx="0" cy="208507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Text Box 81"/>
            <p:cNvSpPr txBox="1">
              <a:spLocks noChangeArrowheads="1"/>
            </p:cNvSpPr>
            <p:nvPr/>
          </p:nvSpPr>
          <p:spPr bwMode="auto">
            <a:xfrm>
              <a:off x="5808847" y="3009711"/>
              <a:ext cx="779377" cy="28575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通道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>
              <a:endCxn id="55" idx="0"/>
            </p:cNvCxnSpPr>
            <p:nvPr/>
          </p:nvCxnSpPr>
          <p:spPr bwMode="auto">
            <a:xfrm>
              <a:off x="6198536" y="2780928"/>
              <a:ext cx="0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" name="Text Box 81"/>
            <p:cNvSpPr txBox="1">
              <a:spLocks noChangeArrowheads="1"/>
            </p:cNvSpPr>
            <p:nvPr/>
          </p:nvSpPr>
          <p:spPr bwMode="auto">
            <a:xfrm>
              <a:off x="7249007" y="3009711"/>
              <a:ext cx="851385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cxnSp>
          <p:nvCxnSpPr>
            <p:cNvPr id="58" name="直接连接符 57"/>
            <p:cNvCxnSpPr>
              <a:endCxn id="57" idx="0"/>
            </p:cNvCxnSpPr>
            <p:nvPr/>
          </p:nvCxnSpPr>
          <p:spPr bwMode="auto">
            <a:xfrm>
              <a:off x="7674699" y="2780928"/>
              <a:ext cx="1" cy="22878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067944" y="3140968"/>
              <a:ext cx="136815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>
              <a:endCxn id="61" idx="0"/>
            </p:cNvCxnSpPr>
            <p:nvPr/>
          </p:nvCxnSpPr>
          <p:spPr bwMode="auto">
            <a:xfrm>
              <a:off x="4355977" y="314096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4067945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5004049" y="3356992"/>
              <a:ext cx="57606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4644008" y="3356992"/>
              <a:ext cx="360040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4" name="直接连接符 63"/>
            <p:cNvCxnSpPr>
              <a:endCxn id="62" idx="0"/>
            </p:cNvCxnSpPr>
            <p:nvPr/>
          </p:nvCxnSpPr>
          <p:spPr bwMode="auto">
            <a:xfrm>
              <a:off x="5292080" y="3140968"/>
              <a:ext cx="1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796136" y="3496779"/>
              <a:ext cx="100721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直接连接符 65"/>
            <p:cNvCxnSpPr>
              <a:stCxn id="55" idx="2"/>
            </p:cNvCxnSpPr>
            <p:nvPr/>
          </p:nvCxnSpPr>
          <p:spPr bwMode="auto">
            <a:xfrm>
              <a:off x="6198536" y="3295461"/>
              <a:ext cx="0" cy="2044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012160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6516216" y="3501008"/>
              <a:ext cx="0" cy="14173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Text Box 80"/>
            <p:cNvSpPr txBox="1">
              <a:spLocks noChangeArrowheads="1"/>
            </p:cNvSpPr>
            <p:nvPr/>
          </p:nvSpPr>
          <p:spPr bwMode="auto">
            <a:xfrm>
              <a:off x="4331101" y="2893615"/>
              <a:ext cx="93610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通道总线</a:t>
              </a:r>
            </a:p>
          </p:txBody>
        </p:sp>
      </p:grp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491881" y="5013176"/>
            <a:ext cx="374441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少</a:t>
            </a:r>
            <a:r>
              <a:rPr lang="en-US" altLang="zh-CN" sz="1800" b="1" dirty="0">
                <a:latin typeface="宋体" panose="02010600030101010101" pitchFamily="2" charset="-122"/>
              </a:rPr>
              <a:t>(CPU</a:t>
            </a:r>
            <a:r>
              <a:rPr lang="zh-CN" altLang="en-US" sz="1800" b="1" dirty="0">
                <a:latin typeface="宋体" panose="02010600030101010101" pitchFamily="2" charset="-122"/>
              </a:rPr>
              <a:t>无需进行传送准备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3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10101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0" grpId="0"/>
      <p:bldP spid="42" grpId="0"/>
      <p:bldP spid="43" grpId="0" animBg="1"/>
      <p:bldP spid="43" grpId="1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179388" y="1268760"/>
            <a:ext cx="8785225" cy="37087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外设的分类：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按 功 能 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机交互、机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机通信、信息存储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按</a:t>
            </a:r>
            <a:r>
              <a:rPr lang="en-US" altLang="zh-CN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00" dirty="0">
                <a:solidFill>
                  <a:schemeClr val="accent2"/>
                </a:solidFill>
                <a:latin typeface="宋体" panose="02010600030101010101" pitchFamily="2" charset="-122"/>
              </a:rPr>
              <a:t>方向分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输入、输出、输入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输出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按传送批量分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字符</a:t>
            </a:r>
            <a:r>
              <a:rPr lang="zh-CN" altLang="en-US" b="1" dirty="0">
                <a:latin typeface="宋体" panose="02010600030101010101" pitchFamily="2" charset="-122"/>
              </a:rPr>
              <a:t>设备、</a:t>
            </a:r>
            <a:r>
              <a:rPr lang="zh-CN" altLang="en-US" b="1" u="sng" dirty="0">
                <a:latin typeface="宋体" panose="02010600030101010101" pitchFamily="2" charset="-122"/>
              </a:rPr>
              <a:t>块</a:t>
            </a:r>
            <a:r>
              <a:rPr lang="zh-CN" altLang="en-US" b="1" dirty="0">
                <a:latin typeface="宋体" panose="02010600030101010101" pitchFamily="2" charset="-122"/>
              </a:rPr>
              <a:t>设备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←指每启动一次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外设的组成：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设备接口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*外设的连接：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5785-18F3-4DFA-AB20-FB10518DE8E9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§7.2  </a:t>
            </a:r>
            <a:r>
              <a:rPr lang="zh-CN" altLang="en-US" sz="2800" b="1" dirty="0">
                <a:latin typeface="宋体" panose="02010600030101010101" pitchFamily="2" charset="-122"/>
              </a:rPr>
              <a:t>外部设备</a:t>
            </a:r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2483768" y="3140968"/>
            <a:ext cx="6331395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设备控制器＋驱动器＋部件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标准化接口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如</a:t>
            </a:r>
            <a:r>
              <a:rPr lang="en-US" altLang="zh-CN" b="1" dirty="0">
                <a:latin typeface="宋体" panose="02010600030101010101" pitchFamily="2" charset="-122"/>
              </a:rPr>
              <a:t>USB)</a:t>
            </a:r>
            <a:r>
              <a:rPr lang="zh-CN" altLang="en-US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←便于连接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←接口电路在设备控制器中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2483768" y="4387170"/>
            <a:ext cx="618738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通过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设备</a:t>
            </a:r>
            <a:r>
              <a:rPr lang="en-US" altLang="zh-CN" sz="2000" b="1" dirty="0">
                <a:latin typeface="宋体" panose="02010600030101010101" pitchFamily="2" charset="-122"/>
              </a:rPr>
              <a:t>-</a:t>
            </a:r>
            <a:r>
              <a:rPr lang="zh-CN" altLang="en-US" sz="2000" b="1" dirty="0">
                <a:latin typeface="宋体" panose="02010600030101010101" pitchFamily="2" charset="-122"/>
              </a:rPr>
              <a:t>总线接口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6292" y="4941168"/>
            <a:ext cx="7848872" cy="1080120"/>
            <a:chOff x="966292" y="4221088"/>
            <a:chExt cx="7848872" cy="1080120"/>
          </a:xfrm>
        </p:grpSpPr>
        <p:cxnSp>
          <p:nvCxnSpPr>
            <p:cNvPr id="33" name="直接连接符 32"/>
            <p:cNvCxnSpPr>
              <a:stCxn id="34" idx="0"/>
            </p:cNvCxnSpPr>
            <p:nvPr/>
          </p:nvCxnSpPr>
          <p:spPr bwMode="auto">
            <a:xfrm flipV="1">
              <a:off x="4031940" y="4298335"/>
              <a:ext cx="0" cy="28279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Text Box 82"/>
            <p:cNvSpPr txBox="1">
              <a:spLocks noChangeArrowheads="1"/>
            </p:cNvSpPr>
            <p:nvPr/>
          </p:nvSpPr>
          <p:spPr bwMode="auto">
            <a:xfrm>
              <a:off x="3563888" y="4581128"/>
              <a:ext cx="936104" cy="3862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3059833" y="4293096"/>
              <a:ext cx="504055" cy="282793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966292" y="4221088"/>
              <a:ext cx="7848872" cy="1080120"/>
              <a:chOff x="683568" y="3933056"/>
              <a:chExt cx="7848872" cy="1080120"/>
            </a:xfrm>
          </p:grpSpPr>
          <p:sp>
            <p:nvSpPr>
              <p:cNvPr id="73" name="Text Box 72"/>
              <p:cNvSpPr txBox="1">
                <a:spLocks noChangeArrowheads="1"/>
              </p:cNvSpPr>
              <p:nvPr/>
            </p:nvSpPr>
            <p:spPr bwMode="auto">
              <a:xfrm>
                <a:off x="755576" y="4293096"/>
                <a:ext cx="792087" cy="386274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dirty="0">
                    <a:latin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74" name="Text Box 74"/>
              <p:cNvSpPr txBox="1">
                <a:spLocks noChangeArrowheads="1"/>
              </p:cNvSpPr>
              <p:nvPr/>
            </p:nvSpPr>
            <p:spPr bwMode="auto">
              <a:xfrm>
                <a:off x="1763688" y="4293096"/>
                <a:ext cx="864096" cy="386274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主存</a:t>
                </a:r>
              </a:p>
            </p:txBody>
          </p:sp>
          <p:cxnSp>
            <p:nvCxnSpPr>
              <p:cNvPr id="75" name="直接连接符 74"/>
              <p:cNvCxnSpPr>
                <a:endCxn id="73" idx="0"/>
              </p:cNvCxnSpPr>
              <p:nvPr/>
            </p:nvCxnSpPr>
            <p:spPr bwMode="auto">
              <a:xfrm>
                <a:off x="1151620" y="4010303"/>
                <a:ext cx="0" cy="282793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直接连接符 75"/>
              <p:cNvCxnSpPr>
                <a:stCxn id="74" idx="0"/>
              </p:cNvCxnSpPr>
              <p:nvPr/>
            </p:nvCxnSpPr>
            <p:spPr bwMode="auto">
              <a:xfrm flipV="1">
                <a:off x="2195736" y="4015542"/>
                <a:ext cx="0" cy="277554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直接连接符 76"/>
              <p:cNvCxnSpPr/>
              <p:nvPr/>
            </p:nvCxnSpPr>
            <p:spPr bwMode="auto">
              <a:xfrm>
                <a:off x="755576" y="4005064"/>
                <a:ext cx="7776864" cy="5240"/>
              </a:xfrm>
              <a:prstGeom prst="line">
                <a:avLst/>
              </a:prstGeom>
              <a:noFill/>
              <a:ln w="28575" cap="flat" cmpd="dbl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" name="Rectangle 65"/>
              <p:cNvSpPr>
                <a:spLocks noChangeArrowheads="1"/>
              </p:cNvSpPr>
              <p:nvPr/>
            </p:nvSpPr>
            <p:spPr bwMode="auto">
              <a:xfrm>
                <a:off x="683568" y="3933056"/>
                <a:ext cx="2016224" cy="108012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</a:pPr>
                <a:endParaRPr lang="en-US" altLang="zh-CN" sz="18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18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18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+mn-ea"/>
                    <a:ea typeface="+mn-ea"/>
                  </a:rPr>
                  <a:t>主机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499992" y="5157192"/>
            <a:ext cx="4320480" cy="1080120"/>
            <a:chOff x="4499992" y="4293096"/>
            <a:chExt cx="4320480" cy="1080120"/>
          </a:xfrm>
        </p:grpSpPr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4926732" y="4293096"/>
              <a:ext cx="3893740" cy="108012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外部设备</a:t>
              </a:r>
            </a:p>
          </p:txBody>
        </p:sp>
        <p:sp>
          <p:nvSpPr>
            <p:cNvPr id="80" name="Text Box 82"/>
            <p:cNvSpPr txBox="1">
              <a:spLocks noChangeArrowheads="1"/>
            </p:cNvSpPr>
            <p:nvPr/>
          </p:nvSpPr>
          <p:spPr bwMode="auto">
            <a:xfrm>
              <a:off x="6367462" y="4365104"/>
              <a:ext cx="863600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驱动器</a:t>
              </a: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7591027" y="4365104"/>
              <a:ext cx="1080121" cy="647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机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电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光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磁部件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7231062" y="4581128"/>
              <a:ext cx="359965" cy="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06851" y="4653136"/>
              <a:ext cx="36061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 flipH="1">
              <a:off x="7231063" y="4797152"/>
              <a:ext cx="35996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4499992" y="4663614"/>
              <a:ext cx="57132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5070747" y="4365476"/>
              <a:ext cx="936104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控制器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设备</a:t>
            </a:r>
            <a:r>
              <a:rPr lang="en-US" altLang="zh-CN" sz="1800" b="1" dirty="0">
                <a:latin typeface="+mn-ea"/>
              </a:rPr>
              <a:t>(×)</a:t>
            </a:r>
            <a:r>
              <a:rPr lang="zh-CN" altLang="en-US" sz="2200" b="1" dirty="0">
                <a:latin typeface="+mn-ea"/>
              </a:rPr>
              <a:t>、存储设备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◇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的组成、工作原理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91" grpId="0"/>
      <p:bldP spid="223239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E04E-161E-4756-B324-28ED002E2368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79263" y="34837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一、输入设备              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不考，了解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79388" y="836712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、键盘 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字符设备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79388" y="1276311"/>
            <a:ext cx="4320482" cy="5073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非编码键盘：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基本组成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仅按键阵列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(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检测：</a:t>
            </a:r>
            <a:r>
              <a:rPr lang="zh-CN" altLang="en-US" sz="1800" b="1" dirty="0">
                <a:latin typeface="宋体" panose="02010600030101010101" pitchFamily="2" charset="-122"/>
              </a:rPr>
              <a:t>行线＝</a:t>
            </a:r>
            <a:r>
              <a:rPr lang="en-US" altLang="zh-CN" sz="1800" b="1" dirty="0">
                <a:latin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宋体" panose="02010600030101010101" pitchFamily="2" charset="-122"/>
              </a:rPr>
              <a:t>、列线＝</a:t>
            </a:r>
            <a:r>
              <a:rPr lang="en-US" altLang="zh-CN" sz="1800" b="1" dirty="0">
                <a:latin typeface="宋体" panose="02010600030101010101" pitchFamily="2" charset="-122"/>
              </a:rPr>
              <a:t>0/1)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3719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7136" y="2644459"/>
            <a:ext cx="3314824" cy="3024340"/>
            <a:chOff x="395536" y="2420889"/>
            <a:chExt cx="3314824" cy="3024340"/>
          </a:xfrm>
        </p:grpSpPr>
        <p:sp>
          <p:nvSpPr>
            <p:cNvPr id="236927" name="Rectangle 383"/>
            <p:cNvSpPr>
              <a:spLocks noChangeArrowheads="1"/>
            </p:cNvSpPr>
            <p:nvPr/>
          </p:nvSpPr>
          <p:spPr bwMode="auto">
            <a:xfrm>
              <a:off x="1262435" y="2420889"/>
              <a:ext cx="2447925" cy="230785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28" name="Text Box 384"/>
            <p:cNvSpPr txBox="1">
              <a:spLocks noChangeArrowheads="1"/>
            </p:cNvSpPr>
            <p:nvPr/>
          </p:nvSpPr>
          <p:spPr bwMode="auto">
            <a:xfrm>
              <a:off x="683568" y="3267026"/>
              <a:ext cx="361380" cy="14601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并行输出接口</a:t>
              </a:r>
            </a:p>
          </p:txBody>
        </p:sp>
        <p:sp>
          <p:nvSpPr>
            <p:cNvPr id="237030" name="Line 486"/>
            <p:cNvSpPr>
              <a:spLocks noChangeShapeType="1"/>
            </p:cNvSpPr>
            <p:nvPr/>
          </p:nvSpPr>
          <p:spPr bwMode="auto">
            <a:xfrm>
              <a:off x="1981573" y="3068588"/>
              <a:ext cx="6350" cy="1891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1" name="Line 487"/>
            <p:cNvSpPr>
              <a:spLocks noChangeShapeType="1"/>
            </p:cNvSpPr>
            <p:nvPr/>
          </p:nvSpPr>
          <p:spPr bwMode="auto">
            <a:xfrm flipH="1">
              <a:off x="2484810" y="3068588"/>
              <a:ext cx="1588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2" name="Line 488"/>
            <p:cNvSpPr>
              <a:spLocks noChangeShapeType="1"/>
            </p:cNvSpPr>
            <p:nvPr/>
          </p:nvSpPr>
          <p:spPr bwMode="auto">
            <a:xfrm>
              <a:off x="2989635" y="3068587"/>
              <a:ext cx="6350" cy="19149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3" name="Line 489"/>
            <p:cNvSpPr>
              <a:spLocks noChangeShapeType="1"/>
            </p:cNvSpPr>
            <p:nvPr/>
          </p:nvSpPr>
          <p:spPr bwMode="auto">
            <a:xfrm>
              <a:off x="3494459" y="3068588"/>
              <a:ext cx="3175" cy="19149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4" name="Line 490"/>
            <p:cNvSpPr>
              <a:spLocks noChangeShapeType="1"/>
            </p:cNvSpPr>
            <p:nvPr/>
          </p:nvSpPr>
          <p:spPr bwMode="auto">
            <a:xfrm>
              <a:off x="1548185" y="4581476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5" name="Rectangle 491"/>
            <p:cNvSpPr>
              <a:spLocks noChangeArrowheads="1"/>
            </p:cNvSpPr>
            <p:nvPr/>
          </p:nvSpPr>
          <p:spPr bwMode="auto">
            <a:xfrm>
              <a:off x="19101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6" name="Rectangle 492"/>
            <p:cNvSpPr>
              <a:spLocks noChangeArrowheads="1"/>
            </p:cNvSpPr>
            <p:nvPr/>
          </p:nvSpPr>
          <p:spPr bwMode="auto">
            <a:xfrm>
              <a:off x="2413373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7" name="Rectangle 493"/>
            <p:cNvSpPr>
              <a:spLocks noChangeArrowheads="1"/>
            </p:cNvSpPr>
            <p:nvPr/>
          </p:nvSpPr>
          <p:spPr bwMode="auto">
            <a:xfrm>
              <a:off x="2918198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8" name="Rectangle 494"/>
            <p:cNvSpPr>
              <a:spLocks noChangeArrowheads="1"/>
            </p:cNvSpPr>
            <p:nvPr/>
          </p:nvSpPr>
          <p:spPr bwMode="auto">
            <a:xfrm>
              <a:off x="3421435" y="2779663"/>
              <a:ext cx="144463" cy="28892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9" name="Line 495"/>
            <p:cNvSpPr>
              <a:spLocks noChangeShapeType="1"/>
            </p:cNvSpPr>
            <p:nvPr/>
          </p:nvSpPr>
          <p:spPr bwMode="auto">
            <a:xfrm flipH="1">
              <a:off x="3494460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0" name="Line 496"/>
            <p:cNvSpPr>
              <a:spLocks noChangeShapeType="1"/>
            </p:cNvSpPr>
            <p:nvPr/>
          </p:nvSpPr>
          <p:spPr bwMode="auto">
            <a:xfrm flipH="1">
              <a:off x="2989635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1" name="Line 497"/>
            <p:cNvSpPr>
              <a:spLocks noChangeShapeType="1"/>
            </p:cNvSpPr>
            <p:nvPr/>
          </p:nvSpPr>
          <p:spPr bwMode="auto">
            <a:xfrm flipH="1">
              <a:off x="2486398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2" name="Line 498"/>
            <p:cNvSpPr>
              <a:spLocks noChangeShapeType="1"/>
            </p:cNvSpPr>
            <p:nvPr/>
          </p:nvSpPr>
          <p:spPr bwMode="auto">
            <a:xfrm flipH="1">
              <a:off x="1981573" y="263678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3" name="Line 499"/>
            <p:cNvSpPr>
              <a:spLocks noChangeShapeType="1"/>
            </p:cNvSpPr>
            <p:nvPr/>
          </p:nvSpPr>
          <p:spPr bwMode="auto">
            <a:xfrm>
              <a:off x="1837110" y="2636788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4" name="Line 500"/>
            <p:cNvSpPr>
              <a:spLocks noChangeShapeType="1"/>
            </p:cNvSpPr>
            <p:nvPr/>
          </p:nvSpPr>
          <p:spPr bwMode="auto">
            <a:xfrm flipV="1">
              <a:off x="1044948" y="3500388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5" name="Line 501"/>
            <p:cNvSpPr>
              <a:spLocks noChangeShapeType="1"/>
            </p:cNvSpPr>
            <p:nvPr/>
          </p:nvSpPr>
          <p:spPr bwMode="auto">
            <a:xfrm>
              <a:off x="1044948" y="3860751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6" name="Line 502"/>
            <p:cNvSpPr>
              <a:spLocks noChangeShapeType="1"/>
            </p:cNvSpPr>
            <p:nvPr/>
          </p:nvSpPr>
          <p:spPr bwMode="auto">
            <a:xfrm flipV="1">
              <a:off x="1044948" y="4219526"/>
              <a:ext cx="5048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47" name="Line 503"/>
            <p:cNvSpPr>
              <a:spLocks noChangeShapeType="1"/>
            </p:cNvSpPr>
            <p:nvPr/>
          </p:nvSpPr>
          <p:spPr bwMode="auto">
            <a:xfrm>
              <a:off x="1044948" y="4581476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0" name="Text Box 506"/>
            <p:cNvSpPr txBox="1">
              <a:spLocks noChangeArrowheads="1"/>
            </p:cNvSpPr>
            <p:nvPr/>
          </p:nvSpPr>
          <p:spPr bwMode="auto">
            <a:xfrm>
              <a:off x="1313235" y="2492326"/>
              <a:ext cx="4524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sp>
          <p:nvSpPr>
            <p:cNvPr id="237051" name="Oval 507"/>
            <p:cNvSpPr>
              <a:spLocks noChangeArrowheads="1"/>
            </p:cNvSpPr>
            <p:nvPr/>
          </p:nvSpPr>
          <p:spPr bwMode="auto">
            <a:xfrm>
              <a:off x="1765673" y="25986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4" name="Oval 510"/>
            <p:cNvSpPr>
              <a:spLocks noChangeArrowheads="1"/>
            </p:cNvSpPr>
            <p:nvPr/>
          </p:nvSpPr>
          <p:spPr bwMode="auto">
            <a:xfrm>
              <a:off x="1795835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5" name="Oval 511"/>
            <p:cNvSpPr>
              <a:spLocks noChangeArrowheads="1"/>
            </p:cNvSpPr>
            <p:nvPr/>
          </p:nvSpPr>
          <p:spPr bwMode="auto">
            <a:xfrm>
              <a:off x="1867273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6" name="Line 512"/>
            <p:cNvSpPr>
              <a:spLocks noChangeShapeType="1"/>
            </p:cNvSpPr>
            <p:nvPr/>
          </p:nvSpPr>
          <p:spPr bwMode="auto">
            <a:xfrm flipH="1">
              <a:off x="1762498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7" name="Line 513"/>
            <p:cNvSpPr>
              <a:spLocks noChangeShapeType="1"/>
            </p:cNvSpPr>
            <p:nvPr/>
          </p:nvSpPr>
          <p:spPr bwMode="auto">
            <a:xfrm flipH="1" flipV="1">
              <a:off x="1764085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8" name="Line 514"/>
            <p:cNvSpPr>
              <a:spLocks noChangeShapeType="1"/>
            </p:cNvSpPr>
            <p:nvPr/>
          </p:nvSpPr>
          <p:spPr bwMode="auto">
            <a:xfrm flipH="1">
              <a:off x="1927598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59" name="Line 515"/>
            <p:cNvSpPr>
              <a:spLocks noChangeShapeType="1"/>
            </p:cNvSpPr>
            <p:nvPr/>
          </p:nvSpPr>
          <p:spPr bwMode="auto">
            <a:xfrm flipH="1">
              <a:off x="1759323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0" name="Oval 516"/>
            <p:cNvSpPr>
              <a:spLocks noChangeArrowheads="1"/>
            </p:cNvSpPr>
            <p:nvPr/>
          </p:nvSpPr>
          <p:spPr bwMode="auto">
            <a:xfrm>
              <a:off x="2302248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1" name="Oval 517"/>
            <p:cNvSpPr>
              <a:spLocks noChangeArrowheads="1"/>
            </p:cNvSpPr>
            <p:nvPr/>
          </p:nvSpPr>
          <p:spPr bwMode="auto">
            <a:xfrm>
              <a:off x="2373685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2" name="Line 518"/>
            <p:cNvSpPr>
              <a:spLocks noChangeShapeType="1"/>
            </p:cNvSpPr>
            <p:nvPr/>
          </p:nvSpPr>
          <p:spPr bwMode="auto">
            <a:xfrm flipH="1">
              <a:off x="2268910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3" name="Line 519"/>
            <p:cNvSpPr>
              <a:spLocks noChangeShapeType="1"/>
            </p:cNvSpPr>
            <p:nvPr/>
          </p:nvSpPr>
          <p:spPr bwMode="auto">
            <a:xfrm flipH="1" flipV="1">
              <a:off x="2270498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4" name="Line 520"/>
            <p:cNvSpPr>
              <a:spLocks noChangeShapeType="1"/>
            </p:cNvSpPr>
            <p:nvPr/>
          </p:nvSpPr>
          <p:spPr bwMode="auto">
            <a:xfrm flipH="1">
              <a:off x="2434010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5" name="Line 521"/>
            <p:cNvSpPr>
              <a:spLocks noChangeShapeType="1"/>
            </p:cNvSpPr>
            <p:nvPr/>
          </p:nvSpPr>
          <p:spPr bwMode="auto">
            <a:xfrm flipH="1">
              <a:off x="2265735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6" name="Oval 522"/>
            <p:cNvSpPr>
              <a:spLocks noChangeArrowheads="1"/>
            </p:cNvSpPr>
            <p:nvPr/>
          </p:nvSpPr>
          <p:spPr bwMode="auto">
            <a:xfrm>
              <a:off x="2803898" y="446400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7" name="Oval 523"/>
            <p:cNvSpPr>
              <a:spLocks noChangeArrowheads="1"/>
            </p:cNvSpPr>
            <p:nvPr/>
          </p:nvSpPr>
          <p:spPr bwMode="auto">
            <a:xfrm>
              <a:off x="2875335" y="43909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8" name="Line 524"/>
            <p:cNvSpPr>
              <a:spLocks noChangeShapeType="1"/>
            </p:cNvSpPr>
            <p:nvPr/>
          </p:nvSpPr>
          <p:spPr bwMode="auto">
            <a:xfrm flipH="1">
              <a:off x="2770560" y="435763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9" name="Line 525"/>
            <p:cNvSpPr>
              <a:spLocks noChangeShapeType="1"/>
            </p:cNvSpPr>
            <p:nvPr/>
          </p:nvSpPr>
          <p:spPr bwMode="auto">
            <a:xfrm flipH="1" flipV="1">
              <a:off x="2772148" y="435922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0" name="Line 526"/>
            <p:cNvSpPr>
              <a:spLocks noChangeShapeType="1"/>
            </p:cNvSpPr>
            <p:nvPr/>
          </p:nvSpPr>
          <p:spPr bwMode="auto">
            <a:xfrm flipH="1">
              <a:off x="2935660" y="434811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1" name="Line 527"/>
            <p:cNvSpPr>
              <a:spLocks noChangeShapeType="1"/>
            </p:cNvSpPr>
            <p:nvPr/>
          </p:nvSpPr>
          <p:spPr bwMode="auto">
            <a:xfrm flipH="1">
              <a:off x="2767385" y="45211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2" name="Oval 528"/>
            <p:cNvSpPr>
              <a:spLocks noChangeArrowheads="1"/>
            </p:cNvSpPr>
            <p:nvPr/>
          </p:nvSpPr>
          <p:spPr bwMode="auto">
            <a:xfrm>
              <a:off x="3310310" y="44719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3" name="Oval 529"/>
            <p:cNvSpPr>
              <a:spLocks noChangeArrowheads="1"/>
            </p:cNvSpPr>
            <p:nvPr/>
          </p:nvSpPr>
          <p:spPr bwMode="auto">
            <a:xfrm>
              <a:off x="3381748" y="4398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4" name="Line 530"/>
            <p:cNvSpPr>
              <a:spLocks noChangeShapeType="1"/>
            </p:cNvSpPr>
            <p:nvPr/>
          </p:nvSpPr>
          <p:spPr bwMode="auto">
            <a:xfrm flipH="1">
              <a:off x="3276973" y="43655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5" name="Line 531"/>
            <p:cNvSpPr>
              <a:spLocks noChangeShapeType="1"/>
            </p:cNvSpPr>
            <p:nvPr/>
          </p:nvSpPr>
          <p:spPr bwMode="auto">
            <a:xfrm flipH="1" flipV="1">
              <a:off x="3278560" y="43671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6" name="Line 532"/>
            <p:cNvSpPr>
              <a:spLocks noChangeShapeType="1"/>
            </p:cNvSpPr>
            <p:nvPr/>
          </p:nvSpPr>
          <p:spPr bwMode="auto">
            <a:xfrm flipH="1">
              <a:off x="3442073" y="43560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7" name="Line 533"/>
            <p:cNvSpPr>
              <a:spLocks noChangeShapeType="1"/>
            </p:cNvSpPr>
            <p:nvPr/>
          </p:nvSpPr>
          <p:spPr bwMode="auto">
            <a:xfrm flipH="1">
              <a:off x="3273798" y="45290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8" name="Line 534"/>
            <p:cNvSpPr>
              <a:spLocks noChangeShapeType="1"/>
            </p:cNvSpPr>
            <p:nvPr/>
          </p:nvSpPr>
          <p:spPr bwMode="auto">
            <a:xfrm>
              <a:off x="1548185" y="4221113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79" name="Oval 535"/>
            <p:cNvSpPr>
              <a:spLocks noChangeArrowheads="1"/>
            </p:cNvSpPr>
            <p:nvPr/>
          </p:nvSpPr>
          <p:spPr bwMode="auto">
            <a:xfrm>
              <a:off x="1800598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0" name="Oval 536"/>
            <p:cNvSpPr>
              <a:spLocks noChangeArrowheads="1"/>
            </p:cNvSpPr>
            <p:nvPr/>
          </p:nvSpPr>
          <p:spPr bwMode="auto">
            <a:xfrm>
              <a:off x="1872035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1" name="Line 537"/>
            <p:cNvSpPr>
              <a:spLocks noChangeShapeType="1"/>
            </p:cNvSpPr>
            <p:nvPr/>
          </p:nvSpPr>
          <p:spPr bwMode="auto">
            <a:xfrm flipH="1">
              <a:off x="1767260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2" name="Line 538"/>
            <p:cNvSpPr>
              <a:spLocks noChangeShapeType="1"/>
            </p:cNvSpPr>
            <p:nvPr/>
          </p:nvSpPr>
          <p:spPr bwMode="auto">
            <a:xfrm flipH="1" flipV="1">
              <a:off x="1768848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3" name="Line 539"/>
            <p:cNvSpPr>
              <a:spLocks noChangeShapeType="1"/>
            </p:cNvSpPr>
            <p:nvPr/>
          </p:nvSpPr>
          <p:spPr bwMode="auto">
            <a:xfrm flipH="1">
              <a:off x="1932360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4" name="Line 540"/>
            <p:cNvSpPr>
              <a:spLocks noChangeShapeType="1"/>
            </p:cNvSpPr>
            <p:nvPr/>
          </p:nvSpPr>
          <p:spPr bwMode="auto">
            <a:xfrm flipH="1">
              <a:off x="1764085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5" name="Oval 541"/>
            <p:cNvSpPr>
              <a:spLocks noChangeArrowheads="1"/>
            </p:cNvSpPr>
            <p:nvPr/>
          </p:nvSpPr>
          <p:spPr bwMode="auto">
            <a:xfrm>
              <a:off x="2307010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6" name="Oval 542"/>
            <p:cNvSpPr>
              <a:spLocks noChangeArrowheads="1"/>
            </p:cNvSpPr>
            <p:nvPr/>
          </p:nvSpPr>
          <p:spPr bwMode="auto">
            <a:xfrm>
              <a:off x="2378448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7" name="Line 543"/>
            <p:cNvSpPr>
              <a:spLocks noChangeShapeType="1"/>
            </p:cNvSpPr>
            <p:nvPr/>
          </p:nvSpPr>
          <p:spPr bwMode="auto">
            <a:xfrm flipH="1">
              <a:off x="2273673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8" name="Line 544"/>
            <p:cNvSpPr>
              <a:spLocks noChangeShapeType="1"/>
            </p:cNvSpPr>
            <p:nvPr/>
          </p:nvSpPr>
          <p:spPr bwMode="auto">
            <a:xfrm flipH="1" flipV="1">
              <a:off x="2275260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89" name="Line 545"/>
            <p:cNvSpPr>
              <a:spLocks noChangeShapeType="1"/>
            </p:cNvSpPr>
            <p:nvPr/>
          </p:nvSpPr>
          <p:spPr bwMode="auto">
            <a:xfrm flipH="1">
              <a:off x="2438773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0" name="Line 546"/>
            <p:cNvSpPr>
              <a:spLocks noChangeShapeType="1"/>
            </p:cNvSpPr>
            <p:nvPr/>
          </p:nvSpPr>
          <p:spPr bwMode="auto">
            <a:xfrm flipH="1">
              <a:off x="2270498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1" name="Oval 547"/>
            <p:cNvSpPr>
              <a:spLocks noChangeArrowheads="1"/>
            </p:cNvSpPr>
            <p:nvPr/>
          </p:nvSpPr>
          <p:spPr bwMode="auto">
            <a:xfrm>
              <a:off x="2808660" y="410363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2" name="Oval 548"/>
            <p:cNvSpPr>
              <a:spLocks noChangeArrowheads="1"/>
            </p:cNvSpPr>
            <p:nvPr/>
          </p:nvSpPr>
          <p:spPr bwMode="auto">
            <a:xfrm>
              <a:off x="2880098" y="40306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3" name="Line 549"/>
            <p:cNvSpPr>
              <a:spLocks noChangeShapeType="1"/>
            </p:cNvSpPr>
            <p:nvPr/>
          </p:nvSpPr>
          <p:spPr bwMode="auto">
            <a:xfrm flipH="1">
              <a:off x="2775323" y="3997276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4" name="Line 550"/>
            <p:cNvSpPr>
              <a:spLocks noChangeShapeType="1"/>
            </p:cNvSpPr>
            <p:nvPr/>
          </p:nvSpPr>
          <p:spPr bwMode="auto">
            <a:xfrm flipH="1" flipV="1">
              <a:off x="2776910" y="3998863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5" name="Line 551"/>
            <p:cNvSpPr>
              <a:spLocks noChangeShapeType="1"/>
            </p:cNvSpPr>
            <p:nvPr/>
          </p:nvSpPr>
          <p:spPr bwMode="auto">
            <a:xfrm flipH="1">
              <a:off x="2940423" y="398775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6" name="Line 552"/>
            <p:cNvSpPr>
              <a:spLocks noChangeShapeType="1"/>
            </p:cNvSpPr>
            <p:nvPr/>
          </p:nvSpPr>
          <p:spPr bwMode="auto">
            <a:xfrm flipH="1">
              <a:off x="2772148" y="41607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97" name="Oval 553"/>
            <p:cNvSpPr>
              <a:spLocks noChangeArrowheads="1"/>
            </p:cNvSpPr>
            <p:nvPr/>
          </p:nvSpPr>
          <p:spPr bwMode="auto">
            <a:xfrm>
              <a:off x="3315073" y="41115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8" name="Oval 554"/>
            <p:cNvSpPr>
              <a:spLocks noChangeArrowheads="1"/>
            </p:cNvSpPr>
            <p:nvPr/>
          </p:nvSpPr>
          <p:spPr bwMode="auto">
            <a:xfrm>
              <a:off x="3386510" y="40385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9" name="Line 555"/>
            <p:cNvSpPr>
              <a:spLocks noChangeShapeType="1"/>
            </p:cNvSpPr>
            <p:nvPr/>
          </p:nvSpPr>
          <p:spPr bwMode="auto">
            <a:xfrm flipH="1">
              <a:off x="3281735" y="40052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0" name="Line 556"/>
            <p:cNvSpPr>
              <a:spLocks noChangeShapeType="1"/>
            </p:cNvSpPr>
            <p:nvPr/>
          </p:nvSpPr>
          <p:spPr bwMode="auto">
            <a:xfrm flipH="1" flipV="1">
              <a:off x="3283323" y="40068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1" name="Line 557"/>
            <p:cNvSpPr>
              <a:spLocks noChangeShapeType="1"/>
            </p:cNvSpPr>
            <p:nvPr/>
          </p:nvSpPr>
          <p:spPr bwMode="auto">
            <a:xfrm flipH="1">
              <a:off x="3446835" y="39956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2" name="Line 558"/>
            <p:cNvSpPr>
              <a:spLocks noChangeShapeType="1"/>
            </p:cNvSpPr>
            <p:nvPr/>
          </p:nvSpPr>
          <p:spPr bwMode="auto">
            <a:xfrm flipH="1">
              <a:off x="3278560" y="41687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3" name="Line 559"/>
            <p:cNvSpPr>
              <a:spLocks noChangeShapeType="1"/>
            </p:cNvSpPr>
            <p:nvPr/>
          </p:nvSpPr>
          <p:spPr bwMode="auto">
            <a:xfrm>
              <a:off x="1548185" y="3860751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4" name="Line 560"/>
            <p:cNvSpPr>
              <a:spLocks noChangeShapeType="1"/>
            </p:cNvSpPr>
            <p:nvPr/>
          </p:nvSpPr>
          <p:spPr bwMode="auto">
            <a:xfrm>
              <a:off x="1548185" y="3500388"/>
              <a:ext cx="1944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5" name="Oval 561"/>
            <p:cNvSpPr>
              <a:spLocks noChangeArrowheads="1"/>
            </p:cNvSpPr>
            <p:nvPr/>
          </p:nvSpPr>
          <p:spPr bwMode="auto">
            <a:xfrm>
              <a:off x="1800598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6" name="Oval 562"/>
            <p:cNvSpPr>
              <a:spLocks noChangeArrowheads="1"/>
            </p:cNvSpPr>
            <p:nvPr/>
          </p:nvSpPr>
          <p:spPr bwMode="auto">
            <a:xfrm>
              <a:off x="1872035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7" name="Line 563"/>
            <p:cNvSpPr>
              <a:spLocks noChangeShapeType="1"/>
            </p:cNvSpPr>
            <p:nvPr/>
          </p:nvSpPr>
          <p:spPr bwMode="auto">
            <a:xfrm flipH="1">
              <a:off x="1767260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8" name="Line 564"/>
            <p:cNvSpPr>
              <a:spLocks noChangeShapeType="1"/>
            </p:cNvSpPr>
            <p:nvPr/>
          </p:nvSpPr>
          <p:spPr bwMode="auto">
            <a:xfrm flipH="1" flipV="1">
              <a:off x="1768848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9" name="Line 565"/>
            <p:cNvSpPr>
              <a:spLocks noChangeShapeType="1"/>
            </p:cNvSpPr>
            <p:nvPr/>
          </p:nvSpPr>
          <p:spPr bwMode="auto">
            <a:xfrm flipH="1">
              <a:off x="1932360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0" name="Line 566"/>
            <p:cNvSpPr>
              <a:spLocks noChangeShapeType="1"/>
            </p:cNvSpPr>
            <p:nvPr/>
          </p:nvSpPr>
          <p:spPr bwMode="auto">
            <a:xfrm flipH="1">
              <a:off x="1764085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1" name="Oval 567"/>
            <p:cNvSpPr>
              <a:spLocks noChangeArrowheads="1"/>
            </p:cNvSpPr>
            <p:nvPr/>
          </p:nvSpPr>
          <p:spPr bwMode="auto">
            <a:xfrm>
              <a:off x="2307010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2" name="Oval 568"/>
            <p:cNvSpPr>
              <a:spLocks noChangeArrowheads="1"/>
            </p:cNvSpPr>
            <p:nvPr/>
          </p:nvSpPr>
          <p:spPr bwMode="auto">
            <a:xfrm>
              <a:off x="2378448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3" name="Line 569"/>
            <p:cNvSpPr>
              <a:spLocks noChangeShapeType="1"/>
            </p:cNvSpPr>
            <p:nvPr/>
          </p:nvSpPr>
          <p:spPr bwMode="auto">
            <a:xfrm flipH="1">
              <a:off x="2273673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4" name="Line 570"/>
            <p:cNvSpPr>
              <a:spLocks noChangeShapeType="1"/>
            </p:cNvSpPr>
            <p:nvPr/>
          </p:nvSpPr>
          <p:spPr bwMode="auto">
            <a:xfrm flipH="1" flipV="1">
              <a:off x="2275260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5" name="Line 571"/>
            <p:cNvSpPr>
              <a:spLocks noChangeShapeType="1"/>
            </p:cNvSpPr>
            <p:nvPr/>
          </p:nvSpPr>
          <p:spPr bwMode="auto">
            <a:xfrm flipH="1">
              <a:off x="2438773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6" name="Line 572"/>
            <p:cNvSpPr>
              <a:spLocks noChangeShapeType="1"/>
            </p:cNvSpPr>
            <p:nvPr/>
          </p:nvSpPr>
          <p:spPr bwMode="auto">
            <a:xfrm flipH="1">
              <a:off x="2270498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7" name="Oval 573"/>
            <p:cNvSpPr>
              <a:spLocks noChangeArrowheads="1"/>
            </p:cNvSpPr>
            <p:nvPr/>
          </p:nvSpPr>
          <p:spPr bwMode="auto">
            <a:xfrm>
              <a:off x="2808660" y="374327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8" name="Oval 574"/>
            <p:cNvSpPr>
              <a:spLocks noChangeArrowheads="1"/>
            </p:cNvSpPr>
            <p:nvPr/>
          </p:nvSpPr>
          <p:spPr bwMode="auto">
            <a:xfrm>
              <a:off x="2880098" y="36702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9" name="Line 575"/>
            <p:cNvSpPr>
              <a:spLocks noChangeShapeType="1"/>
            </p:cNvSpPr>
            <p:nvPr/>
          </p:nvSpPr>
          <p:spPr bwMode="auto">
            <a:xfrm flipH="1">
              <a:off x="2775323" y="3636913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0" name="Line 576"/>
            <p:cNvSpPr>
              <a:spLocks noChangeShapeType="1"/>
            </p:cNvSpPr>
            <p:nvPr/>
          </p:nvSpPr>
          <p:spPr bwMode="auto">
            <a:xfrm flipH="1" flipV="1">
              <a:off x="2776910" y="3638501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1" name="Line 577"/>
            <p:cNvSpPr>
              <a:spLocks noChangeShapeType="1"/>
            </p:cNvSpPr>
            <p:nvPr/>
          </p:nvSpPr>
          <p:spPr bwMode="auto">
            <a:xfrm flipH="1">
              <a:off x="2940423" y="3627388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2" name="Line 578"/>
            <p:cNvSpPr>
              <a:spLocks noChangeShapeType="1"/>
            </p:cNvSpPr>
            <p:nvPr/>
          </p:nvSpPr>
          <p:spPr bwMode="auto">
            <a:xfrm flipH="1">
              <a:off x="2772148" y="38004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3" name="Oval 579"/>
            <p:cNvSpPr>
              <a:spLocks noChangeArrowheads="1"/>
            </p:cNvSpPr>
            <p:nvPr/>
          </p:nvSpPr>
          <p:spPr bwMode="auto">
            <a:xfrm>
              <a:off x="3315073" y="37512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4" name="Oval 580"/>
            <p:cNvSpPr>
              <a:spLocks noChangeArrowheads="1"/>
            </p:cNvSpPr>
            <p:nvPr/>
          </p:nvSpPr>
          <p:spPr bwMode="auto">
            <a:xfrm>
              <a:off x="3386510" y="36781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25" name="Line 581"/>
            <p:cNvSpPr>
              <a:spLocks noChangeShapeType="1"/>
            </p:cNvSpPr>
            <p:nvPr/>
          </p:nvSpPr>
          <p:spPr bwMode="auto">
            <a:xfrm flipH="1">
              <a:off x="3281735" y="36448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6" name="Line 582"/>
            <p:cNvSpPr>
              <a:spLocks noChangeShapeType="1"/>
            </p:cNvSpPr>
            <p:nvPr/>
          </p:nvSpPr>
          <p:spPr bwMode="auto">
            <a:xfrm flipH="1" flipV="1">
              <a:off x="3283323" y="36464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7" name="Line 583"/>
            <p:cNvSpPr>
              <a:spLocks noChangeShapeType="1"/>
            </p:cNvSpPr>
            <p:nvPr/>
          </p:nvSpPr>
          <p:spPr bwMode="auto">
            <a:xfrm flipH="1">
              <a:off x="3446835" y="36353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8" name="Line 584"/>
            <p:cNvSpPr>
              <a:spLocks noChangeShapeType="1"/>
            </p:cNvSpPr>
            <p:nvPr/>
          </p:nvSpPr>
          <p:spPr bwMode="auto">
            <a:xfrm flipH="1">
              <a:off x="3278560" y="38083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9" name="Oval 585"/>
            <p:cNvSpPr>
              <a:spLocks noChangeArrowheads="1"/>
            </p:cNvSpPr>
            <p:nvPr/>
          </p:nvSpPr>
          <p:spPr bwMode="auto">
            <a:xfrm>
              <a:off x="1805360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0" name="Oval 586"/>
            <p:cNvSpPr>
              <a:spLocks noChangeArrowheads="1"/>
            </p:cNvSpPr>
            <p:nvPr/>
          </p:nvSpPr>
          <p:spPr bwMode="auto">
            <a:xfrm>
              <a:off x="1876798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1" name="Line 587"/>
            <p:cNvSpPr>
              <a:spLocks noChangeShapeType="1"/>
            </p:cNvSpPr>
            <p:nvPr/>
          </p:nvSpPr>
          <p:spPr bwMode="auto">
            <a:xfrm flipH="1">
              <a:off x="1772023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2" name="Line 588"/>
            <p:cNvSpPr>
              <a:spLocks noChangeShapeType="1"/>
            </p:cNvSpPr>
            <p:nvPr/>
          </p:nvSpPr>
          <p:spPr bwMode="auto">
            <a:xfrm flipH="1" flipV="1">
              <a:off x="1773610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3" name="Line 589"/>
            <p:cNvSpPr>
              <a:spLocks noChangeShapeType="1"/>
            </p:cNvSpPr>
            <p:nvPr/>
          </p:nvSpPr>
          <p:spPr bwMode="auto">
            <a:xfrm flipH="1">
              <a:off x="1937123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4" name="Line 590"/>
            <p:cNvSpPr>
              <a:spLocks noChangeShapeType="1"/>
            </p:cNvSpPr>
            <p:nvPr/>
          </p:nvSpPr>
          <p:spPr bwMode="auto">
            <a:xfrm flipH="1">
              <a:off x="1768848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5" name="Oval 591"/>
            <p:cNvSpPr>
              <a:spLocks noChangeArrowheads="1"/>
            </p:cNvSpPr>
            <p:nvPr/>
          </p:nvSpPr>
          <p:spPr bwMode="auto">
            <a:xfrm>
              <a:off x="2311773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6" name="Oval 592"/>
            <p:cNvSpPr>
              <a:spLocks noChangeArrowheads="1"/>
            </p:cNvSpPr>
            <p:nvPr/>
          </p:nvSpPr>
          <p:spPr bwMode="auto">
            <a:xfrm>
              <a:off x="2383210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37" name="Line 593"/>
            <p:cNvSpPr>
              <a:spLocks noChangeShapeType="1"/>
            </p:cNvSpPr>
            <p:nvPr/>
          </p:nvSpPr>
          <p:spPr bwMode="auto">
            <a:xfrm flipH="1">
              <a:off x="2278435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8" name="Line 594"/>
            <p:cNvSpPr>
              <a:spLocks noChangeShapeType="1"/>
            </p:cNvSpPr>
            <p:nvPr/>
          </p:nvSpPr>
          <p:spPr bwMode="auto">
            <a:xfrm flipH="1" flipV="1">
              <a:off x="2280023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9" name="Line 595"/>
            <p:cNvSpPr>
              <a:spLocks noChangeShapeType="1"/>
            </p:cNvSpPr>
            <p:nvPr/>
          </p:nvSpPr>
          <p:spPr bwMode="auto">
            <a:xfrm flipH="1">
              <a:off x="2443535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0" name="Line 596"/>
            <p:cNvSpPr>
              <a:spLocks noChangeShapeType="1"/>
            </p:cNvSpPr>
            <p:nvPr/>
          </p:nvSpPr>
          <p:spPr bwMode="auto">
            <a:xfrm flipH="1">
              <a:off x="2275260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1" name="Oval 597"/>
            <p:cNvSpPr>
              <a:spLocks noChangeArrowheads="1"/>
            </p:cNvSpPr>
            <p:nvPr/>
          </p:nvSpPr>
          <p:spPr bwMode="auto">
            <a:xfrm>
              <a:off x="2813423" y="3382913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2" name="Oval 598"/>
            <p:cNvSpPr>
              <a:spLocks noChangeArrowheads="1"/>
            </p:cNvSpPr>
            <p:nvPr/>
          </p:nvSpPr>
          <p:spPr bwMode="auto">
            <a:xfrm>
              <a:off x="2884860" y="3309888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3" name="Line 599"/>
            <p:cNvSpPr>
              <a:spLocks noChangeShapeType="1"/>
            </p:cNvSpPr>
            <p:nvPr/>
          </p:nvSpPr>
          <p:spPr bwMode="auto">
            <a:xfrm flipH="1">
              <a:off x="2780085" y="3276551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4" name="Line 600"/>
            <p:cNvSpPr>
              <a:spLocks noChangeShapeType="1"/>
            </p:cNvSpPr>
            <p:nvPr/>
          </p:nvSpPr>
          <p:spPr bwMode="auto">
            <a:xfrm flipH="1" flipV="1">
              <a:off x="2781673" y="3278138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5" name="Line 601"/>
            <p:cNvSpPr>
              <a:spLocks noChangeShapeType="1"/>
            </p:cNvSpPr>
            <p:nvPr/>
          </p:nvSpPr>
          <p:spPr bwMode="auto">
            <a:xfrm flipH="1">
              <a:off x="2945185" y="3267026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6" name="Line 602"/>
            <p:cNvSpPr>
              <a:spLocks noChangeShapeType="1"/>
            </p:cNvSpPr>
            <p:nvPr/>
          </p:nvSpPr>
          <p:spPr bwMode="auto">
            <a:xfrm flipH="1">
              <a:off x="2776910" y="34400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7" name="Oval 603"/>
            <p:cNvSpPr>
              <a:spLocks noChangeArrowheads="1"/>
            </p:cNvSpPr>
            <p:nvPr/>
          </p:nvSpPr>
          <p:spPr bwMode="auto">
            <a:xfrm>
              <a:off x="3319835" y="3390851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8" name="Oval 604"/>
            <p:cNvSpPr>
              <a:spLocks noChangeArrowheads="1"/>
            </p:cNvSpPr>
            <p:nvPr/>
          </p:nvSpPr>
          <p:spPr bwMode="auto">
            <a:xfrm>
              <a:off x="3391273" y="3317826"/>
              <a:ext cx="71438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49" name="Line 605"/>
            <p:cNvSpPr>
              <a:spLocks noChangeShapeType="1"/>
            </p:cNvSpPr>
            <p:nvPr/>
          </p:nvSpPr>
          <p:spPr bwMode="auto">
            <a:xfrm flipH="1">
              <a:off x="3286498" y="3284488"/>
              <a:ext cx="104775" cy="106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0" name="Line 606"/>
            <p:cNvSpPr>
              <a:spLocks noChangeShapeType="1"/>
            </p:cNvSpPr>
            <p:nvPr/>
          </p:nvSpPr>
          <p:spPr bwMode="auto">
            <a:xfrm flipH="1" flipV="1">
              <a:off x="3288085" y="3286076"/>
              <a:ext cx="49213" cy="47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1" name="Line 607"/>
            <p:cNvSpPr>
              <a:spLocks noChangeShapeType="1"/>
            </p:cNvSpPr>
            <p:nvPr/>
          </p:nvSpPr>
          <p:spPr bwMode="auto">
            <a:xfrm flipH="1">
              <a:off x="3451598" y="3274963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2" name="Line 608"/>
            <p:cNvSpPr>
              <a:spLocks noChangeShapeType="1"/>
            </p:cNvSpPr>
            <p:nvPr/>
          </p:nvSpPr>
          <p:spPr bwMode="auto">
            <a:xfrm flipH="1">
              <a:off x="3283323" y="3448001"/>
              <a:ext cx="50800" cy="52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4"/>
            <p:cNvSpPr txBox="1">
              <a:spLocks noChangeArrowheads="1"/>
            </p:cNvSpPr>
            <p:nvPr/>
          </p:nvSpPr>
          <p:spPr bwMode="auto">
            <a:xfrm>
              <a:off x="1848693" y="4960267"/>
              <a:ext cx="1787203" cy="3409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并行输入接口</a:t>
              </a:r>
            </a:p>
          </p:txBody>
        </p:sp>
        <p:cxnSp>
          <p:nvCxnSpPr>
            <p:cNvPr id="3" name="直接箭头连接符 2"/>
            <p:cNvCxnSpPr>
              <a:endCxn id="236928" idx="1"/>
            </p:cNvCxnSpPr>
            <p:nvPr/>
          </p:nvCxnSpPr>
          <p:spPr bwMode="auto">
            <a:xfrm>
              <a:off x="395536" y="3995688"/>
              <a:ext cx="288032" cy="1402"/>
            </a:xfrm>
            <a:prstGeom prst="straightConnector1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0" name="直接箭头连接符 179"/>
            <p:cNvCxnSpPr>
              <a:stCxn id="177" idx="2"/>
            </p:cNvCxnSpPr>
            <p:nvPr/>
          </p:nvCxnSpPr>
          <p:spPr bwMode="auto">
            <a:xfrm rot="5400000">
              <a:off x="1496906" y="4199839"/>
              <a:ext cx="144021" cy="2346759"/>
            </a:xfrm>
            <a:prstGeom prst="bentConnector2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84" name="Text Box 7"/>
          <p:cNvSpPr txBox="1">
            <a:spLocks noChangeArrowheads="1"/>
          </p:cNvSpPr>
          <p:nvPr/>
        </p:nvSpPr>
        <p:spPr bwMode="auto">
          <a:xfrm>
            <a:off x="2555776" y="5740807"/>
            <a:ext cx="59766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软件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键盘扫描程序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实现按键检测、编码转换</a:t>
            </a:r>
            <a:endParaRPr lang="zh-CN" altLang="en-US" b="1" dirty="0"/>
          </a:p>
        </p:txBody>
      </p:sp>
      <p:grpSp>
        <p:nvGrpSpPr>
          <p:cNvPr id="185" name="组合 184"/>
          <p:cNvGrpSpPr/>
          <p:nvPr/>
        </p:nvGrpSpPr>
        <p:grpSpPr>
          <a:xfrm>
            <a:off x="4571878" y="1780367"/>
            <a:ext cx="4248594" cy="3888432"/>
            <a:chOff x="3059832" y="1556792"/>
            <a:chExt cx="4248594" cy="3888432"/>
          </a:xfrm>
        </p:grpSpPr>
        <p:sp>
          <p:nvSpPr>
            <p:cNvPr id="186" name="Text Box 611"/>
            <p:cNvSpPr txBox="1">
              <a:spLocks noChangeArrowheads="1"/>
            </p:cNvSpPr>
            <p:nvPr/>
          </p:nvSpPr>
          <p:spPr bwMode="auto">
            <a:xfrm>
              <a:off x="3203847" y="3140968"/>
              <a:ext cx="2016225" cy="28803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行号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i←0,L←1110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613"/>
            <p:cNvSpPr txBox="1">
              <a:spLocks noChangeArrowheads="1"/>
            </p:cNvSpPr>
            <p:nvPr/>
          </p:nvSpPr>
          <p:spPr bwMode="auto">
            <a:xfrm>
              <a:off x="3995489" y="2930177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88" name="AutoShape 614"/>
            <p:cNvSpPr>
              <a:spLocks noChangeArrowheads="1"/>
            </p:cNvSpPr>
            <p:nvPr/>
          </p:nvSpPr>
          <p:spPr bwMode="auto">
            <a:xfrm>
              <a:off x="3347864" y="2644427"/>
              <a:ext cx="1727200" cy="285750"/>
            </a:xfrm>
            <a:prstGeom prst="diamond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9" name="Text Box 615"/>
            <p:cNvSpPr txBox="1">
              <a:spLocks noChangeArrowheads="1"/>
            </p:cNvSpPr>
            <p:nvPr/>
          </p:nvSpPr>
          <p:spPr bwMode="auto">
            <a:xfrm>
              <a:off x="3203848" y="1777652"/>
              <a:ext cx="2016919" cy="28319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L(L=0000)</a:t>
              </a:r>
            </a:p>
          </p:txBody>
        </p:sp>
        <p:sp>
          <p:nvSpPr>
            <p:cNvPr id="190" name="Text Box 618"/>
            <p:cNvSpPr txBox="1">
              <a:spLocks noChangeArrowheads="1"/>
            </p:cNvSpPr>
            <p:nvPr/>
          </p:nvSpPr>
          <p:spPr bwMode="auto">
            <a:xfrm>
              <a:off x="3203848" y="2204864"/>
              <a:ext cx="2016919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输入列线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1" name="Text Box 623"/>
            <p:cNvSpPr txBox="1">
              <a:spLocks noChangeArrowheads="1"/>
            </p:cNvSpPr>
            <p:nvPr/>
          </p:nvSpPr>
          <p:spPr bwMode="auto">
            <a:xfrm>
              <a:off x="5724129" y="3827884"/>
              <a:ext cx="1295400" cy="5762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i←i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L←L&lt;&lt;</a:t>
              </a:r>
              <a:r>
                <a:rPr lang="zh-CN" altLang="en-US" sz="1800" b="1" baseline="-14000" dirty="0">
                  <a:latin typeface="宋体" panose="02010600030101010101" pitchFamily="2" charset="-122"/>
                </a:rPr>
                <a:t>循环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624"/>
            <p:cNvSpPr txBox="1">
              <a:spLocks noChangeArrowheads="1"/>
            </p:cNvSpPr>
            <p:nvPr/>
          </p:nvSpPr>
          <p:spPr bwMode="auto">
            <a:xfrm>
              <a:off x="3203848" y="5015458"/>
              <a:ext cx="2518122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键号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k←i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*4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对应列号</a:t>
              </a:r>
            </a:p>
          </p:txBody>
        </p:sp>
        <p:sp>
          <p:nvSpPr>
            <p:cNvPr id="193" name="AutoShape 630"/>
            <p:cNvSpPr>
              <a:spLocks noChangeArrowheads="1"/>
            </p:cNvSpPr>
            <p:nvPr/>
          </p:nvSpPr>
          <p:spPr bwMode="auto">
            <a:xfrm>
              <a:off x="5724128" y="4578771"/>
              <a:ext cx="1295400" cy="28892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 err="1">
                  <a:latin typeface="+mn-ea"/>
                  <a:ea typeface="+mn-ea"/>
                </a:rPr>
                <a:t>i</a:t>
              </a:r>
              <a:r>
                <a:rPr lang="zh-CN" altLang="en-US" sz="1800" b="1" dirty="0">
                  <a:latin typeface="+mn-ea"/>
                  <a:ea typeface="+mn-ea"/>
                </a:rPr>
                <a:t>＞</a:t>
              </a:r>
              <a:r>
                <a:rPr lang="en-US" altLang="zh-CN" sz="1800" b="1" dirty="0">
                  <a:latin typeface="+mn-ea"/>
                  <a:ea typeface="+mn-ea"/>
                </a:rPr>
                <a:t>3?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4" name="Text Box 634"/>
            <p:cNvSpPr txBox="1">
              <a:spLocks noChangeArrowheads="1"/>
            </p:cNvSpPr>
            <p:nvPr/>
          </p:nvSpPr>
          <p:spPr bwMode="auto">
            <a:xfrm>
              <a:off x="6182717" y="4869284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5" name="Text Box 635"/>
            <p:cNvSpPr txBox="1">
              <a:spLocks noChangeArrowheads="1"/>
            </p:cNvSpPr>
            <p:nvPr/>
          </p:nvSpPr>
          <p:spPr bwMode="auto">
            <a:xfrm>
              <a:off x="3203848" y="2566640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6" name="Text Box 636"/>
            <p:cNvSpPr txBox="1">
              <a:spLocks noChangeArrowheads="1"/>
            </p:cNvSpPr>
            <p:nvPr/>
          </p:nvSpPr>
          <p:spPr bwMode="auto">
            <a:xfrm>
              <a:off x="6981428" y="4548609"/>
              <a:ext cx="144018" cy="174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97" name="Text Box 639"/>
            <p:cNvSpPr txBox="1">
              <a:spLocks noChangeArrowheads="1"/>
            </p:cNvSpPr>
            <p:nvPr/>
          </p:nvSpPr>
          <p:spPr bwMode="auto">
            <a:xfrm>
              <a:off x="3565574" y="3647306"/>
              <a:ext cx="12969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输出行线</a:t>
              </a:r>
              <a:r>
                <a:rPr lang="en-US" altLang="zh-CN" sz="1800" b="1">
                  <a:latin typeface="宋体" panose="02010600030101010101" pitchFamily="2" charset="-122"/>
                </a:rPr>
                <a:t>L</a:t>
              </a:r>
            </a:p>
          </p:txBody>
        </p:sp>
        <p:sp>
          <p:nvSpPr>
            <p:cNvPr id="198" name="Text Box 641"/>
            <p:cNvSpPr txBox="1">
              <a:spLocks noChangeArrowheads="1"/>
            </p:cNvSpPr>
            <p:nvPr/>
          </p:nvSpPr>
          <p:spPr bwMode="auto">
            <a:xfrm>
              <a:off x="3565574" y="4079354"/>
              <a:ext cx="1296988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输入列线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99" name="AutoShape 650"/>
            <p:cNvSpPr>
              <a:spLocks noChangeArrowheads="1"/>
            </p:cNvSpPr>
            <p:nvPr/>
          </p:nvSpPr>
          <p:spPr bwMode="auto">
            <a:xfrm>
              <a:off x="3350468" y="4511402"/>
              <a:ext cx="1727200" cy="28575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C=1111?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200" name="直接箭头连接符 199"/>
            <p:cNvCxnSpPr>
              <a:stCxn id="189" idx="2"/>
              <a:endCxn id="190" idx="0"/>
            </p:cNvCxnSpPr>
            <p:nvPr/>
          </p:nvCxnSpPr>
          <p:spPr bwMode="auto">
            <a:xfrm>
              <a:off x="4212308" y="20608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4211464" y="1556792"/>
              <a:ext cx="496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直接箭头连接符 201"/>
            <p:cNvCxnSpPr>
              <a:stCxn id="190" idx="2"/>
              <a:endCxn id="188" idx="0"/>
            </p:cNvCxnSpPr>
            <p:nvPr/>
          </p:nvCxnSpPr>
          <p:spPr bwMode="auto">
            <a:xfrm flipH="1">
              <a:off x="4211464" y="2490614"/>
              <a:ext cx="844" cy="1538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直接箭头连接符 202"/>
            <p:cNvCxnSpPr>
              <a:stCxn id="188" idx="2"/>
              <a:endCxn id="186" idx="0"/>
            </p:cNvCxnSpPr>
            <p:nvPr/>
          </p:nvCxnSpPr>
          <p:spPr bwMode="auto">
            <a:xfrm>
              <a:off x="4211464" y="2930177"/>
              <a:ext cx="496" cy="21079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059832" y="1631602"/>
              <a:ext cx="115163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直接箭头连接符 106"/>
            <p:cNvCxnSpPr>
              <a:stCxn id="188" idx="1"/>
            </p:cNvCxnSpPr>
            <p:nvPr/>
          </p:nvCxnSpPr>
          <p:spPr bwMode="auto">
            <a:xfrm rot="10800000">
              <a:off x="3059832" y="1631602"/>
              <a:ext cx="288032" cy="11557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直接箭头连接符 106"/>
            <p:cNvCxnSpPr>
              <a:stCxn id="199" idx="3"/>
            </p:cNvCxnSpPr>
            <p:nvPr/>
          </p:nvCxnSpPr>
          <p:spPr bwMode="auto">
            <a:xfrm flipV="1">
              <a:off x="5077668" y="3647306"/>
              <a:ext cx="1294160" cy="1006971"/>
            </a:xfrm>
            <a:prstGeom prst="bentConnector3">
              <a:avLst>
                <a:gd name="adj1" fmla="val 199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直接箭头连接符 206"/>
            <p:cNvCxnSpPr>
              <a:stCxn id="186" idx="2"/>
              <a:endCxn id="197" idx="0"/>
            </p:cNvCxnSpPr>
            <p:nvPr/>
          </p:nvCxnSpPr>
          <p:spPr bwMode="auto">
            <a:xfrm>
              <a:off x="4211960" y="3429000"/>
              <a:ext cx="2108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直接箭头连接符 207"/>
            <p:cNvCxnSpPr>
              <a:stCxn id="197" idx="2"/>
              <a:endCxn id="198" idx="0"/>
            </p:cNvCxnSpPr>
            <p:nvPr/>
          </p:nvCxnSpPr>
          <p:spPr bwMode="auto">
            <a:xfrm>
              <a:off x="4214068" y="3936231"/>
              <a:ext cx="0" cy="1431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" name="直接箭头连接符 208"/>
            <p:cNvCxnSpPr>
              <a:stCxn id="198" idx="2"/>
              <a:endCxn id="199" idx="0"/>
            </p:cNvCxnSpPr>
            <p:nvPr/>
          </p:nvCxnSpPr>
          <p:spPr bwMode="auto">
            <a:xfrm>
              <a:off x="4214068" y="4365104"/>
              <a:ext cx="0" cy="14629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0" name="直接箭头连接符 209"/>
            <p:cNvCxnSpPr>
              <a:stCxn id="199" idx="2"/>
            </p:cNvCxnSpPr>
            <p:nvPr/>
          </p:nvCxnSpPr>
          <p:spPr bwMode="auto">
            <a:xfrm flipH="1">
              <a:off x="4213225" y="4797152"/>
              <a:ext cx="843" cy="2183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1" name="Text Box 635"/>
            <p:cNvSpPr txBox="1">
              <a:spLocks noChangeArrowheads="1"/>
            </p:cNvSpPr>
            <p:nvPr/>
          </p:nvSpPr>
          <p:spPr bwMode="auto">
            <a:xfrm>
              <a:off x="3995936" y="4797276"/>
              <a:ext cx="1444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>
              <a:off x="4214069" y="5301208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3" name="直接箭头连接符 212"/>
            <p:cNvCxnSpPr>
              <a:endCxn id="191" idx="0"/>
            </p:cNvCxnSpPr>
            <p:nvPr/>
          </p:nvCxnSpPr>
          <p:spPr bwMode="auto">
            <a:xfrm>
              <a:off x="6371828" y="3645024"/>
              <a:ext cx="1" cy="1828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4" name="直接箭头连接符 213"/>
            <p:cNvCxnSpPr>
              <a:stCxn id="191" idx="2"/>
              <a:endCxn id="193" idx="0"/>
            </p:cNvCxnSpPr>
            <p:nvPr/>
          </p:nvCxnSpPr>
          <p:spPr bwMode="auto">
            <a:xfrm flipH="1">
              <a:off x="6371828" y="4404147"/>
              <a:ext cx="1" cy="1746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直接箭头连接符 214"/>
            <p:cNvCxnSpPr>
              <a:stCxn id="193" idx="2"/>
            </p:cNvCxnSpPr>
            <p:nvPr/>
          </p:nvCxnSpPr>
          <p:spPr bwMode="auto">
            <a:xfrm>
              <a:off x="6371828" y="4867696"/>
              <a:ext cx="248" cy="2174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4214070" y="3510335"/>
              <a:ext cx="29494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106"/>
            <p:cNvCxnSpPr>
              <a:stCxn id="193" idx="3"/>
            </p:cNvCxnSpPr>
            <p:nvPr/>
          </p:nvCxnSpPr>
          <p:spPr bwMode="auto">
            <a:xfrm flipV="1">
              <a:off x="7019528" y="3510335"/>
              <a:ext cx="144017" cy="121289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 flipV="1">
              <a:off x="4214070" y="1631603"/>
              <a:ext cx="3094356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9" name="直接箭头连接符 106"/>
            <p:cNvCxnSpPr/>
            <p:nvPr/>
          </p:nvCxnSpPr>
          <p:spPr bwMode="auto">
            <a:xfrm rot="5400000" flipH="1" flipV="1">
              <a:off x="5113461" y="2890222"/>
              <a:ext cx="3453580" cy="936347"/>
            </a:xfrm>
            <a:prstGeom prst="bentConnector3">
              <a:avLst>
                <a:gd name="adj1" fmla="val -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Text Box 634"/>
            <p:cNvSpPr txBox="1">
              <a:spLocks noChangeArrowheads="1"/>
            </p:cNvSpPr>
            <p:nvPr/>
          </p:nvSpPr>
          <p:spPr bwMode="auto">
            <a:xfrm>
              <a:off x="5076056" y="4437112"/>
              <a:ext cx="117475" cy="2143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/>
      <p:bldP spid="236551" grpId="0"/>
      <p:bldP spid="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79512" y="4399944"/>
            <a:ext cx="424854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工作原理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键盘接口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1EDE-438A-467D-AD24-4544B049ED6A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224497" name="Text Box 241"/>
          <p:cNvSpPr txBox="1">
            <a:spLocks noChangeArrowheads="1"/>
          </p:cNvSpPr>
          <p:nvPr/>
        </p:nvSpPr>
        <p:spPr bwMode="auto">
          <a:xfrm>
            <a:off x="179388" y="332656"/>
            <a:ext cx="8785225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编码键盘：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基本组成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按键阵列、计数器、译码器、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、单稳电路等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循环扫描</a:t>
            </a:r>
            <a:r>
              <a:rPr lang="en-US" altLang="zh-CN" sz="1800" b="1" dirty="0">
                <a:latin typeface="宋体" panose="02010600030101010101" pitchFamily="2" charset="-122"/>
              </a:rPr>
              <a:t>)   (</a:t>
            </a:r>
            <a:r>
              <a:rPr lang="zh-CN" altLang="en-US" sz="1800" b="1" dirty="0">
                <a:latin typeface="宋体" panose="02010600030101010101" pitchFamily="2" charset="-122"/>
              </a:rPr>
              <a:t>定位</a:t>
            </a:r>
            <a:r>
              <a:rPr lang="en-US" altLang="zh-CN" sz="1800" b="1" dirty="0">
                <a:latin typeface="宋体" panose="02010600030101010101" pitchFamily="2" charset="-122"/>
              </a:rPr>
              <a:t>) (</a:t>
            </a:r>
            <a:r>
              <a:rPr lang="zh-CN" altLang="en-US" sz="1800" b="1" dirty="0">
                <a:latin typeface="宋体" panose="02010600030101010101" pitchFamily="2" charset="-122"/>
              </a:rPr>
              <a:t>编码转换</a:t>
            </a:r>
            <a:r>
              <a:rPr lang="en-US" altLang="zh-CN" sz="1800" b="1" dirty="0">
                <a:latin typeface="宋体" panose="02010600030101010101" pitchFamily="2" charset="-122"/>
              </a:rPr>
              <a:t>)(</a:t>
            </a:r>
            <a:r>
              <a:rPr lang="zh-CN" altLang="en-US" sz="1800" b="1" dirty="0">
                <a:latin typeface="宋体" panose="02010600030101010101" pitchFamily="2" charset="-122"/>
              </a:rPr>
              <a:t>时延控制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2470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907704" y="1700808"/>
            <a:ext cx="5328592" cy="2664296"/>
            <a:chOff x="1403648" y="2852936"/>
            <a:chExt cx="5328592" cy="2664296"/>
          </a:xfrm>
        </p:grpSpPr>
        <p:sp>
          <p:nvSpPr>
            <p:cNvPr id="74" name="Rectangle 358"/>
            <p:cNvSpPr>
              <a:spLocks noChangeArrowheads="1"/>
            </p:cNvSpPr>
            <p:nvPr/>
          </p:nvSpPr>
          <p:spPr bwMode="auto">
            <a:xfrm>
              <a:off x="1403648" y="2852936"/>
              <a:ext cx="4248472" cy="266429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60"/>
            <p:cNvSpPr txBox="1">
              <a:spLocks noChangeArrowheads="1"/>
            </p:cNvSpPr>
            <p:nvPr/>
          </p:nvSpPr>
          <p:spPr bwMode="auto">
            <a:xfrm>
              <a:off x="6372200" y="3789040"/>
              <a:ext cx="360040" cy="1152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键盘接口</a:t>
              </a:r>
            </a:p>
          </p:txBody>
        </p:sp>
        <p:sp>
          <p:nvSpPr>
            <p:cNvPr id="76" name="Text Box 378"/>
            <p:cNvSpPr txBox="1">
              <a:spLocks noChangeArrowheads="1"/>
            </p:cNvSpPr>
            <p:nvPr/>
          </p:nvSpPr>
          <p:spPr bwMode="auto">
            <a:xfrm>
              <a:off x="2897039" y="4005064"/>
              <a:ext cx="1025674" cy="792088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4×4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键盘阵列</a:t>
              </a:r>
            </a:p>
          </p:txBody>
        </p:sp>
        <p:sp>
          <p:nvSpPr>
            <p:cNvPr id="77" name="Text Box 379"/>
            <p:cNvSpPr txBox="1">
              <a:spLocks noChangeArrowheads="1"/>
            </p:cNvSpPr>
            <p:nvPr/>
          </p:nvSpPr>
          <p:spPr bwMode="auto">
            <a:xfrm>
              <a:off x="4138613" y="4005064"/>
              <a:ext cx="360363" cy="792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8" name="Text Box 380"/>
            <p:cNvSpPr txBox="1">
              <a:spLocks noChangeArrowheads="1"/>
            </p:cNvSpPr>
            <p:nvPr/>
          </p:nvSpPr>
          <p:spPr bwMode="auto">
            <a:xfrm>
              <a:off x="2897039" y="3573710"/>
              <a:ext cx="1028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译码器</a:t>
              </a:r>
            </a:p>
          </p:txBody>
        </p:sp>
        <p:sp>
          <p:nvSpPr>
            <p:cNvPr id="79" name="Text Box 390"/>
            <p:cNvSpPr txBox="1">
              <a:spLocks noChangeArrowheads="1"/>
            </p:cNvSpPr>
            <p:nvPr/>
          </p:nvSpPr>
          <p:spPr bwMode="auto">
            <a:xfrm>
              <a:off x="2897039" y="4941168"/>
              <a:ext cx="1025674" cy="2848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单稳电路</a:t>
              </a:r>
            </a:p>
          </p:txBody>
        </p:sp>
        <p:sp>
          <p:nvSpPr>
            <p:cNvPr id="80" name="Text Box 391"/>
            <p:cNvSpPr txBox="1">
              <a:spLocks noChangeArrowheads="1"/>
            </p:cNvSpPr>
            <p:nvPr/>
          </p:nvSpPr>
          <p:spPr bwMode="auto">
            <a:xfrm>
              <a:off x="1547664" y="2924745"/>
              <a:ext cx="1152128" cy="5762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位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CNT</a:t>
              </a:r>
            </a:p>
          </p:txBody>
        </p:sp>
        <p:sp>
          <p:nvSpPr>
            <p:cNvPr id="81" name="Text Box 393"/>
            <p:cNvSpPr txBox="1">
              <a:spLocks noChangeArrowheads="1"/>
            </p:cNvSpPr>
            <p:nvPr/>
          </p:nvSpPr>
          <p:spPr bwMode="auto">
            <a:xfrm>
              <a:off x="4716016" y="2924745"/>
              <a:ext cx="815974" cy="5762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anose="02010600030101010101" pitchFamily="2" charset="-122"/>
                </a:rPr>
                <a:t>ROM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CS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2" name="Text Box 401"/>
            <p:cNvSpPr txBox="1">
              <a:spLocks noChangeArrowheads="1"/>
            </p:cNvSpPr>
            <p:nvPr/>
          </p:nvSpPr>
          <p:spPr bwMode="auto">
            <a:xfrm>
              <a:off x="1979389" y="4149081"/>
              <a:ext cx="360363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时钟发生器</a:t>
              </a:r>
            </a:p>
          </p:txBody>
        </p:sp>
        <p:sp>
          <p:nvSpPr>
            <p:cNvPr id="83" name="Line 418"/>
            <p:cNvSpPr>
              <a:spLocks noChangeShapeType="1"/>
            </p:cNvSpPr>
            <p:nvPr/>
          </p:nvSpPr>
          <p:spPr bwMode="auto">
            <a:xfrm>
              <a:off x="4860032" y="325325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28"/>
            <p:cNvSpPr txBox="1">
              <a:spLocks noChangeArrowheads="1"/>
            </p:cNvSpPr>
            <p:nvPr/>
          </p:nvSpPr>
          <p:spPr bwMode="auto">
            <a:xfrm>
              <a:off x="2051968" y="3717032"/>
              <a:ext cx="50380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85" name="Text Box 433"/>
            <p:cNvSpPr txBox="1">
              <a:spLocks noChangeArrowheads="1"/>
            </p:cNvSpPr>
            <p:nvPr/>
          </p:nvSpPr>
          <p:spPr bwMode="auto">
            <a:xfrm>
              <a:off x="5148064" y="3789040"/>
              <a:ext cx="360362" cy="11525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86" name="Oval 460"/>
            <p:cNvSpPr>
              <a:spLocks noChangeArrowheads="1"/>
            </p:cNvSpPr>
            <p:nvPr/>
          </p:nvSpPr>
          <p:spPr bwMode="auto">
            <a:xfrm>
              <a:off x="4894506" y="3501578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3922713" y="41490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flipH="1">
              <a:off x="3923928" y="4301480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 flipH="1">
              <a:off x="3923928" y="44371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H="1">
              <a:off x="3925143" y="4589512"/>
              <a:ext cx="2159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2483768" y="5370041"/>
              <a:ext cx="24482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3861048"/>
              <a:ext cx="0" cy="1408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327585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3491880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70790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6" name="直接箭头连接符 95"/>
            <p:cNvCxnSpPr>
              <a:stCxn id="76" idx="2"/>
              <a:endCxn id="79" idx="0"/>
            </p:cNvCxnSpPr>
            <p:nvPr/>
          </p:nvCxnSpPr>
          <p:spPr bwMode="auto">
            <a:xfrm>
              <a:off x="3409876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7" name="直接箭头连接符 96"/>
            <p:cNvCxnSpPr>
              <a:stCxn id="79" idx="2"/>
            </p:cNvCxnSpPr>
            <p:nvPr/>
          </p:nvCxnSpPr>
          <p:spPr bwMode="auto">
            <a:xfrm>
              <a:off x="3409876" y="5226025"/>
              <a:ext cx="0" cy="14719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8" name="直接箭头连接符 97"/>
            <p:cNvCxnSpPr>
              <a:stCxn id="82" idx="0"/>
            </p:cNvCxnSpPr>
            <p:nvPr/>
          </p:nvCxnSpPr>
          <p:spPr bwMode="auto">
            <a:xfrm flipH="1" flipV="1">
              <a:off x="2159570" y="3931468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2483768" y="3933056"/>
              <a:ext cx="0" cy="144016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2311970" y="3499419"/>
              <a:ext cx="1" cy="21761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699792" y="3384529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699792" y="3284984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699792" y="3140968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2699792" y="3041423"/>
              <a:ext cx="20162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3347864" y="3041423"/>
              <a:ext cx="0" cy="5322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491880" y="3140968"/>
              <a:ext cx="0" cy="43274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4211960" y="3284984"/>
              <a:ext cx="0" cy="7169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4355976" y="3384529"/>
              <a:ext cx="0" cy="6173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9" name="直接箭头连接符 330"/>
            <p:cNvCxnSpPr/>
            <p:nvPr/>
          </p:nvCxnSpPr>
          <p:spPr bwMode="auto">
            <a:xfrm rot="5400000">
              <a:off x="1279624" y="4565278"/>
              <a:ext cx="1364010" cy="395882"/>
            </a:xfrm>
            <a:prstGeom prst="bentConnector3">
              <a:avLst>
                <a:gd name="adj1" fmla="val 7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763688" y="5445224"/>
              <a:ext cx="36724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573017"/>
              <a:ext cx="0" cy="18002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2" name="直接箭头连接符 111"/>
            <p:cNvCxnSpPr>
              <a:endCxn id="85" idx="0"/>
            </p:cNvCxnSpPr>
            <p:nvPr/>
          </p:nvCxnSpPr>
          <p:spPr bwMode="auto">
            <a:xfrm>
              <a:off x="5328245" y="3501578"/>
              <a:ext cx="0" cy="2874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436096" y="4941565"/>
              <a:ext cx="0" cy="5036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4" name="直接箭头连接符 347"/>
            <p:cNvCxnSpPr/>
            <p:nvPr/>
          </p:nvCxnSpPr>
          <p:spPr bwMode="auto">
            <a:xfrm flipV="1">
              <a:off x="4932040" y="4943328"/>
              <a:ext cx="288032" cy="213865"/>
            </a:xfrm>
            <a:prstGeom prst="bentConnector3">
              <a:avLst>
                <a:gd name="adj1" fmla="val 9960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508426" y="4149080"/>
              <a:ext cx="863774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5508426" y="4589512"/>
              <a:ext cx="8637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17" name="Text Box 178"/>
            <p:cNvSpPr txBox="1">
              <a:spLocks noChangeArrowheads="1"/>
            </p:cNvSpPr>
            <p:nvPr/>
          </p:nvSpPr>
          <p:spPr bwMode="auto">
            <a:xfrm>
              <a:off x="5722168" y="3947527"/>
              <a:ext cx="506016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Data</a:t>
              </a:r>
              <a:endParaRPr lang="zh-CN" altLang="en-US" sz="1800" dirty="0">
                <a:latin typeface="+mn-lt"/>
              </a:endParaRPr>
            </a:p>
          </p:txBody>
        </p:sp>
        <p:sp>
          <p:nvSpPr>
            <p:cNvPr id="118" name="Text Box 178"/>
            <p:cNvSpPr txBox="1">
              <a:spLocks noChangeArrowheads="1"/>
            </p:cNvSpPr>
            <p:nvPr/>
          </p:nvSpPr>
          <p:spPr bwMode="auto">
            <a:xfrm>
              <a:off x="5652120" y="4379575"/>
              <a:ext cx="648072" cy="2015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Clock</a:t>
              </a:r>
              <a:endParaRPr lang="zh-CN" altLang="en-US" sz="1800" dirty="0">
                <a:latin typeface="+mn-lt"/>
              </a:endParaRPr>
            </a:p>
          </p:txBody>
        </p:sp>
      </p:grpSp>
      <p:sp>
        <p:nvSpPr>
          <p:cNvPr id="119" name="Text Box 241"/>
          <p:cNvSpPr txBox="1">
            <a:spLocks noChangeArrowheads="1"/>
          </p:cNvSpPr>
          <p:nvPr/>
        </p:nvSpPr>
        <p:spPr bwMode="auto">
          <a:xfrm>
            <a:off x="2555775" y="4401803"/>
            <a:ext cx="6408837" cy="14034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单稳电路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输出有效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有键按下时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zh-CN" altLang="en-US" b="1" dirty="0">
                <a:latin typeface="宋体" panose="02010600030101010101" pitchFamily="2" charset="-122"/>
              </a:rPr>
              <a:t>暂停</a:t>
            </a:r>
            <a:r>
              <a:rPr lang="en-US" altLang="zh-CN" b="1" dirty="0">
                <a:latin typeface="宋体" panose="02010600030101010101" pitchFamily="2" charset="-122"/>
              </a:rPr>
              <a:t>CNT</a:t>
            </a:r>
            <a:r>
              <a:rPr lang="zh-CN" altLang="en-US" b="1" dirty="0">
                <a:latin typeface="宋体" panose="02010600030101010101" pitchFamily="2" charset="-122"/>
              </a:rPr>
              <a:t>、读</a:t>
            </a:r>
            <a:r>
              <a:rPr lang="en-US" altLang="zh-CN" b="1" dirty="0">
                <a:latin typeface="宋体" panose="02010600030101010101" pitchFamily="2" charset="-122"/>
              </a:rPr>
              <a:t>ROM</a:t>
            </a:r>
            <a:r>
              <a:rPr lang="zh-CN" altLang="en-US" b="1" dirty="0">
                <a:latin typeface="宋体" panose="02010600030101010101" pitchFamily="2" charset="-122"/>
              </a:rPr>
              <a:t>、启动传送电路；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单稳电路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输出无效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一定延时后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→恢复扫描</a:t>
            </a:r>
          </a:p>
        </p:txBody>
      </p:sp>
      <p:sp>
        <p:nvSpPr>
          <p:cNvPr id="121" name="Text Box 241"/>
          <p:cNvSpPr txBox="1">
            <a:spLocks noChangeArrowheads="1"/>
          </p:cNvSpPr>
          <p:nvPr/>
        </p:nvSpPr>
        <p:spPr bwMode="auto">
          <a:xfrm>
            <a:off x="2555776" y="5733256"/>
            <a:ext cx="640883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USB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</a:rPr>
              <a:t>PS/2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PS/2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en-US" altLang="zh-CN" b="1" dirty="0" err="1">
                <a:latin typeface="宋体" panose="02010600030101010101" pitchFamily="2" charset="-122"/>
              </a:rPr>
              <a:t>Vcc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dirty="0" err="1">
                <a:latin typeface="宋体" panose="02010600030101010101" pitchFamily="2" charset="-122"/>
              </a:rPr>
              <a:t>Gnd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Clock</a:t>
            </a:r>
            <a:r>
              <a:rPr lang="en-US" altLang="zh-CN" b="1" dirty="0">
                <a:latin typeface="宋体" panose="02010600030101010101" pitchFamily="2" charset="-122"/>
              </a:rPr>
              <a:t>/Data</a:t>
            </a:r>
          </a:p>
        </p:txBody>
      </p:sp>
      <p:sp>
        <p:nvSpPr>
          <p:cNvPr id="123" name="线形标注 2 122"/>
          <p:cNvSpPr/>
          <p:nvPr/>
        </p:nvSpPr>
        <p:spPr bwMode="auto">
          <a:xfrm>
            <a:off x="6737151" y="1844824"/>
            <a:ext cx="1867297" cy="581507"/>
          </a:xfrm>
          <a:prstGeom prst="borderCallout2">
            <a:avLst>
              <a:gd name="adj1" fmla="val 51383"/>
              <a:gd name="adj2" fmla="val -311"/>
              <a:gd name="adj3" fmla="val 52121"/>
              <a:gd name="adj4" fmla="val -7995"/>
              <a:gd name="adj5" fmla="val 159684"/>
              <a:gd name="adj6" fmla="val -4110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lt"/>
              </a:rPr>
              <a:t>常增设缓冲器</a:t>
            </a:r>
            <a:endParaRPr lang="en-US" altLang="zh-CN" sz="1800" b="1" dirty="0">
              <a:latin typeface="+mn-lt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传送</a:t>
            </a:r>
            <a:r>
              <a:rPr lang="en-US" altLang="zh-CN" sz="1600" b="1" dirty="0">
                <a:latin typeface="+mn-ea"/>
                <a:ea typeface="+mn-ea"/>
              </a:rPr>
              <a:t>-</a:t>
            </a:r>
            <a:r>
              <a:rPr lang="zh-CN" altLang="en-US" sz="1600" b="1" dirty="0">
                <a:latin typeface="+mn-ea"/>
                <a:ea typeface="+mn-ea"/>
              </a:rPr>
              <a:t>扫描可并行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54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  <p:bldP spid="1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37B9-C83D-4AFE-9E36-2B4C25FB3AEB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、鼠标 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字符设备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>
                <a:latin typeface="宋体" panose="02010600030101010101" pitchFamily="2" charset="-122"/>
              </a:rPr>
              <a:t>机械式、光电式、触摸式等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机械式鼠标组成原理：</a:t>
            </a:r>
          </a:p>
        </p:txBody>
      </p:sp>
      <p:sp>
        <p:nvSpPr>
          <p:cNvPr id="227479" name="Text Box 151"/>
          <p:cNvSpPr txBox="1">
            <a:spLocks noChangeArrowheads="1"/>
          </p:cNvSpPr>
          <p:nvPr/>
        </p:nvSpPr>
        <p:spPr bwMode="auto">
          <a:xfrm>
            <a:off x="179388" y="4463423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光电式鼠标组成原理：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/>
              <a:t>用</a:t>
            </a:r>
            <a:r>
              <a:rPr lang="zh-CN" altLang="en-US" b="1" u="sng" dirty="0">
                <a:solidFill>
                  <a:srgbClr val="990099"/>
                </a:solidFill>
              </a:rPr>
              <a:t>带网格反射板</a:t>
            </a:r>
            <a:r>
              <a:rPr lang="zh-CN" altLang="en-US" b="1" dirty="0"/>
              <a:t>代替滚球、光栅盘</a:t>
            </a:r>
            <a:endParaRPr lang="en-US" altLang="zh-CN" b="1" dirty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27562" name="Text Box 234"/>
          <p:cNvSpPr txBox="1">
            <a:spLocks noChangeArrowheads="1"/>
          </p:cNvSpPr>
          <p:nvPr/>
        </p:nvSpPr>
        <p:spPr bwMode="auto">
          <a:xfrm>
            <a:off x="179388" y="1700808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鼠标移动→滚球滚动→滚轴转动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栅盘转动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→计数器变化</a:t>
            </a:r>
            <a:endParaRPr lang="zh-CN" altLang="en-US" b="1" dirty="0"/>
          </a:p>
        </p:txBody>
      </p:sp>
      <p:sp>
        <p:nvSpPr>
          <p:cNvPr id="227565" name="Text Box 237"/>
          <p:cNvSpPr txBox="1">
            <a:spLocks noChangeArrowheads="1"/>
          </p:cNvSpPr>
          <p:nvPr/>
        </p:nvSpPr>
        <p:spPr bwMode="auto">
          <a:xfrm>
            <a:off x="2051719" y="5364687"/>
            <a:ext cx="691289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鼠标移动→图像变化→分析图像→计数器变化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251520" y="2277094"/>
            <a:ext cx="4681165" cy="2232026"/>
            <a:chOff x="-180602" y="2220897"/>
            <a:chExt cx="4681165" cy="2232026"/>
          </a:xfrm>
        </p:grpSpPr>
        <p:sp>
          <p:nvSpPr>
            <p:cNvPr id="227496" name="Rectangle 168"/>
            <p:cNvSpPr>
              <a:spLocks noChangeArrowheads="1"/>
            </p:cNvSpPr>
            <p:nvPr/>
          </p:nvSpPr>
          <p:spPr bwMode="auto">
            <a:xfrm>
              <a:off x="971526" y="2220897"/>
              <a:ext cx="331313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7" name="Oval 169"/>
            <p:cNvSpPr>
              <a:spLocks noChangeArrowheads="1"/>
            </p:cNvSpPr>
            <p:nvPr/>
          </p:nvSpPr>
          <p:spPr bwMode="auto">
            <a:xfrm>
              <a:off x="2555875" y="3660760"/>
              <a:ext cx="863600" cy="7921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r>
                <a:rPr lang="zh-CN" altLang="en-US" sz="2000" b="1" dirty="0"/>
                <a:t>滚球</a:t>
              </a:r>
              <a:endParaRPr lang="zh-CN" altLang="en-US" b="1" dirty="0"/>
            </a:p>
          </p:txBody>
        </p:sp>
        <p:sp>
          <p:nvSpPr>
            <p:cNvPr id="227498" name="Rectangle 170"/>
            <p:cNvSpPr>
              <a:spLocks noChangeArrowheads="1"/>
            </p:cNvSpPr>
            <p:nvPr/>
          </p:nvSpPr>
          <p:spPr bwMode="auto">
            <a:xfrm>
              <a:off x="2484438" y="3660760"/>
              <a:ext cx="71438" cy="57785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499" name="Rectangle 171"/>
            <p:cNvSpPr>
              <a:spLocks noChangeArrowheads="1"/>
            </p:cNvSpPr>
            <p:nvPr/>
          </p:nvSpPr>
          <p:spPr bwMode="auto">
            <a:xfrm>
              <a:off x="2843213" y="3589322"/>
              <a:ext cx="649288" cy="73025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0" name="Rectangle 172" descr="宽上对角线"/>
            <p:cNvSpPr>
              <a:spLocks noChangeArrowheads="1"/>
            </p:cNvSpPr>
            <p:nvPr/>
          </p:nvSpPr>
          <p:spPr bwMode="auto">
            <a:xfrm>
              <a:off x="3492500" y="3303572"/>
              <a:ext cx="71438" cy="6461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1" name="Rectangle 173" descr="宽上对角线"/>
            <p:cNvSpPr>
              <a:spLocks noChangeArrowheads="1"/>
            </p:cNvSpPr>
            <p:nvPr/>
          </p:nvSpPr>
          <p:spPr bwMode="auto">
            <a:xfrm>
              <a:off x="2268538" y="3587735"/>
              <a:ext cx="503238" cy="746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02" name="Line 174"/>
            <p:cNvSpPr>
              <a:spLocks noChangeShapeType="1"/>
            </p:cNvSpPr>
            <p:nvPr/>
          </p:nvSpPr>
          <p:spPr bwMode="auto">
            <a:xfrm>
              <a:off x="2339975" y="3444860"/>
              <a:ext cx="0" cy="43180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3" name="Line 175"/>
            <p:cNvSpPr>
              <a:spLocks noChangeShapeType="1"/>
            </p:cNvSpPr>
            <p:nvPr/>
          </p:nvSpPr>
          <p:spPr bwMode="auto">
            <a:xfrm flipH="1" flipV="1">
              <a:off x="3276600" y="3371835"/>
              <a:ext cx="431800" cy="15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4" name="Text Box 176"/>
            <p:cNvSpPr txBox="1">
              <a:spLocks noChangeArrowheads="1"/>
            </p:cNvSpPr>
            <p:nvPr/>
          </p:nvSpPr>
          <p:spPr bwMode="auto">
            <a:xfrm>
              <a:off x="3706813" y="3230547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05" name="Line 177"/>
            <p:cNvSpPr>
              <a:spLocks noChangeShapeType="1"/>
            </p:cNvSpPr>
            <p:nvPr/>
          </p:nvSpPr>
          <p:spPr bwMode="auto">
            <a:xfrm flipV="1">
              <a:off x="899518" y="4019534"/>
              <a:ext cx="1080095" cy="180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6" name="Text Box 178"/>
            <p:cNvSpPr txBox="1">
              <a:spLocks noChangeArrowheads="1"/>
            </p:cNvSpPr>
            <p:nvPr/>
          </p:nvSpPr>
          <p:spPr bwMode="auto">
            <a:xfrm>
              <a:off x="-180602" y="4019535"/>
              <a:ext cx="108012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光电传感器</a:t>
              </a:r>
            </a:p>
          </p:txBody>
        </p:sp>
        <p:sp>
          <p:nvSpPr>
            <p:cNvPr id="227507" name="Line 179"/>
            <p:cNvSpPr>
              <a:spLocks noChangeShapeType="1"/>
            </p:cNvSpPr>
            <p:nvPr/>
          </p:nvSpPr>
          <p:spPr bwMode="auto">
            <a:xfrm flipV="1">
              <a:off x="755502" y="3619827"/>
              <a:ext cx="1441376" cy="1123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08" name="Text Box 180"/>
            <p:cNvSpPr txBox="1">
              <a:spLocks noChangeArrowheads="1"/>
            </p:cNvSpPr>
            <p:nvPr/>
          </p:nvSpPr>
          <p:spPr bwMode="auto">
            <a:xfrm>
              <a:off x="35422" y="3587735"/>
              <a:ext cx="72008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光栅盘</a:t>
              </a:r>
            </a:p>
          </p:txBody>
        </p:sp>
        <p:sp>
          <p:nvSpPr>
            <p:cNvPr id="227509" name="Text Box 181"/>
            <p:cNvSpPr txBox="1">
              <a:spLocks noChangeArrowheads="1"/>
            </p:cNvSpPr>
            <p:nvPr/>
          </p:nvSpPr>
          <p:spPr bwMode="auto">
            <a:xfrm>
              <a:off x="29152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0" name="Line 182"/>
            <p:cNvSpPr>
              <a:spLocks noChangeShapeType="1"/>
            </p:cNvSpPr>
            <p:nvPr/>
          </p:nvSpPr>
          <p:spPr bwMode="auto">
            <a:xfrm flipH="1" flipV="1">
              <a:off x="3132138" y="3084497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1" name="Text Box 183"/>
            <p:cNvSpPr txBox="1">
              <a:spLocks noChangeArrowheads="1"/>
            </p:cNvSpPr>
            <p:nvPr/>
          </p:nvSpPr>
          <p:spPr bwMode="auto">
            <a:xfrm>
              <a:off x="1835721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12" name="Line 184"/>
            <p:cNvSpPr>
              <a:spLocks noChangeShapeType="1"/>
            </p:cNvSpPr>
            <p:nvPr/>
          </p:nvSpPr>
          <p:spPr bwMode="auto">
            <a:xfrm flipH="1" flipV="1">
              <a:off x="2049463" y="3084497"/>
              <a:ext cx="1588" cy="7921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3" name="Rectangle 185"/>
            <p:cNvSpPr>
              <a:spLocks noChangeArrowheads="1"/>
            </p:cNvSpPr>
            <p:nvPr/>
          </p:nvSpPr>
          <p:spPr bwMode="auto">
            <a:xfrm rot="1500000">
              <a:off x="3392489" y="4129072"/>
              <a:ext cx="73025" cy="1428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14" name="Line 186"/>
            <p:cNvSpPr>
              <a:spLocks noChangeShapeType="1"/>
            </p:cNvSpPr>
            <p:nvPr/>
          </p:nvSpPr>
          <p:spPr bwMode="auto">
            <a:xfrm flipH="1">
              <a:off x="3438525" y="4235435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5" name="Line 187"/>
            <p:cNvSpPr>
              <a:spLocks noChangeShapeType="1"/>
            </p:cNvSpPr>
            <p:nvPr/>
          </p:nvSpPr>
          <p:spPr bwMode="auto">
            <a:xfrm flipH="1">
              <a:off x="3511550" y="4235435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6" name="Line 188"/>
            <p:cNvSpPr>
              <a:spLocks noChangeShapeType="1"/>
            </p:cNvSpPr>
            <p:nvPr/>
          </p:nvSpPr>
          <p:spPr bwMode="auto">
            <a:xfrm flipH="1">
              <a:off x="3511550" y="4306872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7" name="Line 189"/>
            <p:cNvSpPr>
              <a:spLocks noChangeShapeType="1"/>
            </p:cNvSpPr>
            <p:nvPr/>
          </p:nvSpPr>
          <p:spPr bwMode="auto">
            <a:xfrm flipH="1">
              <a:off x="3584575" y="4306872"/>
              <a:ext cx="71438" cy="71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8" name="Line 190"/>
            <p:cNvSpPr>
              <a:spLocks noChangeShapeType="1"/>
            </p:cNvSpPr>
            <p:nvPr/>
          </p:nvSpPr>
          <p:spPr bwMode="auto">
            <a:xfrm flipH="1">
              <a:off x="3582988" y="4379897"/>
              <a:ext cx="1444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19" name="Line 191"/>
            <p:cNvSpPr>
              <a:spLocks noChangeShapeType="1"/>
            </p:cNvSpPr>
            <p:nvPr/>
          </p:nvSpPr>
          <p:spPr bwMode="auto">
            <a:xfrm flipH="1" flipV="1">
              <a:off x="2266702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0" name="Line 192"/>
            <p:cNvSpPr>
              <a:spLocks noChangeShapeType="1"/>
            </p:cNvSpPr>
            <p:nvPr/>
          </p:nvSpPr>
          <p:spPr bwMode="auto">
            <a:xfrm flipH="1" flipV="1">
              <a:off x="3347790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1" name="Text Box 193"/>
            <p:cNvSpPr txBox="1">
              <a:spLocks noChangeArrowheads="1"/>
            </p:cNvSpPr>
            <p:nvPr/>
          </p:nvSpPr>
          <p:spPr bwMode="auto">
            <a:xfrm>
              <a:off x="2122488" y="2362185"/>
              <a:ext cx="1729358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227522" name="Line 194"/>
            <p:cNvSpPr>
              <a:spLocks noChangeShapeType="1"/>
            </p:cNvSpPr>
            <p:nvPr/>
          </p:nvSpPr>
          <p:spPr bwMode="auto">
            <a:xfrm>
              <a:off x="3851846" y="2436797"/>
              <a:ext cx="6487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3" name="Line 195"/>
            <p:cNvSpPr>
              <a:spLocks noChangeShapeType="1"/>
            </p:cNvSpPr>
            <p:nvPr/>
          </p:nvSpPr>
          <p:spPr bwMode="auto">
            <a:xfrm>
              <a:off x="3851846" y="2581260"/>
              <a:ext cx="6487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1074737" y="2365360"/>
              <a:ext cx="615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25" name="Text Box 197"/>
            <p:cNvSpPr txBox="1">
              <a:spLocks noChangeArrowheads="1"/>
            </p:cNvSpPr>
            <p:nvPr/>
          </p:nvSpPr>
          <p:spPr bwMode="auto">
            <a:xfrm>
              <a:off x="2122488" y="3155935"/>
              <a:ext cx="433388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26" name="Rectangle 198"/>
            <p:cNvSpPr>
              <a:spLocks noChangeArrowheads="1"/>
            </p:cNvSpPr>
            <p:nvPr/>
          </p:nvSpPr>
          <p:spPr bwMode="auto">
            <a:xfrm>
              <a:off x="2843213" y="3230547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7" name="Rectangle 199"/>
            <p:cNvSpPr>
              <a:spLocks noChangeArrowheads="1"/>
            </p:cNvSpPr>
            <p:nvPr/>
          </p:nvSpPr>
          <p:spPr bwMode="auto">
            <a:xfrm>
              <a:off x="1979613" y="3876660"/>
              <a:ext cx="433388" cy="287338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28" name="Line 200"/>
            <p:cNvSpPr>
              <a:spLocks noChangeShapeType="1"/>
            </p:cNvSpPr>
            <p:nvPr/>
          </p:nvSpPr>
          <p:spPr bwMode="auto">
            <a:xfrm flipV="1">
              <a:off x="1690713" y="2509822"/>
              <a:ext cx="4317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29" name="Line 201"/>
            <p:cNvSpPr>
              <a:spLocks noChangeShapeType="1"/>
            </p:cNvSpPr>
            <p:nvPr/>
          </p:nvSpPr>
          <p:spPr bwMode="auto">
            <a:xfrm>
              <a:off x="971526" y="2220897"/>
              <a:ext cx="331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0" name="Line 202"/>
            <p:cNvSpPr>
              <a:spLocks noChangeShapeType="1"/>
            </p:cNvSpPr>
            <p:nvPr/>
          </p:nvSpPr>
          <p:spPr bwMode="auto">
            <a:xfrm>
              <a:off x="42862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1" name="Line 203"/>
            <p:cNvSpPr>
              <a:spLocks noChangeShapeType="1"/>
            </p:cNvSpPr>
            <p:nvPr/>
          </p:nvSpPr>
          <p:spPr bwMode="auto">
            <a:xfrm>
              <a:off x="3248025" y="4381485"/>
              <a:ext cx="103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2" name="Line 204"/>
            <p:cNvSpPr>
              <a:spLocks noChangeShapeType="1"/>
            </p:cNvSpPr>
            <p:nvPr/>
          </p:nvSpPr>
          <p:spPr bwMode="auto">
            <a:xfrm flipH="1">
              <a:off x="971525" y="4381485"/>
              <a:ext cx="1757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3" name="Line 205"/>
            <p:cNvSpPr>
              <a:spLocks noChangeShapeType="1"/>
            </p:cNvSpPr>
            <p:nvPr/>
          </p:nvSpPr>
          <p:spPr bwMode="auto">
            <a:xfrm>
              <a:off x="971526" y="2220897"/>
              <a:ext cx="0" cy="2157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931860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931860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317768" y="2277094"/>
            <a:ext cx="3502704" cy="2230438"/>
            <a:chOff x="4885646" y="2220897"/>
            <a:chExt cx="3502704" cy="2230438"/>
          </a:xfrm>
        </p:grpSpPr>
        <p:sp>
          <p:nvSpPr>
            <p:cNvPr id="227535" name="Rectangle 207"/>
            <p:cNvSpPr>
              <a:spLocks noChangeArrowheads="1"/>
            </p:cNvSpPr>
            <p:nvPr/>
          </p:nvSpPr>
          <p:spPr bwMode="auto">
            <a:xfrm>
              <a:off x="4932363" y="2220897"/>
              <a:ext cx="3240087" cy="216058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36" name="Text Box 208"/>
            <p:cNvSpPr txBox="1">
              <a:spLocks noChangeArrowheads="1"/>
            </p:cNvSpPr>
            <p:nvPr/>
          </p:nvSpPr>
          <p:spPr bwMode="auto">
            <a:xfrm>
              <a:off x="7091363" y="2795572"/>
              <a:ext cx="936625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Y</a:t>
              </a:r>
              <a:r>
                <a:rPr lang="zh-CN" altLang="en-US" sz="1800" b="1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7" name="Text Box 209"/>
            <p:cNvSpPr txBox="1">
              <a:spLocks noChangeArrowheads="1"/>
            </p:cNvSpPr>
            <p:nvPr/>
          </p:nvSpPr>
          <p:spPr bwMode="auto">
            <a:xfrm>
              <a:off x="5938838" y="2795572"/>
              <a:ext cx="935037" cy="29051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计数器</a:t>
              </a:r>
            </a:p>
          </p:txBody>
        </p:sp>
        <p:sp>
          <p:nvSpPr>
            <p:cNvPr id="227538" name="Line 210"/>
            <p:cNvSpPr>
              <a:spLocks noChangeShapeType="1"/>
            </p:cNvSpPr>
            <p:nvPr/>
          </p:nvSpPr>
          <p:spPr bwMode="auto">
            <a:xfrm flipH="1" flipV="1">
              <a:off x="6443663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9" name="Line 211"/>
            <p:cNvSpPr>
              <a:spLocks noChangeShapeType="1"/>
            </p:cNvSpPr>
            <p:nvPr/>
          </p:nvSpPr>
          <p:spPr bwMode="auto">
            <a:xfrm flipH="1" flipV="1">
              <a:off x="7596188" y="2651110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0" name="Text Box 212"/>
            <p:cNvSpPr txBox="1">
              <a:spLocks noChangeArrowheads="1"/>
            </p:cNvSpPr>
            <p:nvPr/>
          </p:nvSpPr>
          <p:spPr bwMode="auto">
            <a:xfrm>
              <a:off x="5938838" y="2362185"/>
              <a:ext cx="2089150" cy="2905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传送电路</a:t>
              </a:r>
            </a:p>
          </p:txBody>
        </p:sp>
        <p:sp>
          <p:nvSpPr>
            <p:cNvPr id="227541" name="Line 213"/>
            <p:cNvSpPr>
              <a:spLocks noChangeShapeType="1"/>
            </p:cNvSpPr>
            <p:nvPr/>
          </p:nvSpPr>
          <p:spPr bwMode="auto">
            <a:xfrm flipV="1">
              <a:off x="8027988" y="2436797"/>
              <a:ext cx="3603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2" name="Line 214"/>
            <p:cNvSpPr>
              <a:spLocks noChangeShapeType="1"/>
            </p:cNvSpPr>
            <p:nvPr/>
          </p:nvSpPr>
          <p:spPr bwMode="auto">
            <a:xfrm>
              <a:off x="8027988" y="2579672"/>
              <a:ext cx="3603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3" name="Text Box 215"/>
            <p:cNvSpPr txBox="1">
              <a:spLocks noChangeArrowheads="1"/>
            </p:cNvSpPr>
            <p:nvPr/>
          </p:nvSpPr>
          <p:spPr bwMode="auto">
            <a:xfrm>
              <a:off x="5028522" y="2363772"/>
              <a:ext cx="622978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按键检测电路</a:t>
              </a:r>
            </a:p>
          </p:txBody>
        </p:sp>
        <p:sp>
          <p:nvSpPr>
            <p:cNvPr id="227544" name="Line 216"/>
            <p:cNvSpPr>
              <a:spLocks noChangeShapeType="1"/>
            </p:cNvSpPr>
            <p:nvPr/>
          </p:nvSpPr>
          <p:spPr bwMode="auto">
            <a:xfrm flipV="1">
              <a:off x="5653088" y="2508234"/>
              <a:ext cx="287337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6114930" y="3298810"/>
              <a:ext cx="1697355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信号处理器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DSP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7546" name="Line 218"/>
            <p:cNvSpPr>
              <a:spLocks noChangeShapeType="1"/>
            </p:cNvSpPr>
            <p:nvPr/>
          </p:nvSpPr>
          <p:spPr bwMode="auto">
            <a:xfrm flipH="1" flipV="1">
              <a:off x="6443663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7" name="Line 219"/>
            <p:cNvSpPr>
              <a:spLocks noChangeShapeType="1"/>
            </p:cNvSpPr>
            <p:nvPr/>
          </p:nvSpPr>
          <p:spPr bwMode="auto">
            <a:xfrm flipH="1" flipV="1">
              <a:off x="7596188" y="308449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48" name="Text Box 220"/>
            <p:cNvSpPr txBox="1">
              <a:spLocks noChangeArrowheads="1"/>
            </p:cNvSpPr>
            <p:nvPr/>
          </p:nvSpPr>
          <p:spPr bwMode="auto">
            <a:xfrm>
              <a:off x="6227763" y="3660760"/>
              <a:ext cx="1512887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微型光学镜头</a:t>
              </a:r>
            </a:p>
          </p:txBody>
        </p:sp>
        <p:sp>
          <p:nvSpPr>
            <p:cNvPr id="227549" name="Text Box 221"/>
            <p:cNvSpPr txBox="1">
              <a:spLocks noChangeArrowheads="1"/>
            </p:cNvSpPr>
            <p:nvPr/>
          </p:nvSpPr>
          <p:spPr bwMode="auto">
            <a:xfrm rot="960000">
              <a:off x="5580063" y="3948097"/>
              <a:ext cx="504825" cy="288925"/>
            </a:xfrm>
            <a:prstGeom prst="rect">
              <a:avLst/>
            </a:prstGeom>
            <a:solidFill>
              <a:srgbClr val="FF3300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LED</a:t>
              </a:r>
            </a:p>
          </p:txBody>
        </p:sp>
        <p:sp>
          <p:nvSpPr>
            <p:cNvPr id="227550" name="Oval 222"/>
            <p:cNvSpPr>
              <a:spLocks noChangeArrowheads="1"/>
            </p:cNvSpPr>
            <p:nvPr/>
          </p:nvSpPr>
          <p:spPr bwMode="auto">
            <a:xfrm>
              <a:off x="6588125" y="4308460"/>
              <a:ext cx="792162" cy="1428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551" name="Line 223"/>
            <p:cNvSpPr>
              <a:spLocks noChangeShapeType="1"/>
            </p:cNvSpPr>
            <p:nvPr/>
          </p:nvSpPr>
          <p:spPr bwMode="auto">
            <a:xfrm>
              <a:off x="4932363" y="2220897"/>
              <a:ext cx="3240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2" name="Line 224"/>
            <p:cNvSpPr>
              <a:spLocks noChangeShapeType="1"/>
            </p:cNvSpPr>
            <p:nvPr/>
          </p:nvSpPr>
          <p:spPr bwMode="auto">
            <a:xfrm>
              <a:off x="8172450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3" name="Line 225"/>
            <p:cNvSpPr>
              <a:spLocks noChangeShapeType="1"/>
            </p:cNvSpPr>
            <p:nvPr/>
          </p:nvSpPr>
          <p:spPr bwMode="auto">
            <a:xfrm>
              <a:off x="7380288" y="4379897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4" name="Line 226"/>
            <p:cNvSpPr>
              <a:spLocks noChangeShapeType="1"/>
            </p:cNvSpPr>
            <p:nvPr/>
          </p:nvSpPr>
          <p:spPr bwMode="auto">
            <a:xfrm flipH="1">
              <a:off x="4932363" y="4379897"/>
              <a:ext cx="1655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5" name="Line 227"/>
            <p:cNvSpPr>
              <a:spLocks noChangeShapeType="1"/>
            </p:cNvSpPr>
            <p:nvPr/>
          </p:nvSpPr>
          <p:spPr bwMode="auto">
            <a:xfrm>
              <a:off x="4932363" y="2220897"/>
              <a:ext cx="0" cy="2160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6" name="Line 228"/>
            <p:cNvSpPr>
              <a:spLocks noChangeShapeType="1"/>
            </p:cNvSpPr>
            <p:nvPr/>
          </p:nvSpPr>
          <p:spPr bwMode="auto">
            <a:xfrm flipH="1" flipV="1">
              <a:off x="68770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7" name="Line 229"/>
            <p:cNvSpPr>
              <a:spLocks noChangeShapeType="1"/>
            </p:cNvSpPr>
            <p:nvPr/>
          </p:nvSpPr>
          <p:spPr bwMode="auto">
            <a:xfrm flipH="1" flipV="1">
              <a:off x="73088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8" name="Line 230"/>
            <p:cNvSpPr>
              <a:spLocks noChangeShapeType="1"/>
            </p:cNvSpPr>
            <p:nvPr/>
          </p:nvSpPr>
          <p:spPr bwMode="auto">
            <a:xfrm flipH="1" flipV="1">
              <a:off x="7092950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59" name="Line 231"/>
            <p:cNvSpPr>
              <a:spLocks noChangeShapeType="1"/>
            </p:cNvSpPr>
            <p:nvPr/>
          </p:nvSpPr>
          <p:spPr bwMode="auto">
            <a:xfrm flipH="1" flipV="1">
              <a:off x="6659563" y="4021122"/>
              <a:ext cx="0" cy="3571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60" name="Line 232"/>
            <p:cNvSpPr>
              <a:spLocks noChangeShapeType="1"/>
            </p:cNvSpPr>
            <p:nvPr/>
          </p:nvSpPr>
          <p:spPr bwMode="auto">
            <a:xfrm>
              <a:off x="6084888" y="4090972"/>
              <a:ext cx="431800" cy="14446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4885646" y="2428868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885646" y="2857496"/>
              <a:ext cx="142876" cy="28575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 Box 241"/>
          <p:cNvSpPr txBox="1">
            <a:spLocks noChangeArrowheads="1"/>
          </p:cNvSpPr>
          <p:nvPr/>
        </p:nvSpPr>
        <p:spPr bwMode="auto">
          <a:xfrm>
            <a:off x="179512" y="5818801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*鼠标接口：</a:t>
            </a:r>
            <a:r>
              <a:rPr lang="zh-CN" altLang="en-US" b="1" dirty="0">
                <a:latin typeface="宋体" panose="02010600030101010101" pitchFamily="2" charset="-122"/>
              </a:rPr>
              <a:t>与键盘相同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479" grpId="0"/>
      <p:bldP spid="227562" grpId="0"/>
      <p:bldP spid="227565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7449"/>
            <a:ext cx="8821644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+mn-ea"/>
                <a:ea typeface="+mn-ea"/>
              </a:rPr>
              <a:t>主要内容</a:t>
            </a:r>
            <a:endParaRPr lang="en-US" altLang="zh-CN" b="1" u="none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   ⑴</a:t>
            </a: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系统概述</a:t>
            </a:r>
            <a:endParaRPr lang="en-US" altLang="zh-CN" sz="2200" b="1" u="none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      I/O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系统的组成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硬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软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，主机与外设的联系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连接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编址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识别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联络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en-US" altLang="zh-CN" sz="2200" b="1" u="none" dirty="0">
                <a:solidFill>
                  <a:schemeClr val="tx1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的传送控制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查询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  <a:latin typeface="+mn-ea"/>
                <a:ea typeface="+mn-ea"/>
              </a:rPr>
              <a:t>中断</a:t>
            </a:r>
            <a:r>
              <a:rPr lang="en-US" altLang="zh-CN" sz="1800" b="1" u="none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en-US" altLang="zh-CN" sz="1800" b="1" dirty="0">
                <a:latin typeface="+mn-ea"/>
                <a:ea typeface="+mn-ea"/>
              </a:rPr>
              <a:t>DMA</a:t>
            </a:r>
            <a:r>
              <a:rPr lang="zh-CN" altLang="en-US" sz="1800" b="1" dirty="0">
                <a:latin typeface="+mn-ea"/>
                <a:ea typeface="+mn-ea"/>
              </a:rPr>
              <a:t>，直接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   ⑵外部设备 </a:t>
            </a:r>
            <a:r>
              <a:rPr lang="zh-CN" altLang="en-US" sz="2200" b="1" dirty="0">
                <a:latin typeface="+mn-ea"/>
                <a:ea typeface="+mn-ea"/>
              </a:rPr>
              <a:t> 输入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输出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en-US" sz="2200" b="1" dirty="0">
                <a:latin typeface="+mn-ea"/>
                <a:ea typeface="+mn-ea"/>
              </a:rPr>
              <a:t>存储设备的组成、工作原理</a:t>
            </a:r>
            <a:r>
              <a:rPr lang="en-US" altLang="zh-CN" sz="1800" b="1" dirty="0">
                <a:latin typeface="+mn-ea"/>
                <a:ea typeface="+mn-ea"/>
              </a:rPr>
              <a:t>(×/×/</a:t>
            </a:r>
            <a:r>
              <a:rPr lang="zh-CN" altLang="en-US" sz="1800" b="1" dirty="0">
                <a:latin typeface="+mn-ea"/>
                <a:ea typeface="+mn-ea"/>
              </a:rPr>
              <a:t>◇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   ⑶</a:t>
            </a: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接口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   功能，组成</a:t>
            </a:r>
            <a:r>
              <a:rPr lang="zh-CN" altLang="en-US" sz="2200" b="1" dirty="0">
                <a:latin typeface="+mn-ea"/>
              </a:rPr>
              <a:t>及工作原理</a:t>
            </a:r>
            <a:r>
              <a:rPr lang="zh-CN" altLang="en-US" sz="2200" b="1" u="none" dirty="0">
                <a:solidFill>
                  <a:schemeClr val="tx1"/>
                </a:solidFill>
                <a:latin typeface="+mn-ea"/>
                <a:ea typeface="+mn-ea"/>
              </a:rPr>
              <a:t>，访问方法</a:t>
            </a:r>
            <a:endParaRPr lang="en-US" altLang="zh-CN" sz="2200" b="1" u="none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⑷程序直接控制</a:t>
            </a:r>
            <a:r>
              <a:rPr lang="en-US" altLang="zh-CN" sz="2200" b="1" u="none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u="none" dirty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endParaRPr lang="en-US" altLang="zh-CN" sz="2200" b="1" u="none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latin typeface="+mn-ea"/>
                <a:ea typeface="+mn-ea"/>
              </a:rPr>
              <a:t>      </a:t>
            </a:r>
            <a:r>
              <a:rPr lang="zh-CN" altLang="en-US" sz="2200" b="1" u="none" spc="-100" dirty="0">
                <a:latin typeface="+mn-ea"/>
                <a:ea typeface="+mn-ea"/>
              </a:rPr>
              <a:t>查询</a:t>
            </a:r>
            <a:r>
              <a:rPr lang="zh-CN" altLang="en-US" sz="2200" b="1" spc="-100" dirty="0">
                <a:latin typeface="+mn-ea"/>
                <a:ea typeface="+mn-ea"/>
              </a:rPr>
              <a:t>方式、直接传送方式的</a:t>
            </a:r>
            <a:r>
              <a:rPr lang="en-US" altLang="zh-CN" sz="2200" b="1" u="none" spc="-100" dirty="0">
                <a:latin typeface="+mn-ea"/>
                <a:ea typeface="+mn-ea"/>
              </a:rPr>
              <a:t>I/O</a:t>
            </a:r>
            <a:r>
              <a:rPr lang="zh-CN" altLang="en-US" sz="2200" b="1" u="none" spc="-100" dirty="0">
                <a:latin typeface="+mn-ea"/>
                <a:ea typeface="+mn-ea"/>
              </a:rPr>
              <a:t>控制流程、接口组织</a:t>
            </a:r>
            <a:endParaRPr lang="en-US" altLang="zh-CN" sz="2200" b="1" u="none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⑸程序中断</a:t>
            </a: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I/O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endParaRPr lang="en-US" altLang="zh-CN" sz="2200" b="1" spc="-50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spc="-50" dirty="0">
                <a:latin typeface="+mn-ea"/>
                <a:ea typeface="+mn-ea"/>
              </a:rPr>
              <a:t>      </a:t>
            </a:r>
            <a:r>
              <a:rPr lang="zh-CN" altLang="en-US" sz="2200" b="1" spc="-100" dirty="0">
                <a:latin typeface="+mn-ea"/>
                <a:ea typeface="+mn-ea"/>
              </a:rPr>
              <a:t>中断概念细化，接口组织，中断源识别方法，中断系统结构</a:t>
            </a:r>
            <a:r>
              <a:rPr lang="en-US" altLang="zh-CN" sz="1800" b="1" spc="-100" dirty="0">
                <a:latin typeface="+mn-ea"/>
                <a:ea typeface="+mn-ea"/>
              </a:rPr>
              <a:t>(</a:t>
            </a:r>
            <a:r>
              <a:rPr lang="zh-CN" altLang="en-US" sz="1800" b="1" spc="-100" dirty="0">
                <a:latin typeface="+mn-ea"/>
              </a:rPr>
              <a:t>△</a:t>
            </a:r>
            <a:r>
              <a:rPr lang="en-US" altLang="zh-CN" sz="1800" b="1" spc="-100" dirty="0">
                <a:latin typeface="+mn-ea"/>
                <a:ea typeface="+mn-ea"/>
              </a:rPr>
              <a:t>)</a:t>
            </a:r>
            <a:endParaRPr lang="en-US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⑹</a:t>
            </a:r>
            <a:r>
              <a:rPr lang="en-US" altLang="zh-CN" sz="2200" b="1" spc="-50" dirty="0">
                <a:solidFill>
                  <a:srgbClr val="C00000"/>
                </a:solidFill>
                <a:latin typeface="+mn-ea"/>
                <a:ea typeface="+mn-ea"/>
              </a:rPr>
              <a:t>DMA</a:t>
            </a:r>
            <a:r>
              <a:rPr lang="zh-CN" altLang="en-US" sz="2200" b="1" spc="-50" dirty="0">
                <a:solidFill>
                  <a:srgbClr val="C00000"/>
                </a:solidFill>
                <a:latin typeface="+mn-ea"/>
                <a:ea typeface="+mn-ea"/>
              </a:rPr>
              <a:t>方式 </a:t>
            </a:r>
            <a:r>
              <a:rPr lang="en-US" altLang="zh-CN" sz="2000" b="1" spc="-50" dirty="0">
                <a:latin typeface="+mn-ea"/>
                <a:ea typeface="+mn-ea"/>
              </a:rPr>
              <a:t>(</a:t>
            </a:r>
            <a:r>
              <a:rPr lang="zh-CN" altLang="en-US" sz="2000" b="1" spc="-50" dirty="0">
                <a:latin typeface="+mn-ea"/>
                <a:ea typeface="+mn-ea"/>
              </a:rPr>
              <a:t>△</a:t>
            </a:r>
            <a:r>
              <a:rPr lang="en-US" altLang="zh-CN" sz="2000" b="1" spc="-50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spc="-50" dirty="0">
                <a:latin typeface="+mn-ea"/>
                <a:ea typeface="+mn-ea"/>
              </a:rPr>
              <a:t>      </a:t>
            </a:r>
            <a:r>
              <a:rPr lang="zh-CN" altLang="en-US" sz="2200" b="1" u="none" spc="-50" dirty="0">
                <a:latin typeface="+mn-ea"/>
                <a:ea typeface="+mn-ea"/>
              </a:rPr>
              <a:t>传送方式、接口基本结构，传送过程，接口的组织</a:t>
            </a:r>
            <a:r>
              <a:rPr lang="en-US" altLang="zh-CN" sz="1800" b="1" spc="-50" dirty="0">
                <a:latin typeface="+mn-ea"/>
              </a:rPr>
              <a:t>(</a:t>
            </a:r>
            <a:r>
              <a:rPr lang="en-US" altLang="zh-CN" sz="1800" b="1" dirty="0">
                <a:latin typeface="+mn-ea"/>
              </a:rPr>
              <a:t>×</a:t>
            </a:r>
            <a:r>
              <a:rPr lang="en-US" altLang="zh-CN" sz="1800" b="1" spc="-50" dirty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50" dirty="0">
                <a:solidFill>
                  <a:srgbClr val="FF3399"/>
                </a:solidFill>
                <a:latin typeface="+mn-ea"/>
              </a:rPr>
              <a:t> ※</a:t>
            </a:r>
            <a:r>
              <a:rPr lang="zh-CN" altLang="en-US" b="1" spc="-50" dirty="0">
                <a:solidFill>
                  <a:srgbClr val="FF3399"/>
                </a:solidFill>
                <a:latin typeface="+mn-ea"/>
              </a:rPr>
              <a:t>总体要求：</a:t>
            </a:r>
            <a:r>
              <a:rPr lang="zh-CN" altLang="en-US" sz="2200" b="1" u="sng" spc="-150" dirty="0">
                <a:solidFill>
                  <a:schemeClr val="accent2"/>
                </a:solidFill>
                <a:latin typeface="宋体" pitchFamily="2" charset="-122"/>
              </a:rPr>
              <a:t>掌握</a:t>
            </a:r>
            <a:r>
              <a:rPr lang="en-US" altLang="zh-CN" sz="2200" b="1" spc="-150" dirty="0">
                <a:latin typeface="宋体" pitchFamily="2" charset="-122"/>
              </a:rPr>
              <a:t>I/O</a:t>
            </a:r>
            <a:r>
              <a:rPr lang="zh-CN" altLang="en-US" sz="2200" b="1" spc="-150" dirty="0">
                <a:latin typeface="宋体" pitchFamily="2" charset="-122"/>
              </a:rPr>
              <a:t>的软硬件协同，</a:t>
            </a:r>
            <a:r>
              <a:rPr lang="zh-CN" altLang="en-US" sz="2200" b="1" u="sng" spc="-150" dirty="0">
                <a:solidFill>
                  <a:schemeClr val="accent2"/>
                </a:solidFill>
                <a:latin typeface="宋体" pitchFamily="2" charset="-122"/>
              </a:rPr>
              <a:t>理解</a:t>
            </a:r>
            <a:r>
              <a:rPr lang="zh-CN" altLang="en-US" sz="2200" b="1" spc="-150" dirty="0">
                <a:latin typeface="宋体" pitchFamily="2" charset="-122"/>
              </a:rPr>
              <a:t>各种</a:t>
            </a:r>
            <a:r>
              <a:rPr lang="en-US" altLang="zh-CN" sz="2200" b="1" spc="-150" dirty="0">
                <a:latin typeface="宋体" pitchFamily="2" charset="-122"/>
              </a:rPr>
              <a:t>I/O</a:t>
            </a:r>
            <a:r>
              <a:rPr lang="zh-CN" altLang="en-US" sz="2200" b="1" spc="-150" dirty="0">
                <a:latin typeface="宋体" pitchFamily="2" charset="-122"/>
              </a:rPr>
              <a:t>方式的接口组成</a:t>
            </a:r>
            <a:endParaRPr lang="en-US" altLang="zh-CN" sz="2200" b="1" spc="-5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519232" y="3429000"/>
            <a:ext cx="92328" cy="1800200"/>
          </a:xfrm>
          <a:prstGeom prst="leftBrace">
            <a:avLst>
              <a:gd name="adj1" fmla="val 38568"/>
              <a:gd name="adj2" fmla="val 5000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4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1124744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23495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2780928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3134" y="321297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2440" y="4221782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532440" y="501317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二、输出设备             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不考，了解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、显示器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>
                <a:latin typeface="宋体" panose="02010600030101010101" pitchFamily="2" charset="-122"/>
              </a:rPr>
              <a:t>阴极射线管</a:t>
            </a:r>
            <a:r>
              <a:rPr lang="en-US" altLang="zh-CN" b="1" dirty="0">
                <a:latin typeface="宋体" panose="02010600030101010101" pitchFamily="2" charset="-122"/>
              </a:rPr>
              <a:t>(CRT)</a:t>
            </a:r>
            <a:r>
              <a:rPr lang="zh-CN" altLang="en-US" b="1" dirty="0">
                <a:latin typeface="宋体" panose="02010600030101010101" pitchFamily="2" charset="-122"/>
              </a:rPr>
              <a:t>、液晶</a:t>
            </a:r>
            <a:r>
              <a:rPr lang="en-US" altLang="zh-CN" b="1" dirty="0">
                <a:latin typeface="宋体" panose="02010600030101010101" pitchFamily="2" charset="-122"/>
              </a:rPr>
              <a:t>(LCD)</a:t>
            </a:r>
            <a:r>
              <a:rPr lang="zh-CN" altLang="en-US" b="1" dirty="0">
                <a:latin typeface="宋体" panose="02010600030101010101" pitchFamily="2" charset="-122"/>
              </a:rPr>
              <a:t>、等离子</a:t>
            </a:r>
            <a:r>
              <a:rPr lang="en-US" altLang="zh-CN" b="1" dirty="0">
                <a:latin typeface="宋体" panose="02010600030101010101" pitchFamily="2" charset="-122"/>
              </a:rPr>
              <a:t>(PDP)</a:t>
            </a:r>
            <a:r>
              <a:rPr lang="zh-CN" altLang="en-US" b="1" dirty="0">
                <a:latin typeface="宋体" panose="02010600030101010101" pitchFamily="2" charset="-122"/>
              </a:rPr>
              <a:t>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技术指标：</a:t>
            </a:r>
            <a:r>
              <a:rPr lang="zh-CN" altLang="en-US" b="1" dirty="0">
                <a:latin typeface="宋体" panose="02010600030101010101" pitchFamily="2" charset="-122"/>
              </a:rPr>
              <a:t>分辨率、灰度级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彩色包含颜色、亮度、饱和度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23200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液晶材料：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物理特性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棒状长分子</a:t>
            </a:r>
            <a:r>
              <a:rPr lang="zh-CN" altLang="en-US" b="1" u="sng" dirty="0">
                <a:latin typeface="宋体" panose="02010600030101010101" pitchFamily="2" charset="-122"/>
              </a:rPr>
              <a:t>结构</a:t>
            </a:r>
            <a:r>
              <a:rPr lang="zh-CN" altLang="en-US" b="1" dirty="0">
                <a:latin typeface="宋体" panose="02010600030101010101" pitchFamily="2" charset="-122"/>
              </a:rPr>
              <a:t>，沿长轴方向平行</a:t>
            </a:r>
            <a:r>
              <a:rPr lang="zh-CN" altLang="en-US" b="1" u="sng" dirty="0">
                <a:latin typeface="宋体" panose="02010600030101010101" pitchFamily="2" charset="-122"/>
              </a:rPr>
              <a:t>排列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晶态时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光学特性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旋光性、透光性</a:t>
            </a:r>
          </a:p>
        </p:txBody>
      </p:sp>
      <p:grpSp>
        <p:nvGrpSpPr>
          <p:cNvPr id="249" name="组合 248"/>
          <p:cNvGrpSpPr/>
          <p:nvPr/>
        </p:nvGrpSpPr>
        <p:grpSpPr>
          <a:xfrm>
            <a:off x="4716016" y="3212976"/>
            <a:ext cx="4248596" cy="1944216"/>
            <a:chOff x="4716016" y="3140968"/>
            <a:chExt cx="4248596" cy="1944216"/>
          </a:xfrm>
        </p:grpSpPr>
        <p:sp>
          <p:nvSpPr>
            <p:cNvPr id="382" name="Text Box 481"/>
            <p:cNvSpPr txBox="1">
              <a:spLocks noChangeArrowheads="1"/>
            </p:cNvSpPr>
            <p:nvPr/>
          </p:nvSpPr>
          <p:spPr bwMode="auto">
            <a:xfrm>
              <a:off x="5796135" y="4421994"/>
              <a:ext cx="3168477" cy="66319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/>
                <a:t>分子排列方向</a:t>
              </a:r>
              <a:r>
                <a:rPr lang="zh-CN" altLang="en-US" sz="1800" b="1" dirty="0">
                  <a:solidFill>
                    <a:srgbClr val="FF3399"/>
                  </a:solidFill>
                </a:rPr>
                <a:t>倾向</a:t>
              </a:r>
              <a:r>
                <a:rPr lang="zh-CN" altLang="en-US" sz="1800" b="1" dirty="0"/>
                <a:t>于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电场方向</a:t>
              </a:r>
              <a:endParaRPr lang="en-US" altLang="zh-CN" sz="1800" b="1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倾向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角度</a:t>
              </a:r>
              <a:r>
                <a:rPr lang="zh-CN" altLang="en-US" sz="1800" b="1" dirty="0">
                  <a:latin typeface="+mn-ea"/>
                  <a:ea typeface="+mn-ea"/>
                </a:rPr>
                <a:t>受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U</a:t>
              </a:r>
              <a:r>
                <a:rPr lang="en-US" altLang="zh-CN" sz="1800" b="1" baseline="-18000" dirty="0">
                  <a:solidFill>
                    <a:schemeClr val="accent2"/>
                  </a:solidFill>
                  <a:latin typeface="+mn-ea"/>
                  <a:ea typeface="+mn-ea"/>
                </a:rPr>
                <a:t>+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ea"/>
                  <a:ea typeface="+mn-ea"/>
                </a:rPr>
                <a:t>值</a:t>
              </a:r>
              <a:r>
                <a:rPr lang="zh-CN" altLang="en-US" sz="1800" b="1" dirty="0">
                  <a:latin typeface="+mn-ea"/>
                  <a:ea typeface="+mn-ea"/>
                </a:rPr>
                <a:t>影响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83" name="直接连接符 382"/>
            <p:cNvCxnSpPr/>
            <p:nvPr/>
          </p:nvCxnSpPr>
          <p:spPr bwMode="auto">
            <a:xfrm flipV="1">
              <a:off x="6084168" y="38879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直接连接符 399"/>
            <p:cNvCxnSpPr/>
            <p:nvPr/>
          </p:nvCxnSpPr>
          <p:spPr bwMode="auto">
            <a:xfrm flipV="1">
              <a:off x="4716016" y="329018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1" name="任意多边形 400"/>
            <p:cNvSpPr/>
            <p:nvPr/>
          </p:nvSpPr>
          <p:spPr bwMode="auto">
            <a:xfrm>
              <a:off x="4848527" y="4246038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>
              <a:off x="4954900" y="4352586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直接连接符 402"/>
            <p:cNvCxnSpPr/>
            <p:nvPr/>
          </p:nvCxnSpPr>
          <p:spPr bwMode="auto">
            <a:xfrm>
              <a:off x="5004048" y="4255024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5053196" y="4266912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4912990" y="4440462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5102344" y="4342272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直接连接符 406"/>
            <p:cNvCxnSpPr/>
            <p:nvPr/>
          </p:nvCxnSpPr>
          <p:spPr bwMode="auto">
            <a:xfrm>
              <a:off x="4879082" y="4508766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直接连接符 407"/>
            <p:cNvCxnSpPr/>
            <p:nvPr/>
          </p:nvCxnSpPr>
          <p:spPr bwMode="auto">
            <a:xfrm>
              <a:off x="5311130" y="4433640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直接连接符 408"/>
            <p:cNvCxnSpPr/>
            <p:nvPr/>
          </p:nvCxnSpPr>
          <p:spPr bwMode="auto">
            <a:xfrm>
              <a:off x="5265791" y="4433640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直接连接符 409"/>
            <p:cNvCxnSpPr/>
            <p:nvPr/>
          </p:nvCxnSpPr>
          <p:spPr bwMode="auto">
            <a:xfrm>
              <a:off x="5223882" y="4456500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直接连接符 410"/>
            <p:cNvCxnSpPr/>
            <p:nvPr/>
          </p:nvCxnSpPr>
          <p:spPr bwMode="auto">
            <a:xfrm>
              <a:off x="5398378" y="4391420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5352657" y="4421501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直接连接符 412"/>
            <p:cNvCxnSpPr/>
            <p:nvPr/>
          </p:nvCxnSpPr>
          <p:spPr bwMode="auto">
            <a:xfrm>
              <a:off x="5178259" y="4477923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Text Box 449"/>
            <p:cNvSpPr txBox="1">
              <a:spLocks noChangeArrowheads="1"/>
            </p:cNvSpPr>
            <p:nvPr/>
          </p:nvSpPr>
          <p:spPr bwMode="auto">
            <a:xfrm>
              <a:off x="4875205" y="3979179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429" name="Text Box 449"/>
            <p:cNvSpPr txBox="1">
              <a:spLocks noChangeArrowheads="1"/>
            </p:cNvSpPr>
            <p:nvPr/>
          </p:nvSpPr>
          <p:spPr bwMode="auto">
            <a:xfrm>
              <a:off x="8187573" y="371427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432" name="任意多边形 431"/>
            <p:cNvSpPr/>
            <p:nvPr/>
          </p:nvSpPr>
          <p:spPr bwMode="auto">
            <a:xfrm>
              <a:off x="8028384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33" name="直接连接符 432"/>
            <p:cNvCxnSpPr/>
            <p:nvPr/>
          </p:nvCxnSpPr>
          <p:spPr bwMode="auto">
            <a:xfrm>
              <a:off x="8134757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直接连接符 433"/>
            <p:cNvCxnSpPr/>
            <p:nvPr/>
          </p:nvCxnSpPr>
          <p:spPr bwMode="auto">
            <a:xfrm>
              <a:off x="8183905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直接连接符 434"/>
            <p:cNvCxnSpPr/>
            <p:nvPr/>
          </p:nvCxnSpPr>
          <p:spPr bwMode="auto">
            <a:xfrm>
              <a:off x="8233053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直接连接符 435"/>
            <p:cNvCxnSpPr/>
            <p:nvPr/>
          </p:nvCxnSpPr>
          <p:spPr bwMode="auto">
            <a:xfrm>
              <a:off x="8092847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直接连接符 436"/>
            <p:cNvCxnSpPr/>
            <p:nvPr/>
          </p:nvCxnSpPr>
          <p:spPr bwMode="auto">
            <a:xfrm flipH="1">
              <a:off x="8282201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直接连接符 437"/>
            <p:cNvCxnSpPr/>
            <p:nvPr/>
          </p:nvCxnSpPr>
          <p:spPr bwMode="auto">
            <a:xfrm>
              <a:off x="8058939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直接连接符 438"/>
            <p:cNvCxnSpPr/>
            <p:nvPr/>
          </p:nvCxnSpPr>
          <p:spPr bwMode="auto">
            <a:xfrm>
              <a:off x="8490987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直接连接符 439"/>
            <p:cNvCxnSpPr/>
            <p:nvPr/>
          </p:nvCxnSpPr>
          <p:spPr bwMode="auto">
            <a:xfrm>
              <a:off x="8445648" y="340057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直接连接符 440"/>
            <p:cNvCxnSpPr/>
            <p:nvPr/>
          </p:nvCxnSpPr>
          <p:spPr bwMode="auto">
            <a:xfrm>
              <a:off x="8403739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直接连接符 441"/>
            <p:cNvCxnSpPr/>
            <p:nvPr/>
          </p:nvCxnSpPr>
          <p:spPr bwMode="auto">
            <a:xfrm>
              <a:off x="8578235" y="335835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直接连接符 442"/>
            <p:cNvCxnSpPr/>
            <p:nvPr/>
          </p:nvCxnSpPr>
          <p:spPr bwMode="auto">
            <a:xfrm>
              <a:off x="8532514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直接连接符 443"/>
            <p:cNvCxnSpPr/>
            <p:nvPr/>
          </p:nvCxnSpPr>
          <p:spPr bwMode="auto">
            <a:xfrm>
              <a:off x="8358116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6" name="Text Box 449"/>
            <p:cNvSpPr txBox="1">
              <a:spLocks noChangeArrowheads="1"/>
            </p:cNvSpPr>
            <p:nvPr/>
          </p:nvSpPr>
          <p:spPr bwMode="auto">
            <a:xfrm>
              <a:off x="5582537" y="3550295"/>
              <a:ext cx="285607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U</a:t>
              </a:r>
              <a:r>
                <a:rPr lang="en-US" altLang="zh-CN" sz="1600" b="1" baseline="-18000" dirty="0"/>
                <a:t>+</a:t>
              </a:r>
              <a:endParaRPr lang="zh-CN" altLang="en-US" sz="1600" b="1" baseline="-18000" dirty="0"/>
            </a:p>
          </p:txBody>
        </p:sp>
        <p:sp>
          <p:nvSpPr>
            <p:cNvPr id="240" name="平行四边形 239"/>
            <p:cNvSpPr/>
            <p:nvPr/>
          </p:nvSpPr>
          <p:spPr bwMode="auto">
            <a:xfrm rot="5400000">
              <a:off x="5544393" y="3934677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8" name="平行四边形 457"/>
            <p:cNvSpPr/>
            <p:nvPr/>
          </p:nvSpPr>
          <p:spPr bwMode="auto">
            <a:xfrm rot="5400000">
              <a:off x="7344593" y="3358613"/>
              <a:ext cx="613403" cy="322130"/>
            </a:xfrm>
            <a:prstGeom prst="parallelogram">
              <a:avLst>
                <a:gd name="adj" fmla="val 48219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9" name="Text Box 449"/>
            <p:cNvSpPr txBox="1">
              <a:spLocks noChangeArrowheads="1"/>
            </p:cNvSpPr>
            <p:nvPr/>
          </p:nvSpPr>
          <p:spPr bwMode="auto">
            <a:xfrm>
              <a:off x="7020272" y="3140968"/>
              <a:ext cx="429623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/>
                <a:t>Gnd</a:t>
              </a:r>
              <a:endParaRPr lang="zh-CN" altLang="en-US" sz="1600" baseline="-18000" dirty="0"/>
            </a:p>
          </p:txBody>
        </p:sp>
        <p:cxnSp>
          <p:nvCxnSpPr>
            <p:cNvPr id="461" name="直接连接符 460"/>
            <p:cNvCxnSpPr/>
            <p:nvPr/>
          </p:nvCxnSpPr>
          <p:spPr bwMode="auto">
            <a:xfrm flipV="1">
              <a:off x="6184018" y="394098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直接连接符 461"/>
            <p:cNvCxnSpPr/>
            <p:nvPr/>
          </p:nvCxnSpPr>
          <p:spPr bwMode="auto">
            <a:xfrm flipV="1">
              <a:off x="6480064" y="36711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直接连接符 462"/>
            <p:cNvCxnSpPr/>
            <p:nvPr/>
          </p:nvCxnSpPr>
          <p:spPr bwMode="auto">
            <a:xfrm flipV="1">
              <a:off x="6569050" y="381792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6678752" y="369880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直接连接符 464"/>
            <p:cNvCxnSpPr/>
            <p:nvPr/>
          </p:nvCxnSpPr>
          <p:spPr bwMode="auto">
            <a:xfrm flipV="1">
              <a:off x="6823928" y="356387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直接连接符 465"/>
            <p:cNvCxnSpPr/>
            <p:nvPr/>
          </p:nvCxnSpPr>
          <p:spPr bwMode="auto">
            <a:xfrm flipV="1">
              <a:off x="7078180" y="35744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直接连接符 467"/>
            <p:cNvCxnSpPr/>
            <p:nvPr/>
          </p:nvCxnSpPr>
          <p:spPr bwMode="auto">
            <a:xfrm flipV="1">
              <a:off x="6156176" y="413430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直接连接符 468"/>
            <p:cNvCxnSpPr/>
            <p:nvPr/>
          </p:nvCxnSpPr>
          <p:spPr bwMode="auto">
            <a:xfrm flipV="1">
              <a:off x="6256026" y="418045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直接连接符 469"/>
            <p:cNvCxnSpPr/>
            <p:nvPr/>
          </p:nvCxnSpPr>
          <p:spPr bwMode="auto">
            <a:xfrm flipV="1">
              <a:off x="6527734" y="400506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直接连接符 470"/>
            <p:cNvCxnSpPr/>
            <p:nvPr/>
          </p:nvCxnSpPr>
          <p:spPr bwMode="auto">
            <a:xfrm flipV="1">
              <a:off x="6616066" y="4060844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直接连接符 471"/>
            <p:cNvCxnSpPr/>
            <p:nvPr/>
          </p:nvCxnSpPr>
          <p:spPr bwMode="auto">
            <a:xfrm flipV="1">
              <a:off x="6887774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直接连接符 472"/>
            <p:cNvCxnSpPr/>
            <p:nvPr/>
          </p:nvCxnSpPr>
          <p:spPr bwMode="auto">
            <a:xfrm flipV="1">
              <a:off x="7003948" y="4005064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直接连接符 473"/>
            <p:cNvCxnSpPr/>
            <p:nvPr/>
          </p:nvCxnSpPr>
          <p:spPr bwMode="auto">
            <a:xfrm flipV="1">
              <a:off x="7219972" y="37904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直接连接符 474"/>
            <p:cNvCxnSpPr/>
            <p:nvPr/>
          </p:nvCxnSpPr>
          <p:spPr bwMode="auto">
            <a:xfrm flipV="1">
              <a:off x="7309254" y="3851788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直接连接符 475"/>
            <p:cNvCxnSpPr/>
            <p:nvPr/>
          </p:nvCxnSpPr>
          <p:spPr bwMode="auto">
            <a:xfrm flipV="1">
              <a:off x="6228184" y="427831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直接连接符 476"/>
            <p:cNvCxnSpPr/>
            <p:nvPr/>
          </p:nvCxnSpPr>
          <p:spPr bwMode="auto">
            <a:xfrm flipV="1">
              <a:off x="6616066" y="414908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直接连接符 477"/>
            <p:cNvCxnSpPr/>
            <p:nvPr/>
          </p:nvCxnSpPr>
          <p:spPr bwMode="auto">
            <a:xfrm flipV="1">
              <a:off x="6976106" y="406229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直接连接符 478"/>
            <p:cNvCxnSpPr/>
            <p:nvPr/>
          </p:nvCxnSpPr>
          <p:spPr bwMode="auto">
            <a:xfrm flipV="1">
              <a:off x="7380312" y="3918276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直接连接符 480"/>
            <p:cNvCxnSpPr/>
            <p:nvPr/>
          </p:nvCxnSpPr>
          <p:spPr bwMode="auto">
            <a:xfrm flipV="1">
              <a:off x="6436046" y="3809219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直接连接符 481"/>
            <p:cNvCxnSpPr/>
            <p:nvPr/>
          </p:nvCxnSpPr>
          <p:spPr bwMode="auto">
            <a:xfrm flipV="1">
              <a:off x="6084168" y="3789040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直接连接符 482"/>
            <p:cNvCxnSpPr/>
            <p:nvPr/>
          </p:nvCxnSpPr>
          <p:spPr bwMode="auto">
            <a:xfrm flipV="1">
              <a:off x="7166885" y="3474471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直接连接符 483"/>
            <p:cNvCxnSpPr/>
            <p:nvPr/>
          </p:nvCxnSpPr>
          <p:spPr bwMode="auto">
            <a:xfrm flipV="1">
              <a:off x="7279009" y="3613722"/>
              <a:ext cx="160340" cy="5578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直接连接符 487"/>
            <p:cNvCxnSpPr/>
            <p:nvPr/>
          </p:nvCxnSpPr>
          <p:spPr bwMode="auto">
            <a:xfrm flipV="1">
              <a:off x="6939658" y="3702252"/>
              <a:ext cx="260190" cy="8678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6" name="Text Box 4"/>
          <p:cNvSpPr txBox="1">
            <a:spLocks noChangeArrowheads="1"/>
          </p:cNvSpPr>
          <p:nvPr/>
        </p:nvSpPr>
        <p:spPr bwMode="auto">
          <a:xfrm>
            <a:off x="179512" y="5157192"/>
            <a:ext cx="8856984" cy="13960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应用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亮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灭</a:t>
            </a:r>
            <a:r>
              <a:rPr lang="zh-CN" altLang="en-US" b="1" dirty="0">
                <a:latin typeface="宋体" panose="02010600030101010101" pitchFamily="2" charset="-122"/>
              </a:rPr>
              <a:t>用旋光性控制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偏光片</a:t>
            </a:r>
            <a:r>
              <a:rPr lang="en-US" altLang="zh-CN" sz="1800" b="1" dirty="0">
                <a:latin typeface="宋体" panose="02010600030101010101" pitchFamily="2" charset="-122"/>
              </a:rPr>
              <a:t>[X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dirty="0">
                <a:latin typeface="宋体" panose="02010600030101010101" pitchFamily="2" charset="-122"/>
              </a:rPr>
              <a:t>Y]</a:t>
            </a:r>
            <a:r>
              <a:rPr lang="zh-CN" altLang="en-US" sz="2000" b="1" dirty="0">
                <a:latin typeface="宋体" panose="02010600030101010101" pitchFamily="2" charset="-122"/>
              </a:rPr>
              <a:t>＋分子排列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扭曲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平行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灰度</a:t>
            </a:r>
            <a:r>
              <a:rPr lang="zh-CN" altLang="en-US" b="1" dirty="0">
                <a:latin typeface="宋体" panose="02010600030101010101" pitchFamily="2" charset="-122"/>
              </a:rPr>
              <a:t>用透光性控制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分子排列的倾向角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不同电压值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颜色</a:t>
            </a:r>
            <a:r>
              <a:rPr lang="zh-CN" altLang="en-US" b="1" dirty="0">
                <a:latin typeface="宋体" panose="02010600030101010101" pitchFamily="2" charset="-122"/>
              </a:rPr>
              <a:t>用滤光片控制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红色＋绿色＋蓝色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538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7544" y="3645024"/>
            <a:ext cx="4312563" cy="1469592"/>
            <a:chOff x="467544" y="3212976"/>
            <a:chExt cx="4312563" cy="1469592"/>
          </a:xfrm>
        </p:grpSpPr>
        <p:sp>
          <p:nvSpPr>
            <p:cNvPr id="117" name="Text Box 481"/>
            <p:cNvSpPr txBox="1">
              <a:spLocks noChangeArrowheads="1"/>
            </p:cNvSpPr>
            <p:nvPr/>
          </p:nvSpPr>
          <p:spPr bwMode="auto">
            <a:xfrm>
              <a:off x="1619672" y="4355066"/>
              <a:ext cx="3160435" cy="3031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 dirty="0"/>
                <a:t>光线随分子排列的</a:t>
              </a:r>
              <a:r>
                <a:rPr lang="zh-CN" altLang="en-US" sz="1800" b="1" dirty="0">
                  <a:solidFill>
                    <a:schemeClr val="accent2"/>
                  </a:solidFill>
                </a:rPr>
                <a:t>扭曲</a:t>
              </a:r>
              <a:r>
                <a:rPr lang="zh-CN" altLang="en-US" sz="1800" b="1" dirty="0"/>
                <a:t>而</a:t>
              </a:r>
              <a:r>
                <a:rPr lang="zh-CN" altLang="en-US" sz="1800" b="1" dirty="0">
                  <a:solidFill>
                    <a:srgbClr val="FF3399"/>
                  </a:solidFill>
                </a:rPr>
                <a:t>旋转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1763688" y="4075535"/>
              <a:ext cx="248022" cy="26373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3406405" y="3573016"/>
              <a:ext cx="1" cy="41615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3284968" y="3619192"/>
              <a:ext cx="24416" cy="36997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H="1">
              <a:off x="3178779" y="3657811"/>
              <a:ext cx="39593" cy="33421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3083050" y="3691200"/>
              <a:ext cx="49868" cy="31335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 flipH="1">
              <a:off x="2970392" y="3744460"/>
              <a:ext cx="72036" cy="2672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直接连接符 123"/>
            <p:cNvCxnSpPr/>
            <p:nvPr/>
          </p:nvCxnSpPr>
          <p:spPr bwMode="auto">
            <a:xfrm flipH="1">
              <a:off x="2852981" y="3781136"/>
              <a:ext cx="102171" cy="24602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2755670" y="3832528"/>
              <a:ext cx="92231" cy="20669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直接连接符 125"/>
            <p:cNvCxnSpPr/>
            <p:nvPr/>
          </p:nvCxnSpPr>
          <p:spPr bwMode="auto">
            <a:xfrm flipH="1">
              <a:off x="2639046" y="3862108"/>
              <a:ext cx="106464" cy="18174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541162" y="3892274"/>
              <a:ext cx="115618" cy="1410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2435052" y="3960001"/>
              <a:ext cx="112713" cy="6404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2340596" y="3972472"/>
              <a:ext cx="144462" cy="10315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861195" y="4059273"/>
              <a:ext cx="222882" cy="21532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1949895" y="4029444"/>
              <a:ext cx="236299" cy="20800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2058815" y="4016744"/>
              <a:ext cx="210343" cy="17851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151290" y="4004556"/>
              <a:ext cx="189306" cy="1421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239019" y="3989171"/>
              <a:ext cx="192858" cy="13327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任意多边形 134"/>
            <p:cNvSpPr/>
            <p:nvPr/>
          </p:nvSpPr>
          <p:spPr bwMode="auto">
            <a:xfrm>
              <a:off x="3851920" y="3212976"/>
              <a:ext cx="587188" cy="463771"/>
            </a:xfrm>
            <a:custGeom>
              <a:avLst/>
              <a:gdLst>
                <a:gd name="connsiteX0" fmla="*/ 0 w 587188"/>
                <a:gd name="connsiteY0" fmla="*/ 322822 h 463771"/>
                <a:gd name="connsiteX1" fmla="*/ 89647 w 587188"/>
                <a:gd name="connsiteY1" fmla="*/ 125598 h 463771"/>
                <a:gd name="connsiteX2" fmla="*/ 170329 w 587188"/>
                <a:gd name="connsiteY2" fmla="*/ 92 h 463771"/>
                <a:gd name="connsiteX3" fmla="*/ 259976 w 587188"/>
                <a:gd name="connsiteY3" fmla="*/ 107669 h 463771"/>
                <a:gd name="connsiteX4" fmla="*/ 304800 w 587188"/>
                <a:gd name="connsiteY4" fmla="*/ 242139 h 463771"/>
                <a:gd name="connsiteX5" fmla="*/ 358588 w 587188"/>
                <a:gd name="connsiteY5" fmla="*/ 381092 h 463771"/>
                <a:gd name="connsiteX6" fmla="*/ 425823 w 587188"/>
                <a:gd name="connsiteY6" fmla="*/ 461774 h 463771"/>
                <a:gd name="connsiteX7" fmla="*/ 528917 w 587188"/>
                <a:gd name="connsiteY7" fmla="*/ 300410 h 463771"/>
                <a:gd name="connsiteX8" fmla="*/ 587188 w 587188"/>
                <a:gd name="connsiteY8" fmla="*/ 143527 h 46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188" h="463771">
                  <a:moveTo>
                    <a:pt x="0" y="322822"/>
                  </a:moveTo>
                  <a:cubicBezTo>
                    <a:pt x="30629" y="251104"/>
                    <a:pt x="61259" y="179386"/>
                    <a:pt x="89647" y="125598"/>
                  </a:cubicBezTo>
                  <a:cubicBezTo>
                    <a:pt x="118035" y="71810"/>
                    <a:pt x="141941" y="3080"/>
                    <a:pt x="170329" y="92"/>
                  </a:cubicBezTo>
                  <a:cubicBezTo>
                    <a:pt x="198717" y="-2896"/>
                    <a:pt x="237564" y="67328"/>
                    <a:pt x="259976" y="107669"/>
                  </a:cubicBezTo>
                  <a:cubicBezTo>
                    <a:pt x="282388" y="148010"/>
                    <a:pt x="288365" y="196568"/>
                    <a:pt x="304800" y="242139"/>
                  </a:cubicBezTo>
                  <a:cubicBezTo>
                    <a:pt x="321235" y="287710"/>
                    <a:pt x="338418" y="344486"/>
                    <a:pt x="358588" y="381092"/>
                  </a:cubicBezTo>
                  <a:cubicBezTo>
                    <a:pt x="378758" y="417698"/>
                    <a:pt x="397435" y="475221"/>
                    <a:pt x="425823" y="461774"/>
                  </a:cubicBezTo>
                  <a:cubicBezTo>
                    <a:pt x="454211" y="448327"/>
                    <a:pt x="502023" y="353451"/>
                    <a:pt x="528917" y="300410"/>
                  </a:cubicBezTo>
                  <a:cubicBezTo>
                    <a:pt x="555811" y="247369"/>
                    <a:pt x="571499" y="195448"/>
                    <a:pt x="587188" y="143527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3958293" y="3319524"/>
              <a:ext cx="0" cy="19747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007441" y="3221962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056589" y="3233850"/>
              <a:ext cx="907" cy="24901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916383" y="3407400"/>
              <a:ext cx="0" cy="1205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/>
            <p:cNvCxnSpPr/>
            <p:nvPr/>
          </p:nvCxnSpPr>
          <p:spPr bwMode="auto">
            <a:xfrm flipH="1">
              <a:off x="4105737" y="3309210"/>
              <a:ext cx="1" cy="15845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882475" y="3475704"/>
              <a:ext cx="0" cy="602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314523" y="3400578"/>
              <a:ext cx="0" cy="23106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269184" y="3405658"/>
              <a:ext cx="0" cy="2723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227275" y="3423438"/>
              <a:ext cx="0" cy="2042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4401771" y="3363438"/>
              <a:ext cx="0" cy="97838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4356050" y="3388439"/>
              <a:ext cx="1" cy="1775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181652" y="3444861"/>
              <a:ext cx="7611" cy="11618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77604" y="4349462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21156" y="4427138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83418" y="4308336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99472" y="433461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96215" y="4426752"/>
              <a:ext cx="89530" cy="7349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Text Box 449"/>
            <p:cNvSpPr txBox="1">
              <a:spLocks noChangeArrowheads="1"/>
            </p:cNvSpPr>
            <p:nvPr/>
          </p:nvSpPr>
          <p:spPr bwMode="auto">
            <a:xfrm>
              <a:off x="698741" y="4146318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X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154" name="Text Box 449"/>
            <p:cNvSpPr txBox="1">
              <a:spLocks noChangeArrowheads="1"/>
            </p:cNvSpPr>
            <p:nvPr/>
          </p:nvSpPr>
          <p:spPr bwMode="auto">
            <a:xfrm>
              <a:off x="4083117" y="3719350"/>
              <a:ext cx="416875" cy="21878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轴</a:t>
              </a:r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467544" y="4310964"/>
              <a:ext cx="915158" cy="368277"/>
            </a:xfrm>
            <a:custGeom>
              <a:avLst/>
              <a:gdLst>
                <a:gd name="connsiteX0" fmla="*/ 216947 w 915158"/>
                <a:gd name="connsiteY0" fmla="*/ 273990 h 368277"/>
                <a:gd name="connsiteX1" fmla="*/ 51410 w 915158"/>
                <a:gd name="connsiteY1" fmla="*/ 113708 h 368277"/>
                <a:gd name="connsiteX2" fmla="*/ 11996 w 915158"/>
                <a:gd name="connsiteY2" fmla="*/ 721 h 368277"/>
                <a:gd name="connsiteX3" fmla="*/ 240596 w 915158"/>
                <a:gd name="connsiteY3" fmla="*/ 71666 h 368277"/>
                <a:gd name="connsiteX4" fmla="*/ 474451 w 915158"/>
                <a:gd name="connsiteY4" fmla="*/ 195163 h 368277"/>
                <a:gd name="connsiteX5" fmla="*/ 718816 w 915158"/>
                <a:gd name="connsiteY5" fmla="*/ 318659 h 368277"/>
                <a:gd name="connsiteX6" fmla="*/ 908003 w 915158"/>
                <a:gd name="connsiteY6" fmla="*/ 365956 h 368277"/>
                <a:gd name="connsiteX7" fmla="*/ 858078 w 915158"/>
                <a:gd name="connsiteY7" fmla="*/ 252970 h 368277"/>
                <a:gd name="connsiteX8" fmla="*/ 695168 w 915158"/>
                <a:gd name="connsiteY8" fmla="*/ 113708 h 36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158" h="368277">
                  <a:moveTo>
                    <a:pt x="216947" y="273990"/>
                  </a:moveTo>
                  <a:cubicBezTo>
                    <a:pt x="151258" y="216621"/>
                    <a:pt x="85569" y="159253"/>
                    <a:pt x="51410" y="113708"/>
                  </a:cubicBezTo>
                  <a:cubicBezTo>
                    <a:pt x="17251" y="68163"/>
                    <a:pt x="-19535" y="7728"/>
                    <a:pt x="11996" y="721"/>
                  </a:cubicBezTo>
                  <a:cubicBezTo>
                    <a:pt x="43527" y="-6286"/>
                    <a:pt x="163520" y="39259"/>
                    <a:pt x="240596" y="71666"/>
                  </a:cubicBezTo>
                  <a:cubicBezTo>
                    <a:pt x="317672" y="104073"/>
                    <a:pt x="394748" y="153997"/>
                    <a:pt x="474451" y="195163"/>
                  </a:cubicBezTo>
                  <a:cubicBezTo>
                    <a:pt x="554154" y="236329"/>
                    <a:pt x="646558" y="290194"/>
                    <a:pt x="718816" y="318659"/>
                  </a:cubicBezTo>
                  <a:cubicBezTo>
                    <a:pt x="791074" y="347124"/>
                    <a:pt x="884793" y="376904"/>
                    <a:pt x="908003" y="365956"/>
                  </a:cubicBezTo>
                  <a:cubicBezTo>
                    <a:pt x="931213" y="355008"/>
                    <a:pt x="893551" y="295011"/>
                    <a:pt x="858078" y="252970"/>
                  </a:cubicBezTo>
                  <a:cubicBezTo>
                    <a:pt x="822606" y="210929"/>
                    <a:pt x="758887" y="162318"/>
                    <a:pt x="695168" y="113708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1043790" y="4451634"/>
              <a:ext cx="334630" cy="23093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1019895" y="4473376"/>
              <a:ext cx="261813" cy="184025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971566" y="448231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1088812" y="4441418"/>
              <a:ext cx="292587" cy="20032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1123966" y="4426072"/>
              <a:ext cx="211854" cy="14621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539552" y="3295266"/>
              <a:ext cx="4104456" cy="133249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>
              <a:off x="1448773" y="3646274"/>
              <a:ext cx="283852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1448773" y="3374917"/>
              <a:ext cx="0" cy="27135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H="1">
              <a:off x="1296373" y="3646274"/>
              <a:ext cx="152400" cy="13169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449"/>
            <p:cNvSpPr txBox="1">
              <a:spLocks noChangeArrowheads="1"/>
            </p:cNvSpPr>
            <p:nvPr/>
          </p:nvSpPr>
          <p:spPr bwMode="auto">
            <a:xfrm>
              <a:off x="1126144" y="3756562"/>
              <a:ext cx="201292" cy="1815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/>
                <a:t>Z</a:t>
              </a:r>
              <a:endParaRPr lang="zh-CN" altLang="en-US" sz="1400" b="1" dirty="0"/>
            </a:p>
          </p:txBody>
        </p:sp>
        <p:sp>
          <p:nvSpPr>
            <p:cNvPr id="166" name="Text Box 449"/>
            <p:cNvSpPr txBox="1">
              <a:spLocks noChangeArrowheads="1"/>
            </p:cNvSpPr>
            <p:nvPr/>
          </p:nvSpPr>
          <p:spPr bwMode="auto">
            <a:xfrm>
              <a:off x="1732625" y="3575334"/>
              <a:ext cx="175079" cy="18564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/>
                <a:t>X</a:t>
              </a:r>
              <a:endParaRPr lang="zh-CN" altLang="en-US" sz="1400" b="1" dirty="0"/>
            </a:p>
          </p:txBody>
        </p:sp>
        <p:sp>
          <p:nvSpPr>
            <p:cNvPr id="167" name="Text Box 449"/>
            <p:cNvSpPr txBox="1">
              <a:spLocks noChangeArrowheads="1"/>
            </p:cNvSpPr>
            <p:nvPr/>
          </p:nvSpPr>
          <p:spPr bwMode="auto">
            <a:xfrm>
              <a:off x="1348127" y="3215294"/>
              <a:ext cx="201292" cy="1903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/>
                <a:t>Y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75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5796136" y="974867"/>
            <a:ext cx="2520280" cy="2093399"/>
            <a:chOff x="3779788" y="974867"/>
            <a:chExt cx="2520280" cy="2093399"/>
          </a:xfrm>
        </p:grpSpPr>
        <p:sp>
          <p:nvSpPr>
            <p:cNvPr id="191" name="Rectangle 329"/>
            <p:cNvSpPr>
              <a:spLocks noChangeArrowheads="1"/>
            </p:cNvSpPr>
            <p:nvPr/>
          </p:nvSpPr>
          <p:spPr bwMode="auto">
            <a:xfrm>
              <a:off x="4715892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325" descr="宽下对角线"/>
            <p:cNvSpPr>
              <a:spLocks noChangeArrowheads="1"/>
            </p:cNvSpPr>
            <p:nvPr/>
          </p:nvSpPr>
          <p:spPr bwMode="auto">
            <a:xfrm>
              <a:off x="3779788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326" descr="5%"/>
            <p:cNvSpPr>
              <a:spLocks noChangeArrowheads="1"/>
            </p:cNvSpPr>
            <p:nvPr/>
          </p:nvSpPr>
          <p:spPr bwMode="auto">
            <a:xfrm>
              <a:off x="3779788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327" descr="实心菱形"/>
            <p:cNvSpPr>
              <a:spLocks noChangeArrowheads="1"/>
            </p:cNvSpPr>
            <p:nvPr/>
          </p:nvSpPr>
          <p:spPr bwMode="auto">
            <a:xfrm>
              <a:off x="4715892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Rectangle 333" descr="5%"/>
            <p:cNvSpPr>
              <a:spLocks noChangeArrowheads="1"/>
            </p:cNvSpPr>
            <p:nvPr/>
          </p:nvSpPr>
          <p:spPr bwMode="auto">
            <a:xfrm>
              <a:off x="3779788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Rectangle 334" descr="宽下对角线"/>
            <p:cNvSpPr>
              <a:spLocks noChangeArrowheads="1"/>
            </p:cNvSpPr>
            <p:nvPr/>
          </p:nvSpPr>
          <p:spPr bwMode="auto">
            <a:xfrm>
              <a:off x="3779788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337" descr="轮廓式菱形"/>
            <p:cNvSpPr>
              <a:spLocks noChangeArrowheads="1"/>
            </p:cNvSpPr>
            <p:nvPr/>
          </p:nvSpPr>
          <p:spPr bwMode="auto">
            <a:xfrm>
              <a:off x="3779788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346" descr="之字形"/>
            <p:cNvSpPr>
              <a:spLocks noChangeArrowheads="1"/>
            </p:cNvSpPr>
            <p:nvPr/>
          </p:nvSpPr>
          <p:spPr bwMode="auto">
            <a:xfrm>
              <a:off x="3779788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380"/>
            <p:cNvSpPr txBox="1">
              <a:spLocks noChangeArrowheads="1"/>
            </p:cNvSpPr>
            <p:nvPr/>
          </p:nvSpPr>
          <p:spPr bwMode="auto">
            <a:xfrm>
              <a:off x="3780482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202" name="Rectangle 400" descr="宽上对角线"/>
            <p:cNvSpPr>
              <a:spLocks noChangeArrowheads="1"/>
            </p:cNvSpPr>
            <p:nvPr/>
          </p:nvSpPr>
          <p:spPr bwMode="auto">
            <a:xfrm>
              <a:off x="4580336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380"/>
            <p:cNvSpPr txBox="1">
              <a:spLocks noChangeArrowheads="1"/>
            </p:cNvSpPr>
            <p:nvPr/>
          </p:nvSpPr>
          <p:spPr bwMode="auto">
            <a:xfrm>
              <a:off x="4580336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380"/>
            <p:cNvSpPr txBox="1">
              <a:spLocks noChangeArrowheads="1"/>
            </p:cNvSpPr>
            <p:nvPr/>
          </p:nvSpPr>
          <p:spPr bwMode="auto">
            <a:xfrm>
              <a:off x="4220220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5" name="Text Box 380"/>
            <p:cNvSpPr txBox="1">
              <a:spLocks noChangeArrowheads="1"/>
            </p:cNvSpPr>
            <p:nvPr/>
          </p:nvSpPr>
          <p:spPr bwMode="auto">
            <a:xfrm>
              <a:off x="4276224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Text Box 380"/>
            <p:cNvSpPr txBox="1">
              <a:spLocks noChangeArrowheads="1"/>
            </p:cNvSpPr>
            <p:nvPr/>
          </p:nvSpPr>
          <p:spPr bwMode="auto">
            <a:xfrm>
              <a:off x="4067820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7" name="Text Box 380"/>
            <p:cNvSpPr txBox="1">
              <a:spLocks noChangeArrowheads="1"/>
            </p:cNvSpPr>
            <p:nvPr/>
          </p:nvSpPr>
          <p:spPr bwMode="auto">
            <a:xfrm>
              <a:off x="4252032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8" name="任意多边形 227"/>
            <p:cNvSpPr/>
            <p:nvPr/>
          </p:nvSpPr>
          <p:spPr bwMode="auto">
            <a:xfrm>
              <a:off x="4117300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9" name="任意多边形 228"/>
            <p:cNvSpPr/>
            <p:nvPr/>
          </p:nvSpPr>
          <p:spPr bwMode="auto">
            <a:xfrm>
              <a:off x="4328134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0" name="Rectangle 328" descr="宽下对角线"/>
            <p:cNvSpPr>
              <a:spLocks noChangeArrowheads="1"/>
            </p:cNvSpPr>
            <p:nvPr/>
          </p:nvSpPr>
          <p:spPr bwMode="auto">
            <a:xfrm>
              <a:off x="3779788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380"/>
            <p:cNvSpPr txBox="1">
              <a:spLocks noChangeArrowheads="1"/>
            </p:cNvSpPr>
            <p:nvPr/>
          </p:nvSpPr>
          <p:spPr bwMode="auto">
            <a:xfrm>
              <a:off x="3780482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32" name="Rectangle 328" descr="宽下对角线"/>
            <p:cNvSpPr>
              <a:spLocks noChangeArrowheads="1"/>
            </p:cNvSpPr>
            <p:nvPr/>
          </p:nvSpPr>
          <p:spPr bwMode="auto">
            <a:xfrm>
              <a:off x="3779788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Rectangle 328" descr="宽下对角线"/>
            <p:cNvSpPr>
              <a:spLocks noChangeArrowheads="1"/>
            </p:cNvSpPr>
            <p:nvPr/>
          </p:nvSpPr>
          <p:spPr bwMode="auto">
            <a:xfrm>
              <a:off x="4499868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407"/>
            <p:cNvSpPr>
              <a:spLocks noChangeShapeType="1"/>
            </p:cNvSpPr>
            <p:nvPr/>
          </p:nvSpPr>
          <p:spPr bwMode="auto">
            <a:xfrm flipV="1">
              <a:off x="5508104" y="1117742"/>
              <a:ext cx="124" cy="141384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08"/>
            <p:cNvSpPr>
              <a:spLocks noChangeShapeType="1"/>
            </p:cNvSpPr>
            <p:nvPr/>
          </p:nvSpPr>
          <p:spPr bwMode="auto">
            <a:xfrm flipV="1">
              <a:off x="6011912" y="1117742"/>
              <a:ext cx="0" cy="14138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09"/>
            <p:cNvSpPr>
              <a:spLocks noChangeShapeType="1"/>
            </p:cNvSpPr>
            <p:nvPr/>
          </p:nvSpPr>
          <p:spPr bwMode="auto">
            <a:xfrm flipH="1" flipV="1">
              <a:off x="5003799" y="1117742"/>
              <a:ext cx="0" cy="141384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182"/>
            <p:cNvSpPr txBox="1">
              <a:spLocks noChangeArrowheads="1"/>
            </p:cNvSpPr>
            <p:nvPr/>
          </p:nvSpPr>
          <p:spPr bwMode="auto">
            <a:xfrm>
              <a:off x="4101678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液晶盒加电时</a:t>
              </a:r>
            </a:p>
          </p:txBody>
        </p:sp>
        <p:sp>
          <p:nvSpPr>
            <p:cNvPr id="238" name="AutoShape 374"/>
            <p:cNvSpPr>
              <a:spLocks noChangeArrowheads="1"/>
            </p:cNvSpPr>
            <p:nvPr/>
          </p:nvSpPr>
          <p:spPr bwMode="auto">
            <a:xfrm rot="16200000">
              <a:off x="4770869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AutoShape 374"/>
            <p:cNvSpPr>
              <a:spLocks noChangeArrowheads="1"/>
            </p:cNvSpPr>
            <p:nvPr/>
          </p:nvSpPr>
          <p:spPr bwMode="auto">
            <a:xfrm rot="16200000">
              <a:off x="4938332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AutoShape 374"/>
            <p:cNvSpPr>
              <a:spLocks noChangeArrowheads="1"/>
            </p:cNvSpPr>
            <p:nvPr/>
          </p:nvSpPr>
          <p:spPr bwMode="auto">
            <a:xfrm rot="16200000">
              <a:off x="5082348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AutoShape 374"/>
            <p:cNvSpPr>
              <a:spLocks noChangeArrowheads="1"/>
            </p:cNvSpPr>
            <p:nvPr/>
          </p:nvSpPr>
          <p:spPr bwMode="auto">
            <a:xfrm rot="16200000">
              <a:off x="5243133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AutoShape 374"/>
            <p:cNvSpPr>
              <a:spLocks noChangeArrowheads="1"/>
            </p:cNvSpPr>
            <p:nvPr/>
          </p:nvSpPr>
          <p:spPr bwMode="auto">
            <a:xfrm rot="16200000">
              <a:off x="5455577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AutoShape 374"/>
            <p:cNvSpPr>
              <a:spLocks noChangeArrowheads="1"/>
            </p:cNvSpPr>
            <p:nvPr/>
          </p:nvSpPr>
          <p:spPr bwMode="auto">
            <a:xfrm rot="16200000">
              <a:off x="5599592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AutoShape 374"/>
            <p:cNvSpPr>
              <a:spLocks noChangeArrowheads="1"/>
            </p:cNvSpPr>
            <p:nvPr/>
          </p:nvSpPr>
          <p:spPr bwMode="auto">
            <a:xfrm rot="16200000">
              <a:off x="5743608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AutoShape 374"/>
            <p:cNvSpPr>
              <a:spLocks noChangeArrowheads="1"/>
            </p:cNvSpPr>
            <p:nvPr/>
          </p:nvSpPr>
          <p:spPr bwMode="auto">
            <a:xfrm rot="16200000">
              <a:off x="5958815" y="1753137"/>
              <a:ext cx="321697" cy="7302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7" name="Text Box 241"/>
          <p:cNvSpPr txBox="1">
            <a:spLocks noChangeArrowheads="1"/>
          </p:cNvSpPr>
          <p:nvPr/>
        </p:nvSpPr>
        <p:spPr bwMode="auto">
          <a:xfrm>
            <a:off x="179512" y="5899338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*显示器接口：</a:t>
            </a:r>
            <a:r>
              <a:rPr lang="en-US" altLang="zh-CN" b="1" dirty="0">
                <a:latin typeface="宋体" panose="02010600030101010101" pitchFamily="2" charset="-122"/>
              </a:rPr>
              <a:t>VGA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DVI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</a:rPr>
              <a:t>HDMI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93" name="Text Box 107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液晶单元组成原理：</a:t>
            </a:r>
            <a:r>
              <a:rPr lang="zh-CN" altLang="en-US" b="1" dirty="0">
                <a:latin typeface="宋体" panose="02010600030101010101" pitchFamily="2" charset="-122"/>
              </a:rPr>
              <a:t>偏光片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分子扭曲排列，用电压控制灰度</a:t>
            </a:r>
            <a:endParaRPr lang="zh-CN" altLang="en-US" b="1" dirty="0"/>
          </a:p>
        </p:txBody>
      </p:sp>
      <p:sp>
        <p:nvSpPr>
          <p:cNvPr id="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2" name="Text Box 460"/>
          <p:cNvSpPr txBox="1">
            <a:spLocks noChangeArrowheads="1"/>
          </p:cNvSpPr>
          <p:nvPr/>
        </p:nvSpPr>
        <p:spPr bwMode="auto">
          <a:xfrm>
            <a:off x="179388" y="3068960"/>
            <a:ext cx="896461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*LCD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组成原理：</a:t>
            </a:r>
            <a:r>
              <a:rPr lang="zh-CN" altLang="en-US" b="1" spc="-100" dirty="0">
                <a:latin typeface="宋体" panose="02010600030101010101" pitchFamily="2" charset="-122"/>
              </a:rPr>
              <a:t>每个像素点由</a:t>
            </a:r>
            <a:r>
              <a:rPr lang="en-US" altLang="zh-CN" b="1" u="sng" spc="-100" dirty="0">
                <a:latin typeface="宋体" panose="02010600030101010101" pitchFamily="2" charset="-122"/>
              </a:rPr>
              <a:t>3</a:t>
            </a:r>
            <a:r>
              <a:rPr lang="zh-CN" altLang="en-US" b="1" u="sng" spc="-100" dirty="0">
                <a:latin typeface="宋体" panose="02010600030101010101" pitchFamily="2" charset="-122"/>
              </a:rPr>
              <a:t>个单元</a:t>
            </a:r>
            <a:r>
              <a:rPr lang="zh-CN" altLang="en-US" b="1" spc="-100" dirty="0">
                <a:latin typeface="宋体" panose="02010600030101010101" pitchFamily="2" charset="-122"/>
              </a:rPr>
              <a:t>组成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</a:t>
            </a:r>
            <a:r>
              <a:rPr lang="zh-CN" altLang="en-US" b="1" spc="-100" dirty="0">
                <a:latin typeface="宋体" panose="02010600030101010101" pitchFamily="2" charset="-122"/>
              </a:rPr>
              <a:t>显示控制采用</a:t>
            </a:r>
            <a:r>
              <a:rPr lang="zh-CN" altLang="en-US" b="1" u="sng" spc="-100" dirty="0">
                <a:latin typeface="宋体" panose="02010600030101010101" pitchFamily="2" charset="-122"/>
              </a:rPr>
              <a:t>行扫描</a:t>
            </a:r>
            <a:r>
              <a:rPr lang="zh-CN" altLang="en-US" b="1" spc="-100" dirty="0">
                <a:latin typeface="宋体" panose="02010600030101010101" pitchFamily="2" charset="-122"/>
              </a:rPr>
              <a:t>方式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共用门电极、控制各列源电极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333" name="组合 332"/>
          <p:cNvGrpSpPr/>
          <p:nvPr/>
        </p:nvGrpSpPr>
        <p:grpSpPr>
          <a:xfrm>
            <a:off x="5652120" y="1196752"/>
            <a:ext cx="2676528" cy="1846572"/>
            <a:chOff x="5711896" y="1005670"/>
            <a:chExt cx="2676528" cy="1846572"/>
          </a:xfrm>
        </p:grpSpPr>
        <p:sp>
          <p:nvSpPr>
            <p:cNvPr id="329" name="Rectangle 650" descr="轮廓式菱形"/>
            <p:cNvSpPr>
              <a:spLocks noChangeArrowheads="1"/>
            </p:cNvSpPr>
            <p:nvPr/>
          </p:nvSpPr>
          <p:spPr bwMode="auto">
            <a:xfrm>
              <a:off x="6906269" y="1288420"/>
              <a:ext cx="372486" cy="20159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Text Box 631"/>
            <p:cNvSpPr txBox="1">
              <a:spLocks noChangeArrowheads="1"/>
            </p:cNvSpPr>
            <p:nvPr/>
          </p:nvSpPr>
          <p:spPr bwMode="auto">
            <a:xfrm>
              <a:off x="6431034" y="2564904"/>
              <a:ext cx="1800227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液晶单元组成</a:t>
              </a:r>
            </a:p>
          </p:txBody>
        </p:sp>
        <p:sp>
          <p:nvSpPr>
            <p:cNvPr id="295" name="Rectangle 632"/>
            <p:cNvSpPr>
              <a:spLocks noChangeArrowheads="1"/>
            </p:cNvSpPr>
            <p:nvPr/>
          </p:nvSpPr>
          <p:spPr bwMode="auto">
            <a:xfrm>
              <a:off x="7091435" y="1628155"/>
              <a:ext cx="792163" cy="6492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633"/>
            <p:cNvSpPr>
              <a:spLocks noChangeShapeType="1"/>
            </p:cNvSpPr>
            <p:nvPr/>
          </p:nvSpPr>
          <p:spPr bwMode="auto">
            <a:xfrm>
              <a:off x="7018410" y="1340817"/>
              <a:ext cx="144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634"/>
            <p:cNvSpPr>
              <a:spLocks noChangeShapeType="1"/>
            </p:cNvSpPr>
            <p:nvPr/>
          </p:nvSpPr>
          <p:spPr bwMode="auto">
            <a:xfrm>
              <a:off x="6946972" y="1412255"/>
              <a:ext cx="287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635"/>
            <p:cNvSpPr>
              <a:spLocks noChangeShapeType="1"/>
            </p:cNvSpPr>
            <p:nvPr/>
          </p:nvSpPr>
          <p:spPr bwMode="auto">
            <a:xfrm>
              <a:off x="7018410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636"/>
            <p:cNvSpPr>
              <a:spLocks noChangeShapeType="1"/>
            </p:cNvSpPr>
            <p:nvPr/>
          </p:nvSpPr>
          <p:spPr bwMode="auto">
            <a:xfrm>
              <a:off x="7162873" y="1412255"/>
              <a:ext cx="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637"/>
            <p:cNvSpPr>
              <a:spLocks noChangeShapeType="1"/>
            </p:cNvSpPr>
            <p:nvPr/>
          </p:nvSpPr>
          <p:spPr bwMode="auto">
            <a:xfrm>
              <a:off x="6796160" y="1556717"/>
              <a:ext cx="2222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638"/>
            <p:cNvSpPr>
              <a:spLocks noChangeShapeType="1"/>
            </p:cNvSpPr>
            <p:nvPr/>
          </p:nvSpPr>
          <p:spPr bwMode="auto">
            <a:xfrm>
              <a:off x="7089848" y="1124744"/>
              <a:ext cx="2664" cy="21607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639"/>
            <p:cNvSpPr>
              <a:spLocks noChangeShapeType="1"/>
            </p:cNvSpPr>
            <p:nvPr/>
          </p:nvSpPr>
          <p:spPr bwMode="auto">
            <a:xfrm>
              <a:off x="6791397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40"/>
            <p:cNvSpPr>
              <a:spLocks noChangeShapeType="1"/>
            </p:cNvSpPr>
            <p:nvPr/>
          </p:nvSpPr>
          <p:spPr bwMode="auto">
            <a:xfrm>
              <a:off x="6731072" y="1124744"/>
              <a:ext cx="165735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41"/>
            <p:cNvSpPr>
              <a:spLocks noChangeShapeType="1"/>
            </p:cNvSpPr>
            <p:nvPr/>
          </p:nvSpPr>
          <p:spPr bwMode="auto">
            <a:xfrm flipV="1">
              <a:off x="7091435" y="162815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42"/>
            <p:cNvSpPr>
              <a:spLocks noChangeShapeType="1"/>
            </p:cNvSpPr>
            <p:nvPr/>
          </p:nvSpPr>
          <p:spPr bwMode="auto">
            <a:xfrm>
              <a:off x="7091435" y="1628155"/>
              <a:ext cx="0" cy="649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43"/>
            <p:cNvSpPr>
              <a:spLocks noChangeShapeType="1"/>
            </p:cNvSpPr>
            <p:nvPr/>
          </p:nvSpPr>
          <p:spPr bwMode="auto">
            <a:xfrm>
              <a:off x="7091435" y="227744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Rectangle 644"/>
            <p:cNvSpPr>
              <a:spLocks noChangeArrowheads="1"/>
            </p:cNvSpPr>
            <p:nvPr/>
          </p:nvSpPr>
          <p:spPr bwMode="auto">
            <a:xfrm>
              <a:off x="7378773" y="1269380"/>
              <a:ext cx="504826" cy="35877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2857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645"/>
            <p:cNvSpPr>
              <a:spLocks noChangeShapeType="1"/>
            </p:cNvSpPr>
            <p:nvPr/>
          </p:nvSpPr>
          <p:spPr bwMode="auto">
            <a:xfrm>
              <a:off x="7380360" y="126938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46"/>
            <p:cNvSpPr>
              <a:spLocks noChangeShapeType="1"/>
            </p:cNvSpPr>
            <p:nvPr/>
          </p:nvSpPr>
          <p:spPr bwMode="auto">
            <a:xfrm>
              <a:off x="7380360" y="1269380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47"/>
            <p:cNvSpPr>
              <a:spLocks noChangeShapeType="1"/>
            </p:cNvSpPr>
            <p:nvPr/>
          </p:nvSpPr>
          <p:spPr bwMode="auto">
            <a:xfrm>
              <a:off x="7883598" y="1269380"/>
              <a:ext cx="0" cy="1008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48"/>
            <p:cNvSpPr>
              <a:spLocks noChangeShapeType="1"/>
            </p:cNvSpPr>
            <p:nvPr/>
          </p:nvSpPr>
          <p:spPr bwMode="auto">
            <a:xfrm>
              <a:off x="7162873" y="1556717"/>
              <a:ext cx="288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49"/>
            <p:cNvSpPr>
              <a:spLocks noChangeShapeType="1"/>
            </p:cNvSpPr>
            <p:nvPr/>
          </p:nvSpPr>
          <p:spPr bwMode="auto">
            <a:xfrm>
              <a:off x="6731072" y="2420888"/>
              <a:ext cx="1584327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Rectangle 650" descr="轮廓式菱形"/>
            <p:cNvSpPr>
              <a:spLocks noChangeArrowheads="1"/>
            </p:cNvSpPr>
            <p:nvPr/>
          </p:nvSpPr>
          <p:spPr bwMode="auto">
            <a:xfrm>
              <a:off x="6946972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Rectangle 651" descr="轮廓式菱形"/>
            <p:cNvSpPr>
              <a:spLocks noChangeArrowheads="1"/>
            </p:cNvSpPr>
            <p:nvPr/>
          </p:nvSpPr>
          <p:spPr bwMode="auto">
            <a:xfrm>
              <a:off x="7883598" y="2061542"/>
              <a:ext cx="144463" cy="215900"/>
            </a:xfrm>
            <a:prstGeom prst="rect">
              <a:avLst/>
            </a:prstGeom>
            <a:pattFill prst="openDmnd">
              <a:fgClr>
                <a:srgbClr val="9900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652"/>
            <p:cNvSpPr>
              <a:spLocks noChangeShapeType="1"/>
            </p:cNvSpPr>
            <p:nvPr/>
          </p:nvSpPr>
          <p:spPr bwMode="auto">
            <a:xfrm>
              <a:off x="8099499" y="1005670"/>
              <a:ext cx="0" cy="15249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653"/>
            <p:cNvSpPr>
              <a:spLocks noChangeShapeType="1"/>
            </p:cNvSpPr>
            <p:nvPr/>
          </p:nvSpPr>
          <p:spPr bwMode="auto">
            <a:xfrm>
              <a:off x="8099499" y="1556717"/>
              <a:ext cx="1444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654"/>
            <p:cNvSpPr>
              <a:spLocks noChangeShapeType="1"/>
            </p:cNvSpPr>
            <p:nvPr/>
          </p:nvSpPr>
          <p:spPr bwMode="auto">
            <a:xfrm>
              <a:off x="8303247" y="1124744"/>
              <a:ext cx="0" cy="144463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Text Box 655"/>
            <p:cNvSpPr txBox="1">
              <a:spLocks noChangeArrowheads="1"/>
            </p:cNvSpPr>
            <p:nvPr/>
          </p:nvSpPr>
          <p:spPr bwMode="auto">
            <a:xfrm>
              <a:off x="5791271" y="1053295"/>
              <a:ext cx="711201" cy="2270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门电极</a:t>
              </a:r>
            </a:p>
          </p:txBody>
        </p:sp>
        <p:sp>
          <p:nvSpPr>
            <p:cNvPr id="319" name="Text Box 656"/>
            <p:cNvSpPr txBox="1">
              <a:spLocks noChangeArrowheads="1"/>
            </p:cNvSpPr>
            <p:nvPr/>
          </p:nvSpPr>
          <p:spPr bwMode="auto">
            <a:xfrm>
              <a:off x="5791271" y="1627970"/>
              <a:ext cx="711201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源电极</a:t>
              </a:r>
            </a:p>
          </p:txBody>
        </p:sp>
        <p:sp>
          <p:nvSpPr>
            <p:cNvPr id="320" name="Line 657"/>
            <p:cNvSpPr>
              <a:spLocks noChangeShapeType="1"/>
            </p:cNvSpPr>
            <p:nvPr/>
          </p:nvSpPr>
          <p:spPr bwMode="auto">
            <a:xfrm flipV="1">
              <a:off x="6502472" y="1150133"/>
              <a:ext cx="228600" cy="17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658"/>
            <p:cNvSpPr>
              <a:spLocks noChangeShapeType="1"/>
            </p:cNvSpPr>
            <p:nvPr/>
          </p:nvSpPr>
          <p:spPr bwMode="auto">
            <a:xfrm>
              <a:off x="6515172" y="1736303"/>
              <a:ext cx="241300" cy="365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659"/>
            <p:cNvSpPr txBox="1">
              <a:spLocks noChangeArrowheads="1"/>
            </p:cNvSpPr>
            <p:nvPr/>
          </p:nvSpPr>
          <p:spPr bwMode="auto">
            <a:xfrm>
              <a:off x="5854771" y="1928008"/>
              <a:ext cx="711201" cy="233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液晶盒</a:t>
              </a:r>
            </a:p>
          </p:txBody>
        </p:sp>
        <p:sp>
          <p:nvSpPr>
            <p:cNvPr id="323" name="Line 660"/>
            <p:cNvSpPr>
              <a:spLocks noChangeShapeType="1"/>
            </p:cNvSpPr>
            <p:nvPr/>
          </p:nvSpPr>
          <p:spPr bwMode="auto">
            <a:xfrm flipV="1">
              <a:off x="6565972" y="1917080"/>
              <a:ext cx="669926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662"/>
            <p:cNvSpPr>
              <a:spLocks noChangeShapeType="1"/>
            </p:cNvSpPr>
            <p:nvPr/>
          </p:nvSpPr>
          <p:spPr bwMode="auto">
            <a:xfrm flipV="1">
              <a:off x="6616772" y="2190130"/>
              <a:ext cx="319088" cy="158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Text Box 663"/>
            <p:cNvSpPr txBox="1">
              <a:spLocks noChangeArrowheads="1"/>
            </p:cNvSpPr>
            <p:nvPr/>
          </p:nvSpPr>
          <p:spPr bwMode="auto">
            <a:xfrm>
              <a:off x="5711896" y="2216933"/>
              <a:ext cx="935039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存储电容</a:t>
              </a:r>
            </a:p>
          </p:txBody>
        </p:sp>
        <p:sp>
          <p:nvSpPr>
            <p:cNvPr id="327" name="Text Box 656"/>
            <p:cNvSpPr txBox="1">
              <a:spLocks noChangeArrowheads="1"/>
            </p:cNvSpPr>
            <p:nvPr/>
          </p:nvSpPr>
          <p:spPr bwMode="auto">
            <a:xfrm>
              <a:off x="6037860" y="1352173"/>
              <a:ext cx="456308" cy="228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TFT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28" name="Line 658"/>
            <p:cNvSpPr>
              <a:spLocks noChangeShapeType="1"/>
            </p:cNvSpPr>
            <p:nvPr/>
          </p:nvSpPr>
          <p:spPr bwMode="auto">
            <a:xfrm flipV="1">
              <a:off x="6503047" y="1412776"/>
              <a:ext cx="403221" cy="650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" name="Group 678"/>
          <p:cNvGrpSpPr/>
          <p:nvPr/>
        </p:nvGrpSpPr>
        <p:grpSpPr bwMode="auto">
          <a:xfrm>
            <a:off x="1331094" y="4077072"/>
            <a:ext cx="2736850" cy="1873250"/>
            <a:chOff x="204" y="2840"/>
            <a:chExt cx="1724" cy="1180"/>
          </a:xfrm>
        </p:grpSpPr>
        <p:sp>
          <p:nvSpPr>
            <p:cNvPr id="335" name="Text Box 462"/>
            <p:cNvSpPr txBox="1">
              <a:spLocks noChangeArrowheads="1"/>
            </p:cNvSpPr>
            <p:nvPr/>
          </p:nvSpPr>
          <p:spPr bwMode="auto">
            <a:xfrm>
              <a:off x="839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6" name="Text Box 463"/>
            <p:cNvSpPr txBox="1">
              <a:spLocks noChangeArrowheads="1"/>
            </p:cNvSpPr>
            <p:nvPr/>
          </p:nvSpPr>
          <p:spPr bwMode="auto">
            <a:xfrm>
              <a:off x="1384" y="2840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37" name="Line 464"/>
            <p:cNvSpPr>
              <a:spLocks noChangeShapeType="1"/>
            </p:cNvSpPr>
            <p:nvPr/>
          </p:nvSpPr>
          <p:spPr bwMode="auto">
            <a:xfrm>
              <a:off x="748" y="2841"/>
              <a:ext cx="0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465"/>
            <p:cNvSpPr>
              <a:spLocks noChangeShapeType="1"/>
            </p:cNvSpPr>
            <p:nvPr/>
          </p:nvSpPr>
          <p:spPr bwMode="auto">
            <a:xfrm flipV="1">
              <a:off x="748" y="2840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466"/>
            <p:cNvSpPr>
              <a:spLocks noChangeShapeType="1"/>
            </p:cNvSpPr>
            <p:nvPr/>
          </p:nvSpPr>
          <p:spPr bwMode="auto">
            <a:xfrm>
              <a:off x="657" y="3068"/>
              <a:ext cx="182" cy="4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Text Box 467"/>
            <p:cNvSpPr txBox="1">
              <a:spLocks noChangeArrowheads="1"/>
            </p:cNvSpPr>
            <p:nvPr/>
          </p:nvSpPr>
          <p:spPr bwMode="auto">
            <a:xfrm>
              <a:off x="204" y="2978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像素点</a:t>
              </a:r>
            </a:p>
          </p:txBody>
        </p:sp>
        <p:sp>
          <p:nvSpPr>
            <p:cNvPr id="341" name="Text Box 468"/>
            <p:cNvSpPr txBox="1">
              <a:spLocks noChangeArrowheads="1"/>
            </p:cNvSpPr>
            <p:nvPr/>
          </p:nvSpPr>
          <p:spPr bwMode="auto">
            <a:xfrm>
              <a:off x="793" y="3839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42" name="Text Box 469"/>
            <p:cNvSpPr txBox="1">
              <a:spLocks noChangeArrowheads="1"/>
            </p:cNvSpPr>
            <p:nvPr/>
          </p:nvSpPr>
          <p:spPr bwMode="auto">
            <a:xfrm>
              <a:off x="204" y="3567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单元格</a:t>
              </a:r>
            </a:p>
          </p:txBody>
        </p:sp>
        <p:sp>
          <p:nvSpPr>
            <p:cNvPr id="343" name="Rectangle 471"/>
            <p:cNvSpPr>
              <a:spLocks noChangeArrowheads="1"/>
            </p:cNvSpPr>
            <p:nvPr/>
          </p:nvSpPr>
          <p:spPr bwMode="auto">
            <a:xfrm>
              <a:off x="748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Rectangle 484"/>
            <p:cNvSpPr>
              <a:spLocks noChangeArrowheads="1"/>
            </p:cNvSpPr>
            <p:nvPr/>
          </p:nvSpPr>
          <p:spPr bwMode="auto">
            <a:xfrm>
              <a:off x="839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Rectangle 485"/>
            <p:cNvSpPr>
              <a:spLocks noChangeArrowheads="1"/>
            </p:cNvSpPr>
            <p:nvPr/>
          </p:nvSpPr>
          <p:spPr bwMode="auto">
            <a:xfrm>
              <a:off x="929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486"/>
            <p:cNvSpPr>
              <a:spLocks noChangeArrowheads="1"/>
            </p:cNvSpPr>
            <p:nvPr/>
          </p:nvSpPr>
          <p:spPr bwMode="auto">
            <a:xfrm>
              <a:off x="1020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Rectangle 487"/>
            <p:cNvSpPr>
              <a:spLocks noChangeArrowheads="1"/>
            </p:cNvSpPr>
            <p:nvPr/>
          </p:nvSpPr>
          <p:spPr bwMode="auto">
            <a:xfrm>
              <a:off x="1111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Rectangle 488"/>
            <p:cNvSpPr>
              <a:spLocks noChangeArrowheads="1"/>
            </p:cNvSpPr>
            <p:nvPr/>
          </p:nvSpPr>
          <p:spPr bwMode="auto">
            <a:xfrm>
              <a:off x="1201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Rectangle 489"/>
            <p:cNvSpPr>
              <a:spLocks noChangeArrowheads="1"/>
            </p:cNvSpPr>
            <p:nvPr/>
          </p:nvSpPr>
          <p:spPr bwMode="auto">
            <a:xfrm>
              <a:off x="1655" y="2841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Rectangle 490"/>
            <p:cNvSpPr>
              <a:spLocks noChangeArrowheads="1"/>
            </p:cNvSpPr>
            <p:nvPr/>
          </p:nvSpPr>
          <p:spPr bwMode="auto">
            <a:xfrm>
              <a:off x="1746" y="2841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Rectangle 491"/>
            <p:cNvSpPr>
              <a:spLocks noChangeArrowheads="1"/>
            </p:cNvSpPr>
            <p:nvPr/>
          </p:nvSpPr>
          <p:spPr bwMode="auto">
            <a:xfrm>
              <a:off x="1836" y="2841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" name="Rectangle 492"/>
            <p:cNvSpPr>
              <a:spLocks noChangeArrowheads="1"/>
            </p:cNvSpPr>
            <p:nvPr/>
          </p:nvSpPr>
          <p:spPr bwMode="auto">
            <a:xfrm>
              <a:off x="1020" y="302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Rectangle 493"/>
            <p:cNvSpPr>
              <a:spLocks noChangeArrowheads="1"/>
            </p:cNvSpPr>
            <p:nvPr/>
          </p:nvSpPr>
          <p:spPr bwMode="auto">
            <a:xfrm>
              <a:off x="1111" y="302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Rectangle 494"/>
            <p:cNvSpPr>
              <a:spLocks noChangeArrowheads="1"/>
            </p:cNvSpPr>
            <p:nvPr/>
          </p:nvSpPr>
          <p:spPr bwMode="auto">
            <a:xfrm>
              <a:off x="1201" y="302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Rectangle 495"/>
            <p:cNvSpPr>
              <a:spLocks noChangeArrowheads="1"/>
            </p:cNvSpPr>
            <p:nvPr/>
          </p:nvSpPr>
          <p:spPr bwMode="auto">
            <a:xfrm>
              <a:off x="748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Rectangle 496"/>
            <p:cNvSpPr>
              <a:spLocks noChangeArrowheads="1"/>
            </p:cNvSpPr>
            <p:nvPr/>
          </p:nvSpPr>
          <p:spPr bwMode="auto">
            <a:xfrm>
              <a:off x="839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Rectangle 497"/>
            <p:cNvSpPr>
              <a:spLocks noChangeArrowheads="1"/>
            </p:cNvSpPr>
            <p:nvPr/>
          </p:nvSpPr>
          <p:spPr bwMode="auto">
            <a:xfrm>
              <a:off x="929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Rectangle 498"/>
            <p:cNvSpPr>
              <a:spLocks noChangeArrowheads="1"/>
            </p:cNvSpPr>
            <p:nvPr/>
          </p:nvSpPr>
          <p:spPr bwMode="auto">
            <a:xfrm>
              <a:off x="1655" y="3612"/>
              <a:ext cx="9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Rectangle 499"/>
            <p:cNvSpPr>
              <a:spLocks noChangeArrowheads="1"/>
            </p:cNvSpPr>
            <p:nvPr/>
          </p:nvSpPr>
          <p:spPr bwMode="auto">
            <a:xfrm>
              <a:off x="1746" y="3612"/>
              <a:ext cx="90" cy="182"/>
            </a:xfrm>
            <a:prstGeom prst="rect">
              <a:avLst/>
            </a:prstGeom>
            <a:solidFill>
              <a:srgbClr val="CCFFCC">
                <a:alpha val="82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" name="Rectangle 500"/>
            <p:cNvSpPr>
              <a:spLocks noChangeArrowheads="1"/>
            </p:cNvSpPr>
            <p:nvPr/>
          </p:nvSpPr>
          <p:spPr bwMode="auto">
            <a:xfrm>
              <a:off x="1836" y="3612"/>
              <a:ext cx="91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501"/>
            <p:cNvSpPr>
              <a:spLocks noChangeShapeType="1"/>
            </p:cNvSpPr>
            <p:nvPr/>
          </p:nvSpPr>
          <p:spPr bwMode="auto">
            <a:xfrm>
              <a:off x="1020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502"/>
            <p:cNvSpPr>
              <a:spLocks noChangeShapeType="1"/>
            </p:cNvSpPr>
            <p:nvPr/>
          </p:nvSpPr>
          <p:spPr bwMode="auto">
            <a:xfrm>
              <a:off x="1292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503"/>
            <p:cNvSpPr>
              <a:spLocks noChangeShapeType="1"/>
            </p:cNvSpPr>
            <p:nvPr/>
          </p:nvSpPr>
          <p:spPr bwMode="auto">
            <a:xfrm>
              <a:off x="1927" y="2841"/>
              <a:ext cx="1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504"/>
            <p:cNvSpPr>
              <a:spLocks noChangeShapeType="1"/>
            </p:cNvSpPr>
            <p:nvPr/>
          </p:nvSpPr>
          <p:spPr bwMode="auto">
            <a:xfrm>
              <a:off x="1655" y="2841"/>
              <a:ext cx="0" cy="9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505"/>
            <p:cNvSpPr>
              <a:spLocks noChangeShapeType="1"/>
            </p:cNvSpPr>
            <p:nvPr/>
          </p:nvSpPr>
          <p:spPr bwMode="auto">
            <a:xfrm flipV="1">
              <a:off x="748" y="3022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506"/>
            <p:cNvSpPr>
              <a:spLocks noChangeShapeType="1"/>
            </p:cNvSpPr>
            <p:nvPr/>
          </p:nvSpPr>
          <p:spPr bwMode="auto">
            <a:xfrm flipV="1">
              <a:off x="748" y="320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507"/>
            <p:cNvSpPr>
              <a:spLocks noChangeShapeType="1"/>
            </p:cNvSpPr>
            <p:nvPr/>
          </p:nvSpPr>
          <p:spPr bwMode="auto">
            <a:xfrm>
              <a:off x="748" y="3612"/>
              <a:ext cx="11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508"/>
            <p:cNvSpPr>
              <a:spLocks noChangeShapeType="1"/>
            </p:cNvSpPr>
            <p:nvPr/>
          </p:nvSpPr>
          <p:spPr bwMode="auto">
            <a:xfrm flipV="1">
              <a:off x="748" y="3793"/>
              <a:ext cx="11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509"/>
            <p:cNvSpPr>
              <a:spLocks noChangeShapeType="1"/>
            </p:cNvSpPr>
            <p:nvPr/>
          </p:nvSpPr>
          <p:spPr bwMode="auto">
            <a:xfrm>
              <a:off x="657" y="3657"/>
              <a:ext cx="137" cy="4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Text Box 510"/>
            <p:cNvSpPr txBox="1">
              <a:spLocks noChangeArrowheads="1"/>
            </p:cNvSpPr>
            <p:nvPr/>
          </p:nvSpPr>
          <p:spPr bwMode="auto">
            <a:xfrm>
              <a:off x="1746" y="3295"/>
              <a:ext cx="136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371" name="Text Box 511"/>
            <p:cNvSpPr txBox="1">
              <a:spLocks noChangeArrowheads="1"/>
            </p:cNvSpPr>
            <p:nvPr/>
          </p:nvSpPr>
          <p:spPr bwMode="auto">
            <a:xfrm>
              <a:off x="1383" y="3611"/>
              <a:ext cx="181" cy="1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/>
                <a:t>…</a:t>
              </a:r>
            </a:p>
          </p:txBody>
        </p:sp>
      </p:grpSp>
      <p:grpSp>
        <p:nvGrpSpPr>
          <p:cNvPr id="372" name="Group 683"/>
          <p:cNvGrpSpPr/>
          <p:nvPr/>
        </p:nvGrpSpPr>
        <p:grpSpPr bwMode="auto">
          <a:xfrm>
            <a:off x="5292104" y="4077072"/>
            <a:ext cx="2808288" cy="1871662"/>
            <a:chOff x="3742" y="2795"/>
            <a:chExt cx="1769" cy="1179"/>
          </a:xfrm>
        </p:grpSpPr>
        <p:sp>
          <p:nvSpPr>
            <p:cNvPr id="373" name="Text Box 580"/>
            <p:cNvSpPr txBox="1">
              <a:spLocks noChangeArrowheads="1"/>
            </p:cNvSpPr>
            <p:nvPr/>
          </p:nvSpPr>
          <p:spPr bwMode="auto">
            <a:xfrm>
              <a:off x="3742" y="2795"/>
              <a:ext cx="27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显示适配卡</a:t>
              </a:r>
            </a:p>
          </p:txBody>
        </p:sp>
        <p:sp>
          <p:nvSpPr>
            <p:cNvPr id="374" name="Text Box 593"/>
            <p:cNvSpPr txBox="1">
              <a:spLocks noChangeArrowheads="1"/>
            </p:cNvSpPr>
            <p:nvPr/>
          </p:nvSpPr>
          <p:spPr bwMode="auto">
            <a:xfrm>
              <a:off x="4105" y="3793"/>
              <a:ext cx="11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LCD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的基本组成</a:t>
              </a:r>
            </a:p>
          </p:txBody>
        </p:sp>
        <p:sp>
          <p:nvSpPr>
            <p:cNvPr id="375" name="Rectangle 664"/>
            <p:cNvSpPr>
              <a:spLocks noChangeArrowheads="1"/>
            </p:cNvSpPr>
            <p:nvPr/>
          </p:nvSpPr>
          <p:spPr bwMode="auto">
            <a:xfrm>
              <a:off x="4513" y="2795"/>
              <a:ext cx="998" cy="9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6" name="Text Box 665"/>
            <p:cNvSpPr txBox="1">
              <a:spLocks noChangeArrowheads="1"/>
            </p:cNvSpPr>
            <p:nvPr/>
          </p:nvSpPr>
          <p:spPr bwMode="auto">
            <a:xfrm>
              <a:off x="4604" y="2886"/>
              <a:ext cx="181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A/D</a:t>
              </a:r>
              <a:r>
                <a:rPr lang="zh-CN" altLang="en-US" sz="1800" b="1">
                  <a:latin typeface="宋体" panose="02010600030101010101" pitchFamily="2" charset="-122"/>
                </a:rPr>
                <a:t>转换</a:t>
              </a:r>
            </a:p>
          </p:txBody>
        </p:sp>
        <p:sp>
          <p:nvSpPr>
            <p:cNvPr id="377" name="Text Box 667"/>
            <p:cNvSpPr txBox="1">
              <a:spLocks noChangeArrowheads="1"/>
            </p:cNvSpPr>
            <p:nvPr/>
          </p:nvSpPr>
          <p:spPr bwMode="auto">
            <a:xfrm>
              <a:off x="4785" y="2886"/>
              <a:ext cx="18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显示控制</a:t>
              </a:r>
            </a:p>
          </p:txBody>
        </p:sp>
        <p:sp>
          <p:nvSpPr>
            <p:cNvPr id="378" name="Text Box 668"/>
            <p:cNvSpPr txBox="1">
              <a:spLocks noChangeArrowheads="1"/>
            </p:cNvSpPr>
            <p:nvPr/>
          </p:nvSpPr>
          <p:spPr bwMode="auto">
            <a:xfrm>
              <a:off x="4966" y="2886"/>
              <a:ext cx="454" cy="8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像素点矩阵</a:t>
              </a:r>
            </a:p>
          </p:txBody>
        </p:sp>
        <p:sp>
          <p:nvSpPr>
            <p:cNvPr id="379" name="Line 669"/>
            <p:cNvSpPr>
              <a:spLocks noChangeShapeType="1"/>
            </p:cNvSpPr>
            <p:nvPr/>
          </p:nvSpPr>
          <p:spPr bwMode="auto">
            <a:xfrm>
              <a:off x="4014" y="2931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Text Box 670"/>
            <p:cNvSpPr txBox="1">
              <a:spLocks noChangeArrowheads="1"/>
            </p:cNvSpPr>
            <p:nvPr/>
          </p:nvSpPr>
          <p:spPr bwMode="auto">
            <a:xfrm>
              <a:off x="4059" y="2795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HSYNC</a:t>
              </a:r>
            </a:p>
          </p:txBody>
        </p:sp>
        <p:sp>
          <p:nvSpPr>
            <p:cNvPr id="381" name="Line 671"/>
            <p:cNvSpPr>
              <a:spLocks noChangeShapeType="1"/>
            </p:cNvSpPr>
            <p:nvPr/>
          </p:nvSpPr>
          <p:spPr bwMode="auto">
            <a:xfrm>
              <a:off x="4014" y="3113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Text Box 672"/>
            <p:cNvSpPr txBox="1">
              <a:spLocks noChangeArrowheads="1"/>
            </p:cNvSpPr>
            <p:nvPr/>
          </p:nvSpPr>
          <p:spPr bwMode="auto">
            <a:xfrm>
              <a:off x="4150" y="3004"/>
              <a:ext cx="136" cy="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R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G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3" name="Line 673"/>
            <p:cNvSpPr>
              <a:spLocks noChangeShapeType="1"/>
            </p:cNvSpPr>
            <p:nvPr/>
          </p:nvSpPr>
          <p:spPr bwMode="auto">
            <a:xfrm>
              <a:off x="4014" y="3249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674"/>
            <p:cNvSpPr>
              <a:spLocks noChangeShapeType="1"/>
            </p:cNvSpPr>
            <p:nvPr/>
          </p:nvSpPr>
          <p:spPr bwMode="auto">
            <a:xfrm>
              <a:off x="4014" y="3385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675"/>
            <p:cNvSpPr>
              <a:spLocks noChangeShapeType="1"/>
            </p:cNvSpPr>
            <p:nvPr/>
          </p:nvSpPr>
          <p:spPr bwMode="auto">
            <a:xfrm>
              <a:off x="4014" y="3657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Text Box 676"/>
            <p:cNvSpPr txBox="1">
              <a:spLocks noChangeArrowheads="1"/>
            </p:cNvSpPr>
            <p:nvPr/>
          </p:nvSpPr>
          <p:spPr bwMode="auto">
            <a:xfrm>
              <a:off x="4059" y="3521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VSYNC</a:t>
              </a:r>
            </a:p>
          </p:txBody>
        </p:sp>
      </p:grpSp>
      <p:sp>
        <p:nvSpPr>
          <p:cNvPr id="38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501570" y="836712"/>
            <a:ext cx="5150550" cy="2231554"/>
            <a:chOff x="501570" y="836712"/>
            <a:chExt cx="5150550" cy="2231554"/>
          </a:xfrm>
        </p:grpSpPr>
        <p:sp>
          <p:nvSpPr>
            <p:cNvPr id="154" name="Rectangle 329"/>
            <p:cNvSpPr>
              <a:spLocks noChangeArrowheads="1"/>
            </p:cNvSpPr>
            <p:nvPr/>
          </p:nvSpPr>
          <p:spPr bwMode="auto">
            <a:xfrm>
              <a:off x="2627660" y="1596555"/>
              <a:ext cx="1584176" cy="38483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Text Box 265"/>
            <p:cNvSpPr txBox="1">
              <a:spLocks noChangeArrowheads="1"/>
            </p:cNvSpPr>
            <p:nvPr/>
          </p:nvSpPr>
          <p:spPr bwMode="auto">
            <a:xfrm>
              <a:off x="501570" y="973726"/>
              <a:ext cx="936104" cy="18057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玻璃基片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公共电极</a:t>
              </a:r>
            </a:p>
            <a:p>
              <a:pPr algn="r">
                <a:lnSpc>
                  <a:spcPct val="80000"/>
                </a:lnSpc>
              </a:pP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TFT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玻璃基片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灯管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反射板</a:t>
              </a:r>
            </a:p>
          </p:txBody>
        </p:sp>
        <p:sp>
          <p:nvSpPr>
            <p:cNvPr id="156" name="Rectangle 325" descr="宽下对角线"/>
            <p:cNvSpPr>
              <a:spLocks noChangeArrowheads="1"/>
            </p:cNvSpPr>
            <p:nvPr/>
          </p:nvSpPr>
          <p:spPr bwMode="auto">
            <a:xfrm>
              <a:off x="1691556" y="974867"/>
              <a:ext cx="2520280" cy="142875"/>
            </a:xfrm>
            <a:prstGeom prst="rect">
              <a:avLst/>
            </a:prstGeom>
            <a:pattFill prst="wdDn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Rectangle 326" descr="5%"/>
            <p:cNvSpPr>
              <a:spLocks noChangeArrowheads="1"/>
            </p:cNvSpPr>
            <p:nvPr/>
          </p:nvSpPr>
          <p:spPr bwMode="auto">
            <a:xfrm>
              <a:off x="1691556" y="1117742"/>
              <a:ext cx="2520280" cy="189887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Rectangle 327" descr="实心菱形"/>
            <p:cNvSpPr>
              <a:spLocks noChangeArrowheads="1"/>
            </p:cNvSpPr>
            <p:nvPr/>
          </p:nvSpPr>
          <p:spPr bwMode="auto">
            <a:xfrm>
              <a:off x="2627660" y="1307630"/>
              <a:ext cx="1584176" cy="142875"/>
            </a:xfrm>
            <a:prstGeom prst="rect">
              <a:avLst/>
            </a:prstGeom>
            <a:pattFill prst="solidDmnd">
              <a:fgClr>
                <a:srgbClr val="CC99FF">
                  <a:alpha val="70000"/>
                </a:srgbClr>
              </a:fgClr>
              <a:bgClr>
                <a:schemeClr val="bg1">
                  <a:alpha val="70000"/>
                </a:schemeClr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Rectangle 333" descr="5%"/>
            <p:cNvSpPr>
              <a:spLocks noChangeArrowheads="1"/>
            </p:cNvSpPr>
            <p:nvPr/>
          </p:nvSpPr>
          <p:spPr bwMode="auto">
            <a:xfrm>
              <a:off x="1691556" y="2125854"/>
              <a:ext cx="2520280" cy="216272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34" descr="宽下对角线"/>
            <p:cNvSpPr>
              <a:spLocks noChangeArrowheads="1"/>
            </p:cNvSpPr>
            <p:nvPr/>
          </p:nvSpPr>
          <p:spPr bwMode="auto">
            <a:xfrm>
              <a:off x="1691556" y="2342126"/>
              <a:ext cx="2520280" cy="142875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37" descr="轮廓式菱形"/>
            <p:cNvSpPr>
              <a:spLocks noChangeArrowheads="1"/>
            </p:cNvSpPr>
            <p:nvPr/>
          </p:nvSpPr>
          <p:spPr bwMode="auto">
            <a:xfrm>
              <a:off x="1691556" y="2485001"/>
              <a:ext cx="2520280" cy="142875"/>
            </a:xfrm>
            <a:prstGeom prst="rect">
              <a:avLst/>
            </a:prstGeom>
            <a:pattFill prst="openDmnd">
              <a:fgClr>
                <a:srgbClr val="FF339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346" descr="之字形"/>
            <p:cNvSpPr>
              <a:spLocks noChangeArrowheads="1"/>
            </p:cNvSpPr>
            <p:nvPr/>
          </p:nvSpPr>
          <p:spPr bwMode="auto">
            <a:xfrm>
              <a:off x="1691556" y="2627876"/>
              <a:ext cx="2520280" cy="146050"/>
            </a:xfrm>
            <a:prstGeom prst="rect">
              <a:avLst/>
            </a:prstGeom>
            <a:pattFill prst="zigZ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AutoShape 374"/>
            <p:cNvSpPr>
              <a:spLocks noChangeArrowheads="1"/>
            </p:cNvSpPr>
            <p:nvPr/>
          </p:nvSpPr>
          <p:spPr bwMode="auto">
            <a:xfrm>
              <a:off x="2699792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AutoShape 375"/>
            <p:cNvSpPr>
              <a:spLocks noChangeArrowheads="1"/>
            </p:cNvSpPr>
            <p:nvPr/>
          </p:nvSpPr>
          <p:spPr bwMode="auto">
            <a:xfrm>
              <a:off x="2737892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AutoShape 376"/>
            <p:cNvSpPr>
              <a:spLocks noChangeArrowheads="1"/>
            </p:cNvSpPr>
            <p:nvPr/>
          </p:nvSpPr>
          <p:spPr bwMode="auto">
            <a:xfrm>
              <a:off x="2777580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AutoShape 377"/>
            <p:cNvSpPr>
              <a:spLocks noChangeArrowheads="1"/>
            </p:cNvSpPr>
            <p:nvPr/>
          </p:nvSpPr>
          <p:spPr bwMode="auto">
            <a:xfrm>
              <a:off x="2810917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AutoShape 378"/>
            <p:cNvSpPr>
              <a:spLocks noChangeArrowheads="1"/>
            </p:cNvSpPr>
            <p:nvPr/>
          </p:nvSpPr>
          <p:spPr bwMode="auto">
            <a:xfrm>
              <a:off x="2847430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Text Box 380"/>
            <p:cNvSpPr txBox="1">
              <a:spLocks noChangeArrowheads="1"/>
            </p:cNvSpPr>
            <p:nvPr/>
          </p:nvSpPr>
          <p:spPr bwMode="auto">
            <a:xfrm>
              <a:off x="1692250" y="1594966"/>
              <a:ext cx="215330" cy="530887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框胶</a:t>
              </a:r>
            </a:p>
          </p:txBody>
        </p:sp>
        <p:sp>
          <p:nvSpPr>
            <p:cNvPr id="169" name="Line 394"/>
            <p:cNvSpPr>
              <a:spLocks noChangeShapeType="1"/>
            </p:cNvSpPr>
            <p:nvPr/>
          </p:nvSpPr>
          <p:spPr bwMode="auto">
            <a:xfrm flipH="1" flipV="1">
              <a:off x="4211834" y="1044593"/>
              <a:ext cx="216025" cy="73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5"/>
            <p:cNvSpPr>
              <a:spLocks noChangeShapeType="1"/>
            </p:cNvSpPr>
            <p:nvPr/>
          </p:nvSpPr>
          <p:spPr bwMode="auto">
            <a:xfrm flipH="1">
              <a:off x="4211833" y="1333766"/>
              <a:ext cx="432173" cy="72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6"/>
            <p:cNvSpPr>
              <a:spLocks noChangeShapeType="1"/>
            </p:cNvSpPr>
            <p:nvPr/>
          </p:nvSpPr>
          <p:spPr bwMode="auto">
            <a:xfrm>
              <a:off x="1475209" y="2125854"/>
              <a:ext cx="217041" cy="108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7"/>
            <p:cNvSpPr>
              <a:spLocks noChangeShapeType="1"/>
            </p:cNvSpPr>
            <p:nvPr/>
          </p:nvSpPr>
          <p:spPr bwMode="auto">
            <a:xfrm>
              <a:off x="1475209" y="2458565"/>
              <a:ext cx="216347" cy="97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399"/>
            <p:cNvSpPr>
              <a:spLocks noChangeShapeType="1"/>
            </p:cNvSpPr>
            <p:nvPr/>
          </p:nvSpPr>
          <p:spPr bwMode="auto">
            <a:xfrm>
              <a:off x="1475532" y="1379065"/>
              <a:ext cx="216718" cy="987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Rectangle 400" descr="宽上对角线"/>
            <p:cNvSpPr>
              <a:spLocks noChangeArrowheads="1"/>
            </p:cNvSpPr>
            <p:nvPr/>
          </p:nvSpPr>
          <p:spPr bwMode="auto">
            <a:xfrm>
              <a:off x="2492104" y="1981391"/>
              <a:ext cx="1719732" cy="72903"/>
            </a:xfrm>
            <a:prstGeom prst="rect">
              <a:avLst/>
            </a:prstGeom>
            <a:pattFill prst="wdUpDiag">
              <a:fgClr>
                <a:srgbClr val="CC66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475531" y="1081451"/>
              <a:ext cx="216025" cy="13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 flipV="1">
              <a:off x="1475209" y="2700900"/>
              <a:ext cx="216347" cy="8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Text Box 380"/>
            <p:cNvSpPr txBox="1">
              <a:spLocks noChangeArrowheads="1"/>
            </p:cNvSpPr>
            <p:nvPr/>
          </p:nvSpPr>
          <p:spPr bwMode="auto">
            <a:xfrm>
              <a:off x="2492104" y="1593483"/>
              <a:ext cx="135556" cy="38790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8" name="Text Box 380"/>
            <p:cNvSpPr txBox="1">
              <a:spLocks noChangeArrowheads="1"/>
            </p:cNvSpPr>
            <p:nvPr/>
          </p:nvSpPr>
          <p:spPr bwMode="auto">
            <a:xfrm>
              <a:off x="2131988" y="1932806"/>
              <a:ext cx="207640" cy="1930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79" name="Text Box 380"/>
            <p:cNvSpPr txBox="1">
              <a:spLocks noChangeArrowheads="1"/>
            </p:cNvSpPr>
            <p:nvPr/>
          </p:nvSpPr>
          <p:spPr bwMode="auto">
            <a:xfrm>
              <a:off x="2187992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0" name="Text Box 380"/>
            <p:cNvSpPr txBox="1">
              <a:spLocks noChangeArrowheads="1"/>
            </p:cNvSpPr>
            <p:nvPr/>
          </p:nvSpPr>
          <p:spPr bwMode="auto">
            <a:xfrm>
              <a:off x="1979588" y="2017842"/>
              <a:ext cx="103820" cy="108012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1" name="Text Box 380"/>
            <p:cNvSpPr txBox="1">
              <a:spLocks noChangeArrowheads="1"/>
            </p:cNvSpPr>
            <p:nvPr/>
          </p:nvSpPr>
          <p:spPr bwMode="auto">
            <a:xfrm>
              <a:off x="2163800" y="1878799"/>
              <a:ext cx="135632" cy="5400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2" name="任意多边形 181"/>
            <p:cNvSpPr/>
            <p:nvPr/>
          </p:nvSpPr>
          <p:spPr bwMode="auto">
            <a:xfrm>
              <a:off x="2029068" y="1826631"/>
              <a:ext cx="175260" cy="198269"/>
            </a:xfrm>
            <a:custGeom>
              <a:avLst/>
              <a:gdLst>
                <a:gd name="connsiteX0" fmla="*/ 175260 w 175260"/>
                <a:gd name="connsiteY0" fmla="*/ 45869 h 198269"/>
                <a:gd name="connsiteX1" fmla="*/ 91440 w 175260"/>
                <a:gd name="connsiteY1" fmla="*/ 149 h 198269"/>
                <a:gd name="connsiteX2" fmla="*/ 15240 w 175260"/>
                <a:gd name="connsiteY2" fmla="*/ 38249 h 198269"/>
                <a:gd name="connsiteX3" fmla="*/ 0 w 175260"/>
                <a:gd name="connsiteY3" fmla="*/ 198269 h 19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260" h="198269">
                  <a:moveTo>
                    <a:pt x="175260" y="45869"/>
                  </a:moveTo>
                  <a:cubicBezTo>
                    <a:pt x="146685" y="23644"/>
                    <a:pt x="118110" y="1419"/>
                    <a:pt x="91440" y="149"/>
                  </a:cubicBezTo>
                  <a:cubicBezTo>
                    <a:pt x="64770" y="-1121"/>
                    <a:pt x="30480" y="5229"/>
                    <a:pt x="15240" y="38249"/>
                  </a:cubicBezTo>
                  <a:cubicBezTo>
                    <a:pt x="0" y="71269"/>
                    <a:pt x="0" y="134769"/>
                    <a:pt x="0" y="198269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任意多边形 182"/>
            <p:cNvSpPr/>
            <p:nvPr/>
          </p:nvSpPr>
          <p:spPr bwMode="auto">
            <a:xfrm>
              <a:off x="2239902" y="1813036"/>
              <a:ext cx="190786" cy="241258"/>
            </a:xfrm>
            <a:custGeom>
              <a:avLst/>
              <a:gdLst>
                <a:gd name="connsiteX0" fmla="*/ 0 w 121920"/>
                <a:gd name="connsiteY0" fmla="*/ 59681 h 189221"/>
                <a:gd name="connsiteX1" fmla="*/ 83820 w 121920"/>
                <a:gd name="connsiteY1" fmla="*/ 6341 h 189221"/>
                <a:gd name="connsiteX2" fmla="*/ 121920 w 121920"/>
                <a:gd name="connsiteY2" fmla="*/ 189221 h 18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189221">
                  <a:moveTo>
                    <a:pt x="0" y="59681"/>
                  </a:moveTo>
                  <a:cubicBezTo>
                    <a:pt x="31750" y="22216"/>
                    <a:pt x="63500" y="-15249"/>
                    <a:pt x="83820" y="6341"/>
                  </a:cubicBezTo>
                  <a:cubicBezTo>
                    <a:pt x="104140" y="27931"/>
                    <a:pt x="113030" y="108576"/>
                    <a:pt x="121920" y="189221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521925"/>
              <a:ext cx="2520280" cy="71560"/>
            </a:xfrm>
            <a:prstGeom prst="rect">
              <a:avLst/>
            </a:prstGeom>
            <a:pattFill prst="wdDnDiag">
              <a:fgClr>
                <a:srgbClr val="80808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380"/>
            <p:cNvSpPr txBox="1">
              <a:spLocks noChangeArrowheads="1"/>
            </p:cNvSpPr>
            <p:nvPr/>
          </p:nvSpPr>
          <p:spPr bwMode="auto">
            <a:xfrm>
              <a:off x="1692250" y="1307630"/>
              <a:ext cx="935410" cy="14287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Line 395"/>
            <p:cNvSpPr>
              <a:spLocks noChangeShapeType="1"/>
            </p:cNvSpPr>
            <p:nvPr/>
          </p:nvSpPr>
          <p:spPr bwMode="auto">
            <a:xfrm flipH="1" flipV="1">
              <a:off x="4211833" y="1549790"/>
              <a:ext cx="216026" cy="11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328" descr="宽下对角线"/>
            <p:cNvSpPr>
              <a:spLocks noChangeArrowheads="1"/>
            </p:cNvSpPr>
            <p:nvPr/>
          </p:nvSpPr>
          <p:spPr bwMode="auto">
            <a:xfrm>
              <a:off x="1691556" y="1454415"/>
              <a:ext cx="2520280" cy="71560"/>
            </a:xfrm>
            <a:prstGeom prst="rect">
              <a:avLst/>
            </a:prstGeom>
            <a:solidFill>
              <a:srgbClr val="80808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328" descr="宽下对角线"/>
            <p:cNvSpPr>
              <a:spLocks noChangeArrowheads="1"/>
            </p:cNvSpPr>
            <p:nvPr/>
          </p:nvSpPr>
          <p:spPr bwMode="auto">
            <a:xfrm>
              <a:off x="2411636" y="2054294"/>
              <a:ext cx="1800200" cy="7155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Text Box 265"/>
            <p:cNvSpPr txBox="1">
              <a:spLocks noChangeArrowheads="1"/>
            </p:cNvSpPr>
            <p:nvPr/>
          </p:nvSpPr>
          <p:spPr bwMode="auto">
            <a:xfrm>
              <a:off x="4427860" y="974868"/>
              <a:ext cx="1224260" cy="18046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0" rIns="0" bIns="0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偏光片</a:t>
              </a: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  滤光片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X</a:t>
              </a:r>
              <a:endParaRPr lang="zh-CN" altLang="en-US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液晶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配向膜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  控制电极</a:t>
              </a:r>
            </a:p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偏光片</a:t>
              </a:r>
            </a:p>
          </p:txBody>
        </p:sp>
        <p:sp>
          <p:nvSpPr>
            <p:cNvPr id="207" name="Line 394"/>
            <p:cNvSpPr>
              <a:spLocks noChangeShapeType="1"/>
            </p:cNvSpPr>
            <p:nvPr/>
          </p:nvSpPr>
          <p:spPr bwMode="auto">
            <a:xfrm flipH="1" flipV="1">
              <a:off x="4211837" y="2010416"/>
              <a:ext cx="216022" cy="438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95"/>
            <p:cNvSpPr>
              <a:spLocks noChangeShapeType="1"/>
            </p:cNvSpPr>
            <p:nvPr/>
          </p:nvSpPr>
          <p:spPr bwMode="auto">
            <a:xfrm flipH="1" flipV="1">
              <a:off x="4211831" y="2090072"/>
              <a:ext cx="432176" cy="2518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95"/>
            <p:cNvSpPr>
              <a:spLocks noChangeShapeType="1"/>
            </p:cNvSpPr>
            <p:nvPr/>
          </p:nvSpPr>
          <p:spPr bwMode="auto">
            <a:xfrm flipH="1" flipV="1">
              <a:off x="4211831" y="2413563"/>
              <a:ext cx="216028" cy="1443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99"/>
            <p:cNvSpPr>
              <a:spLocks noChangeShapeType="1"/>
            </p:cNvSpPr>
            <p:nvPr/>
          </p:nvSpPr>
          <p:spPr bwMode="auto">
            <a:xfrm>
              <a:off x="1475533" y="1876602"/>
              <a:ext cx="523108" cy="448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07"/>
            <p:cNvSpPr>
              <a:spLocks noChangeShapeType="1"/>
            </p:cNvSpPr>
            <p:nvPr/>
          </p:nvSpPr>
          <p:spPr bwMode="auto">
            <a:xfrm flipH="1" flipV="1">
              <a:off x="3419624" y="836714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08"/>
            <p:cNvSpPr>
              <a:spLocks noChangeShapeType="1"/>
            </p:cNvSpPr>
            <p:nvPr/>
          </p:nvSpPr>
          <p:spPr bwMode="auto">
            <a:xfrm flipH="1" flipV="1">
              <a:off x="3923680" y="836713"/>
              <a:ext cx="0" cy="1694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09"/>
            <p:cNvSpPr>
              <a:spLocks noChangeShapeType="1"/>
            </p:cNvSpPr>
            <p:nvPr/>
          </p:nvSpPr>
          <p:spPr bwMode="auto">
            <a:xfrm flipH="1" flipV="1">
              <a:off x="2915567" y="836712"/>
              <a:ext cx="0" cy="169487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94"/>
            <p:cNvSpPr>
              <a:spLocks noChangeShapeType="1"/>
            </p:cNvSpPr>
            <p:nvPr/>
          </p:nvSpPr>
          <p:spPr bwMode="auto">
            <a:xfrm flipH="1" flipV="1">
              <a:off x="4211831" y="1788986"/>
              <a:ext cx="216151" cy="277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182"/>
            <p:cNvSpPr txBox="1">
              <a:spLocks noChangeArrowheads="1"/>
            </p:cNvSpPr>
            <p:nvPr/>
          </p:nvSpPr>
          <p:spPr bwMode="auto">
            <a:xfrm>
              <a:off x="2013446" y="2780928"/>
              <a:ext cx="183847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液晶盒不加电时</a:t>
              </a:r>
            </a:p>
          </p:txBody>
        </p:sp>
        <p:sp>
          <p:nvSpPr>
            <p:cNvPr id="216" name="AutoShape 374"/>
            <p:cNvSpPr>
              <a:spLocks noChangeArrowheads="1"/>
            </p:cNvSpPr>
            <p:nvPr/>
          </p:nvSpPr>
          <p:spPr bwMode="auto">
            <a:xfrm>
              <a:off x="3707904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AutoShape 375"/>
            <p:cNvSpPr>
              <a:spLocks noChangeArrowheads="1"/>
            </p:cNvSpPr>
            <p:nvPr/>
          </p:nvSpPr>
          <p:spPr bwMode="auto">
            <a:xfrm>
              <a:off x="3746004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AutoShape 376"/>
            <p:cNvSpPr>
              <a:spLocks noChangeArrowheads="1"/>
            </p:cNvSpPr>
            <p:nvPr/>
          </p:nvSpPr>
          <p:spPr bwMode="auto">
            <a:xfrm>
              <a:off x="3785692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AutoShape 377"/>
            <p:cNvSpPr>
              <a:spLocks noChangeArrowheads="1"/>
            </p:cNvSpPr>
            <p:nvPr/>
          </p:nvSpPr>
          <p:spPr bwMode="auto">
            <a:xfrm>
              <a:off x="3819029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AutoShape 378"/>
            <p:cNvSpPr>
              <a:spLocks noChangeArrowheads="1"/>
            </p:cNvSpPr>
            <p:nvPr/>
          </p:nvSpPr>
          <p:spPr bwMode="auto">
            <a:xfrm>
              <a:off x="3855542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AutoShape 374"/>
            <p:cNvSpPr>
              <a:spLocks noChangeArrowheads="1"/>
            </p:cNvSpPr>
            <p:nvPr/>
          </p:nvSpPr>
          <p:spPr bwMode="auto">
            <a:xfrm>
              <a:off x="3203848" y="1895495"/>
              <a:ext cx="431800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AutoShape 375"/>
            <p:cNvSpPr>
              <a:spLocks noChangeArrowheads="1"/>
            </p:cNvSpPr>
            <p:nvPr/>
          </p:nvSpPr>
          <p:spPr bwMode="auto">
            <a:xfrm>
              <a:off x="3241948" y="1823810"/>
              <a:ext cx="3603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AutoShape 376"/>
            <p:cNvSpPr>
              <a:spLocks noChangeArrowheads="1"/>
            </p:cNvSpPr>
            <p:nvPr/>
          </p:nvSpPr>
          <p:spPr bwMode="auto">
            <a:xfrm>
              <a:off x="3281636" y="1751802"/>
              <a:ext cx="287338" cy="73025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AutoShape 377"/>
            <p:cNvSpPr>
              <a:spLocks noChangeArrowheads="1"/>
            </p:cNvSpPr>
            <p:nvPr/>
          </p:nvSpPr>
          <p:spPr bwMode="auto">
            <a:xfrm>
              <a:off x="3314973" y="1679794"/>
              <a:ext cx="215900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" name="AutoShape 378"/>
            <p:cNvSpPr>
              <a:spLocks noChangeArrowheads="1"/>
            </p:cNvSpPr>
            <p:nvPr/>
          </p:nvSpPr>
          <p:spPr bwMode="auto">
            <a:xfrm>
              <a:off x="3351486" y="1607786"/>
              <a:ext cx="144463" cy="7143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08364" y="829388"/>
            <a:ext cx="227732" cy="1256757"/>
            <a:chOff x="5208364" y="829388"/>
            <a:chExt cx="227732" cy="1256757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 flipV="1">
              <a:off x="5208364" y="1603858"/>
              <a:ext cx="227732" cy="392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H="1">
              <a:off x="5208364" y="1605822"/>
              <a:ext cx="227732" cy="48032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89" name="直接箭头连接符 188"/>
            <p:cNvCxnSpPr/>
            <p:nvPr/>
          </p:nvCxnSpPr>
          <p:spPr bwMode="auto">
            <a:xfrm>
              <a:off x="5436096" y="829388"/>
              <a:ext cx="0" cy="77643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932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  <p:bldP spid="2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9441A-C5FD-4ACD-83F4-6E6966E41E21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239938" name="Text Box 3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、打印机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字符设备或块设备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*种类：</a:t>
            </a:r>
            <a:r>
              <a:rPr lang="zh-CN" altLang="en-US" b="1" dirty="0">
                <a:latin typeface="宋体" panose="02010600030101010101" pitchFamily="2" charset="-122"/>
              </a:rPr>
              <a:t>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机械式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针式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、非击打式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激光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喷墨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39939" name="Text Box 3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激光打印机组成：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由激光扫描系统、电子照相系统、打印控制系统组成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27608" y="2276872"/>
            <a:ext cx="7416800" cy="3103895"/>
            <a:chOff x="827608" y="2276872"/>
            <a:chExt cx="7416800" cy="3103895"/>
          </a:xfrm>
        </p:grpSpPr>
        <p:sp>
          <p:nvSpPr>
            <p:cNvPr id="85" name="Rectangle 479"/>
            <p:cNvSpPr>
              <a:spLocks noChangeArrowheads="1"/>
            </p:cNvSpPr>
            <p:nvPr/>
          </p:nvSpPr>
          <p:spPr bwMode="auto">
            <a:xfrm>
              <a:off x="3816077" y="2287113"/>
              <a:ext cx="4428331" cy="7991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479"/>
            <p:cNvSpPr>
              <a:spLocks noChangeArrowheads="1"/>
            </p:cNvSpPr>
            <p:nvPr/>
          </p:nvSpPr>
          <p:spPr bwMode="auto">
            <a:xfrm>
              <a:off x="1548333" y="3086276"/>
              <a:ext cx="1296988" cy="90011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479"/>
            <p:cNvSpPr>
              <a:spLocks noChangeArrowheads="1"/>
            </p:cNvSpPr>
            <p:nvPr/>
          </p:nvSpPr>
          <p:spPr bwMode="auto">
            <a:xfrm>
              <a:off x="1548333" y="2276872"/>
              <a:ext cx="2267422" cy="810198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479"/>
            <p:cNvSpPr>
              <a:spLocks noChangeArrowheads="1"/>
            </p:cNvSpPr>
            <p:nvPr/>
          </p:nvSpPr>
          <p:spPr bwMode="auto">
            <a:xfrm>
              <a:off x="6236364" y="3068960"/>
              <a:ext cx="2008044" cy="80948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992" name="Text Box 376"/>
            <p:cNvSpPr txBox="1">
              <a:spLocks noChangeArrowheads="1"/>
            </p:cNvSpPr>
            <p:nvPr/>
          </p:nvSpPr>
          <p:spPr bwMode="auto">
            <a:xfrm>
              <a:off x="827608" y="2941817"/>
              <a:ext cx="361950" cy="16573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打印机控制器</a:t>
              </a:r>
            </a:p>
          </p:txBody>
        </p:sp>
        <p:sp>
          <p:nvSpPr>
            <p:cNvPr id="240095" name="Rectangle 479"/>
            <p:cNvSpPr>
              <a:spLocks noChangeArrowheads="1"/>
            </p:cNvSpPr>
            <p:nvPr/>
          </p:nvSpPr>
          <p:spPr bwMode="auto">
            <a:xfrm>
              <a:off x="1548333" y="2294116"/>
              <a:ext cx="6696075" cy="30861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152" name="Text Box 536"/>
            <p:cNvSpPr txBox="1">
              <a:spLocks noChangeArrowheads="1"/>
            </p:cNvSpPr>
            <p:nvPr/>
          </p:nvSpPr>
          <p:spPr bwMode="auto">
            <a:xfrm>
              <a:off x="2845321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字符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发生器</a:t>
              </a:r>
            </a:p>
          </p:txBody>
        </p:sp>
        <p:sp>
          <p:nvSpPr>
            <p:cNvPr id="240154" name="Text Box 538"/>
            <p:cNvSpPr txBox="1">
              <a:spLocks noChangeArrowheads="1"/>
            </p:cNvSpPr>
            <p:nvPr/>
          </p:nvSpPr>
          <p:spPr bwMode="auto">
            <a:xfrm>
              <a:off x="1692796" y="2438579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缓冲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存储器</a:t>
              </a:r>
            </a:p>
          </p:txBody>
        </p:sp>
        <p:sp>
          <p:nvSpPr>
            <p:cNvPr id="240155" name="Line 539"/>
            <p:cNvSpPr>
              <a:spLocks noChangeShapeType="1"/>
            </p:cNvSpPr>
            <p:nvPr/>
          </p:nvSpPr>
          <p:spPr bwMode="auto">
            <a:xfrm>
              <a:off x="2483371" y="2725916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8" name="Line 542"/>
            <p:cNvSpPr>
              <a:spLocks noChangeShapeType="1"/>
            </p:cNvSpPr>
            <p:nvPr/>
          </p:nvSpPr>
          <p:spPr bwMode="auto">
            <a:xfrm>
              <a:off x="1189558" y="3446642"/>
              <a:ext cx="50482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59" name="Line 543"/>
            <p:cNvSpPr>
              <a:spLocks noChangeShapeType="1"/>
            </p:cNvSpPr>
            <p:nvPr/>
          </p:nvSpPr>
          <p:spPr bwMode="auto">
            <a:xfrm>
              <a:off x="1189558" y="3589517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0" name="Line 544"/>
            <p:cNvSpPr>
              <a:spLocks noChangeShapeType="1"/>
            </p:cNvSpPr>
            <p:nvPr/>
          </p:nvSpPr>
          <p:spPr bwMode="auto">
            <a:xfrm flipH="1">
              <a:off x="1189558" y="3805417"/>
              <a:ext cx="501650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161" name="Text Box 545"/>
            <p:cNvSpPr txBox="1">
              <a:spLocks noChangeArrowheads="1"/>
            </p:cNvSpPr>
            <p:nvPr/>
          </p:nvSpPr>
          <p:spPr bwMode="auto">
            <a:xfrm>
              <a:off x="1692796" y="3300592"/>
              <a:ext cx="1008063" cy="5778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设备接口电路</a:t>
              </a:r>
            </a:p>
          </p:txBody>
        </p:sp>
        <p:sp>
          <p:nvSpPr>
            <p:cNvPr id="103" name="Line 539"/>
            <p:cNvSpPr>
              <a:spLocks noChangeShapeType="1"/>
            </p:cNvSpPr>
            <p:nvPr/>
          </p:nvSpPr>
          <p:spPr bwMode="auto">
            <a:xfrm flipV="1">
              <a:off x="2088878" y="3002553"/>
              <a:ext cx="0" cy="2900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635896" y="2438576"/>
              <a:ext cx="4573588" cy="1512888"/>
              <a:chOff x="3635896" y="2359017"/>
              <a:chExt cx="4573588" cy="1512888"/>
            </a:xfrm>
          </p:grpSpPr>
          <p:sp>
            <p:nvSpPr>
              <p:cNvPr id="240204" name="Text Box 588"/>
              <p:cNvSpPr txBox="1">
                <a:spLocks noChangeArrowheads="1"/>
              </p:cNvSpPr>
              <p:nvPr/>
            </p:nvSpPr>
            <p:spPr bwMode="auto">
              <a:xfrm>
                <a:off x="3997846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光调制驱动器</a:t>
                </a:r>
              </a:p>
            </p:txBody>
          </p:sp>
          <p:sp>
            <p:nvSpPr>
              <p:cNvPr id="240205" name="Text Box 589"/>
              <p:cNvSpPr txBox="1">
                <a:spLocks noChangeArrowheads="1"/>
              </p:cNvSpPr>
              <p:nvPr/>
            </p:nvSpPr>
            <p:spPr bwMode="auto">
              <a:xfrm>
                <a:off x="5148784" y="2359017"/>
                <a:ext cx="792163" cy="5762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>
                    <a:latin typeface="宋体" panose="02010600030101010101" pitchFamily="2" charset="-122"/>
                  </a:rPr>
                  <a:t>激光器</a:t>
                </a:r>
              </a:p>
            </p:txBody>
          </p:sp>
          <p:sp>
            <p:nvSpPr>
              <p:cNvPr id="240206" name="Rectangle 590"/>
              <p:cNvSpPr>
                <a:spLocks noChangeArrowheads="1"/>
              </p:cNvSpPr>
              <p:nvPr/>
            </p:nvSpPr>
            <p:spPr bwMode="auto">
              <a:xfrm rot="19500000">
                <a:off x="6372746" y="3341680"/>
                <a:ext cx="352425" cy="14605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7" name="Rectangle 591"/>
              <p:cNvSpPr>
                <a:spLocks noChangeArrowheads="1"/>
              </p:cNvSpPr>
              <p:nvPr/>
            </p:nvSpPr>
            <p:spPr bwMode="auto">
              <a:xfrm rot="1020000">
                <a:off x="6287021" y="2733667"/>
                <a:ext cx="360363" cy="13970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08" name="Line 592"/>
              <p:cNvSpPr>
                <a:spLocks noChangeShapeType="1"/>
              </p:cNvSpPr>
              <p:nvPr/>
            </p:nvSpPr>
            <p:spPr bwMode="auto">
              <a:xfrm>
                <a:off x="5942534" y="2660642"/>
                <a:ext cx="358775" cy="1000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09" name="Line 593"/>
              <p:cNvSpPr>
                <a:spLocks noChangeShapeType="1"/>
              </p:cNvSpPr>
              <p:nvPr/>
            </p:nvSpPr>
            <p:spPr bwMode="auto">
              <a:xfrm>
                <a:off x="6661671" y="2863842"/>
                <a:ext cx="504825" cy="14287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0" name="Line 594"/>
              <p:cNvSpPr>
                <a:spLocks noChangeShapeType="1"/>
              </p:cNvSpPr>
              <p:nvPr/>
            </p:nvSpPr>
            <p:spPr bwMode="auto">
              <a:xfrm flipH="1">
                <a:off x="6706121" y="3006717"/>
                <a:ext cx="460375" cy="327025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1" name="Text Box 595"/>
              <p:cNvSpPr txBox="1">
                <a:spLocks noChangeArrowheads="1"/>
              </p:cNvSpPr>
              <p:nvPr/>
            </p:nvSpPr>
            <p:spPr bwMode="auto">
              <a:xfrm>
                <a:off x="7741171" y="2708267"/>
                <a:ext cx="468313" cy="5048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</a:rPr>
                  <a:t>多面转镜</a:t>
                </a:r>
              </a:p>
            </p:txBody>
          </p:sp>
          <p:sp>
            <p:nvSpPr>
              <p:cNvPr id="240212" name="Rectangle 596"/>
              <p:cNvSpPr>
                <a:spLocks noChangeArrowheads="1"/>
              </p:cNvSpPr>
              <p:nvPr/>
            </p:nvSpPr>
            <p:spPr bwMode="auto">
              <a:xfrm>
                <a:off x="7239521" y="2863842"/>
                <a:ext cx="215900" cy="431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13" name="Line 597"/>
              <p:cNvSpPr>
                <a:spLocks noChangeShapeType="1"/>
              </p:cNvSpPr>
              <p:nvPr/>
            </p:nvSpPr>
            <p:spPr bwMode="auto">
              <a:xfrm flipV="1">
                <a:off x="7166496" y="2647942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4" name="Line 598"/>
              <p:cNvSpPr>
                <a:spLocks noChangeShapeType="1"/>
              </p:cNvSpPr>
              <p:nvPr/>
            </p:nvSpPr>
            <p:spPr bwMode="auto">
              <a:xfrm>
                <a:off x="7166496" y="27908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5" name="Line 599"/>
              <p:cNvSpPr>
                <a:spLocks noChangeShapeType="1"/>
              </p:cNvSpPr>
              <p:nvPr/>
            </p:nvSpPr>
            <p:spPr bwMode="auto">
              <a:xfrm flipV="1">
                <a:off x="7166496" y="2790817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6" name="Line 600"/>
              <p:cNvSpPr>
                <a:spLocks noChangeShapeType="1"/>
              </p:cNvSpPr>
              <p:nvPr/>
            </p:nvSpPr>
            <p:spPr bwMode="auto">
              <a:xfrm>
                <a:off x="7382396" y="2647942"/>
                <a:ext cx="2159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7" name="Line 601"/>
              <p:cNvSpPr>
                <a:spLocks noChangeShapeType="1"/>
              </p:cNvSpPr>
              <p:nvPr/>
            </p:nvSpPr>
            <p:spPr bwMode="auto">
              <a:xfrm>
                <a:off x="7598296" y="2647942"/>
                <a:ext cx="73025" cy="714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8" name="Line 602"/>
              <p:cNvSpPr>
                <a:spLocks noChangeShapeType="1"/>
              </p:cNvSpPr>
              <p:nvPr/>
            </p:nvSpPr>
            <p:spPr bwMode="auto">
              <a:xfrm flipV="1">
                <a:off x="7455421" y="27193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19" name="Line 603"/>
              <p:cNvSpPr>
                <a:spLocks noChangeShapeType="1"/>
              </p:cNvSpPr>
              <p:nvPr/>
            </p:nvSpPr>
            <p:spPr bwMode="auto">
              <a:xfrm flipV="1">
                <a:off x="7455421" y="3151180"/>
                <a:ext cx="21590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0" name="Line 604"/>
              <p:cNvSpPr>
                <a:spLocks noChangeShapeType="1"/>
              </p:cNvSpPr>
              <p:nvPr/>
            </p:nvSpPr>
            <p:spPr bwMode="auto">
              <a:xfrm>
                <a:off x="7166496" y="32226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1" name="Line 605"/>
              <p:cNvSpPr>
                <a:spLocks noChangeShapeType="1"/>
              </p:cNvSpPr>
              <p:nvPr/>
            </p:nvSpPr>
            <p:spPr bwMode="auto">
              <a:xfrm flipV="1">
                <a:off x="7671321" y="2719380"/>
                <a:ext cx="0" cy="433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2" name="Arc 606"/>
              <p:cNvSpPr/>
              <p:nvPr/>
            </p:nvSpPr>
            <p:spPr bwMode="auto">
              <a:xfrm>
                <a:off x="7237934" y="2420930"/>
                <a:ext cx="433388" cy="207963"/>
              </a:xfrm>
              <a:custGeom>
                <a:avLst/>
                <a:gdLst>
                  <a:gd name="G0" fmla="+- 21574 0 0"/>
                  <a:gd name="G1" fmla="+- 21600 0 0"/>
                  <a:gd name="G2" fmla="+- 21600 0 0"/>
                  <a:gd name="T0" fmla="*/ 0 w 43174"/>
                  <a:gd name="T1" fmla="*/ 20531 h 35231"/>
                  <a:gd name="T2" fmla="*/ 38329 w 43174"/>
                  <a:gd name="T3" fmla="*/ 35231 h 35231"/>
                  <a:gd name="T4" fmla="*/ 21574 w 43174"/>
                  <a:gd name="T5" fmla="*/ 21600 h 35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74" h="35231" fill="none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</a:path>
                  <a:path w="43174" h="35231" stroke="0" extrusionOk="0">
                    <a:moveTo>
                      <a:pt x="0" y="20531"/>
                    </a:moveTo>
                    <a:cubicBezTo>
                      <a:pt x="570" y="9031"/>
                      <a:pt x="10060" y="-1"/>
                      <a:pt x="21574" y="0"/>
                    </a:cubicBezTo>
                    <a:cubicBezTo>
                      <a:pt x="33503" y="0"/>
                      <a:pt x="43174" y="9670"/>
                      <a:pt x="43174" y="21600"/>
                    </a:cubicBezTo>
                    <a:cubicBezTo>
                      <a:pt x="43174" y="26565"/>
                      <a:pt x="41463" y="31379"/>
                      <a:pt x="38329" y="35231"/>
                    </a:cubicBezTo>
                    <a:lnTo>
                      <a:pt x="21574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223" name="Line 607"/>
              <p:cNvSpPr>
                <a:spLocks noChangeShapeType="1"/>
              </p:cNvSpPr>
              <p:nvPr/>
            </p:nvSpPr>
            <p:spPr bwMode="auto">
              <a:xfrm flipH="1">
                <a:off x="5869509" y="3530592"/>
                <a:ext cx="533400" cy="34131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4" name="Line 608"/>
              <p:cNvSpPr>
                <a:spLocks noChangeShapeType="1"/>
              </p:cNvSpPr>
              <p:nvPr/>
            </p:nvSpPr>
            <p:spPr bwMode="auto">
              <a:xfrm>
                <a:off x="4788421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5" name="Line 609"/>
              <p:cNvSpPr>
                <a:spLocks noChangeShapeType="1"/>
              </p:cNvSpPr>
              <p:nvPr/>
            </p:nvSpPr>
            <p:spPr bwMode="auto">
              <a:xfrm>
                <a:off x="3635896" y="2646355"/>
                <a:ext cx="360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26" name="Text Box 610"/>
              <p:cNvSpPr txBox="1">
                <a:spLocks noChangeArrowheads="1"/>
              </p:cNvSpPr>
              <p:nvPr/>
            </p:nvSpPr>
            <p:spPr bwMode="auto">
              <a:xfrm>
                <a:off x="6517209" y="35115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聚焦镜</a:t>
                </a:r>
              </a:p>
            </p:txBody>
          </p:sp>
          <p:sp>
            <p:nvSpPr>
              <p:cNvPr id="240227" name="Text Box 611"/>
              <p:cNvSpPr txBox="1">
                <a:spLocks noChangeArrowheads="1"/>
              </p:cNvSpPr>
              <p:nvPr/>
            </p:nvSpPr>
            <p:spPr bwMode="auto">
              <a:xfrm>
                <a:off x="6301309" y="2430455"/>
                <a:ext cx="5048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透镜</a:t>
                </a:r>
              </a:p>
            </p:txBody>
          </p:sp>
          <p:sp>
            <p:nvSpPr>
              <p:cNvPr id="4" name="椭圆 3"/>
              <p:cNvSpPr/>
              <p:nvPr/>
            </p:nvSpPr>
            <p:spPr bwMode="auto">
              <a:xfrm>
                <a:off x="7355346" y="2564904"/>
                <a:ext cx="168982" cy="10676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" name="直接连接符 5"/>
              <p:cNvCxnSpPr>
                <a:stCxn id="4" idx="2"/>
              </p:cNvCxnSpPr>
              <p:nvPr/>
            </p:nvCxnSpPr>
            <p:spPr bwMode="auto">
              <a:xfrm>
                <a:off x="7355346" y="2618284"/>
                <a:ext cx="1" cy="13829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直接连接符 78"/>
              <p:cNvCxnSpPr>
                <a:stCxn id="4" idx="6"/>
              </p:cNvCxnSpPr>
              <p:nvPr/>
            </p:nvCxnSpPr>
            <p:spPr bwMode="auto">
              <a:xfrm>
                <a:off x="7524328" y="2618284"/>
                <a:ext cx="0" cy="1166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椭圆 80"/>
              <p:cNvSpPr/>
              <p:nvPr/>
            </p:nvSpPr>
            <p:spPr bwMode="auto">
              <a:xfrm>
                <a:off x="7355346" y="3356992"/>
                <a:ext cx="168982" cy="10676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2" name="直接连接符 81"/>
              <p:cNvCxnSpPr>
                <a:endCxn id="81" idx="2"/>
              </p:cNvCxnSpPr>
              <p:nvPr/>
            </p:nvCxnSpPr>
            <p:spPr bwMode="auto">
              <a:xfrm>
                <a:off x="7355346" y="3294992"/>
                <a:ext cx="0" cy="11538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直接连接符 82"/>
              <p:cNvCxnSpPr>
                <a:endCxn id="81" idx="6"/>
              </p:cNvCxnSpPr>
              <p:nvPr/>
            </p:nvCxnSpPr>
            <p:spPr bwMode="auto">
              <a:xfrm>
                <a:off x="7524328" y="3242849"/>
                <a:ext cx="0" cy="16752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Text Box 595"/>
              <p:cNvSpPr txBox="1">
                <a:spLocks noChangeArrowheads="1"/>
              </p:cNvSpPr>
              <p:nvPr/>
            </p:nvSpPr>
            <p:spPr bwMode="auto">
              <a:xfrm>
                <a:off x="7308304" y="3478534"/>
                <a:ext cx="863734" cy="2384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>
                    <a:latin typeface="宋体" panose="02010600030101010101" pitchFamily="2" charset="-122"/>
                  </a:rPr>
                  <a:t>扫描电机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267471" y="3159301"/>
              <a:ext cx="5905500" cy="2221466"/>
              <a:chOff x="2267471" y="3079742"/>
              <a:chExt cx="5905500" cy="2221466"/>
            </a:xfrm>
          </p:grpSpPr>
          <p:sp>
            <p:nvSpPr>
              <p:cNvPr id="240172" name="Oval 556"/>
              <p:cNvSpPr>
                <a:spLocks noChangeArrowheads="1"/>
              </p:cNvSpPr>
              <p:nvPr/>
            </p:nvSpPr>
            <p:spPr bwMode="auto">
              <a:xfrm>
                <a:off x="4429646" y="3582980"/>
                <a:ext cx="1511300" cy="1223963"/>
              </a:xfrm>
              <a:prstGeom prst="ellipse">
                <a:avLst/>
              </a:prstGeom>
              <a:solidFill>
                <a:srgbClr val="CCFFFF">
                  <a:alpha val="60001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3" name="Text Box 557"/>
              <p:cNvSpPr txBox="1">
                <a:spLocks noChangeArrowheads="1"/>
              </p:cNvSpPr>
              <p:nvPr/>
            </p:nvSpPr>
            <p:spPr bwMode="auto">
              <a:xfrm>
                <a:off x="4790009" y="408780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感光硒鼓</a:t>
                </a:r>
              </a:p>
            </p:txBody>
          </p:sp>
          <p:sp>
            <p:nvSpPr>
              <p:cNvPr id="240174" name="Rectangle 558"/>
              <p:cNvSpPr>
                <a:spLocks noChangeArrowheads="1"/>
              </p:cNvSpPr>
              <p:nvPr/>
            </p:nvSpPr>
            <p:spPr bwMode="auto">
              <a:xfrm rot="21300000">
                <a:off x="6012384" y="4014780"/>
                <a:ext cx="288925" cy="215900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5" name="Text Box 559"/>
              <p:cNvSpPr txBox="1">
                <a:spLocks noChangeArrowheads="1"/>
              </p:cNvSpPr>
              <p:nvPr/>
            </p:nvSpPr>
            <p:spPr bwMode="auto">
              <a:xfrm>
                <a:off x="6372746" y="3941755"/>
                <a:ext cx="1585913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显影器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(</a:t>
                </a:r>
                <a:r>
                  <a:rPr lang="zh-CN" altLang="en-US" sz="1600" b="1">
                    <a:latin typeface="宋体" panose="02010600030101010101" pitchFamily="2" charset="-122"/>
                  </a:rPr>
                  <a:t>含炭粉盒</a:t>
                </a:r>
                <a:r>
                  <a:rPr lang="en-US" altLang="zh-CN" sz="1600" b="1"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240176" name="Rectangle 560"/>
              <p:cNvSpPr>
                <a:spLocks noChangeArrowheads="1"/>
              </p:cNvSpPr>
              <p:nvPr/>
            </p:nvSpPr>
            <p:spPr bwMode="auto">
              <a:xfrm rot="1200000">
                <a:off x="5364684" y="3367080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7" name="Text Box 561"/>
              <p:cNvSpPr txBox="1">
                <a:spLocks noChangeArrowheads="1"/>
              </p:cNvSpPr>
              <p:nvPr/>
            </p:nvSpPr>
            <p:spPr bwMode="auto">
              <a:xfrm>
                <a:off x="5077346" y="3079742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充电电晕</a:t>
                </a:r>
              </a:p>
            </p:txBody>
          </p:sp>
          <p:sp>
            <p:nvSpPr>
              <p:cNvPr id="240178" name="Rectangle 562"/>
              <p:cNvSpPr>
                <a:spLocks noChangeArrowheads="1"/>
              </p:cNvSpPr>
              <p:nvPr/>
            </p:nvSpPr>
            <p:spPr bwMode="auto">
              <a:xfrm rot="19200000">
                <a:off x="4356621" y="3467092"/>
                <a:ext cx="288925" cy="21590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79" name="Text Box 563"/>
              <p:cNvSpPr txBox="1">
                <a:spLocks noChangeArrowheads="1"/>
              </p:cNvSpPr>
              <p:nvPr/>
            </p:nvSpPr>
            <p:spPr bwMode="auto">
              <a:xfrm>
                <a:off x="3708921" y="3295642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清扫刷</a:t>
                </a:r>
              </a:p>
            </p:txBody>
          </p:sp>
          <p:sp>
            <p:nvSpPr>
              <p:cNvPr id="240180" name="Rectangle 564"/>
              <p:cNvSpPr>
                <a:spLocks noChangeArrowheads="1"/>
              </p:cNvSpPr>
              <p:nvPr/>
            </p:nvSpPr>
            <p:spPr bwMode="auto">
              <a:xfrm>
                <a:off x="4067696" y="4087805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1" name="Text Box 565"/>
              <p:cNvSpPr txBox="1">
                <a:spLocks noChangeArrowheads="1"/>
              </p:cNvSpPr>
              <p:nvPr/>
            </p:nvSpPr>
            <p:spPr bwMode="auto">
              <a:xfrm>
                <a:off x="3132659" y="4014780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消电电晕</a:t>
                </a:r>
              </a:p>
            </p:txBody>
          </p:sp>
          <p:sp>
            <p:nvSpPr>
              <p:cNvPr id="240182" name="Line 566"/>
              <p:cNvSpPr>
                <a:spLocks noChangeShapeType="1"/>
              </p:cNvSpPr>
              <p:nvPr/>
            </p:nvSpPr>
            <p:spPr bwMode="auto">
              <a:xfrm>
                <a:off x="4501084" y="3725855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3" name="Line 567"/>
              <p:cNvSpPr>
                <a:spLocks noChangeShapeType="1"/>
              </p:cNvSpPr>
              <p:nvPr/>
            </p:nvSpPr>
            <p:spPr bwMode="auto">
              <a:xfrm>
                <a:off x="4574109" y="3654417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4" name="Line 568"/>
              <p:cNvSpPr>
                <a:spLocks noChangeShapeType="1"/>
              </p:cNvSpPr>
              <p:nvPr/>
            </p:nvSpPr>
            <p:spPr bwMode="auto">
              <a:xfrm>
                <a:off x="4645546" y="3582980"/>
                <a:ext cx="73025" cy="73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5" name="Arc 569"/>
              <p:cNvSpPr/>
              <p:nvPr/>
            </p:nvSpPr>
            <p:spPr bwMode="auto">
              <a:xfrm>
                <a:off x="5364684" y="3798880"/>
                <a:ext cx="288925" cy="2159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6" name="Line 570"/>
              <p:cNvSpPr>
                <a:spLocks noChangeShapeType="1"/>
              </p:cNvSpPr>
              <p:nvPr/>
            </p:nvSpPr>
            <p:spPr bwMode="auto">
              <a:xfrm>
                <a:off x="5723459" y="4664067"/>
                <a:ext cx="180181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7" name="Line 571"/>
              <p:cNvSpPr>
                <a:spLocks noChangeShapeType="1"/>
              </p:cNvSpPr>
              <p:nvPr/>
            </p:nvSpPr>
            <p:spPr bwMode="auto">
              <a:xfrm>
                <a:off x="2988196" y="4664067"/>
                <a:ext cx="165735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88" name="Arc 572"/>
              <p:cNvSpPr/>
              <p:nvPr/>
            </p:nvSpPr>
            <p:spPr bwMode="auto">
              <a:xfrm flipV="1">
                <a:off x="4643959" y="4508492"/>
                <a:ext cx="1081088" cy="342900"/>
              </a:xfrm>
              <a:custGeom>
                <a:avLst/>
                <a:gdLst>
                  <a:gd name="G0" fmla="+- 18806 0 0"/>
                  <a:gd name="G1" fmla="+- 21600 0 0"/>
                  <a:gd name="G2" fmla="+- 21600 0 0"/>
                  <a:gd name="T0" fmla="*/ 0 w 38060"/>
                  <a:gd name="T1" fmla="*/ 10975 h 21600"/>
                  <a:gd name="T2" fmla="*/ 38060 w 38060"/>
                  <a:gd name="T3" fmla="*/ 11810 h 21600"/>
                  <a:gd name="T4" fmla="*/ 18806 w 3806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060" h="21600" fill="none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</a:path>
                  <a:path w="38060" h="21600" stroke="0" extrusionOk="0">
                    <a:moveTo>
                      <a:pt x="-1" y="10974"/>
                    </a:moveTo>
                    <a:cubicBezTo>
                      <a:pt x="3831" y="4193"/>
                      <a:pt x="11017" y="-1"/>
                      <a:pt x="18806" y="0"/>
                    </a:cubicBezTo>
                    <a:cubicBezTo>
                      <a:pt x="26934" y="0"/>
                      <a:pt x="34375" y="4563"/>
                      <a:pt x="38059" y="11810"/>
                    </a:cubicBezTo>
                    <a:lnTo>
                      <a:pt x="18806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89" name="Oval 573"/>
              <p:cNvSpPr>
                <a:spLocks noChangeArrowheads="1"/>
              </p:cNvSpPr>
              <p:nvPr/>
            </p:nvSpPr>
            <p:spPr bwMode="auto">
              <a:xfrm>
                <a:off x="5867921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0" name="Oval 574"/>
              <p:cNvSpPr>
                <a:spLocks noChangeArrowheads="1"/>
              </p:cNvSpPr>
              <p:nvPr/>
            </p:nvSpPr>
            <p:spPr bwMode="auto">
              <a:xfrm>
                <a:off x="6660084" y="4664067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1" name="Oval 575"/>
              <p:cNvSpPr>
                <a:spLocks noChangeArrowheads="1"/>
              </p:cNvSpPr>
              <p:nvPr/>
            </p:nvSpPr>
            <p:spPr bwMode="auto">
              <a:xfrm>
                <a:off x="6660084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2" name="Oval 576"/>
              <p:cNvSpPr>
                <a:spLocks noChangeArrowheads="1"/>
              </p:cNvSpPr>
              <p:nvPr/>
            </p:nvSpPr>
            <p:spPr bwMode="auto">
              <a:xfrm>
                <a:off x="7236346" y="4519605"/>
                <a:ext cx="144463" cy="144463"/>
              </a:xfrm>
              <a:prstGeom prst="ellipse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3" name="Oval 577"/>
              <p:cNvSpPr>
                <a:spLocks noChangeArrowheads="1"/>
              </p:cNvSpPr>
              <p:nvPr/>
            </p:nvSpPr>
            <p:spPr bwMode="auto">
              <a:xfrm>
                <a:off x="4283596" y="4664067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4" name="Oval 578"/>
              <p:cNvSpPr>
                <a:spLocks noChangeArrowheads="1"/>
              </p:cNvSpPr>
              <p:nvPr/>
            </p:nvSpPr>
            <p:spPr bwMode="auto">
              <a:xfrm>
                <a:off x="4283596" y="4519605"/>
                <a:ext cx="144463" cy="144463"/>
              </a:xfrm>
              <a:prstGeom prst="ellipse">
                <a:avLst/>
              </a:prstGeom>
              <a:solidFill>
                <a:srgbClr val="800000">
                  <a:alpha val="80000"/>
                </a:srgbClr>
              </a:soli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195" name="AutoShape 579" descr="浅色横线"/>
              <p:cNvSpPr>
                <a:spLocks noChangeArrowheads="1"/>
              </p:cNvSpPr>
              <p:nvPr/>
            </p:nvSpPr>
            <p:spPr bwMode="auto">
              <a:xfrm>
                <a:off x="22674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收纸盒</a:t>
                </a:r>
              </a:p>
            </p:txBody>
          </p:sp>
          <p:sp>
            <p:nvSpPr>
              <p:cNvPr id="240197" name="AutoShape 581" descr="浅色横线"/>
              <p:cNvSpPr>
                <a:spLocks noChangeArrowheads="1"/>
              </p:cNvSpPr>
              <p:nvPr/>
            </p:nvSpPr>
            <p:spPr bwMode="auto">
              <a:xfrm>
                <a:off x="7309371" y="4664067"/>
                <a:ext cx="863600" cy="287338"/>
              </a:xfrm>
              <a:custGeom>
                <a:avLst/>
                <a:gdLst>
                  <a:gd name="G0" fmla="+- 3426 0 0"/>
                  <a:gd name="G1" fmla="+- 21600 0 3426"/>
                  <a:gd name="G2" fmla="*/ 3426 1 2"/>
                  <a:gd name="G3" fmla="+- 21600 0 G2"/>
                  <a:gd name="G4" fmla="+/ 3426 21600 2"/>
                  <a:gd name="G5" fmla="+/ G1 0 2"/>
                  <a:gd name="G6" fmla="*/ 21600 21600 3426"/>
                  <a:gd name="G7" fmla="*/ G6 1 2"/>
                  <a:gd name="G8" fmla="+- 21600 0 G7"/>
                  <a:gd name="G9" fmla="*/ 21600 1 2"/>
                  <a:gd name="G10" fmla="+- 3426 0 G9"/>
                  <a:gd name="G11" fmla="?: G10 G8 0"/>
                  <a:gd name="G12" fmla="?: G10 G7 21600"/>
                  <a:gd name="T0" fmla="*/ 19887 w 21600"/>
                  <a:gd name="T1" fmla="*/ 10800 h 21600"/>
                  <a:gd name="T2" fmla="*/ 10800 w 21600"/>
                  <a:gd name="T3" fmla="*/ 21600 h 21600"/>
                  <a:gd name="T4" fmla="*/ 1713 w 21600"/>
                  <a:gd name="T5" fmla="*/ 10800 h 21600"/>
                  <a:gd name="T6" fmla="*/ 10800 w 21600"/>
                  <a:gd name="T7" fmla="*/ 0 h 21600"/>
                  <a:gd name="T8" fmla="*/ 3513 w 21600"/>
                  <a:gd name="T9" fmla="*/ 3513 h 21600"/>
                  <a:gd name="T10" fmla="*/ 18087 w 21600"/>
                  <a:gd name="T11" fmla="*/ 1808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426" y="21600"/>
                    </a:lnTo>
                    <a:lnTo>
                      <a:pt x="1817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pattFill prst="ltHorz">
                <a:fgClr>
                  <a:srgbClr val="FFCC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zh-CN" altLang="en-US" sz="1600" b="1" dirty="0"/>
                  <a:t>供纸盒</a:t>
                </a:r>
              </a:p>
            </p:txBody>
          </p:sp>
          <p:sp>
            <p:nvSpPr>
              <p:cNvPr id="240199" name="Text Box 583"/>
              <p:cNvSpPr txBox="1">
                <a:spLocks noChangeArrowheads="1"/>
              </p:cNvSpPr>
              <p:nvPr/>
            </p:nvSpPr>
            <p:spPr bwMode="auto">
              <a:xfrm>
                <a:off x="7236346" y="4230680"/>
                <a:ext cx="720725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搓纸辊</a:t>
                </a:r>
              </a:p>
            </p:txBody>
          </p:sp>
          <p:sp>
            <p:nvSpPr>
              <p:cNvPr id="240200" name="Text Box 584"/>
              <p:cNvSpPr txBox="1">
                <a:spLocks noChangeArrowheads="1"/>
              </p:cNvSpPr>
              <p:nvPr/>
            </p:nvSpPr>
            <p:spPr bwMode="auto">
              <a:xfrm>
                <a:off x="6444184" y="48799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导纸辊</a:t>
                </a:r>
              </a:p>
            </p:txBody>
          </p:sp>
          <p:sp>
            <p:nvSpPr>
              <p:cNvPr id="240201" name="Text Box 585"/>
              <p:cNvSpPr txBox="1">
                <a:spLocks noChangeArrowheads="1"/>
              </p:cNvSpPr>
              <p:nvPr/>
            </p:nvSpPr>
            <p:spPr bwMode="auto">
              <a:xfrm>
                <a:off x="5796484" y="4664067"/>
                <a:ext cx="720725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定位辊</a:t>
                </a:r>
              </a:p>
            </p:txBody>
          </p:sp>
          <p:sp>
            <p:nvSpPr>
              <p:cNvPr id="240202" name="Text Box 586"/>
              <p:cNvSpPr txBox="1">
                <a:spLocks noChangeArrowheads="1"/>
              </p:cNvSpPr>
              <p:nvPr/>
            </p:nvSpPr>
            <p:spPr bwMode="auto">
              <a:xfrm>
                <a:off x="3348559" y="4437055"/>
                <a:ext cx="863600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定影热辊</a:t>
                </a:r>
              </a:p>
            </p:txBody>
          </p:sp>
          <p:sp>
            <p:nvSpPr>
              <p:cNvPr id="96" name="Rectangle 560"/>
              <p:cNvSpPr>
                <a:spLocks noChangeArrowheads="1"/>
              </p:cNvSpPr>
              <p:nvPr/>
            </p:nvSpPr>
            <p:spPr bwMode="auto">
              <a:xfrm rot="1200000">
                <a:off x="4672217" y="4840051"/>
                <a:ext cx="288925" cy="21590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Rectangle 562"/>
              <p:cNvSpPr>
                <a:spLocks noChangeArrowheads="1"/>
              </p:cNvSpPr>
              <p:nvPr/>
            </p:nvSpPr>
            <p:spPr bwMode="auto">
              <a:xfrm rot="20380350">
                <a:off x="5399680" y="4825822"/>
                <a:ext cx="288925" cy="2159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Text Box 561"/>
              <p:cNvSpPr txBox="1">
                <a:spLocks noChangeArrowheads="1"/>
              </p:cNvSpPr>
              <p:nvPr/>
            </p:nvSpPr>
            <p:spPr bwMode="auto">
              <a:xfrm>
                <a:off x="5371176" y="5085308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转印电晕</a:t>
                </a:r>
              </a:p>
            </p:txBody>
          </p:sp>
          <p:sp>
            <p:nvSpPr>
              <p:cNvPr id="99" name="Text Box 561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865188" cy="2159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latin typeface="宋体" panose="02010600030101010101" pitchFamily="2" charset="-122"/>
                  </a:rPr>
                  <a:t>分离电晕</a:t>
                </a:r>
              </a:p>
            </p:txBody>
          </p:sp>
        </p:grpSp>
      </p:grpSp>
      <p:sp>
        <p:nvSpPr>
          <p:cNvPr id="100" name="Text Box 241"/>
          <p:cNvSpPr txBox="1">
            <a:spLocks noChangeArrowheads="1"/>
          </p:cNvSpPr>
          <p:nvPr/>
        </p:nvSpPr>
        <p:spPr bwMode="auto">
          <a:xfrm>
            <a:off x="179512" y="5452775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*打印机接口：</a:t>
            </a:r>
            <a:r>
              <a:rPr lang="en-US" altLang="zh-CN" dirty="0">
                <a:latin typeface="+mn-lt"/>
              </a:rPr>
              <a:t>Centronics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b="1" dirty="0">
                <a:latin typeface="+mn-ea"/>
                <a:ea typeface="+mn-ea"/>
              </a:rPr>
              <a:t>USB</a:t>
            </a:r>
            <a:r>
              <a:rPr lang="en-US" altLang="zh-CN" b="1" dirty="0"/>
              <a:t> 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39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79512" y="2924944"/>
            <a:ext cx="4248547" cy="328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磁盘组成示例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磁盘工作方式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0C07-C469-4C59-9496-1B3443C501F3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339039" name="Text Box 9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三、存储设备                    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9040" name="Text Box 9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辅存种类：</a:t>
            </a:r>
            <a:r>
              <a:rPr lang="zh-CN" altLang="en-US" b="1" dirty="0">
                <a:latin typeface="宋体" panose="02010600030101010101" pitchFamily="2" charset="-122"/>
              </a:rPr>
              <a:t>磁表面、光介质</a:t>
            </a:r>
            <a:r>
              <a:rPr lang="en-US" altLang="zh-CN" b="1" dirty="0">
                <a:latin typeface="宋体" panose="02010600030101010101" pitchFamily="2" charset="-122"/>
              </a:rPr>
              <a:t>        </a:t>
            </a:r>
            <a:r>
              <a:rPr lang="en-US" altLang="zh-CN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须具有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非易失性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辅存结构：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39041" name="Text Box 97"/>
          <p:cNvSpPr txBox="1">
            <a:spLocks noChangeArrowheads="1"/>
          </p:cNvSpPr>
          <p:nvPr/>
        </p:nvSpPr>
        <p:spPr bwMode="auto">
          <a:xfrm>
            <a:off x="2194347" y="1290826"/>
            <a:ext cx="655411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常为盘状、带状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←读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写时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磁头不动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精度高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6375" y="1811769"/>
            <a:ext cx="6623051" cy="1152525"/>
            <a:chOff x="1476375" y="1811769"/>
            <a:chExt cx="6623051" cy="1152525"/>
          </a:xfrm>
        </p:grpSpPr>
        <p:sp>
          <p:nvSpPr>
            <p:cNvPr id="339045" name="Text Box 101"/>
            <p:cNvSpPr txBox="1">
              <a:spLocks noChangeArrowheads="1"/>
            </p:cNvSpPr>
            <p:nvPr/>
          </p:nvSpPr>
          <p:spPr bwMode="auto">
            <a:xfrm>
              <a:off x="2773363" y="1956232"/>
              <a:ext cx="57785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049" name="Oval 105"/>
            <p:cNvSpPr>
              <a:spLocks noChangeArrowheads="1"/>
            </p:cNvSpPr>
            <p:nvPr/>
          </p:nvSpPr>
          <p:spPr bwMode="auto">
            <a:xfrm>
              <a:off x="1476375" y="1811769"/>
              <a:ext cx="1152525" cy="1152525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6" name="Oval 142"/>
            <p:cNvSpPr>
              <a:spLocks noChangeArrowheads="1"/>
            </p:cNvSpPr>
            <p:nvPr/>
          </p:nvSpPr>
          <p:spPr bwMode="auto">
            <a:xfrm>
              <a:off x="1549400" y="1884794"/>
              <a:ext cx="1008063" cy="10080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8" name="Oval 144"/>
            <p:cNvSpPr>
              <a:spLocks noChangeArrowheads="1"/>
            </p:cNvSpPr>
            <p:nvPr/>
          </p:nvSpPr>
          <p:spPr bwMode="auto">
            <a:xfrm>
              <a:off x="1765300" y="2105457"/>
              <a:ext cx="576263" cy="57626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89" name="Oval 145"/>
            <p:cNvSpPr>
              <a:spLocks noChangeArrowheads="1"/>
            </p:cNvSpPr>
            <p:nvPr/>
          </p:nvSpPr>
          <p:spPr bwMode="auto">
            <a:xfrm>
              <a:off x="1855788" y="2211819"/>
              <a:ext cx="385763" cy="379413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0" name="Oval 146"/>
            <p:cNvSpPr>
              <a:spLocks noChangeArrowheads="1"/>
            </p:cNvSpPr>
            <p:nvPr/>
          </p:nvSpPr>
          <p:spPr bwMode="auto">
            <a:xfrm>
              <a:off x="1941513" y="2288019"/>
              <a:ext cx="215900" cy="2159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1" name="Line 147"/>
            <p:cNvSpPr>
              <a:spLocks noChangeShapeType="1"/>
            </p:cNvSpPr>
            <p:nvPr/>
          </p:nvSpPr>
          <p:spPr bwMode="auto">
            <a:xfrm flipH="1">
              <a:off x="2125663" y="2105457"/>
              <a:ext cx="647700" cy="13811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2" name="Line 148"/>
            <p:cNvSpPr>
              <a:spLocks noChangeShapeType="1"/>
            </p:cNvSpPr>
            <p:nvPr/>
          </p:nvSpPr>
          <p:spPr bwMode="auto">
            <a:xfrm flipH="1">
              <a:off x="2341563" y="2099107"/>
              <a:ext cx="43180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094" name="AutoShape 150"/>
            <p:cNvSpPr>
              <a:spLocks noChangeArrowheads="1"/>
            </p:cNvSpPr>
            <p:nvPr/>
          </p:nvSpPr>
          <p:spPr bwMode="auto">
            <a:xfrm rot="5400000">
              <a:off x="4229100" y="1719015"/>
              <a:ext cx="684213" cy="1727200"/>
            </a:xfrm>
            <a:prstGeom prst="wave">
              <a:avLst>
                <a:gd name="adj1" fmla="val 477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095" name="Line 151"/>
            <p:cNvSpPr>
              <a:spLocks noChangeShapeType="1"/>
            </p:cNvSpPr>
            <p:nvPr/>
          </p:nvSpPr>
          <p:spPr bwMode="auto">
            <a:xfrm>
              <a:off x="3995738" y="2347665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6" name="Line 152"/>
            <p:cNvSpPr>
              <a:spLocks noChangeShapeType="1"/>
            </p:cNvSpPr>
            <p:nvPr/>
          </p:nvSpPr>
          <p:spPr bwMode="auto">
            <a:xfrm>
              <a:off x="3995738" y="2781052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7" name="Line 153"/>
            <p:cNvSpPr>
              <a:spLocks noChangeShapeType="1"/>
            </p:cNvSpPr>
            <p:nvPr/>
          </p:nvSpPr>
          <p:spPr bwMode="auto">
            <a:xfrm>
              <a:off x="3995738" y="2636590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8" name="Line 154"/>
            <p:cNvSpPr>
              <a:spLocks noChangeShapeType="1"/>
            </p:cNvSpPr>
            <p:nvPr/>
          </p:nvSpPr>
          <p:spPr bwMode="auto">
            <a:xfrm>
              <a:off x="3995738" y="2492127"/>
              <a:ext cx="1152525" cy="0"/>
            </a:xfrm>
            <a:prstGeom prst="line">
              <a:avLst/>
            </a:prstGeom>
            <a:noFill/>
            <a:ln w="3175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9" name="Line 155"/>
            <p:cNvSpPr>
              <a:spLocks noChangeShapeType="1"/>
            </p:cNvSpPr>
            <p:nvPr/>
          </p:nvSpPr>
          <p:spPr bwMode="auto">
            <a:xfrm flipH="1">
              <a:off x="4429125" y="2131765"/>
              <a:ext cx="430213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0" name="Line 156"/>
            <p:cNvSpPr>
              <a:spLocks noChangeShapeType="1"/>
            </p:cNvSpPr>
            <p:nvPr/>
          </p:nvSpPr>
          <p:spPr bwMode="auto">
            <a:xfrm flipH="1">
              <a:off x="4573588" y="2131765"/>
              <a:ext cx="285750" cy="50482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01" name="Text Box 157"/>
            <p:cNvSpPr txBox="1">
              <a:spLocks noChangeArrowheads="1"/>
            </p:cNvSpPr>
            <p:nvPr/>
          </p:nvSpPr>
          <p:spPr bwMode="auto">
            <a:xfrm>
              <a:off x="4857750" y="1917452"/>
              <a:ext cx="57785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</a:t>
              </a:r>
            </a:p>
          </p:txBody>
        </p:sp>
        <p:sp>
          <p:nvSpPr>
            <p:cNvPr id="339106" name="AutoShape 162"/>
            <p:cNvSpPr>
              <a:spLocks noChangeArrowheads="1"/>
            </p:cNvSpPr>
            <p:nvPr/>
          </p:nvSpPr>
          <p:spPr bwMode="auto">
            <a:xfrm rot="5400000">
              <a:off x="6948488" y="1557090"/>
              <a:ext cx="287338" cy="2014538"/>
            </a:xfrm>
            <a:prstGeom prst="wave">
              <a:avLst>
                <a:gd name="adj1" fmla="val 1968"/>
                <a:gd name="adj2" fmla="val 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7" name="Rectangle 163"/>
            <p:cNvSpPr>
              <a:spLocks noChangeArrowheads="1"/>
            </p:cNvSpPr>
            <p:nvPr/>
          </p:nvSpPr>
          <p:spPr bwMode="auto">
            <a:xfrm>
              <a:off x="6227763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8" name="Rectangle 164"/>
            <p:cNvSpPr>
              <a:spLocks noChangeArrowheads="1"/>
            </p:cNvSpPr>
            <p:nvPr/>
          </p:nvSpPr>
          <p:spPr bwMode="auto">
            <a:xfrm>
              <a:off x="6588125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09" name="Rectangle 165"/>
            <p:cNvSpPr>
              <a:spLocks noChangeArrowheads="1"/>
            </p:cNvSpPr>
            <p:nvPr/>
          </p:nvSpPr>
          <p:spPr bwMode="auto">
            <a:xfrm>
              <a:off x="6948488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0" name="Rectangle 166"/>
            <p:cNvSpPr>
              <a:spLocks noChangeArrowheads="1"/>
            </p:cNvSpPr>
            <p:nvPr/>
          </p:nvSpPr>
          <p:spPr bwMode="auto">
            <a:xfrm>
              <a:off x="7307263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1" name="Rectangle 167"/>
            <p:cNvSpPr>
              <a:spLocks noChangeArrowheads="1"/>
            </p:cNvSpPr>
            <p:nvPr/>
          </p:nvSpPr>
          <p:spPr bwMode="auto">
            <a:xfrm>
              <a:off x="7667625" y="2492127"/>
              <a:ext cx="215900" cy="14287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113" name="Text Box 169"/>
            <p:cNvSpPr txBox="1">
              <a:spLocks noChangeArrowheads="1"/>
            </p:cNvSpPr>
            <p:nvPr/>
          </p:nvSpPr>
          <p:spPr bwMode="auto">
            <a:xfrm>
              <a:off x="6589713" y="1915865"/>
              <a:ext cx="1441450" cy="2889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0" tIns="0" rIns="0" bIns="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位信息磁化元</a:t>
              </a:r>
            </a:p>
          </p:txBody>
        </p:sp>
        <p:sp>
          <p:nvSpPr>
            <p:cNvPr id="339114" name="Line 170"/>
            <p:cNvSpPr>
              <a:spLocks noChangeShapeType="1"/>
            </p:cNvSpPr>
            <p:nvPr/>
          </p:nvSpPr>
          <p:spPr bwMode="auto">
            <a:xfrm flipH="1">
              <a:off x="7453313" y="2244477"/>
              <a:ext cx="144463" cy="2476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9115" name="Line 171"/>
            <p:cNvSpPr>
              <a:spLocks noChangeShapeType="1"/>
            </p:cNvSpPr>
            <p:nvPr/>
          </p:nvSpPr>
          <p:spPr bwMode="auto">
            <a:xfrm flipH="1">
              <a:off x="6661150" y="2204790"/>
              <a:ext cx="936625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90" name="Text Box 184"/>
          <p:cNvSpPr txBox="1">
            <a:spLocks noChangeArrowheads="1"/>
          </p:cNvSpPr>
          <p:nvPr/>
        </p:nvSpPr>
        <p:spPr bwMode="auto">
          <a:xfrm>
            <a:off x="3203301" y="5517232"/>
            <a:ext cx="594069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磁盘一直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匀速</a:t>
            </a:r>
            <a:r>
              <a:rPr lang="zh-CN" altLang="en-US" b="1" dirty="0">
                <a:latin typeface="宋体" panose="02010600030101010101" pitchFamily="2" charset="-122"/>
              </a:rPr>
              <a:t>转动，    </a:t>
            </a:r>
            <a:r>
              <a:rPr lang="zh-CN" altLang="en-US" sz="1800" b="1" dirty="0">
                <a:latin typeface="宋体" panose="02010600030101010101" pitchFamily="2" charset="-122"/>
              </a:rPr>
              <a:t>←每个磁道容量应相同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寻址时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先</a:t>
            </a:r>
            <a:r>
              <a:rPr lang="zh-CN" altLang="en-US" b="1" dirty="0">
                <a:latin typeface="宋体" panose="02010600030101010101" pitchFamily="2" charset="-122"/>
              </a:rPr>
              <a:t>寻道、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再</a:t>
            </a:r>
            <a:r>
              <a:rPr lang="zh-CN" altLang="en-US" b="1" dirty="0">
                <a:latin typeface="宋体" panose="02010600030101010101" pitchFamily="2" charset="-122"/>
              </a:rPr>
              <a:t>等待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转到</a:t>
            </a:r>
            <a:r>
              <a:rPr lang="zh-CN" altLang="en-US" sz="1800" b="1" u="sng" dirty="0">
                <a:latin typeface="宋体" panose="02010600030101010101" pitchFamily="2" charset="-122"/>
              </a:rPr>
              <a:t>目标位置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5896" y="3429000"/>
            <a:ext cx="3960440" cy="2089151"/>
            <a:chOff x="2843808" y="3212182"/>
            <a:chExt cx="3960440" cy="2089151"/>
          </a:xfrm>
        </p:grpSpPr>
        <p:sp>
          <p:nvSpPr>
            <p:cNvPr id="44" name="Rectangle 757"/>
            <p:cNvSpPr>
              <a:spLocks noChangeArrowheads="1"/>
            </p:cNvSpPr>
            <p:nvPr/>
          </p:nvSpPr>
          <p:spPr bwMode="auto">
            <a:xfrm>
              <a:off x="3564161" y="4291682"/>
              <a:ext cx="646856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763"/>
            <p:cNvSpPr>
              <a:spLocks noChangeArrowheads="1"/>
            </p:cNvSpPr>
            <p:nvPr/>
          </p:nvSpPr>
          <p:spPr bwMode="auto">
            <a:xfrm>
              <a:off x="4211068" y="3428082"/>
              <a:ext cx="145256" cy="11525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764"/>
            <p:cNvSpPr>
              <a:spLocks noChangeArrowheads="1"/>
            </p:cNvSpPr>
            <p:nvPr/>
          </p:nvSpPr>
          <p:spPr bwMode="auto">
            <a:xfrm>
              <a:off x="4138836" y="4581128"/>
              <a:ext cx="360362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765"/>
            <p:cNvSpPr>
              <a:spLocks noChangeArrowheads="1"/>
            </p:cNvSpPr>
            <p:nvPr/>
          </p:nvSpPr>
          <p:spPr bwMode="auto">
            <a:xfrm>
              <a:off x="41388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66"/>
            <p:cNvSpPr>
              <a:spLocks noChangeArrowheads="1"/>
            </p:cNvSpPr>
            <p:nvPr/>
          </p:nvSpPr>
          <p:spPr bwMode="auto">
            <a:xfrm>
              <a:off x="4354736" y="472559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767" descr="深色上对角线"/>
            <p:cNvSpPr>
              <a:spLocks noChangeArrowheads="1"/>
            </p:cNvSpPr>
            <p:nvPr/>
          </p:nvSpPr>
          <p:spPr bwMode="auto">
            <a:xfrm>
              <a:off x="3922936" y="4870053"/>
              <a:ext cx="792162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68"/>
            <p:cNvSpPr>
              <a:spLocks noChangeShapeType="1"/>
            </p:cNvSpPr>
            <p:nvPr/>
          </p:nvSpPr>
          <p:spPr bwMode="auto">
            <a:xfrm>
              <a:off x="3922936" y="4870053"/>
              <a:ext cx="7921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70"/>
            <p:cNvSpPr>
              <a:spLocks noChangeShapeType="1"/>
            </p:cNvSpPr>
            <p:nvPr/>
          </p:nvSpPr>
          <p:spPr bwMode="auto">
            <a:xfrm>
              <a:off x="4211017" y="430279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71"/>
            <p:cNvSpPr>
              <a:spLocks noChangeShapeType="1"/>
            </p:cNvSpPr>
            <p:nvPr/>
          </p:nvSpPr>
          <p:spPr bwMode="auto">
            <a:xfrm flipV="1">
              <a:off x="4211069" y="4581128"/>
              <a:ext cx="13414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81"/>
            <p:cNvSpPr>
              <a:spLocks noChangeShapeType="1"/>
            </p:cNvSpPr>
            <p:nvPr/>
          </p:nvSpPr>
          <p:spPr bwMode="auto">
            <a:xfrm>
              <a:off x="4859561" y="3428082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82"/>
            <p:cNvSpPr>
              <a:spLocks noChangeShapeType="1"/>
            </p:cNvSpPr>
            <p:nvPr/>
          </p:nvSpPr>
          <p:spPr bwMode="auto">
            <a:xfrm>
              <a:off x="4859561" y="36455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83"/>
            <p:cNvSpPr>
              <a:spLocks noChangeShapeType="1"/>
            </p:cNvSpPr>
            <p:nvPr/>
          </p:nvSpPr>
          <p:spPr bwMode="auto">
            <a:xfrm>
              <a:off x="4932586" y="34296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784"/>
            <p:cNvSpPr>
              <a:spLocks noChangeArrowheads="1"/>
            </p:cNvSpPr>
            <p:nvPr/>
          </p:nvSpPr>
          <p:spPr bwMode="auto">
            <a:xfrm>
              <a:off x="4354736" y="35011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785"/>
            <p:cNvSpPr>
              <a:spLocks noChangeShapeType="1"/>
            </p:cNvSpPr>
            <p:nvPr/>
          </p:nvSpPr>
          <p:spPr bwMode="auto">
            <a:xfrm flipV="1">
              <a:off x="4859561" y="38614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86"/>
            <p:cNvSpPr>
              <a:spLocks noChangeShapeType="1"/>
            </p:cNvSpPr>
            <p:nvPr/>
          </p:nvSpPr>
          <p:spPr bwMode="auto">
            <a:xfrm>
              <a:off x="4859561" y="40773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787"/>
            <p:cNvSpPr>
              <a:spLocks noChangeShapeType="1"/>
            </p:cNvSpPr>
            <p:nvPr/>
          </p:nvSpPr>
          <p:spPr bwMode="auto">
            <a:xfrm>
              <a:off x="4932586" y="38614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788"/>
            <p:cNvSpPr>
              <a:spLocks noChangeArrowheads="1"/>
            </p:cNvSpPr>
            <p:nvPr/>
          </p:nvSpPr>
          <p:spPr bwMode="auto">
            <a:xfrm>
              <a:off x="4354736" y="393290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789"/>
            <p:cNvSpPr>
              <a:spLocks noChangeShapeType="1"/>
            </p:cNvSpPr>
            <p:nvPr/>
          </p:nvSpPr>
          <p:spPr bwMode="auto">
            <a:xfrm flipV="1">
              <a:off x="4859561" y="42932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790"/>
            <p:cNvSpPr>
              <a:spLocks noChangeShapeType="1"/>
            </p:cNvSpPr>
            <p:nvPr/>
          </p:nvSpPr>
          <p:spPr bwMode="auto">
            <a:xfrm>
              <a:off x="4859561" y="4509170"/>
              <a:ext cx="14446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791"/>
            <p:cNvSpPr>
              <a:spLocks noChangeShapeType="1"/>
            </p:cNvSpPr>
            <p:nvPr/>
          </p:nvSpPr>
          <p:spPr bwMode="auto">
            <a:xfrm>
              <a:off x="4932586" y="429327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792"/>
            <p:cNvSpPr>
              <a:spLocks noChangeArrowheads="1"/>
            </p:cNvSpPr>
            <p:nvPr/>
          </p:nvSpPr>
          <p:spPr bwMode="auto">
            <a:xfrm>
              <a:off x="4354736" y="436470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793"/>
            <p:cNvSpPr>
              <a:spLocks noChangeShapeType="1"/>
            </p:cNvSpPr>
            <p:nvPr/>
          </p:nvSpPr>
          <p:spPr bwMode="auto">
            <a:xfrm>
              <a:off x="4354736" y="43742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794"/>
            <p:cNvSpPr>
              <a:spLocks noChangeShapeType="1"/>
            </p:cNvSpPr>
            <p:nvPr/>
          </p:nvSpPr>
          <p:spPr bwMode="auto">
            <a:xfrm>
              <a:off x="4354736" y="39424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95"/>
            <p:cNvSpPr>
              <a:spLocks noChangeShapeType="1"/>
            </p:cNvSpPr>
            <p:nvPr/>
          </p:nvSpPr>
          <p:spPr bwMode="auto">
            <a:xfrm>
              <a:off x="4354736" y="351063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797"/>
            <p:cNvSpPr txBox="1">
              <a:spLocks noChangeArrowheads="1"/>
            </p:cNvSpPr>
            <p:nvPr/>
          </p:nvSpPr>
          <p:spPr bwMode="auto">
            <a:xfrm>
              <a:off x="6227986" y="4581128"/>
              <a:ext cx="576262" cy="5762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传动皮带</a:t>
              </a:r>
            </a:p>
          </p:txBody>
        </p:sp>
        <p:sp>
          <p:nvSpPr>
            <p:cNvPr id="69" name="Line 798"/>
            <p:cNvSpPr>
              <a:spLocks noChangeShapeType="1"/>
            </p:cNvSpPr>
            <p:nvPr/>
          </p:nvSpPr>
          <p:spPr bwMode="auto">
            <a:xfrm flipH="1">
              <a:off x="5508848" y="4869160"/>
              <a:ext cx="790575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818"/>
            <p:cNvSpPr>
              <a:spLocks noChangeShapeType="1"/>
            </p:cNvSpPr>
            <p:nvPr/>
          </p:nvSpPr>
          <p:spPr bwMode="auto">
            <a:xfrm flipH="1">
              <a:off x="3707904" y="3534444"/>
              <a:ext cx="1224682" cy="31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19"/>
            <p:cNvSpPr>
              <a:spLocks noChangeShapeType="1"/>
            </p:cNvSpPr>
            <p:nvPr/>
          </p:nvSpPr>
          <p:spPr bwMode="auto">
            <a:xfrm flipH="1">
              <a:off x="4305206" y="3966245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20"/>
            <p:cNvSpPr>
              <a:spLocks noChangeShapeType="1"/>
            </p:cNvSpPr>
            <p:nvPr/>
          </p:nvSpPr>
          <p:spPr bwMode="auto">
            <a:xfrm flipH="1">
              <a:off x="4249326" y="4398044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823"/>
            <p:cNvSpPr>
              <a:spLocks noChangeArrowheads="1"/>
            </p:cNvSpPr>
            <p:nvPr/>
          </p:nvSpPr>
          <p:spPr bwMode="auto">
            <a:xfrm>
              <a:off x="5291361" y="3212182"/>
              <a:ext cx="146050" cy="208915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4" name="Rectangle 824"/>
            <p:cNvSpPr>
              <a:spLocks noChangeArrowheads="1"/>
            </p:cNvSpPr>
            <p:nvPr/>
          </p:nvSpPr>
          <p:spPr bwMode="auto">
            <a:xfrm>
              <a:off x="4716686" y="3285207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5" name="Rectangle 825"/>
            <p:cNvSpPr>
              <a:spLocks noChangeArrowheads="1"/>
            </p:cNvSpPr>
            <p:nvPr/>
          </p:nvSpPr>
          <p:spPr bwMode="auto">
            <a:xfrm>
              <a:off x="5435823" y="3285207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" name="Rectangle 826"/>
            <p:cNvSpPr>
              <a:spLocks noChangeArrowheads="1"/>
            </p:cNvSpPr>
            <p:nvPr/>
          </p:nvSpPr>
          <p:spPr bwMode="auto">
            <a:xfrm>
              <a:off x="4716686" y="37090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7" name="Rectangle 827"/>
            <p:cNvSpPr>
              <a:spLocks noChangeArrowheads="1"/>
            </p:cNvSpPr>
            <p:nvPr/>
          </p:nvSpPr>
          <p:spPr bwMode="auto">
            <a:xfrm>
              <a:off x="5435823" y="3702720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8" name="Rectangle 828"/>
            <p:cNvSpPr>
              <a:spLocks noChangeArrowheads="1"/>
            </p:cNvSpPr>
            <p:nvPr/>
          </p:nvSpPr>
          <p:spPr bwMode="auto">
            <a:xfrm>
              <a:off x="4716686" y="4140870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9" name="Rectangle 829"/>
            <p:cNvSpPr>
              <a:spLocks noChangeArrowheads="1"/>
            </p:cNvSpPr>
            <p:nvPr/>
          </p:nvSpPr>
          <p:spPr bwMode="auto">
            <a:xfrm>
              <a:off x="5435823" y="4147220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0" name="Rectangle 830"/>
            <p:cNvSpPr>
              <a:spLocks noChangeArrowheads="1"/>
            </p:cNvSpPr>
            <p:nvPr/>
          </p:nvSpPr>
          <p:spPr bwMode="auto">
            <a:xfrm>
              <a:off x="4716686" y="4572670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1" name="Rectangle 831"/>
            <p:cNvSpPr>
              <a:spLocks noChangeArrowheads="1"/>
            </p:cNvSpPr>
            <p:nvPr/>
          </p:nvSpPr>
          <p:spPr bwMode="auto">
            <a:xfrm>
              <a:off x="5435823" y="4580607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" name="Text Box 832"/>
            <p:cNvSpPr txBox="1">
              <a:spLocks noChangeArrowheads="1"/>
            </p:cNvSpPr>
            <p:nvPr/>
          </p:nvSpPr>
          <p:spPr bwMode="auto">
            <a:xfrm>
              <a:off x="6301011" y="3788445"/>
              <a:ext cx="503237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盘片</a:t>
              </a:r>
            </a:p>
          </p:txBody>
        </p:sp>
        <p:sp>
          <p:nvSpPr>
            <p:cNvPr id="83" name="Line 833"/>
            <p:cNvSpPr>
              <a:spLocks noChangeShapeType="1"/>
            </p:cNvSpPr>
            <p:nvPr/>
          </p:nvSpPr>
          <p:spPr bwMode="auto">
            <a:xfrm flipH="1" flipV="1">
              <a:off x="5941417" y="3807495"/>
              <a:ext cx="358775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37"/>
            <p:cNvSpPr>
              <a:spLocks noChangeShapeType="1"/>
            </p:cNvSpPr>
            <p:nvPr/>
          </p:nvSpPr>
          <p:spPr bwMode="auto">
            <a:xfrm flipV="1">
              <a:off x="4304288" y="3665344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37"/>
            <p:cNvSpPr>
              <a:spLocks noChangeShapeType="1"/>
            </p:cNvSpPr>
            <p:nvPr/>
          </p:nvSpPr>
          <p:spPr bwMode="auto">
            <a:xfrm flipH="1" flipV="1">
              <a:off x="4249326" y="3796292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37"/>
            <p:cNvSpPr>
              <a:spLocks noChangeShapeType="1"/>
            </p:cNvSpPr>
            <p:nvPr/>
          </p:nvSpPr>
          <p:spPr bwMode="auto">
            <a:xfrm flipH="1">
              <a:off x="3707904" y="3789040"/>
              <a:ext cx="54142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7"/>
            <p:cNvSpPr>
              <a:spLocks noChangeShapeType="1"/>
            </p:cNvSpPr>
            <p:nvPr/>
          </p:nvSpPr>
          <p:spPr bwMode="auto">
            <a:xfrm flipH="1">
              <a:off x="3707904" y="3665344"/>
              <a:ext cx="598190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796" descr="深色上对角线"/>
            <p:cNvSpPr>
              <a:spLocks noChangeArrowheads="1"/>
            </p:cNvSpPr>
            <p:nvPr/>
          </p:nvSpPr>
          <p:spPr bwMode="auto">
            <a:xfrm>
              <a:off x="3564161" y="5085184"/>
              <a:ext cx="1890712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3564161" y="4509120"/>
              <a:ext cx="44283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93" name="Text Box 736"/>
            <p:cNvSpPr txBox="1">
              <a:spLocks noChangeArrowheads="1"/>
            </p:cNvSpPr>
            <p:nvPr/>
          </p:nvSpPr>
          <p:spPr bwMode="auto">
            <a:xfrm>
              <a:off x="3131840" y="3376638"/>
              <a:ext cx="576262" cy="55641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2843808" y="3519909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3798317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3" name="弧形 42"/>
            <p:cNvSpPr/>
            <p:nvPr/>
          </p:nvSpPr>
          <p:spPr bwMode="auto">
            <a:xfrm>
              <a:off x="5119489" y="4762773"/>
              <a:ext cx="504056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932040" y="5949280"/>
            <a:ext cx="647699" cy="157374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sm" len="sm"/>
          </a:ln>
        </p:spPr>
      </p:cxnSp>
      <p:sp>
        <p:nvSpPr>
          <p:cNvPr id="98" name="Text Box 184"/>
          <p:cNvSpPr txBox="1">
            <a:spLocks noChangeArrowheads="1"/>
          </p:cNvSpPr>
          <p:nvPr/>
        </p:nvSpPr>
        <p:spPr bwMode="auto">
          <a:xfrm>
            <a:off x="3203848" y="2924944"/>
            <a:ext cx="576131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磁盘、磁头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步进电机、传动皮带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41" grpId="0"/>
      <p:bldP spid="90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6084168" y="4978835"/>
            <a:ext cx="2972072" cy="1258477"/>
            <a:chOff x="6084168" y="4978835"/>
            <a:chExt cx="2972072" cy="1258477"/>
          </a:xfrm>
        </p:grpSpPr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7380313" y="5877312"/>
              <a:ext cx="864000" cy="360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CCFF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81"/>
            <p:cNvSpPr txBox="1">
              <a:spLocks noChangeArrowheads="1"/>
            </p:cNvSpPr>
            <p:nvPr/>
          </p:nvSpPr>
          <p:spPr bwMode="auto">
            <a:xfrm>
              <a:off x="6084168" y="4978835"/>
              <a:ext cx="2849927" cy="360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99CCFF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81"/>
            <p:cNvSpPr txBox="1">
              <a:spLocks noChangeArrowheads="1"/>
            </p:cNvSpPr>
            <p:nvPr/>
          </p:nvSpPr>
          <p:spPr bwMode="auto">
            <a:xfrm>
              <a:off x="8408168" y="5503018"/>
              <a:ext cx="648072" cy="288000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勘误</a:t>
              </a:r>
            </a:p>
          </p:txBody>
        </p:sp>
        <p:cxnSp>
          <p:nvCxnSpPr>
            <p:cNvPr id="26" name="直接箭头连接符 25"/>
            <p:cNvCxnSpPr>
              <a:stCxn id="25" idx="1"/>
            </p:cNvCxnSpPr>
            <p:nvPr/>
          </p:nvCxnSpPr>
          <p:spPr bwMode="auto">
            <a:xfrm flipH="1">
              <a:off x="8100392" y="5647018"/>
              <a:ext cx="307776" cy="222703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28" name="直接箭头连接符 27"/>
            <p:cNvCxnSpPr>
              <a:stCxn id="25" idx="1"/>
            </p:cNvCxnSpPr>
            <p:nvPr/>
          </p:nvCxnSpPr>
          <p:spPr bwMode="auto">
            <a:xfrm flipH="1" flipV="1">
              <a:off x="8100392" y="5365690"/>
              <a:ext cx="307776" cy="281328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057341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b="1" dirty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>
                <a:latin typeface="+mn-ea"/>
                <a:ea typeface="+mn-ea"/>
              </a:rPr>
              <a:t>5400rpm(</a:t>
            </a:r>
            <a:r>
              <a:rPr lang="zh-CN" altLang="zh-CN" b="1" dirty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>
                <a:latin typeface="+mn-ea"/>
                <a:ea typeface="+mn-ea"/>
              </a:rPr>
              <a:t>分钟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，平均寻道时间为</a:t>
            </a:r>
            <a:r>
              <a:rPr lang="en-US" altLang="zh-CN" b="1" dirty="0">
                <a:latin typeface="+mn-ea"/>
                <a:ea typeface="+mn-ea"/>
              </a:rPr>
              <a:t>8ms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>
                <a:latin typeface="+mn-ea"/>
                <a:ea typeface="+mn-ea"/>
              </a:rPr>
              <a:t>请回答下列问题：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(2)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(3)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2952799" cy="2936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寻址时间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555776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ea"/>
                <a:ea typeface="+mn-ea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a</a:t>
            </a:r>
            <a:r>
              <a:rPr lang="zh-CN" altLang="en-US" b="1" dirty="0">
                <a:latin typeface="宋体" panose="02010600030101010101" pitchFamily="2" charset="-122"/>
              </a:rPr>
              <a:t>＝平均寻道时间＋平均等待时间</a:t>
            </a: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555776" y="784523"/>
            <a:ext cx="295235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宋体" panose="02010600030101010101" pitchFamily="2" charset="-122"/>
              </a:rPr>
              <a:t>D</a:t>
            </a:r>
            <a:r>
              <a:rPr lang="en-US" altLang="zh-CN" b="1" baseline="-18000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位密度</a:t>
            </a: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555776" y="1262361"/>
            <a:ext cx="640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ea"/>
                <a:ea typeface="+mn-ea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磁道长度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记录密度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2843114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>
                <a:latin typeface="+mn-ea"/>
                <a:ea typeface="+mn-ea"/>
              </a:rPr>
              <a:t>D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r</a:t>
            </a:r>
            <a:r>
              <a:rPr lang="zh-CN" altLang="en-US" b="1" dirty="0">
                <a:latin typeface="宋体" panose="02010600030101010101" pitchFamily="2" charset="-122"/>
              </a:rPr>
              <a:t>＝磁道容量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磁盘转速</a:t>
            </a: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276103" y="5315723"/>
            <a:ext cx="532847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[1/(5400</a:t>
            </a:r>
            <a:r>
              <a:rPr lang="en-US" altLang="zh-CN" sz="2000" b="1" dirty="0"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latin typeface="宋体" panose="02010600030101010101" pitchFamily="2" charset="-122"/>
              </a:rPr>
              <a:t>60</a:t>
            </a:r>
            <a:r>
              <a:rPr lang="en-US" altLang="zh-CN" sz="2000" b="1" dirty="0">
                <a:latin typeface="宋体" panose="02010600030101010101" pitchFamily="2" charset="-122"/>
              </a:rPr>
              <a:t>)]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2699666" y="4883675"/>
            <a:ext cx="633683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50" dirty="0">
                <a:latin typeface="宋体" panose="02010600030101010101" pitchFamily="2" charset="-122"/>
              </a:rPr>
              <a:t>5000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(</a:t>
            </a:r>
            <a:r>
              <a:rPr lang="en-US" altLang="zh-CN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20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3.14)</a:t>
            </a:r>
            <a:r>
              <a:rPr lang="en-US" altLang="zh-CN" sz="2000" b="1" spc="-50" dirty="0">
                <a:latin typeface="+mn-lt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30000</a:t>
            </a:r>
            <a:r>
              <a:rPr lang="zh-CN" altLang="en-US" sz="1800" b="1" spc="-50" dirty="0">
                <a:latin typeface="宋体" panose="02010600030101010101" pitchFamily="2" charset="-122"/>
              </a:rPr>
              <a:t>＝</a:t>
            </a:r>
            <a:r>
              <a:rPr lang="en-US" altLang="zh-CN" b="1" spc="-50" dirty="0">
                <a:latin typeface="宋体" panose="02010600030101010101" pitchFamily="2" charset="-122"/>
              </a:rPr>
              <a:t>117.75</a:t>
            </a:r>
            <a:r>
              <a:rPr lang="en-US" altLang="zh-CN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MB</a:t>
            </a:r>
            <a:r>
              <a:rPr lang="zh-CN" altLang="en-US" sz="2000" b="1" spc="-50" dirty="0">
                <a:latin typeface="宋体" panose="02010600030101010101" pitchFamily="2" charset="-122"/>
              </a:rPr>
              <a:t>≈</a:t>
            </a:r>
            <a:r>
              <a:rPr lang="en-US" altLang="zh-CN" b="1" spc="-50" dirty="0">
                <a:latin typeface="宋体" panose="02010600030101010101" pitchFamily="2" charset="-122"/>
              </a:rPr>
              <a:t>112.3</a:t>
            </a:r>
            <a:r>
              <a:rPr lang="en-US" altLang="zh-CN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MiB</a:t>
            </a:r>
            <a:endParaRPr lang="zh-CN" altLang="en-US" b="1" spc="-50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2915690" y="5797713"/>
            <a:ext cx="612080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50" dirty="0">
                <a:latin typeface="宋体" panose="02010600030101010101" pitchFamily="2" charset="-122"/>
              </a:rPr>
              <a:t>(20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3.14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30000)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×</a:t>
            </a:r>
            <a:r>
              <a:rPr lang="en-US" altLang="zh-CN" b="1" spc="-50" dirty="0">
                <a:latin typeface="宋体" panose="02010600030101010101" pitchFamily="2" charset="-122"/>
              </a:rPr>
              <a:t>(5400</a:t>
            </a:r>
            <a:r>
              <a:rPr lang="en-US" altLang="zh-CN" sz="2000" b="1" spc="-50" dirty="0">
                <a:latin typeface="宋体" panose="02010600030101010101" pitchFamily="2" charset="-122"/>
              </a:rPr>
              <a:t>÷</a:t>
            </a:r>
            <a:r>
              <a:rPr lang="en-US" altLang="zh-CN" b="1" spc="-50" dirty="0">
                <a:latin typeface="宋体" panose="02010600030101010101" pitchFamily="2" charset="-122"/>
              </a:rPr>
              <a:t>60)</a:t>
            </a:r>
            <a:r>
              <a:rPr lang="zh-CN" altLang="en-US" sz="2000" b="1" spc="-50" dirty="0">
                <a:latin typeface="宋体" panose="02010600030101010101" pitchFamily="2" charset="-122"/>
              </a:rPr>
              <a:t>＝</a:t>
            </a:r>
            <a:r>
              <a:rPr lang="en-US" altLang="zh-CN" b="1" spc="-50" dirty="0">
                <a:latin typeface="宋体" panose="02010600030101010101" pitchFamily="2" charset="-122"/>
              </a:rPr>
              <a:t>21.195MB/s</a:t>
            </a:r>
            <a:endParaRPr lang="zh-CN" altLang="en-US" b="1" spc="-50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2627659" y="4429561"/>
            <a:ext cx="5976914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(30-20)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÷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宋体" panose="02010600030101010101" pitchFamily="2" charset="-122"/>
              </a:rPr>
              <a:t>×</a:t>
            </a:r>
            <a:r>
              <a:rPr lang="en-US" altLang="zh-CN" b="1" dirty="0">
                <a:latin typeface="宋体" panose="02010600030101010101" pitchFamily="2" charset="-122"/>
              </a:rPr>
              <a:t>1000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5000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3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6660232" y="980728"/>
            <a:ext cx="2015036" cy="288032"/>
          </a:xfrm>
          <a:prstGeom prst="borderCallout2">
            <a:avLst>
              <a:gd name="adj1" fmla="val 100968"/>
              <a:gd name="adj2" fmla="val 49991"/>
              <a:gd name="adj3" fmla="val 122591"/>
              <a:gd name="adj4" fmla="val 49837"/>
              <a:gd name="adj5" fmla="val 179801"/>
              <a:gd name="adj6" fmla="val 2262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记录密度</a:t>
            </a:r>
            <a:r>
              <a:rPr lang="zh-CN" altLang="en-US" sz="1800" b="1" dirty="0">
                <a:solidFill>
                  <a:srgbClr val="FF3399"/>
                </a:solidFill>
                <a:latin typeface="+mn-ea"/>
                <a:ea typeface="+mn-ea"/>
              </a:rPr>
              <a:t>≤</a:t>
            </a:r>
            <a:r>
              <a:rPr lang="zh-CN" altLang="en-US" sz="1800" b="1" dirty="0">
                <a:latin typeface="+mn-ea"/>
                <a:ea typeface="+mn-ea"/>
              </a:rPr>
              <a:t>位密度</a:t>
            </a:r>
          </a:p>
        </p:txBody>
      </p:sp>
      <p:sp>
        <p:nvSpPr>
          <p:cNvPr id="16" name="AutoShape 6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线形标注 2 19"/>
          <p:cNvSpPr/>
          <p:nvPr/>
        </p:nvSpPr>
        <p:spPr bwMode="auto">
          <a:xfrm>
            <a:off x="2987824" y="2780928"/>
            <a:ext cx="2376340" cy="288032"/>
          </a:xfrm>
          <a:prstGeom prst="borderCallout2">
            <a:avLst>
              <a:gd name="adj1" fmla="val 50463"/>
              <a:gd name="adj2" fmla="val 145"/>
              <a:gd name="adj3" fmla="val 50920"/>
              <a:gd name="adj4" fmla="val -10015"/>
              <a:gd name="adj5" fmla="val 473800"/>
              <a:gd name="adj6" fmla="val -6910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rgbClr val="990099"/>
                </a:solidFill>
              </a:rPr>
              <a:t>R</a:t>
            </a:r>
            <a:r>
              <a:rPr lang="en-US" altLang="zh-CN" sz="1800" dirty="0"/>
              <a:t>evolutions </a:t>
            </a:r>
            <a:r>
              <a:rPr lang="en-US" altLang="zh-CN" sz="1800" dirty="0">
                <a:solidFill>
                  <a:srgbClr val="990099"/>
                </a:solidFill>
              </a:rPr>
              <a:t>P</a:t>
            </a:r>
            <a:r>
              <a:rPr lang="en-US" altLang="zh-CN" sz="1800" dirty="0"/>
              <a:t>er </a:t>
            </a:r>
            <a:r>
              <a:rPr lang="en-US" altLang="zh-CN" sz="1800" dirty="0">
                <a:solidFill>
                  <a:srgbClr val="990099"/>
                </a:solidFill>
              </a:rPr>
              <a:t>M</a:t>
            </a:r>
            <a:r>
              <a:rPr lang="en-US" altLang="zh-CN" sz="1800" dirty="0"/>
              <a:t>inute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2" name="线形标注 2 21"/>
          <p:cNvSpPr/>
          <p:nvPr/>
        </p:nvSpPr>
        <p:spPr bwMode="auto">
          <a:xfrm>
            <a:off x="7596335" y="4560182"/>
            <a:ext cx="1440159" cy="288032"/>
          </a:xfrm>
          <a:prstGeom prst="borderCallout2">
            <a:avLst>
              <a:gd name="adj1" fmla="val 55164"/>
              <a:gd name="adj2" fmla="val -899"/>
              <a:gd name="adj3" fmla="val 55620"/>
              <a:gd name="adj4" fmla="val -12453"/>
              <a:gd name="adj5" fmla="val 163540"/>
              <a:gd name="adj6" fmla="val -2157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磁盘中为</a:t>
            </a:r>
            <a:r>
              <a:rPr lang="en-US" altLang="zh-CN" sz="1800" b="1" dirty="0">
                <a:latin typeface="+mn-ea"/>
                <a:ea typeface="+mn-ea"/>
              </a:rPr>
              <a:t>10</a:t>
            </a:r>
            <a:r>
              <a:rPr lang="en-US" altLang="zh-CN" sz="1800" b="1" baseline="30000" dirty="0">
                <a:latin typeface="+mn-ea"/>
                <a:ea typeface="+mn-ea"/>
              </a:rPr>
              <a:t>6</a:t>
            </a:r>
            <a:r>
              <a:rPr lang="en-US" altLang="zh-CN" sz="1800" b="1" dirty="0">
                <a:latin typeface="+mn-ea"/>
                <a:ea typeface="+mn-ea"/>
              </a:rPr>
              <a:t>B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pres?slideindex=33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5148412" y="6323054"/>
            <a:ext cx="287337" cy="576065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1-33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0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5" grpId="0" animBg="1"/>
      <p:bldP spid="20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6"/>
          <p:cNvSpPr txBox="1">
            <a:spLocks noChangeArrowheads="1"/>
          </p:cNvSpPr>
          <p:nvPr/>
        </p:nvSpPr>
        <p:spPr bwMode="auto">
          <a:xfrm>
            <a:off x="178371" y="2606712"/>
            <a:ext cx="3313509" cy="389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定长记录格式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变长记录格式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1" name="Text Box 501"/>
          <p:cNvSpPr txBox="1">
            <a:spLocks noChangeArrowheads="1"/>
          </p:cNvSpPr>
          <p:nvPr/>
        </p:nvSpPr>
        <p:spPr bwMode="auto">
          <a:xfrm>
            <a:off x="1259632" y="3218200"/>
            <a:ext cx="172819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磁盘地址：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磁盘容量：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扇区格式：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记录密度：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9AA-974F-4154-95BB-262B47DD6E4C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26818" name="AutoShape 5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42"/>
          <p:cNvSpPr txBox="1">
            <a:spLocks noChangeArrowheads="1"/>
          </p:cNvSpPr>
          <p:nvPr/>
        </p:nvSpPr>
        <p:spPr bwMode="auto">
          <a:xfrm>
            <a:off x="179388" y="332656"/>
            <a:ext cx="8857108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、磁盘存储器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*磁盘类型：</a:t>
            </a:r>
            <a:r>
              <a:rPr lang="zh-CN" altLang="en-US" b="1" dirty="0">
                <a:latin typeface="宋体" panose="02010600030101010101" pitchFamily="2" charset="-122"/>
              </a:rPr>
              <a:t>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硬、单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双面、单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双密度等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*磁记录原理：</a:t>
            </a:r>
            <a:r>
              <a:rPr lang="zh-CN" altLang="en-US" b="1" kern="0" spc="-100" dirty="0">
                <a:latin typeface="宋体" panose="02010600030101010101" pitchFamily="2" charset="-122"/>
              </a:rPr>
              <a:t>信息用磁化方向表示，读</a:t>
            </a:r>
            <a:r>
              <a:rPr lang="en-US" altLang="zh-CN" b="1" kern="0" spc="-100" dirty="0">
                <a:latin typeface="宋体" panose="02010600030101010101" pitchFamily="2" charset="-122"/>
              </a:rPr>
              <a:t>/</a:t>
            </a:r>
            <a:r>
              <a:rPr lang="zh-CN" altLang="en-US" b="1" kern="0" spc="-100" dirty="0">
                <a:latin typeface="宋体" panose="02010600030101010101" pitchFamily="2" charset="-122"/>
              </a:rPr>
              <a:t>写～感应线圈电流方向</a:t>
            </a:r>
            <a:endParaRPr lang="en-US" altLang="zh-CN" b="1" kern="0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9" name="Text Box 443"/>
          <p:cNvSpPr txBox="1">
            <a:spLocks noChangeArrowheads="1"/>
          </p:cNvSpPr>
          <p:nvPr/>
        </p:nvSpPr>
        <p:spPr bwMode="auto">
          <a:xfrm>
            <a:off x="3131839" y="2586970"/>
            <a:ext cx="583277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记录块称为扇区，扇区</a:t>
            </a:r>
            <a:r>
              <a:rPr lang="zh-CN" altLang="en-US" b="1" u="sng" spc="-100" dirty="0">
                <a:latin typeface="宋体" panose="02010600030101010101" pitchFamily="2" charset="-122"/>
              </a:rPr>
              <a:t>大小</a:t>
            </a:r>
            <a:r>
              <a:rPr lang="en-US" altLang="zh-CN" b="1" i="1" spc="-100" dirty="0">
                <a:latin typeface="+mn-lt"/>
              </a:rPr>
              <a:t> </a:t>
            </a:r>
            <a:r>
              <a:rPr lang="zh-CN" altLang="en-US" b="1" spc="-100" dirty="0">
                <a:latin typeface="宋体" panose="02010600030101010101" pitchFamily="2" charset="-122"/>
              </a:rPr>
              <a:t>固定、</a:t>
            </a:r>
            <a:r>
              <a:rPr lang="zh-CN" altLang="en-US" b="1" u="sng" spc="-100" dirty="0">
                <a:latin typeface="宋体" panose="02010600030101010101" pitchFamily="2" charset="-122"/>
              </a:rPr>
              <a:t>扇角</a:t>
            </a:r>
            <a:r>
              <a:rPr lang="zh-CN" altLang="en-US" b="1" spc="-100" dirty="0">
                <a:latin typeface="宋体" panose="02010600030101010101" pitchFamily="2" charset="-122"/>
              </a:rPr>
              <a:t>固定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60" name="Text Box 488"/>
          <p:cNvSpPr txBox="1">
            <a:spLocks noChangeArrowheads="1"/>
          </p:cNvSpPr>
          <p:nvPr/>
        </p:nvSpPr>
        <p:spPr bwMode="auto">
          <a:xfrm>
            <a:off x="2555776" y="2154922"/>
            <a:ext cx="586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记录块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多个数据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，有定长、变长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种格式</a:t>
            </a:r>
          </a:p>
        </p:txBody>
      </p:sp>
      <p:grpSp>
        <p:nvGrpSpPr>
          <p:cNvPr id="61" name="Group 502"/>
          <p:cNvGrpSpPr/>
          <p:nvPr/>
        </p:nvGrpSpPr>
        <p:grpSpPr bwMode="auto">
          <a:xfrm>
            <a:off x="6588224" y="3084836"/>
            <a:ext cx="2374900" cy="1423988"/>
            <a:chOff x="4196" y="1807"/>
            <a:chExt cx="1496" cy="897"/>
          </a:xfrm>
        </p:grpSpPr>
        <p:sp>
          <p:nvSpPr>
            <p:cNvPr id="62" name="Text Box 445"/>
            <p:cNvSpPr txBox="1">
              <a:spLocks noChangeArrowheads="1"/>
            </p:cNvSpPr>
            <p:nvPr/>
          </p:nvSpPr>
          <p:spPr bwMode="auto">
            <a:xfrm>
              <a:off x="4942" y="180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63" name="Oval 446"/>
            <p:cNvSpPr>
              <a:spLocks noChangeArrowheads="1"/>
            </p:cNvSpPr>
            <p:nvPr/>
          </p:nvSpPr>
          <p:spPr bwMode="auto">
            <a:xfrm>
              <a:off x="4242" y="1934"/>
              <a:ext cx="725" cy="7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447"/>
            <p:cNvSpPr>
              <a:spLocks noChangeArrowheads="1"/>
            </p:cNvSpPr>
            <p:nvPr/>
          </p:nvSpPr>
          <p:spPr bwMode="auto">
            <a:xfrm>
              <a:off x="4514" y="2206"/>
              <a:ext cx="181" cy="18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448"/>
            <p:cNvSpPr>
              <a:spLocks noChangeArrowheads="1"/>
            </p:cNvSpPr>
            <p:nvPr/>
          </p:nvSpPr>
          <p:spPr bwMode="auto">
            <a:xfrm>
              <a:off x="4423" y="2116"/>
              <a:ext cx="363" cy="3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449"/>
            <p:cNvSpPr>
              <a:spLocks noChangeArrowheads="1"/>
            </p:cNvSpPr>
            <p:nvPr/>
          </p:nvSpPr>
          <p:spPr bwMode="auto">
            <a:xfrm>
              <a:off x="4332" y="2025"/>
              <a:ext cx="545" cy="5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450"/>
            <p:cNvSpPr>
              <a:spLocks noChangeShapeType="1"/>
            </p:cNvSpPr>
            <p:nvPr/>
          </p:nvSpPr>
          <p:spPr bwMode="auto">
            <a:xfrm flipV="1">
              <a:off x="4604" y="18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51"/>
            <p:cNvSpPr>
              <a:spLocks noChangeShapeType="1"/>
            </p:cNvSpPr>
            <p:nvPr/>
          </p:nvSpPr>
          <p:spPr bwMode="auto">
            <a:xfrm flipV="1">
              <a:off x="4196" y="2296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52"/>
            <p:cNvSpPr>
              <a:spLocks noChangeShapeType="1"/>
            </p:cNvSpPr>
            <p:nvPr/>
          </p:nvSpPr>
          <p:spPr bwMode="auto">
            <a:xfrm flipV="1">
              <a:off x="4287" y="2024"/>
              <a:ext cx="63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53"/>
            <p:cNvSpPr>
              <a:spLocks noChangeShapeType="1"/>
            </p:cNvSpPr>
            <p:nvPr/>
          </p:nvSpPr>
          <p:spPr bwMode="auto">
            <a:xfrm flipH="1" flipV="1">
              <a:off x="4332" y="2024"/>
              <a:ext cx="59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Arc 454"/>
            <p:cNvSpPr/>
            <p:nvPr/>
          </p:nvSpPr>
          <p:spPr bwMode="auto">
            <a:xfrm>
              <a:off x="4604" y="1934"/>
              <a:ext cx="272" cy="3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420"/>
                <a:gd name="T1" fmla="*/ 0 h 21600"/>
                <a:gd name="T2" fmla="*/ 16420 w 16420"/>
                <a:gd name="T3" fmla="*/ 7566 h 21600"/>
                <a:gd name="T4" fmla="*/ 0 w 164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20" h="21600" fill="none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</a:path>
                <a:path w="16420" h="21600" stroke="0" extrusionOk="0">
                  <a:moveTo>
                    <a:pt x="-1" y="0"/>
                  </a:moveTo>
                  <a:cubicBezTo>
                    <a:pt x="6316" y="0"/>
                    <a:pt x="12316" y="2764"/>
                    <a:pt x="16419" y="75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Arc 455"/>
            <p:cNvSpPr/>
            <p:nvPr/>
          </p:nvSpPr>
          <p:spPr bwMode="auto">
            <a:xfrm>
              <a:off x="4604" y="2064"/>
              <a:ext cx="359" cy="232"/>
            </a:xfrm>
            <a:custGeom>
              <a:avLst/>
              <a:gdLst>
                <a:gd name="G0" fmla="+- 0 0 0"/>
                <a:gd name="G1" fmla="+- 13889 0 0"/>
                <a:gd name="G2" fmla="+- 21600 0 0"/>
                <a:gd name="T0" fmla="*/ 16542 w 21600"/>
                <a:gd name="T1" fmla="*/ 0 h 13899"/>
                <a:gd name="T2" fmla="*/ 21600 w 21600"/>
                <a:gd name="T3" fmla="*/ 13899 h 13899"/>
                <a:gd name="T4" fmla="*/ 0 w 21600"/>
                <a:gd name="T5" fmla="*/ 13889 h 13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899" fill="none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</a:path>
                <a:path w="21600" h="13899" stroke="0" extrusionOk="0">
                  <a:moveTo>
                    <a:pt x="16542" y="-1"/>
                  </a:moveTo>
                  <a:cubicBezTo>
                    <a:pt x="19809" y="3890"/>
                    <a:pt x="21600" y="8808"/>
                    <a:pt x="21600" y="13889"/>
                  </a:cubicBezTo>
                  <a:cubicBezTo>
                    <a:pt x="21600" y="13892"/>
                    <a:pt x="21599" y="13895"/>
                    <a:pt x="21599" y="13898"/>
                  </a:cubicBezTo>
                  <a:lnTo>
                    <a:pt x="0" y="13889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rc 456"/>
            <p:cNvSpPr/>
            <p:nvPr/>
          </p:nvSpPr>
          <p:spPr bwMode="auto">
            <a:xfrm>
              <a:off x="4650" y="2298"/>
              <a:ext cx="227" cy="195"/>
            </a:xfrm>
            <a:custGeom>
              <a:avLst/>
              <a:gdLst>
                <a:gd name="G0" fmla="+- 0 0 0"/>
                <a:gd name="G1" fmla="+- 674 0 0"/>
                <a:gd name="G2" fmla="+- 21600 0 0"/>
                <a:gd name="T0" fmla="*/ 21589 w 21600"/>
                <a:gd name="T1" fmla="*/ 0 h 16702"/>
                <a:gd name="T2" fmla="*/ 14480 w 21600"/>
                <a:gd name="T3" fmla="*/ 16702 h 16702"/>
                <a:gd name="T4" fmla="*/ 0 w 21600"/>
                <a:gd name="T5" fmla="*/ 674 h 16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702" fill="none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</a:path>
                <a:path w="21600" h="16702" stroke="0" extrusionOk="0">
                  <a:moveTo>
                    <a:pt x="21589" y="-1"/>
                  </a:moveTo>
                  <a:cubicBezTo>
                    <a:pt x="21596" y="224"/>
                    <a:pt x="21600" y="449"/>
                    <a:pt x="21600" y="674"/>
                  </a:cubicBezTo>
                  <a:cubicBezTo>
                    <a:pt x="21600" y="6783"/>
                    <a:pt x="19013" y="12606"/>
                    <a:pt x="14479" y="16701"/>
                  </a:cubicBezTo>
                  <a:lnTo>
                    <a:pt x="0" y="674"/>
                  </a:lnTo>
                  <a:close/>
                </a:path>
              </a:pathLst>
            </a:custGeom>
            <a:noFill/>
            <a:ln w="38100">
              <a:solidFill>
                <a:srgbClr val="99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457"/>
            <p:cNvSpPr>
              <a:spLocks noChangeShapeType="1"/>
            </p:cNvSpPr>
            <p:nvPr/>
          </p:nvSpPr>
          <p:spPr bwMode="auto">
            <a:xfrm flipV="1">
              <a:off x="4851" y="1989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58"/>
            <p:cNvSpPr>
              <a:spLocks noChangeShapeType="1"/>
            </p:cNvSpPr>
            <p:nvPr/>
          </p:nvSpPr>
          <p:spPr bwMode="auto">
            <a:xfrm flipV="1">
              <a:off x="4943" y="1988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459"/>
            <p:cNvSpPr>
              <a:spLocks noChangeShapeType="1"/>
            </p:cNvSpPr>
            <p:nvPr/>
          </p:nvSpPr>
          <p:spPr bwMode="auto">
            <a:xfrm flipV="1">
              <a:off x="4967" y="2205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460"/>
            <p:cNvSpPr>
              <a:spLocks noChangeShapeType="1"/>
            </p:cNvSpPr>
            <p:nvPr/>
          </p:nvSpPr>
          <p:spPr bwMode="auto">
            <a:xfrm flipV="1">
              <a:off x="5059" y="2205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461"/>
            <p:cNvSpPr txBox="1">
              <a:spLocks noChangeArrowheads="1"/>
            </p:cNvSpPr>
            <p:nvPr/>
          </p:nvSpPr>
          <p:spPr bwMode="auto">
            <a:xfrm>
              <a:off x="5058" y="2024"/>
              <a:ext cx="634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79" name="Line 462"/>
            <p:cNvSpPr>
              <a:spLocks noChangeShapeType="1"/>
            </p:cNvSpPr>
            <p:nvPr/>
          </p:nvSpPr>
          <p:spPr bwMode="auto">
            <a:xfrm>
              <a:off x="4831" y="2432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63"/>
            <p:cNvSpPr>
              <a:spLocks noChangeShapeType="1"/>
            </p:cNvSpPr>
            <p:nvPr/>
          </p:nvSpPr>
          <p:spPr bwMode="auto">
            <a:xfrm flipV="1">
              <a:off x="5014" y="2523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64"/>
            <p:cNvSpPr txBox="1">
              <a:spLocks noChangeArrowheads="1"/>
            </p:cNvSpPr>
            <p:nvPr/>
          </p:nvSpPr>
          <p:spPr bwMode="auto">
            <a:xfrm>
              <a:off x="5013" y="2342"/>
              <a:ext cx="67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道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扇区</a:t>
              </a:r>
            </a:p>
          </p:txBody>
        </p:sp>
      </p:grpSp>
      <p:sp>
        <p:nvSpPr>
          <p:cNvPr id="82" name="Text Box 501"/>
          <p:cNvSpPr txBox="1">
            <a:spLocks noChangeArrowheads="1"/>
          </p:cNvSpPr>
          <p:nvPr/>
        </p:nvSpPr>
        <p:spPr bwMode="auto">
          <a:xfrm>
            <a:off x="2806426" y="3678125"/>
            <a:ext cx="3421758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个柱面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容量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磁道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(2</a:t>
            </a:r>
            <a:r>
              <a:rPr lang="en-US" altLang="zh-CN" b="1" baseline="30000" dirty="0">
                <a:latin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×2</a:t>
            </a:r>
            <a:r>
              <a:rPr lang="en-US" altLang="zh-CN" b="1" baseline="30000" dirty="0">
                <a:latin typeface="宋体" panose="02010600030101010101" pitchFamily="2" charset="-122"/>
              </a:rPr>
              <a:t>m</a:t>
            </a:r>
            <a:r>
              <a:rPr lang="en-US" altLang="zh-CN" b="1" dirty="0">
                <a:latin typeface="宋体" panose="02010600030101010101" pitchFamily="2" charset="-122"/>
              </a:rPr>
              <a:t>)×(2</a:t>
            </a:r>
            <a:r>
              <a:rPr lang="en-US" altLang="zh-CN" b="1" baseline="30000" dirty="0">
                <a:latin typeface="宋体" panose="02010600030101010101" pitchFamily="2" charset="-122"/>
              </a:rPr>
              <a:t>p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en-US" altLang="zh-CN" b="1" i="1" dirty="0">
                <a:latin typeface="+mn-lt"/>
              </a:rPr>
              <a:t>S</a:t>
            </a:r>
            <a:r>
              <a:rPr lang="en-US" altLang="zh-CN" b="1" baseline="-18000" dirty="0">
                <a:latin typeface="宋体" panose="02010600030101010101" pitchFamily="2" charset="-122"/>
              </a:rPr>
              <a:t>P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2915816" y="3110590"/>
            <a:ext cx="3312021" cy="539702"/>
            <a:chOff x="5292427" y="3212976"/>
            <a:chExt cx="3312021" cy="539702"/>
          </a:xfrm>
        </p:grpSpPr>
        <p:sp>
          <p:nvSpPr>
            <p:cNvPr id="84" name="Text Box 461"/>
            <p:cNvSpPr txBox="1">
              <a:spLocks noChangeArrowheads="1"/>
            </p:cNvSpPr>
            <p:nvPr/>
          </p:nvSpPr>
          <p:spPr bwMode="auto">
            <a:xfrm>
              <a:off x="5868144" y="3212976"/>
              <a:ext cx="2592288" cy="2160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n        m        p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5" name="Text Box 467"/>
            <p:cNvSpPr txBox="1">
              <a:spLocks noChangeArrowheads="1"/>
            </p:cNvSpPr>
            <p:nvPr/>
          </p:nvSpPr>
          <p:spPr bwMode="auto">
            <a:xfrm>
              <a:off x="5292477" y="3428678"/>
              <a:ext cx="1295400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86" name="Text Box 468"/>
            <p:cNvSpPr txBox="1">
              <a:spLocks noChangeArrowheads="1"/>
            </p:cNvSpPr>
            <p:nvPr/>
          </p:nvSpPr>
          <p:spPr bwMode="auto">
            <a:xfrm>
              <a:off x="6589464" y="3428678"/>
              <a:ext cx="863600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87" name="Text Box 469"/>
            <p:cNvSpPr txBox="1">
              <a:spLocks noChangeArrowheads="1"/>
            </p:cNvSpPr>
            <p:nvPr/>
          </p:nvSpPr>
          <p:spPr bwMode="auto">
            <a:xfrm>
              <a:off x="7453064" y="3428678"/>
              <a:ext cx="1150938" cy="32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5292477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588224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452320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604448" y="3212976"/>
              <a:ext cx="0" cy="18415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084168" y="3323088"/>
              <a:ext cx="503709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5292427" y="3323088"/>
              <a:ext cx="5037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7092280" y="3323088"/>
              <a:ext cx="36078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6588919" y="3323088"/>
              <a:ext cx="2873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8171656" y="3326039"/>
              <a:ext cx="43279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7452321" y="3323088"/>
              <a:ext cx="43204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8" name="组合 97"/>
          <p:cNvGrpSpPr/>
          <p:nvPr/>
        </p:nvGrpSpPr>
        <p:grpSpPr>
          <a:xfrm>
            <a:off x="2915816" y="4581128"/>
            <a:ext cx="5687640" cy="828925"/>
            <a:chOff x="3276972" y="4509120"/>
            <a:chExt cx="5687640" cy="828925"/>
          </a:xfrm>
        </p:grpSpPr>
        <p:sp>
          <p:nvSpPr>
            <p:cNvPr id="99" name="Text Box 472"/>
            <p:cNvSpPr txBox="1">
              <a:spLocks noChangeArrowheads="1"/>
            </p:cNvSpPr>
            <p:nvPr/>
          </p:nvSpPr>
          <p:spPr bwMode="auto">
            <a:xfrm>
              <a:off x="3276972" y="4798045"/>
              <a:ext cx="430981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头空</a:t>
              </a:r>
            </a:p>
          </p:txBody>
        </p:sp>
        <p:sp>
          <p:nvSpPr>
            <p:cNvPr id="100" name="Text Box 473"/>
            <p:cNvSpPr txBox="1">
              <a:spLocks noChangeArrowheads="1"/>
            </p:cNvSpPr>
            <p:nvPr/>
          </p:nvSpPr>
          <p:spPr bwMode="auto">
            <a:xfrm>
              <a:off x="3707953" y="4798045"/>
              <a:ext cx="576263" cy="54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1" name="Text Box 474"/>
            <p:cNvSpPr txBox="1">
              <a:spLocks noChangeArrowheads="1"/>
            </p:cNvSpPr>
            <p:nvPr/>
          </p:nvSpPr>
          <p:spPr bwMode="auto">
            <a:xfrm>
              <a:off x="4284215" y="4798045"/>
              <a:ext cx="574675" cy="54000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地址标志</a:t>
              </a:r>
            </a:p>
          </p:txBody>
        </p:sp>
        <p:sp>
          <p:nvSpPr>
            <p:cNvPr id="102" name="Text Box 475"/>
            <p:cNvSpPr txBox="1">
              <a:spLocks noChangeArrowheads="1"/>
            </p:cNvSpPr>
            <p:nvPr/>
          </p:nvSpPr>
          <p:spPr bwMode="auto">
            <a:xfrm>
              <a:off x="4858890" y="4798045"/>
              <a:ext cx="576263" cy="54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扇区地址</a:t>
              </a:r>
            </a:p>
          </p:txBody>
        </p:sp>
        <p:sp>
          <p:nvSpPr>
            <p:cNvPr id="103" name="Text Box 476"/>
            <p:cNvSpPr txBox="1">
              <a:spLocks noChangeArrowheads="1"/>
            </p:cNvSpPr>
            <p:nvPr/>
          </p:nvSpPr>
          <p:spPr bwMode="auto">
            <a:xfrm>
              <a:off x="5435153" y="4798045"/>
              <a:ext cx="504825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4" name="Text Box 477"/>
            <p:cNvSpPr txBox="1">
              <a:spLocks noChangeArrowheads="1"/>
            </p:cNvSpPr>
            <p:nvPr/>
          </p:nvSpPr>
          <p:spPr bwMode="auto">
            <a:xfrm>
              <a:off x="5939979" y="4798045"/>
              <a:ext cx="432222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间隙</a:t>
              </a:r>
            </a:p>
          </p:txBody>
        </p:sp>
        <p:sp>
          <p:nvSpPr>
            <p:cNvPr id="105" name="Text Box 478"/>
            <p:cNvSpPr txBox="1">
              <a:spLocks noChangeArrowheads="1"/>
            </p:cNvSpPr>
            <p:nvPr/>
          </p:nvSpPr>
          <p:spPr bwMode="auto">
            <a:xfrm>
              <a:off x="6372919" y="4798045"/>
              <a:ext cx="576263" cy="54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同步字符</a:t>
              </a:r>
            </a:p>
          </p:txBody>
        </p:sp>
        <p:sp>
          <p:nvSpPr>
            <p:cNvPr id="106" name="Text Box 479"/>
            <p:cNvSpPr txBox="1">
              <a:spLocks noChangeArrowheads="1"/>
            </p:cNvSpPr>
            <p:nvPr/>
          </p:nvSpPr>
          <p:spPr bwMode="auto">
            <a:xfrm>
              <a:off x="6949182" y="4798045"/>
              <a:ext cx="574675" cy="54000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数据标志</a:t>
              </a:r>
            </a:p>
          </p:txBody>
        </p:sp>
        <p:sp>
          <p:nvSpPr>
            <p:cNvPr id="107" name="Text Box 480"/>
            <p:cNvSpPr txBox="1">
              <a:spLocks noChangeArrowheads="1"/>
            </p:cNvSpPr>
            <p:nvPr/>
          </p:nvSpPr>
          <p:spPr bwMode="auto">
            <a:xfrm>
              <a:off x="7523857" y="4798045"/>
              <a:ext cx="576263" cy="54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108" name="Text Box 481"/>
            <p:cNvSpPr txBox="1">
              <a:spLocks noChangeArrowheads="1"/>
            </p:cNvSpPr>
            <p:nvPr/>
          </p:nvSpPr>
          <p:spPr bwMode="auto">
            <a:xfrm>
              <a:off x="8100119" y="4798045"/>
              <a:ext cx="504825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CRC</a:t>
              </a:r>
            </a:p>
          </p:txBody>
        </p:sp>
        <p:sp>
          <p:nvSpPr>
            <p:cNvPr id="109" name="Text Box 482"/>
            <p:cNvSpPr txBox="1">
              <a:spLocks noChangeArrowheads="1"/>
            </p:cNvSpPr>
            <p:nvPr/>
          </p:nvSpPr>
          <p:spPr bwMode="auto">
            <a:xfrm>
              <a:off x="8604944" y="4798045"/>
              <a:ext cx="359668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尾空</a:t>
              </a:r>
            </a:p>
          </p:txBody>
        </p:sp>
        <p:sp>
          <p:nvSpPr>
            <p:cNvPr id="110" name="Text Box 483"/>
            <p:cNvSpPr txBox="1">
              <a:spLocks noChangeArrowheads="1"/>
            </p:cNvSpPr>
            <p:nvPr/>
          </p:nvSpPr>
          <p:spPr bwMode="auto">
            <a:xfrm>
              <a:off x="4500115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域</a:t>
              </a:r>
            </a:p>
          </p:txBody>
        </p:sp>
        <p:sp>
          <p:nvSpPr>
            <p:cNvPr id="111" name="Text Box 484"/>
            <p:cNvSpPr txBox="1">
              <a:spLocks noChangeArrowheads="1"/>
            </p:cNvSpPr>
            <p:nvPr/>
          </p:nvSpPr>
          <p:spPr bwMode="auto">
            <a:xfrm>
              <a:off x="7092057" y="4509120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数据域</a:t>
              </a: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707953" y="4509120"/>
              <a:ext cx="0" cy="2533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5939704" y="4510212"/>
              <a:ext cx="1959" cy="2522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5220839" y="4651106"/>
              <a:ext cx="71886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 flipH="1">
              <a:off x="3708671" y="4654057"/>
              <a:ext cx="79208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372200" y="4510212"/>
              <a:ext cx="0" cy="25338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603951" y="4511304"/>
              <a:ext cx="1959" cy="2522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85086" y="4652198"/>
              <a:ext cx="71886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flipH="1" flipV="1">
              <a:off x="6372200" y="4654057"/>
              <a:ext cx="721542" cy="10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2" name="Text Box 504"/>
          <p:cNvSpPr txBox="1">
            <a:spLocks noChangeArrowheads="1"/>
          </p:cNvSpPr>
          <p:nvPr/>
        </p:nvSpPr>
        <p:spPr bwMode="auto">
          <a:xfrm>
            <a:off x="3203378" y="5894198"/>
            <a:ext cx="58331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记录块格式的数据域中，包含</a:t>
            </a:r>
            <a:r>
              <a:rPr lang="zh-CN" altLang="en-US" b="1" u="sng" spc="-100" dirty="0">
                <a:latin typeface="宋体" panose="02010600030101010101" pitchFamily="2" charset="-122"/>
              </a:rPr>
              <a:t>数据长度</a:t>
            </a:r>
            <a:r>
              <a:rPr lang="zh-CN" altLang="en-US" b="1" spc="-100" dirty="0">
                <a:latin typeface="宋体" panose="02010600030101010101" pitchFamily="2" charset="-122"/>
              </a:rPr>
              <a:t>字段</a:t>
            </a:r>
          </a:p>
        </p:txBody>
      </p:sp>
      <p:sp>
        <p:nvSpPr>
          <p:cNvPr id="125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2442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线形标注 2 126"/>
          <p:cNvSpPr/>
          <p:nvPr/>
        </p:nvSpPr>
        <p:spPr bwMode="auto">
          <a:xfrm>
            <a:off x="6012160" y="1916832"/>
            <a:ext cx="2088232" cy="288032"/>
          </a:xfrm>
          <a:prstGeom prst="borderCallout2">
            <a:avLst>
              <a:gd name="adj1" fmla="val 48058"/>
              <a:gd name="adj2" fmla="val 100786"/>
              <a:gd name="adj3" fmla="val 48515"/>
              <a:gd name="adj4" fmla="val 108757"/>
              <a:gd name="adj5" fmla="val 261813"/>
              <a:gd name="adj6" fmla="val 12243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匀速转动</a:t>
            </a:r>
            <a:r>
              <a:rPr lang="en-US" altLang="zh-CN" sz="1800" b="1" dirty="0">
                <a:latin typeface="+mn-ea"/>
                <a:ea typeface="+mn-ea"/>
              </a:rPr>
              <a:t>+</a:t>
            </a:r>
            <a:r>
              <a:rPr lang="zh-CN" altLang="en-US" sz="1800" b="1" dirty="0">
                <a:latin typeface="+mn-ea"/>
                <a:ea typeface="+mn-ea"/>
              </a:rPr>
              <a:t>定时采样</a:t>
            </a:r>
          </a:p>
        </p:txBody>
      </p:sp>
      <p:sp>
        <p:nvSpPr>
          <p:cNvPr id="128" name="线形标注 2 127"/>
          <p:cNvSpPr/>
          <p:nvPr/>
        </p:nvSpPr>
        <p:spPr bwMode="auto">
          <a:xfrm>
            <a:off x="3635896" y="1916832"/>
            <a:ext cx="2016224" cy="288032"/>
          </a:xfrm>
          <a:prstGeom prst="borderCallout2">
            <a:avLst>
              <a:gd name="adj1" fmla="val 50463"/>
              <a:gd name="adj2" fmla="val 145"/>
              <a:gd name="adj3" fmla="val 50920"/>
              <a:gd name="adj4" fmla="val -10015"/>
              <a:gd name="adj5" fmla="val 122321"/>
              <a:gd name="adj6" fmla="val -1779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减少平均寻址时延</a:t>
            </a:r>
          </a:p>
        </p:txBody>
      </p:sp>
      <p:sp>
        <p:nvSpPr>
          <p:cNvPr id="129" name="线形标注 2 128"/>
          <p:cNvSpPr/>
          <p:nvPr/>
        </p:nvSpPr>
        <p:spPr bwMode="auto">
          <a:xfrm>
            <a:off x="251396" y="4401144"/>
            <a:ext cx="2376388" cy="324000"/>
          </a:xfrm>
          <a:prstGeom prst="borderCallout2">
            <a:avLst>
              <a:gd name="adj1" fmla="val 50899"/>
              <a:gd name="adj2" fmla="val 100135"/>
              <a:gd name="adj3" fmla="val 50920"/>
              <a:gd name="adj4" fmla="val 114248"/>
              <a:gd name="adj5" fmla="val 84240"/>
              <a:gd name="adj6" fmla="val 16067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寻址无需从</a:t>
            </a:r>
            <a:r>
              <a:rPr lang="en-US" altLang="zh-CN" sz="1800" b="1" dirty="0">
                <a:latin typeface="+mn-ea"/>
                <a:ea typeface="+mn-ea"/>
              </a:rPr>
              <a:t>0</a:t>
            </a:r>
            <a:r>
              <a:rPr lang="zh-CN" altLang="en-US" sz="1800" b="1" dirty="0">
                <a:latin typeface="+mn-ea"/>
                <a:ea typeface="+mn-ea"/>
              </a:rPr>
              <a:t>扇区开始</a:t>
            </a:r>
          </a:p>
        </p:txBody>
      </p:sp>
      <p:sp>
        <p:nvSpPr>
          <p:cNvPr id="130" name="Text Box 501"/>
          <p:cNvSpPr txBox="1">
            <a:spLocks noChangeArrowheads="1"/>
          </p:cNvSpPr>
          <p:nvPr/>
        </p:nvSpPr>
        <p:spPr bwMode="auto">
          <a:xfrm>
            <a:off x="2806426" y="5445224"/>
            <a:ext cx="615818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</a:t>
            </a:r>
            <a:r>
              <a:rPr lang="zh-CN" altLang="en-US" b="1" dirty="0">
                <a:latin typeface="宋体" panose="02010600030101010101" pitchFamily="2" charset="-122"/>
              </a:rPr>
              <a:t>位数</a:t>
            </a:r>
            <a:r>
              <a:rPr lang="en-US" altLang="zh-CN" b="1" dirty="0">
                <a:latin typeface="宋体" panose="02010600030101010101" pitchFamily="2" charset="-122"/>
              </a:rPr>
              <a:t>/cm</a:t>
            </a:r>
            <a:r>
              <a:rPr lang="zh-CN" altLang="en-US" b="1" dirty="0">
                <a:latin typeface="宋体" panose="02010600030101010101" pitchFamily="2" charset="-122"/>
              </a:rPr>
              <a:t>，记录密度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格式化后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＜位密度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31" grpId="0"/>
      <p:bldP spid="59" grpId="0"/>
      <p:bldP spid="60" grpId="0"/>
      <p:bldP spid="82" grpId="0"/>
      <p:bldP spid="122" grpId="0"/>
      <p:bldP spid="127" grpId="0" animBg="1"/>
      <p:bldP spid="128" grpId="0" animBg="1"/>
      <p:bldP spid="129" grpId="0" animBg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组合 208"/>
          <p:cNvGrpSpPr/>
          <p:nvPr/>
        </p:nvGrpSpPr>
        <p:grpSpPr>
          <a:xfrm>
            <a:off x="971624" y="1340768"/>
            <a:ext cx="7416800" cy="2304258"/>
            <a:chOff x="971624" y="1052736"/>
            <a:chExt cx="7416800" cy="2304258"/>
          </a:xfrm>
        </p:grpSpPr>
        <p:sp>
          <p:nvSpPr>
            <p:cNvPr id="210" name="Rectangle 731"/>
            <p:cNvSpPr>
              <a:spLocks noChangeArrowheads="1"/>
            </p:cNvSpPr>
            <p:nvPr/>
          </p:nvSpPr>
          <p:spPr bwMode="auto">
            <a:xfrm>
              <a:off x="2628974" y="1125091"/>
              <a:ext cx="5759450" cy="223190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Text Box 730"/>
            <p:cNvSpPr txBox="1">
              <a:spLocks noChangeArrowheads="1"/>
            </p:cNvSpPr>
            <p:nvPr/>
          </p:nvSpPr>
          <p:spPr bwMode="auto">
            <a:xfrm>
              <a:off x="971624" y="1125092"/>
              <a:ext cx="433388" cy="223190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磁盘控制器</a:t>
              </a:r>
            </a:p>
          </p:txBody>
        </p:sp>
        <p:sp>
          <p:nvSpPr>
            <p:cNvPr id="212" name="Text Box 732"/>
            <p:cNvSpPr txBox="1">
              <a:spLocks noChangeArrowheads="1"/>
            </p:cNvSpPr>
            <p:nvPr/>
          </p:nvSpPr>
          <p:spPr bwMode="auto">
            <a:xfrm>
              <a:off x="3133799" y="1376800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读出放大</a:t>
              </a:r>
            </a:p>
          </p:txBody>
        </p:sp>
        <p:sp>
          <p:nvSpPr>
            <p:cNvPr id="213" name="Line 733"/>
            <p:cNvSpPr>
              <a:spLocks noChangeShapeType="1"/>
            </p:cNvSpPr>
            <p:nvPr/>
          </p:nvSpPr>
          <p:spPr bwMode="auto">
            <a:xfrm flipH="1" flipV="1">
              <a:off x="4213299" y="1556792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Text Box 734"/>
            <p:cNvSpPr txBox="1">
              <a:spLocks noChangeArrowheads="1"/>
            </p:cNvSpPr>
            <p:nvPr/>
          </p:nvSpPr>
          <p:spPr bwMode="auto">
            <a:xfrm>
              <a:off x="3133799" y="1664832"/>
              <a:ext cx="1081088" cy="2520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写入驱动</a:t>
              </a:r>
            </a:p>
          </p:txBody>
        </p:sp>
        <p:sp>
          <p:nvSpPr>
            <p:cNvPr id="215" name="Line 735"/>
            <p:cNvSpPr>
              <a:spLocks noChangeShapeType="1"/>
            </p:cNvSpPr>
            <p:nvPr/>
          </p:nvSpPr>
          <p:spPr bwMode="auto">
            <a:xfrm flipV="1">
              <a:off x="4213299" y="1844824"/>
              <a:ext cx="10080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Text Box 736"/>
            <p:cNvSpPr txBox="1">
              <a:spLocks noChangeArrowheads="1"/>
            </p:cNvSpPr>
            <p:nvPr/>
          </p:nvSpPr>
          <p:spPr bwMode="auto">
            <a:xfrm>
              <a:off x="5221362" y="1412777"/>
              <a:ext cx="576263" cy="504056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磁头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选择</a:t>
              </a:r>
            </a:p>
          </p:txBody>
        </p:sp>
        <p:sp>
          <p:nvSpPr>
            <p:cNvPr id="217" name="Text Box 739"/>
            <p:cNvSpPr txBox="1">
              <a:spLocks noChangeArrowheads="1"/>
            </p:cNvSpPr>
            <p:nvPr/>
          </p:nvSpPr>
          <p:spPr bwMode="auto">
            <a:xfrm>
              <a:off x="3133799" y="2128937"/>
              <a:ext cx="1295400" cy="290513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比较与控制</a:t>
              </a:r>
            </a:p>
          </p:txBody>
        </p:sp>
        <p:sp>
          <p:nvSpPr>
            <p:cNvPr id="218" name="Text Box 740"/>
            <p:cNvSpPr txBox="1">
              <a:spLocks noChangeArrowheads="1"/>
            </p:cNvSpPr>
            <p:nvPr/>
          </p:nvSpPr>
          <p:spPr bwMode="auto">
            <a:xfrm>
              <a:off x="4716537" y="2128937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音圈电机</a:t>
              </a:r>
            </a:p>
          </p:txBody>
        </p:sp>
        <p:sp>
          <p:nvSpPr>
            <p:cNvPr id="219" name="Text Box 741"/>
            <p:cNvSpPr txBox="1">
              <a:spLocks noChangeArrowheads="1"/>
            </p:cNvSpPr>
            <p:nvPr/>
          </p:nvSpPr>
          <p:spPr bwMode="auto">
            <a:xfrm>
              <a:off x="4716537" y="2564904"/>
              <a:ext cx="1081088" cy="28892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位置检测</a:t>
              </a:r>
            </a:p>
          </p:txBody>
        </p:sp>
        <p:sp>
          <p:nvSpPr>
            <p:cNvPr id="220" name="Line 742"/>
            <p:cNvSpPr>
              <a:spLocks noChangeShapeType="1"/>
            </p:cNvSpPr>
            <p:nvPr/>
          </p:nvSpPr>
          <p:spPr bwMode="auto">
            <a:xfrm flipV="1">
              <a:off x="1403424" y="2203550"/>
              <a:ext cx="17287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743"/>
            <p:cNvSpPr>
              <a:spLocks noChangeShapeType="1"/>
            </p:cNvSpPr>
            <p:nvPr/>
          </p:nvSpPr>
          <p:spPr bwMode="auto">
            <a:xfrm flipV="1">
              <a:off x="2917899" y="234801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744"/>
            <p:cNvSpPr>
              <a:spLocks noChangeShapeType="1"/>
            </p:cNvSpPr>
            <p:nvPr/>
          </p:nvSpPr>
          <p:spPr bwMode="auto">
            <a:xfrm flipH="1">
              <a:off x="2916312" y="2708920"/>
              <a:ext cx="18002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45"/>
            <p:cNvSpPr>
              <a:spLocks noChangeShapeType="1"/>
            </p:cNvSpPr>
            <p:nvPr/>
          </p:nvSpPr>
          <p:spPr bwMode="auto">
            <a:xfrm flipV="1">
              <a:off x="2916312" y="2348012"/>
              <a:ext cx="0" cy="36135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46"/>
            <p:cNvSpPr>
              <a:spLocks noChangeShapeType="1"/>
            </p:cNvSpPr>
            <p:nvPr/>
          </p:nvSpPr>
          <p:spPr bwMode="auto">
            <a:xfrm flipV="1">
              <a:off x="4429199" y="2274987"/>
              <a:ext cx="287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47"/>
            <p:cNvSpPr>
              <a:spLocks noChangeShapeType="1"/>
            </p:cNvSpPr>
            <p:nvPr/>
          </p:nvSpPr>
          <p:spPr bwMode="auto">
            <a:xfrm>
              <a:off x="1403424" y="1844824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48"/>
            <p:cNvSpPr>
              <a:spLocks noChangeShapeType="1"/>
            </p:cNvSpPr>
            <p:nvPr/>
          </p:nvSpPr>
          <p:spPr bwMode="auto">
            <a:xfrm flipH="1" flipV="1">
              <a:off x="1403424" y="1556792"/>
              <a:ext cx="17287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49"/>
            <p:cNvSpPr>
              <a:spLocks noChangeShapeType="1"/>
            </p:cNvSpPr>
            <p:nvPr/>
          </p:nvSpPr>
          <p:spPr bwMode="auto">
            <a:xfrm flipH="1">
              <a:off x="5508699" y="1268313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0"/>
            <p:cNvSpPr>
              <a:spLocks noChangeShapeType="1"/>
            </p:cNvSpPr>
            <p:nvPr/>
          </p:nvSpPr>
          <p:spPr bwMode="auto">
            <a:xfrm flipH="1" flipV="1">
              <a:off x="1403424" y="1268760"/>
              <a:ext cx="41052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Text Box 751"/>
            <p:cNvSpPr txBox="1">
              <a:spLocks noChangeArrowheads="1"/>
            </p:cNvSpPr>
            <p:nvPr/>
          </p:nvSpPr>
          <p:spPr bwMode="auto">
            <a:xfrm>
              <a:off x="1549474" y="1555899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写入数据</a:t>
              </a:r>
            </a:p>
          </p:txBody>
        </p:sp>
        <p:sp>
          <p:nvSpPr>
            <p:cNvPr id="230" name="Text Box 752"/>
            <p:cNvSpPr txBox="1">
              <a:spLocks noChangeArrowheads="1"/>
            </p:cNvSpPr>
            <p:nvPr/>
          </p:nvSpPr>
          <p:spPr bwMode="auto">
            <a:xfrm>
              <a:off x="1549474" y="1267867"/>
              <a:ext cx="10080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读出数据</a:t>
              </a:r>
            </a:p>
          </p:txBody>
        </p:sp>
        <p:sp>
          <p:nvSpPr>
            <p:cNvPr id="231" name="Text Box 753"/>
            <p:cNvSpPr txBox="1">
              <a:spLocks noChangeArrowheads="1"/>
            </p:cNvSpPr>
            <p:nvPr/>
          </p:nvSpPr>
          <p:spPr bwMode="auto">
            <a:xfrm>
              <a:off x="1662187" y="1052736"/>
              <a:ext cx="760413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32" name="Rectangle 754"/>
            <p:cNvSpPr>
              <a:spLocks noChangeArrowheads="1"/>
            </p:cNvSpPr>
            <p:nvPr/>
          </p:nvSpPr>
          <p:spPr bwMode="auto">
            <a:xfrm>
              <a:off x="2773437" y="1196752"/>
              <a:ext cx="3168650" cy="7908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Text Box 755"/>
            <p:cNvSpPr txBox="1">
              <a:spLocks noChangeArrowheads="1"/>
            </p:cNvSpPr>
            <p:nvPr/>
          </p:nvSpPr>
          <p:spPr bwMode="auto">
            <a:xfrm>
              <a:off x="3851920" y="2420888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柱面号</a:t>
              </a:r>
            </a:p>
          </p:txBody>
        </p:sp>
        <p:sp>
          <p:nvSpPr>
            <p:cNvPr id="234" name="Rectangle 756"/>
            <p:cNvSpPr>
              <a:spLocks noChangeArrowheads="1"/>
            </p:cNvSpPr>
            <p:nvPr/>
          </p:nvSpPr>
          <p:spPr bwMode="auto">
            <a:xfrm>
              <a:off x="2773437" y="2059088"/>
              <a:ext cx="3168650" cy="865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Rectangle 757"/>
            <p:cNvSpPr>
              <a:spLocks noChangeArrowheads="1"/>
            </p:cNvSpPr>
            <p:nvPr/>
          </p:nvSpPr>
          <p:spPr bwMode="auto">
            <a:xfrm>
              <a:off x="5797624" y="2201962"/>
              <a:ext cx="646113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Text Box 758"/>
            <p:cNvSpPr txBox="1">
              <a:spLocks noChangeArrowheads="1"/>
            </p:cNvSpPr>
            <p:nvPr/>
          </p:nvSpPr>
          <p:spPr bwMode="auto">
            <a:xfrm>
              <a:off x="1620912" y="1914625"/>
              <a:ext cx="7620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37" name="Line 759"/>
            <p:cNvSpPr>
              <a:spLocks noChangeShapeType="1"/>
            </p:cNvSpPr>
            <p:nvPr/>
          </p:nvSpPr>
          <p:spPr bwMode="auto">
            <a:xfrm flipH="1" flipV="1">
              <a:off x="1403424" y="2635350"/>
              <a:ext cx="21304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Text Box 760"/>
            <p:cNvSpPr txBox="1">
              <a:spLocks noChangeArrowheads="1"/>
            </p:cNvSpPr>
            <p:nvPr/>
          </p:nvSpPr>
          <p:spPr bwMode="auto">
            <a:xfrm>
              <a:off x="1547887" y="2348012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定位状态</a:t>
              </a:r>
            </a:p>
          </p:txBody>
        </p:sp>
        <p:sp>
          <p:nvSpPr>
            <p:cNvPr id="239" name="Line 761"/>
            <p:cNvSpPr>
              <a:spLocks noChangeShapeType="1"/>
            </p:cNvSpPr>
            <p:nvPr/>
          </p:nvSpPr>
          <p:spPr bwMode="auto">
            <a:xfrm>
              <a:off x="1403424" y="3140968"/>
              <a:ext cx="33131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762"/>
            <p:cNvSpPr txBox="1">
              <a:spLocks noChangeArrowheads="1"/>
            </p:cNvSpPr>
            <p:nvPr/>
          </p:nvSpPr>
          <p:spPr bwMode="auto">
            <a:xfrm>
              <a:off x="4716537" y="2996952"/>
              <a:ext cx="1081088" cy="2889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主轴电机</a:t>
              </a:r>
            </a:p>
          </p:txBody>
        </p:sp>
        <p:sp>
          <p:nvSpPr>
            <p:cNvPr id="241" name="Rectangle 763"/>
            <p:cNvSpPr>
              <a:spLocks noChangeArrowheads="1"/>
            </p:cNvSpPr>
            <p:nvPr/>
          </p:nvSpPr>
          <p:spPr bwMode="auto">
            <a:xfrm>
              <a:off x="6443738" y="1338362"/>
              <a:ext cx="146050" cy="1156122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764"/>
            <p:cNvSpPr>
              <a:spLocks noChangeArrowheads="1"/>
            </p:cNvSpPr>
            <p:nvPr/>
          </p:nvSpPr>
          <p:spPr bwMode="auto">
            <a:xfrm>
              <a:off x="6372299" y="2492896"/>
              <a:ext cx="360363" cy="144463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Oval 765"/>
            <p:cNvSpPr>
              <a:spLocks noChangeArrowheads="1"/>
            </p:cNvSpPr>
            <p:nvPr/>
          </p:nvSpPr>
          <p:spPr bwMode="auto">
            <a:xfrm>
              <a:off x="63722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Oval 766"/>
            <p:cNvSpPr>
              <a:spLocks noChangeArrowheads="1"/>
            </p:cNvSpPr>
            <p:nvPr/>
          </p:nvSpPr>
          <p:spPr bwMode="auto">
            <a:xfrm>
              <a:off x="6588199" y="2637358"/>
              <a:ext cx="144463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Rectangle 767" descr="深色上对角线"/>
            <p:cNvSpPr>
              <a:spLocks noChangeArrowheads="1"/>
            </p:cNvSpPr>
            <p:nvPr/>
          </p:nvSpPr>
          <p:spPr bwMode="auto">
            <a:xfrm>
              <a:off x="6156399" y="2781821"/>
              <a:ext cx="792163" cy="142875"/>
            </a:xfrm>
            <a:prstGeom prst="rect">
              <a:avLst/>
            </a:prstGeom>
            <a:pattFill prst="dkUpDiag">
              <a:fgClr>
                <a:srgbClr val="808080"/>
              </a:fgClr>
              <a:bgClr>
                <a:schemeClr val="bg1"/>
              </a:bgClr>
            </a:patt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768"/>
            <p:cNvSpPr>
              <a:spLocks noChangeShapeType="1"/>
            </p:cNvSpPr>
            <p:nvPr/>
          </p:nvSpPr>
          <p:spPr bwMode="auto">
            <a:xfrm>
              <a:off x="6156399" y="2781821"/>
              <a:ext cx="792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769"/>
            <p:cNvSpPr>
              <a:spLocks noChangeShapeType="1"/>
            </p:cNvSpPr>
            <p:nvPr/>
          </p:nvSpPr>
          <p:spPr bwMode="auto">
            <a:xfrm flipH="1">
              <a:off x="5292799" y="2420888"/>
              <a:ext cx="0" cy="14366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70"/>
            <p:cNvSpPr>
              <a:spLocks noChangeShapeType="1"/>
            </p:cNvSpPr>
            <p:nvPr/>
          </p:nvSpPr>
          <p:spPr bwMode="auto">
            <a:xfrm>
              <a:off x="6516762" y="2213075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1"/>
            <p:cNvSpPr>
              <a:spLocks noChangeShapeType="1"/>
            </p:cNvSpPr>
            <p:nvPr/>
          </p:nvSpPr>
          <p:spPr bwMode="auto">
            <a:xfrm flipV="1">
              <a:off x="6445324" y="2492896"/>
              <a:ext cx="133350" cy="15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1"/>
            <p:cNvSpPr>
              <a:spLocks noChangeShapeType="1"/>
            </p:cNvSpPr>
            <p:nvPr/>
          </p:nvSpPr>
          <p:spPr bwMode="auto">
            <a:xfrm>
              <a:off x="7093024" y="1338362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82"/>
            <p:cNvSpPr>
              <a:spLocks noChangeShapeType="1"/>
            </p:cNvSpPr>
            <p:nvPr/>
          </p:nvSpPr>
          <p:spPr bwMode="auto">
            <a:xfrm>
              <a:off x="7093024" y="15558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83"/>
            <p:cNvSpPr>
              <a:spLocks noChangeShapeType="1"/>
            </p:cNvSpPr>
            <p:nvPr/>
          </p:nvSpPr>
          <p:spPr bwMode="auto">
            <a:xfrm>
              <a:off x="7166049" y="13399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784"/>
            <p:cNvSpPr>
              <a:spLocks noChangeArrowheads="1"/>
            </p:cNvSpPr>
            <p:nvPr/>
          </p:nvSpPr>
          <p:spPr bwMode="auto">
            <a:xfrm>
              <a:off x="6588199" y="14113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785"/>
            <p:cNvSpPr>
              <a:spLocks noChangeShapeType="1"/>
            </p:cNvSpPr>
            <p:nvPr/>
          </p:nvSpPr>
          <p:spPr bwMode="auto">
            <a:xfrm flipV="1">
              <a:off x="7093024" y="17717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786"/>
            <p:cNvSpPr>
              <a:spLocks noChangeShapeType="1"/>
            </p:cNvSpPr>
            <p:nvPr/>
          </p:nvSpPr>
          <p:spPr bwMode="auto">
            <a:xfrm>
              <a:off x="7093024" y="19876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87"/>
            <p:cNvSpPr>
              <a:spLocks noChangeShapeType="1"/>
            </p:cNvSpPr>
            <p:nvPr/>
          </p:nvSpPr>
          <p:spPr bwMode="auto">
            <a:xfrm>
              <a:off x="7166049" y="17717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Rectangle 788"/>
            <p:cNvSpPr>
              <a:spLocks noChangeArrowheads="1"/>
            </p:cNvSpPr>
            <p:nvPr/>
          </p:nvSpPr>
          <p:spPr bwMode="auto">
            <a:xfrm>
              <a:off x="6588199" y="1843187"/>
              <a:ext cx="577850" cy="71438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789"/>
            <p:cNvSpPr>
              <a:spLocks noChangeShapeType="1"/>
            </p:cNvSpPr>
            <p:nvPr/>
          </p:nvSpPr>
          <p:spPr bwMode="auto">
            <a:xfrm flipV="1">
              <a:off x="7093024" y="22035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90"/>
            <p:cNvSpPr>
              <a:spLocks noChangeShapeType="1"/>
            </p:cNvSpPr>
            <p:nvPr/>
          </p:nvSpPr>
          <p:spPr bwMode="auto">
            <a:xfrm>
              <a:off x="7093024" y="2419450"/>
              <a:ext cx="1444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91"/>
            <p:cNvSpPr>
              <a:spLocks noChangeShapeType="1"/>
            </p:cNvSpPr>
            <p:nvPr/>
          </p:nvSpPr>
          <p:spPr bwMode="auto">
            <a:xfrm>
              <a:off x="7166049" y="2203550"/>
              <a:ext cx="0" cy="21590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Rectangle 792"/>
            <p:cNvSpPr>
              <a:spLocks noChangeArrowheads="1"/>
            </p:cNvSpPr>
            <p:nvPr/>
          </p:nvSpPr>
          <p:spPr bwMode="auto">
            <a:xfrm>
              <a:off x="6588199" y="2274987"/>
              <a:ext cx="577850" cy="73025"/>
            </a:xfrm>
            <a:prstGeom prst="rect">
              <a:avLst/>
            </a:prstGeom>
            <a:solidFill>
              <a:schemeClr val="hlink">
                <a:alpha val="60001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" name="Line 793"/>
            <p:cNvSpPr>
              <a:spLocks noChangeShapeType="1"/>
            </p:cNvSpPr>
            <p:nvPr/>
          </p:nvSpPr>
          <p:spPr bwMode="auto">
            <a:xfrm>
              <a:off x="6588199" y="22845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94"/>
            <p:cNvSpPr>
              <a:spLocks noChangeShapeType="1"/>
            </p:cNvSpPr>
            <p:nvPr/>
          </p:nvSpPr>
          <p:spPr bwMode="auto">
            <a:xfrm>
              <a:off x="6588199" y="18527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95"/>
            <p:cNvSpPr>
              <a:spLocks noChangeShapeType="1"/>
            </p:cNvSpPr>
            <p:nvPr/>
          </p:nvSpPr>
          <p:spPr bwMode="auto">
            <a:xfrm>
              <a:off x="6588199" y="1420912"/>
              <a:ext cx="0" cy="5238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Text Box 801"/>
            <p:cNvSpPr txBox="1">
              <a:spLocks noChangeArrowheads="1"/>
            </p:cNvSpPr>
            <p:nvPr/>
          </p:nvSpPr>
          <p:spPr bwMode="auto">
            <a:xfrm>
              <a:off x="1547887" y="2852936"/>
              <a:ext cx="100806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266" name="Line 818"/>
            <p:cNvSpPr>
              <a:spLocks noChangeShapeType="1"/>
            </p:cNvSpPr>
            <p:nvPr/>
          </p:nvSpPr>
          <p:spPr bwMode="auto">
            <a:xfrm flipH="1">
              <a:off x="5797624" y="1444725"/>
              <a:ext cx="13684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8" name="直接箭头连接符 267"/>
            <p:cNvCxnSpPr/>
            <p:nvPr/>
          </p:nvCxnSpPr>
          <p:spPr bwMode="auto">
            <a:xfrm flipV="1">
              <a:off x="6043762" y="2348012"/>
              <a:ext cx="328537" cy="39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triangle"/>
            </a:ln>
          </p:spPr>
        </p:cxnSp>
        <p:sp>
          <p:nvSpPr>
            <p:cNvPr id="269" name="Line 737"/>
            <p:cNvSpPr>
              <a:spLocks noChangeShapeType="1"/>
            </p:cNvSpPr>
            <p:nvPr/>
          </p:nvSpPr>
          <p:spPr bwMode="auto">
            <a:xfrm flipV="1">
              <a:off x="3533849" y="2419450"/>
              <a:ext cx="0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819"/>
            <p:cNvSpPr>
              <a:spLocks noChangeShapeType="1"/>
            </p:cNvSpPr>
            <p:nvPr/>
          </p:nvSpPr>
          <p:spPr bwMode="auto">
            <a:xfrm flipH="1">
              <a:off x="6542852" y="1877542"/>
              <a:ext cx="6273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820"/>
            <p:cNvSpPr>
              <a:spLocks noChangeShapeType="1"/>
            </p:cNvSpPr>
            <p:nvPr/>
          </p:nvSpPr>
          <p:spPr bwMode="auto">
            <a:xfrm flipH="1">
              <a:off x="6486972" y="2309341"/>
              <a:ext cx="683260" cy="31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737"/>
            <p:cNvSpPr>
              <a:spLocks noChangeShapeType="1"/>
            </p:cNvSpPr>
            <p:nvPr/>
          </p:nvSpPr>
          <p:spPr bwMode="auto">
            <a:xfrm flipV="1">
              <a:off x="6541934" y="1576641"/>
              <a:ext cx="1806" cy="3100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737"/>
            <p:cNvSpPr>
              <a:spLocks noChangeShapeType="1"/>
            </p:cNvSpPr>
            <p:nvPr/>
          </p:nvSpPr>
          <p:spPr bwMode="auto">
            <a:xfrm flipH="1" flipV="1">
              <a:off x="6486972" y="1707589"/>
              <a:ext cx="0" cy="6017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737"/>
            <p:cNvSpPr>
              <a:spLocks noChangeShapeType="1"/>
            </p:cNvSpPr>
            <p:nvPr/>
          </p:nvSpPr>
          <p:spPr bwMode="auto">
            <a:xfrm flipH="1" flipV="1">
              <a:off x="5797623" y="1703963"/>
              <a:ext cx="689348" cy="36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737"/>
            <p:cNvSpPr>
              <a:spLocks noChangeShapeType="1"/>
            </p:cNvSpPr>
            <p:nvPr/>
          </p:nvSpPr>
          <p:spPr bwMode="auto">
            <a:xfrm flipH="1">
              <a:off x="5797623" y="1576641"/>
              <a:ext cx="746117" cy="5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771"/>
            <p:cNvSpPr>
              <a:spLocks noChangeShapeType="1"/>
            </p:cNvSpPr>
            <p:nvPr/>
          </p:nvSpPr>
          <p:spPr bwMode="auto">
            <a:xfrm flipH="1">
              <a:off x="6442620" y="2207977"/>
              <a:ext cx="1588" cy="576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401F-7549-4A1A-AA7D-60D6474E7F53}" type="slidenum">
              <a:rPr lang="en-US" altLang="zh-CN"/>
              <a:t>26</a:t>
            </a:fld>
            <a:endParaRPr lang="en-US" altLang="zh-CN" dirty="0"/>
          </a:p>
        </p:txBody>
      </p:sp>
      <p:sp>
        <p:nvSpPr>
          <p:cNvPr id="229923" name="Text Box 547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磁盘存储器组成：</a:t>
            </a:r>
            <a:r>
              <a:rPr lang="zh-CN" altLang="en-US" b="1" dirty="0">
                <a:latin typeface="宋体" panose="02010600030101010101" pitchFamily="2" charset="-122"/>
              </a:rPr>
              <a:t>由盘片、驱动器、控制器组成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恒定角速度</a:t>
            </a:r>
            <a:r>
              <a:rPr lang="en-US" altLang="zh-CN" b="1" dirty="0">
                <a:latin typeface="宋体" panose="02010600030101010101" pitchFamily="2" charset="-122"/>
              </a:rPr>
              <a:t>(CAV)     </a:t>
            </a:r>
            <a:r>
              <a:rPr lang="zh-CN" altLang="en-US" sz="1800" b="1" dirty="0">
                <a:latin typeface="宋体" panose="02010600030101010101" pitchFamily="2" charset="-122"/>
              </a:rPr>
              <a:t>→扇区的扇角固定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230059" name="Group 683"/>
          <p:cNvGrpSpPr/>
          <p:nvPr/>
        </p:nvGrpSpPr>
        <p:grpSpPr bwMode="auto">
          <a:xfrm>
            <a:off x="971600" y="3739100"/>
            <a:ext cx="7848600" cy="2016125"/>
            <a:chOff x="521" y="2569"/>
            <a:chExt cx="4944" cy="1270"/>
          </a:xfrm>
        </p:grpSpPr>
        <p:sp>
          <p:nvSpPr>
            <p:cNvPr id="230060" name="Text Box 684"/>
            <p:cNvSpPr txBox="1">
              <a:spLocks noChangeArrowheads="1"/>
            </p:cNvSpPr>
            <p:nvPr/>
          </p:nvSpPr>
          <p:spPr bwMode="auto">
            <a:xfrm>
              <a:off x="521" y="2569"/>
              <a:ext cx="272" cy="127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主机接口</a:t>
              </a:r>
            </a:p>
          </p:txBody>
        </p:sp>
        <p:sp>
          <p:nvSpPr>
            <p:cNvPr id="230061" name="Rectangle 685"/>
            <p:cNvSpPr>
              <a:spLocks noChangeArrowheads="1"/>
            </p:cNvSpPr>
            <p:nvPr/>
          </p:nvSpPr>
          <p:spPr bwMode="auto">
            <a:xfrm>
              <a:off x="1564" y="2569"/>
              <a:ext cx="3811" cy="127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062" name="Line 686"/>
            <p:cNvSpPr>
              <a:spLocks noChangeShapeType="1"/>
            </p:cNvSpPr>
            <p:nvPr/>
          </p:nvSpPr>
          <p:spPr bwMode="auto">
            <a:xfrm>
              <a:off x="792" y="3249"/>
              <a:ext cx="113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3" name="Line 687"/>
            <p:cNvSpPr>
              <a:spLocks noChangeShapeType="1"/>
            </p:cNvSpPr>
            <p:nvPr/>
          </p:nvSpPr>
          <p:spPr bwMode="auto">
            <a:xfrm flipH="1">
              <a:off x="792" y="3294"/>
              <a:ext cx="11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4" name="Line 688"/>
            <p:cNvSpPr>
              <a:spLocks noChangeShapeType="1"/>
            </p:cNvSpPr>
            <p:nvPr/>
          </p:nvSpPr>
          <p:spPr bwMode="auto">
            <a:xfrm flipH="1">
              <a:off x="793" y="3521"/>
              <a:ext cx="1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5" name="Line 689"/>
            <p:cNvSpPr>
              <a:spLocks noChangeShapeType="1"/>
            </p:cNvSpPr>
            <p:nvPr/>
          </p:nvSpPr>
          <p:spPr bwMode="auto">
            <a:xfrm>
              <a:off x="793" y="3022"/>
              <a:ext cx="113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6" name="Text Box 690"/>
            <p:cNvSpPr txBox="1">
              <a:spLocks noChangeArrowheads="1"/>
            </p:cNvSpPr>
            <p:nvPr/>
          </p:nvSpPr>
          <p:spPr bwMode="auto">
            <a:xfrm>
              <a:off x="1790" y="2659"/>
              <a:ext cx="681" cy="18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230067" name="Text Box 691"/>
            <p:cNvSpPr txBox="1">
              <a:spLocks noChangeArrowheads="1"/>
            </p:cNvSpPr>
            <p:nvPr/>
          </p:nvSpPr>
          <p:spPr bwMode="auto">
            <a:xfrm>
              <a:off x="1927" y="2976"/>
              <a:ext cx="454" cy="59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设备接口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230068" name="Line 692"/>
            <p:cNvSpPr>
              <a:spLocks noChangeShapeType="1"/>
            </p:cNvSpPr>
            <p:nvPr/>
          </p:nvSpPr>
          <p:spPr bwMode="auto">
            <a:xfrm>
              <a:off x="2381" y="3113"/>
              <a:ext cx="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69" name="Text Box 693"/>
            <p:cNvSpPr txBox="1">
              <a:spLocks noChangeArrowheads="1"/>
            </p:cNvSpPr>
            <p:nvPr/>
          </p:nvSpPr>
          <p:spPr bwMode="auto">
            <a:xfrm>
              <a:off x="2744" y="2659"/>
              <a:ext cx="272" cy="6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格式控制</a:t>
              </a:r>
            </a:p>
          </p:txBody>
        </p:sp>
        <p:sp>
          <p:nvSpPr>
            <p:cNvPr id="230070" name="Line 694"/>
            <p:cNvSpPr>
              <a:spLocks noChangeShapeType="1"/>
            </p:cNvSpPr>
            <p:nvPr/>
          </p:nvSpPr>
          <p:spPr bwMode="auto">
            <a:xfrm>
              <a:off x="3016" y="3203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1" name="Text Box 695"/>
            <p:cNvSpPr txBox="1">
              <a:spLocks noChangeArrowheads="1"/>
            </p:cNvSpPr>
            <p:nvPr/>
          </p:nvSpPr>
          <p:spPr bwMode="auto">
            <a:xfrm>
              <a:off x="3198" y="3113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并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串转换</a:t>
              </a:r>
            </a:p>
          </p:txBody>
        </p:sp>
        <p:sp>
          <p:nvSpPr>
            <p:cNvPr id="230072" name="Text Box 696"/>
            <p:cNvSpPr txBox="1">
              <a:spLocks noChangeArrowheads="1"/>
            </p:cNvSpPr>
            <p:nvPr/>
          </p:nvSpPr>
          <p:spPr bwMode="auto">
            <a:xfrm>
              <a:off x="3198" y="2751"/>
              <a:ext cx="771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串</a:t>
              </a:r>
              <a:r>
                <a:rPr lang="en-US" altLang="zh-CN" sz="1800" b="1">
                  <a:latin typeface="宋体" panose="02010600030101010101" pitchFamily="2" charset="-122"/>
                </a:rPr>
                <a:t>/</a:t>
              </a:r>
              <a:r>
                <a:rPr lang="zh-CN" altLang="en-US" sz="1800" b="1">
                  <a:latin typeface="宋体" panose="02010600030101010101" pitchFamily="2" charset="-122"/>
                </a:rPr>
                <a:t>并转换</a:t>
              </a:r>
            </a:p>
          </p:txBody>
        </p:sp>
        <p:sp>
          <p:nvSpPr>
            <p:cNvPr id="230073" name="Line 697"/>
            <p:cNvSpPr>
              <a:spLocks noChangeShapeType="1"/>
            </p:cNvSpPr>
            <p:nvPr/>
          </p:nvSpPr>
          <p:spPr bwMode="auto">
            <a:xfrm flipH="1">
              <a:off x="3016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4" name="Line 698"/>
            <p:cNvSpPr>
              <a:spLocks noChangeShapeType="1"/>
            </p:cNvSpPr>
            <p:nvPr/>
          </p:nvSpPr>
          <p:spPr bwMode="auto">
            <a:xfrm>
              <a:off x="3969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5" name="Text Box 699"/>
            <p:cNvSpPr txBox="1">
              <a:spLocks noChangeArrowheads="1"/>
            </p:cNvSpPr>
            <p:nvPr/>
          </p:nvSpPr>
          <p:spPr bwMode="auto">
            <a:xfrm>
              <a:off x="4286" y="3113"/>
              <a:ext cx="862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数据编码器</a:t>
              </a:r>
            </a:p>
          </p:txBody>
        </p:sp>
        <p:sp>
          <p:nvSpPr>
            <p:cNvPr id="230076" name="Line 700"/>
            <p:cNvSpPr>
              <a:spLocks noChangeShapeType="1"/>
            </p:cNvSpPr>
            <p:nvPr/>
          </p:nvSpPr>
          <p:spPr bwMode="auto">
            <a:xfrm flipH="1">
              <a:off x="3969" y="2840"/>
              <a:ext cx="22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77" name="Text Box 701"/>
            <p:cNvSpPr txBox="1">
              <a:spLocks noChangeArrowheads="1"/>
            </p:cNvSpPr>
            <p:nvPr/>
          </p:nvSpPr>
          <p:spPr bwMode="auto">
            <a:xfrm>
              <a:off x="4195" y="2659"/>
              <a:ext cx="363" cy="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数据译码</a:t>
              </a:r>
            </a:p>
          </p:txBody>
        </p:sp>
        <p:sp>
          <p:nvSpPr>
            <p:cNvPr id="230078" name="Text Box 702"/>
            <p:cNvSpPr txBox="1">
              <a:spLocks noChangeArrowheads="1"/>
            </p:cNvSpPr>
            <p:nvPr/>
          </p:nvSpPr>
          <p:spPr bwMode="auto">
            <a:xfrm>
              <a:off x="4739" y="2659"/>
              <a:ext cx="545" cy="40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读时钟发生器</a:t>
              </a:r>
            </a:p>
          </p:txBody>
        </p:sp>
        <p:sp>
          <p:nvSpPr>
            <p:cNvPr id="230079" name="Line 703"/>
            <p:cNvSpPr>
              <a:spLocks noChangeShapeType="1"/>
            </p:cNvSpPr>
            <p:nvPr/>
          </p:nvSpPr>
          <p:spPr bwMode="auto">
            <a:xfrm flipH="1">
              <a:off x="4558" y="2840"/>
              <a:ext cx="18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0" name="Line 704"/>
            <p:cNvSpPr>
              <a:spLocks noChangeShapeType="1"/>
            </p:cNvSpPr>
            <p:nvPr/>
          </p:nvSpPr>
          <p:spPr bwMode="auto">
            <a:xfrm flipH="1" flipV="1">
              <a:off x="5284" y="2840"/>
              <a:ext cx="18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1" name="Line 705"/>
            <p:cNvSpPr>
              <a:spLocks noChangeShapeType="1"/>
            </p:cNvSpPr>
            <p:nvPr/>
          </p:nvSpPr>
          <p:spPr bwMode="auto">
            <a:xfrm flipH="1">
              <a:off x="2381" y="320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2" name="Line 706"/>
            <p:cNvSpPr>
              <a:spLocks noChangeShapeType="1"/>
            </p:cNvSpPr>
            <p:nvPr/>
          </p:nvSpPr>
          <p:spPr bwMode="auto">
            <a:xfrm flipH="1">
              <a:off x="2381" y="3431"/>
              <a:ext cx="30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3" name="Line 707"/>
            <p:cNvSpPr>
              <a:spLocks noChangeShapeType="1"/>
            </p:cNvSpPr>
            <p:nvPr/>
          </p:nvSpPr>
          <p:spPr bwMode="auto">
            <a:xfrm>
              <a:off x="1655" y="2750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4" name="Line 708"/>
            <p:cNvSpPr>
              <a:spLocks noChangeShapeType="1"/>
            </p:cNvSpPr>
            <p:nvPr/>
          </p:nvSpPr>
          <p:spPr bwMode="auto">
            <a:xfrm>
              <a:off x="2381" y="302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5" name="Line 709"/>
            <p:cNvSpPr>
              <a:spLocks noChangeShapeType="1"/>
            </p:cNvSpPr>
            <p:nvPr/>
          </p:nvSpPr>
          <p:spPr bwMode="auto">
            <a:xfrm flipV="1">
              <a:off x="2608" y="2613"/>
              <a:ext cx="0" cy="4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6" name="Line 710"/>
            <p:cNvSpPr>
              <a:spLocks noChangeShapeType="1"/>
            </p:cNvSpPr>
            <p:nvPr/>
          </p:nvSpPr>
          <p:spPr bwMode="auto">
            <a:xfrm>
              <a:off x="2608" y="2614"/>
              <a:ext cx="28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7" name="Line 711"/>
            <p:cNvSpPr>
              <a:spLocks noChangeShapeType="1"/>
            </p:cNvSpPr>
            <p:nvPr/>
          </p:nvSpPr>
          <p:spPr bwMode="auto">
            <a:xfrm>
              <a:off x="5148" y="3203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8" name="Line 712"/>
            <p:cNvSpPr>
              <a:spLocks noChangeShapeType="1"/>
            </p:cNvSpPr>
            <p:nvPr/>
          </p:nvSpPr>
          <p:spPr bwMode="auto">
            <a:xfrm flipV="1">
              <a:off x="2381" y="3340"/>
              <a:ext cx="308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89" name="Line 713"/>
            <p:cNvSpPr>
              <a:spLocks noChangeShapeType="1"/>
            </p:cNvSpPr>
            <p:nvPr/>
          </p:nvSpPr>
          <p:spPr bwMode="auto">
            <a:xfrm>
              <a:off x="2381" y="3521"/>
              <a:ext cx="30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0" name="Line 714"/>
            <p:cNvSpPr>
              <a:spLocks noChangeShapeType="1"/>
            </p:cNvSpPr>
            <p:nvPr/>
          </p:nvSpPr>
          <p:spPr bwMode="auto">
            <a:xfrm>
              <a:off x="2154" y="2886"/>
              <a:ext cx="0" cy="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1" name="Line 715"/>
            <p:cNvSpPr>
              <a:spLocks noChangeShapeType="1"/>
            </p:cNvSpPr>
            <p:nvPr/>
          </p:nvSpPr>
          <p:spPr bwMode="auto">
            <a:xfrm>
              <a:off x="1655" y="2886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2" name="Text Box 716"/>
            <p:cNvSpPr txBox="1">
              <a:spLocks noChangeArrowheads="1"/>
            </p:cNvSpPr>
            <p:nvPr/>
          </p:nvSpPr>
          <p:spPr bwMode="auto">
            <a:xfrm>
              <a:off x="1791" y="3612"/>
              <a:ext cx="680" cy="181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</a:t>
              </a:r>
            </a:p>
          </p:txBody>
        </p:sp>
        <p:sp>
          <p:nvSpPr>
            <p:cNvPr id="230093" name="Line 717"/>
            <p:cNvSpPr>
              <a:spLocks noChangeShapeType="1"/>
            </p:cNvSpPr>
            <p:nvPr/>
          </p:nvSpPr>
          <p:spPr bwMode="auto">
            <a:xfrm flipH="1">
              <a:off x="793" y="3703"/>
              <a:ext cx="99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4" name="Line 718"/>
            <p:cNvSpPr>
              <a:spLocks noChangeShapeType="1"/>
            </p:cNvSpPr>
            <p:nvPr/>
          </p:nvSpPr>
          <p:spPr bwMode="auto">
            <a:xfrm>
              <a:off x="793" y="3748"/>
              <a:ext cx="99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095" name="Text Box 719"/>
            <p:cNvSpPr txBox="1">
              <a:spLocks noChangeArrowheads="1"/>
            </p:cNvSpPr>
            <p:nvPr/>
          </p:nvSpPr>
          <p:spPr bwMode="auto">
            <a:xfrm>
              <a:off x="3152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数据控制</a:t>
              </a:r>
            </a:p>
          </p:txBody>
        </p:sp>
        <p:sp>
          <p:nvSpPr>
            <p:cNvPr id="230096" name="Text Box 720"/>
            <p:cNvSpPr txBox="1">
              <a:spLocks noChangeArrowheads="1"/>
            </p:cNvSpPr>
            <p:nvPr/>
          </p:nvSpPr>
          <p:spPr bwMode="auto">
            <a:xfrm>
              <a:off x="884" y="2569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30097" name="Text Box 721"/>
            <p:cNvSpPr txBox="1">
              <a:spLocks noChangeArrowheads="1"/>
            </p:cNvSpPr>
            <p:nvPr/>
          </p:nvSpPr>
          <p:spPr bwMode="auto">
            <a:xfrm>
              <a:off x="884" y="306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REQ/ACK</a:t>
              </a:r>
            </a:p>
          </p:txBody>
        </p:sp>
        <p:sp>
          <p:nvSpPr>
            <p:cNvPr id="230098" name="Text Box 722"/>
            <p:cNvSpPr txBox="1">
              <a:spLocks noChangeArrowheads="1"/>
            </p:cNvSpPr>
            <p:nvPr/>
          </p:nvSpPr>
          <p:spPr bwMode="auto">
            <a:xfrm>
              <a:off x="884" y="3340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BUSY</a:t>
              </a:r>
            </a:p>
          </p:txBody>
        </p:sp>
        <p:sp>
          <p:nvSpPr>
            <p:cNvPr id="230099" name="Text Box 723"/>
            <p:cNvSpPr txBox="1">
              <a:spLocks noChangeArrowheads="1"/>
            </p:cNvSpPr>
            <p:nvPr/>
          </p:nvSpPr>
          <p:spPr bwMode="auto">
            <a:xfrm>
              <a:off x="839" y="2841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230100" name="Line 724"/>
            <p:cNvSpPr>
              <a:spLocks noChangeShapeType="1"/>
            </p:cNvSpPr>
            <p:nvPr/>
          </p:nvSpPr>
          <p:spPr bwMode="auto">
            <a:xfrm>
              <a:off x="793" y="2750"/>
              <a:ext cx="99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1" name="Text Box 725"/>
            <p:cNvSpPr txBox="1">
              <a:spLocks noChangeArrowheads="1"/>
            </p:cNvSpPr>
            <p:nvPr/>
          </p:nvSpPr>
          <p:spPr bwMode="auto">
            <a:xfrm>
              <a:off x="839" y="3521"/>
              <a:ext cx="726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DREQ/DACK</a:t>
              </a:r>
            </a:p>
          </p:txBody>
        </p:sp>
        <p:sp>
          <p:nvSpPr>
            <p:cNvPr id="230102" name="Line 726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103" name="Text Box 727"/>
            <p:cNvSpPr txBox="1">
              <a:spLocks noChangeArrowheads="1"/>
            </p:cNvSpPr>
            <p:nvPr/>
          </p:nvSpPr>
          <p:spPr bwMode="auto">
            <a:xfrm>
              <a:off x="4377" y="3612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数据分离</a:t>
              </a:r>
            </a:p>
          </p:txBody>
        </p:sp>
        <p:sp>
          <p:nvSpPr>
            <p:cNvPr id="230104" name="Line 728"/>
            <p:cNvSpPr>
              <a:spLocks noChangeShapeType="1"/>
            </p:cNvSpPr>
            <p:nvPr/>
          </p:nvSpPr>
          <p:spPr bwMode="auto">
            <a:xfrm flipH="1">
              <a:off x="4105" y="2569"/>
              <a:ext cx="0" cy="12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211" name="AutoShape 8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Text Box 547"/>
          <p:cNvSpPr txBox="1">
            <a:spLocks noChangeArrowheads="1"/>
          </p:cNvSpPr>
          <p:nvPr/>
        </p:nvSpPr>
        <p:spPr bwMode="auto">
          <a:xfrm>
            <a:off x="179512" y="5805266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磁盘存储器接口：</a:t>
            </a:r>
            <a:r>
              <a:rPr lang="en-US" altLang="zh-CN" b="1" dirty="0">
                <a:latin typeface="宋体" panose="02010600030101010101" pitchFamily="2" charset="-122"/>
              </a:rPr>
              <a:t>IDE(ATA)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SCSI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USB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ATA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latin typeface="宋体" panose="02010600030101010101" pitchFamily="2" charset="-122"/>
              </a:rPr>
              <a:t>SATA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97624" y="1439445"/>
            <a:ext cx="2449511" cy="2161131"/>
            <a:chOff x="5797624" y="1439445"/>
            <a:chExt cx="2449511" cy="2161131"/>
          </a:xfrm>
        </p:grpSpPr>
        <p:sp>
          <p:nvSpPr>
            <p:cNvPr id="198" name="AutoShape 823"/>
            <p:cNvSpPr>
              <a:spLocks noChangeArrowheads="1"/>
            </p:cNvSpPr>
            <p:nvPr/>
          </p:nvSpPr>
          <p:spPr bwMode="auto">
            <a:xfrm>
              <a:off x="7524823" y="1439445"/>
              <a:ext cx="146050" cy="2161131"/>
            </a:xfrm>
            <a:prstGeom prst="can">
              <a:avLst>
                <a:gd name="adj" fmla="val 68976"/>
              </a:avLst>
            </a:prstGeom>
            <a:solidFill>
              <a:srgbClr val="969696"/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9" name="Rectangle 824"/>
            <p:cNvSpPr>
              <a:spLocks noChangeArrowheads="1"/>
            </p:cNvSpPr>
            <p:nvPr/>
          </p:nvSpPr>
          <p:spPr bwMode="auto">
            <a:xfrm>
              <a:off x="6950148" y="1485803"/>
              <a:ext cx="574675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0" name="Rectangle 825"/>
            <p:cNvSpPr>
              <a:spLocks noChangeArrowheads="1"/>
            </p:cNvSpPr>
            <p:nvPr/>
          </p:nvSpPr>
          <p:spPr bwMode="auto">
            <a:xfrm>
              <a:off x="7669285" y="1485803"/>
              <a:ext cx="577850" cy="71438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1" name="Rectangle 826"/>
            <p:cNvSpPr>
              <a:spLocks noChangeArrowheads="1"/>
            </p:cNvSpPr>
            <p:nvPr/>
          </p:nvSpPr>
          <p:spPr bwMode="auto">
            <a:xfrm>
              <a:off x="6950148" y="1909666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2" name="Rectangle 827"/>
            <p:cNvSpPr>
              <a:spLocks noChangeArrowheads="1"/>
            </p:cNvSpPr>
            <p:nvPr/>
          </p:nvSpPr>
          <p:spPr bwMode="auto">
            <a:xfrm>
              <a:off x="7669285" y="1903316"/>
              <a:ext cx="577850" cy="857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3" name="Rectangle 828"/>
            <p:cNvSpPr>
              <a:spLocks noChangeArrowheads="1"/>
            </p:cNvSpPr>
            <p:nvPr/>
          </p:nvSpPr>
          <p:spPr bwMode="auto">
            <a:xfrm>
              <a:off x="6950148" y="2341466"/>
              <a:ext cx="574675" cy="7937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4" name="Rectangle 829"/>
            <p:cNvSpPr>
              <a:spLocks noChangeArrowheads="1"/>
            </p:cNvSpPr>
            <p:nvPr/>
          </p:nvSpPr>
          <p:spPr bwMode="auto">
            <a:xfrm>
              <a:off x="7669285" y="2347816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5" name="Rectangle 830"/>
            <p:cNvSpPr>
              <a:spLocks noChangeArrowheads="1"/>
            </p:cNvSpPr>
            <p:nvPr/>
          </p:nvSpPr>
          <p:spPr bwMode="auto">
            <a:xfrm>
              <a:off x="6950148" y="2773266"/>
              <a:ext cx="574675" cy="80963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6" name="Rectangle 831"/>
            <p:cNvSpPr>
              <a:spLocks noChangeArrowheads="1"/>
            </p:cNvSpPr>
            <p:nvPr/>
          </p:nvSpPr>
          <p:spPr bwMode="auto">
            <a:xfrm>
              <a:off x="7669285" y="2781203"/>
              <a:ext cx="577850" cy="73025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7" name="弧形 206"/>
            <p:cNvSpPr/>
            <p:nvPr/>
          </p:nvSpPr>
          <p:spPr bwMode="auto">
            <a:xfrm>
              <a:off x="7350696" y="3071244"/>
              <a:ext cx="432048" cy="178717"/>
            </a:xfrm>
            <a:prstGeom prst="arc">
              <a:avLst>
                <a:gd name="adj1" fmla="val 19902549"/>
                <a:gd name="adj2" fmla="val 127192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Rectangle 796" descr="深色上对角线"/>
            <p:cNvSpPr>
              <a:spLocks noChangeArrowheads="1"/>
            </p:cNvSpPr>
            <p:nvPr/>
          </p:nvSpPr>
          <p:spPr bwMode="auto">
            <a:xfrm>
              <a:off x="5797624" y="3356992"/>
              <a:ext cx="1890713" cy="14446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27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8990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最外侧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个盘面为保护面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个磁道、每个磁道有</a:t>
            </a:r>
            <a:r>
              <a:rPr lang="en-US" altLang="zh-CN" b="1" dirty="0">
                <a:latin typeface="宋体" panose="02010600030101010101" pitchFamily="2" charset="-122"/>
              </a:rPr>
              <a:t>12</a:t>
            </a:r>
            <a:r>
              <a:rPr lang="zh-CN" altLang="en-US" b="1" dirty="0">
                <a:latin typeface="宋体" panose="02010600030101010101" pitchFamily="2" charset="-122"/>
              </a:rPr>
              <a:t>个扇区、每个扇区可记录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⑴计算磁盘的存储容量；⑵写出磁盘地址的格式及参数；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⑶计算磁盘的平均访问时间；⑷计算磁盘的数据传输率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8660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(2)</a:t>
            </a:r>
            <a:r>
              <a:rPr lang="zh-CN" altLang="en-US" b="1" dirty="0">
                <a:latin typeface="宋体" panose="02010600030101010101" pitchFamily="2" charset="-122"/>
              </a:rPr>
              <a:t>磁盘地址组成：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(4)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13026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</a:t>
            </a: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7022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5439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12.165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8.33/12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12.859ms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94158"/>
            <a:ext cx="56144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(6×2-2)×204×12×512B</a:t>
            </a:r>
            <a:r>
              <a:rPr lang="zh-CN" altLang="en-US" b="1" dirty="0">
                <a:latin typeface="宋体" panose="02010600030101010101" pitchFamily="2" charset="-122"/>
              </a:rPr>
              <a:t>≈</a:t>
            </a:r>
            <a:r>
              <a:rPr lang="en-US" altLang="zh-CN" b="1" dirty="0">
                <a:latin typeface="宋体" panose="02010600030101010101" pitchFamily="2" charset="-122"/>
              </a:rPr>
              <a:t>12.53MB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41829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[1/(7200÷60)]≈8.33ms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8.33/2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8644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12×512B×(7200÷60)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737.28KB/s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0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寻道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zh-CN" altLang="en-US" b="1" dirty="0">
                <a:latin typeface="宋体" panose="02010600030101010101" pitchFamily="2" charset="-122"/>
              </a:rPr>
              <a:t>，通常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读写</a:t>
            </a:r>
            <a:r>
              <a:rPr lang="en-US" altLang="zh-CN" b="1" dirty="0">
                <a:latin typeface="宋体" panose="02010600030101010101" pitchFamily="2" charset="-122"/>
              </a:rPr>
              <a:t>&lt;&lt;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6" name="线形标注 2 35"/>
          <p:cNvSpPr/>
          <p:nvPr/>
        </p:nvSpPr>
        <p:spPr bwMode="auto">
          <a:xfrm>
            <a:off x="8244408" y="3789040"/>
            <a:ext cx="656817" cy="288032"/>
          </a:xfrm>
          <a:prstGeom prst="borderCallout2">
            <a:avLst>
              <a:gd name="adj1" fmla="val 55164"/>
              <a:gd name="adj2" fmla="val -899"/>
              <a:gd name="adj3" fmla="val 55620"/>
              <a:gd name="adj4" fmla="val -12453"/>
              <a:gd name="adj5" fmla="val -51882"/>
              <a:gd name="adj6" fmla="val -51404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勘误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5" grpId="0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F40DC-8621-48A3-9604-E9FBB3B604F2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342528" name="Text Box 512"/>
          <p:cNvSpPr txBox="1">
            <a:spLocks noChangeArrowheads="1"/>
          </p:cNvSpPr>
          <p:nvPr/>
        </p:nvSpPr>
        <p:spPr bwMode="auto">
          <a:xfrm>
            <a:off x="179388" y="26228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、磁盘阵列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RAID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en-US" altLang="zh-CN" sz="2200" dirty="0">
                <a:latin typeface="+mn-lt"/>
              </a:rPr>
              <a:t>Redundant Array of Inexpensive Disks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目标：</a:t>
            </a:r>
            <a:r>
              <a:rPr lang="zh-CN" altLang="en-US" b="1" dirty="0">
                <a:latin typeface="宋体" panose="02010600030101010101" pitchFamily="2" charset="-122"/>
              </a:rPr>
              <a:t>提高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访问性能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存储可靠性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42577" name="Text Box 561"/>
          <p:cNvSpPr txBox="1">
            <a:spLocks noChangeArrowheads="1"/>
          </p:cNvSpPr>
          <p:nvPr/>
        </p:nvSpPr>
        <p:spPr bwMode="auto">
          <a:xfrm>
            <a:off x="179388" y="1197546"/>
            <a:ext cx="88571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RAID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提高访问性能的方法：</a:t>
            </a:r>
            <a:r>
              <a:rPr lang="zh-CN" altLang="en-US" b="1" spc="-100" dirty="0">
                <a:latin typeface="宋体" panose="02010600030101010101" pitchFamily="2" charset="-122"/>
              </a:rPr>
              <a:t>多个磁盘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并行工作 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类似于多体交叉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MEM)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27584" y="1700808"/>
            <a:ext cx="7704857" cy="2232248"/>
            <a:chOff x="179511" y="3573016"/>
            <a:chExt cx="7704857" cy="2232248"/>
          </a:xfrm>
        </p:grpSpPr>
        <p:sp>
          <p:nvSpPr>
            <p:cNvPr id="104" name="Text Box 514"/>
            <p:cNvSpPr txBox="1">
              <a:spLocks noChangeArrowheads="1"/>
            </p:cNvSpPr>
            <p:nvPr/>
          </p:nvSpPr>
          <p:spPr bwMode="auto">
            <a:xfrm>
              <a:off x="1655639" y="3573016"/>
              <a:ext cx="792162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逻辑盘</a:t>
              </a:r>
            </a:p>
          </p:txBody>
        </p:sp>
        <p:sp>
          <p:nvSpPr>
            <p:cNvPr id="105" name="Text Box 515"/>
            <p:cNvSpPr txBox="1">
              <a:spLocks noChangeArrowheads="1"/>
            </p:cNvSpPr>
            <p:nvPr/>
          </p:nvSpPr>
          <p:spPr bwMode="auto">
            <a:xfrm>
              <a:off x="3275013" y="3573140"/>
              <a:ext cx="4609355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物理盘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06" name="AutoShape 517"/>
            <p:cNvSpPr>
              <a:spLocks noChangeArrowheads="1"/>
            </p:cNvSpPr>
            <p:nvPr/>
          </p:nvSpPr>
          <p:spPr bwMode="auto">
            <a:xfrm>
              <a:off x="3275855" y="3861296"/>
              <a:ext cx="864097" cy="359792"/>
            </a:xfrm>
            <a:prstGeom prst="flowChartMagneticDisk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7" name="流程图: 库存数据 106"/>
            <p:cNvSpPr/>
            <p:nvPr/>
          </p:nvSpPr>
          <p:spPr bwMode="auto">
            <a:xfrm rot="16200000">
              <a:off x="3563888" y="3882349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8" name="流程图: 库存数据 107"/>
            <p:cNvSpPr/>
            <p:nvPr/>
          </p:nvSpPr>
          <p:spPr bwMode="auto">
            <a:xfrm rot="16200000">
              <a:off x="3563888" y="4124832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08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09" name="流程图: 库存数据 108"/>
            <p:cNvSpPr/>
            <p:nvPr/>
          </p:nvSpPr>
          <p:spPr bwMode="auto">
            <a:xfrm rot="16200000">
              <a:off x="3563888" y="4365104"/>
              <a:ext cx="288032" cy="864096"/>
            </a:xfrm>
            <a:prstGeom prst="flowChartOnlineStorage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0" name="AutoShape 517"/>
            <p:cNvSpPr>
              <a:spLocks noChangeArrowheads="1"/>
            </p:cNvSpPr>
            <p:nvPr/>
          </p:nvSpPr>
          <p:spPr bwMode="auto">
            <a:xfrm>
              <a:off x="4500761" y="3861048"/>
              <a:ext cx="862608" cy="359792"/>
            </a:xfrm>
            <a:prstGeom prst="flowChartMagneticDisk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1" name="流程图: 库存数据 110"/>
            <p:cNvSpPr/>
            <p:nvPr/>
          </p:nvSpPr>
          <p:spPr bwMode="auto">
            <a:xfrm rot="16200000">
              <a:off x="4788049" y="3882845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05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流程图: 库存数据 111"/>
            <p:cNvSpPr/>
            <p:nvPr/>
          </p:nvSpPr>
          <p:spPr bwMode="auto">
            <a:xfrm rot="16200000">
              <a:off x="4788049" y="4125328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09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3" name="流程图: 库存数据 112"/>
            <p:cNvSpPr/>
            <p:nvPr/>
          </p:nvSpPr>
          <p:spPr bwMode="auto">
            <a:xfrm rot="16200000">
              <a:off x="4788049" y="4365600"/>
              <a:ext cx="288032" cy="862607"/>
            </a:xfrm>
            <a:prstGeom prst="flowChartOnlineStorage">
              <a:avLst/>
            </a:prstGeom>
            <a:solidFill>
              <a:srgbClr val="CC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4" name="AutoShape 517"/>
            <p:cNvSpPr>
              <a:spLocks noChangeArrowheads="1"/>
            </p:cNvSpPr>
            <p:nvPr/>
          </p:nvSpPr>
          <p:spPr bwMode="auto">
            <a:xfrm>
              <a:off x="5724127" y="3861296"/>
              <a:ext cx="862411" cy="359792"/>
            </a:xfrm>
            <a:prstGeom prst="flowChartMagneticDisk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02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5" name="流程图: 库存数据 114"/>
            <p:cNvSpPr/>
            <p:nvPr/>
          </p:nvSpPr>
          <p:spPr bwMode="auto">
            <a:xfrm rot="16200000">
              <a:off x="6011317" y="3883192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06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6" name="流程图: 库存数据 115"/>
            <p:cNvSpPr/>
            <p:nvPr/>
          </p:nvSpPr>
          <p:spPr bwMode="auto">
            <a:xfrm rot="16200000">
              <a:off x="6011317" y="4125675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10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流程图: 库存数据 116"/>
            <p:cNvSpPr/>
            <p:nvPr/>
          </p:nvSpPr>
          <p:spPr bwMode="auto">
            <a:xfrm rot="16200000">
              <a:off x="6011317" y="4365947"/>
              <a:ext cx="288032" cy="862410"/>
            </a:xfrm>
            <a:prstGeom prst="flowChartOnlineStorage">
              <a:avLst/>
            </a:prstGeom>
            <a:solidFill>
              <a:srgbClr val="99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8" name="AutoShape 517"/>
            <p:cNvSpPr>
              <a:spLocks noChangeArrowheads="1"/>
            </p:cNvSpPr>
            <p:nvPr/>
          </p:nvSpPr>
          <p:spPr bwMode="auto">
            <a:xfrm>
              <a:off x="6949033" y="3861048"/>
              <a:ext cx="863327" cy="359792"/>
            </a:xfrm>
            <a:prstGeom prst="flowChartMagneticDisk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03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流程图: 库存数据 118"/>
            <p:cNvSpPr/>
            <p:nvPr/>
          </p:nvSpPr>
          <p:spPr bwMode="auto">
            <a:xfrm rot="16200000">
              <a:off x="7236681" y="3882486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07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0" name="流程图: 库存数据 119"/>
            <p:cNvSpPr/>
            <p:nvPr/>
          </p:nvSpPr>
          <p:spPr bwMode="auto">
            <a:xfrm rot="16200000">
              <a:off x="7236681" y="4124969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1" name="流程图: 库存数据 120"/>
            <p:cNvSpPr/>
            <p:nvPr/>
          </p:nvSpPr>
          <p:spPr bwMode="auto">
            <a:xfrm rot="16200000">
              <a:off x="7236681" y="4365241"/>
              <a:ext cx="288032" cy="863326"/>
            </a:xfrm>
            <a:prstGeom prst="flowChartOnlineStorage">
              <a:avLst/>
            </a:prstGeom>
            <a:solidFill>
              <a:srgbClr val="FFFF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2" name="Text Box 541"/>
            <p:cNvSpPr txBox="1">
              <a:spLocks noChangeArrowheads="1"/>
            </p:cNvSpPr>
            <p:nvPr/>
          </p:nvSpPr>
          <p:spPr bwMode="auto">
            <a:xfrm>
              <a:off x="3275906" y="5155976"/>
              <a:ext cx="4536454" cy="2892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RAID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控制器或管理软件</a:t>
              </a: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3707904" y="4941168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4932065" y="4940920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6156150" y="4941416"/>
              <a:ext cx="0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H="1">
              <a:off x="7380311" y="4941168"/>
              <a:ext cx="1" cy="214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27" name="AutoShape 517"/>
            <p:cNvSpPr>
              <a:spLocks noChangeArrowheads="1"/>
            </p:cNvSpPr>
            <p:nvPr/>
          </p:nvSpPr>
          <p:spPr bwMode="auto">
            <a:xfrm>
              <a:off x="1619672" y="3861048"/>
              <a:ext cx="864097" cy="359792"/>
            </a:xfrm>
            <a:prstGeom prst="flowChartMagneticDisk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条带</a:t>
              </a:r>
              <a:r>
                <a:rPr lang="en-US" altLang="zh-CN" sz="1800" b="1" dirty="0">
                  <a:latin typeface="+mn-ea"/>
                  <a:ea typeface="+mn-ea"/>
                </a:rPr>
                <a:t>00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8" name="流程图: 库存数据 127"/>
            <p:cNvSpPr/>
            <p:nvPr/>
          </p:nvSpPr>
          <p:spPr bwMode="auto">
            <a:xfrm rot="16200000">
              <a:off x="1907705" y="3882101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01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9" name="流程图: 库存数据 128"/>
            <p:cNvSpPr/>
            <p:nvPr/>
          </p:nvSpPr>
          <p:spPr bwMode="auto">
            <a:xfrm rot="16200000">
              <a:off x="1907705" y="412458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02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0" name="流程图: 库存数据 129"/>
            <p:cNvSpPr/>
            <p:nvPr/>
          </p:nvSpPr>
          <p:spPr bwMode="auto">
            <a:xfrm rot="16200000">
              <a:off x="1907705" y="4848840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…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1" name="流程图: 库存数据 130"/>
            <p:cNvSpPr/>
            <p:nvPr/>
          </p:nvSpPr>
          <p:spPr bwMode="auto">
            <a:xfrm rot="16200000">
              <a:off x="1907705" y="4365104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03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2" name="流程图: 库存数据 131"/>
            <p:cNvSpPr/>
            <p:nvPr/>
          </p:nvSpPr>
          <p:spPr bwMode="auto">
            <a:xfrm rot="16200000">
              <a:off x="1907705" y="4607587"/>
              <a:ext cx="288032" cy="864096"/>
            </a:xfrm>
            <a:prstGeom prst="flowChartOnlineStorage">
              <a:avLst/>
            </a:prstGeom>
            <a:solidFill>
              <a:srgbClr val="CCFF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square" lIns="18000" tIns="10800" rIns="18000" bIns="10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条带</a:t>
              </a: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04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V="1">
              <a:off x="2307138" y="5423688"/>
              <a:ext cx="0" cy="1655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2179429" y="5423688"/>
              <a:ext cx="0" cy="2375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V="1">
              <a:off x="2035413" y="5423688"/>
              <a:ext cx="0" cy="3095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1907704" y="5423688"/>
              <a:ext cx="0" cy="3815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7" name="直接箭头连接符 90"/>
            <p:cNvCxnSpPr/>
            <p:nvPr/>
          </p:nvCxnSpPr>
          <p:spPr bwMode="auto">
            <a:xfrm flipV="1">
              <a:off x="1907704" y="5445224"/>
              <a:ext cx="5472608" cy="360040"/>
            </a:xfrm>
            <a:prstGeom prst="bentConnector3">
              <a:avLst>
                <a:gd name="adj1" fmla="val 1000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8" name="直接箭头连接符 91"/>
            <p:cNvCxnSpPr/>
            <p:nvPr/>
          </p:nvCxnSpPr>
          <p:spPr bwMode="auto">
            <a:xfrm flipV="1">
              <a:off x="2035413" y="5445224"/>
              <a:ext cx="4120763" cy="288032"/>
            </a:xfrm>
            <a:prstGeom prst="bentConnector3">
              <a:avLst>
                <a:gd name="adj1" fmla="val 10005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39" name="直接箭头连接符 92"/>
            <p:cNvCxnSpPr/>
            <p:nvPr/>
          </p:nvCxnSpPr>
          <p:spPr bwMode="auto">
            <a:xfrm flipV="1">
              <a:off x="2179429" y="5445224"/>
              <a:ext cx="2768918" cy="216024"/>
            </a:xfrm>
            <a:prstGeom prst="bentConnector3">
              <a:avLst>
                <a:gd name="adj1" fmla="val 1000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cxnSp>
          <p:nvCxnSpPr>
            <p:cNvPr id="140" name="直接箭头连接符 93"/>
            <p:cNvCxnSpPr/>
            <p:nvPr/>
          </p:nvCxnSpPr>
          <p:spPr bwMode="auto">
            <a:xfrm flipV="1">
              <a:off x="2307138" y="5445224"/>
              <a:ext cx="1400766" cy="144016"/>
            </a:xfrm>
            <a:prstGeom prst="bentConnector3">
              <a:avLst>
                <a:gd name="adj1" fmla="val 10004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</p:spPr>
        </p:cxnSp>
        <p:sp>
          <p:nvSpPr>
            <p:cNvPr id="141" name="左大括号 140"/>
            <p:cNvSpPr/>
            <p:nvPr/>
          </p:nvSpPr>
          <p:spPr bwMode="auto">
            <a:xfrm>
              <a:off x="1502094" y="3933056"/>
              <a:ext cx="45719" cy="936104"/>
            </a:xfrm>
            <a:prstGeom prst="leftBrace">
              <a:avLst>
                <a:gd name="adj1" fmla="val 24535"/>
                <a:gd name="adj2" fmla="val 4674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179511" y="4365104"/>
              <a:ext cx="129614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sm"/>
              <a:tailEnd type="triangle" w="med" len="sm"/>
            </a:ln>
          </p:spPr>
        </p:cxnSp>
        <p:sp>
          <p:nvSpPr>
            <p:cNvPr id="143" name="Text Box 514"/>
            <p:cNvSpPr txBox="1">
              <a:spLocks noChangeArrowheads="1"/>
            </p:cNvSpPr>
            <p:nvPr/>
          </p:nvSpPr>
          <p:spPr bwMode="auto">
            <a:xfrm>
              <a:off x="611560" y="4077072"/>
              <a:ext cx="50375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4" name="Text Box 514"/>
            <p:cNvSpPr txBox="1">
              <a:spLocks noChangeArrowheads="1"/>
            </p:cNvSpPr>
            <p:nvPr/>
          </p:nvSpPr>
          <p:spPr bwMode="auto">
            <a:xfrm>
              <a:off x="179511" y="4365104"/>
              <a:ext cx="1296145" cy="2635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≤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4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条带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46" name="Text Box 582"/>
          <p:cNvSpPr txBox="1">
            <a:spLocks noChangeArrowheads="1"/>
          </p:cNvSpPr>
          <p:nvPr/>
        </p:nvSpPr>
        <p:spPr bwMode="auto">
          <a:xfrm>
            <a:off x="179512" y="39255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条带大小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可为数据块、扇区、字节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spc="23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30" dirty="0">
                <a:solidFill>
                  <a:schemeClr val="accent2"/>
                </a:solidFill>
                <a:latin typeface="宋体" panose="02010600030101010101" pitchFamily="2" charset="-122"/>
              </a:rPr>
              <a:t>宽度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可为多个条带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47" name="Text Box 582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*RAID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提高存储可靠性的方法：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用部分条带存放校验信息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有</a:t>
            </a:r>
            <a:r>
              <a:rPr lang="en-US" altLang="zh-CN" sz="1800" b="1" dirty="0">
                <a:latin typeface="宋体" panose="02010600030101010101" pitchFamily="2" charset="-122"/>
              </a:rPr>
              <a:t>RAID0</a:t>
            </a:r>
            <a:r>
              <a:rPr lang="zh-CN" altLang="en-US" sz="1800" b="1" dirty="0">
                <a:latin typeface="宋体" panose="02010600030101010101" pitchFamily="2" charset="-122"/>
              </a:rPr>
              <a:t>～</a:t>
            </a:r>
            <a:r>
              <a:rPr lang="en-US" altLang="zh-CN" sz="1800" b="1" dirty="0">
                <a:latin typeface="宋体" panose="02010600030101010101" pitchFamily="2" charset="-122"/>
              </a:rPr>
              <a:t>RAID7</a:t>
            </a:r>
            <a:r>
              <a:rPr lang="zh-CN" altLang="en-US" sz="1800" b="1" dirty="0">
                <a:latin typeface="宋体" panose="02010600030101010101" pitchFamily="2" charset="-122"/>
              </a:rPr>
              <a:t>等标准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访问时同步进行数据校验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577" grpId="0"/>
      <p:bldP spid="146" grpId="0"/>
      <p:bldP spid="1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179388" y="282714"/>
            <a:ext cx="5150321" cy="55553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、光介质存储器        </a:t>
            </a:r>
            <a:r>
              <a:rPr lang="en-US" altLang="zh-CN" b="1" dirty="0"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光记录原理：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信息记录格式：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编址单位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记录格式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光盘存储器组成：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EFF47-C9F4-493B-ADA6-6F983DB01766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2411760" y="757153"/>
            <a:ext cx="612080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信息用介质的不同形态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物态表示，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读、写信息用反射光强弱、激光束强弱表示</a:t>
            </a:r>
          </a:p>
        </p:txBody>
      </p:sp>
      <p:grpSp>
        <p:nvGrpSpPr>
          <p:cNvPr id="247073" name="Group 289"/>
          <p:cNvGrpSpPr/>
          <p:nvPr/>
        </p:nvGrpSpPr>
        <p:grpSpPr bwMode="auto">
          <a:xfrm>
            <a:off x="1260996" y="1772816"/>
            <a:ext cx="2376488" cy="2016125"/>
            <a:chOff x="476" y="1208"/>
            <a:chExt cx="1497" cy="1270"/>
          </a:xfrm>
        </p:grpSpPr>
        <p:sp>
          <p:nvSpPr>
            <p:cNvPr id="246795" name="Text Box 11"/>
            <p:cNvSpPr txBox="1">
              <a:spLocks noChangeArrowheads="1"/>
            </p:cNvSpPr>
            <p:nvPr/>
          </p:nvSpPr>
          <p:spPr bwMode="auto">
            <a:xfrm>
              <a:off x="658" y="1208"/>
              <a:ext cx="1269" cy="1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807" name="Text Box 23"/>
            <p:cNvSpPr txBox="1">
              <a:spLocks noChangeArrowheads="1"/>
            </p:cNvSpPr>
            <p:nvPr/>
          </p:nvSpPr>
          <p:spPr bwMode="auto">
            <a:xfrm>
              <a:off x="658" y="1347"/>
              <a:ext cx="1269" cy="1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831" name="Text Box 47"/>
            <p:cNvSpPr txBox="1">
              <a:spLocks noChangeArrowheads="1"/>
            </p:cNvSpPr>
            <p:nvPr/>
          </p:nvSpPr>
          <p:spPr bwMode="auto">
            <a:xfrm>
              <a:off x="1609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 flipV="1">
              <a:off x="703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839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5" name="Line 51"/>
            <p:cNvSpPr>
              <a:spLocks noChangeShapeType="1"/>
            </p:cNvSpPr>
            <p:nvPr/>
          </p:nvSpPr>
          <p:spPr bwMode="auto">
            <a:xfrm>
              <a:off x="1429" y="1571"/>
              <a:ext cx="13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37" name="Text Box 53"/>
            <p:cNvSpPr txBox="1">
              <a:spLocks noChangeArrowheads="1"/>
            </p:cNvSpPr>
            <p:nvPr/>
          </p:nvSpPr>
          <p:spPr bwMode="auto">
            <a:xfrm>
              <a:off x="975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6838" name="Text Box 54"/>
            <p:cNvSpPr txBox="1">
              <a:spLocks noChangeArrowheads="1"/>
            </p:cNvSpPr>
            <p:nvPr/>
          </p:nvSpPr>
          <p:spPr bwMode="auto">
            <a:xfrm>
              <a:off x="1610" y="207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6917" name="Text Box 133"/>
            <p:cNvSpPr txBox="1">
              <a:spLocks noChangeArrowheads="1"/>
            </p:cNvSpPr>
            <p:nvPr/>
          </p:nvSpPr>
          <p:spPr bwMode="auto">
            <a:xfrm>
              <a:off x="476" y="2251"/>
              <a:ext cx="1497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⑴形变型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有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无凹坑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52" name="Rectangle 168"/>
            <p:cNvSpPr>
              <a:spLocks noChangeArrowheads="1"/>
            </p:cNvSpPr>
            <p:nvPr/>
          </p:nvSpPr>
          <p:spPr bwMode="auto">
            <a:xfrm>
              <a:off x="657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3" name="Rectangle 169"/>
            <p:cNvSpPr>
              <a:spLocks noChangeArrowheads="1"/>
            </p:cNvSpPr>
            <p:nvPr/>
          </p:nvSpPr>
          <p:spPr bwMode="auto">
            <a:xfrm>
              <a:off x="658" y="1479"/>
              <a:ext cx="1269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610" y="1571"/>
              <a:ext cx="317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Rectangle 171"/>
            <p:cNvSpPr>
              <a:spLocks noChangeArrowheads="1"/>
            </p:cNvSpPr>
            <p:nvPr/>
          </p:nvSpPr>
          <p:spPr bwMode="auto">
            <a:xfrm>
              <a:off x="794" y="1571"/>
              <a:ext cx="136" cy="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6" name="Rectangle 172"/>
            <p:cNvSpPr>
              <a:spLocks noChangeArrowheads="1"/>
            </p:cNvSpPr>
            <p:nvPr/>
          </p:nvSpPr>
          <p:spPr bwMode="auto">
            <a:xfrm>
              <a:off x="1066" y="1571"/>
              <a:ext cx="272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7" name="Rectangle 173"/>
            <p:cNvSpPr>
              <a:spLocks noChangeArrowheads="1"/>
            </p:cNvSpPr>
            <p:nvPr/>
          </p:nvSpPr>
          <p:spPr bwMode="auto">
            <a:xfrm>
              <a:off x="1474" y="1571"/>
              <a:ext cx="136" cy="45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1475" y="1616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1610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1475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1066" y="1616"/>
              <a:ext cx="2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1338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1338" y="1570"/>
              <a:ext cx="13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657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794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794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7" name="Line 183"/>
            <p:cNvSpPr>
              <a:spLocks noChangeShapeType="1"/>
            </p:cNvSpPr>
            <p:nvPr/>
          </p:nvSpPr>
          <p:spPr bwMode="auto">
            <a:xfrm>
              <a:off x="929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8" name="Line 184"/>
            <p:cNvSpPr>
              <a:spLocks noChangeShapeType="1"/>
            </p:cNvSpPr>
            <p:nvPr/>
          </p:nvSpPr>
          <p:spPr bwMode="auto">
            <a:xfrm>
              <a:off x="929" y="1570"/>
              <a:ext cx="137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9" name="Line 185"/>
            <p:cNvSpPr>
              <a:spLocks noChangeShapeType="1"/>
            </p:cNvSpPr>
            <p:nvPr/>
          </p:nvSpPr>
          <p:spPr bwMode="auto">
            <a:xfrm>
              <a:off x="1066" y="1570"/>
              <a:ext cx="0" cy="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73" name="Rectangle 189"/>
            <p:cNvSpPr>
              <a:spLocks noChangeArrowheads="1"/>
            </p:cNvSpPr>
            <p:nvPr/>
          </p:nvSpPr>
          <p:spPr bwMode="auto">
            <a:xfrm rot="1500000">
              <a:off x="633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4" name="Rectangle 190"/>
            <p:cNvSpPr>
              <a:spLocks noChangeArrowheads="1"/>
            </p:cNvSpPr>
            <p:nvPr/>
          </p:nvSpPr>
          <p:spPr bwMode="auto">
            <a:xfrm rot="3900000">
              <a:off x="947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79" name="Line 195"/>
            <p:cNvSpPr>
              <a:spLocks noChangeShapeType="1"/>
            </p:cNvSpPr>
            <p:nvPr/>
          </p:nvSpPr>
          <p:spPr bwMode="auto">
            <a:xfrm flipV="1">
              <a:off x="1271" y="1571"/>
              <a:ext cx="149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0" name="Line 196"/>
            <p:cNvSpPr>
              <a:spLocks noChangeShapeType="1"/>
            </p:cNvSpPr>
            <p:nvPr/>
          </p:nvSpPr>
          <p:spPr bwMode="auto">
            <a:xfrm>
              <a:off x="1429" y="1571"/>
              <a:ext cx="226" cy="40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82" name="Rectangle 198"/>
            <p:cNvSpPr>
              <a:spLocks noChangeArrowheads="1"/>
            </p:cNvSpPr>
            <p:nvPr/>
          </p:nvSpPr>
          <p:spPr bwMode="auto">
            <a:xfrm rot="1500000">
              <a:off x="120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3" name="Rectangle 199"/>
            <p:cNvSpPr>
              <a:spLocks noChangeArrowheads="1"/>
            </p:cNvSpPr>
            <p:nvPr/>
          </p:nvSpPr>
          <p:spPr bwMode="auto">
            <a:xfrm rot="3900000">
              <a:off x="1537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7074" name="Group 290"/>
          <p:cNvGrpSpPr/>
          <p:nvPr/>
        </p:nvGrpSpPr>
        <p:grpSpPr bwMode="auto">
          <a:xfrm>
            <a:off x="3781896" y="1772816"/>
            <a:ext cx="2663825" cy="2016125"/>
            <a:chOff x="2200" y="1208"/>
            <a:chExt cx="1678" cy="1270"/>
          </a:xfrm>
        </p:grpSpPr>
        <p:sp>
          <p:nvSpPr>
            <p:cNvPr id="246916" name="Text Box 132"/>
            <p:cNvSpPr txBox="1">
              <a:spLocks noChangeArrowheads="1"/>
            </p:cNvSpPr>
            <p:nvPr/>
          </p:nvSpPr>
          <p:spPr bwMode="auto">
            <a:xfrm>
              <a:off x="2200" y="2251"/>
              <a:ext cx="1678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⑵相变型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非晶态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  <p:sp>
          <p:nvSpPr>
            <p:cNvPr id="246984" name="Text Box 200"/>
            <p:cNvSpPr txBox="1">
              <a:spLocks noChangeArrowheads="1"/>
            </p:cNvSpPr>
            <p:nvPr/>
          </p:nvSpPr>
          <p:spPr bwMode="auto">
            <a:xfrm>
              <a:off x="2427" y="1208"/>
              <a:ext cx="1269" cy="1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6985" name="Text Box 201"/>
            <p:cNvSpPr txBox="1">
              <a:spLocks noChangeArrowheads="1"/>
            </p:cNvSpPr>
            <p:nvPr/>
          </p:nvSpPr>
          <p:spPr bwMode="auto">
            <a:xfrm>
              <a:off x="2427" y="1347"/>
              <a:ext cx="1269" cy="1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6986" name="Rectangle 202"/>
            <p:cNvSpPr>
              <a:spLocks noChangeArrowheads="1"/>
            </p:cNvSpPr>
            <p:nvPr/>
          </p:nvSpPr>
          <p:spPr bwMode="auto">
            <a:xfrm>
              <a:off x="242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89" name="Rectangle 205" descr="球体"/>
            <p:cNvSpPr>
              <a:spLocks noChangeArrowheads="1"/>
            </p:cNvSpPr>
            <p:nvPr/>
          </p:nvSpPr>
          <p:spPr bwMode="auto">
            <a:xfrm>
              <a:off x="2426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0" name="Rectangle 206" descr="浅色横线"/>
            <p:cNvSpPr>
              <a:spLocks noChangeArrowheads="1"/>
            </p:cNvSpPr>
            <p:nvPr/>
          </p:nvSpPr>
          <p:spPr bwMode="auto">
            <a:xfrm>
              <a:off x="2562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1" name="Rectangle 207" descr="球体"/>
            <p:cNvSpPr>
              <a:spLocks noChangeArrowheads="1"/>
            </p:cNvSpPr>
            <p:nvPr/>
          </p:nvSpPr>
          <p:spPr bwMode="auto">
            <a:xfrm>
              <a:off x="269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2" name="Rectangle 208" descr="浅色横线"/>
            <p:cNvSpPr>
              <a:spLocks noChangeArrowheads="1"/>
            </p:cNvSpPr>
            <p:nvPr/>
          </p:nvSpPr>
          <p:spPr bwMode="auto">
            <a:xfrm>
              <a:off x="2835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3" name="Rectangle 209" descr="浅色横线"/>
            <p:cNvSpPr>
              <a:spLocks noChangeArrowheads="1"/>
            </p:cNvSpPr>
            <p:nvPr/>
          </p:nvSpPr>
          <p:spPr bwMode="auto">
            <a:xfrm>
              <a:off x="2971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4" name="Rectangle 210" descr="球体"/>
            <p:cNvSpPr>
              <a:spLocks noChangeArrowheads="1"/>
            </p:cNvSpPr>
            <p:nvPr/>
          </p:nvSpPr>
          <p:spPr bwMode="auto">
            <a:xfrm>
              <a:off x="3107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5" name="Rectangle 211" descr="浅色横线"/>
            <p:cNvSpPr>
              <a:spLocks noChangeArrowheads="1"/>
            </p:cNvSpPr>
            <p:nvPr/>
          </p:nvSpPr>
          <p:spPr bwMode="auto">
            <a:xfrm>
              <a:off x="3243" y="1480"/>
              <a:ext cx="136" cy="136"/>
            </a:xfrm>
            <a:prstGeom prst="rect">
              <a:avLst/>
            </a:prstGeom>
            <a:pattFill prst="ltHorz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6" name="Rectangle 212" descr="球体"/>
            <p:cNvSpPr>
              <a:spLocks noChangeArrowheads="1"/>
            </p:cNvSpPr>
            <p:nvPr/>
          </p:nvSpPr>
          <p:spPr bwMode="auto">
            <a:xfrm>
              <a:off x="3379" y="1480"/>
              <a:ext cx="136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7" name="Rectangle 213" descr="球体"/>
            <p:cNvSpPr>
              <a:spLocks noChangeArrowheads="1"/>
            </p:cNvSpPr>
            <p:nvPr/>
          </p:nvSpPr>
          <p:spPr bwMode="auto">
            <a:xfrm>
              <a:off x="3515" y="1480"/>
              <a:ext cx="181" cy="136"/>
            </a:xfrm>
            <a:prstGeom prst="rect">
              <a:avLst/>
            </a:prstGeom>
            <a:pattFill prst="sphere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999" name="Line 215"/>
            <p:cNvSpPr>
              <a:spLocks noChangeShapeType="1"/>
            </p:cNvSpPr>
            <p:nvPr/>
          </p:nvSpPr>
          <p:spPr bwMode="auto">
            <a:xfrm>
              <a:off x="2427" y="1616"/>
              <a:ext cx="126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0" name="Text Box 216"/>
            <p:cNvSpPr txBox="1">
              <a:spLocks noChangeArrowheads="1"/>
            </p:cNvSpPr>
            <p:nvPr/>
          </p:nvSpPr>
          <p:spPr bwMode="auto">
            <a:xfrm>
              <a:off x="3378" y="1662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01" name="Line 217"/>
            <p:cNvSpPr>
              <a:spLocks noChangeShapeType="1"/>
            </p:cNvSpPr>
            <p:nvPr/>
          </p:nvSpPr>
          <p:spPr bwMode="auto">
            <a:xfrm flipV="1">
              <a:off x="2517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2" name="Line 218"/>
            <p:cNvSpPr>
              <a:spLocks noChangeShapeType="1"/>
            </p:cNvSpPr>
            <p:nvPr/>
          </p:nvSpPr>
          <p:spPr bwMode="auto">
            <a:xfrm>
              <a:off x="2653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04" name="Text Box 220"/>
            <p:cNvSpPr txBox="1">
              <a:spLocks noChangeArrowheads="1"/>
            </p:cNvSpPr>
            <p:nvPr/>
          </p:nvSpPr>
          <p:spPr bwMode="auto">
            <a:xfrm>
              <a:off x="2744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强</a:t>
              </a:r>
            </a:p>
          </p:txBody>
        </p:sp>
        <p:sp>
          <p:nvSpPr>
            <p:cNvPr id="247005" name="Text Box 221"/>
            <p:cNvSpPr txBox="1">
              <a:spLocks noChangeArrowheads="1"/>
            </p:cNvSpPr>
            <p:nvPr/>
          </p:nvSpPr>
          <p:spPr bwMode="auto">
            <a:xfrm>
              <a:off x="3288" y="211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弱</a:t>
              </a:r>
            </a:p>
          </p:txBody>
        </p:sp>
        <p:sp>
          <p:nvSpPr>
            <p:cNvPr id="247006" name="Rectangle 222"/>
            <p:cNvSpPr>
              <a:spLocks noChangeArrowheads="1"/>
            </p:cNvSpPr>
            <p:nvPr/>
          </p:nvSpPr>
          <p:spPr bwMode="auto">
            <a:xfrm rot="1500000">
              <a:off x="2447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07" name="Rectangle 223"/>
            <p:cNvSpPr>
              <a:spLocks noChangeArrowheads="1"/>
            </p:cNvSpPr>
            <p:nvPr/>
          </p:nvSpPr>
          <p:spPr bwMode="auto">
            <a:xfrm rot="3900000">
              <a:off x="2761" y="1979"/>
              <a:ext cx="91" cy="91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0" name="Rectangle 226"/>
            <p:cNvSpPr>
              <a:spLocks noChangeArrowheads="1"/>
            </p:cNvSpPr>
            <p:nvPr/>
          </p:nvSpPr>
          <p:spPr bwMode="auto">
            <a:xfrm rot="1500000">
              <a:off x="2992" y="1979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1" name="Rectangle 227"/>
            <p:cNvSpPr>
              <a:spLocks noChangeArrowheads="1"/>
            </p:cNvSpPr>
            <p:nvPr/>
          </p:nvSpPr>
          <p:spPr bwMode="auto">
            <a:xfrm rot="3900000">
              <a:off x="3306" y="1979"/>
              <a:ext cx="91" cy="9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2" name="Line 228"/>
            <p:cNvSpPr>
              <a:spLocks noChangeShapeType="1"/>
            </p:cNvSpPr>
            <p:nvPr/>
          </p:nvSpPr>
          <p:spPr bwMode="auto">
            <a:xfrm flipV="1">
              <a:off x="3062" y="1616"/>
              <a:ext cx="136" cy="36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13" name="Line 229"/>
            <p:cNvSpPr>
              <a:spLocks noChangeShapeType="1"/>
            </p:cNvSpPr>
            <p:nvPr/>
          </p:nvSpPr>
          <p:spPr bwMode="auto">
            <a:xfrm>
              <a:off x="3198" y="1616"/>
              <a:ext cx="136" cy="36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076" name="Group 292"/>
          <p:cNvGrpSpPr/>
          <p:nvPr/>
        </p:nvGrpSpPr>
        <p:grpSpPr bwMode="auto">
          <a:xfrm>
            <a:off x="6589588" y="1772816"/>
            <a:ext cx="2374900" cy="2016125"/>
            <a:chOff x="4106" y="1208"/>
            <a:chExt cx="1496" cy="1270"/>
          </a:xfrm>
        </p:grpSpPr>
        <p:sp>
          <p:nvSpPr>
            <p:cNvPr id="247014" name="Text Box 230"/>
            <p:cNvSpPr txBox="1">
              <a:spLocks noChangeArrowheads="1"/>
            </p:cNvSpPr>
            <p:nvPr/>
          </p:nvSpPr>
          <p:spPr bwMode="auto">
            <a:xfrm>
              <a:off x="4196" y="1208"/>
              <a:ext cx="1270" cy="1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保护层</a:t>
              </a:r>
            </a:p>
          </p:txBody>
        </p:sp>
        <p:sp>
          <p:nvSpPr>
            <p:cNvPr id="247015" name="Text Box 231"/>
            <p:cNvSpPr txBox="1">
              <a:spLocks noChangeArrowheads="1"/>
            </p:cNvSpPr>
            <p:nvPr/>
          </p:nvSpPr>
          <p:spPr bwMode="auto">
            <a:xfrm>
              <a:off x="4196" y="1347"/>
              <a:ext cx="1270" cy="1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反射层</a:t>
              </a:r>
            </a:p>
          </p:txBody>
        </p:sp>
        <p:sp>
          <p:nvSpPr>
            <p:cNvPr id="247016" name="Rectangle 232"/>
            <p:cNvSpPr>
              <a:spLocks noChangeArrowheads="1"/>
            </p:cNvSpPr>
            <p:nvPr/>
          </p:nvSpPr>
          <p:spPr bwMode="auto">
            <a:xfrm>
              <a:off x="4196" y="1480"/>
              <a:ext cx="1270" cy="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7" name="Rectangle 233"/>
            <p:cNvSpPr>
              <a:spLocks noChangeArrowheads="1"/>
            </p:cNvSpPr>
            <p:nvPr/>
          </p:nvSpPr>
          <p:spPr bwMode="auto">
            <a:xfrm>
              <a:off x="4197" y="1480"/>
              <a:ext cx="1269" cy="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19" name="Line 235"/>
            <p:cNvSpPr>
              <a:spLocks noChangeShapeType="1"/>
            </p:cNvSpPr>
            <p:nvPr/>
          </p:nvSpPr>
          <p:spPr bwMode="auto">
            <a:xfrm>
              <a:off x="4196" y="1616"/>
              <a:ext cx="127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0" name="Line 236"/>
            <p:cNvSpPr>
              <a:spLocks noChangeShapeType="1"/>
            </p:cNvSpPr>
            <p:nvPr/>
          </p:nvSpPr>
          <p:spPr bwMode="auto">
            <a:xfrm>
              <a:off x="428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3" name="Line 239"/>
            <p:cNvSpPr>
              <a:spLocks noChangeShapeType="1"/>
            </p:cNvSpPr>
            <p:nvPr/>
          </p:nvSpPr>
          <p:spPr bwMode="auto">
            <a:xfrm flipV="1">
              <a:off x="442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4" name="Line 240"/>
            <p:cNvSpPr>
              <a:spLocks noChangeShapeType="1"/>
            </p:cNvSpPr>
            <p:nvPr/>
          </p:nvSpPr>
          <p:spPr bwMode="auto">
            <a:xfrm>
              <a:off x="455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5" name="Line 241"/>
            <p:cNvSpPr>
              <a:spLocks noChangeShapeType="1"/>
            </p:cNvSpPr>
            <p:nvPr/>
          </p:nvSpPr>
          <p:spPr bwMode="auto">
            <a:xfrm flipV="1">
              <a:off x="4694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6" name="Line 242"/>
            <p:cNvSpPr>
              <a:spLocks noChangeShapeType="1"/>
            </p:cNvSpPr>
            <p:nvPr/>
          </p:nvSpPr>
          <p:spPr bwMode="auto">
            <a:xfrm flipV="1">
              <a:off x="4830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7" name="Line 243"/>
            <p:cNvSpPr>
              <a:spLocks noChangeShapeType="1"/>
            </p:cNvSpPr>
            <p:nvPr/>
          </p:nvSpPr>
          <p:spPr bwMode="auto">
            <a:xfrm>
              <a:off x="4967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8" name="Line 244"/>
            <p:cNvSpPr>
              <a:spLocks noChangeShapeType="1"/>
            </p:cNvSpPr>
            <p:nvPr/>
          </p:nvSpPr>
          <p:spPr bwMode="auto">
            <a:xfrm flipV="1">
              <a:off x="5102" y="1480"/>
              <a:ext cx="1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29" name="Line 245"/>
            <p:cNvSpPr>
              <a:spLocks noChangeShapeType="1"/>
            </p:cNvSpPr>
            <p:nvPr/>
          </p:nvSpPr>
          <p:spPr bwMode="auto">
            <a:xfrm>
              <a:off x="5239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0" name="Line 246"/>
            <p:cNvSpPr>
              <a:spLocks noChangeShapeType="1"/>
            </p:cNvSpPr>
            <p:nvPr/>
          </p:nvSpPr>
          <p:spPr bwMode="auto">
            <a:xfrm>
              <a:off x="5375" y="1480"/>
              <a:ext cx="0" cy="1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1" name="Text Box 247"/>
            <p:cNvSpPr txBox="1">
              <a:spLocks noChangeArrowheads="1"/>
            </p:cNvSpPr>
            <p:nvPr/>
          </p:nvSpPr>
          <p:spPr bwMode="auto">
            <a:xfrm>
              <a:off x="5148" y="1661"/>
              <a:ext cx="318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盘基</a:t>
              </a:r>
            </a:p>
          </p:txBody>
        </p:sp>
        <p:sp>
          <p:nvSpPr>
            <p:cNvPr id="247032" name="Line 248"/>
            <p:cNvSpPr>
              <a:spLocks noChangeShapeType="1"/>
            </p:cNvSpPr>
            <p:nvPr/>
          </p:nvSpPr>
          <p:spPr bwMode="auto">
            <a:xfrm flipV="1">
              <a:off x="4604" y="1616"/>
              <a:ext cx="91" cy="54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33" name="Rectangle 249"/>
            <p:cNvSpPr>
              <a:spLocks noChangeArrowheads="1"/>
            </p:cNvSpPr>
            <p:nvPr/>
          </p:nvSpPr>
          <p:spPr bwMode="auto">
            <a:xfrm rot="600000">
              <a:off x="4547" y="2160"/>
              <a:ext cx="91" cy="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49" name="Text Box 265"/>
            <p:cNvSpPr txBox="1">
              <a:spLocks noChangeArrowheads="1"/>
            </p:cNvSpPr>
            <p:nvPr/>
          </p:nvSpPr>
          <p:spPr bwMode="auto">
            <a:xfrm>
              <a:off x="4196" y="184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>
                  <a:latin typeface="宋体" panose="02010600030101010101" pitchFamily="2" charset="-122"/>
                </a:rPr>
                <a:t>I</a:t>
              </a:r>
              <a:r>
                <a:rPr lang="en-US" altLang="zh-CN" sz="1600" b="1" baseline="-14000">
                  <a:latin typeface="宋体" panose="02010600030101010101" pitchFamily="2" charset="-122"/>
                </a:rPr>
                <a:t>w</a:t>
              </a:r>
            </a:p>
          </p:txBody>
        </p:sp>
        <p:sp>
          <p:nvSpPr>
            <p:cNvPr id="247050" name="Freeform 266"/>
            <p:cNvSpPr/>
            <p:nvPr/>
          </p:nvSpPr>
          <p:spPr bwMode="auto">
            <a:xfrm>
              <a:off x="4508" y="1888"/>
              <a:ext cx="459" cy="136"/>
            </a:xfrm>
            <a:custGeom>
              <a:avLst/>
              <a:gdLst/>
              <a:ahLst/>
              <a:cxnLst>
                <a:cxn ang="0">
                  <a:pos x="6" y="93"/>
                </a:cxn>
                <a:cxn ang="0">
                  <a:pos x="149" y="94"/>
                </a:cxn>
                <a:cxn ang="0">
                  <a:pos x="233" y="94"/>
                </a:cxn>
                <a:cxn ang="0">
                  <a:pos x="303" y="88"/>
                </a:cxn>
                <a:cxn ang="0">
                  <a:pos x="324" y="60"/>
                </a:cxn>
                <a:cxn ang="0">
                  <a:pos x="255" y="31"/>
                </a:cxn>
                <a:cxn ang="0">
                  <a:pos x="119" y="27"/>
                </a:cxn>
                <a:cxn ang="0">
                  <a:pos x="11" y="42"/>
                </a:cxn>
                <a:cxn ang="0">
                  <a:pos x="51" y="67"/>
                </a:cxn>
                <a:cxn ang="0">
                  <a:pos x="275" y="70"/>
                </a:cxn>
                <a:cxn ang="0">
                  <a:pos x="327" y="37"/>
                </a:cxn>
                <a:cxn ang="0">
                  <a:pos x="287" y="13"/>
                </a:cxn>
                <a:cxn ang="0">
                  <a:pos x="221" y="3"/>
                </a:cxn>
                <a:cxn ang="0">
                  <a:pos x="107" y="0"/>
                </a:cxn>
                <a:cxn ang="0">
                  <a:pos x="6" y="0"/>
                </a:cxn>
              </a:cxnLst>
              <a:rect l="0" t="0" r="r" b="b"/>
              <a:pathLst>
                <a:path w="332" h="95">
                  <a:moveTo>
                    <a:pt x="6" y="93"/>
                  </a:moveTo>
                  <a:cubicBezTo>
                    <a:pt x="30" y="93"/>
                    <a:pt x="111" y="94"/>
                    <a:pt x="149" y="94"/>
                  </a:cubicBezTo>
                  <a:cubicBezTo>
                    <a:pt x="187" y="94"/>
                    <a:pt x="207" y="95"/>
                    <a:pt x="233" y="94"/>
                  </a:cubicBezTo>
                  <a:cubicBezTo>
                    <a:pt x="259" y="93"/>
                    <a:pt x="288" y="94"/>
                    <a:pt x="303" y="88"/>
                  </a:cubicBezTo>
                  <a:cubicBezTo>
                    <a:pt x="318" y="82"/>
                    <a:pt x="332" y="69"/>
                    <a:pt x="324" y="60"/>
                  </a:cubicBezTo>
                  <a:cubicBezTo>
                    <a:pt x="316" y="51"/>
                    <a:pt x="289" y="36"/>
                    <a:pt x="255" y="31"/>
                  </a:cubicBezTo>
                  <a:cubicBezTo>
                    <a:pt x="221" y="26"/>
                    <a:pt x="160" y="25"/>
                    <a:pt x="119" y="27"/>
                  </a:cubicBezTo>
                  <a:cubicBezTo>
                    <a:pt x="78" y="29"/>
                    <a:pt x="22" y="35"/>
                    <a:pt x="11" y="42"/>
                  </a:cubicBezTo>
                  <a:cubicBezTo>
                    <a:pt x="0" y="49"/>
                    <a:pt x="7" y="62"/>
                    <a:pt x="51" y="67"/>
                  </a:cubicBezTo>
                  <a:cubicBezTo>
                    <a:pt x="95" y="72"/>
                    <a:pt x="229" y="75"/>
                    <a:pt x="275" y="70"/>
                  </a:cubicBezTo>
                  <a:cubicBezTo>
                    <a:pt x="321" y="65"/>
                    <a:pt x="325" y="46"/>
                    <a:pt x="327" y="37"/>
                  </a:cubicBezTo>
                  <a:cubicBezTo>
                    <a:pt x="329" y="28"/>
                    <a:pt x="305" y="19"/>
                    <a:pt x="287" y="13"/>
                  </a:cubicBezTo>
                  <a:cubicBezTo>
                    <a:pt x="269" y="7"/>
                    <a:pt x="251" y="5"/>
                    <a:pt x="221" y="3"/>
                  </a:cubicBezTo>
                  <a:cubicBezTo>
                    <a:pt x="191" y="1"/>
                    <a:pt x="143" y="0"/>
                    <a:pt x="107" y="0"/>
                  </a:cubicBezTo>
                  <a:cubicBezTo>
                    <a:pt x="71" y="0"/>
                    <a:pt x="27" y="0"/>
                    <a:pt x="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1" name="Line 267"/>
            <p:cNvSpPr>
              <a:spLocks noChangeShapeType="1"/>
            </p:cNvSpPr>
            <p:nvPr/>
          </p:nvSpPr>
          <p:spPr bwMode="auto">
            <a:xfrm>
              <a:off x="4423" y="2024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52" name="Line 268"/>
            <p:cNvSpPr>
              <a:spLocks noChangeShapeType="1"/>
            </p:cNvSpPr>
            <p:nvPr/>
          </p:nvSpPr>
          <p:spPr bwMode="auto">
            <a:xfrm flipH="1">
              <a:off x="4423" y="1888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2" name="Arc 278"/>
            <p:cNvSpPr/>
            <p:nvPr/>
          </p:nvSpPr>
          <p:spPr bwMode="auto">
            <a:xfrm flipV="1">
              <a:off x="4468" y="1616"/>
              <a:ext cx="136" cy="499"/>
            </a:xfrm>
            <a:custGeom>
              <a:avLst/>
              <a:gdLst>
                <a:gd name="G0" fmla="+- 0 0 0"/>
                <a:gd name="G1" fmla="+- 21187 0 0"/>
                <a:gd name="G2" fmla="+- 21600 0 0"/>
                <a:gd name="T0" fmla="*/ 4206 w 21600"/>
                <a:gd name="T1" fmla="*/ 0 h 42411"/>
                <a:gd name="T2" fmla="*/ 4015 w 21600"/>
                <a:gd name="T3" fmla="*/ 42411 h 42411"/>
                <a:gd name="T4" fmla="*/ 0 w 21600"/>
                <a:gd name="T5" fmla="*/ 21187 h 4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11" fill="none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</a:path>
                <a:path w="21600" h="42411" stroke="0" extrusionOk="0">
                  <a:moveTo>
                    <a:pt x="4205" y="0"/>
                  </a:moveTo>
                  <a:cubicBezTo>
                    <a:pt x="14316" y="2007"/>
                    <a:pt x="21600" y="10879"/>
                    <a:pt x="21600" y="21187"/>
                  </a:cubicBezTo>
                  <a:cubicBezTo>
                    <a:pt x="21600" y="31568"/>
                    <a:pt x="14215" y="40480"/>
                    <a:pt x="4014" y="42410"/>
                  </a:cubicBezTo>
                  <a:lnTo>
                    <a:pt x="0" y="21187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3" name="Arc 279"/>
            <p:cNvSpPr/>
            <p:nvPr/>
          </p:nvSpPr>
          <p:spPr bwMode="auto">
            <a:xfrm flipH="1" flipV="1">
              <a:off x="4787" y="1616"/>
              <a:ext cx="135" cy="499"/>
            </a:xfrm>
            <a:custGeom>
              <a:avLst/>
              <a:gdLst>
                <a:gd name="G0" fmla="+- 0 0 0"/>
                <a:gd name="G1" fmla="+- 20982 0 0"/>
                <a:gd name="G2" fmla="+- 21600 0 0"/>
                <a:gd name="T0" fmla="*/ 5129 w 21600"/>
                <a:gd name="T1" fmla="*/ 0 h 41889"/>
                <a:gd name="T2" fmla="*/ 5429 w 21600"/>
                <a:gd name="T3" fmla="*/ 41889 h 41889"/>
                <a:gd name="T4" fmla="*/ 0 w 21600"/>
                <a:gd name="T5" fmla="*/ 20982 h 4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89" fill="none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</a:path>
                <a:path w="21600" h="41889" stroke="0" extrusionOk="0">
                  <a:moveTo>
                    <a:pt x="5129" y="-1"/>
                  </a:moveTo>
                  <a:cubicBezTo>
                    <a:pt x="14798" y="2363"/>
                    <a:pt x="21600" y="11028"/>
                    <a:pt x="21600" y="20982"/>
                  </a:cubicBezTo>
                  <a:cubicBezTo>
                    <a:pt x="21600" y="30820"/>
                    <a:pt x="14951" y="39415"/>
                    <a:pt x="5428" y="41888"/>
                  </a:cubicBezTo>
                  <a:lnTo>
                    <a:pt x="0" y="20982"/>
                  </a:lnTo>
                  <a:close/>
                </a:path>
              </a:pathLst>
            </a:cu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4" name="Line 280"/>
            <p:cNvSpPr>
              <a:spLocks noChangeShapeType="1"/>
            </p:cNvSpPr>
            <p:nvPr/>
          </p:nvSpPr>
          <p:spPr bwMode="auto">
            <a:xfrm flipV="1">
              <a:off x="4694" y="1616"/>
              <a:ext cx="1" cy="49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066" name="Oval 282"/>
            <p:cNvSpPr>
              <a:spLocks noChangeArrowheads="1"/>
            </p:cNvSpPr>
            <p:nvPr/>
          </p:nvSpPr>
          <p:spPr bwMode="auto">
            <a:xfrm>
              <a:off x="4377" y="1868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7" name="Oval 283"/>
            <p:cNvSpPr>
              <a:spLocks noChangeArrowheads="1"/>
            </p:cNvSpPr>
            <p:nvPr/>
          </p:nvSpPr>
          <p:spPr bwMode="auto">
            <a:xfrm>
              <a:off x="4377" y="2001"/>
              <a:ext cx="46" cy="4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068" name="Text Box 284"/>
            <p:cNvSpPr txBox="1">
              <a:spLocks noChangeArrowheads="1"/>
            </p:cNvSpPr>
            <p:nvPr/>
          </p:nvSpPr>
          <p:spPr bwMode="auto">
            <a:xfrm>
              <a:off x="5012" y="1934"/>
              <a:ext cx="545" cy="13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>
                  <a:latin typeface="宋体" panose="02010600030101010101" pitchFamily="2" charset="-122"/>
                </a:rPr>
                <a:t>外加磁场</a:t>
              </a:r>
            </a:p>
          </p:txBody>
        </p:sp>
        <p:sp>
          <p:nvSpPr>
            <p:cNvPr id="247069" name="Text Box 285"/>
            <p:cNvSpPr txBox="1">
              <a:spLocks noChangeArrowheads="1"/>
            </p:cNvSpPr>
            <p:nvPr/>
          </p:nvSpPr>
          <p:spPr bwMode="auto">
            <a:xfrm>
              <a:off x="4106" y="2251"/>
              <a:ext cx="1496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⑶磁光型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[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磁化方向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]</a:t>
              </a:r>
            </a:p>
          </p:txBody>
        </p:sp>
      </p:grpSp>
      <p:sp>
        <p:nvSpPr>
          <p:cNvPr id="247078" name="Text Box 294"/>
          <p:cNvSpPr txBox="1">
            <a:spLocks noChangeArrowheads="1"/>
          </p:cNvSpPr>
          <p:nvPr/>
        </p:nvSpPr>
        <p:spPr bwMode="auto">
          <a:xfrm>
            <a:off x="179388" y="5157192"/>
            <a:ext cx="8785225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  </a:t>
            </a:r>
            <a:r>
              <a:rPr lang="zh-CN" altLang="en-US" b="1" dirty="0"/>
              <a:t>由盘片、驱动器、控制器组成</a:t>
            </a:r>
            <a:endParaRPr lang="en-US" altLang="zh-CN" b="1" dirty="0"/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转动方式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恒定线速度</a:t>
            </a:r>
            <a:r>
              <a:rPr lang="en-US" altLang="zh-CN" b="1" dirty="0">
                <a:latin typeface="宋体" panose="02010600030101010101" pitchFamily="2" charset="-122"/>
              </a:rPr>
              <a:t>(CLV)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1CLV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1.2m/s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latin typeface="宋体" panose="02010600030101010101" pitchFamily="2" charset="-122"/>
              </a:rPr>
              <a:t>x</a:t>
            </a:r>
            <a:r>
              <a:rPr lang="zh-CN" altLang="en-US" sz="1800" b="1" dirty="0">
                <a:latin typeface="宋体" panose="02010600030101010101" pitchFamily="2" charset="-122"/>
              </a:rPr>
              <a:t>倍速光驱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→磁盘地址＝</a:t>
            </a:r>
            <a:r>
              <a:rPr lang="en-US" altLang="zh-CN" sz="1800" b="1" dirty="0">
                <a:latin typeface="宋体" panose="02010600030101010101" pitchFamily="2" charset="-122"/>
              </a:rPr>
              <a:t>&lt;</a:t>
            </a:r>
            <a:r>
              <a:rPr lang="zh-CN" altLang="en-US" sz="1800" b="1" dirty="0">
                <a:latin typeface="宋体" panose="02010600030101010101" pitchFamily="2" charset="-122"/>
              </a:rPr>
              <a:t>光道号</a:t>
            </a:r>
            <a:r>
              <a:rPr lang="en-US" altLang="zh-CN" sz="1800" b="1" dirty="0">
                <a:latin typeface="宋体" panose="02010600030101010101" pitchFamily="2" charset="-122"/>
              </a:rPr>
              <a:t>,</a:t>
            </a:r>
            <a:r>
              <a:rPr lang="zh-CN" altLang="en-US" sz="1800" b="1" dirty="0">
                <a:latin typeface="宋体" panose="02010600030101010101" pitchFamily="2" charset="-122"/>
              </a:rPr>
              <a:t>时间</a:t>
            </a:r>
            <a:r>
              <a:rPr lang="en-US" altLang="zh-CN" sz="1800" b="1" dirty="0">
                <a:latin typeface="宋体" panose="02010600030101010101" pitchFamily="2" charset="-122"/>
              </a:rPr>
              <a:t>&gt;         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90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5" name="Text Box 138"/>
          <p:cNvSpPr txBox="1">
            <a:spLocks noChangeArrowheads="1"/>
          </p:cNvSpPr>
          <p:nvPr/>
        </p:nvSpPr>
        <p:spPr bwMode="auto">
          <a:xfrm>
            <a:off x="2592870" y="4221088"/>
            <a:ext cx="637161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扇区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大小固定、扇角</a:t>
            </a:r>
            <a:r>
              <a:rPr lang="zh-CN" altLang="en-US" sz="1800" b="1" u="sng" dirty="0">
                <a:latin typeface="宋体" panose="02010600030101010101" pitchFamily="2" charset="-122"/>
              </a:rPr>
              <a:t>可变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←提高记录密度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CD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紧致盘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DVD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数字通用盘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BD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蓝光盘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H="1">
            <a:off x="3637484" y="4653136"/>
            <a:ext cx="1652910" cy="108012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</p:spPr>
      </p:cxnSp>
      <p:sp>
        <p:nvSpPr>
          <p:cNvPr id="9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  <p:bldP spid="2470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25"/>
          <p:cNvSpPr txBox="1">
            <a:spLocks noChangeArrowheads="1"/>
          </p:cNvSpPr>
          <p:nvPr/>
        </p:nvSpPr>
        <p:spPr bwMode="auto">
          <a:xfrm>
            <a:off x="2699544" y="1844824"/>
            <a:ext cx="6265193" cy="289925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zh-CN" altLang="en-US" b="1" u="sng" dirty="0">
                <a:latin typeface="宋体" panose="02010600030101010101" pitchFamily="2" charset="-122"/>
              </a:rPr>
              <a:t>主机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外设间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latin typeface="宋体" panose="02010600030101010101" pitchFamily="2" charset="-122"/>
              </a:rPr>
              <a:t>信息交换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又称</a:t>
            </a:r>
            <a:r>
              <a:rPr lang="en-US" altLang="zh-CN" sz="2000" b="1" dirty="0">
                <a:latin typeface="宋体" panose="02010600030101010101" pitchFamily="2" charset="-122"/>
              </a:rPr>
              <a:t>I/O)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└←</a:t>
            </a:r>
            <a:r>
              <a:rPr lang="en-US" altLang="zh-CN" sz="1800" b="1" dirty="0">
                <a:latin typeface="宋体" panose="02010600030101010101" pitchFamily="2" charset="-122"/>
              </a:rPr>
              <a:t>CPU-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或 </a:t>
            </a:r>
            <a:r>
              <a:rPr lang="en-US" altLang="zh-CN" sz="1800" b="1" dirty="0">
                <a:latin typeface="宋体" panose="02010600030101010101" pitchFamily="2" charset="-122"/>
              </a:rPr>
              <a:t>MEM-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设备连接、传送控制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何时传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如何传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由硬件及软件组成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响应时间、吞吐率，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时间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有矛盾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排队模型所致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            </a:t>
            </a:r>
            <a:r>
              <a:rPr lang="zh-CN" altLang="en-US" sz="1800" dirty="0">
                <a:solidFill>
                  <a:srgbClr val="990099"/>
                </a:solidFill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→常见选择：</a:t>
            </a:r>
            <a:r>
              <a:rPr lang="zh-CN" altLang="en-US" sz="1800" b="1" dirty="0">
                <a:latin typeface="宋体" panose="02010600030101010101" pitchFamily="2" charset="-122"/>
              </a:rPr>
              <a:t>传输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信息少</a:t>
            </a:r>
            <a:r>
              <a:rPr lang="zh-CN" altLang="en-US" sz="1800" b="1" dirty="0">
                <a:latin typeface="宋体" panose="02010600030101010101" pitchFamily="2" charset="-122"/>
              </a:rPr>
              <a:t>时关注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前者</a:t>
            </a:r>
            <a:endParaRPr lang="zh-CN" altLang="en-US" sz="1600" b="1" u="sng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§7.1  I/O</a:t>
            </a:r>
            <a:r>
              <a:rPr lang="zh-CN" altLang="en-US" sz="2800" b="1" dirty="0">
                <a:latin typeface="宋体" panose="02010600030101010101" pitchFamily="2" charset="-122"/>
              </a:rPr>
              <a:t>系统概述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37154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系统的组成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3" y="4502352"/>
            <a:ext cx="4392488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系统的硬件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的设备连接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*组成：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699792" y="5877272"/>
            <a:ext cx="3960440" cy="108012"/>
            <a:chOff x="2843808" y="5196650"/>
            <a:chExt cx="3960440" cy="108012"/>
          </a:xfrm>
        </p:grpSpPr>
        <p:sp>
          <p:nvSpPr>
            <p:cNvPr id="10" name="左大括号 9"/>
            <p:cNvSpPr/>
            <p:nvPr/>
          </p:nvSpPr>
          <p:spPr bwMode="auto">
            <a:xfrm rot="16200000">
              <a:off x="3689902" y="4350556"/>
              <a:ext cx="108012" cy="180020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左大括号 29"/>
            <p:cNvSpPr/>
            <p:nvPr/>
          </p:nvSpPr>
          <p:spPr bwMode="auto">
            <a:xfrm rot="16200000">
              <a:off x="5922150" y="4422564"/>
              <a:ext cx="108012" cy="1656184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线形标注 2 20"/>
          <p:cNvSpPr/>
          <p:nvPr/>
        </p:nvSpPr>
        <p:spPr bwMode="auto">
          <a:xfrm>
            <a:off x="7308304" y="3284984"/>
            <a:ext cx="1452713" cy="289967"/>
          </a:xfrm>
          <a:prstGeom prst="borderCallout2">
            <a:avLst>
              <a:gd name="adj1" fmla="val 55521"/>
              <a:gd name="adj2" fmla="val -311"/>
              <a:gd name="adj3" fmla="val 53928"/>
              <a:gd name="adj4" fmla="val -10094"/>
              <a:gd name="adj5" fmla="val 130434"/>
              <a:gd name="adj6" fmla="val -2767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又称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开销</a:t>
            </a:r>
            <a:endParaRPr lang="zh-CN" altLang="en-US" sz="1800" b="1" dirty="0">
              <a:latin typeface="+mn-lt"/>
            </a:endParaRPr>
          </a:p>
        </p:txBody>
      </p:sp>
      <p:sp>
        <p:nvSpPr>
          <p:cNvPr id="1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系统的组成，主机与外设的联系，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的传送控制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18" name="Text Box 125"/>
          <p:cNvSpPr txBox="1">
            <a:spLocks noChangeArrowheads="1"/>
          </p:cNvSpPr>
          <p:nvPr/>
        </p:nvSpPr>
        <p:spPr bwMode="auto">
          <a:xfrm>
            <a:off x="179512" y="1844824"/>
            <a:ext cx="2952328" cy="227600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系统的任务：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涉及内容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系统的组成：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系统的性能：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20" name="左大括号 19"/>
          <p:cNvSpPr/>
          <p:nvPr/>
        </p:nvSpPr>
        <p:spPr bwMode="auto">
          <a:xfrm rot="16200000">
            <a:off x="4299873" y="2798931"/>
            <a:ext cx="108013" cy="2376264"/>
          </a:xfrm>
          <a:prstGeom prst="leftBrace">
            <a:avLst>
              <a:gd name="adj1" fmla="val 25970"/>
              <a:gd name="adj2" fmla="val 50000"/>
            </a:avLst>
          </a:prstGeom>
          <a:noFill/>
          <a:ln w="127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91880" y="2982828"/>
            <a:ext cx="1232520" cy="172264"/>
            <a:chOff x="3491880" y="2982828"/>
            <a:chExt cx="1232520" cy="172264"/>
          </a:xfrm>
        </p:grpSpPr>
        <p:cxnSp>
          <p:nvCxnSpPr>
            <p:cNvPr id="11" name="直接箭头连接符 10"/>
            <p:cNvCxnSpPr/>
            <p:nvPr/>
          </p:nvCxnSpPr>
          <p:spPr bwMode="auto">
            <a:xfrm>
              <a:off x="3491880" y="2982828"/>
              <a:ext cx="279648" cy="15814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3779912" y="2996952"/>
              <a:ext cx="80570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 w="sm" len="sm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585618" y="2996952"/>
              <a:ext cx="138782" cy="15814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547664" y="5425682"/>
            <a:ext cx="6120680" cy="95564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外设，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接口、总线、传送控制部件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可选</a:t>
            </a:r>
            <a:r>
              <a:rPr lang="en-US" altLang="zh-CN" sz="2000" b="1" dirty="0">
                <a:latin typeface="宋体" panose="02010600030101010101" pitchFamily="2" charset="-122"/>
              </a:rPr>
              <a:t>]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总线互连所需      减少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开销所需→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6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ldLvl="0"/>
      <p:bldP spid="21" grpId="0" animBg="1"/>
      <p:bldP spid="18" grpId="0"/>
      <p:bldP spid="20" grpId="0" animBg="1"/>
      <p:bldP spid="22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2927-8F9A-4872-8282-2378DCCC528F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179388" y="137154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接口的功能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§7.3  I/O</a:t>
            </a:r>
            <a:r>
              <a:rPr lang="zh-CN" altLang="en-US" sz="2800" b="1" dirty="0">
                <a:latin typeface="宋体" panose="02010600030101010101" pitchFamily="2" charset="-122"/>
              </a:rPr>
              <a:t>接口</a:t>
            </a:r>
          </a:p>
        </p:txBody>
      </p:sp>
      <p:sp>
        <p:nvSpPr>
          <p:cNvPr id="114867" name="Text Box 179"/>
          <p:cNvSpPr txBox="1">
            <a:spLocks noChangeArrowheads="1"/>
          </p:cNvSpPr>
          <p:nvPr/>
        </p:nvSpPr>
        <p:spPr bwMode="auto">
          <a:xfrm>
            <a:off x="179388" y="1833211"/>
            <a:ext cx="8964612" cy="117416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接口：</a:t>
            </a:r>
            <a:r>
              <a:rPr lang="zh-CN" altLang="en-US" b="1" dirty="0">
                <a:latin typeface="宋体" panose="02010600030101010101" pitchFamily="2" charset="-122"/>
              </a:rPr>
              <a:t>主机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外设间的连接电路，负责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中转</a:t>
            </a:r>
            <a:r>
              <a:rPr lang="zh-CN" altLang="en-US" b="1" u="sng" dirty="0">
                <a:latin typeface="宋体" panose="02010600030101010101" pitchFamily="2" charset="-122"/>
              </a:rPr>
              <a:t>各种</a:t>
            </a:r>
            <a:r>
              <a:rPr lang="zh-CN" altLang="en-US" b="1" dirty="0">
                <a:latin typeface="宋体" panose="02010600030101010101" pitchFamily="2" charset="-122"/>
              </a:rPr>
              <a:t>信息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  <a:spcBef>
                <a:spcPts val="300"/>
              </a:spcBef>
            </a:pPr>
            <a:r>
              <a:rPr lang="zh-CN" altLang="en-US" sz="1800" b="1" dirty="0">
                <a:latin typeface="+mn-ea"/>
              </a:rPr>
              <a:t>                                                       </a:t>
            </a:r>
            <a:r>
              <a:rPr lang="zh-CN" altLang="en-US" sz="1800" dirty="0">
                <a:latin typeface="+mn-ea"/>
              </a:rPr>
              <a:t>│</a:t>
            </a:r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命令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数据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状态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                                              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通过</a:t>
            </a:r>
            <a:r>
              <a:rPr lang="en-US" altLang="zh-CN" sz="1800" b="1" dirty="0" err="1">
                <a:latin typeface="+mn-ea"/>
              </a:rPr>
              <a:t>DBus</a:t>
            </a:r>
            <a:endParaRPr lang="zh-CN" altLang="en-US" b="1" dirty="0">
              <a:latin typeface="+mn-ea"/>
            </a:endParaRPr>
          </a:p>
        </p:txBody>
      </p:sp>
      <p:sp>
        <p:nvSpPr>
          <p:cNvPr id="114874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755575" y="2358614"/>
            <a:ext cx="5760641" cy="926370"/>
            <a:chOff x="323528" y="1842245"/>
            <a:chExt cx="5760641" cy="926370"/>
          </a:xfrm>
        </p:grpSpPr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52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203849" y="1914253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ALU</a:t>
              </a:r>
            </a:p>
          </p:txBody>
        </p:sp>
        <p:sp>
          <p:nvSpPr>
            <p:cNvPr id="60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>
                  <a:latin typeface="+mn-ea"/>
                  <a:ea typeface="+mn-ea"/>
                </a:rPr>
                <a:t>CU</a:t>
              </a:r>
            </a:p>
          </p:txBody>
        </p:sp>
        <p:sp>
          <p:nvSpPr>
            <p:cNvPr id="61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BIU</a:t>
              </a: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850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外设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I/O</a:t>
              </a:r>
              <a:r>
                <a:rPr lang="zh-CN" altLang="en-US" sz="1800" b="1" dirty="0">
                  <a:latin typeface="+mn-ea"/>
                  <a:ea typeface="+mn-ea"/>
                </a:rPr>
                <a:t>接口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内存条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23528" y="1842245"/>
              <a:ext cx="5760641" cy="257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61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endCxn id="5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endCxn id="65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>
              <a:stCxn id="65" idx="2"/>
              <a:endCxn id="66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endCxn id="64" idx="0"/>
            </p:cNvCxnSpPr>
            <p:nvPr/>
          </p:nvCxnSpPr>
          <p:spPr bwMode="auto">
            <a:xfrm>
              <a:off x="3815631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851921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4427984" y="2085939"/>
              <a:ext cx="43204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707905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4860033" y="1916832"/>
              <a:ext cx="1224136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4931470" y="2420888"/>
              <a:ext cx="1080690" cy="288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外设</a:t>
              </a:r>
              <a:r>
                <a:rPr lang="en-US" altLang="zh-CN" sz="1800" b="1" dirty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4931470" y="1989857"/>
              <a:ext cx="108069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I/O</a:t>
              </a:r>
              <a:r>
                <a:rPr lang="zh-CN" altLang="en-US" sz="1800" b="1" dirty="0">
                  <a:latin typeface="+mn-ea"/>
                  <a:ea typeface="+mn-ea"/>
                </a:rPr>
                <a:t>接口</a:t>
              </a:r>
              <a:r>
                <a:rPr lang="en-US" altLang="zh-CN" sz="1800" b="1" dirty="0">
                  <a:latin typeface="+mn-ea"/>
                  <a:ea typeface="+mn-ea"/>
                </a:rPr>
                <a:t>n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0" name="直接连接符 79"/>
            <p:cNvCxnSpPr>
              <a:endCxn id="79" idx="0"/>
            </p:cNvCxnSpPr>
            <p:nvPr/>
          </p:nvCxnSpPr>
          <p:spPr bwMode="auto">
            <a:xfrm>
              <a:off x="5471815" y="1842245"/>
              <a:ext cx="0" cy="1476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5436096" y="2279451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152401" y="3253040"/>
            <a:ext cx="3123456" cy="286232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接口的功能：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数据缓冲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操作中转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状态监测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通信控制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信号转换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2555776" y="3693879"/>
            <a:ext cx="640883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来自主机和外设的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数据</a:t>
            </a:r>
          </a:p>
        </p:txBody>
      </p:sp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2555901" y="4171146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主机的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操作命令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适时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转发</a:t>
            </a:r>
            <a:endParaRPr lang="zh-CN" altLang="en-US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Text Box 10"/>
          <p:cNvSpPr txBox="1">
            <a:spLocks noChangeArrowheads="1"/>
          </p:cNvSpPr>
          <p:nvPr/>
        </p:nvSpPr>
        <p:spPr bwMode="auto">
          <a:xfrm>
            <a:off x="2555901" y="4603194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工作状态</a:t>
            </a:r>
            <a:r>
              <a:rPr lang="zh-CN" altLang="en-US" b="1" dirty="0">
                <a:latin typeface="宋体" panose="02010600030101010101" pitchFamily="2" charset="-122"/>
              </a:rPr>
              <a:t>，并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b="1" dirty="0">
                <a:latin typeface="宋体" panose="02010600030101010101" pitchFamily="2" charset="-122"/>
              </a:rPr>
              <a:t>到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2555901" y="5057308"/>
            <a:ext cx="62648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Times New Roman" panose="02020603050405020304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与主机通信、与外设通信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2556025" y="5517232"/>
            <a:ext cx="63367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实现</a:t>
            </a:r>
            <a:r>
              <a:rPr lang="zh-CN" altLang="en-US" b="1" dirty="0">
                <a:latin typeface="宋体" panose="02010600030101010101" pitchFamily="2" charset="-122"/>
              </a:rPr>
              <a:t>主机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外设间的信号转换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含格式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电平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时序等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179388" y="5971346"/>
            <a:ext cx="881221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端口：</a:t>
            </a:r>
            <a:r>
              <a:rPr lang="zh-CN" altLang="en-US" b="1" spc="-100" dirty="0">
                <a:latin typeface="宋体" panose="02010600030101010101" pitchFamily="2" charset="-122"/>
              </a:rPr>
              <a:t>可与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数据总线</a:t>
            </a:r>
            <a:r>
              <a:rPr lang="zh-CN" altLang="en-US" b="1" spc="-100" dirty="0">
                <a:latin typeface="宋体" panose="02010600030101010101" pitchFamily="2" charset="-122"/>
              </a:rPr>
              <a:t>交换信息的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寄存器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数据口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控制口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状态口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2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接口的功能、组成</a:t>
            </a:r>
            <a:r>
              <a:rPr lang="zh-CN" altLang="en-US" sz="2000" b="1" dirty="0">
                <a:latin typeface="+mn-ea"/>
              </a:rPr>
              <a:t>及工作原理</a:t>
            </a:r>
            <a:r>
              <a:rPr lang="zh-CN" altLang="en-US" sz="2200" b="1" dirty="0">
                <a:latin typeface="+mn-ea"/>
              </a:rPr>
              <a:t>、访问方法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867" grpId="0"/>
      <p:bldP spid="100" grpId="0"/>
      <p:bldP spid="101" grpId="0"/>
      <p:bldP spid="102" grpId="0"/>
      <p:bldP spid="103" grpId="0"/>
      <p:bldP spid="104" grpId="0"/>
      <p:bldP spid="105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207"/>
          <p:cNvSpPr txBox="1">
            <a:spLocks noChangeArrowheads="1"/>
          </p:cNvSpPr>
          <p:nvPr/>
        </p:nvSpPr>
        <p:spPr bwMode="auto">
          <a:xfrm>
            <a:off x="179389" y="4615968"/>
            <a:ext cx="381654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信息中转的实现原理：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9E304-526A-46A4-9ED3-4D88CF6665EF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79388" y="37566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</a:t>
            </a:r>
            <a:r>
              <a:rPr lang="en-US" altLang="zh-CN" dirty="0"/>
              <a:t>I/O</a:t>
            </a:r>
            <a:r>
              <a:rPr lang="zh-CN" altLang="en-US" dirty="0"/>
              <a:t>接口的组成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79388" y="864001"/>
            <a:ext cx="881221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接口的组成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*基本组成：</a:t>
            </a:r>
            <a:r>
              <a:rPr lang="zh-CN" altLang="en-US" b="1" dirty="0">
                <a:latin typeface="宋体" panose="02010600030101010101" pitchFamily="2" charset="-122"/>
              </a:rPr>
              <a:t>总线缓冲器、</a:t>
            </a:r>
            <a:r>
              <a:rPr lang="en-US" altLang="zh-CN" b="1" spc="-100" dirty="0"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latin typeface="宋体" panose="02010600030101010101" pitchFamily="2" charset="-122"/>
              </a:rPr>
              <a:t>端口、设备选择、</a:t>
            </a:r>
            <a:r>
              <a:rPr lang="zh-CN" altLang="en-US" b="1" spc="-100" dirty="0"/>
              <a:t>控制逻辑等</a:t>
            </a:r>
          </a:p>
        </p:txBody>
      </p:sp>
      <p:sp>
        <p:nvSpPr>
          <p:cNvPr id="346319" name="Text Box 207"/>
          <p:cNvSpPr txBox="1">
            <a:spLocks noChangeArrowheads="1"/>
          </p:cNvSpPr>
          <p:nvPr/>
        </p:nvSpPr>
        <p:spPr bwMode="auto">
          <a:xfrm>
            <a:off x="179388" y="461596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--2</a:t>
            </a:r>
            <a:r>
              <a:rPr lang="zh-CN" altLang="en-US" sz="2000" b="1" dirty="0">
                <a:latin typeface="宋体" panose="02010600030101010101" pitchFamily="2" charset="-122"/>
              </a:rPr>
              <a:t>段式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①主机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按照总线标准，随时进行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外设操作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按照通信协议，设备就绪时进行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3060055" y="2023680"/>
            <a:ext cx="3528169" cy="1728638"/>
            <a:chOff x="2339975" y="2060848"/>
            <a:chExt cx="3528169" cy="1728638"/>
          </a:xfrm>
        </p:grpSpPr>
        <p:cxnSp>
          <p:nvCxnSpPr>
            <p:cNvPr id="103" name="直接箭头连接符 102"/>
            <p:cNvCxnSpPr/>
            <p:nvPr/>
          </p:nvCxnSpPr>
          <p:spPr bwMode="auto">
            <a:xfrm>
              <a:off x="3851920" y="2204516"/>
              <a:ext cx="216471" cy="34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3851920" y="2636912"/>
              <a:ext cx="21602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3851920" y="3068118"/>
              <a:ext cx="216025" cy="84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H="1">
              <a:off x="2339975" y="2420888"/>
              <a:ext cx="1511945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851027" y="3500636"/>
              <a:ext cx="216917" cy="37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H="1">
              <a:off x="3851027" y="2204516"/>
              <a:ext cx="893" cy="129612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5508104" y="234818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220072" y="278092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4932040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4644008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 flipV="1">
              <a:off x="5508104" y="278048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5508104" y="3212530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0072" y="3212976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508104" y="3644132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220072" y="3644578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040" y="3645024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sp>
          <p:nvSpPr>
            <p:cNvPr id="96" name="Text Box 517"/>
            <p:cNvSpPr txBox="1">
              <a:spLocks noChangeArrowheads="1"/>
            </p:cNvSpPr>
            <p:nvPr/>
          </p:nvSpPr>
          <p:spPr bwMode="auto">
            <a:xfrm>
              <a:off x="4068391" y="24926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数据输出寄存器</a:t>
              </a:r>
            </a:p>
          </p:txBody>
        </p:sp>
        <p:sp>
          <p:nvSpPr>
            <p:cNvPr id="100" name="Text Box 518"/>
            <p:cNvSpPr txBox="1">
              <a:spLocks noChangeArrowheads="1"/>
            </p:cNvSpPr>
            <p:nvPr/>
          </p:nvSpPr>
          <p:spPr bwMode="auto">
            <a:xfrm>
              <a:off x="4068391" y="3356248"/>
              <a:ext cx="179975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状态寄存器</a:t>
              </a:r>
            </a:p>
          </p:txBody>
        </p:sp>
        <p:sp>
          <p:nvSpPr>
            <p:cNvPr id="101" name="Text Box 519"/>
            <p:cNvSpPr txBox="1">
              <a:spLocks noChangeArrowheads="1"/>
            </p:cNvSpPr>
            <p:nvPr/>
          </p:nvSpPr>
          <p:spPr bwMode="auto">
            <a:xfrm>
              <a:off x="4068391" y="2917831"/>
              <a:ext cx="1799753" cy="2955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数据输入寄存器</a:t>
              </a:r>
            </a:p>
          </p:txBody>
        </p:sp>
        <p:sp>
          <p:nvSpPr>
            <p:cNvPr id="102" name="Text Box 520"/>
            <p:cNvSpPr txBox="1">
              <a:spLocks noChangeArrowheads="1"/>
            </p:cNvSpPr>
            <p:nvPr/>
          </p:nvSpPr>
          <p:spPr bwMode="auto">
            <a:xfrm>
              <a:off x="4068391" y="2060848"/>
              <a:ext cx="1799753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控制寄存器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275857" y="2095688"/>
            <a:ext cx="1512614" cy="1512317"/>
            <a:chOff x="2555777" y="2132856"/>
            <a:chExt cx="1512614" cy="1512317"/>
          </a:xfrm>
        </p:grpSpPr>
        <p:sp>
          <p:nvSpPr>
            <p:cNvPr id="120" name="Text Box 547"/>
            <p:cNvSpPr txBox="1">
              <a:spLocks noChangeArrowheads="1"/>
            </p:cNvSpPr>
            <p:nvPr/>
          </p:nvSpPr>
          <p:spPr bwMode="auto">
            <a:xfrm>
              <a:off x="2555777" y="2708151"/>
              <a:ext cx="720080" cy="5048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>
              <a:off x="3563888" y="3349631"/>
              <a:ext cx="0" cy="29554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22" name="直接箭头连接符 121"/>
            <p:cNvCxnSpPr>
              <a:endCxn id="120" idx="2"/>
            </p:cNvCxnSpPr>
            <p:nvPr/>
          </p:nvCxnSpPr>
          <p:spPr bwMode="auto">
            <a:xfrm flipV="1">
              <a:off x="2915817" y="3212976"/>
              <a:ext cx="0" cy="136655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2915816" y="3349631"/>
              <a:ext cx="648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3708400" y="3428999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3707904" y="2996952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3707904" y="2564904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sm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3707904" y="2132856"/>
              <a:ext cx="359991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3707904" y="2132857"/>
              <a:ext cx="8384" cy="12934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3275857" y="3067596"/>
              <a:ext cx="440431" cy="136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oval" w="sm" len="sm"/>
            </a:ln>
          </p:spPr>
        </p:cxnSp>
      </p:grpSp>
      <p:grpSp>
        <p:nvGrpSpPr>
          <p:cNvPr id="130" name="组合 129"/>
          <p:cNvGrpSpPr/>
          <p:nvPr/>
        </p:nvGrpSpPr>
        <p:grpSpPr>
          <a:xfrm>
            <a:off x="3995936" y="1951672"/>
            <a:ext cx="3312368" cy="1584177"/>
            <a:chOff x="3275856" y="1988840"/>
            <a:chExt cx="3312368" cy="1584177"/>
          </a:xfrm>
        </p:grpSpPr>
        <p:sp>
          <p:nvSpPr>
            <p:cNvPr id="131" name="Text Box 522"/>
            <p:cNvSpPr txBox="1">
              <a:spLocks noChangeArrowheads="1"/>
            </p:cNvSpPr>
            <p:nvPr/>
          </p:nvSpPr>
          <p:spPr bwMode="auto">
            <a:xfrm>
              <a:off x="6229449" y="2132857"/>
              <a:ext cx="358775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信号转换逻辑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86814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3" name="直接箭头连接符 132"/>
            <p:cNvCxnSpPr/>
            <p:nvPr/>
          </p:nvCxnSpPr>
          <p:spPr bwMode="auto">
            <a:xfrm>
              <a:off x="586814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586814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H="1">
              <a:off x="586814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6372200" y="1988840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563888" y="1988840"/>
              <a:ext cx="280831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3275856" y="2852576"/>
              <a:ext cx="288032" cy="36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V="1">
              <a:off x="3563888" y="1988840"/>
              <a:ext cx="0" cy="87145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</p:grpSp>
      <p:grpSp>
        <p:nvGrpSpPr>
          <p:cNvPr id="140" name="组合 139"/>
          <p:cNvGrpSpPr/>
          <p:nvPr/>
        </p:nvGrpSpPr>
        <p:grpSpPr>
          <a:xfrm>
            <a:off x="1583978" y="1879664"/>
            <a:ext cx="6588422" cy="2232248"/>
            <a:chOff x="863898" y="1916832"/>
            <a:chExt cx="6588422" cy="2232248"/>
          </a:xfrm>
        </p:grpSpPr>
        <p:sp>
          <p:nvSpPr>
            <p:cNvPr id="141" name="Rectangle 8"/>
            <p:cNvSpPr>
              <a:spLocks noChangeArrowheads="1"/>
            </p:cNvSpPr>
            <p:nvPr/>
          </p:nvSpPr>
          <p:spPr bwMode="auto">
            <a:xfrm>
              <a:off x="1763687" y="1916832"/>
              <a:ext cx="4824537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159"/>
            <p:cNvSpPr txBox="1">
              <a:spLocks noChangeArrowheads="1"/>
            </p:cNvSpPr>
            <p:nvPr/>
          </p:nvSpPr>
          <p:spPr bwMode="auto">
            <a:xfrm>
              <a:off x="863898" y="2132857"/>
              <a:ext cx="539750" cy="50405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143" name="Text Box 160"/>
            <p:cNvSpPr txBox="1">
              <a:spLocks noChangeArrowheads="1"/>
            </p:cNvSpPr>
            <p:nvPr/>
          </p:nvSpPr>
          <p:spPr bwMode="auto">
            <a:xfrm>
              <a:off x="863898" y="2708920"/>
              <a:ext cx="539750" cy="5036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控制总线</a:t>
              </a:r>
            </a:p>
          </p:txBody>
        </p:sp>
        <p:sp>
          <p:nvSpPr>
            <p:cNvPr id="144" name="Text Box 190"/>
            <p:cNvSpPr txBox="1">
              <a:spLocks noChangeArrowheads="1"/>
            </p:cNvSpPr>
            <p:nvPr/>
          </p:nvSpPr>
          <p:spPr bwMode="auto">
            <a:xfrm>
              <a:off x="7164983" y="2377127"/>
              <a:ext cx="287337" cy="97986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外设信号</a:t>
              </a:r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1403648" y="3861048"/>
              <a:ext cx="3600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1403648" y="2420888"/>
              <a:ext cx="36003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6588224" y="2204864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6588224" y="2636912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6588224" y="3068960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149"/>
            <p:cNvCxnSpPr/>
            <p:nvPr/>
          </p:nvCxnSpPr>
          <p:spPr bwMode="auto">
            <a:xfrm flipH="1">
              <a:off x="6588224" y="3501008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V="1">
              <a:off x="1403648" y="3068823"/>
              <a:ext cx="1152129" cy="137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2" name="直接箭头连接符 151"/>
            <p:cNvCxnSpPr/>
            <p:nvPr/>
          </p:nvCxnSpPr>
          <p:spPr bwMode="auto">
            <a:xfrm flipH="1" flipV="1">
              <a:off x="1403648" y="2924572"/>
              <a:ext cx="1152129" cy="3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3" name="Text Box 547"/>
            <p:cNvSpPr txBox="1">
              <a:spLocks noChangeArrowheads="1"/>
            </p:cNvSpPr>
            <p:nvPr/>
          </p:nvSpPr>
          <p:spPr bwMode="auto">
            <a:xfrm>
              <a:off x="1763688" y="2132856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</a:p>
          </p:txBody>
        </p:sp>
        <p:sp>
          <p:nvSpPr>
            <p:cNvPr id="154" name="Text Box 547"/>
            <p:cNvSpPr txBox="1">
              <a:spLocks noChangeArrowheads="1"/>
            </p:cNvSpPr>
            <p:nvPr/>
          </p:nvSpPr>
          <p:spPr bwMode="auto">
            <a:xfrm>
              <a:off x="1763688" y="3572247"/>
              <a:ext cx="576064" cy="504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地址锁存</a:t>
              </a:r>
            </a:p>
          </p:txBody>
        </p:sp>
        <p:sp>
          <p:nvSpPr>
            <p:cNvPr id="155" name="Text Box 161"/>
            <p:cNvSpPr txBox="1">
              <a:spLocks noChangeArrowheads="1"/>
            </p:cNvSpPr>
            <p:nvPr/>
          </p:nvSpPr>
          <p:spPr bwMode="auto">
            <a:xfrm>
              <a:off x="863898" y="3573016"/>
              <a:ext cx="539750" cy="5040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156" name="右大括号 155"/>
            <p:cNvSpPr/>
            <p:nvPr/>
          </p:nvSpPr>
          <p:spPr bwMode="auto">
            <a:xfrm>
              <a:off x="7020272" y="2204516"/>
              <a:ext cx="72008" cy="1296120"/>
            </a:xfrm>
            <a:prstGeom prst="rightBrace">
              <a:avLst>
                <a:gd name="adj1" fmla="val 3100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059832" y="3389103"/>
            <a:ext cx="3423097" cy="650801"/>
            <a:chOff x="2339752" y="3426271"/>
            <a:chExt cx="3423097" cy="650801"/>
          </a:xfrm>
        </p:grpSpPr>
        <p:sp>
          <p:nvSpPr>
            <p:cNvPr id="158" name="Text Box 161"/>
            <p:cNvSpPr txBox="1">
              <a:spLocks noChangeArrowheads="1"/>
            </p:cNvSpPr>
            <p:nvPr/>
          </p:nvSpPr>
          <p:spPr bwMode="auto">
            <a:xfrm>
              <a:off x="2339752" y="342900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高位</a:t>
              </a:r>
            </a:p>
          </p:txBody>
        </p:sp>
        <p:sp>
          <p:nvSpPr>
            <p:cNvPr id="159" name="Text Box 547"/>
            <p:cNvSpPr txBox="1">
              <a:spLocks noChangeArrowheads="1"/>
            </p:cNvSpPr>
            <p:nvPr/>
          </p:nvSpPr>
          <p:spPr bwMode="auto">
            <a:xfrm>
              <a:off x="2843808" y="3426271"/>
              <a:ext cx="576063" cy="5048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设备选择</a:t>
              </a:r>
            </a:p>
          </p:txBody>
        </p:sp>
        <p:sp>
          <p:nvSpPr>
            <p:cNvPr id="160" name="Text Box 549"/>
            <p:cNvSpPr txBox="1">
              <a:spLocks noChangeArrowheads="1"/>
            </p:cNvSpPr>
            <p:nvPr/>
          </p:nvSpPr>
          <p:spPr bwMode="auto">
            <a:xfrm>
              <a:off x="4283968" y="3791420"/>
              <a:ext cx="1478881" cy="28565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端口地址译码</a:t>
              </a:r>
            </a:p>
          </p:txBody>
        </p:sp>
        <p:cxnSp>
          <p:nvCxnSpPr>
            <p:cNvPr id="161" name="直接箭头连接符 160"/>
            <p:cNvCxnSpPr/>
            <p:nvPr/>
          </p:nvCxnSpPr>
          <p:spPr bwMode="auto">
            <a:xfrm>
              <a:off x="2339975" y="4005064"/>
              <a:ext cx="194399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H="1" flipV="1">
              <a:off x="3563888" y="3644132"/>
              <a:ext cx="1" cy="216917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3563888" y="3858222"/>
              <a:ext cx="720080" cy="28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2339975" y="3645024"/>
              <a:ext cx="50383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65" name="Text Box 161"/>
            <p:cNvSpPr txBox="1">
              <a:spLocks noChangeArrowheads="1"/>
            </p:cNvSpPr>
            <p:nvPr/>
          </p:nvSpPr>
          <p:spPr bwMode="auto">
            <a:xfrm>
              <a:off x="2339752" y="3789040"/>
              <a:ext cx="504056" cy="19260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低位</a:t>
              </a: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419872" y="3645024"/>
              <a:ext cx="135755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sp>
        <p:nvSpPr>
          <p:cNvPr id="77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179388" y="4133978"/>
            <a:ext cx="881221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功能组织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与需求有关，如端口个数、信号格式、联络方式等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0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09297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346117" grpId="0"/>
      <p:bldP spid="346319" grpId="0"/>
      <p:bldP spid="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179388" y="843761"/>
            <a:ext cx="4176587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按数据的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传送方式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按功能的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选择方式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按传送的</a:t>
            </a:r>
            <a:r>
              <a:rPr lang="zh-CN" altLang="en-US" b="1" u="sng" dirty="0">
                <a:solidFill>
                  <a:srgbClr val="C00000"/>
                </a:solidFill>
                <a:latin typeface="宋体" panose="02010600030101010101" pitchFamily="2" charset="-122"/>
              </a:rPr>
              <a:t>控制方式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分类：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96F3-E060-4568-A881-951D159CB440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152400" y="366494"/>
            <a:ext cx="8812213" cy="5492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接口的分类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79388" y="848439"/>
            <a:ext cx="8812212" cy="14636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接口</a:t>
            </a:r>
            <a:r>
              <a:rPr lang="en-US" altLang="zh-CN" sz="2000" b="1" dirty="0">
                <a:latin typeface="宋体" panose="02010600030101010101" pitchFamily="2" charset="-122"/>
              </a:rPr>
              <a:t>-</a:t>
            </a:r>
            <a:r>
              <a:rPr lang="zh-CN" altLang="en-US" sz="2000" b="1" dirty="0">
                <a:latin typeface="宋体" panose="02010600030101010101" pitchFamily="2" charset="-122"/>
              </a:rPr>
              <a:t>主机间为并行传送方式</a:t>
            </a:r>
            <a:r>
              <a:rPr lang="en-US" altLang="zh-CN" sz="2000" b="1" dirty="0">
                <a:latin typeface="宋体" panose="02010600030101010101" pitchFamily="2" charset="-122"/>
              </a:rPr>
              <a:t>[</a:t>
            </a:r>
            <a:r>
              <a:rPr lang="zh-CN" altLang="en-US" sz="2000" b="1" dirty="0">
                <a:latin typeface="宋体" panose="02010600030101010101" pitchFamily="2" charset="-122"/>
              </a:rPr>
              <a:t>总线</a:t>
            </a:r>
            <a:r>
              <a:rPr lang="en-US" altLang="zh-CN" sz="2000" b="1" dirty="0">
                <a:latin typeface="宋体" panose="02010600030101010101" pitchFamily="2" charset="-122"/>
              </a:rPr>
              <a:t>])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并行接口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外设间同时传送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数据，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串行接口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外设间同时传送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数据，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个帧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179388" y="2636410"/>
            <a:ext cx="8812212" cy="9521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通过软件</a:t>
            </a:r>
            <a:r>
              <a:rPr lang="zh-CN" altLang="en-US" b="1" dirty="0">
                <a:latin typeface="宋体" panose="02010600030101010101" pitchFamily="2" charset="-122"/>
              </a:rPr>
              <a:t>选择接口的</a:t>
            </a:r>
            <a:r>
              <a:rPr lang="zh-CN" altLang="en-US" b="1" u="sng" dirty="0">
                <a:latin typeface="宋体" panose="02010600030101010101" pitchFamily="2" charset="-122"/>
              </a:rPr>
              <a:t>当前</a:t>
            </a:r>
            <a:r>
              <a:rPr lang="zh-CN" altLang="en-US" b="1" dirty="0">
                <a:latin typeface="宋体" panose="02010600030101010101" pitchFamily="2" charset="-122"/>
              </a:rPr>
              <a:t>功能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不可编程接口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须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通过硬连线</a:t>
            </a:r>
            <a:r>
              <a:rPr lang="zh-CN" altLang="en-US" b="1" dirty="0">
                <a:latin typeface="宋体" panose="02010600030101010101" pitchFamily="2" charset="-122"/>
              </a:rPr>
              <a:t>选择</a:t>
            </a:r>
            <a:r>
              <a:rPr lang="zh-CN" altLang="en-US" b="1" dirty="0"/>
              <a:t>接口的当前功能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79388" y="4046953"/>
            <a:ext cx="8812336" cy="147732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查询接口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控制传送，接口</a:t>
            </a:r>
            <a:r>
              <a:rPr lang="zh-CN" altLang="en-US" b="1" u="sng" dirty="0">
                <a:latin typeface="宋体" panose="02010600030101010101" pitchFamily="2" charset="-122"/>
              </a:rPr>
              <a:t>记录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就绪否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中断接口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控制传送，接口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就绪否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接口控制传送、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报告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结束否</a:t>
            </a:r>
            <a:r>
              <a:rPr lang="en-US" altLang="zh-CN" sz="1800" b="1" dirty="0">
                <a:latin typeface="宋体" panose="02010600030101010101" pitchFamily="2" charset="-122"/>
              </a:rPr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←适于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块设备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24328" y="4161353"/>
            <a:ext cx="648072" cy="792088"/>
            <a:chOff x="8028384" y="4005064"/>
            <a:chExt cx="648072" cy="792088"/>
          </a:xfrm>
        </p:grpSpPr>
        <p:sp>
          <p:nvSpPr>
            <p:cNvPr id="2" name="右大括号 1"/>
            <p:cNvSpPr/>
            <p:nvPr/>
          </p:nvSpPr>
          <p:spPr bwMode="auto">
            <a:xfrm>
              <a:off x="8028384" y="4077072"/>
              <a:ext cx="72008" cy="720080"/>
            </a:xfrm>
            <a:prstGeom prst="rightBrace">
              <a:avLst>
                <a:gd name="adj1" fmla="val 34788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61"/>
            <p:cNvSpPr txBox="1">
              <a:spLocks noChangeArrowheads="1"/>
            </p:cNvSpPr>
            <p:nvPr/>
          </p:nvSpPr>
          <p:spPr bwMode="auto">
            <a:xfrm>
              <a:off x="8162875" y="4005064"/>
              <a:ext cx="513581" cy="7920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适于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字符设备</a:t>
              </a:r>
            </a:p>
          </p:txBody>
        </p:sp>
      </p:grpSp>
      <p:sp>
        <p:nvSpPr>
          <p:cNvPr id="12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200"/>
          <p:cNvSpPr txBox="1">
            <a:spLocks noChangeArrowheads="1"/>
          </p:cNvSpPr>
          <p:nvPr/>
        </p:nvSpPr>
        <p:spPr bwMode="auto">
          <a:xfrm>
            <a:off x="899592" y="5601434"/>
            <a:ext cx="7416824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 algn="l"/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>
                <a:latin typeface="宋体" panose="02010600030101010101" pitchFamily="2" charset="-122"/>
              </a:rPr>
              <a:t>串行接口</a:t>
            </a:r>
            <a:r>
              <a:rPr lang="zh-CN" altLang="en-US" sz="2000" b="1" u="sng" dirty="0">
                <a:latin typeface="宋体" panose="02010600030101010101" pitchFamily="2" charset="-122"/>
              </a:rPr>
              <a:t>可连接</a:t>
            </a:r>
            <a:r>
              <a:rPr lang="zh-CN" altLang="en-US" sz="2000" b="1" dirty="0">
                <a:latin typeface="宋体" panose="02010600030101010101" pitchFamily="2" charset="-122"/>
              </a:rPr>
              <a:t>无条件传送设备？查询接口</a:t>
            </a:r>
            <a:r>
              <a:rPr lang="zh-CN" altLang="en-US" sz="2000" b="1" u="sng" dirty="0">
                <a:latin typeface="宋体" panose="02010600030101010101" pitchFamily="2" charset="-122"/>
              </a:rPr>
              <a:t>必有</a:t>
            </a:r>
            <a:r>
              <a:rPr lang="zh-CN" altLang="en-US" sz="2000" b="1" dirty="0">
                <a:latin typeface="宋体" panose="02010600030101010101" pitchFamily="2" charset="-122"/>
              </a:rPr>
              <a:t>控制口？中断接口</a:t>
            </a:r>
            <a:r>
              <a:rPr lang="zh-CN" altLang="en-US" sz="2000" b="1" u="sng" dirty="0">
                <a:latin typeface="宋体" panose="02010600030101010101" pitchFamily="2" charset="-122"/>
              </a:rPr>
              <a:t>必含</a:t>
            </a:r>
            <a:r>
              <a:rPr lang="zh-CN" altLang="en-US" sz="2000" b="1" dirty="0">
                <a:latin typeface="宋体" panose="02010600030101010101" pitchFamily="2" charset="-122"/>
              </a:rPr>
              <a:t>查询接口功能？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/>
      <p:bldP spid="6178" grpId="0"/>
      <p:bldP spid="6179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875322"/>
            <a:ext cx="3744416" cy="478592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接口的方法：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*访问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接口的时机：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33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三、对</a:t>
            </a:r>
            <a:r>
              <a:rPr lang="en-US" altLang="zh-CN" dirty="0"/>
              <a:t>I/O</a:t>
            </a:r>
            <a:r>
              <a:rPr lang="zh-CN" altLang="en-US" dirty="0"/>
              <a:t>接口的访问</a:t>
            </a:r>
          </a:p>
        </p:txBody>
      </p:sp>
      <p:sp>
        <p:nvSpPr>
          <p:cNvPr id="4" name="Text Box 179"/>
          <p:cNvSpPr txBox="1">
            <a:spLocks noChangeArrowheads="1"/>
          </p:cNvSpPr>
          <p:nvPr/>
        </p:nvSpPr>
        <p:spPr bwMode="auto">
          <a:xfrm>
            <a:off x="179388" y="2189142"/>
            <a:ext cx="8785225" cy="23237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统一编址方式时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访存指令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                  如：</a:t>
            </a:r>
            <a:r>
              <a:rPr lang="en-US" altLang="zh-CN" sz="2000" b="1" dirty="0">
                <a:latin typeface="宋体" panose="02010600030101010101" pitchFamily="2" charset="-122"/>
              </a:rPr>
              <a:t>MIPS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 err="1">
                <a:latin typeface="宋体" panose="02010600030101010101" pitchFamily="2" charset="-122"/>
              </a:rPr>
              <a:t>lw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rt</a:t>
            </a:r>
            <a:r>
              <a:rPr lang="en-US" altLang="zh-CN" sz="2000" b="1" dirty="0" err="1">
                <a:latin typeface="宋体" panose="02010600030101010101" pitchFamily="2" charset="-122"/>
              </a:rPr>
              <a:t>,</a:t>
            </a: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disp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</a:rPr>
              <a:t>rs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及 </a:t>
            </a:r>
            <a:r>
              <a:rPr lang="en-US" altLang="zh-CN" sz="2000" b="1" dirty="0" err="1">
                <a:latin typeface="宋体" panose="02010600030101010101" pitchFamily="2" charset="-122"/>
              </a:rPr>
              <a:t>sw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rt,disp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latin typeface="宋体" panose="02010600030101010101" pitchFamily="2" charset="-122"/>
              </a:rPr>
              <a:t>rs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独立编址方式时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                     如：</a:t>
            </a:r>
            <a:r>
              <a:rPr lang="en-US" altLang="zh-CN" sz="2000" b="1" dirty="0">
                <a:latin typeface="宋体" panose="02010600030101010101" pitchFamily="2" charset="-122"/>
              </a:rPr>
              <a:t>8086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IN 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AL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DX</a:t>
            </a: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及 </a:t>
            </a:r>
            <a:r>
              <a:rPr lang="en-US" altLang="zh-CN" sz="2000" b="1" dirty="0">
                <a:latin typeface="宋体" panose="02010600030101010101" pitchFamily="2" charset="-122"/>
              </a:rPr>
              <a:t>OUT DX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  <a:r>
              <a:rPr lang="en-US" altLang="zh-CN" sz="2000" b="1" dirty="0">
                <a:latin typeface="宋体" panose="02010600030101010101" pitchFamily="2" charset="-122"/>
              </a:rPr>
              <a:t>AL</a:t>
            </a:r>
          </a:p>
        </p:txBody>
      </p:sp>
      <p:sp>
        <p:nvSpPr>
          <p:cNvPr id="7" name="Text Box 179"/>
          <p:cNvSpPr txBox="1">
            <a:spLocks noChangeArrowheads="1"/>
          </p:cNvSpPr>
          <p:nvPr/>
        </p:nvSpPr>
        <p:spPr bwMode="auto">
          <a:xfrm>
            <a:off x="3563887" y="5091528"/>
            <a:ext cx="5400849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取决于软件、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如查询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中断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827461" y="5919663"/>
            <a:ext cx="3960563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7-1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P293—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10</a:t>
            </a: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179263" y="4277374"/>
            <a:ext cx="8785474" cy="87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说明：</a:t>
            </a:r>
            <a:r>
              <a:rPr lang="en-US" altLang="zh-CN" sz="2000" b="1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语言为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 _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inp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      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_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outp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(unsigned short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usPort</a:t>
            </a:r>
            <a:r>
              <a:rPr lang="zh-CN" altLang="en-US" sz="2000" b="1" spc="-100" dirty="0"/>
              <a:t>，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BYTE </a:t>
            </a:r>
            <a:r>
              <a:rPr lang="en-US" altLang="zh-CN" sz="2000" b="1" spc="-100" dirty="0" err="1">
                <a:latin typeface="宋体" panose="02010600030101010101" pitchFamily="2" charset="-122"/>
              </a:rPr>
              <a:t>btData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000" b="1" spc="-100" dirty="0"/>
              <a:t>;</a:t>
            </a:r>
          </a:p>
        </p:txBody>
      </p:sp>
      <p:grpSp>
        <p:nvGrpSpPr>
          <p:cNvPr id="10" name="Group 41"/>
          <p:cNvGrpSpPr/>
          <p:nvPr/>
        </p:nvGrpSpPr>
        <p:grpSpPr bwMode="auto">
          <a:xfrm>
            <a:off x="4916115" y="3621983"/>
            <a:ext cx="3616325" cy="287337"/>
            <a:chOff x="2925" y="2069"/>
            <a:chExt cx="2278" cy="181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号</a:t>
              </a:r>
            </a:p>
          </p:txBody>
        </p:sp>
      </p:grpSp>
      <p:sp>
        <p:nvSpPr>
          <p:cNvPr id="15" name="Text Box 179"/>
          <p:cNvSpPr txBox="1">
            <a:spLocks noChangeArrowheads="1"/>
          </p:cNvSpPr>
          <p:nvPr/>
        </p:nvSpPr>
        <p:spPr bwMode="auto">
          <a:xfrm>
            <a:off x="179512" y="1325046"/>
            <a:ext cx="8785225" cy="8771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latin typeface="宋体" panose="02010600030101010101" pitchFamily="2" charset="-122"/>
              </a:rPr>
              <a:t>执行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相应的</a:t>
            </a:r>
            <a:r>
              <a:rPr lang="zh-CN" altLang="en-US" b="1" dirty="0">
                <a:latin typeface="宋体" panose="02010600030101010101" pitchFamily="2" charset="-122"/>
              </a:rPr>
              <a:t>机器指令，访问</a:t>
            </a:r>
            <a:r>
              <a:rPr lang="zh-CN" altLang="en-US" b="1" u="sng" dirty="0">
                <a:latin typeface="宋体" panose="02010600030101010101" pitchFamily="2" charset="-122"/>
              </a:rPr>
              <a:t>一个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端口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b="1" u="sng" dirty="0">
                <a:latin typeface="宋体" panose="02010600030101010101" pitchFamily="2" charset="-122"/>
              </a:rPr>
              <a:t>产生</a:t>
            </a:r>
            <a:r>
              <a:rPr lang="zh-CN" altLang="en-US" sz="1800" b="1" dirty="0">
                <a:latin typeface="宋体" panose="02010600030101010101" pitchFamily="2" charset="-122"/>
              </a:rPr>
              <a:t>总线事务→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sz="1800" b="1" u="sng" dirty="0">
                <a:latin typeface="宋体" panose="02010600030101010101" pitchFamily="2" charset="-122"/>
              </a:rPr>
              <a:t>响应</a:t>
            </a:r>
            <a:r>
              <a:rPr lang="zh-CN" altLang="en-US" sz="1800" b="1" dirty="0">
                <a:latin typeface="宋体" panose="02010600030101010101" pitchFamily="2" charset="-122"/>
              </a:rPr>
              <a:t>事务→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" name="AutoShape 14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1"/>
          <p:cNvGrpSpPr/>
          <p:nvPr/>
        </p:nvGrpSpPr>
        <p:grpSpPr bwMode="auto">
          <a:xfrm>
            <a:off x="4916115" y="2757192"/>
            <a:ext cx="3616325" cy="287337"/>
            <a:chOff x="2925" y="2069"/>
            <a:chExt cx="2278" cy="181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925" y="2069"/>
              <a:ext cx="554" cy="18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479" y="2069"/>
              <a:ext cx="862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单元地址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341" y="2069"/>
              <a:ext cx="862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号</a:t>
              </a:r>
            </a:p>
          </p:txBody>
        </p:sp>
      </p:grpSp>
      <p:sp>
        <p:nvSpPr>
          <p:cNvPr id="2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91177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3096344" cy="470898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7EED5-ADD4-4FA2-981A-AF19393737AE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§7.4  </a:t>
            </a:r>
            <a:r>
              <a:rPr lang="zh-CN" altLang="en-US" sz="2800" b="1" dirty="0">
                <a:latin typeface="宋体" panose="02010600030101010101" pitchFamily="2" charset="-122"/>
              </a:rPr>
              <a:t>程序直接控制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79388" y="1311151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一、程序查询方式的</a:t>
            </a:r>
            <a:r>
              <a:rPr lang="en-US" altLang="zh-CN" dirty="0"/>
              <a:t>I/O</a:t>
            </a:r>
            <a:r>
              <a:rPr lang="zh-CN" altLang="en-US" dirty="0"/>
              <a:t>控制流程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195488" y="1772816"/>
            <a:ext cx="6769249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外设后，</a:t>
            </a:r>
            <a:r>
              <a:rPr lang="zh-CN" altLang="en-US" b="1" u="sng" dirty="0">
                <a:latin typeface="宋体" panose="02010600030101010101" pitchFamily="2" charset="-122"/>
              </a:rPr>
              <a:t>不断地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latin typeface="宋体" panose="02010600030101010101" pitchFamily="2" charset="-122"/>
              </a:rPr>
              <a:t>外设状态，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当外设准备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就绪</a:t>
            </a:r>
            <a:r>
              <a:rPr lang="zh-CN" altLang="en-US" b="1" dirty="0">
                <a:latin typeface="宋体" panose="02010600030101010101" pitchFamily="2" charset="-122"/>
              </a:rPr>
              <a:t>时，才进行数据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b="1" u="sng" dirty="0">
                <a:latin typeface="宋体" panose="02010600030101010101" pitchFamily="2" charset="-122"/>
              </a:rPr>
              <a:t>执行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指令</a:t>
            </a:r>
            <a:r>
              <a:rPr lang="zh-CN" altLang="en-US" b="1" dirty="0">
                <a:latin typeface="宋体" panose="02010600030101010101" pitchFamily="2" charset="-122"/>
              </a:rPr>
              <a:t>实现所有操作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访问的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端口不同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/>
          </a:p>
        </p:txBody>
      </p:sp>
      <p:grpSp>
        <p:nvGrpSpPr>
          <p:cNvPr id="37" name="组合 36"/>
          <p:cNvGrpSpPr/>
          <p:nvPr/>
        </p:nvGrpSpPr>
        <p:grpSpPr>
          <a:xfrm>
            <a:off x="3707904" y="3356992"/>
            <a:ext cx="1728192" cy="1872208"/>
            <a:chOff x="2771800" y="3140968"/>
            <a:chExt cx="1728192" cy="1872208"/>
          </a:xfrm>
        </p:grpSpPr>
        <p:cxnSp>
          <p:nvCxnSpPr>
            <p:cNvPr id="121" name="直接箭头连接符 120"/>
            <p:cNvCxnSpPr/>
            <p:nvPr/>
          </p:nvCxnSpPr>
          <p:spPr bwMode="auto">
            <a:xfrm flipH="1">
              <a:off x="2780184" y="3284984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3" name="Text Box 177"/>
            <p:cNvSpPr txBox="1">
              <a:spLocks noChangeArrowheads="1"/>
            </p:cNvSpPr>
            <p:nvPr/>
          </p:nvSpPr>
          <p:spPr bwMode="auto">
            <a:xfrm>
              <a:off x="3131840" y="3140968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控制口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 bwMode="auto">
            <a:xfrm flipH="1">
              <a:off x="2771800" y="3861048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77"/>
            <p:cNvSpPr txBox="1">
              <a:spLocks noChangeArrowheads="1"/>
            </p:cNvSpPr>
            <p:nvPr/>
          </p:nvSpPr>
          <p:spPr bwMode="auto">
            <a:xfrm>
              <a:off x="3131840" y="3717032"/>
              <a:ext cx="1008831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状态口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H="1">
              <a:off x="2771800" y="4869160"/>
              <a:ext cx="35165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sp>
          <p:nvSpPr>
            <p:cNvPr id="127" name="Text Box 177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1368152" cy="28803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数据口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7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663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092627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62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控制流程，</a:t>
            </a:r>
            <a:r>
              <a:rPr lang="en-US" altLang="zh-CN" sz="2200" b="1" dirty="0">
                <a:latin typeface="+mn-ea"/>
              </a:rPr>
              <a:t>I/O</a:t>
            </a:r>
            <a:r>
              <a:rPr lang="zh-CN" altLang="en-US" sz="2200" b="1" dirty="0">
                <a:latin typeface="+mn-ea"/>
              </a:rPr>
              <a:t>接口的组织</a:t>
            </a:r>
            <a:r>
              <a:rPr lang="en-US" altLang="zh-CN" sz="1800" b="1" dirty="0">
                <a:latin typeface="+mn-ea"/>
              </a:rPr>
              <a:t>(I/O</a:t>
            </a:r>
            <a:r>
              <a:rPr lang="zh-CN" altLang="en-US" sz="1800" b="1" dirty="0">
                <a:latin typeface="+mn-ea"/>
              </a:rPr>
              <a:t>端口、所支持操作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785520" y="3212976"/>
            <a:ext cx="2674912" cy="2738175"/>
            <a:chOff x="5281464" y="3140968"/>
            <a:chExt cx="2674912" cy="2738175"/>
          </a:xfrm>
        </p:grpSpPr>
        <p:sp>
          <p:nvSpPr>
            <p:cNvPr id="64" name="Text Box 202"/>
            <p:cNvSpPr txBox="1">
              <a:spLocks noChangeArrowheads="1"/>
            </p:cNvSpPr>
            <p:nvPr/>
          </p:nvSpPr>
          <p:spPr bwMode="auto">
            <a:xfrm>
              <a:off x="5875657" y="3683283"/>
              <a:ext cx="2080719" cy="154591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5" name="AutoShape 175"/>
            <p:cNvSpPr>
              <a:spLocks noChangeArrowheads="1"/>
            </p:cNvSpPr>
            <p:nvPr/>
          </p:nvSpPr>
          <p:spPr bwMode="auto">
            <a:xfrm>
              <a:off x="6156696" y="4313877"/>
              <a:ext cx="1727201" cy="28835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准备好？</a:t>
              </a:r>
            </a:p>
          </p:txBody>
        </p:sp>
        <p:sp>
          <p:nvSpPr>
            <p:cNvPr id="66" name="Text Box 177"/>
            <p:cNvSpPr txBox="1">
              <a:spLocks noChangeArrowheads="1"/>
            </p:cNvSpPr>
            <p:nvPr/>
          </p:nvSpPr>
          <p:spPr bwMode="auto">
            <a:xfrm>
              <a:off x="6012160" y="4189118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67" name="Text Box 182"/>
            <p:cNvSpPr txBox="1">
              <a:spLocks noChangeArrowheads="1"/>
            </p:cNvSpPr>
            <p:nvPr/>
          </p:nvSpPr>
          <p:spPr bwMode="auto">
            <a:xfrm>
              <a:off x="6156697" y="4869160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68" name="Text Box 184"/>
            <p:cNvSpPr txBox="1">
              <a:spLocks noChangeArrowheads="1"/>
            </p:cNvSpPr>
            <p:nvPr/>
          </p:nvSpPr>
          <p:spPr bwMode="auto">
            <a:xfrm>
              <a:off x="6156697" y="3861080"/>
              <a:ext cx="172826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外设状态</a:t>
              </a:r>
            </a:p>
          </p:txBody>
        </p:sp>
        <p:sp>
          <p:nvSpPr>
            <p:cNvPr id="69" name="Text Box 185"/>
            <p:cNvSpPr txBox="1">
              <a:spLocks noChangeArrowheads="1"/>
            </p:cNvSpPr>
            <p:nvPr/>
          </p:nvSpPr>
          <p:spPr bwMode="auto">
            <a:xfrm>
              <a:off x="6804397" y="4594982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70" name="AutoShape 187"/>
            <p:cNvSpPr>
              <a:spLocks noChangeArrowheads="1"/>
            </p:cNvSpPr>
            <p:nvPr/>
          </p:nvSpPr>
          <p:spPr bwMode="auto">
            <a:xfrm>
              <a:off x="6156697" y="5341318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传送完？</a:t>
              </a:r>
            </a:p>
          </p:txBody>
        </p:sp>
        <p:sp>
          <p:nvSpPr>
            <p:cNvPr id="71" name="Text Box 193"/>
            <p:cNvSpPr txBox="1">
              <a:spLocks noChangeArrowheads="1"/>
            </p:cNvSpPr>
            <p:nvPr/>
          </p:nvSpPr>
          <p:spPr bwMode="auto">
            <a:xfrm>
              <a:off x="6156697" y="3284984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>
              <a:off x="7020258" y="3140968"/>
              <a:ext cx="14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直接箭头连接符 72"/>
            <p:cNvCxnSpPr>
              <a:stCxn id="71" idx="2"/>
              <a:endCxn id="68" idx="0"/>
            </p:cNvCxnSpPr>
            <p:nvPr/>
          </p:nvCxnSpPr>
          <p:spPr bwMode="auto">
            <a:xfrm>
              <a:off x="7020831" y="3573016"/>
              <a:ext cx="0" cy="2880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直接箭头连接符 73"/>
            <p:cNvCxnSpPr>
              <a:stCxn id="68" idx="2"/>
              <a:endCxn id="65" idx="0"/>
            </p:cNvCxnSpPr>
            <p:nvPr/>
          </p:nvCxnSpPr>
          <p:spPr bwMode="auto">
            <a:xfrm flipH="1">
              <a:off x="7020297" y="4149080"/>
              <a:ext cx="534" cy="1647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直接箭头连接符 74"/>
            <p:cNvCxnSpPr>
              <a:stCxn id="65" idx="2"/>
              <a:endCxn id="67" idx="0"/>
            </p:cNvCxnSpPr>
            <p:nvPr/>
          </p:nvCxnSpPr>
          <p:spPr bwMode="auto">
            <a:xfrm>
              <a:off x="7020297" y="4602232"/>
              <a:ext cx="534" cy="26692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直接箭头连接符 99"/>
            <p:cNvCxnSpPr/>
            <p:nvPr/>
          </p:nvCxnSpPr>
          <p:spPr bwMode="auto">
            <a:xfrm flipV="1">
              <a:off x="6156623" y="3742002"/>
              <a:ext cx="863635" cy="716052"/>
            </a:xfrm>
            <a:prstGeom prst="bentConnector3">
              <a:avLst>
                <a:gd name="adj1" fmla="val -221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直接箭头连接符 76"/>
            <p:cNvCxnSpPr>
              <a:endCxn id="70" idx="0"/>
            </p:cNvCxnSpPr>
            <p:nvPr/>
          </p:nvCxnSpPr>
          <p:spPr bwMode="auto">
            <a:xfrm flipH="1">
              <a:off x="7020297" y="5150265"/>
              <a:ext cx="534" cy="1910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直接箭头连接符 99"/>
            <p:cNvCxnSpPr>
              <a:stCxn id="70" idx="1"/>
            </p:cNvCxnSpPr>
            <p:nvPr/>
          </p:nvCxnSpPr>
          <p:spPr bwMode="auto">
            <a:xfrm rot="10800000" flipH="1">
              <a:off x="6156697" y="3621501"/>
              <a:ext cx="864134" cy="1865928"/>
            </a:xfrm>
            <a:prstGeom prst="bentConnector4">
              <a:avLst>
                <a:gd name="adj1" fmla="val -44892"/>
                <a:gd name="adj2" fmla="val 9995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直接箭头连接符 78"/>
            <p:cNvCxnSpPr>
              <a:stCxn id="70" idx="2"/>
            </p:cNvCxnSpPr>
            <p:nvPr/>
          </p:nvCxnSpPr>
          <p:spPr bwMode="auto">
            <a:xfrm>
              <a:off x="7020297" y="5633540"/>
              <a:ext cx="534" cy="24560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" name="Text Box 177"/>
            <p:cNvSpPr txBox="1">
              <a:spLocks noChangeArrowheads="1"/>
            </p:cNvSpPr>
            <p:nvPr/>
          </p:nvSpPr>
          <p:spPr bwMode="auto">
            <a:xfrm>
              <a:off x="6012160" y="522920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81" name="Text Box 185"/>
            <p:cNvSpPr txBox="1">
              <a:spLocks noChangeArrowheads="1"/>
            </p:cNvSpPr>
            <p:nvPr/>
          </p:nvSpPr>
          <p:spPr bwMode="auto">
            <a:xfrm>
              <a:off x="6804397" y="5661248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82" name="Text Box 177"/>
            <p:cNvSpPr txBox="1">
              <a:spLocks noChangeArrowheads="1"/>
            </p:cNvSpPr>
            <p:nvPr/>
          </p:nvSpPr>
          <p:spPr bwMode="auto">
            <a:xfrm>
              <a:off x="5281464" y="3211105"/>
              <a:ext cx="360040" cy="245014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(b)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个数据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4224" y="3193361"/>
            <a:ext cx="2592288" cy="2754370"/>
            <a:chOff x="5364088" y="3124773"/>
            <a:chExt cx="2592288" cy="2754370"/>
          </a:xfrm>
        </p:grpSpPr>
        <p:sp>
          <p:nvSpPr>
            <p:cNvPr id="86" name="Text Box 202"/>
            <p:cNvSpPr txBox="1">
              <a:spLocks noChangeArrowheads="1"/>
            </p:cNvSpPr>
            <p:nvPr/>
          </p:nvSpPr>
          <p:spPr bwMode="auto">
            <a:xfrm>
              <a:off x="5875657" y="3683283"/>
              <a:ext cx="2080719" cy="154591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7" name="AutoShape 175"/>
            <p:cNvSpPr>
              <a:spLocks noChangeArrowheads="1"/>
            </p:cNvSpPr>
            <p:nvPr/>
          </p:nvSpPr>
          <p:spPr bwMode="auto">
            <a:xfrm>
              <a:off x="6156696" y="4313877"/>
              <a:ext cx="1727201" cy="28835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准备好？</a:t>
              </a:r>
            </a:p>
          </p:txBody>
        </p:sp>
        <p:sp>
          <p:nvSpPr>
            <p:cNvPr id="89" name="Text Box 177"/>
            <p:cNvSpPr txBox="1">
              <a:spLocks noChangeArrowheads="1"/>
            </p:cNvSpPr>
            <p:nvPr/>
          </p:nvSpPr>
          <p:spPr bwMode="auto">
            <a:xfrm>
              <a:off x="6012160" y="4189118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90" name="Text Box 182"/>
            <p:cNvSpPr txBox="1">
              <a:spLocks noChangeArrowheads="1"/>
            </p:cNvSpPr>
            <p:nvPr/>
          </p:nvSpPr>
          <p:spPr bwMode="auto">
            <a:xfrm>
              <a:off x="6156697" y="4869160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与外设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交换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91" name="Text Box 184"/>
            <p:cNvSpPr txBox="1">
              <a:spLocks noChangeArrowheads="1"/>
            </p:cNvSpPr>
            <p:nvPr/>
          </p:nvSpPr>
          <p:spPr bwMode="auto">
            <a:xfrm>
              <a:off x="6156697" y="3861080"/>
              <a:ext cx="172826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外设状态</a:t>
              </a:r>
            </a:p>
          </p:txBody>
        </p:sp>
        <p:sp>
          <p:nvSpPr>
            <p:cNvPr id="92" name="Text Box 185"/>
            <p:cNvSpPr txBox="1">
              <a:spLocks noChangeArrowheads="1"/>
            </p:cNvSpPr>
            <p:nvPr/>
          </p:nvSpPr>
          <p:spPr bwMode="auto">
            <a:xfrm>
              <a:off x="6804397" y="4594982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94" name="AutoShape 187"/>
            <p:cNvSpPr>
              <a:spLocks noChangeArrowheads="1"/>
            </p:cNvSpPr>
            <p:nvPr/>
          </p:nvSpPr>
          <p:spPr bwMode="auto">
            <a:xfrm>
              <a:off x="6156697" y="5341318"/>
              <a:ext cx="1727199" cy="29222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传送完？</a:t>
              </a:r>
            </a:p>
          </p:txBody>
        </p:sp>
        <p:sp>
          <p:nvSpPr>
            <p:cNvPr id="95" name="Text Box 193"/>
            <p:cNvSpPr txBox="1">
              <a:spLocks noChangeArrowheads="1"/>
            </p:cNvSpPr>
            <p:nvPr/>
          </p:nvSpPr>
          <p:spPr bwMode="auto">
            <a:xfrm>
              <a:off x="6156697" y="3284984"/>
              <a:ext cx="172826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启动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cxnSp>
          <p:nvCxnSpPr>
            <p:cNvPr id="96" name="直接箭头连接符 95"/>
            <p:cNvCxnSpPr>
              <a:endCxn id="95" idx="0"/>
            </p:cNvCxnSpPr>
            <p:nvPr/>
          </p:nvCxnSpPr>
          <p:spPr bwMode="auto">
            <a:xfrm>
              <a:off x="7020258" y="3124773"/>
              <a:ext cx="573" cy="16021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7" name="直接箭头连接符 96"/>
            <p:cNvCxnSpPr>
              <a:stCxn id="95" idx="2"/>
              <a:endCxn id="91" idx="0"/>
            </p:cNvCxnSpPr>
            <p:nvPr/>
          </p:nvCxnSpPr>
          <p:spPr bwMode="auto">
            <a:xfrm>
              <a:off x="7020831" y="3573016"/>
              <a:ext cx="0" cy="2880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" name="直接箭头连接符 97"/>
            <p:cNvCxnSpPr>
              <a:stCxn id="91" idx="2"/>
              <a:endCxn id="87" idx="0"/>
            </p:cNvCxnSpPr>
            <p:nvPr/>
          </p:nvCxnSpPr>
          <p:spPr bwMode="auto">
            <a:xfrm flipH="1">
              <a:off x="7020297" y="4149080"/>
              <a:ext cx="534" cy="1647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直接箭头连接符 98"/>
            <p:cNvCxnSpPr>
              <a:stCxn id="87" idx="2"/>
              <a:endCxn id="90" idx="0"/>
            </p:cNvCxnSpPr>
            <p:nvPr/>
          </p:nvCxnSpPr>
          <p:spPr bwMode="auto">
            <a:xfrm>
              <a:off x="7020297" y="4602232"/>
              <a:ext cx="534" cy="26692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" name="直接箭头连接符 99"/>
            <p:cNvCxnSpPr/>
            <p:nvPr/>
          </p:nvCxnSpPr>
          <p:spPr bwMode="auto">
            <a:xfrm flipV="1">
              <a:off x="6156623" y="3742002"/>
              <a:ext cx="863635" cy="716052"/>
            </a:xfrm>
            <a:prstGeom prst="bentConnector3">
              <a:avLst>
                <a:gd name="adj1" fmla="val -221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直接箭头连接符 102"/>
            <p:cNvCxnSpPr>
              <a:endCxn id="94" idx="0"/>
            </p:cNvCxnSpPr>
            <p:nvPr/>
          </p:nvCxnSpPr>
          <p:spPr bwMode="auto">
            <a:xfrm flipH="1">
              <a:off x="7020297" y="5150265"/>
              <a:ext cx="534" cy="1910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直接箭头连接符 99"/>
            <p:cNvCxnSpPr>
              <a:stCxn id="94" idx="1"/>
            </p:cNvCxnSpPr>
            <p:nvPr/>
          </p:nvCxnSpPr>
          <p:spPr bwMode="auto">
            <a:xfrm rot="10800000" flipH="1">
              <a:off x="6156697" y="3167907"/>
              <a:ext cx="864134" cy="2319522"/>
            </a:xfrm>
            <a:prstGeom prst="bentConnector4">
              <a:avLst>
                <a:gd name="adj1" fmla="val -43288"/>
                <a:gd name="adj2" fmla="val 9974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直接箭头连接符 104"/>
            <p:cNvCxnSpPr>
              <a:stCxn id="94" idx="2"/>
            </p:cNvCxnSpPr>
            <p:nvPr/>
          </p:nvCxnSpPr>
          <p:spPr bwMode="auto">
            <a:xfrm>
              <a:off x="7020297" y="5633540"/>
              <a:ext cx="534" cy="24560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Text Box 177"/>
            <p:cNvSpPr txBox="1">
              <a:spLocks noChangeArrowheads="1"/>
            </p:cNvSpPr>
            <p:nvPr/>
          </p:nvSpPr>
          <p:spPr bwMode="auto">
            <a:xfrm>
              <a:off x="6012160" y="5229200"/>
              <a:ext cx="144463" cy="2479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07" name="Text Box 185"/>
            <p:cNvSpPr txBox="1">
              <a:spLocks noChangeArrowheads="1"/>
            </p:cNvSpPr>
            <p:nvPr/>
          </p:nvSpPr>
          <p:spPr bwMode="auto">
            <a:xfrm>
              <a:off x="6804397" y="5661248"/>
              <a:ext cx="215875" cy="21570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08" name="Text Box 177"/>
            <p:cNvSpPr txBox="1">
              <a:spLocks noChangeArrowheads="1"/>
            </p:cNvSpPr>
            <p:nvPr/>
          </p:nvSpPr>
          <p:spPr bwMode="auto">
            <a:xfrm>
              <a:off x="5364088" y="3144388"/>
              <a:ext cx="277416" cy="258754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(a)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个数据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11" name="Text Box 5"/>
          <p:cNvSpPr txBox="1">
            <a:spLocks noChangeArrowheads="1"/>
          </p:cNvSpPr>
          <p:nvPr/>
        </p:nvSpPr>
        <p:spPr bwMode="auto">
          <a:xfrm>
            <a:off x="3059832" y="5899338"/>
            <a:ext cx="59766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开始查询→数据传送完成</a:t>
            </a:r>
            <a:r>
              <a:rPr lang="zh-CN" altLang="en-US" b="1" dirty="0">
                <a:latin typeface="宋体" panose="02010600030101010101" pitchFamily="2" charset="-122"/>
              </a:rPr>
              <a:t>的所有时间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059560" y="4506314"/>
            <a:ext cx="1880592" cy="1514975"/>
            <a:chOff x="4059560" y="4506314"/>
            <a:chExt cx="1880592" cy="1514975"/>
          </a:xfrm>
        </p:grpSpPr>
        <p:cxnSp>
          <p:nvCxnSpPr>
            <p:cNvPr id="3" name="直接箭头连接符 2"/>
            <p:cNvCxnSpPr>
              <a:endCxn id="93" idx="0"/>
            </p:cNvCxnSpPr>
            <p:nvPr/>
          </p:nvCxnSpPr>
          <p:spPr bwMode="auto">
            <a:xfrm flipH="1">
              <a:off x="5168038" y="4506314"/>
              <a:ext cx="617482" cy="103264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sp>
          <p:nvSpPr>
            <p:cNvPr id="93" name="Text Box 177"/>
            <p:cNvSpPr txBox="1">
              <a:spLocks noChangeArrowheads="1"/>
            </p:cNvSpPr>
            <p:nvPr/>
          </p:nvSpPr>
          <p:spPr bwMode="auto">
            <a:xfrm>
              <a:off x="4755964" y="5538956"/>
              <a:ext cx="824148" cy="26156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个数据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 flipH="1" flipV="1">
              <a:off x="5580112" y="5800518"/>
              <a:ext cx="360040" cy="22077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H="1">
              <a:off x="4059560" y="5800518"/>
              <a:ext cx="696404" cy="22077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  <p:sp>
        <p:nvSpPr>
          <p:cNvPr id="109" name="线形标注 2 108"/>
          <p:cNvSpPr/>
          <p:nvPr/>
        </p:nvSpPr>
        <p:spPr bwMode="auto">
          <a:xfrm>
            <a:off x="1513531" y="6453336"/>
            <a:ext cx="1690317" cy="288032"/>
          </a:xfrm>
          <a:prstGeom prst="borderCallout2">
            <a:avLst>
              <a:gd name="adj1" fmla="val 49321"/>
              <a:gd name="adj2" fmla="val 100324"/>
              <a:gd name="adj3" fmla="val 47829"/>
              <a:gd name="adj4" fmla="val 110674"/>
              <a:gd name="adj5" fmla="val -28510"/>
              <a:gd name="adj6" fmla="val 13909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启动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查询均可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47141" grpId="0" animBg="1"/>
      <p:bldP spid="111" grpId="0"/>
      <p:bldP spid="1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5" cy="13960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00325" indent="-26003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程序查询方式的类型：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基于开始查的时刻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marL="2600325" indent="-2600325" algn="l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独占查询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</a:t>
            </a:r>
            <a:r>
              <a:rPr lang="zh-CN" altLang="en-US" b="1" u="sng" dirty="0">
                <a:latin typeface="宋体" panose="02010600030101010101" pitchFamily="2" charset="-122"/>
              </a:rPr>
              <a:t>开始</a:t>
            </a:r>
            <a:r>
              <a:rPr lang="zh-CN" altLang="en-US" b="1" dirty="0">
                <a:latin typeface="宋体" panose="02010600030101010101" pitchFamily="2" charset="-122"/>
              </a:rPr>
              <a:t>查询、直到就绪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00325" indent="-2600325" algn="l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定时查询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启动设备后，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稍后</a:t>
            </a:r>
            <a:r>
              <a:rPr lang="zh-CN" altLang="en-US" b="1" u="sng" dirty="0">
                <a:latin typeface="宋体" panose="02010600030101010101" pitchFamily="2" charset="-122"/>
              </a:rPr>
              <a:t>开始</a:t>
            </a:r>
            <a:r>
              <a:rPr lang="zh-CN" altLang="en-US" b="1" dirty="0">
                <a:latin typeface="宋体" panose="02010600030101010101" pitchFamily="2" charset="-122"/>
              </a:rPr>
              <a:t>查询、直到就绪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Text Box 5"/>
          <p:cNvSpPr txBox="1">
            <a:spLocks noChangeArrowheads="1"/>
          </p:cNvSpPr>
          <p:nvPr/>
        </p:nvSpPr>
        <p:spPr bwMode="auto">
          <a:xfrm>
            <a:off x="179386" y="3363966"/>
            <a:ext cx="8785225" cy="302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200" b="1" dirty="0">
                <a:latin typeface="+mn-ea"/>
                <a:ea typeface="+mn-ea"/>
              </a:rPr>
              <a:t>某</a:t>
            </a:r>
            <a:r>
              <a:rPr lang="zh-CN" altLang="en-US" sz="2200" b="1" u="sng" dirty="0">
                <a:latin typeface="+mn-ea"/>
                <a:ea typeface="+mn-ea"/>
              </a:rPr>
              <a:t>数据传输</a:t>
            </a:r>
            <a:r>
              <a:rPr lang="zh-CN" altLang="en-US" sz="2200" b="1" u="sng" spc="-50" dirty="0">
                <a:latin typeface="+mn-ea"/>
                <a:ea typeface="+mn-ea"/>
              </a:rPr>
              <a:t>率</a:t>
            </a:r>
            <a:r>
              <a:rPr lang="zh-CN" altLang="en-US" sz="2200" b="1" spc="-50" dirty="0">
                <a:latin typeface="+mn-ea"/>
                <a:ea typeface="+mn-ea"/>
              </a:rPr>
              <a:t>为</a:t>
            </a:r>
            <a:r>
              <a:rPr lang="en-US" altLang="zh-CN" sz="2200" b="1" spc="-50" dirty="0">
                <a:latin typeface="+mn-ea"/>
                <a:ea typeface="+mn-ea"/>
              </a:rPr>
              <a:t>200KBps</a:t>
            </a:r>
            <a:r>
              <a:rPr lang="zh-CN" altLang="en-US" sz="2200" b="1" spc="-50" dirty="0">
                <a:latin typeface="+mn-ea"/>
                <a:ea typeface="+mn-ea"/>
              </a:rPr>
              <a:t>的</a:t>
            </a:r>
            <a:r>
              <a:rPr lang="en-US" altLang="zh-CN" sz="2200" b="1" dirty="0">
                <a:latin typeface="+mn-ea"/>
                <a:ea typeface="+mn-ea"/>
              </a:rPr>
              <a:t>U</a:t>
            </a:r>
            <a:r>
              <a:rPr lang="zh-CN" altLang="en-US" sz="2200" b="1" dirty="0">
                <a:latin typeface="+mn-ea"/>
                <a:ea typeface="+mn-ea"/>
              </a:rPr>
              <a:t>盘连接到</a:t>
            </a:r>
            <a:r>
              <a:rPr lang="en-US" altLang="zh-CN" sz="2200" b="1" u="sng" dirty="0">
                <a:latin typeface="+mn-ea"/>
                <a:ea typeface="+mn-ea"/>
              </a:rPr>
              <a:t>32</a:t>
            </a:r>
            <a:r>
              <a:rPr lang="zh-CN" altLang="zh-CN" sz="2200" b="1" u="sng" dirty="0">
                <a:latin typeface="+mn-ea"/>
                <a:ea typeface="+mn-ea"/>
              </a:rPr>
              <a:t>位</a:t>
            </a:r>
            <a:r>
              <a:rPr lang="zh-CN" altLang="en-US" sz="2200" b="1" u="sng" dirty="0">
                <a:latin typeface="+mn-ea"/>
                <a:ea typeface="+mn-ea"/>
              </a:rPr>
              <a:t>总线</a:t>
            </a:r>
            <a:r>
              <a:rPr lang="zh-CN" altLang="en-US" sz="2200" b="1" dirty="0">
                <a:latin typeface="+mn-ea"/>
                <a:ea typeface="+mn-ea"/>
              </a:rPr>
              <a:t>，总线不支持</a:t>
            </a:r>
            <a:r>
              <a:rPr lang="zh-CN" altLang="en-US" sz="2200" b="1" u="sng" dirty="0">
                <a:latin typeface="+mn-ea"/>
                <a:ea typeface="+mn-ea"/>
              </a:rPr>
              <a:t>突发传输</a:t>
            </a:r>
            <a:r>
              <a:rPr lang="zh-CN" altLang="en-US" sz="2200" b="1" dirty="0">
                <a:latin typeface="+mn-ea"/>
                <a:ea typeface="+mn-ea"/>
              </a:rPr>
              <a:t>模式。</a:t>
            </a:r>
            <a:r>
              <a:rPr lang="zh-CN" altLang="en-US" sz="2200" b="1" spc="-50" dirty="0">
                <a:latin typeface="+mn-ea"/>
                <a:ea typeface="+mn-ea"/>
              </a:rPr>
              <a:t>若</a:t>
            </a:r>
            <a:r>
              <a:rPr lang="en-US" altLang="zh-CN" sz="2200" b="1" spc="-50" dirty="0">
                <a:latin typeface="+mn-ea"/>
                <a:ea typeface="+mn-ea"/>
              </a:rPr>
              <a:t>U</a:t>
            </a:r>
            <a:r>
              <a:rPr lang="zh-CN" altLang="zh-CN" sz="2200" b="1" spc="-50" dirty="0">
                <a:latin typeface="+mn-ea"/>
                <a:ea typeface="+mn-ea"/>
              </a:rPr>
              <a:t>盘</a:t>
            </a:r>
            <a:r>
              <a:rPr lang="zh-CN" altLang="en-US" sz="2200" b="1" spc="-50" dirty="0">
                <a:latin typeface="+mn-ea"/>
                <a:ea typeface="+mn-ea"/>
              </a:rPr>
              <a:t>仅</a:t>
            </a:r>
            <a:r>
              <a:rPr lang="en-US" altLang="zh-CN" sz="2200" b="1" spc="-50" dirty="0">
                <a:latin typeface="+mn-ea"/>
                <a:ea typeface="+mn-ea"/>
              </a:rPr>
              <a:t>20%</a:t>
            </a:r>
            <a:r>
              <a:rPr lang="zh-CN" altLang="en-US" sz="2200" b="1" spc="-50" dirty="0">
                <a:latin typeface="+mn-ea"/>
                <a:ea typeface="+mn-ea"/>
              </a:rPr>
              <a:t>的时间需要</a:t>
            </a:r>
            <a:r>
              <a:rPr lang="en-US" altLang="zh-CN" sz="2200" b="1" spc="-50" dirty="0">
                <a:latin typeface="+mn-ea"/>
                <a:ea typeface="+mn-ea"/>
              </a:rPr>
              <a:t>I/O</a:t>
            </a:r>
            <a:r>
              <a:rPr lang="zh-CN" altLang="en-US" sz="2200" b="1" spc="-50" dirty="0">
                <a:latin typeface="+mn-ea"/>
                <a:ea typeface="+mn-ea"/>
              </a:rPr>
              <a:t>，分别求</a:t>
            </a:r>
            <a:r>
              <a:rPr lang="en-US" altLang="zh-CN" sz="2200" b="1" spc="-50" dirty="0">
                <a:latin typeface="+mn-ea"/>
              </a:rPr>
              <a:t>I/O</a:t>
            </a:r>
            <a:r>
              <a:rPr lang="zh-CN" altLang="zh-CN" sz="2200" b="1" spc="-50" dirty="0">
                <a:latin typeface="+mn-ea"/>
                <a:ea typeface="+mn-ea"/>
              </a:rPr>
              <a:t>采用</a:t>
            </a:r>
            <a:r>
              <a:rPr lang="zh-CN" altLang="en-US" sz="2200" b="1" spc="-50" dirty="0">
                <a:latin typeface="+mn-ea"/>
                <a:ea typeface="+mn-ea"/>
              </a:rPr>
              <a:t>独占</a:t>
            </a:r>
            <a:r>
              <a:rPr lang="zh-CN" altLang="zh-CN" sz="2200" b="1" spc="-50" dirty="0">
                <a:latin typeface="+mn-ea"/>
                <a:ea typeface="+mn-ea"/>
              </a:rPr>
              <a:t>查询方式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zh-CN" altLang="en-US" sz="2200" b="1" spc="-50" dirty="0">
                <a:latin typeface="+mn-ea"/>
              </a:rPr>
              <a:t>定时</a:t>
            </a:r>
            <a:r>
              <a:rPr lang="zh-CN" altLang="zh-CN" sz="2200" b="1" spc="-50" dirty="0">
                <a:latin typeface="+mn-ea"/>
              </a:rPr>
              <a:t>查询方式</a:t>
            </a:r>
            <a:r>
              <a:rPr lang="en-US" altLang="zh-CN" sz="2200" b="1" spc="-50" dirty="0">
                <a:latin typeface="+mn-ea"/>
              </a:rPr>
              <a:t>(</a:t>
            </a:r>
            <a:r>
              <a:rPr lang="zh-CN" altLang="en-US" sz="2200" b="1" spc="-50" dirty="0">
                <a:latin typeface="+mn-ea"/>
              </a:rPr>
              <a:t>启动</a:t>
            </a:r>
            <a:r>
              <a:rPr lang="en-US" altLang="zh-CN" sz="2200" b="1" spc="-50" dirty="0">
                <a:latin typeface="+mn-ea"/>
              </a:rPr>
              <a:t>15</a:t>
            </a:r>
            <a:r>
              <a:rPr lang="en-US" altLang="zh-CN" sz="2200" dirty="0"/>
              <a:t>μ</a:t>
            </a:r>
            <a:r>
              <a:rPr lang="en-US" altLang="zh-CN" sz="2200" b="1" spc="-50" dirty="0">
                <a:latin typeface="+mn-ea"/>
              </a:rPr>
              <a:t>s</a:t>
            </a:r>
            <a:r>
              <a:rPr lang="zh-CN" altLang="en-US" sz="2200" b="1" spc="-50" dirty="0">
                <a:latin typeface="+mn-ea"/>
              </a:rPr>
              <a:t>后开始查询</a:t>
            </a:r>
            <a:r>
              <a:rPr lang="en-US" altLang="zh-CN" sz="2200" b="1" spc="-50" dirty="0">
                <a:latin typeface="+mn-ea"/>
              </a:rPr>
              <a:t>)</a:t>
            </a:r>
            <a:r>
              <a:rPr lang="zh-CN" altLang="en-US" sz="2200" b="1" spc="-50" dirty="0">
                <a:latin typeface="+mn-ea"/>
              </a:rPr>
              <a:t>时，</a:t>
            </a:r>
            <a:r>
              <a:rPr lang="en-US" altLang="zh-CN" sz="2200" b="1" spc="-50" dirty="0">
                <a:latin typeface="+mn-ea"/>
                <a:ea typeface="+mn-ea"/>
              </a:rPr>
              <a:t>U</a:t>
            </a:r>
            <a:r>
              <a:rPr lang="zh-CN" altLang="zh-CN" sz="2200" b="1" spc="-50" dirty="0">
                <a:latin typeface="+mn-ea"/>
                <a:ea typeface="+mn-ea"/>
              </a:rPr>
              <a:t>盘</a:t>
            </a:r>
            <a:r>
              <a:rPr lang="en-US" altLang="zh-CN" sz="2200" b="1" spc="-50" dirty="0">
                <a:latin typeface="+mn-ea"/>
                <a:ea typeface="+mn-ea"/>
              </a:rPr>
              <a:t>I/O</a:t>
            </a:r>
            <a:r>
              <a:rPr lang="zh-CN" altLang="zh-CN" sz="2200" b="1" spc="-50" dirty="0">
                <a:latin typeface="+mn-ea"/>
                <a:ea typeface="+mn-ea"/>
              </a:rPr>
              <a:t>占</a:t>
            </a:r>
            <a:r>
              <a:rPr lang="en-US" altLang="zh-CN" sz="2200" b="1" spc="-50" dirty="0">
                <a:latin typeface="+mn-ea"/>
                <a:ea typeface="+mn-ea"/>
              </a:rPr>
              <a:t>CPU</a:t>
            </a:r>
            <a:r>
              <a:rPr lang="zh-CN" altLang="zh-CN" sz="2200" b="1" spc="-50" dirty="0">
                <a:latin typeface="+mn-ea"/>
                <a:ea typeface="+mn-ea"/>
              </a:rPr>
              <a:t>时间的</a:t>
            </a:r>
            <a:r>
              <a:rPr lang="zh-CN" altLang="en-US" sz="2200" b="1" spc="-50" dirty="0">
                <a:latin typeface="+mn-ea"/>
                <a:ea typeface="+mn-ea"/>
              </a:rPr>
              <a:t>百分比</a:t>
            </a:r>
            <a:r>
              <a:rPr lang="zh-CN" altLang="zh-CN" sz="2200" b="1" spc="-50" dirty="0">
                <a:latin typeface="+mn-ea"/>
                <a:ea typeface="+mn-ea"/>
              </a:rPr>
              <a:t>。</a:t>
            </a:r>
            <a:r>
              <a:rPr lang="en-US" altLang="zh-CN" sz="2200" b="1" spc="-50" dirty="0">
                <a:latin typeface="+mn-ea"/>
                <a:ea typeface="+mn-ea"/>
              </a:rPr>
              <a:t> </a:t>
            </a:r>
            <a:r>
              <a:rPr lang="en-US" altLang="zh-CN" sz="2000" b="1" spc="-50" dirty="0">
                <a:latin typeface="+mn-ea"/>
                <a:ea typeface="+mn-ea"/>
              </a:rPr>
              <a:t>(</a:t>
            </a:r>
            <a:r>
              <a:rPr lang="zh-CN" altLang="en-US" sz="2000" b="1" spc="-50" dirty="0">
                <a:latin typeface="+mn-ea"/>
                <a:ea typeface="+mn-ea"/>
              </a:rPr>
              <a:t>假设忽略</a:t>
            </a:r>
            <a:r>
              <a:rPr lang="en-US" altLang="zh-CN" sz="2000" b="1" spc="-50" dirty="0">
                <a:latin typeface="+mn-ea"/>
                <a:ea typeface="+mn-ea"/>
              </a:rPr>
              <a:t>U</a:t>
            </a:r>
            <a:r>
              <a:rPr lang="zh-CN" altLang="en-US" sz="2000" b="1" spc="-50" dirty="0">
                <a:latin typeface="+mn-ea"/>
                <a:ea typeface="+mn-ea"/>
              </a:rPr>
              <a:t>盘的启动时延</a:t>
            </a:r>
            <a:r>
              <a:rPr lang="en-US" altLang="zh-CN" sz="2000" b="1" spc="-50" dirty="0">
                <a:latin typeface="+mn-ea"/>
                <a:ea typeface="+mn-ea"/>
              </a:rPr>
              <a:t>)</a:t>
            </a:r>
            <a:endParaRPr lang="en-US" altLang="zh-CN" b="1" spc="-5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>
                <a:latin typeface="+mn-ea"/>
              </a:rPr>
              <a:t>U</a:t>
            </a:r>
            <a:r>
              <a:rPr lang="zh-CN" altLang="en-US" sz="2200" b="1" dirty="0">
                <a:latin typeface="+mn-ea"/>
              </a:rPr>
              <a:t>盘每次传送时间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</a:rPr>
              <a:t>I/O</a:t>
            </a:r>
            <a:r>
              <a:rPr lang="zh-CN" altLang="zh-CN" sz="2200" b="1" dirty="0">
                <a:latin typeface="+mn-ea"/>
              </a:rPr>
              <a:t>＝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⑴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+mn-ea"/>
                <a:ea typeface="+mn-ea"/>
              </a:rPr>
              <a:t>查询</a:t>
            </a:r>
            <a:r>
              <a:rPr lang="en-US" altLang="zh-CN" sz="2200" b="1" baseline="-18000" dirty="0">
                <a:latin typeface="+mn-ea"/>
                <a:ea typeface="+mn-ea"/>
              </a:rPr>
              <a:t>E</a:t>
            </a:r>
            <a:r>
              <a:rPr lang="zh-CN" altLang="zh-CN" sz="2200" b="1" dirty="0">
                <a:latin typeface="+mn-ea"/>
                <a:ea typeface="+mn-ea"/>
              </a:rPr>
              <a:t>＝ </a:t>
            </a: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zh-CN" altLang="en-US" sz="2200" b="1" dirty="0">
                <a:latin typeface="+mn-ea"/>
                <a:ea typeface="+mn-ea"/>
              </a:rPr>
              <a:t>，所占</a:t>
            </a:r>
            <a:r>
              <a:rPr lang="en-US" altLang="zh-CN" sz="2200" b="1" dirty="0">
                <a:latin typeface="+mn-ea"/>
                <a:ea typeface="+mn-ea"/>
              </a:rPr>
              <a:t>%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⑵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+mn-ea"/>
                <a:ea typeface="+mn-ea"/>
              </a:rPr>
              <a:t>查询</a:t>
            </a:r>
            <a:r>
              <a:rPr lang="en-US" altLang="zh-CN" sz="2200" b="1" baseline="-18000" dirty="0">
                <a:latin typeface="+mn-ea"/>
                <a:ea typeface="+mn-ea"/>
              </a:rPr>
              <a:t>T</a:t>
            </a:r>
            <a:r>
              <a:rPr lang="zh-CN" altLang="zh-CN" sz="2200" b="1" dirty="0">
                <a:latin typeface="+mn-ea"/>
                <a:ea typeface="+mn-ea"/>
              </a:rPr>
              <a:t>＝ </a:t>
            </a:r>
            <a:r>
              <a:rPr lang="en-US" altLang="zh-CN" sz="2200" b="1" dirty="0">
                <a:latin typeface="+mn-ea"/>
                <a:ea typeface="+mn-ea"/>
              </a:rPr>
              <a:t>         </a:t>
            </a:r>
            <a:r>
              <a:rPr lang="zh-CN" altLang="en-US" sz="2200" b="1" dirty="0">
                <a:latin typeface="+mn-ea"/>
              </a:rPr>
              <a:t>，所占</a:t>
            </a:r>
            <a:r>
              <a:rPr lang="en-US" altLang="zh-CN" sz="2200" b="1" dirty="0">
                <a:latin typeface="+mn-ea"/>
              </a:rPr>
              <a:t>%</a:t>
            </a:r>
            <a:r>
              <a:rPr lang="zh-CN" altLang="en-US" sz="2200" b="1" dirty="0">
                <a:latin typeface="+mn-ea"/>
              </a:rPr>
              <a:t>＝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144" name="Text Box 5"/>
          <p:cNvSpPr txBox="1">
            <a:spLocks noChangeArrowheads="1"/>
          </p:cNvSpPr>
          <p:nvPr/>
        </p:nvSpPr>
        <p:spPr bwMode="auto">
          <a:xfrm>
            <a:off x="1979712" y="4869160"/>
            <a:ext cx="6912893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             1/(200KB/32b)</a:t>
            </a:r>
            <a:r>
              <a:rPr lang="zh-CN" altLang="zh-CN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20</a:t>
            </a:r>
            <a:r>
              <a:rPr lang="en-US" altLang="zh-CN" sz="2200" dirty="0"/>
              <a:t> 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+mn-ea"/>
              </a:rPr>
              <a:t>s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20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          [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zh-CN" altLang="en-US" sz="2200" b="1" baseline="-18000" dirty="0">
                <a:latin typeface="+mn-ea"/>
                <a:ea typeface="+mn-ea"/>
              </a:rPr>
              <a:t>查询</a:t>
            </a:r>
            <a:r>
              <a:rPr lang="en-US" altLang="zh-CN" sz="2200" b="1" baseline="-18000" dirty="0">
                <a:latin typeface="+mn-ea"/>
                <a:ea typeface="+mn-ea"/>
              </a:rPr>
              <a:t>E</a:t>
            </a:r>
            <a:r>
              <a:rPr lang="en-US" altLang="zh-CN" sz="2200" b="1" dirty="0">
                <a:latin typeface="+mn-ea"/>
                <a:ea typeface="+mn-ea"/>
              </a:rPr>
              <a:t>/T</a:t>
            </a:r>
            <a:r>
              <a:rPr lang="en-US" altLang="zh-CN" sz="2200" b="1" baseline="-18000" dirty="0">
                <a:latin typeface="+mn-ea"/>
                <a:ea typeface="+mn-ea"/>
              </a:rPr>
              <a:t>I/O</a:t>
            </a:r>
            <a:r>
              <a:rPr lang="en-US" altLang="zh-CN" sz="2200" b="1" dirty="0">
                <a:latin typeface="+mn-ea"/>
              </a:rPr>
              <a:t>]*20%</a:t>
            </a:r>
            <a:r>
              <a:rPr lang="zh-CN" altLang="zh-CN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20%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20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s-15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          [5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s/20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+mn-ea"/>
              </a:rPr>
              <a:t>s]*20%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5%</a:t>
            </a:r>
            <a:endParaRPr lang="zh-CN" altLang="zh-CN" sz="2200" b="1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33429" y="1699915"/>
            <a:ext cx="3743027" cy="1297037"/>
            <a:chOff x="4933429" y="1630522"/>
            <a:chExt cx="3743027" cy="1297037"/>
          </a:xfrm>
        </p:grpSpPr>
        <p:sp>
          <p:nvSpPr>
            <p:cNvPr id="179" name="Text Box 9"/>
            <p:cNvSpPr txBox="1">
              <a:spLocks noChangeArrowheads="1"/>
            </p:cNvSpPr>
            <p:nvPr/>
          </p:nvSpPr>
          <p:spPr bwMode="auto">
            <a:xfrm>
              <a:off x="5724127" y="2640222"/>
              <a:ext cx="252028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180" name="Text Box 12"/>
            <p:cNvSpPr txBox="1">
              <a:spLocks noChangeArrowheads="1"/>
            </p:cNvSpPr>
            <p:nvPr/>
          </p:nvSpPr>
          <p:spPr bwMode="auto">
            <a:xfrm>
              <a:off x="4933429" y="2640222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81" name="Text Box 13"/>
            <p:cNvSpPr txBox="1">
              <a:spLocks noChangeArrowheads="1"/>
            </p:cNvSpPr>
            <p:nvPr/>
          </p:nvSpPr>
          <p:spPr bwMode="auto">
            <a:xfrm>
              <a:off x="4933429" y="2134578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2" name="Line 15"/>
            <p:cNvSpPr>
              <a:spLocks noChangeShapeType="1"/>
            </p:cNvSpPr>
            <p:nvPr/>
          </p:nvSpPr>
          <p:spPr bwMode="auto">
            <a:xfrm>
              <a:off x="5724127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5"/>
            <p:cNvSpPr>
              <a:spLocks noChangeShapeType="1"/>
            </p:cNvSpPr>
            <p:nvPr/>
          </p:nvSpPr>
          <p:spPr bwMode="auto">
            <a:xfrm flipV="1">
              <a:off x="7596335" y="2424198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5"/>
            <p:cNvSpPr>
              <a:spLocks noChangeShapeType="1"/>
            </p:cNvSpPr>
            <p:nvPr/>
          </p:nvSpPr>
          <p:spPr bwMode="auto">
            <a:xfrm>
              <a:off x="8028383" y="2424198"/>
              <a:ext cx="0" cy="2159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5"/>
            <p:cNvSpPr>
              <a:spLocks noChangeShapeType="1"/>
            </p:cNvSpPr>
            <p:nvPr/>
          </p:nvSpPr>
          <p:spPr bwMode="auto">
            <a:xfrm>
              <a:off x="8460431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17"/>
            <p:cNvSpPr txBox="1">
              <a:spLocks noChangeArrowheads="1"/>
            </p:cNvSpPr>
            <p:nvPr/>
          </p:nvSpPr>
          <p:spPr bwMode="auto">
            <a:xfrm>
              <a:off x="8241555" y="2134579"/>
              <a:ext cx="434900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noFill/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87" name="Line 26"/>
            <p:cNvSpPr>
              <a:spLocks noChangeShapeType="1"/>
            </p:cNvSpPr>
            <p:nvPr/>
          </p:nvSpPr>
          <p:spPr bwMode="auto">
            <a:xfrm>
              <a:off x="8241554" y="2137349"/>
              <a:ext cx="4349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88" name="Line 26"/>
            <p:cNvSpPr>
              <a:spLocks noChangeShapeType="1"/>
            </p:cNvSpPr>
            <p:nvPr/>
          </p:nvSpPr>
          <p:spPr bwMode="auto">
            <a:xfrm>
              <a:off x="8244408" y="2422609"/>
              <a:ext cx="432048" cy="3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89" name="Text Box 17"/>
            <p:cNvSpPr txBox="1">
              <a:spLocks noChangeArrowheads="1"/>
            </p:cNvSpPr>
            <p:nvPr/>
          </p:nvSpPr>
          <p:spPr bwMode="auto">
            <a:xfrm>
              <a:off x="5508104" y="2134579"/>
              <a:ext cx="432048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90" name="Text Box 10"/>
            <p:cNvSpPr txBox="1">
              <a:spLocks noChangeArrowheads="1"/>
            </p:cNvSpPr>
            <p:nvPr/>
          </p:nvSpPr>
          <p:spPr bwMode="auto">
            <a:xfrm>
              <a:off x="6660232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91" name="Line 21"/>
            <p:cNvSpPr>
              <a:spLocks noChangeShapeType="1"/>
            </p:cNvSpPr>
            <p:nvPr/>
          </p:nvSpPr>
          <p:spPr bwMode="auto">
            <a:xfrm>
              <a:off x="6660232" y="1932890"/>
              <a:ext cx="0" cy="1503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Text Box 25"/>
            <p:cNvSpPr txBox="1">
              <a:spLocks noChangeArrowheads="1"/>
            </p:cNvSpPr>
            <p:nvPr/>
          </p:nvSpPr>
          <p:spPr bwMode="auto">
            <a:xfrm>
              <a:off x="7164287" y="1803002"/>
              <a:ext cx="612121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查询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 flipV="1">
              <a:off x="7776408" y="1969027"/>
              <a:ext cx="46800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 flipH="1" flipV="1">
              <a:off x="6660229" y="1969724"/>
              <a:ext cx="4680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5"/>
            <p:cNvSpPr>
              <a:spLocks noChangeShapeType="1"/>
            </p:cNvSpPr>
            <p:nvPr/>
          </p:nvSpPr>
          <p:spPr bwMode="auto">
            <a:xfrm flipV="1">
              <a:off x="6876255" y="2422610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Text Box 9"/>
            <p:cNvSpPr txBox="1">
              <a:spLocks noChangeArrowheads="1"/>
            </p:cNvSpPr>
            <p:nvPr/>
          </p:nvSpPr>
          <p:spPr bwMode="auto">
            <a:xfrm>
              <a:off x="8460431" y="2638758"/>
              <a:ext cx="21602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98" name="Line 26"/>
            <p:cNvSpPr>
              <a:spLocks noChangeShapeType="1"/>
            </p:cNvSpPr>
            <p:nvPr/>
          </p:nvSpPr>
          <p:spPr bwMode="auto">
            <a:xfrm>
              <a:off x="8460431" y="2638758"/>
              <a:ext cx="216025" cy="31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6"/>
            <p:cNvSpPr>
              <a:spLocks noChangeShapeType="1"/>
            </p:cNvSpPr>
            <p:nvPr/>
          </p:nvSpPr>
          <p:spPr bwMode="auto">
            <a:xfrm>
              <a:off x="8460431" y="2926789"/>
              <a:ext cx="216024" cy="7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6"/>
            <p:cNvSpPr>
              <a:spLocks noChangeShapeType="1"/>
            </p:cNvSpPr>
            <p:nvPr/>
          </p:nvSpPr>
          <p:spPr bwMode="auto">
            <a:xfrm>
              <a:off x="8461759" y="2638634"/>
              <a:ext cx="0" cy="2881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Text Box 13"/>
            <p:cNvSpPr txBox="1">
              <a:spLocks noChangeArrowheads="1"/>
            </p:cNvSpPr>
            <p:nvPr/>
          </p:nvSpPr>
          <p:spPr bwMode="auto">
            <a:xfrm>
              <a:off x="7092280" y="2134578"/>
              <a:ext cx="288031" cy="28837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202" name="Text Box 10"/>
            <p:cNvSpPr txBox="1">
              <a:spLocks noChangeArrowheads="1"/>
            </p:cNvSpPr>
            <p:nvPr/>
          </p:nvSpPr>
          <p:spPr bwMode="auto">
            <a:xfrm>
              <a:off x="7380312" y="2134578"/>
              <a:ext cx="432047" cy="2883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203" name="Text Box 10"/>
            <p:cNvSpPr txBox="1">
              <a:spLocks noChangeArrowheads="1"/>
            </p:cNvSpPr>
            <p:nvPr/>
          </p:nvSpPr>
          <p:spPr bwMode="auto">
            <a:xfrm>
              <a:off x="7812359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204" name="Text Box 17"/>
            <p:cNvSpPr txBox="1">
              <a:spLocks noChangeArrowheads="1"/>
            </p:cNvSpPr>
            <p:nvPr/>
          </p:nvSpPr>
          <p:spPr bwMode="auto">
            <a:xfrm>
              <a:off x="5940152" y="2134578"/>
              <a:ext cx="720080" cy="28962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</a:t>
              </a:r>
            </a:p>
          </p:txBody>
        </p:sp>
        <p:sp>
          <p:nvSpPr>
            <p:cNvPr id="205" name="Line 21"/>
            <p:cNvSpPr>
              <a:spLocks noChangeShapeType="1"/>
            </p:cNvSpPr>
            <p:nvPr/>
          </p:nvSpPr>
          <p:spPr bwMode="auto">
            <a:xfrm flipH="1">
              <a:off x="5508103" y="1677130"/>
              <a:ext cx="1" cy="4060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25"/>
            <p:cNvSpPr txBox="1">
              <a:spLocks noChangeArrowheads="1"/>
            </p:cNvSpPr>
            <p:nvPr/>
          </p:nvSpPr>
          <p:spPr bwMode="auto">
            <a:xfrm>
              <a:off x="6588224" y="1630522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207" name="Line 28"/>
            <p:cNvSpPr>
              <a:spLocks noChangeShapeType="1"/>
            </p:cNvSpPr>
            <p:nvPr/>
          </p:nvSpPr>
          <p:spPr bwMode="auto">
            <a:xfrm flipV="1">
              <a:off x="7164487" y="1773787"/>
              <a:ext cx="107706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9"/>
            <p:cNvSpPr>
              <a:spLocks noChangeShapeType="1"/>
            </p:cNvSpPr>
            <p:nvPr/>
          </p:nvSpPr>
          <p:spPr bwMode="auto">
            <a:xfrm flipH="1">
              <a:off x="5508102" y="1773787"/>
              <a:ext cx="115212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1"/>
            <p:cNvSpPr>
              <a:spLocks noChangeShapeType="1"/>
            </p:cNvSpPr>
            <p:nvPr/>
          </p:nvSpPr>
          <p:spPr bwMode="auto">
            <a:xfrm>
              <a:off x="8243079" y="1677130"/>
              <a:ext cx="1329" cy="4060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28973" y="1626186"/>
            <a:ext cx="3743028" cy="1370766"/>
            <a:chOff x="828973" y="1556793"/>
            <a:chExt cx="3743028" cy="1370766"/>
          </a:xfrm>
        </p:grpSpPr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1619672" y="2640222"/>
              <a:ext cx="252028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112" name="Text Box 12"/>
            <p:cNvSpPr txBox="1">
              <a:spLocks noChangeArrowheads="1"/>
            </p:cNvSpPr>
            <p:nvPr/>
          </p:nvSpPr>
          <p:spPr bwMode="auto">
            <a:xfrm>
              <a:off x="828973" y="2640222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13" name="Text Box 13"/>
            <p:cNvSpPr txBox="1">
              <a:spLocks noChangeArrowheads="1"/>
            </p:cNvSpPr>
            <p:nvPr/>
          </p:nvSpPr>
          <p:spPr bwMode="auto">
            <a:xfrm>
              <a:off x="828973" y="2134578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>
              <a:off x="1619672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5"/>
            <p:cNvSpPr>
              <a:spLocks noChangeShapeType="1"/>
            </p:cNvSpPr>
            <p:nvPr/>
          </p:nvSpPr>
          <p:spPr bwMode="auto">
            <a:xfrm flipV="1">
              <a:off x="2051720" y="2422610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5"/>
            <p:cNvSpPr>
              <a:spLocks noChangeShapeType="1"/>
            </p:cNvSpPr>
            <p:nvPr/>
          </p:nvSpPr>
          <p:spPr bwMode="auto">
            <a:xfrm flipV="1">
              <a:off x="3491880" y="2424198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5"/>
            <p:cNvSpPr>
              <a:spLocks noChangeShapeType="1"/>
            </p:cNvSpPr>
            <p:nvPr/>
          </p:nvSpPr>
          <p:spPr bwMode="auto">
            <a:xfrm>
              <a:off x="3923928" y="2424198"/>
              <a:ext cx="0" cy="2159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5"/>
            <p:cNvSpPr>
              <a:spLocks noChangeShapeType="1"/>
            </p:cNvSpPr>
            <p:nvPr/>
          </p:nvSpPr>
          <p:spPr bwMode="auto">
            <a:xfrm>
              <a:off x="4355976" y="2424198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auto">
            <a:xfrm>
              <a:off x="2267744" y="2134578"/>
              <a:ext cx="288031" cy="28768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20" name="Text Box 17"/>
            <p:cNvSpPr txBox="1">
              <a:spLocks noChangeArrowheads="1"/>
            </p:cNvSpPr>
            <p:nvPr/>
          </p:nvSpPr>
          <p:spPr bwMode="auto">
            <a:xfrm>
              <a:off x="4137100" y="2134579"/>
              <a:ext cx="434900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noFill/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21" name="Line 26"/>
            <p:cNvSpPr>
              <a:spLocks noChangeShapeType="1"/>
            </p:cNvSpPr>
            <p:nvPr/>
          </p:nvSpPr>
          <p:spPr bwMode="auto">
            <a:xfrm>
              <a:off x="4137099" y="2132857"/>
              <a:ext cx="43490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>
              <a:off x="4139953" y="2422609"/>
              <a:ext cx="432048" cy="34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 lIns="0" rIns="0"/>
            <a:lstStyle/>
            <a:p>
              <a:endParaRPr lang="zh-CN" altLang="en-US" sz="1600"/>
            </a:p>
          </p:txBody>
        </p:sp>
        <p:sp>
          <p:nvSpPr>
            <p:cNvPr id="123" name="Text Box 10"/>
            <p:cNvSpPr txBox="1">
              <a:spLocks noChangeArrowheads="1"/>
            </p:cNvSpPr>
            <p:nvPr/>
          </p:nvSpPr>
          <p:spPr bwMode="auto">
            <a:xfrm>
              <a:off x="1835696" y="2134578"/>
              <a:ext cx="432048" cy="28768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24" name="Text Box 17"/>
            <p:cNvSpPr txBox="1">
              <a:spLocks noChangeArrowheads="1"/>
            </p:cNvSpPr>
            <p:nvPr/>
          </p:nvSpPr>
          <p:spPr bwMode="auto">
            <a:xfrm>
              <a:off x="1403649" y="2134579"/>
              <a:ext cx="432048" cy="28837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</a:p>
          </p:txBody>
        </p:sp>
        <p:sp>
          <p:nvSpPr>
            <p:cNvPr id="125" name="Text Box 10"/>
            <p:cNvSpPr txBox="1">
              <a:spLocks noChangeArrowheads="1"/>
            </p:cNvSpPr>
            <p:nvPr/>
          </p:nvSpPr>
          <p:spPr bwMode="auto">
            <a:xfrm>
              <a:off x="2555777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26" name="Line 15"/>
            <p:cNvSpPr>
              <a:spLocks noChangeShapeType="1"/>
            </p:cNvSpPr>
            <p:nvPr/>
          </p:nvSpPr>
          <p:spPr bwMode="auto">
            <a:xfrm flipV="1">
              <a:off x="2771800" y="2422610"/>
              <a:ext cx="0" cy="217736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355976" y="2638758"/>
              <a:ext cx="21602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8" name="Line 26"/>
            <p:cNvSpPr>
              <a:spLocks noChangeShapeType="1"/>
            </p:cNvSpPr>
            <p:nvPr/>
          </p:nvSpPr>
          <p:spPr bwMode="auto">
            <a:xfrm>
              <a:off x="4355976" y="2638758"/>
              <a:ext cx="216025" cy="31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6"/>
            <p:cNvSpPr>
              <a:spLocks noChangeShapeType="1"/>
            </p:cNvSpPr>
            <p:nvPr/>
          </p:nvSpPr>
          <p:spPr bwMode="auto">
            <a:xfrm>
              <a:off x="4355976" y="2926789"/>
              <a:ext cx="216024" cy="7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6"/>
            <p:cNvSpPr>
              <a:spLocks noChangeShapeType="1"/>
            </p:cNvSpPr>
            <p:nvPr/>
          </p:nvSpPr>
          <p:spPr bwMode="auto">
            <a:xfrm>
              <a:off x="4357304" y="2638634"/>
              <a:ext cx="0" cy="2881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13"/>
            <p:cNvSpPr txBox="1">
              <a:spLocks noChangeArrowheads="1"/>
            </p:cNvSpPr>
            <p:nvPr/>
          </p:nvSpPr>
          <p:spPr bwMode="auto">
            <a:xfrm>
              <a:off x="2987825" y="2134578"/>
              <a:ext cx="288031" cy="28837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275857" y="2134578"/>
              <a:ext cx="432047" cy="2883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查询</a:t>
              </a:r>
            </a:p>
          </p:txBody>
        </p:sp>
        <p:sp>
          <p:nvSpPr>
            <p:cNvPr id="133" name="Text Box 10"/>
            <p:cNvSpPr txBox="1">
              <a:spLocks noChangeArrowheads="1"/>
            </p:cNvSpPr>
            <p:nvPr/>
          </p:nvSpPr>
          <p:spPr bwMode="auto">
            <a:xfrm>
              <a:off x="3707904" y="2134578"/>
              <a:ext cx="432047" cy="28768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 flipH="1">
              <a:off x="1403648" y="1628800"/>
              <a:ext cx="0" cy="452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8"/>
            <p:cNvSpPr>
              <a:spLocks noChangeShapeType="1"/>
            </p:cNvSpPr>
            <p:nvPr/>
          </p:nvSpPr>
          <p:spPr bwMode="auto">
            <a:xfrm flipV="1">
              <a:off x="3563952" y="1700808"/>
              <a:ext cx="5760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9"/>
            <p:cNvSpPr>
              <a:spLocks noChangeShapeType="1"/>
            </p:cNvSpPr>
            <p:nvPr/>
          </p:nvSpPr>
          <p:spPr bwMode="auto">
            <a:xfrm flipH="1">
              <a:off x="1403648" y="1700808"/>
              <a:ext cx="5760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1"/>
            <p:cNvSpPr>
              <a:spLocks noChangeShapeType="1"/>
            </p:cNvSpPr>
            <p:nvPr/>
          </p:nvSpPr>
          <p:spPr bwMode="auto">
            <a:xfrm>
              <a:off x="4139952" y="1628800"/>
              <a:ext cx="1329" cy="452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H="1">
              <a:off x="1835694" y="1855145"/>
              <a:ext cx="2" cy="226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25"/>
            <p:cNvSpPr txBox="1">
              <a:spLocks noChangeArrowheads="1"/>
            </p:cNvSpPr>
            <p:nvPr/>
          </p:nvSpPr>
          <p:spPr bwMode="auto">
            <a:xfrm>
              <a:off x="1979712" y="1556793"/>
              <a:ext cx="2016224" cy="57606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2</a:t>
              </a:r>
              <a:r>
                <a:rPr lang="zh-CN" altLang="en-US" sz="1600" b="1" dirty="0">
                  <a:latin typeface="+mn-ea"/>
                </a:rPr>
                <a:t>次</a:t>
              </a:r>
              <a:r>
                <a:rPr lang="en-US" altLang="zh-CN" sz="1600" b="1" dirty="0">
                  <a:latin typeface="+mn-ea"/>
                </a:rPr>
                <a:t>I/O</a:t>
              </a:r>
              <a:r>
                <a:rPr lang="zh-CN" altLang="en-US" sz="1600" b="1" dirty="0">
                  <a:latin typeface="+mn-ea"/>
                </a:rPr>
                <a:t>间隔</a:t>
              </a: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  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I/O</a:t>
              </a:r>
              <a:r>
                <a:rPr lang="zh-CN" altLang="en-US" sz="1600" b="1" dirty="0">
                  <a:latin typeface="+mn-ea"/>
                  <a:ea typeface="+mn-ea"/>
                </a:rPr>
                <a:t>开销</a:t>
              </a:r>
              <a:r>
                <a:rPr lang="en-US" altLang="zh-CN" sz="1800" b="1" dirty="0">
                  <a:latin typeface="+mn-ea"/>
                  <a:ea typeface="+mn-ea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查询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E</a:t>
              </a:r>
            </a:p>
          </p:txBody>
        </p:sp>
        <p:sp>
          <p:nvSpPr>
            <p:cNvPr id="140" name="Line 28"/>
            <p:cNvSpPr>
              <a:spLocks noChangeShapeType="1"/>
            </p:cNvSpPr>
            <p:nvPr/>
          </p:nvSpPr>
          <p:spPr bwMode="auto">
            <a:xfrm>
              <a:off x="3707904" y="1969026"/>
              <a:ext cx="432048" cy="5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9"/>
            <p:cNvSpPr>
              <a:spLocks noChangeShapeType="1"/>
            </p:cNvSpPr>
            <p:nvPr/>
          </p:nvSpPr>
          <p:spPr bwMode="auto">
            <a:xfrm flipH="1">
              <a:off x="1835694" y="1975335"/>
              <a:ext cx="432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线形标注 2 75"/>
          <p:cNvSpPr/>
          <p:nvPr/>
        </p:nvSpPr>
        <p:spPr bwMode="auto">
          <a:xfrm>
            <a:off x="2411760" y="3089895"/>
            <a:ext cx="1692189" cy="267097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241012"/>
              <a:gd name="adj6" fmla="val -1491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读状态</a:t>
            </a:r>
            <a:r>
              <a:rPr lang="en-US" altLang="zh-CN" sz="1600" b="1" dirty="0">
                <a:latin typeface="+mn-ea"/>
                <a:ea typeface="+mn-ea"/>
              </a:rPr>
              <a:t>+</a:t>
            </a:r>
            <a:r>
              <a:rPr lang="zh-CN" altLang="en-US" sz="1600" b="1" dirty="0">
                <a:latin typeface="+mn-ea"/>
                <a:ea typeface="+mn-ea"/>
              </a:rPr>
              <a:t>判断状态</a:t>
            </a:r>
          </a:p>
        </p:txBody>
      </p:sp>
      <p:sp>
        <p:nvSpPr>
          <p:cNvPr id="71" name="Text Box 200"/>
          <p:cNvSpPr txBox="1">
            <a:spLocks noChangeArrowheads="1"/>
          </p:cNvSpPr>
          <p:nvPr/>
        </p:nvSpPr>
        <p:spPr bwMode="auto">
          <a:xfrm>
            <a:off x="4427984" y="6165304"/>
            <a:ext cx="464451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 algn="l"/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2000" b="1" dirty="0">
                <a:latin typeface="+mn-ea"/>
                <a:ea typeface="+mn-ea"/>
              </a:rPr>
              <a:t>U</a:t>
            </a:r>
            <a:r>
              <a:rPr lang="zh-CN" altLang="en-US" sz="2000" b="1" dirty="0">
                <a:latin typeface="+mn-ea"/>
                <a:ea typeface="+mn-ea"/>
              </a:rPr>
              <a:t>盘的</a:t>
            </a:r>
            <a:r>
              <a:rPr lang="en-US" altLang="zh-CN" sz="2000" b="1" dirty="0">
                <a:latin typeface="+mn-ea"/>
                <a:ea typeface="+mn-ea"/>
              </a:rPr>
              <a:t>I/O</a:t>
            </a:r>
            <a:r>
              <a:rPr lang="zh-CN" altLang="en-US" sz="2000" b="1" dirty="0">
                <a:latin typeface="+mn-ea"/>
                <a:ea typeface="+mn-ea"/>
              </a:rPr>
              <a:t>接口是串行</a:t>
            </a:r>
            <a:r>
              <a:rPr lang="en-US" altLang="zh-CN" sz="2000" b="1" dirty="0">
                <a:latin typeface="+mn-ea"/>
                <a:ea typeface="+mn-ea"/>
              </a:rPr>
              <a:t>/</a:t>
            </a:r>
            <a:r>
              <a:rPr lang="zh-CN" altLang="en-US" sz="2000" b="1" dirty="0">
                <a:latin typeface="+mn-ea"/>
                <a:ea typeface="+mn-ea"/>
              </a:rPr>
              <a:t>并行接口？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4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6" grpId="1" animBg="1"/>
      <p:bldP spid="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29" name="Text Box 345"/>
          <p:cNvSpPr txBox="1">
            <a:spLocks noChangeArrowheads="1"/>
          </p:cNvSpPr>
          <p:nvPr/>
        </p:nvSpPr>
        <p:spPr bwMode="auto">
          <a:xfrm>
            <a:off x="179511" y="836712"/>
            <a:ext cx="6336705" cy="55615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接口支持操作的组织：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启动设备操作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查询状态操作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传送数据操作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3988-4683-4F66-921F-9DAB2D0A5067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1331640" y="836712"/>
            <a:ext cx="763297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须设置</a:t>
            </a:r>
            <a:r>
              <a:rPr lang="zh-CN" altLang="en-US" b="1" u="sng" dirty="0">
                <a:latin typeface="宋体" panose="02010600030101010101" pitchFamily="2" charset="-122"/>
              </a:rPr>
              <a:t>状态口</a:t>
            </a:r>
            <a:r>
              <a:rPr lang="zh-CN" altLang="en-US" b="1" dirty="0">
                <a:latin typeface="宋体" panose="02010600030101010101" pitchFamily="2" charset="-122"/>
              </a:rPr>
              <a:t>，包含就绪位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或忙位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注：</a:t>
            </a:r>
            <a:r>
              <a:rPr lang="zh-CN" altLang="en-US" b="1" dirty="0">
                <a:latin typeface="宋体" panose="02010600030101010101" pitchFamily="2" charset="-122"/>
              </a:rPr>
              <a:t>条件传送方式都需设置</a:t>
            </a:r>
            <a:r>
              <a:rPr lang="zh-CN" altLang="en-US" b="1" u="sng" dirty="0">
                <a:latin typeface="宋体" panose="02010600030101010101" pitchFamily="2" charset="-122"/>
              </a:rPr>
              <a:t>控制口</a:t>
            </a:r>
            <a:r>
              <a:rPr lang="zh-CN" altLang="en-US" b="1" dirty="0">
                <a:latin typeface="宋体" panose="02010600030101010101" pitchFamily="2" charset="-122"/>
              </a:rPr>
              <a:t>，包含启动位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二、程序查询方式的</a:t>
            </a:r>
            <a:r>
              <a:rPr lang="en-US" altLang="zh-CN" dirty="0"/>
              <a:t>I/O</a:t>
            </a:r>
            <a:r>
              <a:rPr lang="zh-CN" altLang="en-US" dirty="0"/>
              <a:t>接口组织</a:t>
            </a:r>
          </a:p>
        </p:txBody>
      </p:sp>
      <p:sp>
        <p:nvSpPr>
          <p:cNvPr id="34935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530" name="Text Box 346"/>
          <p:cNvSpPr txBox="1">
            <a:spLocks noChangeArrowheads="1"/>
          </p:cNvSpPr>
          <p:nvPr/>
        </p:nvSpPr>
        <p:spPr bwMode="auto">
          <a:xfrm>
            <a:off x="3131840" y="2204864"/>
            <a:ext cx="5904656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spc="-100" dirty="0">
                <a:latin typeface="宋体" panose="02010600030101010101" pitchFamily="2" charset="-122"/>
              </a:rPr>
              <a:t>总线事务，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就绪时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发送</a:t>
            </a:r>
            <a:r>
              <a:rPr lang="zh-CN" altLang="en-US" b="1" u="sng" spc="-100" dirty="0">
                <a:latin typeface="宋体" panose="02010600030101010101" pitchFamily="2" charset="-122"/>
              </a:rPr>
              <a:t>命令</a:t>
            </a:r>
            <a:r>
              <a:rPr lang="zh-CN" altLang="en-US" b="1" spc="-100" dirty="0">
                <a:latin typeface="宋体" panose="02010600030101010101" pitchFamily="2" charset="-122"/>
              </a:rPr>
              <a:t>到外设</a:t>
            </a:r>
            <a:endParaRPr lang="en-US" altLang="zh-CN" sz="1800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spc="-100" dirty="0">
                <a:latin typeface="宋体" panose="02010600030101010101" pitchFamily="2" charset="-122"/>
              </a:rPr>
              <a:t>             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输入时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自动接收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数据→</a:t>
            </a:r>
            <a:r>
              <a:rPr lang="zh-CN" altLang="en-US" sz="1800" spc="-100" dirty="0">
                <a:latin typeface="宋体" panose="02010600030101010101" pitchFamily="2" charset="-122"/>
              </a:rPr>
              <a:t>┘└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→输出时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手工发送</a:t>
            </a:r>
            <a:endParaRPr lang="zh-CN" altLang="en-US" sz="1800" b="1" spc="-100" dirty="0">
              <a:latin typeface="宋体" panose="02010600030101010101" pitchFamily="2" charset="-122"/>
            </a:endParaRPr>
          </a:p>
        </p:txBody>
      </p:sp>
      <p:sp>
        <p:nvSpPr>
          <p:cNvPr id="349584" name="Text Box 400"/>
          <p:cNvSpPr txBox="1">
            <a:spLocks noChangeArrowheads="1"/>
          </p:cNvSpPr>
          <p:nvPr/>
        </p:nvSpPr>
        <p:spPr bwMode="auto">
          <a:xfrm>
            <a:off x="3131840" y="5323274"/>
            <a:ext cx="590465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>
                <a:latin typeface="宋体" panose="02010600030101010101" pitchFamily="2" charset="-122"/>
              </a:rPr>
              <a:t>总线事务  </a:t>
            </a:r>
            <a:r>
              <a:rPr lang="en-US" altLang="zh-CN" sz="1800" b="1" dirty="0">
                <a:latin typeface="宋体" panose="02010600030101010101" pitchFamily="2" charset="-122"/>
              </a:rPr>
              <a:t>(I/O</a:t>
            </a:r>
            <a:r>
              <a:rPr lang="zh-CN" altLang="en-US" sz="1800" b="1" dirty="0">
                <a:latin typeface="宋体" panose="02010600030101010101" pitchFamily="2" charset="-122"/>
              </a:rPr>
              <a:t>接口一直在检测，状态最新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>
                <a:latin typeface="宋体" panose="02010600030101010101" pitchFamily="2" charset="-122"/>
              </a:rPr>
              <a:t>总线事务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输出时送外设、输入时送主机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2051719" y="4027131"/>
            <a:ext cx="4392489" cy="1080121"/>
            <a:chOff x="1331639" y="3717032"/>
            <a:chExt cx="4392489" cy="1080121"/>
          </a:xfrm>
        </p:grpSpPr>
        <p:sp>
          <p:nvSpPr>
            <p:cNvPr id="206" name="Text Box 177"/>
            <p:cNvSpPr txBox="1">
              <a:spLocks noChangeArrowheads="1"/>
            </p:cNvSpPr>
            <p:nvPr/>
          </p:nvSpPr>
          <p:spPr bwMode="auto">
            <a:xfrm>
              <a:off x="3851920" y="4509120"/>
              <a:ext cx="215007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77"/>
            <p:cNvSpPr txBox="1">
              <a:spLocks noChangeArrowheads="1"/>
            </p:cNvSpPr>
            <p:nvPr/>
          </p:nvSpPr>
          <p:spPr bwMode="auto">
            <a:xfrm>
              <a:off x="1331640" y="4509245"/>
              <a:ext cx="216024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8" name="直接连接符 189"/>
            <p:cNvCxnSpPr/>
            <p:nvPr/>
          </p:nvCxnSpPr>
          <p:spPr bwMode="auto">
            <a:xfrm rot="5400000" flipH="1" flipV="1">
              <a:off x="1905742" y="3791002"/>
              <a:ext cx="363964" cy="216024"/>
            </a:xfrm>
            <a:prstGeom prst="bentConnector3">
              <a:avLst>
                <a:gd name="adj1" fmla="val -1032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09" name="Text Box 177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0" name="Text Box 177"/>
            <p:cNvSpPr txBox="1">
              <a:spLocks noChangeArrowheads="1"/>
            </p:cNvSpPr>
            <p:nvPr/>
          </p:nvSpPr>
          <p:spPr bwMode="auto">
            <a:xfrm>
              <a:off x="1331639" y="3861048"/>
              <a:ext cx="216025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←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1" name="Text Box 177"/>
            <p:cNvSpPr txBox="1">
              <a:spLocks noChangeArrowheads="1"/>
            </p:cNvSpPr>
            <p:nvPr/>
          </p:nvSpPr>
          <p:spPr bwMode="auto">
            <a:xfrm>
              <a:off x="2680953" y="4221088"/>
              <a:ext cx="234863" cy="21589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2" name="直接连接符 211"/>
            <p:cNvCxnSpPr/>
            <p:nvPr/>
          </p:nvCxnSpPr>
          <p:spPr bwMode="auto">
            <a:xfrm flipV="1">
              <a:off x="5509443" y="4653135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5508104" y="4725143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5508104" y="479715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215" name="组合 214"/>
          <p:cNvGrpSpPr/>
          <p:nvPr/>
        </p:nvGrpSpPr>
        <p:grpSpPr>
          <a:xfrm>
            <a:off x="2267743" y="4171147"/>
            <a:ext cx="4176465" cy="936104"/>
            <a:chOff x="1547663" y="3861048"/>
            <a:chExt cx="4176465" cy="936104"/>
          </a:xfrm>
        </p:grpSpPr>
        <p:sp>
          <p:nvSpPr>
            <p:cNvPr id="216" name="Text Box 177"/>
            <p:cNvSpPr txBox="1">
              <a:spLocks noChangeArrowheads="1"/>
            </p:cNvSpPr>
            <p:nvPr/>
          </p:nvSpPr>
          <p:spPr bwMode="auto">
            <a:xfrm>
              <a:off x="4067944" y="4509120"/>
              <a:ext cx="216024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7" name="Text Box 177"/>
            <p:cNvSpPr txBox="1">
              <a:spLocks noChangeArrowheads="1"/>
            </p:cNvSpPr>
            <p:nvPr/>
          </p:nvSpPr>
          <p:spPr bwMode="auto">
            <a:xfrm>
              <a:off x="1547664" y="4509120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18" name="Text Box 177"/>
            <p:cNvSpPr txBox="1">
              <a:spLocks noChangeArrowheads="1"/>
            </p:cNvSpPr>
            <p:nvPr/>
          </p:nvSpPr>
          <p:spPr bwMode="auto">
            <a:xfrm>
              <a:off x="5292080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9" name="直接连接符 218"/>
            <p:cNvCxnSpPr/>
            <p:nvPr/>
          </p:nvCxnSpPr>
          <p:spPr bwMode="auto">
            <a:xfrm flipV="1">
              <a:off x="5509443" y="4653136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5508104" y="4797151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5508104" y="4725144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4644008" y="4077072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23" name="Text Box 177"/>
            <p:cNvSpPr txBox="1">
              <a:spLocks noChangeArrowheads="1"/>
            </p:cNvSpPr>
            <p:nvPr/>
          </p:nvSpPr>
          <p:spPr bwMode="auto">
            <a:xfrm>
              <a:off x="1547663" y="3861048"/>
              <a:ext cx="216025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dirty="0">
                  <a:latin typeface="宋体" panose="02010600030101010101" pitchFamily="2" charset="-122"/>
                </a:rPr>
                <a:t>─</a:t>
              </a:r>
              <a:endParaRPr lang="en-US" altLang="zh-CN" sz="1600" dirty="0">
                <a:latin typeface="宋体" panose="02010600030101010101" pitchFamily="2" charset="-122"/>
              </a:endParaRPr>
            </a:p>
          </p:txBody>
        </p:sp>
        <p:sp>
          <p:nvSpPr>
            <p:cNvPr id="224" name="Text Box 177"/>
            <p:cNvSpPr txBox="1">
              <a:spLocks noChangeArrowheads="1"/>
            </p:cNvSpPr>
            <p:nvPr/>
          </p:nvSpPr>
          <p:spPr bwMode="auto">
            <a:xfrm>
              <a:off x="1547664" y="4221088"/>
              <a:ext cx="205569" cy="21589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2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9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线形标注 2 89"/>
          <p:cNvSpPr/>
          <p:nvPr/>
        </p:nvSpPr>
        <p:spPr bwMode="auto">
          <a:xfrm>
            <a:off x="6948264" y="4797152"/>
            <a:ext cx="1440160" cy="526122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140501"/>
              <a:gd name="adj6" fmla="val -4651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异步联络方式的写入控制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3092715"/>
            <a:ext cx="7488832" cy="2230559"/>
            <a:chOff x="1043608" y="2854625"/>
            <a:chExt cx="7488832" cy="2230559"/>
          </a:xfrm>
        </p:grpSpPr>
        <p:sp>
          <p:nvSpPr>
            <p:cNvPr id="166" name="Text Box 313"/>
            <p:cNvSpPr txBox="1">
              <a:spLocks noChangeArrowheads="1"/>
            </p:cNvSpPr>
            <p:nvPr/>
          </p:nvSpPr>
          <p:spPr bwMode="auto">
            <a:xfrm>
              <a:off x="2843808" y="4653137"/>
              <a:ext cx="1080120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设备选择</a:t>
              </a:r>
            </a:p>
          </p:txBody>
        </p:sp>
        <p:sp>
          <p:nvSpPr>
            <p:cNvPr id="167" name="Text Box 319"/>
            <p:cNvSpPr txBox="1">
              <a:spLocks noChangeArrowheads="1"/>
            </p:cNvSpPr>
            <p:nvPr/>
          </p:nvSpPr>
          <p:spPr bwMode="auto">
            <a:xfrm>
              <a:off x="4211960" y="4005065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168" name="Text Box 320"/>
            <p:cNvSpPr txBox="1">
              <a:spLocks noChangeArrowheads="1"/>
            </p:cNvSpPr>
            <p:nvPr/>
          </p:nvSpPr>
          <p:spPr bwMode="auto">
            <a:xfrm>
              <a:off x="5508104" y="4005065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169" name="Text Box 324"/>
            <p:cNvSpPr txBox="1">
              <a:spLocks noChangeArrowheads="1"/>
            </p:cNvSpPr>
            <p:nvPr/>
          </p:nvSpPr>
          <p:spPr bwMode="auto">
            <a:xfrm>
              <a:off x="5363071" y="3212977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BS R</a:t>
              </a:r>
            </a:p>
          </p:txBody>
        </p:sp>
        <p:sp>
          <p:nvSpPr>
            <p:cNvPr id="170" name="Rectangle 327"/>
            <p:cNvSpPr>
              <a:spLocks noChangeArrowheads="1"/>
            </p:cNvSpPr>
            <p:nvPr/>
          </p:nvSpPr>
          <p:spPr bwMode="auto">
            <a:xfrm>
              <a:off x="2699792" y="2996952"/>
              <a:ext cx="172868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5400">
              <a:solidFill>
                <a:srgbClr val="990099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</a:t>
              </a:r>
              <a:r>
                <a:rPr lang="zh-CN" altLang="en-US" sz="1800" b="1" dirty="0">
                  <a:latin typeface="+mn-ea"/>
                  <a:ea typeface="+mn-ea"/>
                </a:rPr>
                <a:t>状态口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   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71" name="Text Box 342"/>
            <p:cNvSpPr txBox="1">
              <a:spLocks noChangeArrowheads="1"/>
            </p:cNvSpPr>
            <p:nvPr/>
          </p:nvSpPr>
          <p:spPr bwMode="auto">
            <a:xfrm>
              <a:off x="8172400" y="2925292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外部设备</a:t>
              </a: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>
              <a:off x="4355976" y="3573017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Text Box 324"/>
            <p:cNvSpPr txBox="1">
              <a:spLocks noChangeArrowheads="1"/>
            </p:cNvSpPr>
            <p:nvPr/>
          </p:nvSpPr>
          <p:spPr bwMode="auto">
            <a:xfrm>
              <a:off x="3562871" y="3212977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RD R</a:t>
              </a: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4283968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52920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3491880" y="3536569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6084168" y="354435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78" name="直接连接符 83"/>
            <p:cNvCxnSpPr/>
            <p:nvPr/>
          </p:nvCxnSpPr>
          <p:spPr bwMode="auto">
            <a:xfrm rot="5400000" flipH="1" flipV="1">
              <a:off x="3347654" y="3573228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直接连接符 85"/>
            <p:cNvCxnSpPr/>
            <p:nvPr/>
          </p:nvCxnSpPr>
          <p:spPr bwMode="auto">
            <a:xfrm rot="16200000" flipH="1">
              <a:off x="6155966" y="3573228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3347864" y="3717454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Text Box 143"/>
            <p:cNvSpPr txBox="1">
              <a:spLocks noChangeArrowheads="1"/>
            </p:cNvSpPr>
            <p:nvPr/>
          </p:nvSpPr>
          <p:spPr bwMode="auto">
            <a:xfrm>
              <a:off x="4788894" y="3244948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182" name="直接连接符 90"/>
            <p:cNvCxnSpPr/>
            <p:nvPr/>
          </p:nvCxnSpPr>
          <p:spPr bwMode="auto">
            <a:xfrm flipV="1">
              <a:off x="3779912" y="3069754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92"/>
            <p:cNvCxnSpPr/>
            <p:nvPr/>
          </p:nvCxnSpPr>
          <p:spPr bwMode="auto">
            <a:xfrm>
              <a:off x="4572002" y="3069756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直接连接符 94"/>
            <p:cNvCxnSpPr/>
            <p:nvPr/>
          </p:nvCxnSpPr>
          <p:spPr bwMode="auto">
            <a:xfrm rot="16200000" flipH="1">
              <a:off x="4969921" y="3387086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185" name="直接连接符 96"/>
            <p:cNvCxnSpPr/>
            <p:nvPr/>
          </p:nvCxnSpPr>
          <p:spPr bwMode="auto">
            <a:xfrm rot="5400000" flipH="1" flipV="1">
              <a:off x="4396175" y="3613218"/>
              <a:ext cx="567675" cy="216021"/>
            </a:xfrm>
            <a:prstGeom prst="bentConnector3">
              <a:avLst>
                <a:gd name="adj1" fmla="val 10033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1763688" y="4509121"/>
              <a:ext cx="4176464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" name="Text Box 177"/>
            <p:cNvSpPr txBox="1">
              <a:spLocks noChangeArrowheads="1"/>
            </p:cNvSpPr>
            <p:nvPr/>
          </p:nvSpPr>
          <p:spPr bwMode="auto">
            <a:xfrm>
              <a:off x="4572000" y="3789166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SD</a:t>
              </a: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 flipV="1">
              <a:off x="4644008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940152" y="4293097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347864" y="3785491"/>
              <a:ext cx="0" cy="71529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1" name="Text Box 318"/>
            <p:cNvSpPr txBox="1">
              <a:spLocks noChangeArrowheads="1"/>
            </p:cNvSpPr>
            <p:nvPr/>
          </p:nvSpPr>
          <p:spPr bwMode="auto">
            <a:xfrm>
              <a:off x="5148064" y="4653137"/>
              <a:ext cx="1081459" cy="28770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端口译码</a:t>
              </a:r>
            </a:p>
          </p:txBody>
        </p:sp>
        <p:cxnSp>
          <p:nvCxnSpPr>
            <p:cNvPr id="192" name="直接连接符 138"/>
            <p:cNvCxnSpPr/>
            <p:nvPr/>
          </p:nvCxnSpPr>
          <p:spPr bwMode="auto">
            <a:xfrm flipV="1">
              <a:off x="4211960" y="4797155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1763688" y="4796991"/>
              <a:ext cx="1090690" cy="16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直接连接符 141"/>
            <p:cNvCxnSpPr/>
            <p:nvPr/>
          </p:nvCxnSpPr>
          <p:spPr bwMode="auto">
            <a:xfrm>
              <a:off x="2699792" y="4797155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195" name="直接连接符 194"/>
            <p:cNvCxnSpPr/>
            <p:nvPr/>
          </p:nvCxnSpPr>
          <p:spPr bwMode="auto">
            <a:xfrm flipV="1">
              <a:off x="1763688" y="4149243"/>
              <a:ext cx="864096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372200" y="4149081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直接连接符 90"/>
            <p:cNvCxnSpPr/>
            <p:nvPr/>
          </p:nvCxnSpPr>
          <p:spPr bwMode="auto">
            <a:xfrm flipV="1">
              <a:off x="5580112" y="3068961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6516216" y="3068961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直接连接符 198"/>
            <p:cNvCxnSpPr/>
            <p:nvPr/>
          </p:nvCxnSpPr>
          <p:spPr bwMode="auto">
            <a:xfrm flipH="1">
              <a:off x="6516216" y="3717033"/>
              <a:ext cx="165618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0" name="直接连接符 199"/>
            <p:cNvCxnSpPr/>
            <p:nvPr/>
          </p:nvCxnSpPr>
          <p:spPr bwMode="auto">
            <a:xfrm flipH="1">
              <a:off x="6516216" y="4149081"/>
              <a:ext cx="165618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Rectangle 327"/>
            <p:cNvSpPr>
              <a:spLocks noChangeArrowheads="1"/>
            </p:cNvSpPr>
            <p:nvPr/>
          </p:nvSpPr>
          <p:spPr bwMode="auto">
            <a:xfrm>
              <a:off x="2627784" y="2854625"/>
              <a:ext cx="3888432" cy="223055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1043608" y="4005065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3" name="Text Box 177"/>
            <p:cNvSpPr txBox="1">
              <a:spLocks noChangeArrowheads="1"/>
            </p:cNvSpPr>
            <p:nvPr/>
          </p:nvSpPr>
          <p:spPr bwMode="auto">
            <a:xfrm>
              <a:off x="1043608" y="4365230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4" name="Text Box 177"/>
            <p:cNvSpPr txBox="1">
              <a:spLocks noChangeArrowheads="1"/>
            </p:cNvSpPr>
            <p:nvPr/>
          </p:nvSpPr>
          <p:spPr bwMode="auto">
            <a:xfrm>
              <a:off x="1043608" y="4653262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4932040" y="3325618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2040" y="3955122"/>
            <a:ext cx="1296144" cy="288031"/>
            <a:chOff x="4932040" y="3955122"/>
            <a:chExt cx="1296144" cy="288031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6228184" y="395554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4932040" y="3955122"/>
              <a:ext cx="0" cy="28761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grpSp>
        <p:nvGrpSpPr>
          <p:cNvPr id="3" name="组合 2"/>
          <p:cNvGrpSpPr/>
          <p:nvPr/>
        </p:nvGrpSpPr>
        <p:grpSpPr>
          <a:xfrm>
            <a:off x="1835695" y="3091025"/>
            <a:ext cx="6264697" cy="2016225"/>
            <a:chOff x="1835695" y="2852935"/>
            <a:chExt cx="6264697" cy="2016225"/>
          </a:xfrm>
        </p:grpSpPr>
        <p:sp>
          <p:nvSpPr>
            <p:cNvPr id="150" name="Text Box 177"/>
            <p:cNvSpPr txBox="1">
              <a:spLocks noChangeArrowheads="1"/>
            </p:cNvSpPr>
            <p:nvPr/>
          </p:nvSpPr>
          <p:spPr bwMode="auto">
            <a:xfrm>
              <a:off x="6588224" y="2852935"/>
              <a:ext cx="115212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⑤启动设备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1" name="Text Box 177"/>
            <p:cNvSpPr txBox="1">
              <a:spLocks noChangeArrowheads="1"/>
            </p:cNvSpPr>
            <p:nvPr/>
          </p:nvSpPr>
          <p:spPr bwMode="auto">
            <a:xfrm>
              <a:off x="6588224" y="3499443"/>
              <a:ext cx="1512168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⑦设备工作结束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2" name="Text Box 177"/>
            <p:cNvSpPr txBox="1">
              <a:spLocks noChangeArrowheads="1"/>
            </p:cNvSpPr>
            <p:nvPr/>
          </p:nvSpPr>
          <p:spPr bwMode="auto">
            <a:xfrm>
              <a:off x="6588224" y="3931491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3" name="Text Box 177"/>
            <p:cNvSpPr txBox="1">
              <a:spLocks noChangeArrowheads="1"/>
            </p:cNvSpPr>
            <p:nvPr/>
          </p:nvSpPr>
          <p:spPr bwMode="auto">
            <a:xfrm>
              <a:off x="3524538" y="3003475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4" name="Text Box 177"/>
            <p:cNvSpPr txBox="1">
              <a:spLocks noChangeArrowheads="1"/>
            </p:cNvSpPr>
            <p:nvPr/>
          </p:nvSpPr>
          <p:spPr bwMode="auto">
            <a:xfrm>
              <a:off x="4932040" y="3139403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5" name="Text Box 177"/>
            <p:cNvSpPr txBox="1">
              <a:spLocks noChangeArrowheads="1"/>
            </p:cNvSpPr>
            <p:nvPr/>
          </p:nvSpPr>
          <p:spPr bwMode="auto">
            <a:xfrm>
              <a:off x="4697177" y="4291406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Text Box 177"/>
            <p:cNvSpPr txBox="1">
              <a:spLocks noChangeArrowheads="1"/>
            </p:cNvSpPr>
            <p:nvPr/>
          </p:nvSpPr>
          <p:spPr bwMode="auto">
            <a:xfrm>
              <a:off x="4355976" y="4581127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1835697" y="4581127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1835695" y="3933055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1835695" y="4293095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 flipV="1">
              <a:off x="6229523" y="479715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6228184" y="4725142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6228184" y="4869159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4067944" y="4148869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9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6" grpId="0"/>
      <p:bldP spid="90" grpId="0" animBg="1"/>
      <p:bldP spid="9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179512" y="831483"/>
            <a:ext cx="6192688" cy="19389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接口支持操作的组织：</a:t>
            </a:r>
            <a:r>
              <a:rPr lang="zh-CN" altLang="en-US" b="1" dirty="0">
                <a:latin typeface="宋体" panose="02010600030101010101" pitchFamily="2" charset="-122"/>
              </a:rPr>
              <a:t>仅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面向主机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数据传送操作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9BA2-27F5-4F77-BDC2-FD186FD2A2A8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79388" y="34837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三、直接传送方式的</a:t>
            </a:r>
            <a:r>
              <a:rPr lang="en-US" altLang="zh-CN" dirty="0"/>
              <a:t>I/O</a:t>
            </a:r>
            <a:r>
              <a:rPr lang="zh-CN" altLang="en-US" dirty="0"/>
              <a:t>组织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2627536" y="828575"/>
            <a:ext cx="6337202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sz="1800" b="1" dirty="0">
                <a:latin typeface="宋体" panose="02010600030101010101" pitchFamily="2" charset="-122"/>
              </a:rPr>
              <a:t>启动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查询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只有</a:t>
            </a:r>
            <a:r>
              <a:rPr lang="zh-CN" altLang="en-US" b="1" u="sng" dirty="0">
                <a:latin typeface="宋体" panose="02010600030101010101" pitchFamily="2" charset="-122"/>
              </a:rPr>
              <a:t>数据口</a:t>
            </a:r>
            <a:r>
              <a:rPr lang="zh-CN" altLang="en-US" b="1" dirty="0">
                <a:latin typeface="宋体" panose="02010600030101010101" pitchFamily="2" charset="-122"/>
              </a:rPr>
              <a:t>，必是并行接口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≤</a:t>
            </a:r>
            <a:r>
              <a:rPr lang="zh-CN" altLang="en-US" sz="1800" b="1" dirty="0">
                <a:latin typeface="宋体" panose="02010600030101010101" pitchFamily="2" charset="-122"/>
              </a:rPr>
              <a:t>总线宽度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完成</a:t>
            </a:r>
            <a:r>
              <a:rPr lang="zh-CN" altLang="en-US" b="1" dirty="0">
                <a:latin typeface="宋体" panose="02010600030101010101" pitchFamily="2" charset="-122"/>
              </a:rPr>
              <a:t>总线事务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输出时送外设、输入时送主机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52267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179388" y="2680176"/>
            <a:ext cx="882176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b="1" dirty="0">
                <a:latin typeface="宋体" panose="02010600030101010101" pitchFamily="2" charset="-122"/>
              </a:rPr>
              <a:t>某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位总线上的并行输出接口采用直接传送方式工作、数据口地址为</a:t>
            </a:r>
            <a:r>
              <a:rPr lang="en-US" altLang="zh-CN" b="1" dirty="0">
                <a:latin typeface="宋体" panose="02010600030101010101" pitchFamily="2" charset="-122"/>
              </a:rPr>
              <a:t>60H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个信号灯连接在该并行接口上，编写轮流点亮各个信号灯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最右边为</a:t>
            </a:r>
            <a:r>
              <a:rPr lang="en-US" altLang="zh-CN" sz="2000" b="1" dirty="0">
                <a:latin typeface="宋体" panose="02010600030101010101" pitchFamily="2" charset="-122"/>
              </a:rPr>
              <a:t>0#</a:t>
            </a:r>
            <a:r>
              <a:rPr lang="zh-CN" altLang="en-US" sz="2000" b="1" dirty="0">
                <a:latin typeface="宋体" panose="02010600030101010101" pitchFamily="2" charset="-122"/>
              </a:rPr>
              <a:t>灯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并保持</a:t>
            </a:r>
            <a:r>
              <a:rPr lang="en-US" altLang="zh-CN" b="1" dirty="0">
                <a:latin typeface="宋体" panose="02010600030101010101" pitchFamily="2" charset="-122"/>
              </a:rPr>
              <a:t>1s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语言程序段。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3491881" y="4503891"/>
            <a:ext cx="5112568" cy="1877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BYTE Lamp[8]={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0xFE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0xFD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0xFB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CC3300"/>
                </a:solidFill>
                <a:latin typeface="宋体" panose="02010600030101010101" pitchFamily="2" charset="-122"/>
              </a:rPr>
              <a:t>0xF7</a:t>
            </a:r>
            <a:r>
              <a:rPr lang="en-US" altLang="zh-CN" sz="2000" b="1" dirty="0">
                <a:latin typeface="宋体" panose="02010600030101010101" pitchFamily="2" charset="-122"/>
              </a:rPr>
              <a:t>,…}</a:t>
            </a:r>
            <a:r>
              <a:rPr lang="en-US" altLang="zh-CN" sz="2000" b="1" dirty="0"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while ( !</a:t>
            </a:r>
            <a:r>
              <a:rPr lang="en-US" altLang="zh-CN" sz="2000" b="1" dirty="0" err="1">
                <a:latin typeface="宋体" panose="02010600030101010101" pitchFamily="2" charset="-122"/>
              </a:rPr>
              <a:t>kbhit</a:t>
            </a:r>
            <a:r>
              <a:rPr lang="en-US" altLang="zh-CN" sz="2000" b="1" dirty="0">
                <a:latin typeface="宋体" panose="02010600030101010101" pitchFamily="2" charset="-122"/>
              </a:rPr>
              <a:t>() ){  </a:t>
            </a:r>
            <a:endParaRPr lang="en-US" altLang="zh-CN" sz="2000" b="1" dirty="0">
              <a:latin typeface="+mn-lt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for ( </a:t>
            </a:r>
            <a:r>
              <a:rPr lang="en-US" altLang="zh-CN" sz="2000" b="1" dirty="0" err="1"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=0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&lt;8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宋体" panose="02010600030101010101" pitchFamily="2" charset="-122"/>
              </a:rPr>
              <a:t>++ ){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outp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(0x60, Lamp[</a:t>
            </a:r>
            <a:r>
              <a:rPr lang="en-US" altLang="zh-CN" sz="2000" b="1" dirty="0" err="1">
                <a:solidFill>
                  <a:srgbClr val="FF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])</a:t>
            </a:r>
            <a:r>
              <a:rPr lang="en-US" altLang="zh-CN" sz="2000" b="1" dirty="0">
                <a:solidFill>
                  <a:srgbClr val="FF3399"/>
                </a:solidFill>
                <a:latin typeface="+mn-lt"/>
              </a:rPr>
              <a:t>;</a:t>
            </a: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      Sleep(1000)</a:t>
            </a:r>
            <a:r>
              <a:rPr lang="en-US" altLang="zh-CN" sz="2000" b="1" dirty="0">
                <a:latin typeface="+mn-lt"/>
              </a:rPr>
              <a:t>;</a:t>
            </a:r>
            <a:r>
              <a:rPr lang="en-US" altLang="zh-CN" sz="2000" b="1" dirty="0">
                <a:latin typeface="宋体" panose="02010600030101010101" pitchFamily="2" charset="-122"/>
              </a:rPr>
              <a:t>   //</a:t>
            </a:r>
            <a:r>
              <a:rPr lang="zh-CN" altLang="en-US" sz="2000" b="1" dirty="0">
                <a:latin typeface="宋体" panose="02010600030101010101" pitchFamily="2" charset="-122"/>
              </a:rPr>
              <a:t>延迟</a:t>
            </a:r>
            <a:r>
              <a:rPr lang="en-US" altLang="zh-CN" sz="2000" b="1" dirty="0">
                <a:latin typeface="宋体" panose="02010600030101010101" pitchFamily="2" charset="-122"/>
              </a:rPr>
              <a:t>1s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}}</a:t>
            </a:r>
          </a:p>
        </p:txBody>
      </p:sp>
      <p:grpSp>
        <p:nvGrpSpPr>
          <p:cNvPr id="352272" name="Group 16"/>
          <p:cNvGrpSpPr/>
          <p:nvPr/>
        </p:nvGrpSpPr>
        <p:grpSpPr bwMode="auto">
          <a:xfrm>
            <a:off x="467544" y="4221088"/>
            <a:ext cx="2778125" cy="1871663"/>
            <a:chOff x="676" y="1752"/>
            <a:chExt cx="1750" cy="1179"/>
          </a:xfrm>
        </p:grpSpPr>
        <p:sp>
          <p:nvSpPr>
            <p:cNvPr id="352273" name="Line 17"/>
            <p:cNvSpPr>
              <a:spLocks noChangeShapeType="1"/>
            </p:cNvSpPr>
            <p:nvPr/>
          </p:nvSpPr>
          <p:spPr bwMode="auto">
            <a:xfrm>
              <a:off x="994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 flipV="1">
              <a:off x="676" y="2115"/>
              <a:ext cx="17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1992" y="197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6" name="Line 20"/>
            <p:cNvSpPr>
              <a:spLocks noChangeShapeType="1"/>
            </p:cNvSpPr>
            <p:nvPr/>
          </p:nvSpPr>
          <p:spPr bwMode="auto">
            <a:xfrm>
              <a:off x="1793" y="211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77" name="Text Box 21"/>
            <p:cNvSpPr txBox="1">
              <a:spLocks noChangeArrowheads="1"/>
            </p:cNvSpPr>
            <p:nvPr/>
          </p:nvSpPr>
          <p:spPr bwMode="auto">
            <a:xfrm>
              <a:off x="676" y="2251"/>
              <a:ext cx="272" cy="31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b="1" dirty="0"/>
                <a:t>…</a:t>
              </a:r>
            </a:p>
          </p:txBody>
        </p:sp>
        <p:sp>
          <p:nvSpPr>
            <p:cNvPr id="352278" name="Text Box 22"/>
            <p:cNvSpPr txBox="1">
              <a:spLocks noChangeArrowheads="1"/>
            </p:cNvSpPr>
            <p:nvPr/>
          </p:nvSpPr>
          <p:spPr bwMode="auto">
            <a:xfrm>
              <a:off x="768" y="1752"/>
              <a:ext cx="479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52279" name="Text Box 23"/>
            <p:cNvSpPr txBox="1">
              <a:spLocks noChangeArrowheads="1"/>
            </p:cNvSpPr>
            <p:nvPr/>
          </p:nvSpPr>
          <p:spPr bwMode="auto">
            <a:xfrm>
              <a:off x="1713" y="1752"/>
              <a:ext cx="551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52280" name="Text Box 24"/>
            <p:cNvSpPr txBox="1">
              <a:spLocks noChangeArrowheads="1"/>
            </p:cNvSpPr>
            <p:nvPr/>
          </p:nvSpPr>
          <p:spPr bwMode="auto">
            <a:xfrm>
              <a:off x="974" y="2251"/>
              <a:ext cx="1452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并行输出接口</a:t>
              </a:r>
            </a:p>
          </p:txBody>
        </p:sp>
        <p:sp>
          <p:nvSpPr>
            <p:cNvPr id="352281" name="Text Box 25"/>
            <p:cNvSpPr txBox="1">
              <a:spLocks noChangeArrowheads="1"/>
            </p:cNvSpPr>
            <p:nvPr/>
          </p:nvSpPr>
          <p:spPr bwMode="auto">
            <a:xfrm>
              <a:off x="696" y="2744"/>
              <a:ext cx="253" cy="18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+5V</a:t>
              </a:r>
            </a:p>
          </p:txBody>
        </p:sp>
        <p:grpSp>
          <p:nvGrpSpPr>
            <p:cNvPr id="352282" name="Group 26"/>
            <p:cNvGrpSpPr/>
            <p:nvPr/>
          </p:nvGrpSpPr>
          <p:grpSpPr bwMode="auto">
            <a:xfrm>
              <a:off x="1007" y="2573"/>
              <a:ext cx="144" cy="144"/>
              <a:chOff x="2208" y="3072"/>
              <a:chExt cx="144" cy="144"/>
            </a:xfrm>
          </p:grpSpPr>
          <p:sp>
            <p:nvSpPr>
              <p:cNvPr id="352283" name="Oval 27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84" name="Line 28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85" name="Line 29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86" name="Line 30"/>
            <p:cNvSpPr>
              <a:spLocks noChangeShapeType="1"/>
            </p:cNvSpPr>
            <p:nvPr/>
          </p:nvSpPr>
          <p:spPr bwMode="auto">
            <a:xfrm flipV="1">
              <a:off x="994" y="2840"/>
              <a:ext cx="136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7" name="Line 31"/>
            <p:cNvSpPr>
              <a:spLocks noChangeShapeType="1"/>
            </p:cNvSpPr>
            <p:nvPr/>
          </p:nvSpPr>
          <p:spPr bwMode="auto">
            <a:xfrm>
              <a:off x="108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88" name="Line 32"/>
            <p:cNvSpPr>
              <a:spLocks noChangeShapeType="1"/>
            </p:cNvSpPr>
            <p:nvPr/>
          </p:nvSpPr>
          <p:spPr bwMode="auto">
            <a:xfrm>
              <a:off x="108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89" name="Group 33"/>
            <p:cNvGrpSpPr/>
            <p:nvPr/>
          </p:nvGrpSpPr>
          <p:grpSpPr bwMode="auto">
            <a:xfrm>
              <a:off x="1174" y="2573"/>
              <a:ext cx="144" cy="144"/>
              <a:chOff x="2208" y="3072"/>
              <a:chExt cx="144" cy="144"/>
            </a:xfrm>
          </p:grpSpPr>
          <p:sp>
            <p:nvSpPr>
              <p:cNvPr id="352290" name="Oval 3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1" name="Line 3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2" name="Line 3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3" name="Line 37"/>
            <p:cNvSpPr>
              <a:spLocks noChangeShapeType="1"/>
            </p:cNvSpPr>
            <p:nvPr/>
          </p:nvSpPr>
          <p:spPr bwMode="auto">
            <a:xfrm>
              <a:off x="1247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94" name="Line 38"/>
            <p:cNvSpPr>
              <a:spLocks noChangeShapeType="1"/>
            </p:cNvSpPr>
            <p:nvPr/>
          </p:nvSpPr>
          <p:spPr bwMode="auto">
            <a:xfrm>
              <a:off x="1247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295" name="Group 39"/>
            <p:cNvGrpSpPr/>
            <p:nvPr/>
          </p:nvGrpSpPr>
          <p:grpSpPr bwMode="auto">
            <a:xfrm>
              <a:off x="1355" y="2573"/>
              <a:ext cx="144" cy="144"/>
              <a:chOff x="2208" y="3072"/>
              <a:chExt cx="144" cy="144"/>
            </a:xfrm>
          </p:grpSpPr>
          <p:sp>
            <p:nvSpPr>
              <p:cNvPr id="352296" name="Oval 4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297" name="Line 4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298" name="Line 4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299" name="Line 43"/>
            <p:cNvSpPr>
              <a:spLocks noChangeShapeType="1"/>
            </p:cNvSpPr>
            <p:nvPr/>
          </p:nvSpPr>
          <p:spPr bwMode="auto">
            <a:xfrm>
              <a:off x="1428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0" name="Line 44"/>
            <p:cNvSpPr>
              <a:spLocks noChangeShapeType="1"/>
            </p:cNvSpPr>
            <p:nvPr/>
          </p:nvSpPr>
          <p:spPr bwMode="auto">
            <a:xfrm>
              <a:off x="1428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1" name="Group 45"/>
            <p:cNvGrpSpPr/>
            <p:nvPr/>
          </p:nvGrpSpPr>
          <p:grpSpPr bwMode="auto">
            <a:xfrm>
              <a:off x="1537" y="2573"/>
              <a:ext cx="144" cy="144"/>
              <a:chOff x="2208" y="3072"/>
              <a:chExt cx="144" cy="144"/>
            </a:xfrm>
          </p:grpSpPr>
          <p:sp>
            <p:nvSpPr>
              <p:cNvPr id="352302" name="Oval 46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3" name="Line 47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04" name="Line 48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>
              <a:off x="1610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>
              <a:off x="1610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07" name="Group 51"/>
            <p:cNvGrpSpPr/>
            <p:nvPr/>
          </p:nvGrpSpPr>
          <p:grpSpPr bwMode="auto">
            <a:xfrm>
              <a:off x="1718" y="2573"/>
              <a:ext cx="144" cy="144"/>
              <a:chOff x="2208" y="3072"/>
              <a:chExt cx="144" cy="144"/>
            </a:xfrm>
          </p:grpSpPr>
          <p:sp>
            <p:nvSpPr>
              <p:cNvPr id="352308" name="Oval 52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09" name="Line 53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0" name="Line 54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>
              <a:off x="1791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>
              <a:off x="1791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3" name="Group 57"/>
            <p:cNvGrpSpPr/>
            <p:nvPr/>
          </p:nvGrpSpPr>
          <p:grpSpPr bwMode="auto">
            <a:xfrm>
              <a:off x="1900" y="2573"/>
              <a:ext cx="144" cy="144"/>
              <a:chOff x="2208" y="3072"/>
              <a:chExt cx="144" cy="144"/>
            </a:xfrm>
          </p:grpSpPr>
          <p:sp>
            <p:nvSpPr>
              <p:cNvPr id="352314" name="Oval 58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15" name="Line 59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16" name="Line 60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17" name="Line 61"/>
            <p:cNvSpPr>
              <a:spLocks noChangeShapeType="1"/>
            </p:cNvSpPr>
            <p:nvPr/>
          </p:nvSpPr>
          <p:spPr bwMode="auto">
            <a:xfrm>
              <a:off x="1973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18" name="Line 62"/>
            <p:cNvSpPr>
              <a:spLocks noChangeShapeType="1"/>
            </p:cNvSpPr>
            <p:nvPr/>
          </p:nvSpPr>
          <p:spPr bwMode="auto">
            <a:xfrm>
              <a:off x="1973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19" name="Group 63"/>
            <p:cNvGrpSpPr/>
            <p:nvPr/>
          </p:nvGrpSpPr>
          <p:grpSpPr bwMode="auto">
            <a:xfrm>
              <a:off x="2081" y="2573"/>
              <a:ext cx="144" cy="144"/>
              <a:chOff x="2208" y="3072"/>
              <a:chExt cx="144" cy="144"/>
            </a:xfrm>
          </p:grpSpPr>
          <p:sp>
            <p:nvSpPr>
              <p:cNvPr id="352320" name="Oval 64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1" name="Line 65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2" name="Line 66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3" name="Line 67"/>
            <p:cNvSpPr>
              <a:spLocks noChangeShapeType="1"/>
            </p:cNvSpPr>
            <p:nvPr/>
          </p:nvSpPr>
          <p:spPr bwMode="auto">
            <a:xfrm>
              <a:off x="2154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24" name="Line 68"/>
            <p:cNvSpPr>
              <a:spLocks noChangeShapeType="1"/>
            </p:cNvSpPr>
            <p:nvPr/>
          </p:nvSpPr>
          <p:spPr bwMode="auto">
            <a:xfrm>
              <a:off x="2154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2325" name="Group 69"/>
            <p:cNvGrpSpPr/>
            <p:nvPr/>
          </p:nvGrpSpPr>
          <p:grpSpPr bwMode="auto">
            <a:xfrm>
              <a:off x="2263" y="2573"/>
              <a:ext cx="144" cy="144"/>
              <a:chOff x="2208" y="3072"/>
              <a:chExt cx="144" cy="144"/>
            </a:xfrm>
          </p:grpSpPr>
          <p:sp>
            <p:nvSpPr>
              <p:cNvPr id="352326" name="Oval 7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44" cy="14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80000"/>
                </a:schemeClr>
              </a:solidFill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2327" name="Line 71"/>
              <p:cNvSpPr>
                <a:spLocks noChangeShapeType="1"/>
              </p:cNvSpPr>
              <p:nvPr/>
            </p:nvSpPr>
            <p:spPr bwMode="auto">
              <a:xfrm>
                <a:off x="2226" y="3096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328" name="Line 72"/>
              <p:cNvSpPr>
                <a:spLocks noChangeShapeType="1"/>
              </p:cNvSpPr>
              <p:nvPr/>
            </p:nvSpPr>
            <p:spPr bwMode="auto">
              <a:xfrm flipV="1">
                <a:off x="2226" y="3102"/>
                <a:ext cx="96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>
              <a:off x="2336" y="2477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>
              <a:off x="2336" y="2716"/>
              <a:ext cx="0" cy="1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31" name="Oval 75"/>
            <p:cNvSpPr>
              <a:spLocks noChangeArrowheads="1"/>
            </p:cNvSpPr>
            <p:nvPr/>
          </p:nvSpPr>
          <p:spPr bwMode="auto">
            <a:xfrm>
              <a:off x="948" y="2819"/>
              <a:ext cx="46" cy="4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3491880" y="4018601"/>
            <a:ext cx="45365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0#</a:t>
            </a:r>
            <a:r>
              <a:rPr lang="zh-CN" altLang="en-US" b="1" dirty="0">
                <a:latin typeface="宋体" panose="02010600030101010101" pitchFamily="2" charset="-122"/>
              </a:rPr>
              <a:t>灯亮时，数据口的值应为</a:t>
            </a:r>
          </a:p>
        </p:txBody>
      </p:sp>
      <p:sp>
        <p:nvSpPr>
          <p:cNvPr id="7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7884368" y="4027130"/>
            <a:ext cx="86409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0xFE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78" name="线形标注 2 77"/>
          <p:cNvSpPr/>
          <p:nvPr/>
        </p:nvSpPr>
        <p:spPr bwMode="auto">
          <a:xfrm>
            <a:off x="1187624" y="6092751"/>
            <a:ext cx="2682130" cy="648617"/>
          </a:xfrm>
          <a:prstGeom prst="borderCallout2">
            <a:avLst>
              <a:gd name="adj1" fmla="val 49513"/>
              <a:gd name="adj2" fmla="val -100"/>
              <a:gd name="adj3" fmla="val 49529"/>
              <a:gd name="adj4" fmla="val -6625"/>
              <a:gd name="adj5" fmla="val -4559"/>
              <a:gd name="adj6" fmla="val -1526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14000"/>
              </a:lnSpc>
            </a:pP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600" b="1" dirty="0">
                <a:latin typeface="+mn-ea"/>
                <a:ea typeface="+mn-ea"/>
              </a:rPr>
              <a:t>若改为</a:t>
            </a:r>
            <a:r>
              <a:rPr lang="en-US" altLang="zh-CN" sz="1600" b="1" dirty="0">
                <a:latin typeface="+mn-ea"/>
                <a:ea typeface="+mn-ea"/>
              </a:rPr>
              <a:t>0V</a:t>
            </a:r>
            <a:r>
              <a:rPr lang="zh-CN" altLang="en-US" sz="1600" b="1" dirty="0">
                <a:latin typeface="+mn-ea"/>
                <a:ea typeface="+mn-ea"/>
              </a:rPr>
              <a:t>，</a:t>
            </a:r>
            <a:r>
              <a:rPr lang="en-US" altLang="zh-CN" sz="1600" b="1" dirty="0">
                <a:latin typeface="+mn-ea"/>
                <a:ea typeface="+mn-ea"/>
              </a:rPr>
              <a:t>0#</a:t>
            </a:r>
            <a:r>
              <a:rPr lang="zh-CN" altLang="en-US" sz="1600" b="1" dirty="0">
                <a:latin typeface="+mn-ea"/>
                <a:ea typeface="+mn-ea"/>
              </a:rPr>
              <a:t>灯亮时的数据口的值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zh-CN" altLang="en-US" sz="1600" b="1" dirty="0">
                <a:latin typeface="+mn-ea"/>
                <a:ea typeface="+mn-ea"/>
              </a:rPr>
              <a:t>？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2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2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2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70" grpId="0"/>
      <p:bldP spid="82" grpId="0"/>
      <p:bldP spid="76" grpId="0"/>
      <p:bldP spid="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79389" y="2177420"/>
            <a:ext cx="4644578" cy="413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884680" indent="-1884680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、程序中断方式的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控制流程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*基本思想：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控制流程：</a:t>
            </a: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1800"/>
              </a:spcBef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2650" indent="-2152650"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所占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时间：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2915816" y="5755322"/>
            <a:ext cx="439248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响应＋执行中断程序的总时间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C84-7FF9-4760-82C8-8C6DB5D46440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§7.5  </a:t>
            </a:r>
            <a:r>
              <a:rPr lang="zh-CN" altLang="en-US" sz="2800" b="1" dirty="0">
                <a:latin typeface="宋体" panose="02010600030101010101" pitchFamily="2" charset="-122"/>
              </a:rPr>
              <a:t>程序中断</a:t>
            </a:r>
            <a:r>
              <a:rPr lang="en-US" altLang="zh-CN" sz="2800" b="1" dirty="0">
                <a:latin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79388" y="1268760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一、中断的概念</a:t>
            </a:r>
          </a:p>
        </p:txBody>
      </p:sp>
      <p:sp>
        <p:nvSpPr>
          <p:cNvPr id="7317" name="Text Box 149"/>
          <p:cNvSpPr txBox="1">
            <a:spLocks noChangeArrowheads="1"/>
          </p:cNvSpPr>
          <p:nvPr/>
        </p:nvSpPr>
        <p:spPr bwMode="auto">
          <a:xfrm>
            <a:off x="179388" y="1722874"/>
            <a:ext cx="87851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中断的处理过程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响应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中断机构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r>
              <a:rPr lang="zh-CN" altLang="en-US" b="1" dirty="0">
                <a:latin typeface="宋体" panose="02010600030101010101" pitchFamily="2" charset="-122"/>
              </a:rPr>
              <a:t>、处理及返回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软件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2513484" y="3565002"/>
            <a:ext cx="645112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启动、传送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指令实现，</a:t>
            </a:r>
            <a:r>
              <a:rPr lang="zh-CN" altLang="en-US" b="1" u="sng" dirty="0"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由硬件实现</a:t>
            </a:r>
            <a:endParaRPr lang="zh-CN" altLang="en-US" b="1" dirty="0"/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123479" y="2650964"/>
            <a:ext cx="684100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spc="-100" dirty="0">
                <a:latin typeface="宋体" panose="02010600030101010101" pitchFamily="2" charset="-122"/>
              </a:rPr>
              <a:t>设备后，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spc="-100" dirty="0">
                <a:latin typeface="宋体" panose="02010600030101010101" pitchFamily="2" charset="-122"/>
              </a:rPr>
              <a:t>现行程序；设备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spc="-100" dirty="0">
                <a:latin typeface="宋体" panose="02010600030101010101" pitchFamily="2" charset="-122"/>
              </a:rPr>
              <a:t>请求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才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请求、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spc="-100" dirty="0">
                <a:latin typeface="宋体" panose="02010600030101010101" pitchFamily="2" charset="-122"/>
              </a:rPr>
              <a:t>数据、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返回</a:t>
            </a:r>
            <a:r>
              <a:rPr lang="zh-CN" altLang="en-US" b="1" spc="-100" dirty="0">
                <a:latin typeface="宋体" panose="02010600030101010101" pitchFamily="2" charset="-122"/>
              </a:rPr>
              <a:t>现行程序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31516" y="4068263"/>
            <a:ext cx="6840885" cy="1656979"/>
            <a:chOff x="1331516" y="3861146"/>
            <a:chExt cx="6840885" cy="1656979"/>
          </a:xfrm>
        </p:grpSpPr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1881783" y="4004021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368029" y="4219921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4" name="Rectangle 64"/>
            <p:cNvSpPr>
              <a:spLocks noChangeArrowheads="1"/>
            </p:cNvSpPr>
            <p:nvPr/>
          </p:nvSpPr>
          <p:spPr bwMode="auto">
            <a:xfrm>
              <a:off x="2915840" y="4077046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65"/>
            <p:cNvSpPr>
              <a:spLocks noChangeArrowheads="1"/>
            </p:cNvSpPr>
            <p:nvPr/>
          </p:nvSpPr>
          <p:spPr bwMode="auto">
            <a:xfrm>
              <a:off x="4931917" y="4508846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66"/>
            <p:cNvSpPr>
              <a:spLocks noChangeArrowheads="1"/>
            </p:cNvSpPr>
            <p:nvPr/>
          </p:nvSpPr>
          <p:spPr bwMode="auto">
            <a:xfrm>
              <a:off x="3274616" y="4077046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67"/>
            <p:cNvSpPr>
              <a:spLocks noChangeArrowheads="1"/>
            </p:cNvSpPr>
            <p:nvPr/>
          </p:nvSpPr>
          <p:spPr bwMode="auto">
            <a:xfrm>
              <a:off x="5694288" y="4077046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69"/>
            <p:cNvSpPr>
              <a:spLocks noChangeArrowheads="1"/>
            </p:cNvSpPr>
            <p:nvPr/>
          </p:nvSpPr>
          <p:spPr bwMode="auto">
            <a:xfrm>
              <a:off x="5148064" y="4508846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70"/>
            <p:cNvSpPr>
              <a:spLocks noChangeShapeType="1"/>
            </p:cNvSpPr>
            <p:nvPr/>
          </p:nvSpPr>
          <p:spPr bwMode="auto">
            <a:xfrm>
              <a:off x="4716016" y="4148484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71"/>
            <p:cNvSpPr>
              <a:spLocks noChangeShapeType="1"/>
            </p:cNvSpPr>
            <p:nvPr/>
          </p:nvSpPr>
          <p:spPr bwMode="auto">
            <a:xfrm>
              <a:off x="2915841" y="4148483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 flipV="1">
              <a:off x="5465763" y="4148484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73"/>
            <p:cNvSpPr>
              <a:spLocks noChangeShapeType="1"/>
            </p:cNvSpPr>
            <p:nvPr/>
          </p:nvSpPr>
          <p:spPr bwMode="auto">
            <a:xfrm flipV="1">
              <a:off x="4931917" y="4579491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>
              <a:off x="6876256" y="4148484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75"/>
            <p:cNvSpPr>
              <a:spLocks noChangeShapeType="1"/>
            </p:cNvSpPr>
            <p:nvPr/>
          </p:nvSpPr>
          <p:spPr bwMode="auto">
            <a:xfrm>
              <a:off x="5693965" y="4148483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Rectangle 78"/>
            <p:cNvSpPr>
              <a:spLocks noChangeArrowheads="1"/>
            </p:cNvSpPr>
            <p:nvPr/>
          </p:nvSpPr>
          <p:spPr bwMode="auto">
            <a:xfrm>
              <a:off x="7856116" y="4077046"/>
              <a:ext cx="316284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80"/>
            <p:cNvSpPr>
              <a:spLocks noChangeShapeType="1"/>
            </p:cNvSpPr>
            <p:nvPr/>
          </p:nvSpPr>
          <p:spPr bwMode="auto">
            <a:xfrm flipV="1">
              <a:off x="7626126" y="4148483"/>
              <a:ext cx="228402" cy="4321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2"/>
            <p:cNvSpPr>
              <a:spLocks noChangeShapeType="1"/>
            </p:cNvSpPr>
            <p:nvPr/>
          </p:nvSpPr>
          <p:spPr bwMode="auto">
            <a:xfrm>
              <a:off x="7856116" y="4148483"/>
              <a:ext cx="31628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85"/>
            <p:cNvSpPr txBox="1">
              <a:spLocks noChangeArrowheads="1"/>
            </p:cNvSpPr>
            <p:nvPr/>
          </p:nvSpPr>
          <p:spPr bwMode="auto">
            <a:xfrm>
              <a:off x="1331516" y="5229200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5220072" y="5301208"/>
              <a:ext cx="1609576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 flipH="1">
              <a:off x="3346053" y="4221509"/>
              <a:ext cx="1" cy="107969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5220072" y="4723160"/>
              <a:ext cx="504950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</a:p>
          </p:txBody>
        </p:sp>
        <p:sp>
          <p:nvSpPr>
            <p:cNvPr id="64" name="Line 89"/>
            <p:cNvSpPr>
              <a:spLocks noChangeShapeType="1"/>
            </p:cNvSpPr>
            <p:nvPr/>
          </p:nvSpPr>
          <p:spPr bwMode="auto">
            <a:xfrm>
              <a:off x="5220071" y="4653309"/>
              <a:ext cx="1018" cy="64789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347641" y="5301208"/>
              <a:ext cx="1330275" cy="1444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91"/>
            <p:cNvSpPr txBox="1">
              <a:spLocks noChangeArrowheads="1"/>
            </p:cNvSpPr>
            <p:nvPr/>
          </p:nvSpPr>
          <p:spPr bwMode="auto">
            <a:xfrm>
              <a:off x="2843808" y="4723160"/>
              <a:ext cx="503833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67" name="Line 92"/>
            <p:cNvSpPr>
              <a:spLocks noChangeShapeType="1"/>
            </p:cNvSpPr>
            <p:nvPr/>
          </p:nvSpPr>
          <p:spPr bwMode="auto">
            <a:xfrm flipV="1">
              <a:off x="4677916" y="4219920"/>
              <a:ext cx="0" cy="108128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flipH="1" flipV="1">
              <a:off x="6829647" y="4219920"/>
              <a:ext cx="893" cy="108128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96"/>
            <p:cNvSpPr txBox="1">
              <a:spLocks noChangeArrowheads="1"/>
            </p:cNvSpPr>
            <p:nvPr/>
          </p:nvSpPr>
          <p:spPr bwMode="auto">
            <a:xfrm>
              <a:off x="6372200" y="4723160"/>
              <a:ext cx="458341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7383487" y="5301208"/>
              <a:ext cx="788913" cy="1444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>
              <a:off x="7380312" y="4653309"/>
              <a:ext cx="3175" cy="64789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4787453" y="3861146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5364088" y="3861146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77" name="Text Box 102"/>
            <p:cNvSpPr txBox="1">
              <a:spLocks noChangeArrowheads="1"/>
            </p:cNvSpPr>
            <p:nvPr/>
          </p:nvSpPr>
          <p:spPr bwMode="auto">
            <a:xfrm>
              <a:off x="6947693" y="3861146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7524328" y="3861146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11313" y="4148484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71"/>
            <p:cNvSpPr>
              <a:spLocks noChangeShapeType="1"/>
            </p:cNvSpPr>
            <p:nvPr/>
          </p:nvSpPr>
          <p:spPr bwMode="auto">
            <a:xfrm>
              <a:off x="3346053" y="5373437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1"/>
            <p:cNvSpPr>
              <a:spLocks noChangeShapeType="1"/>
            </p:cNvSpPr>
            <p:nvPr/>
          </p:nvSpPr>
          <p:spPr bwMode="auto">
            <a:xfrm flipV="1">
              <a:off x="5220072" y="5372520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1"/>
            <p:cNvSpPr>
              <a:spLocks noChangeShapeType="1"/>
            </p:cNvSpPr>
            <p:nvPr/>
          </p:nvSpPr>
          <p:spPr bwMode="auto">
            <a:xfrm>
              <a:off x="7383487" y="5372520"/>
              <a:ext cx="78891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65"/>
            <p:cNvSpPr>
              <a:spLocks noChangeArrowheads="1"/>
            </p:cNvSpPr>
            <p:nvPr/>
          </p:nvSpPr>
          <p:spPr bwMode="auto">
            <a:xfrm>
              <a:off x="7092280" y="4509218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69"/>
            <p:cNvSpPr>
              <a:spLocks noChangeArrowheads="1"/>
            </p:cNvSpPr>
            <p:nvPr/>
          </p:nvSpPr>
          <p:spPr bwMode="auto">
            <a:xfrm>
              <a:off x="7308427" y="4509218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73"/>
            <p:cNvSpPr>
              <a:spLocks noChangeShapeType="1"/>
            </p:cNvSpPr>
            <p:nvPr/>
          </p:nvSpPr>
          <p:spPr bwMode="auto">
            <a:xfrm flipV="1">
              <a:off x="7092280" y="4579491"/>
              <a:ext cx="546348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96"/>
            <p:cNvSpPr txBox="1">
              <a:spLocks noChangeArrowheads="1"/>
            </p:cNvSpPr>
            <p:nvPr/>
          </p:nvSpPr>
          <p:spPr bwMode="auto">
            <a:xfrm>
              <a:off x="4185667" y="4725144"/>
              <a:ext cx="458341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81" name="Text Box 88"/>
            <p:cNvSpPr txBox="1">
              <a:spLocks noChangeArrowheads="1"/>
            </p:cNvSpPr>
            <p:nvPr/>
          </p:nvSpPr>
          <p:spPr bwMode="auto">
            <a:xfrm>
              <a:off x="7380312" y="4725144"/>
              <a:ext cx="504950" cy="4683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传送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数据</a:t>
              </a:r>
            </a:p>
          </p:txBody>
        </p:sp>
      </p:grpSp>
      <p:sp>
        <p:nvSpPr>
          <p:cNvPr id="69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8569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</a:rPr>
              <a:t>中断概念，接口组织，中断源识别方法，中断系统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△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0" grpId="0"/>
      <p:bldP spid="7188" grpId="0" animBg="1"/>
      <p:bldP spid="7317" grpId="0"/>
      <p:bldP spid="79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179513" y="315024"/>
            <a:ext cx="7920880" cy="613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、中断的类型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可屏蔽中断与不可屏蔽中断：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请求的</a:t>
            </a:r>
            <a:r>
              <a:rPr lang="zh-CN" altLang="en-US" sz="2000" b="1" dirty="0">
                <a:latin typeface="宋体" panose="02010600030101010101" pitchFamily="2" charset="-122"/>
              </a:rPr>
              <a:t>紧急程度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处理时机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返回方式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向量中断与非向量中断：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响应的</a:t>
            </a:r>
            <a:r>
              <a:rPr lang="zh-CN" altLang="en-US" sz="2000" b="1" dirty="0">
                <a:latin typeface="宋体" panose="02010600030101010101" pitchFamily="2" charset="-122"/>
              </a:rPr>
              <a:t>实现方法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识别事件类型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中断源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获得处理程序入口地址的实现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*单重中断与多重中断：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基于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处理的</a:t>
            </a:r>
            <a:r>
              <a:rPr lang="zh-CN" altLang="en-US" sz="2000" b="1" dirty="0">
                <a:latin typeface="宋体" panose="02010600030101010101" pitchFamily="2" charset="-122"/>
              </a:rPr>
              <a:t>过程重叠与否</a:t>
            </a:r>
            <a:r>
              <a:rPr lang="en-US" altLang="zh-CN" sz="2000" b="1" dirty="0">
                <a:latin typeface="宋体" panose="02010600030101010101" pitchFamily="2" charset="-122"/>
              </a:rPr>
              <a:t>) </a:t>
            </a:r>
          </a:p>
          <a:p>
            <a:pPr marL="3222625" indent="-3222625" algn="l">
              <a:lnSpc>
                <a:spcPct val="105000"/>
              </a:lnSpc>
            </a:pP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61" name="Text Box 176"/>
          <p:cNvSpPr txBox="1">
            <a:spLocks noChangeArrowheads="1"/>
          </p:cNvSpPr>
          <p:nvPr/>
        </p:nvSpPr>
        <p:spPr bwMode="auto">
          <a:xfrm>
            <a:off x="1906068" y="5392465"/>
            <a:ext cx="576227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b="1" u="sng" dirty="0">
                <a:latin typeface="宋体" panose="02010600030101010101" pitchFamily="2" charset="-122"/>
              </a:rPr>
              <a:t>单重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处理时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可为</a:t>
            </a:r>
            <a:r>
              <a:rPr lang="zh-CN" altLang="en-US" b="1" u="sng" dirty="0">
                <a:latin typeface="宋体" panose="02010600030101010101" pitchFamily="2" charset="-122"/>
              </a:rPr>
              <a:t>多重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1611630" indent="-161163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响应时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，服务程序中可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97D1-EB9C-4983-85E8-0CD28432B761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2555776" y="1218818"/>
            <a:ext cx="64461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多个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当前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当前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</a:t>
            </a:r>
            <a:r>
              <a:rPr lang="zh-CN" altLang="en-US" b="1" dirty="0">
                <a:latin typeface="宋体" panose="02010600030101010101" pitchFamily="2" charset="-122"/>
              </a:rPr>
              <a:t>时  </a:t>
            </a:r>
            <a:r>
              <a:rPr lang="zh-CN" altLang="en-US" sz="1800" b="1" dirty="0">
                <a:latin typeface="宋体" panose="02010600030101010101" pitchFamily="2" charset="-122"/>
              </a:rPr>
              <a:t>←外设很慢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22" name="Text Box 82"/>
          <p:cNvSpPr txBox="1">
            <a:spLocks noChangeArrowheads="1"/>
          </p:cNvSpPr>
          <p:nvPr/>
        </p:nvSpPr>
        <p:spPr bwMode="auto">
          <a:xfrm>
            <a:off x="2555776" y="1700808"/>
            <a:ext cx="631870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下条指令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下条指令或终止程序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23" name="Text Box 82"/>
          <p:cNvSpPr txBox="1">
            <a:spLocks noChangeArrowheads="1"/>
          </p:cNvSpPr>
          <p:nvPr/>
        </p:nvSpPr>
        <p:spPr bwMode="auto">
          <a:xfrm>
            <a:off x="3204863" y="2132856"/>
            <a:ext cx="57596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PSR</a:t>
            </a:r>
            <a:r>
              <a:rPr lang="zh-CN" altLang="en-US" b="1" spc="-100" dirty="0">
                <a:latin typeface="宋体" panose="02010600030101010101" pitchFamily="2" charset="-122"/>
              </a:rPr>
              <a:t>中设置</a:t>
            </a:r>
            <a:r>
              <a:rPr lang="en-US" altLang="zh-CN" b="1" spc="-100" dirty="0">
                <a:latin typeface="宋体" panose="02010600030101010101" pitchFamily="2" charset="-122"/>
              </a:rPr>
              <a:t>IF</a:t>
            </a:r>
            <a:r>
              <a:rPr lang="zh-CN" altLang="en-US" b="1" spc="-100" dirty="0">
                <a:latin typeface="宋体" panose="02010600030101010101" pitchFamily="2" charset="-122"/>
              </a:rPr>
              <a:t>位，</a:t>
            </a:r>
            <a:r>
              <a:rPr lang="en-US" altLang="zh-CN" b="1" spc="-100" dirty="0">
                <a:latin typeface="宋体" panose="02010600030101010101" pitchFamily="2" charset="-122"/>
              </a:rPr>
              <a:t>ISA</a:t>
            </a:r>
            <a:r>
              <a:rPr lang="zh-CN" altLang="en-US" b="1" spc="-100" dirty="0">
                <a:latin typeface="宋体" panose="02010600030101010101" pitchFamily="2" charset="-122"/>
              </a:rPr>
              <a:t>中含开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关中断指令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447687" y="4509120"/>
            <a:ext cx="4305226" cy="942868"/>
            <a:chOff x="447687" y="2421696"/>
            <a:chExt cx="4305226" cy="942868"/>
          </a:xfrm>
        </p:grpSpPr>
        <p:sp>
          <p:nvSpPr>
            <p:cNvPr id="127" name="Text Box 81"/>
            <p:cNvSpPr txBox="1">
              <a:spLocks noChangeArrowheads="1"/>
            </p:cNvSpPr>
            <p:nvPr/>
          </p:nvSpPr>
          <p:spPr bwMode="auto">
            <a:xfrm>
              <a:off x="4644901" y="3147076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1403647" y="2421696"/>
              <a:ext cx="2628305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B(B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比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更紧急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 flipV="1">
              <a:off x="1403648" y="3212168"/>
              <a:ext cx="288032" cy="1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68"/>
            <p:cNvSpPr>
              <a:spLocks noChangeShapeType="1"/>
            </p:cNvSpPr>
            <p:nvPr/>
          </p:nvSpPr>
          <p:spPr bwMode="auto">
            <a:xfrm>
              <a:off x="4283398" y="3212168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70"/>
            <p:cNvSpPr>
              <a:spLocks noChangeShapeType="1"/>
            </p:cNvSpPr>
            <p:nvPr/>
          </p:nvSpPr>
          <p:spPr bwMode="auto">
            <a:xfrm>
              <a:off x="3058568" y="2853724"/>
              <a:ext cx="144016" cy="38018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72"/>
            <p:cNvSpPr>
              <a:spLocks noChangeShapeType="1"/>
            </p:cNvSpPr>
            <p:nvPr/>
          </p:nvSpPr>
          <p:spPr bwMode="auto">
            <a:xfrm flipV="1">
              <a:off x="3347864" y="2853705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75"/>
            <p:cNvSpPr txBox="1">
              <a:spLocks noChangeArrowheads="1"/>
            </p:cNvSpPr>
            <p:nvPr/>
          </p:nvSpPr>
          <p:spPr bwMode="auto">
            <a:xfrm>
              <a:off x="3346600" y="285289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1619672" y="2708796"/>
              <a:ext cx="0" cy="4312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0"/>
            <p:cNvSpPr>
              <a:spLocks noChangeShapeType="1"/>
            </p:cNvSpPr>
            <p:nvPr/>
          </p:nvSpPr>
          <p:spPr bwMode="auto">
            <a:xfrm>
              <a:off x="1403648" y="3284984"/>
              <a:ext cx="3239095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10"/>
            <p:cNvSpPr>
              <a:spLocks noChangeShapeType="1"/>
            </p:cNvSpPr>
            <p:nvPr/>
          </p:nvSpPr>
          <p:spPr bwMode="auto">
            <a:xfrm flipV="1">
              <a:off x="3203848" y="285293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11"/>
            <p:cNvSpPr>
              <a:spLocks noChangeShapeType="1"/>
            </p:cNvSpPr>
            <p:nvPr/>
          </p:nvSpPr>
          <p:spPr bwMode="auto">
            <a:xfrm>
              <a:off x="4138688" y="2852896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Text Box 75"/>
            <p:cNvSpPr txBox="1">
              <a:spLocks noChangeArrowheads="1"/>
            </p:cNvSpPr>
            <p:nvPr/>
          </p:nvSpPr>
          <p:spPr bwMode="auto">
            <a:xfrm>
              <a:off x="447687" y="2780928"/>
              <a:ext cx="955961" cy="54016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14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当前程序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9" name="Text Box 75"/>
            <p:cNvSpPr txBox="1">
              <a:spLocks noChangeArrowheads="1"/>
            </p:cNvSpPr>
            <p:nvPr/>
          </p:nvSpPr>
          <p:spPr bwMode="auto">
            <a:xfrm>
              <a:off x="1906118" y="2852129"/>
              <a:ext cx="1043560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140" name="Line 76"/>
            <p:cNvSpPr>
              <a:spLocks noChangeShapeType="1"/>
            </p:cNvSpPr>
            <p:nvPr/>
          </p:nvSpPr>
          <p:spPr bwMode="auto">
            <a:xfrm flipV="1">
              <a:off x="1817068" y="2852936"/>
              <a:ext cx="1242764" cy="1576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10"/>
            <p:cNvSpPr>
              <a:spLocks noChangeShapeType="1"/>
            </p:cNvSpPr>
            <p:nvPr/>
          </p:nvSpPr>
          <p:spPr bwMode="auto">
            <a:xfrm flipV="1">
              <a:off x="1691680" y="2851805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77"/>
            <p:cNvSpPr>
              <a:spLocks noChangeShapeType="1"/>
            </p:cNvSpPr>
            <p:nvPr/>
          </p:nvSpPr>
          <p:spPr bwMode="auto">
            <a:xfrm>
              <a:off x="2339752" y="2673077"/>
              <a:ext cx="0" cy="14298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148064" y="4437112"/>
            <a:ext cx="3780420" cy="1008768"/>
            <a:chOff x="5148064" y="2349688"/>
            <a:chExt cx="3780420" cy="1008768"/>
          </a:xfrm>
        </p:grpSpPr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5174567" y="2349688"/>
              <a:ext cx="1412393" cy="28722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请求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45" name="Line 67"/>
            <p:cNvSpPr>
              <a:spLocks noChangeShapeType="1"/>
            </p:cNvSpPr>
            <p:nvPr/>
          </p:nvSpPr>
          <p:spPr bwMode="auto">
            <a:xfrm>
              <a:off x="5148064" y="3212168"/>
              <a:ext cx="358776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>
              <a:off x="8459862" y="3212976"/>
              <a:ext cx="287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>
              <a:off x="7379048" y="2492896"/>
              <a:ext cx="144016" cy="35927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2"/>
            <p:cNvSpPr>
              <a:spLocks noChangeShapeType="1"/>
            </p:cNvSpPr>
            <p:nvPr/>
          </p:nvSpPr>
          <p:spPr bwMode="auto">
            <a:xfrm flipV="1">
              <a:off x="6586960" y="2492896"/>
              <a:ext cx="792088" cy="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Text Box 75"/>
            <p:cNvSpPr txBox="1">
              <a:spLocks noChangeArrowheads="1"/>
            </p:cNvSpPr>
            <p:nvPr/>
          </p:nvSpPr>
          <p:spPr bwMode="auto">
            <a:xfrm>
              <a:off x="7523064" y="2853705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0" name="Line 76"/>
            <p:cNvSpPr>
              <a:spLocks noChangeShapeType="1"/>
            </p:cNvSpPr>
            <p:nvPr/>
          </p:nvSpPr>
          <p:spPr bwMode="auto">
            <a:xfrm>
              <a:off x="7523064" y="2853704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7"/>
            <p:cNvSpPr>
              <a:spLocks noChangeShapeType="1"/>
            </p:cNvSpPr>
            <p:nvPr/>
          </p:nvSpPr>
          <p:spPr bwMode="auto">
            <a:xfrm>
              <a:off x="5434832" y="2637804"/>
              <a:ext cx="0" cy="50304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0"/>
            <p:cNvSpPr>
              <a:spLocks noChangeShapeType="1"/>
            </p:cNvSpPr>
            <p:nvPr/>
          </p:nvSpPr>
          <p:spPr bwMode="auto">
            <a:xfrm>
              <a:off x="5148064" y="3284737"/>
              <a:ext cx="3671143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0"/>
            <p:cNvSpPr>
              <a:spLocks noChangeShapeType="1"/>
            </p:cNvSpPr>
            <p:nvPr/>
          </p:nvSpPr>
          <p:spPr bwMode="auto">
            <a:xfrm flipV="1">
              <a:off x="6442944" y="2492896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1"/>
            <p:cNvSpPr>
              <a:spLocks noChangeShapeType="1"/>
            </p:cNvSpPr>
            <p:nvPr/>
          </p:nvSpPr>
          <p:spPr bwMode="auto">
            <a:xfrm>
              <a:off x="8315152" y="2853704"/>
              <a:ext cx="144016" cy="3603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75"/>
            <p:cNvSpPr txBox="1">
              <a:spLocks noChangeArrowheads="1"/>
            </p:cNvSpPr>
            <p:nvPr/>
          </p:nvSpPr>
          <p:spPr bwMode="auto">
            <a:xfrm>
              <a:off x="6658968" y="2492896"/>
              <a:ext cx="613345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56" name="Text Box 75"/>
            <p:cNvSpPr txBox="1">
              <a:spLocks noChangeArrowheads="1"/>
            </p:cNvSpPr>
            <p:nvPr/>
          </p:nvSpPr>
          <p:spPr bwMode="auto">
            <a:xfrm>
              <a:off x="5650856" y="2852937"/>
              <a:ext cx="685353" cy="4318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中断程序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7" name="Line 76"/>
            <p:cNvSpPr>
              <a:spLocks noChangeShapeType="1"/>
            </p:cNvSpPr>
            <p:nvPr/>
          </p:nvSpPr>
          <p:spPr bwMode="auto">
            <a:xfrm>
              <a:off x="5650856" y="2852936"/>
              <a:ext cx="791716" cy="1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V="1">
              <a:off x="5506840" y="2852613"/>
              <a:ext cx="144016" cy="360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7"/>
            <p:cNvSpPr>
              <a:spLocks noChangeShapeType="1"/>
            </p:cNvSpPr>
            <p:nvPr/>
          </p:nvSpPr>
          <p:spPr bwMode="auto">
            <a:xfrm>
              <a:off x="6370936" y="2637804"/>
              <a:ext cx="0" cy="1790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81"/>
            <p:cNvSpPr txBox="1">
              <a:spLocks noChangeArrowheads="1"/>
            </p:cNvSpPr>
            <p:nvPr/>
          </p:nvSpPr>
          <p:spPr bwMode="auto">
            <a:xfrm>
              <a:off x="8820472" y="3140968"/>
              <a:ext cx="108012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166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线形标注 2 48"/>
          <p:cNvSpPr/>
          <p:nvPr/>
        </p:nvSpPr>
        <p:spPr bwMode="auto">
          <a:xfrm>
            <a:off x="5614728" y="493272"/>
            <a:ext cx="3277752" cy="271432"/>
          </a:xfrm>
          <a:prstGeom prst="borderCallout2">
            <a:avLst>
              <a:gd name="adj1" fmla="val 51026"/>
              <a:gd name="adj2" fmla="val -152"/>
              <a:gd name="adj3" fmla="val 51849"/>
              <a:gd name="adj4" fmla="val -5020"/>
              <a:gd name="adj5" fmla="val 150459"/>
              <a:gd name="adj6" fmla="val -918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latin typeface="+mn-ea"/>
                <a:ea typeface="+mn-ea"/>
              </a:rPr>
              <a:t>I/O</a:t>
            </a:r>
            <a:r>
              <a:rPr lang="zh-CN" altLang="en-US" sz="1800" b="1" dirty="0">
                <a:latin typeface="+mn-ea"/>
                <a:ea typeface="+mn-ea"/>
              </a:rPr>
              <a:t>中断请求∈可屏蔽中断请求</a:t>
            </a:r>
          </a:p>
        </p:txBody>
      </p:sp>
      <p:sp>
        <p:nvSpPr>
          <p:cNvPr id="50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82"/>
          <p:cNvSpPr txBox="1">
            <a:spLocks noChangeArrowheads="1"/>
          </p:cNvSpPr>
          <p:nvPr/>
        </p:nvSpPr>
        <p:spPr bwMode="auto">
          <a:xfrm>
            <a:off x="5292080" y="3068960"/>
            <a:ext cx="331145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宋体" panose="02010600030101010101" pitchFamily="2" charset="-122"/>
              </a:rPr>
              <a:t>硬件判优</a:t>
            </a:r>
            <a:r>
              <a:rPr lang="zh-CN" altLang="en-US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spc="-50" dirty="0">
                <a:latin typeface="宋体" panose="02010600030101010101" pitchFamily="2" charset="-122"/>
              </a:rPr>
              <a:t>软件查询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宋体" panose="02010600030101010101" pitchFamily="2" charset="-122"/>
              </a:rPr>
              <a:t>   查</a:t>
            </a:r>
            <a:r>
              <a:rPr lang="en-US" altLang="zh-CN" b="1" spc="-50" dirty="0">
                <a:latin typeface="宋体" panose="02010600030101010101" pitchFamily="2" charset="-122"/>
              </a:rPr>
              <a:t>IVT</a:t>
            </a:r>
            <a:r>
              <a:rPr lang="zh-CN" altLang="en-US" b="1" spc="-50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b="1" spc="-50" dirty="0">
                <a:latin typeface="宋体" panose="02010600030101010101" pitchFamily="2" charset="-122"/>
              </a:rPr>
              <a:t>调用子程序</a:t>
            </a:r>
            <a:endParaRPr lang="en-US" altLang="zh-CN" b="1" spc="-5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5" name="AutoShape 62">
            <a:hlinkClick r:id="rId5" action="ppaction://hlinkpres?slideindex=79&amp;slidetitle=PowerPoint 演示文稿"/>
          </p:cNvPr>
          <p:cNvSpPr>
            <a:spLocks noChangeArrowheads="1"/>
          </p:cNvSpPr>
          <p:nvPr/>
        </p:nvSpPr>
        <p:spPr bwMode="auto">
          <a:xfrm>
            <a:off x="8168866" y="908720"/>
            <a:ext cx="523466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5-79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6" name="AutoShape 62">
            <a:hlinkClick r:id="rId6" action="ppaction://hlinkpres?slideindex=83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2708920"/>
            <a:ext cx="519932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5-83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7" name="线形标注 2 56"/>
          <p:cNvSpPr/>
          <p:nvPr/>
        </p:nvSpPr>
        <p:spPr bwMode="auto">
          <a:xfrm>
            <a:off x="4501628" y="6318524"/>
            <a:ext cx="3417294" cy="278828"/>
          </a:xfrm>
          <a:prstGeom prst="borderCallout2">
            <a:avLst>
              <a:gd name="adj1" fmla="val 46988"/>
              <a:gd name="adj2" fmla="val -142"/>
              <a:gd name="adj3" fmla="val 46127"/>
              <a:gd name="adj4" fmla="val -3281"/>
              <a:gd name="adj5" fmla="val -20917"/>
              <a:gd name="adj6" fmla="val -2174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有多个事件，</a:t>
            </a:r>
            <a:r>
              <a:rPr lang="en-US" altLang="zh-CN" sz="1800" b="1" dirty="0">
                <a:latin typeface="+mn-ea"/>
                <a:ea typeface="+mn-ea"/>
              </a:rPr>
              <a:t>NMI</a:t>
            </a:r>
            <a:r>
              <a:rPr lang="zh-CN" altLang="en-US" sz="1800" b="1" dirty="0">
                <a:latin typeface="+mn-ea"/>
                <a:ea typeface="+mn-ea"/>
              </a:rPr>
              <a:t>仅</a:t>
            </a:r>
            <a:r>
              <a:rPr lang="en-US" altLang="zh-CN" sz="1800" b="1" dirty="0">
                <a:latin typeface="+mn-ea"/>
                <a:ea typeface="+mn-ea"/>
              </a:rPr>
              <a:t>1</a:t>
            </a:r>
            <a:r>
              <a:rPr lang="zh-CN" altLang="en-US" sz="1800" b="1" dirty="0">
                <a:latin typeface="+mn-ea"/>
                <a:ea typeface="+mn-ea"/>
              </a:rPr>
              <a:t>个事件</a:t>
            </a:r>
          </a:p>
        </p:txBody>
      </p:sp>
      <p:sp>
        <p:nvSpPr>
          <p:cNvPr id="58" name="AutoShape 62">
            <a:hlinkClick r:id="rId7" action="ppaction://hlinkpres?slideindex=81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5733256"/>
            <a:ext cx="519932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5-81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54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" y="332656"/>
            <a:ext cx="7227911" cy="243912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系统的软件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latin typeface="宋体" panose="02010600030101010101" pitchFamily="2" charset="-122"/>
              </a:rPr>
              <a:t>传送控制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何时传、如何传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涉及内容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传送的信息类型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实现：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483768" y="1224276"/>
            <a:ext cx="4707632" cy="10525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主机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外设的工作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协调</a:t>
            </a:r>
            <a:r>
              <a:rPr lang="zh-CN" altLang="en-US" b="1" dirty="0">
                <a:latin typeface="宋体" panose="02010600030101010101" pitchFamily="2" charset="-122"/>
              </a:rPr>
              <a:t>、传送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组织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数据、命令、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状态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547664" y="2204864"/>
            <a:ext cx="7444060" cy="84484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程序</a:t>
            </a:r>
            <a:r>
              <a:rPr lang="zh-CN" altLang="en-US" b="1" dirty="0">
                <a:latin typeface="宋体" panose="02010600030101010101" pitchFamily="2" charset="-122"/>
              </a:rPr>
              <a:t>，或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通道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zh-CN" altLang="en-US" b="1" u="sng" dirty="0">
                <a:latin typeface="宋体" panose="02010600030101010101" pitchFamily="2" charset="-122"/>
              </a:rPr>
              <a:t>通道程序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              └</a:t>
            </a:r>
            <a:r>
              <a:rPr lang="zh-CN" altLang="en-US" sz="1800" b="1" dirty="0">
                <a:latin typeface="宋体" panose="02010600030101010101" pitchFamily="2" charset="-122"/>
              </a:rPr>
              <a:t>←一种传送控制部件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类似于</a:t>
            </a:r>
            <a:r>
              <a:rPr lang="en-US" altLang="zh-CN" sz="1800" b="1" dirty="0">
                <a:latin typeface="宋体" panose="02010600030101010101" pitchFamily="2" charset="-122"/>
              </a:rPr>
              <a:t>CPU)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99792" y="4340221"/>
            <a:ext cx="5256584" cy="1318210"/>
            <a:chOff x="755576" y="2758862"/>
            <a:chExt cx="5256584" cy="131821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699792" y="2758961"/>
              <a:ext cx="1081087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55576" y="2758862"/>
              <a:ext cx="1945134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指令一般格式：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80880" y="2758961"/>
              <a:ext cx="100647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7355" y="2758961"/>
              <a:ext cx="122480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23728" y="3068960"/>
              <a:ext cx="3888432" cy="100811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表示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操作类型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输入、输出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表示传送的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目标设备地址</a:t>
              </a:r>
              <a:endPara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命令码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表示传送的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类型及内容</a:t>
              </a:r>
              <a:endPara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716016" y="1196752"/>
            <a:ext cx="1801713" cy="615398"/>
            <a:chOff x="4716016" y="1196752"/>
            <a:chExt cx="1801713" cy="615398"/>
          </a:xfrm>
        </p:grpSpPr>
        <p:cxnSp>
          <p:nvCxnSpPr>
            <p:cNvPr id="15" name="直接箭头连接符 14"/>
            <p:cNvCxnSpPr/>
            <p:nvPr/>
          </p:nvCxnSpPr>
          <p:spPr bwMode="auto">
            <a:xfrm>
              <a:off x="4716016" y="1196752"/>
              <a:ext cx="360040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796136" y="1196752"/>
              <a:ext cx="721593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26" name="直接箭头连接符 25"/>
            <p:cNvCxnSpPr/>
            <p:nvPr/>
          </p:nvCxnSpPr>
          <p:spPr bwMode="auto">
            <a:xfrm flipH="1">
              <a:off x="4772268" y="1668150"/>
              <a:ext cx="390872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5154756" y="1668150"/>
              <a:ext cx="936860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388" y="2783745"/>
            <a:ext cx="4248596" cy="352917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程序：</a:t>
            </a:r>
            <a:r>
              <a:rPr lang="en-US" altLang="zh-CN" sz="2000" b="1" dirty="0">
                <a:latin typeface="宋体" panose="02010600030101010101" pitchFamily="2" charset="-122"/>
              </a:rPr>
              <a:t>—</a:t>
            </a:r>
            <a:r>
              <a:rPr lang="zh-CN" altLang="en-US" sz="2000" b="1" dirty="0">
                <a:latin typeface="宋体" panose="02010600030101010101" pitchFamily="2" charset="-122"/>
              </a:rPr>
              <a:t>设备驱动程序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通道程序：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24284" y="3212976"/>
            <a:ext cx="8740204" cy="180664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ea typeface="+mn-ea"/>
              </a:rPr>
              <a:t>     </a:t>
            </a:r>
            <a:r>
              <a:rPr lang="en-US" altLang="zh-CN" b="1" u="sng" dirty="0">
                <a:latin typeface="宋体" panose="02010600030101010101" pitchFamily="2" charset="-122"/>
                <a:ea typeface="+mn-ea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  <a:ea typeface="+mn-ea"/>
              </a:rPr>
              <a:t>程序</a:t>
            </a:r>
            <a:r>
              <a:rPr lang="zh-CN" altLang="en-US" b="1" dirty="0">
                <a:latin typeface="宋体" panose="02010600030101010101" pitchFamily="2" charset="-122"/>
                <a:ea typeface="+mn-ea"/>
              </a:rPr>
              <a:t>由多个</a:t>
            </a:r>
            <a:r>
              <a:rPr lang="zh-CN" altLang="en-US" b="1" u="sng" dirty="0">
                <a:latin typeface="宋体" panose="02010600030101010101" pitchFamily="2" charset="-122"/>
                <a:ea typeface="+mn-ea"/>
              </a:rPr>
              <a:t>程序段</a:t>
            </a:r>
            <a:r>
              <a:rPr lang="en-US" altLang="zh-CN" sz="1800" b="1" dirty="0"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如</a:t>
            </a:r>
            <a:r>
              <a:rPr lang="zh-CN" altLang="zh-CN" sz="1800" b="1" dirty="0">
                <a:latin typeface="+mn-ea"/>
                <a:ea typeface="+mn-ea"/>
              </a:rPr>
              <a:t>初始化、传送</a:t>
            </a:r>
            <a:r>
              <a:rPr lang="zh-CN" altLang="en-US" sz="1800" b="1" dirty="0">
                <a:latin typeface="+mn-ea"/>
                <a:ea typeface="+mn-ea"/>
              </a:rPr>
              <a:t>控制、退出等</a:t>
            </a:r>
            <a:r>
              <a:rPr lang="en-US" altLang="zh-CN" sz="1800" b="1" dirty="0">
                <a:latin typeface="宋体" panose="02010600030101010101" pitchFamily="2" charset="-122"/>
                <a:ea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+mn-ea"/>
              </a:rPr>
              <a:t>组成，</a:t>
            </a:r>
            <a:endParaRPr lang="en-US" altLang="zh-CN" b="1" dirty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b="1" u="sng" dirty="0">
                <a:latin typeface="宋体" panose="02010600030101010101" pitchFamily="2" charset="-122"/>
                <a:ea typeface="+mn-ea"/>
              </a:rPr>
              <a:t>程序段</a:t>
            </a:r>
            <a:r>
              <a:rPr lang="zh-CN" altLang="en-US" b="1" dirty="0">
                <a:latin typeface="宋体" panose="02010600030101010101" pitchFamily="2" charset="-122"/>
                <a:ea typeface="+mn-ea"/>
              </a:rPr>
              <a:t>由包含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指令</a:t>
            </a:r>
            <a:r>
              <a:rPr lang="zh-CN" altLang="en-US" b="1" dirty="0">
                <a:latin typeface="宋体" panose="02010600030101010101" pitchFamily="2" charset="-122"/>
                <a:ea typeface="+mn-ea"/>
              </a:rPr>
              <a:t>的</a:t>
            </a:r>
            <a:r>
              <a:rPr lang="zh-CN" altLang="en-US" b="1" u="sng" dirty="0">
                <a:latin typeface="宋体" panose="02010600030101010101" pitchFamily="2" charset="-122"/>
                <a:ea typeface="+mn-ea"/>
              </a:rPr>
              <a:t>机器指令序列</a:t>
            </a:r>
            <a:r>
              <a:rPr lang="zh-CN" altLang="en-US" b="1" dirty="0">
                <a:latin typeface="宋体" panose="02010600030101010101" pitchFamily="2" charset="-122"/>
                <a:ea typeface="+mn-ea"/>
              </a:rPr>
              <a:t>组成</a:t>
            </a:r>
            <a:endParaRPr lang="en-US" altLang="zh-CN" b="1" dirty="0"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—</a:t>
            </a: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∈</a:t>
            </a:r>
            <a:r>
              <a:rPr lang="en-US" altLang="zh-CN" sz="1800" b="1" dirty="0">
                <a:latin typeface="+mn-ea"/>
                <a:ea typeface="+mn-ea"/>
              </a:rPr>
              <a:t>ISA)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195736" y="5661248"/>
            <a:ext cx="6795988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由通道指令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与</a:t>
            </a:r>
            <a:r>
              <a:rPr lang="en-US" altLang="zh-CN" sz="1800" b="1" dirty="0">
                <a:latin typeface="宋体" panose="02010600030101010101" pitchFamily="2" charset="-122"/>
              </a:rPr>
              <a:t>ISA</a:t>
            </a:r>
            <a:r>
              <a:rPr lang="zh-CN" altLang="en-US" sz="1800" b="1" dirty="0">
                <a:latin typeface="宋体" panose="02010600030101010101" pitchFamily="2" charset="-122"/>
              </a:rPr>
              <a:t>无关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序列组成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通道不考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1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34" grpId="0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512" y="367496"/>
            <a:ext cx="8785225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、中断的过程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3222625" indent="-322262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*中断响应：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个任务，由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的中断机构实现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硬件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⑴保存断点及程序状态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⑵关中断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     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(</a:t>
            </a:r>
            <a:r>
              <a:rPr lang="zh-CN" altLang="en-US" sz="2000" b="1" spc="-100" dirty="0">
                <a:latin typeface="宋体" panose="02010600030101010101" pitchFamily="2" charset="-122"/>
              </a:rPr>
              <a:t>使处理过程不被新的事件打断</a:t>
            </a:r>
            <a:r>
              <a:rPr lang="en-US" altLang="zh-CN" sz="2000" b="1" spc="-100" dirty="0">
                <a:latin typeface="宋体" panose="02010600030101010101" pitchFamily="2" charset="-122"/>
              </a:rPr>
              <a:t>)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实现：</a:t>
            </a: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⑶识别事件类型并转入处理程序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b="1" dirty="0">
                <a:latin typeface="宋体" panose="02010600030101010101" pitchFamily="2" charset="-122"/>
              </a:rPr>
              <a:t>包括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个子任务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</a:t>
            </a:r>
            <a:r>
              <a:rPr lang="zh-CN" altLang="en-US" b="1" spc="-150" dirty="0">
                <a:latin typeface="宋体" panose="02010600030101010101" pitchFamily="2" charset="-122"/>
              </a:rPr>
              <a:t>①识别中断源，②获得处理程序入口地址，③</a:t>
            </a:r>
            <a:r>
              <a:rPr lang="en-US" altLang="zh-CN" b="1" spc="-150" dirty="0">
                <a:latin typeface="宋体" panose="02010600030101010101" pitchFamily="2" charset="-122"/>
              </a:rPr>
              <a:t>PC</a:t>
            </a:r>
            <a:r>
              <a:rPr lang="zh-CN" altLang="en-US" b="1" spc="-150" dirty="0">
                <a:latin typeface="宋体" panose="02010600030101010101" pitchFamily="2" charset="-122"/>
              </a:rPr>
              <a:t>←入口地址</a:t>
            </a:r>
            <a:endParaRPr lang="en-US" altLang="zh-CN" b="1" spc="-1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向量方式实现：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通常，</a:t>
            </a:r>
            <a:r>
              <a:rPr lang="en-US" altLang="zh-CN" sz="1800" b="1" dirty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有多个事件、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latin typeface="宋体" panose="02010600030101010101" pitchFamily="2" charset="-122"/>
              </a:rPr>
              <a:t>仅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个事件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50" dirty="0">
                <a:solidFill>
                  <a:srgbClr val="CC3300"/>
                </a:solidFill>
                <a:latin typeface="宋体" panose="02010600030101010101" pitchFamily="2" charset="-122"/>
              </a:rPr>
              <a:t>            INTR--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50" dirty="0">
                <a:solidFill>
                  <a:srgbClr val="CC3300"/>
                </a:solidFill>
                <a:latin typeface="宋体" panose="02010600030101010101" pitchFamily="2" charset="-122"/>
              </a:rPr>
              <a:t>             NMI—</a:t>
            </a:r>
          </a:p>
          <a:p>
            <a:pPr algn="l">
              <a:lnSpc>
                <a:spcPct val="125000"/>
              </a:lnSpc>
            </a:pPr>
            <a:endParaRPr lang="en-US" altLang="zh-CN" sz="1800" b="1" spc="-150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非向量方式实现：</a:t>
            </a:r>
            <a:endParaRPr lang="zh-CN" altLang="en-US" b="1" spc="-15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91" name="Text Box 149"/>
          <p:cNvSpPr txBox="1">
            <a:spLocks noChangeArrowheads="1"/>
          </p:cNvSpPr>
          <p:nvPr/>
        </p:nvSpPr>
        <p:spPr bwMode="auto">
          <a:xfrm>
            <a:off x="2339752" y="1722874"/>
            <a:ext cx="6696744" cy="518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用后援寄存器堆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栈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保存</a:t>
            </a: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spc="-100" dirty="0">
                <a:latin typeface="宋体" panose="02010600030101010101" pitchFamily="2" charset="-122"/>
              </a:rPr>
              <a:t>及</a:t>
            </a:r>
            <a:r>
              <a:rPr lang="en-US" altLang="zh-CN" b="1" spc="-100" dirty="0">
                <a:latin typeface="宋体" panose="02010600030101010101" pitchFamily="2" charset="-122"/>
              </a:rPr>
              <a:t>PSR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 ←返回到下条指令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99543" y="4525494"/>
            <a:ext cx="5904905" cy="1015663"/>
            <a:chOff x="2699543" y="4525494"/>
            <a:chExt cx="5904905" cy="1015663"/>
          </a:xfrm>
        </p:grpSpPr>
        <p:sp>
          <p:nvSpPr>
            <p:cNvPr id="17" name="Text Box 202"/>
            <p:cNvSpPr txBox="1">
              <a:spLocks noChangeArrowheads="1"/>
            </p:cNvSpPr>
            <p:nvPr/>
          </p:nvSpPr>
          <p:spPr bwMode="auto">
            <a:xfrm>
              <a:off x="2789378" y="4642544"/>
              <a:ext cx="1872000" cy="3419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5507410" y="5092412"/>
              <a:ext cx="1260711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202"/>
            <p:cNvSpPr txBox="1">
              <a:spLocks noChangeArrowheads="1"/>
            </p:cNvSpPr>
            <p:nvPr/>
          </p:nvSpPr>
          <p:spPr bwMode="auto">
            <a:xfrm>
              <a:off x="5508104" y="4642544"/>
              <a:ext cx="1260017" cy="3419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accent2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eaLnBrk="0" hangingPunct="0"/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82"/>
            <p:cNvSpPr txBox="1">
              <a:spLocks noChangeArrowheads="1"/>
            </p:cNvSpPr>
            <p:nvPr/>
          </p:nvSpPr>
          <p:spPr bwMode="auto">
            <a:xfrm>
              <a:off x="2699543" y="4525494"/>
              <a:ext cx="5904905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altLang="en-US" b="1" dirty="0">
                  <a:latin typeface="宋体" panose="02010600030101010101" pitchFamily="2" charset="-122"/>
                </a:rPr>
                <a:t>中断响应操作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得</a:t>
              </a:r>
              <a:r>
                <a:rPr lang="en-US" altLang="zh-CN" sz="1800" b="1" i="1" dirty="0"/>
                <a:t>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b="1" dirty="0">
                  <a:latin typeface="宋体" panose="02010600030101010101" pitchFamily="2" charset="-122"/>
                </a:rPr>
                <a:t>、访存操作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得</a:t>
              </a:r>
              <a:r>
                <a:rPr lang="en-US" altLang="zh-CN" sz="1800" b="1" i="1" dirty="0">
                  <a:latin typeface="+mn-lt"/>
                </a:rPr>
                <a:t>y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b="1" dirty="0">
                  <a:latin typeface="宋体" panose="02010600030101010101" pitchFamily="2" charset="-122"/>
                </a:rPr>
                <a:t>、</a:t>
              </a:r>
              <a:r>
                <a:rPr lang="en-US" altLang="zh-CN" b="1" dirty="0">
                  <a:latin typeface="宋体" panose="02010600030101010101" pitchFamily="2" charset="-122"/>
                </a:rPr>
                <a:t>PC</a:t>
              </a:r>
              <a:r>
                <a:rPr lang="zh-CN" altLang="en-US" b="1" dirty="0">
                  <a:latin typeface="宋体" panose="02010600030101010101" pitchFamily="2" charset="-122"/>
                </a:rPr>
                <a:t>←</a:t>
              </a:r>
              <a:r>
                <a:rPr lang="en-US" altLang="zh-CN" b="1" i="1" dirty="0"/>
                <a:t>y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latin typeface="宋体" panose="02010600030101010101" pitchFamily="2" charset="-122"/>
                </a:rPr>
                <a:t>        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i="1" dirty="0">
                  <a:latin typeface="+mn-lt"/>
                </a:rPr>
                <a:t>x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＝常数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en-US" altLang="zh-CN" b="1" dirty="0">
                  <a:latin typeface="宋体" panose="02010600030101010101" pitchFamily="2" charset="-122"/>
                </a:rPr>
                <a:t>  </a:t>
              </a:r>
              <a:r>
                <a:rPr lang="zh-CN" altLang="en-US" b="1" dirty="0">
                  <a:latin typeface="宋体" panose="02010600030101010101" pitchFamily="2" charset="-122"/>
                </a:rPr>
                <a:t>访存操作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得</a:t>
              </a:r>
              <a:r>
                <a:rPr lang="en-US" altLang="zh-CN" sz="1800" b="1" i="1" dirty="0">
                  <a:latin typeface="+mn-lt"/>
                </a:rPr>
                <a:t>y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b="1" dirty="0">
                  <a:latin typeface="宋体" panose="02010600030101010101" pitchFamily="2" charset="-122"/>
                </a:rPr>
                <a:t>、</a:t>
              </a:r>
              <a:r>
                <a:rPr lang="en-US" altLang="zh-CN" b="1" dirty="0">
                  <a:latin typeface="宋体" panose="02010600030101010101" pitchFamily="2" charset="-122"/>
                </a:rPr>
                <a:t>PC</a:t>
              </a:r>
              <a:r>
                <a:rPr lang="zh-CN" altLang="en-US" b="1" dirty="0">
                  <a:latin typeface="宋体" panose="02010600030101010101" pitchFamily="2" charset="-122"/>
                </a:rPr>
                <a:t>←</a:t>
              </a:r>
              <a:r>
                <a:rPr lang="en-US" altLang="zh-CN" b="1" i="1" dirty="0"/>
                <a:t>y</a:t>
              </a:r>
            </a:p>
          </p:txBody>
        </p:sp>
      </p:grpSp>
      <p:sp>
        <p:nvSpPr>
          <p:cNvPr id="99" name="Text Box 82"/>
          <p:cNvSpPr txBox="1">
            <a:spLocks noChangeArrowheads="1"/>
          </p:cNvSpPr>
          <p:nvPr/>
        </p:nvSpPr>
        <p:spPr bwMode="auto">
          <a:xfrm>
            <a:off x="3834714" y="5805264"/>
            <a:ext cx="5184576" cy="460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←常数     </a:t>
            </a:r>
            <a:r>
              <a:rPr lang="zh-CN" altLang="en-US" sz="2000" b="1" dirty="0">
                <a:latin typeface="宋体" panose="02010600030101010101" pitchFamily="2" charset="-122"/>
              </a:rPr>
              <a:t>←①②在处理程序中完成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0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6371954" y="5533832"/>
            <a:ext cx="936350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-27154"/>
              <a:gd name="adj6" fmla="val -3617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查</a:t>
            </a:r>
            <a:r>
              <a:rPr lang="en-US" altLang="zh-CN" sz="1800" b="1" dirty="0">
                <a:latin typeface="+mn-ea"/>
                <a:ea typeface="+mn-ea"/>
              </a:rPr>
              <a:t>IVT[</a:t>
            </a:r>
            <a:r>
              <a:rPr lang="en-US" altLang="zh-CN" sz="1800" b="1" i="1" dirty="0">
                <a:latin typeface="+mn-lt"/>
                <a:ea typeface="+mn-ea"/>
              </a:rPr>
              <a:t>x</a:t>
            </a:r>
            <a:r>
              <a:rPr lang="en-US" altLang="zh-CN" sz="1800" b="1" dirty="0">
                <a:latin typeface="+mn-ea"/>
                <a:ea typeface="+mn-ea"/>
              </a:rPr>
              <a:t>]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5" name="AutoShape 17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9"/>
          <p:cNvSpPr txBox="1">
            <a:spLocks noChangeArrowheads="1"/>
          </p:cNvSpPr>
          <p:nvPr/>
        </p:nvSpPr>
        <p:spPr bwMode="auto">
          <a:xfrm>
            <a:off x="2303622" y="2650449"/>
            <a:ext cx="673287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PSR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有多个事件、</a:t>
            </a:r>
            <a:r>
              <a:rPr lang="en-US" altLang="zh-CN" sz="1800" b="1" dirty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latin typeface="宋体" panose="02010600030101010101" pitchFamily="2" charset="-122"/>
              </a:rPr>
              <a:t>仅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个事件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9" name="线形标注 2 18"/>
          <p:cNvSpPr/>
          <p:nvPr/>
        </p:nvSpPr>
        <p:spPr bwMode="auto">
          <a:xfrm>
            <a:off x="3635897" y="5533832"/>
            <a:ext cx="2052228" cy="271432"/>
          </a:xfrm>
          <a:prstGeom prst="borderCallout2">
            <a:avLst>
              <a:gd name="adj1" fmla="val 47909"/>
              <a:gd name="adj2" fmla="val -1420"/>
              <a:gd name="adj3" fmla="val 46180"/>
              <a:gd name="adj4" fmla="val -14635"/>
              <a:gd name="adj5" fmla="val -187574"/>
              <a:gd name="adj6" fmla="val -2323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查各</a:t>
            </a:r>
            <a:r>
              <a:rPr lang="en-US" altLang="zh-CN" sz="1800" b="1" dirty="0">
                <a:latin typeface="+mn-ea"/>
                <a:ea typeface="+mn-ea"/>
              </a:rPr>
              <a:t>I/O</a:t>
            </a:r>
            <a:r>
              <a:rPr lang="zh-CN" altLang="en-US" sz="1800" b="1" dirty="0">
                <a:latin typeface="+mn-ea"/>
                <a:ea typeface="+mn-ea"/>
              </a:rPr>
              <a:t>接口的端口</a:t>
            </a:r>
          </a:p>
        </p:txBody>
      </p:sp>
      <p:sp>
        <p:nvSpPr>
          <p:cNvPr id="21" name="线形标注 2 20"/>
          <p:cNvSpPr/>
          <p:nvPr/>
        </p:nvSpPr>
        <p:spPr bwMode="auto">
          <a:xfrm>
            <a:off x="5291386" y="1429376"/>
            <a:ext cx="2016918" cy="271432"/>
          </a:xfrm>
          <a:prstGeom prst="borderCallout2">
            <a:avLst>
              <a:gd name="adj1" fmla="val 50069"/>
              <a:gd name="adj2" fmla="val 189"/>
              <a:gd name="adj3" fmla="val 48340"/>
              <a:gd name="adj4" fmla="val -6051"/>
              <a:gd name="adj5" fmla="val 156248"/>
              <a:gd name="adj6" fmla="val -2022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多重中断时需用栈</a:t>
            </a:r>
          </a:p>
        </p:txBody>
      </p:sp>
      <p:sp>
        <p:nvSpPr>
          <p:cNvPr id="23" name="AutoShape 62">
            <a:hlinkClick r:id="rId5" action="ppaction://hlinkpres?slideindex=84&amp;slidetitle=PowerPoint 演示文稿"/>
          </p:cNvPr>
          <p:cNvSpPr>
            <a:spLocks noChangeArrowheads="1"/>
          </p:cNvSpPr>
          <p:nvPr/>
        </p:nvSpPr>
        <p:spPr bwMode="auto">
          <a:xfrm>
            <a:off x="8172400" y="3212976"/>
            <a:ext cx="519932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5-84</a:t>
            </a:r>
            <a:endParaRPr lang="zh-CN" altLang="en-US" sz="1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9" grpId="0"/>
      <p:bldP spid="13" grpId="0" animBg="1"/>
      <p:bldP spid="16" grpId="0"/>
      <p:bldP spid="19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179389" y="359360"/>
            <a:ext cx="7128916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*中断处理：</a:t>
            </a:r>
            <a:r>
              <a:rPr lang="zh-CN" altLang="en-US" b="1" dirty="0">
                <a:latin typeface="宋体" panose="02010600030101010101" pitchFamily="2" charset="-122"/>
              </a:rPr>
              <a:t>由中断处理程序实现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软件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程序结构的组织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中断返回指令的功能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2" name="Text Box 338"/>
          <p:cNvSpPr txBox="1">
            <a:spLocks noChangeArrowheads="1"/>
          </p:cNvSpPr>
          <p:nvPr/>
        </p:nvSpPr>
        <p:spPr bwMode="auto">
          <a:xfrm>
            <a:off x="3275857" y="806275"/>
            <a:ext cx="568863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只</a:t>
            </a:r>
            <a:r>
              <a:rPr lang="zh-CN" altLang="en-US" b="1" dirty="0">
                <a:latin typeface="宋体" panose="02010600030101010101" pitchFamily="2" charset="-122"/>
              </a:rPr>
              <a:t>传送一个数据，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不</a:t>
            </a:r>
            <a:r>
              <a:rPr lang="zh-CN" altLang="en-US" b="1" dirty="0">
                <a:latin typeface="宋体" panose="02010600030101010101" pitchFamily="2" charset="-122"/>
              </a:rPr>
              <a:t>破坏现场</a:t>
            </a:r>
            <a:r>
              <a:rPr lang="en-US" altLang="zh-CN" sz="2000" b="1" dirty="0">
                <a:latin typeface="宋体" panose="02010600030101010101" pitchFamily="2" charset="-122"/>
              </a:rPr>
              <a:t>(GPRs)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改变</a:t>
            </a:r>
            <a:r>
              <a:rPr lang="zh-CN" altLang="en-US" b="1" u="sng" dirty="0">
                <a:latin typeface="宋体" panose="02010600030101010101" pitchFamily="2" charset="-122"/>
              </a:rPr>
              <a:t>处理优先级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多重中断时需要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2987824" y="2174427"/>
            <a:ext cx="2016223" cy="3672408"/>
            <a:chOff x="1907704" y="2564904"/>
            <a:chExt cx="2016223" cy="3672408"/>
          </a:xfrm>
        </p:grpSpPr>
        <p:cxnSp>
          <p:nvCxnSpPr>
            <p:cNvPr id="69" name="直接箭头连接符 68"/>
            <p:cNvCxnSpPr>
              <a:endCxn id="71" idx="0"/>
            </p:cNvCxnSpPr>
            <p:nvPr/>
          </p:nvCxnSpPr>
          <p:spPr bwMode="auto">
            <a:xfrm>
              <a:off x="2911451" y="2564904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71" name="Text Box 382"/>
            <p:cNvSpPr txBox="1">
              <a:spLocks noChangeArrowheads="1"/>
            </p:cNvSpPr>
            <p:nvPr/>
          </p:nvSpPr>
          <p:spPr bwMode="auto">
            <a:xfrm>
              <a:off x="1907704" y="2780927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保存现场</a:t>
              </a:r>
            </a:p>
          </p:txBody>
        </p:sp>
        <p:sp>
          <p:nvSpPr>
            <p:cNvPr id="72" name="Text Box 383"/>
            <p:cNvSpPr txBox="1">
              <a:spLocks noChangeArrowheads="1"/>
            </p:cNvSpPr>
            <p:nvPr/>
          </p:nvSpPr>
          <p:spPr bwMode="auto">
            <a:xfrm>
              <a:off x="2338041" y="4295497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3" name="Text Box 385"/>
            <p:cNvSpPr txBox="1">
              <a:spLocks noChangeArrowheads="1"/>
            </p:cNvSpPr>
            <p:nvPr/>
          </p:nvSpPr>
          <p:spPr bwMode="auto">
            <a:xfrm>
              <a:off x="2338041" y="5951681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中断返回</a:t>
              </a:r>
            </a:p>
          </p:txBody>
        </p:sp>
        <p:cxnSp>
          <p:nvCxnSpPr>
            <p:cNvPr id="74" name="直接箭头连接符 73"/>
            <p:cNvCxnSpPr>
              <a:stCxn id="71" idx="2"/>
              <a:endCxn id="72" idx="0"/>
            </p:cNvCxnSpPr>
            <p:nvPr/>
          </p:nvCxnSpPr>
          <p:spPr bwMode="auto">
            <a:xfrm flipH="1">
              <a:off x="2914961" y="3071360"/>
              <a:ext cx="855" cy="12241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77" name="直接箭头连接符 76"/>
            <p:cNvCxnSpPr>
              <a:stCxn id="72" idx="2"/>
              <a:endCxn id="81" idx="0"/>
            </p:cNvCxnSpPr>
            <p:nvPr/>
          </p:nvCxnSpPr>
          <p:spPr bwMode="auto">
            <a:xfrm>
              <a:off x="2914961" y="4725710"/>
              <a:ext cx="855" cy="7195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81" name="Text Box 382"/>
            <p:cNvSpPr txBox="1">
              <a:spLocks noChangeArrowheads="1"/>
            </p:cNvSpPr>
            <p:nvPr/>
          </p:nvSpPr>
          <p:spPr bwMode="auto">
            <a:xfrm>
              <a:off x="1907704" y="5445224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恢复现场</a:t>
              </a:r>
            </a:p>
          </p:txBody>
        </p:sp>
        <p:cxnSp>
          <p:nvCxnSpPr>
            <p:cNvPr id="82" name="直接箭头连接符 81"/>
            <p:cNvCxnSpPr>
              <a:stCxn id="81" idx="2"/>
              <a:endCxn id="73" idx="0"/>
            </p:cNvCxnSpPr>
            <p:nvPr/>
          </p:nvCxnSpPr>
          <p:spPr bwMode="auto">
            <a:xfrm flipH="1">
              <a:off x="2914961" y="5735657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108" name="组合 107"/>
          <p:cNvGrpSpPr/>
          <p:nvPr/>
        </p:nvGrpSpPr>
        <p:grpSpPr>
          <a:xfrm>
            <a:off x="683568" y="1790769"/>
            <a:ext cx="7920880" cy="4053665"/>
            <a:chOff x="-468560" y="2181246"/>
            <a:chExt cx="7920880" cy="4053665"/>
          </a:xfrm>
        </p:grpSpPr>
        <p:sp>
          <p:nvSpPr>
            <p:cNvPr id="15" name="Text Box 327"/>
            <p:cNvSpPr txBox="1">
              <a:spLocks noChangeArrowheads="1"/>
            </p:cNvSpPr>
            <p:nvPr/>
          </p:nvSpPr>
          <p:spPr bwMode="auto">
            <a:xfrm>
              <a:off x="-468560" y="2181246"/>
              <a:ext cx="1725861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硬件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中断响应</a:t>
              </a:r>
            </a:p>
          </p:txBody>
        </p:sp>
        <p:sp>
          <p:nvSpPr>
            <p:cNvPr id="25" name="Text Box 337"/>
            <p:cNvSpPr txBox="1">
              <a:spLocks noChangeArrowheads="1"/>
            </p:cNvSpPr>
            <p:nvPr/>
          </p:nvSpPr>
          <p:spPr bwMode="auto">
            <a:xfrm>
              <a:off x="1403350" y="2207265"/>
              <a:ext cx="6048970" cy="3576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保存断点及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PSW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，关中断，识别中断源并转入中断处理程序</a:t>
              </a:r>
            </a:p>
          </p:txBody>
        </p:sp>
        <p:sp>
          <p:nvSpPr>
            <p:cNvPr id="103" name="左大括号 102"/>
            <p:cNvSpPr/>
            <p:nvPr/>
          </p:nvSpPr>
          <p:spPr bwMode="auto">
            <a:xfrm>
              <a:off x="1259632" y="2778526"/>
              <a:ext cx="108012" cy="3456385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259632" y="2204865"/>
              <a:ext cx="108012" cy="360040"/>
            </a:xfrm>
            <a:prstGeom prst="leftBrace">
              <a:avLst>
                <a:gd name="adj1" fmla="val 3398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327"/>
            <p:cNvSpPr txBox="1">
              <a:spLocks noChangeArrowheads="1"/>
            </p:cNvSpPr>
            <p:nvPr/>
          </p:nvSpPr>
          <p:spPr bwMode="auto">
            <a:xfrm>
              <a:off x="-396552" y="4293096"/>
              <a:ext cx="1653851" cy="38125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软件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中断处理</a:t>
              </a:r>
            </a:p>
          </p:txBody>
        </p:sp>
      </p:grpSp>
      <p:sp>
        <p:nvSpPr>
          <p:cNvPr id="109" name="线形标注 2 108"/>
          <p:cNvSpPr/>
          <p:nvPr/>
        </p:nvSpPr>
        <p:spPr bwMode="auto">
          <a:xfrm>
            <a:off x="683568" y="2999715"/>
            <a:ext cx="1368152" cy="542864"/>
          </a:xfrm>
          <a:prstGeom prst="borderCallout2">
            <a:avLst>
              <a:gd name="adj1" fmla="val 51211"/>
              <a:gd name="adj2" fmla="val 99843"/>
              <a:gd name="adj3" fmla="val 51134"/>
              <a:gd name="adj4" fmla="val 114914"/>
              <a:gd name="adj5" fmla="val -57823"/>
              <a:gd name="adj6" fmla="val 16549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仅保存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程序所用</a:t>
            </a:r>
            <a:r>
              <a:rPr lang="zh-CN" altLang="en-US" sz="1800" b="1" dirty="0">
                <a:latin typeface="+mn-ea"/>
                <a:ea typeface="+mn-ea"/>
              </a:rPr>
              <a:t>寄存器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5076056" y="2390450"/>
            <a:ext cx="432048" cy="2954730"/>
            <a:chOff x="4139952" y="2780927"/>
            <a:chExt cx="432048" cy="2954730"/>
          </a:xfrm>
        </p:grpSpPr>
        <p:sp>
          <p:nvSpPr>
            <p:cNvPr id="113" name="右大括号 112"/>
            <p:cNvSpPr/>
            <p:nvPr/>
          </p:nvSpPr>
          <p:spPr bwMode="auto">
            <a:xfrm>
              <a:off x="4139952" y="2780927"/>
              <a:ext cx="144016" cy="2954730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341"/>
            <p:cNvSpPr txBox="1">
              <a:spLocks noChangeArrowheads="1"/>
            </p:cNvSpPr>
            <p:nvPr/>
          </p:nvSpPr>
          <p:spPr bwMode="auto">
            <a:xfrm>
              <a:off x="4283645" y="3681946"/>
              <a:ext cx="288355" cy="1331230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anose="02010600030101010101" pitchFamily="2" charset="-122"/>
                </a:rPr>
                <a:t>不响应新请求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7596336" y="3902619"/>
            <a:ext cx="864096" cy="432614"/>
            <a:chOff x="4139952" y="2780927"/>
            <a:chExt cx="864096" cy="432614"/>
          </a:xfrm>
        </p:grpSpPr>
        <p:sp>
          <p:nvSpPr>
            <p:cNvPr id="118" name="右大括号 117"/>
            <p:cNvSpPr/>
            <p:nvPr/>
          </p:nvSpPr>
          <p:spPr bwMode="auto">
            <a:xfrm>
              <a:off x="4139952" y="2780927"/>
              <a:ext cx="72008" cy="432614"/>
            </a:xfrm>
            <a:prstGeom prst="rightBrace">
              <a:avLst>
                <a:gd name="adj1" fmla="val 38095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341"/>
            <p:cNvSpPr txBox="1">
              <a:spLocks noChangeArrowheads="1"/>
            </p:cNvSpPr>
            <p:nvPr/>
          </p:nvSpPr>
          <p:spPr bwMode="auto">
            <a:xfrm>
              <a:off x="4283645" y="2780927"/>
              <a:ext cx="720403" cy="430213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可响应新请求</a:t>
              </a:r>
            </a:p>
          </p:txBody>
        </p:sp>
      </p:grpSp>
      <p:sp>
        <p:nvSpPr>
          <p:cNvPr id="45" name="AutoShape 17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205"/>
          <p:cNvSpPr txBox="1">
            <a:spLocks noChangeArrowheads="1"/>
          </p:cNvSpPr>
          <p:nvPr/>
        </p:nvSpPr>
        <p:spPr bwMode="auto">
          <a:xfrm>
            <a:off x="3959871" y="5846835"/>
            <a:ext cx="500461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恢复所保存的断点及程序状态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40153" y="2172026"/>
            <a:ext cx="2016223" cy="3672408"/>
            <a:chOff x="5940153" y="2172026"/>
            <a:chExt cx="2016223" cy="3672408"/>
          </a:xfrm>
        </p:grpSpPr>
        <p:cxnSp>
          <p:nvCxnSpPr>
            <p:cNvPr id="27" name="直接箭头连接符 26"/>
            <p:cNvCxnSpPr>
              <a:endCxn id="43" idx="0"/>
            </p:cNvCxnSpPr>
            <p:nvPr/>
          </p:nvCxnSpPr>
          <p:spPr bwMode="auto">
            <a:xfrm>
              <a:off x="6943900" y="2172026"/>
              <a:ext cx="4365" cy="21602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1" name="Text Box 380"/>
            <p:cNvSpPr txBox="1">
              <a:spLocks noChangeArrowheads="1"/>
            </p:cNvSpPr>
            <p:nvPr/>
          </p:nvSpPr>
          <p:spPr bwMode="auto">
            <a:xfrm>
              <a:off x="6370490" y="3398563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开中断</a:t>
              </a:r>
            </a:p>
          </p:txBody>
        </p:sp>
        <p:sp>
          <p:nvSpPr>
            <p:cNvPr id="43" name="Text Box 382"/>
            <p:cNvSpPr txBox="1">
              <a:spLocks noChangeArrowheads="1"/>
            </p:cNvSpPr>
            <p:nvPr/>
          </p:nvSpPr>
          <p:spPr bwMode="auto">
            <a:xfrm>
              <a:off x="5940153" y="2388049"/>
              <a:ext cx="201622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保存现场及屏蔽字</a:t>
              </a:r>
            </a:p>
          </p:txBody>
        </p:sp>
        <p:sp>
          <p:nvSpPr>
            <p:cNvPr id="44" name="Text Box 383"/>
            <p:cNvSpPr txBox="1">
              <a:spLocks noChangeArrowheads="1"/>
            </p:cNvSpPr>
            <p:nvPr/>
          </p:nvSpPr>
          <p:spPr bwMode="auto">
            <a:xfrm>
              <a:off x="6370490" y="3902619"/>
              <a:ext cx="1153839" cy="4302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>
                  <a:latin typeface="宋体" panose="02010600030101010101" pitchFamily="2" charset="-122"/>
                </a:rPr>
                <a:t>设备服务</a:t>
              </a:r>
              <a:endPara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" name="Text Box 385"/>
            <p:cNvSpPr txBox="1">
              <a:spLocks noChangeArrowheads="1"/>
            </p:cNvSpPr>
            <p:nvPr/>
          </p:nvSpPr>
          <p:spPr bwMode="auto">
            <a:xfrm>
              <a:off x="6370490" y="5558803"/>
              <a:ext cx="1153839" cy="28563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中断返回</a:t>
              </a:r>
            </a:p>
          </p:txBody>
        </p:sp>
        <p:cxnSp>
          <p:nvCxnSpPr>
            <p:cNvPr id="55" name="直接箭头连接符 54"/>
            <p:cNvCxnSpPr>
              <a:stCxn id="43" idx="2"/>
              <a:endCxn id="61" idx="0"/>
            </p:cNvCxnSpPr>
            <p:nvPr/>
          </p:nvCxnSpPr>
          <p:spPr bwMode="auto">
            <a:xfrm>
              <a:off x="6948265" y="2678482"/>
              <a:ext cx="0" cy="2160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57" name="直接箭头连接符 56"/>
            <p:cNvCxnSpPr>
              <a:stCxn id="41" idx="2"/>
              <a:endCxn id="44" idx="0"/>
            </p:cNvCxnSpPr>
            <p:nvPr/>
          </p:nvCxnSpPr>
          <p:spPr bwMode="auto">
            <a:xfrm>
              <a:off x="6947410" y="3684194"/>
              <a:ext cx="0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58" name="Text Box 380"/>
            <p:cNvSpPr txBox="1">
              <a:spLocks noChangeArrowheads="1"/>
            </p:cNvSpPr>
            <p:nvPr/>
          </p:nvSpPr>
          <p:spPr bwMode="auto">
            <a:xfrm>
              <a:off x="6370490" y="4550691"/>
              <a:ext cx="1153839" cy="2856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关中断</a:t>
              </a:r>
            </a:p>
          </p:txBody>
        </p:sp>
        <p:cxnSp>
          <p:nvCxnSpPr>
            <p:cNvPr id="59" name="直接箭头连接符 58"/>
            <p:cNvCxnSpPr>
              <a:stCxn id="44" idx="2"/>
              <a:endCxn id="58" idx="0"/>
            </p:cNvCxnSpPr>
            <p:nvPr/>
          </p:nvCxnSpPr>
          <p:spPr bwMode="auto">
            <a:xfrm>
              <a:off x="6947410" y="4332832"/>
              <a:ext cx="0" cy="21785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0" name="直接箭头连接符 59"/>
            <p:cNvCxnSpPr>
              <a:stCxn id="58" idx="2"/>
              <a:endCxn id="65" idx="0"/>
            </p:cNvCxnSpPr>
            <p:nvPr/>
          </p:nvCxnSpPr>
          <p:spPr bwMode="auto">
            <a:xfrm>
              <a:off x="6947410" y="4836322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61" name="Text Box 380"/>
            <p:cNvSpPr txBox="1">
              <a:spLocks noChangeArrowheads="1"/>
            </p:cNvSpPr>
            <p:nvPr/>
          </p:nvSpPr>
          <p:spPr bwMode="auto">
            <a:xfrm>
              <a:off x="6228185" y="2894507"/>
              <a:ext cx="1440160" cy="28563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置新屏蔽字</a:t>
              </a:r>
            </a:p>
          </p:txBody>
        </p:sp>
        <p:cxnSp>
          <p:nvCxnSpPr>
            <p:cNvPr id="62" name="直接箭头连接符 61"/>
            <p:cNvCxnSpPr>
              <a:stCxn id="61" idx="2"/>
              <a:endCxn id="41" idx="0"/>
            </p:cNvCxnSpPr>
            <p:nvPr/>
          </p:nvCxnSpPr>
          <p:spPr bwMode="auto">
            <a:xfrm flipH="1">
              <a:off x="6947410" y="3180138"/>
              <a:ext cx="855" cy="2184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66" name="直接箭头连接符 65"/>
            <p:cNvCxnSpPr>
              <a:stCxn id="65" idx="2"/>
              <a:endCxn id="46" idx="0"/>
            </p:cNvCxnSpPr>
            <p:nvPr/>
          </p:nvCxnSpPr>
          <p:spPr bwMode="auto">
            <a:xfrm flipH="1">
              <a:off x="6947410" y="5342779"/>
              <a:ext cx="855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48" name="Text Box 382"/>
            <p:cNvSpPr txBox="1">
              <a:spLocks noChangeArrowheads="1"/>
            </p:cNvSpPr>
            <p:nvPr/>
          </p:nvSpPr>
          <p:spPr bwMode="auto">
            <a:xfrm>
              <a:off x="5951038" y="5054719"/>
              <a:ext cx="1008113" cy="2904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382"/>
            <p:cNvSpPr txBox="1">
              <a:spLocks noChangeArrowheads="1"/>
            </p:cNvSpPr>
            <p:nvPr/>
          </p:nvSpPr>
          <p:spPr bwMode="auto">
            <a:xfrm>
              <a:off x="7196946" y="5050125"/>
              <a:ext cx="759430" cy="2904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5" name="Text Box 382"/>
            <p:cNvSpPr txBox="1">
              <a:spLocks noChangeArrowheads="1"/>
            </p:cNvSpPr>
            <p:nvPr/>
          </p:nvSpPr>
          <p:spPr bwMode="auto">
            <a:xfrm>
              <a:off x="5940153" y="5052346"/>
              <a:ext cx="2016223" cy="2904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恢复现场及屏蔽字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9" grpId="0" animBg="1"/>
      <p:bldP spid="109" grpId="1" animBg="1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640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    例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en-US" altLang="zh-CN" b="1" dirty="0">
                <a:latin typeface="+mn-ea"/>
                <a:ea typeface="+mn-ea"/>
              </a:rPr>
              <a:t>C</a:t>
            </a:r>
            <a:r>
              <a:rPr lang="zh-CN" altLang="en-US" b="1" dirty="0">
                <a:latin typeface="+mn-ea"/>
                <a:ea typeface="+mn-ea"/>
              </a:rPr>
              <a:t>语言中断编程示例：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    #include   &lt;</a:t>
            </a:r>
            <a:r>
              <a:rPr lang="en-US" altLang="zh-CN" sz="2000" dirty="0" err="1">
                <a:latin typeface="+mn-ea"/>
                <a:ea typeface="+mn-ea"/>
              </a:rPr>
              <a:t>dos.h</a:t>
            </a:r>
            <a:r>
              <a:rPr lang="en-US" altLang="zh-CN" sz="2000" dirty="0">
                <a:latin typeface="+mn-ea"/>
                <a:ea typeface="+mn-ea"/>
              </a:rPr>
              <a:t>&gt;   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   #include   &lt;</a:t>
            </a:r>
            <a:r>
              <a:rPr lang="en-US" altLang="zh-CN" sz="2000" dirty="0" err="1">
                <a:latin typeface="+mn-ea"/>
                <a:ea typeface="+mn-ea"/>
              </a:rPr>
              <a:t>stdio.h</a:t>
            </a:r>
            <a:r>
              <a:rPr lang="en-US" altLang="zh-CN" sz="2000" dirty="0">
                <a:latin typeface="+mn-ea"/>
                <a:ea typeface="+mn-ea"/>
              </a:rPr>
              <a:t>&gt;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   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   char buff[200];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en-US" altLang="zh-CN" sz="2000" dirty="0" err="1">
                <a:latin typeface="+mn-ea"/>
                <a:ea typeface="+mn-ea"/>
              </a:rPr>
              <a:t>int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ndx</a:t>
            </a:r>
            <a:r>
              <a:rPr lang="en-US" altLang="zh-CN" sz="2000" dirty="0">
                <a:latin typeface="+mn-ea"/>
                <a:ea typeface="+mn-ea"/>
              </a:rPr>
              <a:t> = 0;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 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   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  <a:ea typeface="+mn-ea"/>
              </a:rPr>
              <a:t>static void interrupt</a:t>
            </a:r>
            <a:r>
              <a:rPr lang="en-US" altLang="zh-CN" sz="2000" dirty="0">
                <a:latin typeface="+mn-ea"/>
                <a:ea typeface="+mn-ea"/>
              </a:rPr>
              <a:t> </a:t>
            </a:r>
            <a:r>
              <a:rPr lang="en-US" altLang="zh-CN" sz="2000" dirty="0" err="1">
                <a:latin typeface="+mn-ea"/>
                <a:ea typeface="+mn-ea"/>
              </a:rPr>
              <a:t>intx</a:t>
            </a:r>
            <a:r>
              <a:rPr lang="en-US" altLang="zh-CN" sz="2000" dirty="0">
                <a:latin typeface="+mn-ea"/>
                <a:ea typeface="+mn-ea"/>
              </a:rPr>
              <a:t>()     /*</a:t>
            </a:r>
            <a:r>
              <a:rPr lang="zh-CN" altLang="en-US" sz="2000" dirty="0">
                <a:latin typeface="+mn-ea"/>
                <a:ea typeface="+mn-ea"/>
              </a:rPr>
              <a:t>中断服务函数*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  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   </a:t>
            </a:r>
            <a:r>
              <a:rPr lang="en-US" altLang="zh-CN" sz="2000" dirty="0">
                <a:latin typeface="+mn-ea"/>
                <a:ea typeface="+mn-ea"/>
              </a:rPr>
              <a:t>{     </a:t>
            </a:r>
            <a:endParaRPr lang="zh-CN" altLang="en-US" sz="2000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     </a:t>
            </a:r>
            <a:r>
              <a:rPr lang="en-US" altLang="zh-CN" sz="2000" dirty="0">
                <a:latin typeface="+mn-ea"/>
                <a:ea typeface="+mn-ea"/>
              </a:rPr>
              <a:t>char 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r>
              <a:rPr lang="en-US" altLang="zh-CN" sz="2000" dirty="0">
                <a:latin typeface="+mn-ea"/>
                <a:ea typeface="+mn-ea"/>
              </a:rPr>
              <a:t> = </a:t>
            </a:r>
            <a:r>
              <a:rPr lang="en-US" altLang="zh-CN" sz="2000" dirty="0" err="1">
                <a:latin typeface="+mn-ea"/>
                <a:ea typeface="+mn-ea"/>
              </a:rPr>
              <a:t>inp</a:t>
            </a:r>
            <a:r>
              <a:rPr lang="en-US" altLang="zh-CN" sz="2000" dirty="0">
                <a:latin typeface="+mn-ea"/>
                <a:ea typeface="+mn-ea"/>
              </a:rPr>
              <a:t>(0x40);   //</a:t>
            </a:r>
            <a:r>
              <a:rPr lang="zh-CN" altLang="en-US" sz="2000" dirty="0">
                <a:latin typeface="+mn-ea"/>
                <a:ea typeface="+mn-ea"/>
              </a:rPr>
              <a:t>编译时自动保存及恢复现场</a:t>
            </a:r>
            <a:endParaRPr lang="en-US" altLang="zh-CN" sz="2000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       buff[</a:t>
            </a:r>
            <a:r>
              <a:rPr lang="en-US" altLang="zh-CN" sz="2000" dirty="0" err="1">
                <a:latin typeface="+mn-ea"/>
                <a:ea typeface="+mn-ea"/>
              </a:rPr>
              <a:t>ndx</a:t>
            </a:r>
            <a:r>
              <a:rPr lang="en-US" altLang="zh-CN" sz="2000" dirty="0">
                <a:latin typeface="+mn-ea"/>
                <a:ea typeface="+mn-ea"/>
              </a:rPr>
              <a:t>++] = </a:t>
            </a:r>
            <a:r>
              <a:rPr lang="en-US" altLang="zh-CN" sz="2000" dirty="0" err="1">
                <a:latin typeface="+mn-ea"/>
                <a:ea typeface="+mn-ea"/>
              </a:rPr>
              <a:t>ch</a:t>
            </a:r>
            <a:r>
              <a:rPr lang="en-US" altLang="zh-CN" sz="2000" dirty="0">
                <a:latin typeface="+mn-ea"/>
                <a:ea typeface="+mn-ea"/>
              </a:rPr>
              <a:t>;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   }    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   </a:t>
            </a:r>
            <a:r>
              <a:rPr lang="en-US" altLang="zh-CN" sz="2000" dirty="0">
                <a:latin typeface="+mn-ea"/>
                <a:ea typeface="+mn-ea"/>
              </a:rPr>
              <a:t>void main()     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latin typeface="+mn-ea"/>
                <a:ea typeface="+mn-ea"/>
              </a:rPr>
              <a:t>    {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    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  <a:ea typeface="+mn-ea"/>
              </a:rPr>
              <a:t>disable</a:t>
            </a:r>
            <a:r>
              <a:rPr lang="en-US" altLang="zh-CN" sz="2000" dirty="0">
                <a:latin typeface="+mn-ea"/>
                <a:ea typeface="+mn-ea"/>
              </a:rPr>
              <a:t>();             /*</a:t>
            </a:r>
            <a:r>
              <a:rPr lang="zh-CN" altLang="en-US" sz="2000" dirty="0">
                <a:latin typeface="+mn-ea"/>
                <a:ea typeface="+mn-ea"/>
              </a:rPr>
              <a:t>关中断*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     </a:t>
            </a:r>
            <a:r>
              <a:rPr lang="en-US" altLang="zh-CN" sz="2000" b="1" dirty="0" err="1">
                <a:solidFill>
                  <a:schemeClr val="accent2"/>
                </a:solidFill>
                <a:latin typeface="+mn-ea"/>
                <a:ea typeface="+mn-ea"/>
              </a:rPr>
              <a:t>setvect</a:t>
            </a:r>
            <a:r>
              <a:rPr lang="en-US" altLang="zh-CN" sz="2000" dirty="0">
                <a:latin typeface="+mn-ea"/>
                <a:ea typeface="+mn-ea"/>
              </a:rPr>
              <a:t>(0x08, </a:t>
            </a:r>
            <a:r>
              <a:rPr lang="en-US" altLang="zh-CN" sz="2000" dirty="0" err="1">
                <a:latin typeface="+mn-ea"/>
                <a:ea typeface="+mn-ea"/>
              </a:rPr>
              <a:t>intx</a:t>
            </a:r>
            <a:r>
              <a:rPr lang="en-US" altLang="zh-CN" sz="2000" dirty="0">
                <a:latin typeface="+mn-ea"/>
                <a:ea typeface="+mn-ea"/>
              </a:rPr>
              <a:t>);   /*</a:t>
            </a:r>
            <a:r>
              <a:rPr lang="zh-CN" altLang="en-US" sz="2000" dirty="0">
                <a:latin typeface="+mn-ea"/>
                <a:ea typeface="+mn-ea"/>
              </a:rPr>
              <a:t>设置中断向量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</a:rPr>
              <a:t>到</a:t>
            </a:r>
            <a:r>
              <a:rPr lang="en-US" altLang="zh-CN" sz="2000" dirty="0">
                <a:latin typeface="+mn-ea"/>
                <a:ea typeface="+mn-ea"/>
              </a:rPr>
              <a:t>IVT</a:t>
            </a:r>
            <a:r>
              <a:rPr lang="zh-CN" altLang="en-US" sz="2000" dirty="0">
                <a:latin typeface="+mn-ea"/>
                <a:ea typeface="+mn-ea"/>
              </a:rPr>
              <a:t>中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     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  <a:ea typeface="+mn-ea"/>
              </a:rPr>
              <a:t>enable</a:t>
            </a:r>
            <a:r>
              <a:rPr lang="en-US" altLang="zh-CN" sz="2000" dirty="0">
                <a:latin typeface="+mn-ea"/>
                <a:ea typeface="+mn-ea"/>
              </a:rPr>
              <a:t>();              /*</a:t>
            </a:r>
            <a:r>
              <a:rPr lang="zh-CN" altLang="en-US" sz="2000" dirty="0">
                <a:latin typeface="+mn-ea"/>
                <a:ea typeface="+mn-ea"/>
              </a:rPr>
              <a:t>开中断*</a:t>
            </a:r>
            <a:r>
              <a:rPr lang="en-US" altLang="zh-CN" sz="2000" dirty="0">
                <a:latin typeface="+mn-ea"/>
                <a:ea typeface="+mn-ea"/>
              </a:rPr>
              <a:t>/</a:t>
            </a:r>
            <a:r>
              <a:rPr lang="zh-CN" altLang="en-US" sz="2000" dirty="0">
                <a:latin typeface="+mn-ea"/>
                <a:ea typeface="+mn-ea"/>
              </a:rPr>
              <a:t>  </a:t>
            </a:r>
            <a:r>
              <a:rPr lang="en-US" altLang="zh-CN" sz="2000" dirty="0">
                <a:latin typeface="+mn-ea"/>
                <a:ea typeface="+mn-ea"/>
              </a:rPr>
              <a:t>     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      </a:t>
            </a:r>
            <a:r>
              <a:rPr lang="en-US" altLang="zh-CN" sz="2000" dirty="0">
                <a:latin typeface="+mn-ea"/>
                <a:ea typeface="+mn-ea"/>
              </a:rPr>
              <a:t>//</a:t>
            </a:r>
            <a:r>
              <a:rPr lang="en-US" altLang="zh-CN" sz="2000" dirty="0" err="1">
                <a:latin typeface="+mn-ea"/>
                <a:ea typeface="+mn-ea"/>
              </a:rPr>
              <a:t>printf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zh-CN" altLang="en-US" sz="2000" dirty="0">
                <a:latin typeface="+mn-ea"/>
                <a:ea typeface="+mn-ea"/>
                <a:sym typeface="Symbol"/>
              </a:rPr>
              <a:t></a:t>
            </a:r>
            <a:r>
              <a:rPr lang="en-US" altLang="zh-CN" sz="2000" dirty="0">
                <a:latin typeface="+mn-ea"/>
                <a:ea typeface="+mn-ea"/>
              </a:rPr>
              <a:t>%s</a:t>
            </a:r>
            <a:r>
              <a:rPr lang="zh-CN" altLang="en-US" sz="2000" dirty="0">
                <a:latin typeface="+mn-ea"/>
                <a:ea typeface="+mn-ea"/>
                <a:sym typeface="Symbol"/>
              </a:rPr>
              <a:t></a:t>
            </a:r>
            <a:r>
              <a:rPr lang="en-US" altLang="zh-CN" sz="2000" dirty="0">
                <a:latin typeface="+mn-ea"/>
                <a:ea typeface="+mn-ea"/>
                <a:sym typeface="Symbol"/>
              </a:rPr>
              <a:t>, buff</a:t>
            </a:r>
            <a:r>
              <a:rPr lang="en-US" altLang="zh-CN" sz="2000" dirty="0">
                <a:latin typeface="+mn-ea"/>
                <a:ea typeface="+mn-ea"/>
              </a:rPr>
              <a:t>); </a:t>
            </a:r>
            <a:r>
              <a:rPr lang="en-US" altLang="zh-CN" sz="2000" dirty="0" err="1">
                <a:latin typeface="+mn-ea"/>
                <a:ea typeface="+mn-ea"/>
              </a:rPr>
              <a:t>ndx</a:t>
            </a:r>
            <a:r>
              <a:rPr lang="en-US" altLang="zh-CN" sz="2000" dirty="0">
                <a:latin typeface="+mn-ea"/>
                <a:ea typeface="+mn-ea"/>
              </a:rPr>
              <a:t> = 0;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latin typeface="+mn-ea"/>
                <a:ea typeface="+mn-ea"/>
              </a:rPr>
              <a:t>    </a:t>
            </a:r>
            <a:r>
              <a:rPr lang="en-US" altLang="zh-CN" sz="2000" dirty="0">
                <a:latin typeface="+mn-ea"/>
                <a:ea typeface="+mn-ea"/>
              </a:rPr>
              <a:t>} </a:t>
            </a:r>
            <a:r>
              <a:rPr lang="en-US" altLang="zh-CN" sz="2000" b="1" dirty="0">
                <a:latin typeface="+mn-ea"/>
                <a:ea typeface="+mn-ea"/>
              </a:rPr>
              <a:t> 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903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EE83-3116-4D89-A4AB-7F21572FA6AE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de-DE" b="1" dirty="0">
                <a:latin typeface="宋体" panose="02010600030101010101" pitchFamily="2" charset="-122"/>
              </a:rPr>
              <a:t>某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主频为</a:t>
            </a:r>
            <a:r>
              <a:rPr lang="de-DE" altLang="zh-CN" b="1" dirty="0">
                <a:latin typeface="宋体" panose="02010600030101010101" pitchFamily="2" charset="-122"/>
              </a:rPr>
              <a:t>50MHz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de-DE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5</a:t>
            </a:r>
            <a:r>
              <a:rPr lang="zh-CN" altLang="de-DE" b="1" dirty="0">
                <a:latin typeface="宋体" panose="02010600030101010101" pitchFamily="2" charset="-122"/>
              </a:rPr>
              <a:t>，中断响应需</a:t>
            </a:r>
            <a:r>
              <a:rPr lang="zh-CN" altLang="en-US" b="1" dirty="0">
                <a:latin typeface="宋体" panose="02010600030101010101" pitchFamily="2" charset="-122"/>
              </a:rPr>
              <a:t>要</a:t>
            </a:r>
            <a:r>
              <a:rPr lang="de-DE" altLang="zh-CN" b="1" dirty="0">
                <a:latin typeface="宋体" panose="02010600030101010101" pitchFamily="2" charset="-122"/>
              </a:rPr>
              <a:t>6</a:t>
            </a:r>
            <a:r>
              <a:rPr lang="zh-CN" altLang="de-DE" b="1" dirty="0">
                <a:latin typeface="宋体" panose="02010600030101010101" pitchFamily="2" charset="-122"/>
              </a:rPr>
              <a:t>个时钟周期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de-DE" b="1" dirty="0">
                <a:latin typeface="宋体" panose="02010600030101010101" pitchFamily="2" charset="-122"/>
              </a:rPr>
              <a:t>外设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数据传输率为</a:t>
            </a:r>
            <a:r>
              <a:rPr lang="de-DE" altLang="zh-CN" b="1" dirty="0">
                <a:latin typeface="宋体" panose="02010600030101010101" pitchFamily="2" charset="-122"/>
              </a:rPr>
              <a:t>20KB/s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每次传输</a:t>
            </a:r>
            <a:r>
              <a:rPr lang="de-DE" altLang="zh-CN" b="1" dirty="0">
                <a:latin typeface="宋体" panose="02010600030101010101" pitchFamily="2" charset="-122"/>
              </a:rPr>
              <a:t>16</a:t>
            </a:r>
            <a:r>
              <a:rPr lang="zh-CN" altLang="de-DE" b="1" dirty="0"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zh-CN" altLang="de-DE" b="1" dirty="0">
                <a:latin typeface="宋体" panose="02010600030101010101" pitchFamily="2" charset="-122"/>
              </a:rPr>
              <a:t>，相应的中断服务程序包含</a:t>
            </a:r>
            <a:r>
              <a:rPr lang="de-DE" altLang="zh-CN" b="1" dirty="0">
                <a:latin typeface="宋体" panose="02010600030101010101" pitchFamily="2" charset="-122"/>
              </a:rPr>
              <a:t>10</a:t>
            </a:r>
            <a:r>
              <a:rPr lang="zh-CN" altLang="de-DE" b="1" dirty="0">
                <a:latin typeface="宋体" panose="02010600030101010101" pitchFamily="2" charset="-122"/>
              </a:rPr>
              <a:t>条机器指令。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(1)D</a:t>
            </a:r>
            <a:r>
              <a:rPr lang="zh-CN" altLang="de-DE" b="1" dirty="0"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否</a:t>
            </a:r>
            <a:r>
              <a:rPr lang="zh-CN" altLang="de-DE" b="1" dirty="0">
                <a:latin typeface="宋体" panose="02010600030101010101" pitchFamily="2" charset="-122"/>
              </a:rPr>
              <a:t>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？若能，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时间为</a:t>
            </a:r>
            <a:r>
              <a:rPr lang="en-US" altLang="zh-CN" b="1" dirty="0">
                <a:latin typeface="宋体" panose="02010600030101010101" pitchFamily="2" charset="-122"/>
              </a:rPr>
              <a:t>100%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用于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时间占整个</a:t>
            </a:r>
            <a:r>
              <a:rPr lang="de-DE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时间的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de-DE" b="1" dirty="0">
                <a:latin typeface="宋体" panose="02010600030101010101" pitchFamily="2" charset="-122"/>
              </a:rPr>
              <a:t>为多少？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(2)</a:t>
            </a:r>
            <a:r>
              <a:rPr lang="zh-CN" altLang="de-DE" b="1" dirty="0"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latin typeface="宋体" panose="02010600030101010101" pitchFamily="2" charset="-122"/>
              </a:rPr>
              <a:t>D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de-DE" b="1" dirty="0">
                <a:latin typeface="宋体" panose="02010600030101010101" pitchFamily="2" charset="-122"/>
              </a:rPr>
              <a:t>数据传输率为</a:t>
            </a:r>
            <a:r>
              <a:rPr lang="de-DE" altLang="zh-CN" b="1" dirty="0">
                <a:latin typeface="宋体" panose="02010600030101010101" pitchFamily="2" charset="-122"/>
              </a:rPr>
              <a:t>1MB/s</a:t>
            </a:r>
            <a:r>
              <a:rPr lang="zh-CN" altLang="de-DE" b="1" dirty="0">
                <a:latin typeface="宋体" panose="02010600030101010101" pitchFamily="2" charset="-122"/>
              </a:rPr>
              <a:t>，可否</a:t>
            </a:r>
            <a:r>
              <a:rPr lang="zh-CN" altLang="en-US" b="1" dirty="0">
                <a:latin typeface="宋体" panose="02010600030101010101" pitchFamily="2" charset="-122"/>
              </a:rPr>
              <a:t>采</a:t>
            </a:r>
            <a:r>
              <a:rPr lang="zh-CN" altLang="de-DE" b="1" dirty="0">
                <a:latin typeface="宋体" panose="02010600030101010101" pitchFamily="2" charset="-122"/>
              </a:rPr>
              <a:t>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de-DE" b="1" dirty="0">
                <a:latin typeface="宋体" panose="02010600030101010101" pitchFamily="2" charset="-122"/>
              </a:rPr>
              <a:t>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179388" y="314096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—⑴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次中断请求间隔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6000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endParaRPr lang="zh-CN" altLang="de-DE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一次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所占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6000" dirty="0"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  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latin typeface="宋体" panose="02010600030101010101" pitchFamily="2" charset="-122"/>
              </a:rPr>
              <a:t>∴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1619672" y="4069521"/>
            <a:ext cx="356455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             1.12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可采用中断方式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25991" name="Text Box 7"/>
          <p:cNvSpPr txBox="1">
            <a:spLocks noChangeArrowheads="1"/>
          </p:cNvSpPr>
          <p:nvPr/>
        </p:nvSpPr>
        <p:spPr bwMode="auto">
          <a:xfrm>
            <a:off x="179388" y="4976008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⑵</a:t>
            </a:r>
            <a:r>
              <a:rPr lang="en-US" altLang="zh-CN" b="1" dirty="0">
                <a:latin typeface="宋体" panose="02010600030101010101" pitchFamily="2" charset="-122"/>
              </a:rPr>
              <a:t>T</a:t>
            </a:r>
            <a:r>
              <a:rPr lang="en-US" altLang="zh-CN" b="1" baseline="-16000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2B/1MBps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2</a:t>
            </a:r>
            <a:r>
              <a:rPr lang="en-US" altLang="zh-CN" dirty="0"/>
              <a:t>μ</a:t>
            </a:r>
            <a:r>
              <a:rPr lang="de-DE" altLang="zh-CN" b="1" dirty="0">
                <a:latin typeface="宋体" panose="02010600030101010101" pitchFamily="2" charset="-122"/>
              </a:rPr>
              <a:t>s</a:t>
            </a:r>
            <a:r>
              <a:rPr lang="zh-CN" altLang="de-DE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latin typeface="宋体" panose="02010600030101010101" pitchFamily="2" charset="-122"/>
              </a:rPr>
              <a:t>占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de-DE" b="1" dirty="0">
                <a:latin typeface="宋体" panose="02010600030101010101" pitchFamily="2" charset="-122"/>
              </a:rPr>
              <a:t>时间</a:t>
            </a:r>
            <a:r>
              <a:rPr lang="en-US" altLang="zh-CN" b="1" dirty="0"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1.12/2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56%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∴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1331515" y="5877272"/>
            <a:ext cx="763309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de-DE" b="1" dirty="0">
                <a:latin typeface="宋体" panose="02010600030101010101" pitchFamily="2" charset="-122"/>
              </a:rPr>
              <a:t>不</a:t>
            </a:r>
            <a:r>
              <a:rPr lang="zh-CN" altLang="en-US" b="1" dirty="0">
                <a:latin typeface="宋体" panose="02010600030101010101" pitchFamily="2" charset="-122"/>
              </a:rPr>
              <a:t>应</a:t>
            </a:r>
            <a:r>
              <a:rPr lang="zh-CN" altLang="de-DE" b="1" dirty="0">
                <a:latin typeface="宋体" panose="02010600030101010101" pitchFamily="2" charset="-122"/>
              </a:rPr>
              <a:t>采用中断方式</a:t>
            </a:r>
            <a:r>
              <a:rPr lang="de-DE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。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无法</a:t>
            </a:r>
            <a:r>
              <a:rPr lang="zh-CN" altLang="en-US" sz="1800" b="1" u="sng" dirty="0">
                <a:latin typeface="宋体" panose="02010600030101010101" pitchFamily="2" charset="-122"/>
              </a:rPr>
              <a:t>及时响应</a:t>
            </a:r>
            <a:r>
              <a:rPr lang="zh-CN" altLang="en-US" sz="1800" b="1" dirty="0">
                <a:latin typeface="宋体" panose="02010600030101010101" pitchFamily="2" charset="-122"/>
              </a:rPr>
              <a:t>其余外设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796159" y="3133417"/>
            <a:ext cx="434784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2B/20KBps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100</a:t>
            </a:r>
            <a:r>
              <a:rPr lang="en-US" altLang="zh-CN" dirty="0">
                <a:latin typeface="+mn-lt"/>
              </a:rPr>
              <a:t>μ</a:t>
            </a:r>
            <a:r>
              <a:rPr lang="de-DE" altLang="zh-CN" b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de-DE" altLang="zh-CN" b="1" dirty="0">
                <a:latin typeface="宋体" panose="02010600030101010101" pitchFamily="2" charset="-122"/>
              </a:rPr>
              <a:t>(6</a:t>
            </a:r>
            <a:r>
              <a:rPr lang="zh-CN" altLang="de-DE" b="1" dirty="0">
                <a:latin typeface="宋体" panose="02010600030101010101" pitchFamily="2" charset="-122"/>
              </a:rPr>
              <a:t>＋</a:t>
            </a:r>
            <a:r>
              <a:rPr lang="de-DE" altLang="zh-CN" b="1" dirty="0">
                <a:latin typeface="宋体" panose="02010600030101010101" pitchFamily="2" charset="-122"/>
              </a:rPr>
              <a:t>10*5)/(50*10</a:t>
            </a:r>
            <a:r>
              <a:rPr lang="de-DE" altLang="zh-CN" b="1" baseline="30000" dirty="0">
                <a:latin typeface="宋体" panose="02010600030101010101" pitchFamily="2" charset="-122"/>
              </a:rPr>
              <a:t>6</a:t>
            </a:r>
            <a:r>
              <a:rPr lang="de-DE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de-DE" altLang="zh-CN" b="1" dirty="0">
                <a:latin typeface="宋体" panose="02010600030101010101" pitchFamily="2" charset="-122"/>
              </a:rPr>
              <a:t>1.12</a:t>
            </a:r>
            <a:r>
              <a:rPr lang="en-US" altLang="zh-CN" dirty="0"/>
              <a:t>μ</a:t>
            </a:r>
            <a:r>
              <a:rPr lang="de-DE" altLang="zh-CN" b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zh-CN" altLang="de-DE" b="1" dirty="0"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1221" y="4339010"/>
            <a:ext cx="4175275" cy="1394246"/>
            <a:chOff x="396925" y="2898155"/>
            <a:chExt cx="4175275" cy="1394246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051819" y="2898155"/>
              <a:ext cx="1944118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38250" y="3401392"/>
              <a:ext cx="107449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915816" y="3401392"/>
              <a:ext cx="108012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其它程序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96925" y="28981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96925" y="33299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12392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25697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256978" y="3401392"/>
              <a:ext cx="57871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995936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969642" y="3761754"/>
              <a:ext cx="360255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255391" y="3761755"/>
              <a:ext cx="0" cy="530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915816" y="3761755"/>
              <a:ext cx="0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995936" y="3761755"/>
              <a:ext cx="1588" cy="530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763688" y="376175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339752" y="4005064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339753" y="3906217"/>
              <a:ext cx="576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256978" y="3906217"/>
              <a:ext cx="539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915816" y="4193555"/>
              <a:ext cx="1081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1255391" y="4149080"/>
              <a:ext cx="11563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995936" y="3402980"/>
              <a:ext cx="576263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969641" y="2898155"/>
              <a:ext cx="2889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/>
      <p:bldP spid="425990" grpId="0"/>
      <p:bldP spid="425991" grpId="0"/>
      <p:bldP spid="42599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4"/>
          <p:cNvSpPr txBox="1">
            <a:spLocks noChangeArrowheads="1"/>
          </p:cNvSpPr>
          <p:nvPr/>
        </p:nvSpPr>
        <p:spPr bwMode="auto">
          <a:xfrm>
            <a:off x="179512" y="849625"/>
            <a:ext cx="8964488" cy="573490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*功能：</a:t>
            </a:r>
            <a:r>
              <a:rPr lang="zh-CN" altLang="en-US" b="1" spc="-120" dirty="0">
                <a:latin typeface="宋体" panose="02010600030101010101" pitchFamily="2" charset="-122"/>
              </a:rPr>
              <a:t>基于查询接口，产生</a:t>
            </a:r>
            <a:r>
              <a:rPr lang="en-US" altLang="zh-CN" b="1" spc="-120" dirty="0">
                <a:latin typeface="宋体" panose="02010600030101010101" pitchFamily="2" charset="-122"/>
              </a:rPr>
              <a:t>/</a:t>
            </a:r>
            <a:r>
              <a:rPr lang="zh-CN" altLang="en-US" b="1" spc="-120" dirty="0">
                <a:latin typeface="宋体" panose="02010600030101010101" pitchFamily="2" charset="-122"/>
              </a:rPr>
              <a:t>撤销中断请求、提供中断类型号</a:t>
            </a:r>
            <a:r>
              <a:rPr lang="en-US" altLang="zh-CN" sz="1800" b="1" spc="-150" dirty="0">
                <a:latin typeface="宋体" panose="02010600030101010101" pitchFamily="2" charset="-122"/>
              </a:rPr>
              <a:t>[</a:t>
            </a:r>
            <a:r>
              <a:rPr lang="zh-CN" altLang="en-US" sz="1800" b="1" spc="-150" dirty="0">
                <a:latin typeface="宋体" panose="02010600030101010101" pitchFamily="2" charset="-122"/>
              </a:rPr>
              <a:t>可选</a:t>
            </a:r>
            <a:r>
              <a:rPr lang="en-US" altLang="zh-CN" sz="1800" b="1" spc="-150" dirty="0">
                <a:latin typeface="宋体" panose="02010600030101010101" pitchFamily="2" charset="-122"/>
              </a:rPr>
              <a:t>]</a:t>
            </a:r>
            <a:endParaRPr lang="en-US" altLang="zh-CN" sz="1800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接口的组织：</a:t>
            </a: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产生中断请求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提供中断类型号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撤销中断请求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接口支持操作的组织：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查询方式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中断方式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可选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中断响应操作</a:t>
            </a:r>
            <a:r>
              <a:rPr lang="en-US" altLang="zh-CN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二、中断接口的组织</a:t>
            </a:r>
          </a:p>
        </p:txBody>
      </p:sp>
      <p:sp>
        <p:nvSpPr>
          <p:cNvPr id="1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8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2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236297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" name="组合 213"/>
          <p:cNvGrpSpPr/>
          <p:nvPr/>
        </p:nvGrpSpPr>
        <p:grpSpPr>
          <a:xfrm>
            <a:off x="755576" y="1846041"/>
            <a:ext cx="7704856" cy="2268314"/>
            <a:chOff x="107504" y="3032894"/>
            <a:chExt cx="7704856" cy="2268314"/>
          </a:xfrm>
        </p:grpSpPr>
        <p:sp>
          <p:nvSpPr>
            <p:cNvPr id="215" name="Text Box 313"/>
            <p:cNvSpPr txBox="1">
              <a:spLocks noChangeArrowheads="1"/>
            </p:cNvSpPr>
            <p:nvPr/>
          </p:nvSpPr>
          <p:spPr bwMode="auto">
            <a:xfrm>
              <a:off x="2843808" y="4869160"/>
              <a:ext cx="1080120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设备选择</a:t>
              </a:r>
            </a:p>
          </p:txBody>
        </p:sp>
        <p:sp>
          <p:nvSpPr>
            <p:cNvPr id="216" name="Text Box 319"/>
            <p:cNvSpPr txBox="1">
              <a:spLocks noChangeArrowheads="1"/>
            </p:cNvSpPr>
            <p:nvPr/>
          </p:nvSpPr>
          <p:spPr bwMode="auto">
            <a:xfrm>
              <a:off x="4427984" y="4221088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控制口</a:t>
              </a:r>
            </a:p>
          </p:txBody>
        </p:sp>
        <p:sp>
          <p:nvSpPr>
            <p:cNvPr id="217" name="Text Box 320"/>
            <p:cNvSpPr txBox="1">
              <a:spLocks noChangeArrowheads="1"/>
            </p:cNvSpPr>
            <p:nvPr/>
          </p:nvSpPr>
          <p:spPr bwMode="auto">
            <a:xfrm>
              <a:off x="5508104" y="4221088"/>
              <a:ext cx="865361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数据口</a:t>
              </a:r>
            </a:p>
          </p:txBody>
        </p:sp>
        <p:sp>
          <p:nvSpPr>
            <p:cNvPr id="218" name="Text Box 324"/>
            <p:cNvSpPr txBox="1">
              <a:spLocks noChangeArrowheads="1"/>
            </p:cNvSpPr>
            <p:nvPr/>
          </p:nvSpPr>
          <p:spPr bwMode="auto">
            <a:xfrm>
              <a:off x="5363071" y="3355304"/>
              <a:ext cx="721097" cy="4320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BS R</a:t>
              </a:r>
            </a:p>
          </p:txBody>
        </p:sp>
        <p:sp>
          <p:nvSpPr>
            <p:cNvPr id="219" name="Rectangle 327"/>
            <p:cNvSpPr>
              <a:spLocks noChangeArrowheads="1"/>
            </p:cNvSpPr>
            <p:nvPr/>
          </p:nvSpPr>
          <p:spPr bwMode="auto">
            <a:xfrm>
              <a:off x="1979712" y="3140968"/>
              <a:ext cx="2448769" cy="78853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     </a:t>
              </a:r>
              <a:r>
                <a:rPr lang="zh-CN" altLang="en-US" sz="1200" b="1" dirty="0">
                  <a:latin typeface="+mn-ea"/>
                  <a:ea typeface="+mn-ea"/>
                </a:rPr>
                <a:t>    </a:t>
              </a:r>
              <a:r>
                <a:rPr lang="zh-CN" altLang="en-US" sz="1800" b="1" dirty="0">
                  <a:latin typeface="+mn-ea"/>
                  <a:ea typeface="+mn-ea"/>
                </a:rPr>
                <a:t>状态口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       </a:t>
              </a:r>
              <a:r>
                <a:rPr lang="en-US" altLang="zh-CN" sz="14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0" name="Text Box 342"/>
            <p:cNvSpPr txBox="1">
              <a:spLocks noChangeArrowheads="1"/>
            </p:cNvSpPr>
            <p:nvPr/>
          </p:nvSpPr>
          <p:spPr bwMode="auto">
            <a:xfrm>
              <a:off x="7452320" y="3067619"/>
              <a:ext cx="360040" cy="1584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外部设备</a:t>
              </a:r>
            </a:p>
          </p:txBody>
        </p:sp>
        <p:cxnSp>
          <p:nvCxnSpPr>
            <p:cNvPr id="221" name="直接连接符 220"/>
            <p:cNvCxnSpPr/>
            <p:nvPr/>
          </p:nvCxnSpPr>
          <p:spPr bwMode="auto">
            <a:xfrm>
              <a:off x="4355976" y="3715344"/>
              <a:ext cx="93610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Text Box 324"/>
            <p:cNvSpPr txBox="1">
              <a:spLocks noChangeArrowheads="1"/>
            </p:cNvSpPr>
            <p:nvPr/>
          </p:nvSpPr>
          <p:spPr bwMode="auto">
            <a:xfrm>
              <a:off x="3562871" y="3355304"/>
              <a:ext cx="721097" cy="4320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S RD R</a:t>
              </a:r>
            </a:p>
          </p:txBody>
        </p:sp>
        <p:sp>
          <p:nvSpPr>
            <p:cNvPr id="223" name="椭圆 222"/>
            <p:cNvSpPr/>
            <p:nvPr/>
          </p:nvSpPr>
          <p:spPr bwMode="auto">
            <a:xfrm>
              <a:off x="4283968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椭圆 223"/>
            <p:cNvSpPr/>
            <p:nvPr/>
          </p:nvSpPr>
          <p:spPr bwMode="auto">
            <a:xfrm>
              <a:off x="52920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椭圆 224"/>
            <p:cNvSpPr/>
            <p:nvPr/>
          </p:nvSpPr>
          <p:spPr bwMode="auto">
            <a:xfrm>
              <a:off x="3491880" y="3678896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6084168" y="3686684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7" name="直接连接符 83"/>
            <p:cNvCxnSpPr/>
            <p:nvPr/>
          </p:nvCxnSpPr>
          <p:spPr bwMode="auto">
            <a:xfrm rot="5400000" flipH="1" flipV="1">
              <a:off x="3347654" y="3715555"/>
              <a:ext cx="144436" cy="144016"/>
            </a:xfrm>
            <a:prstGeom prst="bentConnector3">
              <a:avLst>
                <a:gd name="adj1" fmla="val 992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直接连接符 85"/>
            <p:cNvCxnSpPr/>
            <p:nvPr/>
          </p:nvCxnSpPr>
          <p:spPr bwMode="auto">
            <a:xfrm rot="16200000" flipH="1">
              <a:off x="6155966" y="3715555"/>
              <a:ext cx="144437" cy="144016"/>
            </a:xfrm>
            <a:prstGeom prst="bentConnector3">
              <a:avLst>
                <a:gd name="adj1" fmla="val 76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29" name="直接连接符 228"/>
            <p:cNvCxnSpPr/>
            <p:nvPr/>
          </p:nvCxnSpPr>
          <p:spPr bwMode="auto">
            <a:xfrm>
              <a:off x="3347864" y="3859781"/>
              <a:ext cx="31683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0" name="Text Box 143"/>
            <p:cNvSpPr txBox="1">
              <a:spLocks noChangeArrowheads="1"/>
            </p:cNvSpPr>
            <p:nvPr/>
          </p:nvSpPr>
          <p:spPr bwMode="auto">
            <a:xfrm>
              <a:off x="4788894" y="3387275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231" name="直接连接符 90"/>
            <p:cNvCxnSpPr/>
            <p:nvPr/>
          </p:nvCxnSpPr>
          <p:spPr bwMode="auto">
            <a:xfrm flipV="1">
              <a:off x="3779912" y="3212081"/>
              <a:ext cx="792088" cy="143225"/>
            </a:xfrm>
            <a:prstGeom prst="bentConnector3">
              <a:avLst>
                <a:gd name="adj1" fmla="val -5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直接连接符 92"/>
            <p:cNvCxnSpPr/>
            <p:nvPr/>
          </p:nvCxnSpPr>
          <p:spPr bwMode="auto">
            <a:xfrm>
              <a:off x="4572002" y="3212083"/>
              <a:ext cx="216021" cy="215230"/>
            </a:xfrm>
            <a:prstGeom prst="bentConnector3">
              <a:avLst>
                <a:gd name="adj1" fmla="val -291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直接连接符 94"/>
            <p:cNvCxnSpPr/>
            <p:nvPr/>
          </p:nvCxnSpPr>
          <p:spPr bwMode="auto">
            <a:xfrm rot="16200000" flipH="1">
              <a:off x="4969921" y="3529413"/>
              <a:ext cx="212270" cy="144016"/>
            </a:xfrm>
            <a:prstGeom prst="bentConnector3">
              <a:avLst>
                <a:gd name="adj1" fmla="val 213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234" name="直接连接符 96"/>
            <p:cNvCxnSpPr/>
            <p:nvPr/>
          </p:nvCxnSpPr>
          <p:spPr bwMode="auto">
            <a:xfrm rot="5400000" flipH="1" flipV="1">
              <a:off x="4413333" y="3846399"/>
              <a:ext cx="641369" cy="108011"/>
            </a:xfrm>
            <a:prstGeom prst="bentConnector3">
              <a:avLst>
                <a:gd name="adj1" fmla="val 99504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直接连接符 234"/>
            <p:cNvCxnSpPr/>
            <p:nvPr/>
          </p:nvCxnSpPr>
          <p:spPr bwMode="auto">
            <a:xfrm flipV="1">
              <a:off x="827584" y="4724648"/>
              <a:ext cx="5112568" cy="49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Text Box 177"/>
            <p:cNvSpPr txBox="1">
              <a:spLocks noChangeArrowheads="1"/>
            </p:cNvSpPr>
            <p:nvPr/>
          </p:nvSpPr>
          <p:spPr bwMode="auto">
            <a:xfrm>
              <a:off x="4716017" y="4005189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SD</a:t>
              </a: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flipV="1">
              <a:off x="4644008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8" name="直接连接符 237"/>
            <p:cNvCxnSpPr/>
            <p:nvPr/>
          </p:nvCxnSpPr>
          <p:spPr bwMode="auto">
            <a:xfrm flipV="1">
              <a:off x="5940152" y="4509120"/>
              <a:ext cx="0" cy="20768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直接连接符 238"/>
            <p:cNvCxnSpPr/>
            <p:nvPr/>
          </p:nvCxnSpPr>
          <p:spPr bwMode="auto">
            <a:xfrm>
              <a:off x="3707904" y="3927818"/>
              <a:ext cx="0" cy="797326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0" name="Text Box 318"/>
            <p:cNvSpPr txBox="1">
              <a:spLocks noChangeArrowheads="1"/>
            </p:cNvSpPr>
            <p:nvPr/>
          </p:nvSpPr>
          <p:spPr bwMode="auto">
            <a:xfrm>
              <a:off x="5148064" y="4869160"/>
              <a:ext cx="1081459" cy="28770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端口译码</a:t>
              </a:r>
            </a:p>
          </p:txBody>
        </p:sp>
        <p:cxnSp>
          <p:nvCxnSpPr>
            <p:cNvPr id="241" name="直接连接符 138"/>
            <p:cNvCxnSpPr/>
            <p:nvPr/>
          </p:nvCxnSpPr>
          <p:spPr bwMode="auto">
            <a:xfrm flipV="1">
              <a:off x="4211960" y="5013178"/>
              <a:ext cx="935669" cy="216022"/>
            </a:xfrm>
            <a:prstGeom prst="bentConnector3">
              <a:avLst>
                <a:gd name="adj1" fmla="val -39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827584" y="5011488"/>
              <a:ext cx="2026794" cy="16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3" name="直接连接符 141"/>
            <p:cNvCxnSpPr/>
            <p:nvPr/>
          </p:nvCxnSpPr>
          <p:spPr bwMode="auto">
            <a:xfrm>
              <a:off x="2699792" y="5013178"/>
              <a:ext cx="1512168" cy="216022"/>
            </a:xfrm>
            <a:prstGeom prst="bentConnector3">
              <a:avLst>
                <a:gd name="adj1" fmla="val -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244" name="直接连接符 243"/>
            <p:cNvCxnSpPr/>
            <p:nvPr/>
          </p:nvCxnSpPr>
          <p:spPr bwMode="auto">
            <a:xfrm flipV="1">
              <a:off x="827584" y="4436900"/>
              <a:ext cx="720080" cy="21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5" name="直接连接符 244"/>
            <p:cNvCxnSpPr/>
            <p:nvPr/>
          </p:nvCxnSpPr>
          <p:spPr bwMode="auto">
            <a:xfrm>
              <a:off x="6372200" y="4365104"/>
              <a:ext cx="144016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直接连接符 90"/>
            <p:cNvCxnSpPr/>
            <p:nvPr/>
          </p:nvCxnSpPr>
          <p:spPr bwMode="auto">
            <a:xfrm flipV="1">
              <a:off x="5580112" y="3211288"/>
              <a:ext cx="936104" cy="143226"/>
            </a:xfrm>
            <a:prstGeom prst="bentConnector3">
              <a:avLst>
                <a:gd name="adj1" fmla="val -367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6516216" y="3211288"/>
              <a:ext cx="936104" cy="79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直接连接符 247"/>
            <p:cNvCxnSpPr/>
            <p:nvPr/>
          </p:nvCxnSpPr>
          <p:spPr bwMode="auto">
            <a:xfrm flipH="1" flipV="1">
              <a:off x="6516216" y="3860626"/>
              <a:ext cx="936104" cy="42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直接连接符 248"/>
            <p:cNvCxnSpPr/>
            <p:nvPr/>
          </p:nvCxnSpPr>
          <p:spPr bwMode="auto">
            <a:xfrm flipH="1" flipV="1">
              <a:off x="6516216" y="4365104"/>
              <a:ext cx="936104" cy="37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Rectangle 327"/>
            <p:cNvSpPr>
              <a:spLocks noChangeArrowheads="1"/>
            </p:cNvSpPr>
            <p:nvPr/>
          </p:nvSpPr>
          <p:spPr bwMode="auto">
            <a:xfrm>
              <a:off x="1547664" y="3032894"/>
              <a:ext cx="4968552" cy="2268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25200" rIns="18000" bIns="10800" anchor="t" anchorCtr="0"/>
            <a:lstStyle/>
            <a:p>
              <a:pPr algn="l"/>
              <a:r>
                <a:rPr lang="zh-CN" altLang="en-US" sz="1400" b="1" dirty="0">
                  <a:latin typeface="+mn-ea"/>
                  <a:ea typeface="+mn-ea"/>
                </a:rPr>
                <a:t> 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51" name="Text Box 177"/>
            <p:cNvSpPr txBox="1">
              <a:spLocks noChangeArrowheads="1"/>
            </p:cNvSpPr>
            <p:nvPr/>
          </p:nvSpPr>
          <p:spPr bwMode="auto">
            <a:xfrm>
              <a:off x="251520" y="4293096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2" name="Text Box 177"/>
            <p:cNvSpPr txBox="1">
              <a:spLocks noChangeArrowheads="1"/>
            </p:cNvSpPr>
            <p:nvPr/>
          </p:nvSpPr>
          <p:spPr bwMode="auto">
            <a:xfrm>
              <a:off x="251520" y="4581253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3" name="Text Box 177"/>
            <p:cNvSpPr txBox="1">
              <a:spLocks noChangeArrowheads="1"/>
            </p:cNvSpPr>
            <p:nvPr/>
          </p:nvSpPr>
          <p:spPr bwMode="auto">
            <a:xfrm>
              <a:off x="251520" y="4869285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4" name="椭圆 253"/>
            <p:cNvSpPr/>
            <p:nvPr/>
          </p:nvSpPr>
          <p:spPr bwMode="auto">
            <a:xfrm>
              <a:off x="4932040" y="3467945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5" name="Text Box 177"/>
            <p:cNvSpPr txBox="1">
              <a:spLocks noChangeArrowheads="1"/>
            </p:cNvSpPr>
            <p:nvPr/>
          </p:nvSpPr>
          <p:spPr bwMode="auto">
            <a:xfrm>
              <a:off x="107504" y="3141093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56" name="椭圆 255"/>
          <p:cNvSpPr/>
          <p:nvPr/>
        </p:nvSpPr>
        <p:spPr bwMode="auto">
          <a:xfrm>
            <a:off x="4434626" y="2693435"/>
            <a:ext cx="425406" cy="375177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18000" tIns="10800" rIns="18000" bIns="10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8" name="组合 257"/>
          <p:cNvGrpSpPr/>
          <p:nvPr/>
        </p:nvGrpSpPr>
        <p:grpSpPr>
          <a:xfrm>
            <a:off x="1691679" y="1772816"/>
            <a:ext cx="6300702" cy="2125516"/>
            <a:chOff x="1763687" y="2636912"/>
            <a:chExt cx="6300702" cy="2125516"/>
          </a:xfrm>
        </p:grpSpPr>
        <p:sp>
          <p:nvSpPr>
            <p:cNvPr id="259" name="Text Box 177"/>
            <p:cNvSpPr txBox="1">
              <a:spLocks noChangeArrowheads="1"/>
            </p:cNvSpPr>
            <p:nvPr/>
          </p:nvSpPr>
          <p:spPr bwMode="auto">
            <a:xfrm>
              <a:off x="7308304" y="2693203"/>
              <a:ext cx="756085" cy="180082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0" name="Text Box 177"/>
            <p:cNvSpPr txBox="1">
              <a:spLocks noChangeArrowheads="1"/>
            </p:cNvSpPr>
            <p:nvPr/>
          </p:nvSpPr>
          <p:spPr bwMode="auto">
            <a:xfrm>
              <a:off x="7308305" y="3305333"/>
              <a:ext cx="720080" cy="214757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⑦结束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1" name="Text Box 177"/>
            <p:cNvSpPr txBox="1">
              <a:spLocks noChangeArrowheads="1"/>
            </p:cNvSpPr>
            <p:nvPr/>
          </p:nvSpPr>
          <p:spPr bwMode="auto">
            <a:xfrm>
              <a:off x="7308305" y="3807825"/>
              <a:ext cx="720080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⑥数据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2" name="Text Box 177"/>
            <p:cNvSpPr txBox="1">
              <a:spLocks noChangeArrowheads="1"/>
            </p:cNvSpPr>
            <p:nvPr/>
          </p:nvSpPr>
          <p:spPr bwMode="auto">
            <a:xfrm>
              <a:off x="4255504" y="2818211"/>
              <a:ext cx="216023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⑧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3" name="Text Box 177"/>
            <p:cNvSpPr txBox="1">
              <a:spLocks noChangeArrowheads="1"/>
            </p:cNvSpPr>
            <p:nvPr/>
          </p:nvSpPr>
          <p:spPr bwMode="auto">
            <a:xfrm>
              <a:off x="5671171" y="2890219"/>
              <a:ext cx="215589" cy="215899"/>
            </a:xfrm>
            <a:prstGeom prst="rect">
              <a:avLst/>
            </a:prstGeom>
            <a:solidFill>
              <a:srgbClr val="FFFF99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4" name="Text Box 177"/>
            <p:cNvSpPr txBox="1">
              <a:spLocks noChangeArrowheads="1"/>
            </p:cNvSpPr>
            <p:nvPr/>
          </p:nvSpPr>
          <p:spPr bwMode="auto">
            <a:xfrm>
              <a:off x="5417258" y="4184674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5" name="Text Box 177"/>
            <p:cNvSpPr txBox="1">
              <a:spLocks noChangeArrowheads="1"/>
            </p:cNvSpPr>
            <p:nvPr/>
          </p:nvSpPr>
          <p:spPr bwMode="auto">
            <a:xfrm>
              <a:off x="5076057" y="4474395"/>
              <a:ext cx="234863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6" name="Text Box 177"/>
            <p:cNvSpPr txBox="1">
              <a:spLocks noChangeArrowheads="1"/>
            </p:cNvSpPr>
            <p:nvPr/>
          </p:nvSpPr>
          <p:spPr bwMode="auto">
            <a:xfrm>
              <a:off x="1763688" y="4474395"/>
              <a:ext cx="216024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7" name="Text Box 177"/>
            <p:cNvSpPr txBox="1">
              <a:spLocks noChangeArrowheads="1"/>
            </p:cNvSpPr>
            <p:nvPr/>
          </p:nvSpPr>
          <p:spPr bwMode="auto">
            <a:xfrm>
              <a:off x="1763687" y="3932708"/>
              <a:ext cx="216025" cy="181647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→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68" name="Text Box 177"/>
            <p:cNvSpPr txBox="1">
              <a:spLocks noChangeArrowheads="1"/>
            </p:cNvSpPr>
            <p:nvPr/>
          </p:nvSpPr>
          <p:spPr bwMode="auto">
            <a:xfrm>
              <a:off x="1763688" y="4186363"/>
              <a:ext cx="216025" cy="215899"/>
            </a:xfrm>
            <a:prstGeom prst="rect">
              <a:avLst/>
            </a:prstGeom>
            <a:solidFill>
              <a:srgbClr val="CCFF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69" name="直接连接符 268"/>
            <p:cNvCxnSpPr/>
            <p:nvPr/>
          </p:nvCxnSpPr>
          <p:spPr bwMode="auto">
            <a:xfrm flipV="1">
              <a:off x="6949604" y="4690418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0" name="直接连接符 269"/>
            <p:cNvCxnSpPr/>
            <p:nvPr/>
          </p:nvCxnSpPr>
          <p:spPr bwMode="auto">
            <a:xfrm flipV="1">
              <a:off x="6948265" y="4618410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6948265" y="4762427"/>
              <a:ext cx="214685" cy="1"/>
            </a:xfrm>
            <a:prstGeom prst="line">
              <a:avLst/>
            </a:prstGeom>
            <a:noFill/>
            <a:ln w="158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2" name="直接连接符 271"/>
            <p:cNvCxnSpPr/>
            <p:nvPr/>
          </p:nvCxnSpPr>
          <p:spPr bwMode="auto">
            <a:xfrm flipV="1">
              <a:off x="5004048" y="4080447"/>
              <a:ext cx="144016" cy="58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cxnSp>
          <p:nvCxnSpPr>
            <p:cNvPr id="273" name="直接连接符 272"/>
            <p:cNvCxnSpPr/>
            <p:nvPr/>
          </p:nvCxnSpPr>
          <p:spPr bwMode="auto">
            <a:xfrm>
              <a:off x="6948264" y="3537024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  <p:sp>
          <p:nvSpPr>
            <p:cNvPr id="274" name="Text Box 177"/>
            <p:cNvSpPr txBox="1">
              <a:spLocks noChangeArrowheads="1"/>
            </p:cNvSpPr>
            <p:nvPr/>
          </p:nvSpPr>
          <p:spPr bwMode="auto">
            <a:xfrm>
              <a:off x="1979712" y="2636912"/>
              <a:ext cx="253293" cy="215899"/>
            </a:xfrm>
            <a:prstGeom prst="rect">
              <a:avLst/>
            </a:prstGeom>
            <a:solidFill>
              <a:srgbClr val="FFCCFF"/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75" name="直接连接符 274"/>
            <p:cNvCxnSpPr/>
            <p:nvPr/>
          </p:nvCxnSpPr>
          <p:spPr bwMode="auto">
            <a:xfrm>
              <a:off x="5868144" y="3533666"/>
              <a:ext cx="1" cy="36130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</p:spPr>
        </p:cxnSp>
      </p:grpSp>
      <p:sp>
        <p:nvSpPr>
          <p:cNvPr id="276" name="Text Box 245"/>
          <p:cNvSpPr txBox="1">
            <a:spLocks noChangeArrowheads="1"/>
          </p:cNvSpPr>
          <p:nvPr/>
        </p:nvSpPr>
        <p:spPr bwMode="auto">
          <a:xfrm>
            <a:off x="2772566" y="1290826"/>
            <a:ext cx="624592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端口含</a:t>
            </a:r>
            <a:r>
              <a:rPr lang="zh-CN" altLang="en-US" b="1" dirty="0">
                <a:latin typeface="宋体" panose="02010600030101010101" pitchFamily="2" charset="-122"/>
              </a:rPr>
              <a:t>中断允许位</a:t>
            </a:r>
            <a:r>
              <a:rPr lang="en-US" altLang="zh-CN" b="1" dirty="0">
                <a:latin typeface="宋体" panose="02010600030101010101" pitchFamily="2" charset="-122"/>
              </a:rPr>
              <a:t>EI</a:t>
            </a:r>
            <a:r>
              <a:rPr lang="en-US" altLang="zh-CN" sz="1600" b="1" dirty="0">
                <a:latin typeface="宋体" panose="02010600030101010101" pitchFamily="2" charset="-122"/>
              </a:rPr>
              <a:t>(2</a:t>
            </a:r>
            <a:r>
              <a:rPr lang="zh-CN" altLang="en-US" sz="1600" b="1" dirty="0">
                <a:latin typeface="宋体" panose="02010600030101010101" pitchFamily="2" charset="-122"/>
              </a:rPr>
              <a:t>种方式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、中断请求位</a:t>
            </a:r>
            <a:r>
              <a:rPr lang="en-US" altLang="zh-CN" b="1" dirty="0">
                <a:latin typeface="宋体" panose="02010600030101010101" pitchFamily="2" charset="-122"/>
              </a:rPr>
              <a:t>INT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77" name="线形标注 2 276"/>
          <p:cNvSpPr/>
          <p:nvPr/>
        </p:nvSpPr>
        <p:spPr bwMode="auto">
          <a:xfrm>
            <a:off x="4132679" y="583930"/>
            <a:ext cx="4831809" cy="288000"/>
          </a:xfrm>
          <a:prstGeom prst="borderCallout2">
            <a:avLst>
              <a:gd name="adj1" fmla="val 101997"/>
              <a:gd name="adj2" fmla="val 42812"/>
              <a:gd name="adj3" fmla="val 149673"/>
              <a:gd name="adj4" fmla="val 42872"/>
              <a:gd name="adj5" fmla="val 303226"/>
              <a:gd name="adj6" fmla="val 36168"/>
            </a:avLst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800" dirty="0"/>
              <a:t>EI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/>
              <a:t>Enable Interrupt)</a:t>
            </a:r>
            <a:r>
              <a:rPr lang="zh-CN" altLang="en-US" sz="1800" dirty="0"/>
              <a:t>＝</a:t>
            </a:r>
            <a:r>
              <a:rPr lang="en-US" altLang="zh-CN" sz="1800" b="1" dirty="0">
                <a:latin typeface="+mn-ea"/>
                <a:ea typeface="+mn-ea"/>
              </a:rPr>
              <a:t>0</a:t>
            </a:r>
            <a:r>
              <a:rPr lang="zh-CN" altLang="en-US" sz="1800" b="1" dirty="0">
                <a:latin typeface="+mn-ea"/>
                <a:ea typeface="+mn-ea"/>
              </a:rPr>
              <a:t>、</a:t>
            </a:r>
            <a:r>
              <a:rPr lang="en-US" altLang="zh-CN" sz="1800" b="1" dirty="0">
                <a:latin typeface="+mn-ea"/>
                <a:ea typeface="+mn-ea"/>
              </a:rPr>
              <a:t>1</a:t>
            </a:r>
            <a:r>
              <a:rPr lang="zh-CN" altLang="en-US" sz="1800" b="1" dirty="0"/>
              <a:t>对应查询、中断方式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278" name="组合 277"/>
          <p:cNvGrpSpPr/>
          <p:nvPr/>
        </p:nvGrpSpPr>
        <p:grpSpPr>
          <a:xfrm>
            <a:off x="1835694" y="2032398"/>
            <a:ext cx="3384378" cy="1152003"/>
            <a:chOff x="1907704" y="2530179"/>
            <a:chExt cx="3384378" cy="1152003"/>
          </a:xfrm>
        </p:grpSpPr>
        <p:sp>
          <p:nvSpPr>
            <p:cNvPr id="279" name="Text Box 324"/>
            <p:cNvSpPr txBox="1">
              <a:spLocks noChangeArrowheads="1"/>
            </p:cNvSpPr>
            <p:nvPr/>
          </p:nvSpPr>
          <p:spPr bwMode="auto">
            <a:xfrm>
              <a:off x="2843808" y="2674195"/>
              <a:ext cx="721097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0" rIns="0" bIns="0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Q 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</a:t>
              </a:r>
              <a:r>
                <a:rPr lang="en-US" altLang="zh-CN" sz="11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INT  </a:t>
              </a:r>
            </a:p>
          </p:txBody>
        </p:sp>
        <p:sp>
          <p:nvSpPr>
            <p:cNvPr id="280" name="椭圆 279"/>
            <p:cNvSpPr/>
            <p:nvPr/>
          </p:nvSpPr>
          <p:spPr bwMode="auto">
            <a:xfrm>
              <a:off x="2771800" y="3000327"/>
              <a:ext cx="72008" cy="64220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81" name="直接连接符 83"/>
            <p:cNvCxnSpPr/>
            <p:nvPr/>
          </p:nvCxnSpPr>
          <p:spPr bwMode="auto">
            <a:xfrm rot="5400000" flipH="1" flipV="1">
              <a:off x="2500532" y="3089479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282" name="直接连接符 85"/>
            <p:cNvCxnSpPr/>
            <p:nvPr/>
          </p:nvCxnSpPr>
          <p:spPr bwMode="auto">
            <a:xfrm>
              <a:off x="4788024" y="3466283"/>
              <a:ext cx="504058" cy="72008"/>
            </a:xfrm>
            <a:prstGeom prst="bentConnector3">
              <a:avLst>
                <a:gd name="adj1" fmla="val 995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283" name="Text Box 177"/>
            <p:cNvSpPr txBox="1">
              <a:spLocks noChangeArrowheads="1"/>
            </p:cNvSpPr>
            <p:nvPr/>
          </p:nvSpPr>
          <p:spPr bwMode="auto">
            <a:xfrm>
              <a:off x="4860032" y="3466283"/>
              <a:ext cx="288031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EI</a:t>
              </a:r>
            </a:p>
          </p:txBody>
        </p:sp>
        <p:cxnSp>
          <p:nvCxnSpPr>
            <p:cNvPr id="284" name="直接连接符 90"/>
            <p:cNvCxnSpPr/>
            <p:nvPr/>
          </p:nvCxnSpPr>
          <p:spPr bwMode="auto">
            <a:xfrm rot="10800000">
              <a:off x="1907704" y="2530179"/>
              <a:ext cx="1152128" cy="143228"/>
            </a:xfrm>
            <a:prstGeom prst="bentConnector3">
              <a:avLst>
                <a:gd name="adj1" fmla="val -706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5" name="等腰三角形 284"/>
            <p:cNvSpPr/>
            <p:nvPr/>
          </p:nvSpPr>
          <p:spPr bwMode="auto">
            <a:xfrm rot="16200000">
              <a:off x="3470294" y="2980230"/>
              <a:ext cx="108012" cy="7200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755576" y="2030585"/>
            <a:ext cx="3384376" cy="1513856"/>
            <a:chOff x="827584" y="2528491"/>
            <a:chExt cx="3384376" cy="1513856"/>
          </a:xfrm>
        </p:grpSpPr>
        <p:sp>
          <p:nvSpPr>
            <p:cNvPr id="287" name="Text Box 319"/>
            <p:cNvSpPr txBox="1">
              <a:spLocks noChangeArrowheads="1"/>
            </p:cNvSpPr>
            <p:nvPr/>
          </p:nvSpPr>
          <p:spPr bwMode="auto">
            <a:xfrm>
              <a:off x="2987824" y="3466283"/>
              <a:ext cx="1224136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中断类型号</a:t>
              </a:r>
            </a:p>
          </p:txBody>
        </p:sp>
        <p:cxnSp>
          <p:nvCxnSpPr>
            <p:cNvPr id="288" name="直接连接符 287"/>
            <p:cNvCxnSpPr>
              <a:stCxn id="287" idx="2"/>
            </p:cNvCxnSpPr>
            <p:nvPr/>
          </p:nvCxnSpPr>
          <p:spPr bwMode="auto">
            <a:xfrm>
              <a:off x="3599892" y="3754315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9" name="Text Box 143"/>
            <p:cNvSpPr txBox="1">
              <a:spLocks noChangeArrowheads="1"/>
            </p:cNvSpPr>
            <p:nvPr/>
          </p:nvSpPr>
          <p:spPr bwMode="auto">
            <a:xfrm>
              <a:off x="2627784" y="3322267"/>
              <a:ext cx="143146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sp>
          <p:nvSpPr>
            <p:cNvPr id="290" name="等腰三角形 289"/>
            <p:cNvSpPr/>
            <p:nvPr/>
          </p:nvSpPr>
          <p:spPr bwMode="auto">
            <a:xfrm rot="10800000">
              <a:off x="3543124" y="3814171"/>
              <a:ext cx="108012" cy="108000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1" name="直接连接符 85"/>
            <p:cNvCxnSpPr/>
            <p:nvPr/>
          </p:nvCxnSpPr>
          <p:spPr bwMode="auto">
            <a:xfrm>
              <a:off x="2267744" y="3360747"/>
              <a:ext cx="36004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292" name="直接连接符 85"/>
            <p:cNvCxnSpPr/>
            <p:nvPr/>
          </p:nvCxnSpPr>
          <p:spPr bwMode="auto">
            <a:xfrm rot="16200000" flipH="1">
              <a:off x="2032030" y="2908221"/>
              <a:ext cx="975484" cy="216024"/>
            </a:xfrm>
            <a:prstGeom prst="bentConnector3">
              <a:avLst>
                <a:gd name="adj1" fmla="val 99681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</p:spPr>
        </p:cxnSp>
        <p:sp>
          <p:nvSpPr>
            <p:cNvPr id="293" name="Text Box 177"/>
            <p:cNvSpPr txBox="1">
              <a:spLocks noChangeArrowheads="1"/>
            </p:cNvSpPr>
            <p:nvPr/>
          </p:nvSpPr>
          <p:spPr bwMode="auto">
            <a:xfrm>
              <a:off x="827584" y="3250384"/>
              <a:ext cx="1008112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中断响应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94" name="直接连接符 293"/>
            <p:cNvCxnSpPr/>
            <p:nvPr/>
          </p:nvCxnSpPr>
          <p:spPr bwMode="auto">
            <a:xfrm>
              <a:off x="1907704" y="3358333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5" name="直接连接符 96"/>
            <p:cNvCxnSpPr>
              <a:stCxn id="289" idx="3"/>
              <a:endCxn id="290" idx="5"/>
            </p:cNvCxnSpPr>
            <p:nvPr/>
          </p:nvCxnSpPr>
          <p:spPr bwMode="auto">
            <a:xfrm>
              <a:off x="2770930" y="3430279"/>
              <a:ext cx="799197" cy="437892"/>
            </a:xfrm>
            <a:prstGeom prst="bentConnector3">
              <a:avLst>
                <a:gd name="adj1" fmla="val 1286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  <p:sp>
        <p:nvSpPr>
          <p:cNvPr id="296" name="Text Box 776"/>
          <p:cNvSpPr txBox="1">
            <a:spLocks noChangeArrowheads="1"/>
          </p:cNvSpPr>
          <p:nvPr/>
        </p:nvSpPr>
        <p:spPr bwMode="auto">
          <a:xfrm>
            <a:off x="3024211" y="4111912"/>
            <a:ext cx="6119789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u="sng" spc="-50" dirty="0">
                <a:latin typeface="宋体" panose="02010600030101010101" pitchFamily="2" charset="-122"/>
              </a:rPr>
              <a:t>EI</a:t>
            </a:r>
            <a:r>
              <a:rPr lang="zh-CN" altLang="en-US" b="1" u="sng" spc="-50" dirty="0">
                <a:latin typeface="宋体" panose="02010600030101010101" pitchFamily="2" charset="-122"/>
              </a:rPr>
              <a:t>＝</a:t>
            </a:r>
            <a:r>
              <a:rPr lang="en-US" altLang="zh-CN" b="1" u="sng" spc="-50" dirty="0">
                <a:latin typeface="宋体" panose="02010600030101010101" pitchFamily="2" charset="-122"/>
              </a:rPr>
              <a:t>1</a:t>
            </a:r>
            <a:r>
              <a:rPr lang="zh-CN" altLang="en-US" b="1" u="sng" spc="-50" dirty="0">
                <a:latin typeface="宋体" panose="02010600030101010101" pitchFamily="2" charset="-122"/>
              </a:rPr>
              <a:t>、外设刚就绪</a:t>
            </a:r>
            <a:r>
              <a:rPr lang="zh-CN" altLang="en-US" b="1" spc="-50" dirty="0">
                <a:latin typeface="宋体" panose="02010600030101010101" pitchFamily="2" charset="-122"/>
              </a:rPr>
              <a:t>时，触发于</a:t>
            </a:r>
            <a:r>
              <a:rPr lang="zh-CN" altLang="en-US" b="1" u="sng" spc="-50" dirty="0">
                <a:latin typeface="宋体" panose="02010600030101010101" pitchFamily="2" charset="-122"/>
              </a:rPr>
              <a:t>启动设备</a:t>
            </a:r>
            <a:r>
              <a:rPr lang="zh-CN" altLang="en-US" b="1" spc="-50" dirty="0">
                <a:latin typeface="宋体" panose="02010600030101010101" pitchFamily="2" charset="-122"/>
              </a:rPr>
              <a:t>操作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有中断响应操作、请求时，触发于</a:t>
            </a:r>
            <a:r>
              <a:rPr lang="en-US" altLang="zh-CN" b="1" dirty="0">
                <a:latin typeface="宋体" panose="02010600030101010101" pitchFamily="2" charset="-122"/>
              </a:rPr>
              <a:t>…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被选中</a:t>
            </a:r>
            <a:r>
              <a:rPr lang="zh-CN" altLang="en-US" b="1" dirty="0">
                <a:latin typeface="宋体" panose="02010600030101010101" pitchFamily="2" charset="-122"/>
              </a:rPr>
              <a:t>时，触发于</a:t>
            </a:r>
            <a:r>
              <a:rPr lang="zh-CN" altLang="en-US" b="1" u="sng" dirty="0">
                <a:latin typeface="宋体" panose="02010600030101010101" pitchFamily="2" charset="-122"/>
              </a:rPr>
              <a:t>中断响应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或</a:t>
            </a:r>
            <a:r>
              <a:rPr lang="zh-CN" altLang="en-US" sz="1800" b="1" u="sng" dirty="0">
                <a:latin typeface="宋体" panose="02010600030101010101" pitchFamily="2" charset="-122"/>
              </a:rPr>
              <a:t>读状态口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97" name="Text Box 776"/>
          <p:cNvSpPr txBox="1">
            <a:spLocks noChangeArrowheads="1"/>
          </p:cNvSpPr>
          <p:nvPr/>
        </p:nvSpPr>
        <p:spPr bwMode="auto">
          <a:xfrm>
            <a:off x="3059706" y="5890809"/>
            <a:ext cx="5904782" cy="518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总线事务、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撤销</a:t>
            </a:r>
            <a:r>
              <a:rPr lang="zh-CN" altLang="en-US" b="1" dirty="0">
                <a:latin typeface="宋体" panose="02010600030101010101" pitchFamily="2" charset="-122"/>
              </a:rPr>
              <a:t>请求</a:t>
            </a:r>
          </a:p>
        </p:txBody>
      </p:sp>
      <p:grpSp>
        <p:nvGrpSpPr>
          <p:cNvPr id="298" name="组合 297"/>
          <p:cNvGrpSpPr/>
          <p:nvPr/>
        </p:nvGrpSpPr>
        <p:grpSpPr>
          <a:xfrm>
            <a:off x="3491878" y="2237902"/>
            <a:ext cx="1728194" cy="759520"/>
            <a:chOff x="3275856" y="2281335"/>
            <a:chExt cx="1728194" cy="759520"/>
          </a:xfrm>
        </p:grpSpPr>
        <p:sp>
          <p:nvSpPr>
            <p:cNvPr id="299" name="Text Box 143"/>
            <p:cNvSpPr txBox="1">
              <a:spLocks noChangeArrowheads="1"/>
            </p:cNvSpPr>
            <p:nvPr/>
          </p:nvSpPr>
          <p:spPr bwMode="auto">
            <a:xfrm>
              <a:off x="4356846" y="2824832"/>
              <a:ext cx="143146" cy="21602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300" name="直接连接符 85"/>
            <p:cNvCxnSpPr/>
            <p:nvPr/>
          </p:nvCxnSpPr>
          <p:spPr bwMode="auto">
            <a:xfrm rot="5400000" flipH="1" flipV="1">
              <a:off x="4452541" y="2328786"/>
              <a:ext cx="598960" cy="504058"/>
            </a:xfrm>
            <a:prstGeom prst="bentConnector3">
              <a:avLst>
                <a:gd name="adj1" fmla="val -379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</p:spPr>
        </p:cxnSp>
        <p:cxnSp>
          <p:nvCxnSpPr>
            <p:cNvPr id="301" name="直接连接符 85"/>
            <p:cNvCxnSpPr/>
            <p:nvPr/>
          </p:nvCxnSpPr>
          <p:spPr bwMode="auto">
            <a:xfrm>
              <a:off x="3275856" y="2561886"/>
              <a:ext cx="1084574" cy="379791"/>
            </a:xfrm>
            <a:prstGeom prst="bentConnector3">
              <a:avLst>
                <a:gd name="adj1" fmla="val 1318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grpSp>
        <p:nvGrpSpPr>
          <p:cNvPr id="302" name="组合 301"/>
          <p:cNvGrpSpPr/>
          <p:nvPr/>
        </p:nvGrpSpPr>
        <p:grpSpPr>
          <a:xfrm>
            <a:off x="1835696" y="2526424"/>
            <a:ext cx="1656184" cy="991518"/>
            <a:chOff x="1835696" y="2569857"/>
            <a:chExt cx="1656184" cy="991518"/>
          </a:xfrm>
        </p:grpSpPr>
        <p:cxnSp>
          <p:nvCxnSpPr>
            <p:cNvPr id="303" name="直接连接符 302"/>
            <p:cNvCxnSpPr/>
            <p:nvPr/>
          </p:nvCxnSpPr>
          <p:spPr bwMode="auto">
            <a:xfrm>
              <a:off x="1835696" y="2896369"/>
              <a:ext cx="360040" cy="0"/>
            </a:xfrm>
            <a:prstGeom prst="lin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直接连接符 85"/>
            <p:cNvCxnSpPr/>
            <p:nvPr/>
          </p:nvCxnSpPr>
          <p:spPr bwMode="auto">
            <a:xfrm>
              <a:off x="2195736" y="2896369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sp>
          <p:nvSpPr>
            <p:cNvPr id="305" name="Text Box 177"/>
            <p:cNvSpPr txBox="1">
              <a:spLocks noChangeArrowheads="1"/>
            </p:cNvSpPr>
            <p:nvPr/>
          </p:nvSpPr>
          <p:spPr bwMode="auto">
            <a:xfrm>
              <a:off x="1907704" y="2642205"/>
              <a:ext cx="234863" cy="2158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⑴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06" name="Text Box 177"/>
            <p:cNvSpPr txBox="1">
              <a:spLocks noChangeArrowheads="1"/>
            </p:cNvSpPr>
            <p:nvPr/>
          </p:nvSpPr>
          <p:spPr bwMode="auto">
            <a:xfrm>
              <a:off x="1888865" y="3345476"/>
              <a:ext cx="234863" cy="2158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⑵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7" name="直接连接符 83"/>
            <p:cNvCxnSpPr/>
            <p:nvPr/>
          </p:nvCxnSpPr>
          <p:spPr bwMode="auto">
            <a:xfrm rot="5400000" flipH="1" flipV="1">
              <a:off x="2428524" y="2625101"/>
              <a:ext cx="326512" cy="216024"/>
            </a:xfrm>
            <a:prstGeom prst="bentConnector3">
              <a:avLst>
                <a:gd name="adj1" fmla="val 101343"/>
              </a:avLst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308" name="直接连接符 96"/>
            <p:cNvCxnSpPr/>
            <p:nvPr/>
          </p:nvCxnSpPr>
          <p:spPr bwMode="auto">
            <a:xfrm>
              <a:off x="2692683" y="2975806"/>
              <a:ext cx="799197" cy="437892"/>
            </a:xfrm>
            <a:prstGeom prst="bentConnector3">
              <a:avLst>
                <a:gd name="adj1" fmla="val 13367"/>
              </a:avLst>
            </a:prstGeom>
            <a:noFill/>
            <a:ln w="2222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  <p:grpSp>
        <p:nvGrpSpPr>
          <p:cNvPr id="309" name="组合 308"/>
          <p:cNvGrpSpPr/>
          <p:nvPr/>
        </p:nvGrpSpPr>
        <p:grpSpPr>
          <a:xfrm>
            <a:off x="7992381" y="1268760"/>
            <a:ext cx="1026105" cy="4464496"/>
            <a:chOff x="7992381" y="1268760"/>
            <a:chExt cx="1026105" cy="4464496"/>
          </a:xfrm>
        </p:grpSpPr>
        <p:sp>
          <p:nvSpPr>
            <p:cNvPr id="310" name="Text Box 317"/>
            <p:cNvSpPr txBox="1">
              <a:spLocks noChangeArrowheads="1"/>
            </p:cNvSpPr>
            <p:nvPr/>
          </p:nvSpPr>
          <p:spPr bwMode="auto">
            <a:xfrm>
              <a:off x="8694486" y="1988840"/>
              <a:ext cx="324000" cy="1981498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向量中断方式时有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11" name="直接箭头连接符 310"/>
            <p:cNvCxnSpPr>
              <a:stCxn id="310" idx="0"/>
            </p:cNvCxnSpPr>
            <p:nvPr/>
          </p:nvCxnSpPr>
          <p:spPr bwMode="auto">
            <a:xfrm flipH="1" flipV="1">
              <a:off x="8694490" y="1268760"/>
              <a:ext cx="161996" cy="72008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312" name="直接箭头连接符 311"/>
            <p:cNvCxnSpPr>
              <a:stCxn id="310" idx="2"/>
            </p:cNvCxnSpPr>
            <p:nvPr/>
          </p:nvCxnSpPr>
          <p:spPr bwMode="auto">
            <a:xfrm flipH="1">
              <a:off x="7992381" y="3970338"/>
              <a:ext cx="864105" cy="176291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sp>
        <p:nvSpPr>
          <p:cNvPr id="106" name="线形标注 2 105"/>
          <p:cNvSpPr/>
          <p:nvPr/>
        </p:nvSpPr>
        <p:spPr bwMode="auto">
          <a:xfrm>
            <a:off x="7524328" y="5965880"/>
            <a:ext cx="1152128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179745"/>
              <a:gd name="adj6" fmla="val -4073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稍后解释</a:t>
            </a:r>
          </a:p>
        </p:txBody>
      </p:sp>
      <p:sp>
        <p:nvSpPr>
          <p:cNvPr id="107" name="AutoShape 18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6" grpId="1" animBg="1"/>
      <p:bldP spid="277" grpId="0" animBg="1"/>
      <p:bldP spid="297" grpId="0"/>
      <p:bldP spid="10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45</a:t>
            </a:fld>
            <a:endParaRPr lang="en-US" altLang="zh-CN"/>
          </a:p>
        </p:txBody>
      </p:sp>
      <p:sp>
        <p:nvSpPr>
          <p:cNvPr id="3" name="Text Box 244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三、中断系统的结构</a:t>
            </a:r>
          </a:p>
        </p:txBody>
      </p:sp>
      <p:sp>
        <p:nvSpPr>
          <p:cNvPr id="5" name="Text Box 365"/>
          <p:cNvSpPr txBox="1">
            <a:spLocks noChangeArrowheads="1"/>
          </p:cNvSpPr>
          <p:nvPr/>
        </p:nvSpPr>
        <p:spPr bwMode="auto">
          <a:xfrm>
            <a:off x="179388" y="1405225"/>
            <a:ext cx="8964612" cy="15973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、识别中断源的组织   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中断</a:t>
            </a:r>
            <a:r>
              <a:rPr lang="zh-CN" altLang="en-US" sz="2000" b="1" u="sng" dirty="0">
                <a:latin typeface="宋体" panose="02010600030101010101" pitchFamily="2" charset="-122"/>
              </a:rPr>
              <a:t>排队机制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*任务：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选出</a:t>
            </a:r>
            <a:r>
              <a:rPr lang="zh-CN" altLang="en-US" b="1" dirty="0">
                <a:latin typeface="宋体" panose="02010600030101010101" pitchFamily="2" charset="-122"/>
              </a:rPr>
              <a:t>最紧急请求，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其中断类型号，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撤销</a:t>
            </a:r>
            <a:r>
              <a:rPr lang="zh-CN" altLang="en-US" b="1" dirty="0">
                <a:latin typeface="宋体" panose="02010600030101010101" pitchFamily="2" charset="-122"/>
              </a:rPr>
              <a:t>该请求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/>
              <a:t>～请求线连接方式</a:t>
            </a:r>
            <a:r>
              <a:rPr lang="zh-CN" altLang="en-US" sz="1800" b="1" dirty="0">
                <a:latin typeface="宋体" panose="02010600030101010101" pitchFamily="2" charset="-122"/>
              </a:rPr>
              <a:t>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/>
              <a:t>～向量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非向量中断方式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/>
              <a:t>被</a:t>
            </a:r>
            <a:r>
              <a:rPr lang="zh-CN" altLang="en-US" sz="1800" b="1" dirty="0">
                <a:latin typeface="+mn-ea"/>
              </a:rPr>
              <a:t>选中表示将处理</a:t>
            </a:r>
          </a:p>
          <a:p>
            <a:pPr algn="l">
              <a:lnSpc>
                <a:spcPct val="105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6" name="Text Box 366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中断请求的连接方式：</a:t>
            </a:r>
            <a:r>
              <a:rPr lang="zh-CN" altLang="en-US" b="1" dirty="0">
                <a:latin typeface="宋体" panose="02010600030101010101" pitchFamily="2" charset="-122"/>
              </a:rPr>
              <a:t>共用请求式、独立请求式</a:t>
            </a:r>
          </a:p>
        </p:txBody>
      </p:sp>
      <p:sp>
        <p:nvSpPr>
          <p:cNvPr id="127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245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常用的中断方式：</a:t>
            </a:r>
            <a:r>
              <a:rPr lang="zh-CN" altLang="en-US" b="1" dirty="0">
                <a:latin typeface="宋体" panose="02010600030101010101" pitchFamily="2" charset="-122"/>
              </a:rPr>
              <a:t>向量中断、多重中断方式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3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236296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454"/>
          <p:cNvSpPr txBox="1">
            <a:spLocks noChangeArrowheads="1"/>
          </p:cNvSpPr>
          <p:nvPr/>
        </p:nvSpPr>
        <p:spPr bwMode="auto">
          <a:xfrm>
            <a:off x="179512" y="4077072"/>
            <a:ext cx="8641209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识别中断源的方法：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排队器</a:t>
            </a:r>
            <a:r>
              <a:rPr lang="zh-CN" altLang="en-US" sz="1800" b="1" dirty="0">
                <a:latin typeface="宋体" panose="02010600030101010101" pitchFamily="2" charset="-122"/>
              </a:rPr>
              <a:t>的实现方法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软件判优方式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适于共用请求式连接、非向量中断方式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判优原理：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获得类型号的方法：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50" dirty="0">
                <a:solidFill>
                  <a:srgbClr val="990099"/>
                </a:solidFill>
                <a:latin typeface="宋体" panose="02010600030101010101" pitchFamily="2" charset="-122"/>
              </a:rPr>
              <a:t>接口的要求：</a:t>
            </a:r>
            <a:endParaRPr lang="en-US" altLang="zh-CN" b="1" spc="-50" dirty="0">
              <a:latin typeface="宋体" panose="02010600030101010101" pitchFamily="2" charset="-122"/>
            </a:endParaRPr>
          </a:p>
        </p:txBody>
      </p:sp>
      <p:sp>
        <p:nvSpPr>
          <p:cNvPr id="46" name="Text Box 454"/>
          <p:cNvSpPr txBox="1">
            <a:spLocks noChangeArrowheads="1"/>
          </p:cNvSpPr>
          <p:nvPr/>
        </p:nvSpPr>
        <p:spPr bwMode="auto">
          <a:xfrm>
            <a:off x="2915566" y="4976008"/>
            <a:ext cx="622843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软件查询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仅</a:t>
            </a:r>
            <a:r>
              <a:rPr lang="en-US" altLang="zh-CN" sz="2000" b="1" dirty="0">
                <a:latin typeface="宋体" panose="02010600030101010101" pitchFamily="2" charset="-122"/>
              </a:rPr>
              <a:t>INTR</a:t>
            </a:r>
            <a:r>
              <a:rPr lang="zh-CN" altLang="en-US" sz="2000" b="1" dirty="0">
                <a:latin typeface="宋体" panose="02010600030101010101" pitchFamily="2" charset="-122"/>
              </a:rPr>
              <a:t>线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，查询次序→优先级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静态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</a:t>
            </a:r>
            <a:r>
              <a:rPr lang="zh-CN" altLang="en-US" b="1" u="sng" dirty="0">
                <a:latin typeface="宋体" panose="02010600030101010101" pitchFamily="2" charset="-122"/>
              </a:rPr>
              <a:t>无需</a:t>
            </a:r>
            <a:r>
              <a:rPr lang="zh-CN" altLang="en-US" b="1" dirty="0">
                <a:latin typeface="宋体" panose="02010600030101010101" pitchFamily="2" charset="-122"/>
              </a:rPr>
              <a:t>获得，用</a:t>
            </a:r>
            <a:r>
              <a:rPr lang="en-US" altLang="zh-CN" b="1" dirty="0">
                <a:latin typeface="宋体" panose="02010600030101010101" pitchFamily="2" charset="-122"/>
              </a:rPr>
              <a:t>CALL</a:t>
            </a:r>
            <a:r>
              <a:rPr lang="zh-CN" altLang="en-US" b="1" dirty="0">
                <a:latin typeface="宋体" panose="02010600030101010101" pitchFamily="2" charset="-122"/>
              </a:rPr>
              <a:t>指令直接转入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</a:t>
            </a:r>
            <a:r>
              <a:rPr lang="zh-CN" altLang="en-US" b="1" u="sng" dirty="0">
                <a:latin typeface="宋体" panose="02010600030101010101" pitchFamily="2" charset="-122"/>
              </a:rPr>
              <a:t>无</a:t>
            </a:r>
            <a:r>
              <a:rPr lang="zh-CN" altLang="en-US" b="1" dirty="0">
                <a:latin typeface="宋体" panose="02010600030101010101" pitchFamily="2" charset="-122"/>
              </a:rPr>
              <a:t>响应电路，</a:t>
            </a:r>
            <a:r>
              <a:rPr lang="zh-CN" altLang="en-US" b="1" u="sng" dirty="0">
                <a:latin typeface="宋体" panose="02010600030101010101" pitchFamily="2" charset="-122"/>
              </a:rPr>
              <a:t>读状态口时</a:t>
            </a:r>
            <a:r>
              <a:rPr lang="zh-CN" altLang="en-US" b="1" dirty="0">
                <a:latin typeface="宋体" panose="02010600030101010101" pitchFamily="2" charset="-122"/>
              </a:rPr>
              <a:t>撤销请求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2" name="线形标注 2 61"/>
          <p:cNvSpPr/>
          <p:nvPr/>
        </p:nvSpPr>
        <p:spPr bwMode="auto">
          <a:xfrm>
            <a:off x="4427984" y="4149080"/>
            <a:ext cx="1584176" cy="271432"/>
          </a:xfrm>
          <a:prstGeom prst="borderCallout2">
            <a:avLst>
              <a:gd name="adj1" fmla="val 52073"/>
              <a:gd name="adj2" fmla="val -673"/>
              <a:gd name="adj3" fmla="val 52659"/>
              <a:gd name="adj4" fmla="val -8073"/>
              <a:gd name="adj5" fmla="val -43389"/>
              <a:gd name="adj6" fmla="val -2561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用于串行判优</a:t>
            </a:r>
          </a:p>
        </p:txBody>
      </p:sp>
      <p:grpSp>
        <p:nvGrpSpPr>
          <p:cNvPr id="87" name="组合 86"/>
          <p:cNvGrpSpPr/>
          <p:nvPr/>
        </p:nvGrpSpPr>
        <p:grpSpPr>
          <a:xfrm>
            <a:off x="467544" y="3068960"/>
            <a:ext cx="8424936" cy="1080120"/>
            <a:chOff x="467544" y="3068960"/>
            <a:chExt cx="8424936" cy="1080120"/>
          </a:xfrm>
        </p:grpSpPr>
        <p:grpSp>
          <p:nvGrpSpPr>
            <p:cNvPr id="89" name="组合 88"/>
            <p:cNvGrpSpPr/>
            <p:nvPr/>
          </p:nvGrpSpPr>
          <p:grpSpPr>
            <a:xfrm>
              <a:off x="5220072" y="3068960"/>
              <a:ext cx="3672408" cy="1080120"/>
              <a:chOff x="5220072" y="2996952"/>
              <a:chExt cx="3672408" cy="1080120"/>
            </a:xfrm>
          </p:grpSpPr>
          <p:sp>
            <p:nvSpPr>
              <p:cNvPr id="117" name="Text Box 317"/>
              <p:cNvSpPr txBox="1">
                <a:spLocks noChangeArrowheads="1"/>
              </p:cNvSpPr>
              <p:nvPr/>
            </p:nvSpPr>
            <p:spPr bwMode="auto">
              <a:xfrm>
                <a:off x="6733306" y="3789734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18" name="Text Box 320"/>
              <p:cNvSpPr txBox="1">
                <a:spLocks noChangeArrowheads="1"/>
              </p:cNvSpPr>
              <p:nvPr/>
            </p:nvSpPr>
            <p:spPr bwMode="auto">
              <a:xfrm>
                <a:off x="6589290" y="3212976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19" name="Text Box 323"/>
              <p:cNvSpPr txBox="1">
                <a:spLocks noChangeArrowheads="1"/>
              </p:cNvSpPr>
              <p:nvPr/>
            </p:nvSpPr>
            <p:spPr bwMode="auto">
              <a:xfrm>
                <a:off x="6013226" y="3069505"/>
                <a:ext cx="360338" cy="93555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中断机构</a:t>
                </a:r>
              </a:p>
            </p:txBody>
          </p:sp>
          <p:sp>
            <p:nvSpPr>
              <p:cNvPr id="120" name="Text Box 325"/>
              <p:cNvSpPr txBox="1">
                <a:spLocks noChangeArrowheads="1"/>
              </p:cNvSpPr>
              <p:nvPr/>
            </p:nvSpPr>
            <p:spPr bwMode="auto">
              <a:xfrm>
                <a:off x="8029450" y="3789734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121" name="Text Box 326"/>
              <p:cNvSpPr txBox="1">
                <a:spLocks noChangeArrowheads="1"/>
              </p:cNvSpPr>
              <p:nvPr/>
            </p:nvSpPr>
            <p:spPr bwMode="auto">
              <a:xfrm>
                <a:off x="6443983" y="3429000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INTR1</a:t>
                </a:r>
              </a:p>
            </p:txBody>
          </p:sp>
          <p:sp>
            <p:nvSpPr>
              <p:cNvPr id="122" name="Text Box 314"/>
              <p:cNvSpPr txBox="1">
                <a:spLocks noChangeArrowheads="1"/>
              </p:cNvSpPr>
              <p:nvPr/>
            </p:nvSpPr>
            <p:spPr bwMode="auto">
              <a:xfrm>
                <a:off x="5436096" y="3286075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23" name="直接箭头连接符 105"/>
              <p:cNvCxnSpPr>
                <a:stCxn id="117" idx="0"/>
              </p:cNvCxnSpPr>
              <p:nvPr/>
            </p:nvCxnSpPr>
            <p:spPr bwMode="auto">
              <a:xfrm rot="16200000" flipV="1">
                <a:off x="6696567" y="3322025"/>
                <a:ext cx="144709" cy="790709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24" name="直接箭头连接符 106"/>
              <p:cNvCxnSpPr>
                <a:stCxn id="120" idx="0"/>
              </p:cNvCxnSpPr>
              <p:nvPr/>
            </p:nvCxnSpPr>
            <p:spPr bwMode="auto">
              <a:xfrm rot="16200000" flipV="1">
                <a:off x="7128640" y="2457409"/>
                <a:ext cx="575662" cy="2088988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25" name="Text Box 303"/>
              <p:cNvSpPr txBox="1">
                <a:spLocks noChangeArrowheads="1"/>
              </p:cNvSpPr>
              <p:nvPr/>
            </p:nvSpPr>
            <p:spPr bwMode="auto">
              <a:xfrm>
                <a:off x="5293890" y="3680148"/>
                <a:ext cx="719336" cy="25399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spc="-100" dirty="0">
                    <a:latin typeface="宋体" panose="02010600030101010101" pitchFamily="2" charset="-122"/>
                  </a:rPr>
                  <a:t>类型号</a:t>
                </a:r>
              </a:p>
            </p:txBody>
          </p: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5220072" y="3933056"/>
                <a:ext cx="793154" cy="0"/>
              </a:xfrm>
              <a:prstGeom prst="straightConnector1">
                <a:avLst/>
              </a:prstGeom>
              <a:noFill/>
              <a:ln w="28575" cap="flat" cmpd="dbl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28" name="直接箭头连接符 127"/>
              <p:cNvCxnSpPr/>
              <p:nvPr/>
            </p:nvCxnSpPr>
            <p:spPr bwMode="auto">
              <a:xfrm>
                <a:off x="5220072" y="3573189"/>
                <a:ext cx="793154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sp>
            <p:nvSpPr>
              <p:cNvPr id="129" name="Text Box 320"/>
              <p:cNvSpPr txBox="1">
                <a:spLocks noChangeArrowheads="1"/>
              </p:cNvSpPr>
              <p:nvPr/>
            </p:nvSpPr>
            <p:spPr bwMode="auto">
              <a:xfrm>
                <a:off x="7669410" y="3790305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30" name="Text Box 326"/>
              <p:cNvSpPr txBox="1">
                <a:spLocks noChangeArrowheads="1"/>
              </p:cNvSpPr>
              <p:nvPr/>
            </p:nvSpPr>
            <p:spPr bwMode="auto">
              <a:xfrm>
                <a:off x="6445274" y="2996952"/>
                <a:ext cx="649363" cy="21602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>
                    <a:latin typeface="宋体" panose="02010600030101010101" pitchFamily="2" charset="-122"/>
                  </a:rPr>
                  <a:t>INTRn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467544" y="3068960"/>
              <a:ext cx="4392488" cy="1008112"/>
              <a:chOff x="467544" y="3068960"/>
              <a:chExt cx="4392488" cy="1008112"/>
            </a:xfrm>
          </p:grpSpPr>
          <p:sp>
            <p:nvSpPr>
              <p:cNvPr id="95" name="Text Box 317"/>
              <p:cNvSpPr txBox="1">
                <a:spLocks noChangeArrowheads="1"/>
              </p:cNvSpPr>
              <p:nvPr/>
            </p:nvSpPr>
            <p:spPr bwMode="auto">
              <a:xfrm>
                <a:off x="2267745" y="3502099"/>
                <a:ext cx="861938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6" name="Text Box 320"/>
              <p:cNvSpPr txBox="1">
                <a:spLocks noChangeArrowheads="1"/>
              </p:cNvSpPr>
              <p:nvPr/>
            </p:nvSpPr>
            <p:spPr bwMode="auto">
              <a:xfrm>
                <a:off x="3419872" y="3502099"/>
                <a:ext cx="288132" cy="28676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97" name="Text Box 323"/>
              <p:cNvSpPr txBox="1">
                <a:spLocks noChangeArrowheads="1"/>
              </p:cNvSpPr>
              <p:nvPr/>
            </p:nvSpPr>
            <p:spPr bwMode="auto">
              <a:xfrm>
                <a:off x="1259632" y="3141513"/>
                <a:ext cx="360338" cy="935559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中断机构</a:t>
                </a:r>
              </a:p>
            </p:txBody>
          </p:sp>
          <p:sp>
            <p:nvSpPr>
              <p:cNvPr id="98" name="Text Box 325"/>
              <p:cNvSpPr txBox="1">
                <a:spLocks noChangeArrowheads="1"/>
              </p:cNvSpPr>
              <p:nvPr/>
            </p:nvSpPr>
            <p:spPr bwMode="auto">
              <a:xfrm>
                <a:off x="3997002" y="3501528"/>
                <a:ext cx="863030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中断源</a:t>
                </a:r>
                <a:r>
                  <a:rPr lang="en-US" altLang="zh-CN" sz="1800" dirty="0"/>
                  <a:t>n</a:t>
                </a:r>
              </a:p>
            </p:txBody>
          </p:sp>
          <p:sp>
            <p:nvSpPr>
              <p:cNvPr id="99" name="Text Box 326"/>
              <p:cNvSpPr txBox="1">
                <a:spLocks noChangeArrowheads="1"/>
              </p:cNvSpPr>
              <p:nvPr/>
            </p:nvSpPr>
            <p:spPr bwMode="auto">
              <a:xfrm>
                <a:off x="1618382" y="3068960"/>
                <a:ext cx="593057" cy="21711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INTR</a:t>
                </a:r>
              </a:p>
            </p:txBody>
          </p:sp>
          <p:sp>
            <p:nvSpPr>
              <p:cNvPr id="102" name="Text Box 314"/>
              <p:cNvSpPr txBox="1">
                <a:spLocks noChangeArrowheads="1"/>
              </p:cNvSpPr>
              <p:nvPr/>
            </p:nvSpPr>
            <p:spPr bwMode="auto">
              <a:xfrm>
                <a:off x="683568" y="3358083"/>
                <a:ext cx="431502" cy="28733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dirty="0" err="1">
                    <a:latin typeface="+mn-lt"/>
                  </a:rPr>
                  <a:t>μ</a:t>
                </a:r>
                <a:r>
                  <a:rPr lang="en-US" altLang="zh-CN" sz="1800" b="1" dirty="0" err="1">
                    <a:latin typeface="宋体" panose="02010600030101010101" pitchFamily="2" charset="-122"/>
                  </a:rPr>
                  <a:t>OP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06" name="直接箭头连接符 105"/>
              <p:cNvCxnSpPr>
                <a:stCxn id="95" idx="0"/>
              </p:cNvCxnSpPr>
              <p:nvPr/>
            </p:nvCxnSpPr>
            <p:spPr bwMode="auto">
              <a:xfrm flipV="1">
                <a:off x="2698714" y="3285083"/>
                <a:ext cx="0" cy="21701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07" name="直接箭头连接符 106"/>
              <p:cNvCxnSpPr>
                <a:stCxn id="98" idx="0"/>
              </p:cNvCxnSpPr>
              <p:nvPr/>
            </p:nvCxnSpPr>
            <p:spPr bwMode="auto">
              <a:xfrm flipV="1">
                <a:off x="4428517" y="3285083"/>
                <a:ext cx="0" cy="216445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 flipV="1">
                <a:off x="1619672" y="3286079"/>
                <a:ext cx="3024336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C3300"/>
                </a:solidFill>
                <a:prstDash val="solid"/>
                <a:round/>
                <a:headEnd type="triangle" w="med" len="med"/>
                <a:tailEnd type="none"/>
              </a:ln>
            </p:spPr>
          </p:cxnSp>
          <p:cxnSp>
            <p:nvCxnSpPr>
              <p:cNvPr id="114" name="直接箭头连接符 113"/>
              <p:cNvCxnSpPr/>
              <p:nvPr/>
            </p:nvCxnSpPr>
            <p:spPr bwMode="auto">
              <a:xfrm>
                <a:off x="467544" y="3645197"/>
                <a:ext cx="792088" cy="919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</p:grpSp>
      <p:grpSp>
        <p:nvGrpSpPr>
          <p:cNvPr id="141" name="组合 140"/>
          <p:cNvGrpSpPr/>
          <p:nvPr/>
        </p:nvGrpSpPr>
        <p:grpSpPr>
          <a:xfrm>
            <a:off x="3635896" y="5373216"/>
            <a:ext cx="2340260" cy="648072"/>
            <a:chOff x="3419872" y="1268760"/>
            <a:chExt cx="2340260" cy="648072"/>
          </a:xfrm>
        </p:grpSpPr>
        <p:cxnSp>
          <p:nvCxnSpPr>
            <p:cNvPr id="142" name="直接箭头连接符 141"/>
            <p:cNvCxnSpPr/>
            <p:nvPr/>
          </p:nvCxnSpPr>
          <p:spPr bwMode="auto">
            <a:xfrm flipH="1">
              <a:off x="4139952" y="1772816"/>
              <a:ext cx="432049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3419872" y="1268760"/>
              <a:ext cx="2340260" cy="64807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2" name="组合 11"/>
          <p:cNvGrpSpPr/>
          <p:nvPr/>
        </p:nvGrpSpPr>
        <p:grpSpPr>
          <a:xfrm>
            <a:off x="467544" y="3356992"/>
            <a:ext cx="4176464" cy="649162"/>
            <a:chOff x="467544" y="3356992"/>
            <a:chExt cx="4176464" cy="649162"/>
          </a:xfrm>
        </p:grpSpPr>
        <p:sp>
          <p:nvSpPr>
            <p:cNvPr id="132" name="Text Box 312"/>
            <p:cNvSpPr txBox="1">
              <a:spLocks noChangeArrowheads="1"/>
            </p:cNvSpPr>
            <p:nvPr/>
          </p:nvSpPr>
          <p:spPr bwMode="auto">
            <a:xfrm>
              <a:off x="1619971" y="3356992"/>
              <a:ext cx="591468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INTA</a:t>
              </a:r>
            </a:p>
          </p:txBody>
        </p:sp>
        <p:sp>
          <p:nvSpPr>
            <p:cNvPr id="133" name="Line 313"/>
            <p:cNvSpPr>
              <a:spLocks noChangeShapeType="1"/>
            </p:cNvSpPr>
            <p:nvPr/>
          </p:nvSpPr>
          <p:spPr bwMode="auto">
            <a:xfrm>
              <a:off x="1691680" y="3399855"/>
              <a:ext cx="446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 flipV="1">
              <a:off x="1619672" y="3644677"/>
              <a:ext cx="648073" cy="193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35" name="直接箭头连接符 134"/>
            <p:cNvCxnSpPr/>
            <p:nvPr/>
          </p:nvCxnSpPr>
          <p:spPr bwMode="auto">
            <a:xfrm flipV="1">
              <a:off x="3131840" y="3645024"/>
              <a:ext cx="215503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3780433" y="3645023"/>
              <a:ext cx="215503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37" name="直接箭头连接符 136"/>
            <p:cNvCxnSpPr/>
            <p:nvPr/>
          </p:nvCxnSpPr>
          <p:spPr bwMode="auto">
            <a:xfrm flipV="1">
              <a:off x="1619672" y="4003973"/>
              <a:ext cx="3024336" cy="3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2698714" y="3788346"/>
              <a:ext cx="0" cy="215627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39" name="直接箭头连接符 138"/>
            <p:cNvCxnSpPr/>
            <p:nvPr/>
          </p:nvCxnSpPr>
          <p:spPr bwMode="auto">
            <a:xfrm>
              <a:off x="4428517" y="3787775"/>
              <a:ext cx="0" cy="216198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</p:spPr>
        </p:cxnSp>
        <p:sp>
          <p:nvSpPr>
            <p:cNvPr id="140" name="Text Box 312"/>
            <p:cNvSpPr txBox="1">
              <a:spLocks noChangeArrowheads="1"/>
            </p:cNvSpPr>
            <p:nvPr/>
          </p:nvSpPr>
          <p:spPr bwMode="auto">
            <a:xfrm>
              <a:off x="3260452" y="3716638"/>
              <a:ext cx="591468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 flipH="1">
              <a:off x="467544" y="4005064"/>
              <a:ext cx="792088" cy="1090"/>
            </a:xfrm>
            <a:prstGeom prst="straightConnector1">
              <a:avLst/>
            </a:prstGeom>
            <a:noFill/>
            <a:ln w="28575" cap="flat" cmpd="dbl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</p:spPr>
        </p:cxnSp>
        <p:sp>
          <p:nvSpPr>
            <p:cNvPr id="145" name="Text Box 303"/>
            <p:cNvSpPr txBox="1">
              <a:spLocks noChangeArrowheads="1"/>
            </p:cNvSpPr>
            <p:nvPr/>
          </p:nvSpPr>
          <p:spPr bwMode="auto">
            <a:xfrm>
              <a:off x="539552" y="3751066"/>
              <a:ext cx="719336" cy="25399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spc="-100" dirty="0">
                  <a:latin typeface="宋体" panose="02010600030101010101" pitchFamily="2" charset="-122"/>
                </a:rPr>
                <a:t>类型号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1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1" grpId="0"/>
      <p:bldP spid="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78"/>
          <p:cNvSpPr txBox="1">
            <a:spLocks noChangeArrowheads="1"/>
          </p:cNvSpPr>
          <p:nvPr/>
        </p:nvSpPr>
        <p:spPr bwMode="auto">
          <a:xfrm>
            <a:off x="179389" y="409888"/>
            <a:ext cx="7632971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串行判优方式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适于</a:t>
            </a:r>
            <a:r>
              <a:rPr lang="zh-CN" altLang="en-US" sz="1800" b="1" u="sng" dirty="0">
                <a:latin typeface="宋体" panose="02010600030101010101" pitchFamily="2" charset="-122"/>
              </a:rPr>
              <a:t>共用请求式</a:t>
            </a:r>
            <a:r>
              <a:rPr lang="zh-CN" altLang="en-US" sz="1800" b="1" dirty="0">
                <a:latin typeface="宋体" panose="02010600030101010101" pitchFamily="2" charset="-122"/>
              </a:rPr>
              <a:t>连接、向量中断方式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判优原理：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获得类型号的方法：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接口的要求：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并行判优方式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适于</a:t>
            </a:r>
            <a:r>
              <a:rPr lang="zh-CN" altLang="en-US" sz="1800" b="1" u="sng" dirty="0">
                <a:latin typeface="宋体" panose="02010600030101010101" pitchFamily="2" charset="-122"/>
              </a:rPr>
              <a:t>独立请求式</a:t>
            </a:r>
            <a:r>
              <a:rPr lang="zh-CN" altLang="en-US" sz="1800" b="1" dirty="0">
                <a:latin typeface="宋体" panose="02010600030101010101" pitchFamily="2" charset="-122"/>
              </a:rPr>
              <a:t>连接、向量中断方式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判优原理：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获得类型号的方法：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接口的要求：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2915816" y="871552"/>
            <a:ext cx="62281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硬件轮询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需</a:t>
            </a:r>
            <a:r>
              <a:rPr lang="en-US" altLang="zh-CN" sz="2000" b="1" dirty="0">
                <a:latin typeface="宋体" panose="02010600030101010101" pitchFamily="2" charset="-122"/>
              </a:rPr>
              <a:t>INTA</a:t>
            </a:r>
            <a:r>
              <a:rPr lang="zh-CN" altLang="en-US" sz="2000" b="1" dirty="0">
                <a:latin typeface="宋体" panose="02010600030101010101" pitchFamily="2" charset="-122"/>
              </a:rPr>
              <a:t>线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，查询次序→优先级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静态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>
                <a:latin typeface="宋体" panose="02010600030101010101" pitchFamily="2" charset="-122"/>
              </a:rPr>
              <a:t>中断源</a:t>
            </a:r>
            <a:r>
              <a:rPr lang="zh-CN" altLang="en-US" b="1" dirty="0">
                <a:latin typeface="宋体" panose="02010600030101010101" pitchFamily="2" charset="-122"/>
              </a:rPr>
              <a:t>给出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通过</a:t>
            </a:r>
            <a:r>
              <a:rPr lang="en-US" altLang="zh-CN" sz="2000" b="1" dirty="0" err="1">
                <a:latin typeface="宋体" panose="02010600030101010101" pitchFamily="2" charset="-122"/>
              </a:rPr>
              <a:t>DBus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u="sng" dirty="0">
                <a:latin typeface="宋体" panose="02010600030101010101" pitchFamily="2" charset="-122"/>
              </a:rPr>
              <a:t>需</a:t>
            </a:r>
            <a:r>
              <a:rPr lang="zh-CN" altLang="en-US" b="1" dirty="0">
                <a:latin typeface="宋体" panose="02010600030101010101" pitchFamily="2" charset="-122"/>
              </a:rPr>
              <a:t>响应电路，</a:t>
            </a:r>
            <a:r>
              <a:rPr lang="zh-CN" altLang="en-US" b="1" u="sng" dirty="0">
                <a:latin typeface="宋体" panose="02010600030101010101" pitchFamily="2" charset="-122"/>
              </a:rPr>
              <a:t>中断响应时</a:t>
            </a:r>
            <a:r>
              <a:rPr lang="zh-CN" altLang="en-US" b="1" dirty="0">
                <a:latin typeface="宋体" panose="02010600030101010101" pitchFamily="2" charset="-122"/>
              </a:rPr>
              <a:t>撤销请求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Text Box 120"/>
          <p:cNvSpPr txBox="1">
            <a:spLocks noChangeArrowheads="1"/>
          </p:cNvSpPr>
          <p:nvPr/>
        </p:nvSpPr>
        <p:spPr bwMode="auto">
          <a:xfrm>
            <a:off x="2915816" y="2708920"/>
            <a:ext cx="62281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硬件产生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仅</a:t>
            </a:r>
            <a:r>
              <a:rPr lang="en-US" altLang="zh-CN" sz="2000" b="1" dirty="0">
                <a:latin typeface="宋体" panose="02010600030101010101" pitchFamily="2" charset="-122"/>
              </a:rPr>
              <a:t>INTR</a:t>
            </a:r>
            <a:r>
              <a:rPr lang="zh-CN" altLang="en-US" sz="2000" b="1" dirty="0">
                <a:latin typeface="宋体" panose="02010600030101010101" pitchFamily="2" charset="-122"/>
              </a:rPr>
              <a:t>线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，算法特性→优先级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动态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u="sng" dirty="0">
                <a:latin typeface="宋体" panose="02010600030101010101" pitchFamily="2" charset="-122"/>
              </a:rPr>
              <a:t>中断机构</a:t>
            </a:r>
            <a:r>
              <a:rPr lang="zh-CN" altLang="en-US" b="1" dirty="0">
                <a:latin typeface="宋体" panose="02010600030101010101" pitchFamily="2" charset="-122"/>
              </a:rPr>
              <a:t>产生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</a:t>
            </a:r>
            <a:r>
              <a:rPr lang="zh-CN" altLang="en-US" b="1" u="sng" dirty="0">
                <a:latin typeface="宋体" panose="02010600030101010101" pitchFamily="2" charset="-122"/>
              </a:rPr>
              <a:t>无</a:t>
            </a:r>
            <a:r>
              <a:rPr lang="zh-CN" altLang="en-US" b="1" dirty="0">
                <a:latin typeface="宋体" panose="02010600030101010101" pitchFamily="2" charset="-122"/>
              </a:rPr>
              <a:t>响应电路，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操作时</a:t>
            </a:r>
            <a:r>
              <a:rPr lang="zh-CN" altLang="en-US" b="1" dirty="0">
                <a:latin typeface="宋体" panose="02010600030101010101" pitchFamily="2" charset="-122"/>
              </a:rPr>
              <a:t>撤销请求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8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43"/>
          <p:cNvSpPr txBox="1">
            <a:spLocks noChangeArrowheads="1"/>
          </p:cNvSpPr>
          <p:nvPr/>
        </p:nvSpPr>
        <p:spPr bwMode="auto">
          <a:xfrm>
            <a:off x="179388" y="4077072"/>
            <a:ext cx="8929084" cy="2185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常用的识别中断源方法：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请求连接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>
                <a:latin typeface="宋体" panose="02010600030101010101" pitchFamily="2" charset="-122"/>
              </a:rPr>
              <a:t>INTR</a:t>
            </a:r>
            <a:r>
              <a:rPr lang="zh-CN" altLang="en-US" b="1" spc="-100" dirty="0">
                <a:latin typeface="宋体" panose="02010600030101010101" pitchFamily="2" charset="-122"/>
              </a:rPr>
              <a:t>、</a:t>
            </a:r>
            <a:r>
              <a:rPr lang="en-US" altLang="zh-CN" b="1" spc="-100" dirty="0">
                <a:latin typeface="宋体" panose="02010600030101010101" pitchFamily="2" charset="-122"/>
              </a:rPr>
              <a:t>NMI</a:t>
            </a:r>
            <a:r>
              <a:rPr lang="zh-CN" altLang="en-US" b="1" spc="-100" dirty="0">
                <a:latin typeface="宋体" panose="02010600030101010101" pitchFamily="2" charset="-122"/>
              </a:rPr>
              <a:t>都为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共用请求式</a:t>
            </a:r>
            <a:r>
              <a:rPr lang="zh-CN" altLang="en-US" b="1" spc="-100" dirty="0">
                <a:latin typeface="宋体" panose="02010600030101010101" pitchFamily="2" charset="-122"/>
              </a:rPr>
              <a:t>，每个设备</a:t>
            </a:r>
            <a:r>
              <a:rPr lang="en-US" altLang="zh-CN" b="1" u="sng" spc="-100" dirty="0">
                <a:latin typeface="宋体" panose="02010600030101010101" pitchFamily="2" charset="-122"/>
              </a:rPr>
              <a:t>1</a:t>
            </a:r>
            <a:r>
              <a:rPr lang="zh-CN" altLang="en-US" b="1" u="sng" spc="-100" dirty="0">
                <a:latin typeface="宋体" panose="02010600030101010101" pitchFamily="2" charset="-122"/>
              </a:rPr>
              <a:t>根请求线</a:t>
            </a:r>
            <a:endParaRPr lang="en-US" altLang="zh-CN" b="1" u="sng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与中断机构间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en-US" altLang="zh-CN" sz="18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└─←</a:t>
            </a:r>
            <a:r>
              <a:rPr lang="zh-CN" altLang="en-US" sz="1800" b="1" dirty="0">
                <a:latin typeface="宋体" panose="02010600030101010101" pitchFamily="2" charset="-122"/>
              </a:rPr>
              <a:t>提高可扩展性→</a:t>
            </a:r>
            <a:r>
              <a:rPr lang="zh-CN" altLang="en-US" sz="1800" dirty="0">
                <a:latin typeface="宋体" panose="02010600030101010101" pitchFamily="2" charset="-122"/>
              </a:rPr>
              <a:t>─┘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判优方法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并行判优</a:t>
            </a:r>
            <a:r>
              <a:rPr lang="en-US" altLang="zh-CN" sz="2000" b="1" dirty="0">
                <a:latin typeface="宋体" panose="02010600030101010101" pitchFamily="2" charset="-122"/>
              </a:rPr>
              <a:t>                  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宋体" panose="02010600030101010101" pitchFamily="2" charset="-122"/>
              </a:rPr>
              <a:t>软件判优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└←</a:t>
            </a:r>
            <a:r>
              <a:rPr lang="zh-CN" altLang="en-US" sz="1800" b="1" dirty="0">
                <a:latin typeface="宋体" panose="02010600030101010101" pitchFamily="2" charset="-122"/>
              </a:rPr>
              <a:t>提高速度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└←</a:t>
            </a:r>
            <a:r>
              <a:rPr lang="zh-CN" altLang="en-US" sz="1800" b="1" dirty="0">
                <a:latin typeface="宋体" panose="02010600030101010101" pitchFamily="2" charset="-122"/>
              </a:rPr>
              <a:t>设备有</a:t>
            </a:r>
            <a:r>
              <a:rPr lang="zh-CN" altLang="en-US" sz="1800" b="1" u="sng" dirty="0">
                <a:latin typeface="宋体" panose="02010600030101010101" pitchFamily="2" charset="-122"/>
              </a:rPr>
              <a:t>多种</a:t>
            </a:r>
            <a:r>
              <a:rPr lang="zh-CN" altLang="en-US" sz="1800" b="1" dirty="0">
                <a:latin typeface="宋体" panose="02010600030101010101" pitchFamily="2" charset="-122"/>
              </a:rPr>
              <a:t>请求时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35896" y="1268760"/>
            <a:ext cx="2340260" cy="648072"/>
            <a:chOff x="3419872" y="1268760"/>
            <a:chExt cx="2340260" cy="648072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4139952" y="1772816"/>
              <a:ext cx="432049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419872" y="1268760"/>
              <a:ext cx="2340260" cy="64807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3707904" y="3140968"/>
            <a:ext cx="2268252" cy="619497"/>
            <a:chOff x="3635896" y="1297335"/>
            <a:chExt cx="2268252" cy="619497"/>
          </a:xfrm>
        </p:grpSpPr>
        <p:cxnSp>
          <p:nvCxnSpPr>
            <p:cNvPr id="16" name="直接箭头连接符 15"/>
            <p:cNvCxnSpPr/>
            <p:nvPr/>
          </p:nvCxnSpPr>
          <p:spPr bwMode="auto">
            <a:xfrm flipH="1">
              <a:off x="4283968" y="1772816"/>
              <a:ext cx="288032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635896" y="1297335"/>
              <a:ext cx="2268252" cy="619497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36" name="组合 35"/>
          <p:cNvGrpSpPr/>
          <p:nvPr/>
        </p:nvGrpSpPr>
        <p:grpSpPr>
          <a:xfrm>
            <a:off x="467667" y="871552"/>
            <a:ext cx="503933" cy="2269416"/>
            <a:chOff x="8820472" y="871552"/>
            <a:chExt cx="503933" cy="2269416"/>
          </a:xfrm>
        </p:grpSpPr>
        <p:sp>
          <p:nvSpPr>
            <p:cNvPr id="23" name="Text Box 317"/>
            <p:cNvSpPr txBox="1">
              <a:spLocks noChangeArrowheads="1"/>
            </p:cNvSpPr>
            <p:nvPr/>
          </p:nvSpPr>
          <p:spPr bwMode="auto">
            <a:xfrm>
              <a:off x="8820472" y="871552"/>
              <a:ext cx="288000" cy="2269416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同 总线仲裁方式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>
              <a:off x="9108504" y="1124744"/>
              <a:ext cx="215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9108504" y="2996952"/>
              <a:ext cx="21590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grpSp>
        <p:nvGrpSpPr>
          <p:cNvPr id="63" name="组合 62"/>
          <p:cNvGrpSpPr/>
          <p:nvPr/>
        </p:nvGrpSpPr>
        <p:grpSpPr>
          <a:xfrm>
            <a:off x="3132187" y="5013176"/>
            <a:ext cx="1943869" cy="432049"/>
            <a:chOff x="3132187" y="5013176"/>
            <a:chExt cx="1943869" cy="432049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H="1">
              <a:off x="3132187" y="5013176"/>
              <a:ext cx="1655839" cy="432000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4068637" y="5229176"/>
              <a:ext cx="1007419" cy="21604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64" name="组合 63"/>
          <p:cNvGrpSpPr/>
          <p:nvPr/>
        </p:nvGrpSpPr>
        <p:grpSpPr>
          <a:xfrm>
            <a:off x="7092280" y="5013202"/>
            <a:ext cx="936104" cy="864022"/>
            <a:chOff x="7092280" y="5013202"/>
            <a:chExt cx="936104" cy="864022"/>
          </a:xfrm>
        </p:grpSpPr>
        <p:cxnSp>
          <p:nvCxnSpPr>
            <p:cNvPr id="45" name="直接箭头连接符 44"/>
            <p:cNvCxnSpPr/>
            <p:nvPr/>
          </p:nvCxnSpPr>
          <p:spPr bwMode="auto">
            <a:xfrm flipV="1">
              <a:off x="7092280" y="5337200"/>
              <a:ext cx="648072" cy="108024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7596336" y="5013202"/>
              <a:ext cx="432048" cy="864022"/>
            </a:xfrm>
            <a:prstGeom prst="straightConnector1">
              <a:avLst/>
            </a:prstGeom>
            <a:noFill/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58" name="Text Box 243"/>
          <p:cNvSpPr txBox="1">
            <a:spLocks noChangeArrowheads="1"/>
          </p:cNvSpPr>
          <p:nvPr/>
        </p:nvSpPr>
        <p:spPr bwMode="auto">
          <a:xfrm>
            <a:off x="3707904" y="5373216"/>
            <a:ext cx="2850571" cy="877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需增设</a:t>
            </a:r>
            <a:r>
              <a:rPr lang="zh-CN" altLang="en-US" sz="2000" b="1" u="sng" dirty="0">
                <a:latin typeface="宋体" panose="02010600030101010101" pitchFamily="2" charset="-122"/>
              </a:rPr>
              <a:t>中断控制器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dirty="0">
                <a:latin typeface="宋体" panose="02010600030101010101" pitchFamily="2" charset="-122"/>
              </a:rPr>
              <a:t>         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r>
              <a:rPr lang="zh-CN" altLang="en-US" sz="1800" dirty="0">
                <a:latin typeface="宋体" panose="02010600030101010101" pitchFamily="2" charset="-122"/>
              </a:rPr>
              <a:t>└←</a:t>
            </a:r>
            <a:r>
              <a:rPr lang="zh-CN" altLang="en-US" sz="1800" b="1" dirty="0">
                <a:latin typeface="宋体" panose="02010600030101010101" pitchFamily="2" charset="-122"/>
              </a:rPr>
              <a:t>并</a:t>
            </a:r>
            <a:r>
              <a:rPr lang="en-US" altLang="zh-CN" sz="1800" b="1" dirty="0">
                <a:latin typeface="宋体" panose="02010600030101010101" pitchFamily="2" charset="-122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</a:rPr>
              <a:t>串管理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29" name="Line 313"/>
          <p:cNvSpPr>
            <a:spLocks noChangeShapeType="1"/>
          </p:cNvSpPr>
          <p:nvPr/>
        </p:nvSpPr>
        <p:spPr bwMode="auto">
          <a:xfrm>
            <a:off x="4644008" y="1030964"/>
            <a:ext cx="44608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44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8" grpId="0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7544" y="3645024"/>
            <a:ext cx="8424936" cy="2372137"/>
            <a:chOff x="467544" y="3645024"/>
            <a:chExt cx="8424936" cy="2372137"/>
          </a:xfrm>
        </p:grpSpPr>
        <p:sp>
          <p:nvSpPr>
            <p:cNvPr id="162" name="Rectangle 351"/>
            <p:cNvSpPr>
              <a:spLocks noChangeArrowheads="1"/>
            </p:cNvSpPr>
            <p:nvPr/>
          </p:nvSpPr>
          <p:spPr bwMode="auto">
            <a:xfrm>
              <a:off x="1192932" y="4076376"/>
              <a:ext cx="2150315" cy="1152129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Rectangle 351"/>
            <p:cNvSpPr>
              <a:spLocks noChangeArrowheads="1"/>
            </p:cNvSpPr>
            <p:nvPr/>
          </p:nvSpPr>
          <p:spPr bwMode="auto">
            <a:xfrm>
              <a:off x="3347863" y="4076377"/>
              <a:ext cx="3672409" cy="1940784"/>
            </a:xfrm>
            <a:prstGeom prst="rect">
              <a:avLst/>
            </a:prstGeom>
            <a:solidFill>
              <a:srgbClr val="CCFFFF"/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Rectangle 351"/>
            <p:cNvSpPr>
              <a:spLocks noChangeArrowheads="1"/>
            </p:cNvSpPr>
            <p:nvPr/>
          </p:nvSpPr>
          <p:spPr bwMode="auto">
            <a:xfrm>
              <a:off x="7020271" y="4076377"/>
              <a:ext cx="1373789" cy="1940784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351"/>
            <p:cNvSpPr>
              <a:spLocks noChangeArrowheads="1"/>
            </p:cNvSpPr>
            <p:nvPr/>
          </p:nvSpPr>
          <p:spPr bwMode="auto">
            <a:xfrm>
              <a:off x="1192932" y="5228505"/>
              <a:ext cx="2154932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99"/>
            <p:cNvSpPr txBox="1">
              <a:spLocks noChangeArrowheads="1"/>
            </p:cNvSpPr>
            <p:nvPr/>
          </p:nvSpPr>
          <p:spPr bwMode="auto">
            <a:xfrm>
              <a:off x="4427984" y="3645024"/>
              <a:ext cx="3744416" cy="28733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中断响应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INTA   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中断请求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INTR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7" name="Text Box 109"/>
            <p:cNvSpPr txBox="1">
              <a:spLocks noChangeArrowheads="1"/>
            </p:cNvSpPr>
            <p:nvPr/>
          </p:nvSpPr>
          <p:spPr bwMode="auto">
            <a:xfrm>
              <a:off x="8471397" y="5048484"/>
              <a:ext cx="360363" cy="25202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IR0</a:t>
              </a:r>
            </a:p>
          </p:txBody>
        </p:sp>
        <p:sp>
          <p:nvSpPr>
            <p:cNvPr id="78" name="Text Box 110"/>
            <p:cNvSpPr txBox="1">
              <a:spLocks noChangeArrowheads="1"/>
            </p:cNvSpPr>
            <p:nvPr/>
          </p:nvSpPr>
          <p:spPr bwMode="auto">
            <a:xfrm>
              <a:off x="8460432" y="5588545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>
                  <a:latin typeface="宋体" panose="02010600030101010101" pitchFamily="2" charset="-122"/>
                </a:rPr>
                <a:t>IR7</a:t>
              </a: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5416512" y="3697158"/>
              <a:ext cx="39347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7308304" y="3930079"/>
              <a:ext cx="0" cy="578347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1043608" y="5444529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1043608" y="5660553"/>
              <a:ext cx="370656" cy="2395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1043608" y="5876577"/>
              <a:ext cx="370656" cy="2395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5148933" y="3930079"/>
              <a:ext cx="0" cy="15125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84"/>
            <p:cNvCxnSpPr/>
            <p:nvPr/>
          </p:nvCxnSpPr>
          <p:spPr bwMode="auto">
            <a:xfrm flipH="1">
              <a:off x="8388426" y="5300513"/>
              <a:ext cx="50405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Text Box 107"/>
            <p:cNvSpPr txBox="1">
              <a:spLocks noChangeArrowheads="1"/>
            </p:cNvSpPr>
            <p:nvPr/>
          </p:nvSpPr>
          <p:spPr bwMode="auto">
            <a:xfrm rot="16200000">
              <a:off x="8505171" y="5345252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 flipH="1">
              <a:off x="8388425" y="5588545"/>
              <a:ext cx="5040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7" name="Text Box 177"/>
            <p:cNvSpPr txBox="1">
              <a:spLocks noChangeArrowheads="1"/>
            </p:cNvSpPr>
            <p:nvPr/>
          </p:nvSpPr>
          <p:spPr bwMode="auto">
            <a:xfrm>
              <a:off x="467544" y="5300638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8" name="Text Box 177"/>
            <p:cNvSpPr txBox="1">
              <a:spLocks noChangeArrowheads="1"/>
            </p:cNvSpPr>
            <p:nvPr/>
          </p:nvSpPr>
          <p:spPr bwMode="auto">
            <a:xfrm>
              <a:off x="467544" y="5516537"/>
              <a:ext cx="57606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177"/>
            <p:cNvSpPr txBox="1">
              <a:spLocks noChangeArrowheads="1"/>
            </p:cNvSpPr>
            <p:nvPr/>
          </p:nvSpPr>
          <p:spPr bwMode="auto">
            <a:xfrm>
              <a:off x="478114" y="5732561"/>
              <a:ext cx="565494" cy="21589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64" name="Rectangle 351"/>
            <p:cNvSpPr>
              <a:spLocks noChangeArrowheads="1"/>
            </p:cNvSpPr>
            <p:nvPr/>
          </p:nvSpPr>
          <p:spPr bwMode="auto">
            <a:xfrm>
              <a:off x="1187624" y="4076377"/>
              <a:ext cx="7195491" cy="19407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95"/>
            <p:cNvSpPr txBox="1">
              <a:spLocks noChangeArrowheads="1"/>
            </p:cNvSpPr>
            <p:nvPr/>
          </p:nvSpPr>
          <p:spPr bwMode="auto">
            <a:xfrm>
              <a:off x="4178695" y="4437311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</p:grpSp>
      <p:sp>
        <p:nvSpPr>
          <p:cNvPr id="285903" name="Text Box 207"/>
          <p:cNvSpPr txBox="1">
            <a:spLocks noChangeArrowheads="1"/>
          </p:cNvSpPr>
          <p:nvPr/>
        </p:nvSpPr>
        <p:spPr bwMode="auto">
          <a:xfrm>
            <a:off x="179389" y="334293"/>
            <a:ext cx="4788915" cy="34009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、中断控制器的组成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*本质：</a:t>
            </a:r>
            <a:r>
              <a:rPr lang="zh-CN" altLang="en-US" b="1" dirty="0">
                <a:latin typeface="宋体" panose="02010600030101010101" pitchFamily="2" charset="-122"/>
              </a:rPr>
              <a:t>并行判优部件</a:t>
            </a:r>
            <a:r>
              <a:rPr lang="zh-CN" altLang="en-US" b="1" dirty="0">
                <a:latin typeface="+mn-ea"/>
                <a:ea typeface="+mn-ea"/>
              </a:rPr>
              <a:t>＋中断源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基本功能：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基本组成：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466-330C-4093-A11D-AA0B9834796A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285902" name="Text Box 206"/>
          <p:cNvSpPr txBox="1">
            <a:spLocks noChangeArrowheads="1"/>
          </p:cNvSpPr>
          <p:nvPr/>
        </p:nvSpPr>
        <p:spPr bwMode="auto">
          <a:xfrm>
            <a:off x="2088852" y="1300784"/>
            <a:ext cx="687576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检测并记录</a:t>
            </a:r>
            <a:r>
              <a:rPr lang="zh-CN" altLang="en-US" b="1" dirty="0">
                <a:latin typeface="宋体" panose="02010600030101010101" pitchFamily="2" charset="-122"/>
              </a:rPr>
              <a:t>中断请求、向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lang="zh-CN" altLang="en-US" b="1" dirty="0">
                <a:latin typeface="宋体" panose="02010600030101010101" pitchFamily="2" charset="-122"/>
              </a:rPr>
              <a:t>中断请求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②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zh-CN" altLang="en-US" b="1" dirty="0">
                <a:latin typeface="宋体" panose="02010600030101010101" pitchFamily="2" charset="-122"/>
              </a:rPr>
              <a:t>中断响应操作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1800" b="1" dirty="0">
                <a:latin typeface="宋体" panose="02010600030101010101" pitchFamily="2" charset="-122"/>
              </a:rPr>
              <a:t>中断类型号、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复位</a:t>
            </a:r>
            <a:r>
              <a:rPr lang="zh-CN" altLang="en-US" sz="1800" b="1" dirty="0">
                <a:latin typeface="宋体" panose="02010600030101010101" pitchFamily="2" charset="-122"/>
              </a:rPr>
              <a:t>所选请求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③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管理</a:t>
            </a:r>
            <a:r>
              <a:rPr lang="zh-CN" altLang="en-US" b="1" dirty="0">
                <a:latin typeface="宋体" panose="02010600030101010101" pitchFamily="2" charset="-122"/>
              </a:rPr>
              <a:t>处理过程中的请求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u="sng" dirty="0">
                <a:latin typeface="宋体" panose="02010600030101010101" pitchFamily="2" charset="-122"/>
              </a:rPr>
              <a:t>中断结束前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sz="1800" b="1" u="sng" dirty="0">
                <a:latin typeface="宋体" panose="02010600030101010101" pitchFamily="2" charset="-122"/>
              </a:rPr>
              <a:t>低级</a:t>
            </a:r>
            <a:r>
              <a:rPr lang="zh-CN" altLang="en-US" sz="1800" b="1" dirty="0">
                <a:latin typeface="宋体" panose="02010600030101010101" pitchFamily="2" charset="-122"/>
              </a:rPr>
              <a:t>请求</a:t>
            </a:r>
            <a:r>
              <a:rPr lang="en-US" altLang="zh-CN" sz="1800" b="1" dirty="0">
                <a:latin typeface="宋体" panose="02010600030101010101" pitchFamily="2" charset="-122"/>
              </a:rPr>
              <a:t>)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如设置工作方式、修改优先级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2195735" y="3163034"/>
            <a:ext cx="676887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接口、请求管理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响应前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处理时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、中断响应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56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线形标注 2 92"/>
          <p:cNvSpPr/>
          <p:nvPr/>
        </p:nvSpPr>
        <p:spPr bwMode="auto">
          <a:xfrm>
            <a:off x="2914947" y="6093296"/>
            <a:ext cx="3385245" cy="271432"/>
          </a:xfrm>
          <a:prstGeom prst="borderCallout2">
            <a:avLst>
              <a:gd name="adj1" fmla="val 48330"/>
              <a:gd name="adj2" fmla="val -65"/>
              <a:gd name="adj3" fmla="val 48916"/>
              <a:gd name="adj4" fmla="val -4547"/>
              <a:gd name="adj5" fmla="val -123230"/>
              <a:gd name="adj6" fmla="val -10407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应在</a:t>
            </a:r>
            <a:r>
              <a:rPr lang="zh-CN" altLang="en-US" sz="1600" b="1" dirty="0">
                <a:solidFill>
                  <a:srgbClr val="990099"/>
                </a:solidFill>
                <a:latin typeface="+mn-ea"/>
                <a:ea typeface="+mn-ea"/>
              </a:rPr>
              <a:t>中断处理结束时</a:t>
            </a:r>
            <a:r>
              <a:rPr lang="zh-CN" altLang="en-US" sz="1600" b="1" dirty="0">
                <a:latin typeface="+mn-ea"/>
                <a:ea typeface="+mn-ea"/>
              </a:rPr>
              <a:t>清零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过程中阻塞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  <a:endParaRPr lang="zh-CN" altLang="en-US" sz="1400" b="1" dirty="0">
              <a:latin typeface="+mn-ea"/>
              <a:ea typeface="+mn-ea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3491880" y="4221088"/>
            <a:ext cx="3672408" cy="1584176"/>
            <a:chOff x="3491880" y="1412776"/>
            <a:chExt cx="3672408" cy="1584176"/>
          </a:xfrm>
        </p:grpSpPr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4499992" y="2420888"/>
              <a:ext cx="936625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sp>
          <p:nvSpPr>
            <p:cNvPr id="185" name="Text Box 195"/>
            <p:cNvSpPr txBox="1">
              <a:spLocks noChangeArrowheads="1"/>
            </p:cNvSpPr>
            <p:nvPr/>
          </p:nvSpPr>
          <p:spPr bwMode="auto">
            <a:xfrm>
              <a:off x="3491880" y="1988840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正在服务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V="1">
              <a:off x="7164288" y="1916833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4068416" y="2636912"/>
              <a:ext cx="4315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直接箭头连接符 130"/>
            <p:cNvCxnSpPr>
              <a:stCxn id="184" idx="0"/>
            </p:cNvCxnSpPr>
            <p:nvPr/>
          </p:nvCxnSpPr>
          <p:spPr bwMode="auto">
            <a:xfrm rot="5400000" flipH="1" flipV="1">
              <a:off x="5886276" y="1142877"/>
              <a:ext cx="360040" cy="219598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sp>
          <p:nvSpPr>
            <p:cNvPr id="189" name="Text Box 107"/>
            <p:cNvSpPr txBox="1">
              <a:spLocks noChangeArrowheads="1"/>
            </p:cNvSpPr>
            <p:nvPr/>
          </p:nvSpPr>
          <p:spPr bwMode="auto">
            <a:xfrm>
              <a:off x="4211960" y="2708920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B</a:t>
              </a:r>
            </a:p>
          </p:txBody>
        </p:sp>
        <p:cxnSp>
          <p:nvCxnSpPr>
            <p:cNvPr id="190" name="直接箭头连接符 189"/>
            <p:cNvCxnSpPr/>
            <p:nvPr/>
          </p:nvCxnSpPr>
          <p:spPr bwMode="auto">
            <a:xfrm>
              <a:off x="3851611" y="1556792"/>
              <a:ext cx="309" cy="43204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3707904" y="1412776"/>
              <a:ext cx="869" cy="57683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</p:grpSp>
      <p:grpSp>
        <p:nvGrpSpPr>
          <p:cNvPr id="75" name="组合 74"/>
          <p:cNvGrpSpPr/>
          <p:nvPr/>
        </p:nvGrpSpPr>
        <p:grpSpPr>
          <a:xfrm>
            <a:off x="6875960" y="4077071"/>
            <a:ext cx="1507155" cy="1944217"/>
            <a:chOff x="6875960" y="4077071"/>
            <a:chExt cx="1507155" cy="1944217"/>
          </a:xfrm>
        </p:grpSpPr>
        <p:sp>
          <p:nvSpPr>
            <p:cNvPr id="89" name="Text Box 101"/>
            <p:cNvSpPr txBox="1">
              <a:spLocks noChangeArrowheads="1"/>
            </p:cNvSpPr>
            <p:nvPr/>
          </p:nvSpPr>
          <p:spPr bwMode="auto">
            <a:xfrm>
              <a:off x="7812360" y="4797151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IRR</a:t>
              </a: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7164288" y="4941166"/>
              <a:ext cx="43204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 flipH="1">
              <a:off x="6875960" y="5301206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6875960" y="5589239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7236296" y="5157191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7524328" y="515719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96" name="Text Box 107"/>
            <p:cNvSpPr txBox="1">
              <a:spLocks noChangeArrowheads="1"/>
            </p:cNvSpPr>
            <p:nvPr/>
          </p:nvSpPr>
          <p:spPr bwMode="auto">
            <a:xfrm rot="16200000">
              <a:off x="7497059" y="5345946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7" name="Text Box 106"/>
            <p:cNvSpPr txBox="1">
              <a:spLocks noChangeArrowheads="1"/>
            </p:cNvSpPr>
            <p:nvPr/>
          </p:nvSpPr>
          <p:spPr bwMode="auto">
            <a:xfrm>
              <a:off x="7092280" y="4509118"/>
              <a:ext cx="360040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0" idx="0"/>
            </p:cNvCxnSpPr>
            <p:nvPr/>
          </p:nvCxnSpPr>
          <p:spPr bwMode="auto">
            <a:xfrm flipV="1">
              <a:off x="7380312" y="4725144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" name="Text Box 107"/>
            <p:cNvSpPr txBox="1">
              <a:spLocks noChangeArrowheads="1"/>
            </p:cNvSpPr>
            <p:nvPr/>
          </p:nvSpPr>
          <p:spPr bwMode="auto">
            <a:xfrm rot="16200000">
              <a:off x="7055320" y="5353131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7020272" y="4077071"/>
              <a:ext cx="0" cy="1944217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" name="组合 103"/>
          <p:cNvGrpSpPr/>
          <p:nvPr/>
        </p:nvGrpSpPr>
        <p:grpSpPr>
          <a:xfrm>
            <a:off x="1259632" y="4080503"/>
            <a:ext cx="6912768" cy="1652753"/>
            <a:chOff x="1259632" y="4080503"/>
            <a:chExt cx="6912768" cy="1652753"/>
          </a:xfrm>
        </p:grpSpPr>
        <p:sp>
          <p:nvSpPr>
            <p:cNvPr id="106" name="Text Box 100"/>
            <p:cNvSpPr txBox="1">
              <a:spLocks noChangeArrowheads="1"/>
            </p:cNvSpPr>
            <p:nvPr/>
          </p:nvSpPr>
          <p:spPr bwMode="auto">
            <a:xfrm>
              <a:off x="5868193" y="5157191"/>
              <a:ext cx="1008063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编码器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07" name="Text Box 116"/>
            <p:cNvSpPr txBox="1">
              <a:spLocks noChangeArrowheads="1"/>
            </p:cNvSpPr>
            <p:nvPr/>
          </p:nvSpPr>
          <p:spPr bwMode="auto">
            <a:xfrm>
              <a:off x="7812360" y="4150795"/>
              <a:ext cx="360040" cy="64712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复位</a:t>
              </a:r>
            </a:p>
          </p:txBody>
        </p:sp>
        <p:sp>
          <p:nvSpPr>
            <p:cNvPr id="108" name="Text Box 183"/>
            <p:cNvSpPr txBox="1">
              <a:spLocks noChangeArrowheads="1"/>
            </p:cNvSpPr>
            <p:nvPr/>
          </p:nvSpPr>
          <p:spPr bwMode="auto">
            <a:xfrm>
              <a:off x="1979712" y="4509119"/>
              <a:ext cx="1363535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中断类型号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形成逻辑</a:t>
              </a: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 flipH="1">
              <a:off x="5436617" y="5445223"/>
              <a:ext cx="43152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5652120" y="4356719"/>
              <a:ext cx="596" cy="108850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>
              <a:off x="5580108" y="5519737"/>
              <a:ext cx="14402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A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2699247" y="4365103"/>
              <a:ext cx="5113113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1675609" y="4221087"/>
              <a:ext cx="6136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2699247" y="4356719"/>
              <a:ext cx="73" cy="1524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6" name="等腰三角形 115"/>
            <p:cNvSpPr/>
            <p:nvPr/>
          </p:nvSpPr>
          <p:spPr bwMode="auto">
            <a:xfrm rot="16200000">
              <a:off x="1531593" y="4709071"/>
              <a:ext cx="288031" cy="176158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箭头连接符 116"/>
            <p:cNvCxnSpPr>
              <a:stCxn id="108" idx="1"/>
              <a:endCxn id="116" idx="3"/>
            </p:cNvCxnSpPr>
            <p:nvPr/>
          </p:nvCxnSpPr>
          <p:spPr bwMode="auto">
            <a:xfrm flipH="1" flipV="1">
              <a:off x="1763688" y="4797150"/>
              <a:ext cx="216024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箭头连接符 155"/>
            <p:cNvCxnSpPr>
              <a:stCxn id="116" idx="0"/>
            </p:cNvCxnSpPr>
            <p:nvPr/>
          </p:nvCxnSpPr>
          <p:spPr bwMode="auto">
            <a:xfrm rot="10800000" flipV="1">
              <a:off x="1259632" y="4797149"/>
              <a:ext cx="327898" cy="655555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直接箭头连接符 118"/>
            <p:cNvCxnSpPr>
              <a:endCxn id="116" idx="5"/>
            </p:cNvCxnSpPr>
            <p:nvPr/>
          </p:nvCxnSpPr>
          <p:spPr bwMode="auto">
            <a:xfrm>
              <a:off x="1675609" y="4221087"/>
              <a:ext cx="0" cy="50405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5148933" y="4080503"/>
              <a:ext cx="0" cy="14058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3" name="组合 2"/>
          <p:cNvGrpSpPr/>
          <p:nvPr/>
        </p:nvGrpSpPr>
        <p:grpSpPr>
          <a:xfrm>
            <a:off x="1981225" y="5619539"/>
            <a:ext cx="1510655" cy="213518"/>
            <a:chOff x="1981225" y="5619539"/>
            <a:chExt cx="1510655" cy="213518"/>
          </a:xfrm>
        </p:grpSpPr>
        <p:cxnSp>
          <p:nvCxnSpPr>
            <p:cNvPr id="121" name="直接箭头连接符 120"/>
            <p:cNvCxnSpPr/>
            <p:nvPr/>
          </p:nvCxnSpPr>
          <p:spPr bwMode="auto">
            <a:xfrm>
              <a:off x="1981225" y="5733256"/>
              <a:ext cx="151065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" name="Text Box 107"/>
            <p:cNvSpPr txBox="1">
              <a:spLocks noChangeArrowheads="1"/>
            </p:cNvSpPr>
            <p:nvPr/>
          </p:nvSpPr>
          <p:spPr bwMode="auto">
            <a:xfrm>
              <a:off x="2089848" y="5619539"/>
              <a:ext cx="451634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清零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192932" y="5085183"/>
            <a:ext cx="6907460" cy="936105"/>
            <a:chOff x="1192932" y="5085183"/>
            <a:chExt cx="6907460" cy="936105"/>
          </a:xfrm>
        </p:grpSpPr>
        <p:sp>
          <p:nvSpPr>
            <p:cNvPr id="124" name="Text Box 183"/>
            <p:cNvSpPr txBox="1">
              <a:spLocks noChangeArrowheads="1"/>
            </p:cNvSpPr>
            <p:nvPr/>
          </p:nvSpPr>
          <p:spPr bwMode="auto">
            <a:xfrm>
              <a:off x="1402135" y="5301206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接口逻辑</a:t>
              </a:r>
            </a:p>
          </p:txBody>
        </p:sp>
        <p:sp>
          <p:nvSpPr>
            <p:cNvPr id="125" name="Text Box 183"/>
            <p:cNvSpPr txBox="1">
              <a:spLocks noChangeArrowheads="1"/>
            </p:cNvSpPr>
            <p:nvPr/>
          </p:nvSpPr>
          <p:spPr bwMode="auto">
            <a:xfrm>
              <a:off x="2267744" y="5301207"/>
              <a:ext cx="991727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其他端口</a:t>
              </a:r>
            </a:p>
          </p:txBody>
        </p:sp>
        <p:cxnSp>
          <p:nvCxnSpPr>
            <p:cNvPr id="126" name="直接箭头连接符 125"/>
            <p:cNvCxnSpPr/>
            <p:nvPr/>
          </p:nvCxnSpPr>
          <p:spPr bwMode="auto">
            <a:xfrm flipV="1">
              <a:off x="2699792" y="5085183"/>
              <a:ext cx="0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1981225" y="5445223"/>
              <a:ext cx="28651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H="1">
              <a:off x="1989522" y="5949279"/>
              <a:ext cx="611087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8097738" y="5805264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192932" y="5229199"/>
              <a:ext cx="2154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3343247" y="5229199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线形标注 2 131"/>
          <p:cNvSpPr/>
          <p:nvPr/>
        </p:nvSpPr>
        <p:spPr bwMode="auto">
          <a:xfrm>
            <a:off x="5044957" y="3301584"/>
            <a:ext cx="2119332" cy="271432"/>
          </a:xfrm>
          <a:prstGeom prst="borderCallout2">
            <a:avLst>
              <a:gd name="adj1" fmla="val 49521"/>
              <a:gd name="adj2" fmla="val 99455"/>
              <a:gd name="adj3" fmla="val 50107"/>
              <a:gd name="adj4" fmla="val 106976"/>
              <a:gd name="adj5" fmla="val 135213"/>
              <a:gd name="adj6" fmla="val 122704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latin typeface="+mn-ea"/>
                <a:ea typeface="+mn-ea"/>
              </a:rPr>
              <a:t>须在</a:t>
            </a:r>
            <a:r>
              <a:rPr lang="zh-CN" altLang="en-US" sz="1400" b="1" dirty="0">
                <a:solidFill>
                  <a:srgbClr val="990099"/>
                </a:solidFill>
                <a:latin typeface="+mn-ea"/>
                <a:ea typeface="+mn-ea"/>
              </a:rPr>
              <a:t>中断响应结束前</a:t>
            </a:r>
            <a:r>
              <a:rPr lang="zh-CN" altLang="en-US" sz="1400" b="1" dirty="0">
                <a:latin typeface="+mn-ea"/>
                <a:ea typeface="+mn-ea"/>
              </a:rPr>
              <a:t>撤销</a:t>
            </a:r>
          </a:p>
        </p:txBody>
      </p:sp>
      <p:sp>
        <p:nvSpPr>
          <p:cNvPr id="99" name="线形标注 2 98"/>
          <p:cNvSpPr/>
          <p:nvPr/>
        </p:nvSpPr>
        <p:spPr bwMode="auto">
          <a:xfrm>
            <a:off x="6694771" y="6093296"/>
            <a:ext cx="1981685" cy="271432"/>
          </a:xfrm>
          <a:prstGeom prst="borderCallout2">
            <a:avLst>
              <a:gd name="adj1" fmla="val 48330"/>
              <a:gd name="adj2" fmla="val -65"/>
              <a:gd name="adj3" fmla="val 48916"/>
              <a:gd name="adj4" fmla="val -4547"/>
              <a:gd name="adj5" fmla="val -130248"/>
              <a:gd name="adj6" fmla="val -1521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400" b="1" dirty="0">
                <a:latin typeface="+mn-ea"/>
                <a:ea typeface="+mn-ea"/>
              </a:rPr>
              <a:t>识别中断源方法的实现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902" grpId="0"/>
      <p:bldP spid="88" grpId="0"/>
      <p:bldP spid="93" grpId="0" animBg="1"/>
      <p:bldP spid="132" grpId="0" animBg="1"/>
      <p:bldP spid="132" grpId="1" animBg="1"/>
      <p:bldP spid="9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79388" y="3573016"/>
            <a:ext cx="8677088" cy="2736304"/>
            <a:chOff x="179388" y="2996952"/>
            <a:chExt cx="8677088" cy="273630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2699792" y="2996952"/>
              <a:ext cx="5400600" cy="2448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3908813" y="3861048"/>
              <a:ext cx="3759531" cy="1494168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3347864" y="394294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Event</a:t>
              </a: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5220072" y="4077070"/>
              <a:ext cx="359568" cy="1080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判优逻辑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3974316" y="400506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检测逻辑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315880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6660948" y="4771272"/>
              <a:ext cx="935388" cy="24190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中断机构</a:t>
              </a: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6660232" y="4138794"/>
              <a:ext cx="93610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后援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堆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5724128" y="4138794"/>
              <a:ext cx="792224" cy="5863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异常类型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2915816" y="3467139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3275856" y="418508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275856" y="371703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2915816" y="3068960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宋体" pitchFamily="2" charset="-122"/>
                </a:rPr>
                <a:t>≥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3265753" y="3140967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3265752" y="3356991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2195736" y="4653136"/>
              <a:ext cx="187220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8" y="5157192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211960" y="436510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572000" y="4365106"/>
              <a:ext cx="0" cy="3594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860032" y="4365107"/>
              <a:ext cx="0" cy="7200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2771800" y="3248980"/>
              <a:ext cx="144016" cy="12601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75856" y="350100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3635896" y="3068959"/>
              <a:ext cx="4392488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    数据通路</a:t>
              </a: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2123730" y="5157180"/>
              <a:ext cx="3204123" cy="144027"/>
            </a:xfrm>
            <a:prstGeom prst="bentConnector3">
              <a:avLst>
                <a:gd name="adj1" fmla="val -308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5508106" y="5157190"/>
              <a:ext cx="2304254" cy="144017"/>
            </a:xfrm>
            <a:prstGeom prst="bentConnector3">
              <a:avLst>
                <a:gd name="adj1" fmla="val 9997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3365705" y="351884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6660232" y="3284984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7236023" y="3573016"/>
              <a:ext cx="0" cy="5657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092007" y="3573016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6948264" y="3686551"/>
              <a:ext cx="143743" cy="47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7596336" y="3428998"/>
              <a:ext cx="36004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>
              <a:off x="7956376" y="3294876"/>
              <a:ext cx="0" cy="15742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8316416" y="4059069"/>
              <a:ext cx="540059" cy="1386155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b" anchorCtr="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…</a:t>
              </a:r>
            </a:p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IVT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827584" y="4359960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5580113" y="5085184"/>
              <a:ext cx="359494" cy="5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6372200" y="3691315"/>
              <a:ext cx="0" cy="4474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228184" y="3691313"/>
              <a:ext cx="0" cy="447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NMI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2195736" y="4951060"/>
              <a:ext cx="457947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2195736" y="5359660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INTA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262664" y="5349768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5399857" y="3933056"/>
              <a:ext cx="468293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5868144" y="3933056"/>
              <a:ext cx="5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1" name="Text Box 111"/>
            <p:cNvSpPr txBox="1">
              <a:spLocks noChangeArrowheads="1"/>
            </p:cNvSpPr>
            <p:nvPr/>
          </p:nvSpPr>
          <p:spPr bwMode="auto">
            <a:xfrm>
              <a:off x="3391426" y="4293096"/>
              <a:ext cx="4604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异常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106"/>
            <p:cNvSpPr txBox="1">
              <a:spLocks noChangeArrowheads="1"/>
            </p:cNvSpPr>
            <p:nvPr/>
          </p:nvSpPr>
          <p:spPr bwMode="auto">
            <a:xfrm>
              <a:off x="4067944" y="4581130"/>
              <a:ext cx="217285" cy="2823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3" name="Text Box 106"/>
            <p:cNvSpPr txBox="1">
              <a:spLocks noChangeArrowheads="1"/>
            </p:cNvSpPr>
            <p:nvPr/>
          </p:nvSpPr>
          <p:spPr bwMode="auto">
            <a:xfrm>
              <a:off x="4067944" y="4941169"/>
              <a:ext cx="217285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213"/>
            <p:cNvSpPr txBox="1">
              <a:spLocks noChangeArrowheads="1"/>
            </p:cNvSpPr>
            <p:nvPr/>
          </p:nvSpPr>
          <p:spPr bwMode="auto">
            <a:xfrm rot="5400000">
              <a:off x="7665515" y="5010347"/>
              <a:ext cx="581722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BIU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4285229" y="508460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4283968" y="4724565"/>
              <a:ext cx="934843" cy="57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179388" y="5733256"/>
              <a:ext cx="867708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203848" y="4326092"/>
              <a:ext cx="864096" cy="482272"/>
            </a:xfrm>
            <a:prstGeom prst="bentConnector3">
              <a:avLst>
                <a:gd name="adj1" fmla="val -1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3579003" y="5013175"/>
              <a:ext cx="47382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3725791" y="4797152"/>
              <a:ext cx="342153" cy="288032"/>
            </a:xfrm>
            <a:prstGeom prst="bentConnector3">
              <a:avLst>
                <a:gd name="adj1" fmla="val 3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8316417" y="5157192"/>
              <a:ext cx="540059" cy="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Text Box 111"/>
            <p:cNvSpPr txBox="1">
              <a:spLocks noChangeArrowheads="1"/>
            </p:cNvSpPr>
            <p:nvPr/>
          </p:nvSpPr>
          <p:spPr bwMode="auto">
            <a:xfrm>
              <a:off x="8316417" y="3772946"/>
              <a:ext cx="540059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1187624" y="4005064"/>
              <a:ext cx="1008112" cy="648072"/>
            </a:xfrm>
            <a:prstGeom prst="bentConnector3">
              <a:avLst>
                <a:gd name="adj1" fmla="val 99422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Text Box 213"/>
            <p:cNvSpPr txBox="1">
              <a:spLocks noChangeArrowheads="1"/>
            </p:cNvSpPr>
            <p:nvPr/>
          </p:nvSpPr>
          <p:spPr bwMode="auto">
            <a:xfrm>
              <a:off x="1331641" y="4869160"/>
              <a:ext cx="792088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97" name="Text Box 213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288032" cy="10132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8" name="Text Box 217"/>
            <p:cNvSpPr txBox="1">
              <a:spLocks noChangeArrowheads="1"/>
            </p:cNvSpPr>
            <p:nvPr/>
          </p:nvSpPr>
          <p:spPr bwMode="auto">
            <a:xfrm>
              <a:off x="539552" y="4797152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 flipV="1">
              <a:off x="323527" y="5388056"/>
              <a:ext cx="1" cy="3452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971599" y="5373216"/>
              <a:ext cx="1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1691680" y="5373216"/>
              <a:ext cx="0" cy="36004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连接符 104"/>
            <p:cNvCxnSpPr>
              <a:endCxn id="54" idx="3"/>
            </p:cNvCxnSpPr>
            <p:nvPr/>
          </p:nvCxnSpPr>
          <p:spPr bwMode="auto">
            <a:xfrm flipV="1">
              <a:off x="7956376" y="544522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直接连接符 105"/>
            <p:cNvCxnSpPr>
              <a:endCxn id="39" idx="2"/>
            </p:cNvCxnSpPr>
            <p:nvPr/>
          </p:nvCxnSpPr>
          <p:spPr bwMode="auto">
            <a:xfrm flipV="1">
              <a:off x="8586446" y="5445224"/>
              <a:ext cx="0" cy="288032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>
              <a:stCxn id="40" idx="0"/>
            </p:cNvCxnSpPr>
            <p:nvPr/>
          </p:nvCxnSpPr>
          <p:spPr bwMode="auto">
            <a:xfrm rot="16200000" flipH="1">
              <a:off x="1006318" y="4325242"/>
              <a:ext cx="506630" cy="576066"/>
            </a:xfrm>
            <a:prstGeom prst="bentConnector4">
              <a:avLst>
                <a:gd name="adj1" fmla="val -13884"/>
                <a:gd name="adj2" fmla="val 10014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6"/>
            <p:cNvCxnSpPr>
              <a:stCxn id="97" idx="0"/>
            </p:cNvCxnSpPr>
            <p:nvPr/>
          </p:nvCxnSpPr>
          <p:spPr bwMode="auto">
            <a:xfrm rot="16200000" flipH="1">
              <a:off x="863587" y="3825045"/>
              <a:ext cx="504056" cy="1584175"/>
            </a:xfrm>
            <a:prstGeom prst="bentConnector4">
              <a:avLst>
                <a:gd name="adj1" fmla="val -41863"/>
                <a:gd name="adj2" fmla="val 10005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217"/>
            <p:cNvSpPr txBox="1">
              <a:spLocks noChangeArrowheads="1"/>
            </p:cNvSpPr>
            <p:nvPr/>
          </p:nvSpPr>
          <p:spPr bwMode="auto">
            <a:xfrm>
              <a:off x="1619673" y="458112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1259632" y="385484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1454007" y="386104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1907704" y="386104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9" name="Text Box 217"/>
            <p:cNvSpPr txBox="1">
              <a:spLocks noChangeArrowheads="1"/>
            </p:cNvSpPr>
            <p:nvPr/>
          </p:nvSpPr>
          <p:spPr bwMode="auto">
            <a:xfrm>
              <a:off x="1547665" y="3824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C330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0" name="Text Box 111"/>
            <p:cNvSpPr txBox="1">
              <a:spLocks noChangeArrowheads="1"/>
            </p:cNvSpPr>
            <p:nvPr/>
          </p:nvSpPr>
          <p:spPr bwMode="auto">
            <a:xfrm>
              <a:off x="2866309" y="4905164"/>
              <a:ext cx="71269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标志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IF</a:t>
              </a:r>
            </a:p>
          </p:txBody>
        </p:sp>
        <p:sp>
          <p:nvSpPr>
            <p:cNvPr id="146" name="Text Box 111"/>
            <p:cNvSpPr txBox="1">
              <a:spLocks noChangeArrowheads="1"/>
            </p:cNvSpPr>
            <p:nvPr/>
          </p:nvSpPr>
          <p:spPr bwMode="auto">
            <a:xfrm>
              <a:off x="2771800" y="4653136"/>
              <a:ext cx="432048" cy="23418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End</a:t>
              </a:r>
            </a:p>
          </p:txBody>
        </p:sp>
        <p:sp>
          <p:nvSpPr>
            <p:cNvPr id="165" name="Text Box 111"/>
            <p:cNvSpPr txBox="1">
              <a:spLocks noChangeArrowheads="1"/>
            </p:cNvSpPr>
            <p:nvPr/>
          </p:nvSpPr>
          <p:spPr bwMode="auto">
            <a:xfrm>
              <a:off x="6551947" y="3573016"/>
              <a:ext cx="395498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EPC</a:t>
              </a:r>
            </a:p>
          </p:txBody>
        </p:sp>
        <p:sp>
          <p:nvSpPr>
            <p:cNvPr id="183" name="Text Box 106"/>
            <p:cNvSpPr txBox="1">
              <a:spLocks noChangeArrowheads="1"/>
            </p:cNvSpPr>
            <p:nvPr/>
          </p:nvSpPr>
          <p:spPr bwMode="auto">
            <a:xfrm>
              <a:off x="5939607" y="4976341"/>
              <a:ext cx="217285" cy="2160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6156892" y="5085184"/>
              <a:ext cx="16554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8" name="Text Box 111"/>
            <p:cNvSpPr txBox="1">
              <a:spLocks noChangeArrowheads="1"/>
            </p:cNvSpPr>
            <p:nvPr/>
          </p:nvSpPr>
          <p:spPr bwMode="auto">
            <a:xfrm>
              <a:off x="5025451" y="5462726"/>
              <a:ext cx="914156" cy="26867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系统总线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4211960" y="4509120"/>
              <a:ext cx="10081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771799" y="4509120"/>
              <a:ext cx="144854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67496"/>
            <a:ext cx="6912619" cy="3208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、中断系统结构示例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仅讨论向量中断方式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*基本组成：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事件的组织：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同时请求数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</a:t>
            </a:r>
            <a:r>
              <a:rPr lang="zh-CN" altLang="en-US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事件数</a:t>
            </a: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</a:t>
            </a:r>
            <a:r>
              <a:rPr lang="zh-CN" altLang="en-US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类型号存放</a:t>
            </a:r>
            <a:r>
              <a:rPr lang="en-US" altLang="zh-CN" sz="2200" b="1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请求线的连接：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45995" y="3762752"/>
            <a:ext cx="7611914" cy="2523342"/>
            <a:chOff x="1345995" y="3258696"/>
            <a:chExt cx="7611914" cy="2523342"/>
          </a:xfrm>
        </p:grpSpPr>
        <p:sp>
          <p:nvSpPr>
            <p:cNvPr id="50" name="Text Box 111"/>
            <p:cNvSpPr txBox="1">
              <a:spLocks noChangeArrowheads="1"/>
            </p:cNvSpPr>
            <p:nvPr/>
          </p:nvSpPr>
          <p:spPr bwMode="auto">
            <a:xfrm>
              <a:off x="5724844" y="3397940"/>
              <a:ext cx="575791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←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90" name="Text Box 111"/>
            <p:cNvSpPr txBox="1">
              <a:spLocks noChangeArrowheads="1"/>
            </p:cNvSpPr>
            <p:nvPr/>
          </p:nvSpPr>
          <p:spPr bwMode="auto">
            <a:xfrm>
              <a:off x="5940152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2" name="Text Box 111"/>
            <p:cNvSpPr txBox="1">
              <a:spLocks noChangeArrowheads="1"/>
            </p:cNvSpPr>
            <p:nvPr/>
          </p:nvSpPr>
          <p:spPr bwMode="auto">
            <a:xfrm>
              <a:off x="6804248" y="396442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①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②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" name="Text Box 111"/>
            <p:cNvSpPr txBox="1">
              <a:spLocks noChangeArrowheads="1"/>
            </p:cNvSpPr>
            <p:nvPr/>
          </p:nvSpPr>
          <p:spPr bwMode="auto">
            <a:xfrm>
              <a:off x="291581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③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5" name="Text Box 111"/>
            <p:cNvSpPr txBox="1">
              <a:spLocks noChangeArrowheads="1"/>
            </p:cNvSpPr>
            <p:nvPr/>
          </p:nvSpPr>
          <p:spPr bwMode="auto">
            <a:xfrm>
              <a:off x="1345995" y="552330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6" name="Text Box 111"/>
            <p:cNvSpPr txBox="1">
              <a:spLocks noChangeArrowheads="1"/>
            </p:cNvSpPr>
            <p:nvPr/>
          </p:nvSpPr>
          <p:spPr bwMode="auto">
            <a:xfrm>
              <a:off x="6228184" y="491488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7" name="Text Box 111"/>
            <p:cNvSpPr txBox="1">
              <a:spLocks noChangeArrowheads="1"/>
            </p:cNvSpPr>
            <p:nvPr/>
          </p:nvSpPr>
          <p:spPr bwMode="auto">
            <a:xfrm>
              <a:off x="7698824" y="325869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⑦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300635" y="3501006"/>
              <a:ext cx="3603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1619673" y="5517232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flipH="1">
              <a:off x="8674907" y="5566014"/>
              <a:ext cx="1549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3" name="Text Box 111"/>
            <p:cNvSpPr txBox="1">
              <a:spLocks noChangeArrowheads="1"/>
            </p:cNvSpPr>
            <p:nvPr/>
          </p:nvSpPr>
          <p:spPr bwMode="auto">
            <a:xfrm>
              <a:off x="6156176" y="5393536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④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 bwMode="auto">
            <a:xfrm flipH="1" flipV="1">
              <a:off x="8530892" y="5558022"/>
              <a:ext cx="1548" cy="206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06" name="Text Box 111"/>
            <p:cNvSpPr txBox="1">
              <a:spLocks noChangeArrowheads="1"/>
            </p:cNvSpPr>
            <p:nvPr/>
          </p:nvSpPr>
          <p:spPr bwMode="auto">
            <a:xfrm>
              <a:off x="8244408" y="5566014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⑤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8741885" y="5548450"/>
              <a:ext cx="216024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⑥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08" name="Text Box 111"/>
            <p:cNvSpPr txBox="1">
              <a:spLocks noChangeArrowheads="1"/>
            </p:cNvSpPr>
            <p:nvPr/>
          </p:nvSpPr>
          <p:spPr bwMode="auto">
            <a:xfrm>
              <a:off x="5364088" y="3776340"/>
              <a:ext cx="495672" cy="216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⑶⑷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0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3" name="AutoShape 186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 Box 233"/>
          <p:cNvSpPr txBox="1">
            <a:spLocks noChangeArrowheads="1"/>
          </p:cNvSpPr>
          <p:nvPr/>
        </p:nvSpPr>
        <p:spPr bwMode="auto">
          <a:xfrm>
            <a:off x="4290547" y="1700808"/>
            <a:ext cx="4853453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NMI</a:t>
            </a:r>
            <a:r>
              <a:rPr lang="zh-CN" altLang="en-US" sz="2200" b="1" dirty="0">
                <a:latin typeface="宋体" panose="02010600030101010101" pitchFamily="2" charset="-122"/>
              </a:rPr>
              <a:t>＝多个  </a:t>
            </a:r>
            <a:r>
              <a:rPr lang="en-US" altLang="zh-CN" sz="2200" b="1" dirty="0">
                <a:latin typeface="宋体" panose="02010600030101010101" pitchFamily="2" charset="-122"/>
              </a:rPr>
              <a:t>INTR</a:t>
            </a:r>
            <a:r>
              <a:rPr lang="zh-CN" altLang="en-US" sz="2200" b="1" dirty="0">
                <a:latin typeface="宋体" panose="02010600030101010101" pitchFamily="2" charset="-122"/>
              </a:rPr>
              <a:t>＝多个  异常＝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个       ＝多个</a:t>
            </a: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无需存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固定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 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 各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I/O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接口  异常类型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REG</a:t>
            </a:r>
            <a:endParaRPr lang="zh-CN" altLang="en-US" sz="2200" b="1" spc="-100" dirty="0">
              <a:latin typeface="宋体" panose="02010600030101010101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flipH="1">
            <a:off x="5220072" y="2492896"/>
            <a:ext cx="72008" cy="57606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  <p:cxnSp>
        <p:nvCxnSpPr>
          <p:cNvPr id="116" name="直接箭头连接符 115"/>
          <p:cNvCxnSpPr/>
          <p:nvPr/>
        </p:nvCxnSpPr>
        <p:spPr bwMode="auto">
          <a:xfrm flipH="1">
            <a:off x="6789134" y="2492896"/>
            <a:ext cx="158311" cy="566440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3059832" y="836712"/>
            <a:ext cx="5674981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中断机构、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接口，中断控制器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可选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IVT</a:t>
            </a:r>
            <a:r>
              <a:rPr lang="zh-CN" altLang="en-US" sz="2200" b="1" dirty="0">
                <a:latin typeface="宋体" panose="02010600030101010101" pitchFamily="2" charset="-122"/>
              </a:rPr>
              <a:t>、各个中断处理程序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19" name="Text Box 233"/>
          <p:cNvSpPr txBox="1">
            <a:spLocks noChangeArrowheads="1"/>
          </p:cNvSpPr>
          <p:nvPr/>
        </p:nvSpPr>
        <p:spPr bwMode="auto">
          <a:xfrm>
            <a:off x="2699668" y="2996952"/>
            <a:ext cx="6258242" cy="5493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都为</a:t>
            </a:r>
            <a:r>
              <a:rPr lang="zh-CN" altLang="en-US" sz="22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共用请求式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，软件判优、串行判优、无需判优</a:t>
            </a:r>
            <a:endParaRPr lang="en-US" altLang="zh-CN" sz="2200" b="1" spc="-100" dirty="0">
              <a:latin typeface="宋体" panose="02010600030101010101" pitchFamily="2" charset="-122"/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 flipH="1">
            <a:off x="8086098" y="2132856"/>
            <a:ext cx="500348" cy="926480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</p:spPr>
      </p:cxnSp>
    </p:spTree>
    <p:extLst>
      <p:ext uri="{BB962C8B-B14F-4D97-AF65-F5344CB8AC3E}">
        <p14:creationId xmlns:p14="http://schemas.microsoft.com/office/powerpoint/2010/main" val="37686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94"/>
          <p:cNvSpPr txBox="1">
            <a:spLocks noChangeArrowheads="1"/>
          </p:cNvSpPr>
          <p:nvPr/>
        </p:nvSpPr>
        <p:spPr bwMode="auto">
          <a:xfrm>
            <a:off x="3307047" y="3717032"/>
            <a:ext cx="656085" cy="1224135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solidFill>
              <a:srgbClr val="990099"/>
            </a:solidFill>
            <a:prstDash val="sysDash"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49</a:t>
            </a:fld>
            <a:endParaRPr lang="en-US" altLang="zh-CN"/>
          </a:p>
        </p:txBody>
      </p:sp>
      <p:sp>
        <p:nvSpPr>
          <p:cNvPr id="3" name="Text Box 233"/>
          <p:cNvSpPr txBox="1">
            <a:spLocks noChangeArrowheads="1"/>
          </p:cNvSpPr>
          <p:nvPr/>
        </p:nvSpPr>
        <p:spPr bwMode="auto">
          <a:xfrm>
            <a:off x="179389" y="409888"/>
            <a:ext cx="6408836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事件检测的组织：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用</a:t>
            </a:r>
            <a:r>
              <a:rPr lang="zh-CN" altLang="en-US" sz="2000" b="1" u="sng" dirty="0">
                <a:latin typeface="宋体" panose="02010600030101010101" pitchFamily="2" charset="-122"/>
              </a:rPr>
              <a:t>检测时机</a:t>
            </a:r>
            <a:r>
              <a:rPr lang="zh-CN" altLang="en-US" sz="2000" b="1" dirty="0">
                <a:latin typeface="宋体" panose="02010600030101010101" pitchFamily="2" charset="-122"/>
              </a:rPr>
              <a:t>实现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处理时机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NMI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INTR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异常检测时机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检测结果表示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事件响应的组织：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形成对应的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anose="02010600030101010101" pitchFamily="2" charset="-122"/>
              </a:rPr>
              <a:t>OPCmd</a:t>
            </a:r>
            <a:r>
              <a:rPr lang="zh-CN" altLang="en-US" sz="2000" b="1" dirty="0">
                <a:latin typeface="宋体" panose="02010600030101010101" pitchFamily="2" charset="-122"/>
              </a:rPr>
              <a:t>序列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INTR—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NMI—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异常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事件返回的组织：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返回方式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返回实现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233"/>
          <p:cNvSpPr txBox="1">
            <a:spLocks noChangeArrowheads="1"/>
          </p:cNvSpPr>
          <p:nvPr/>
        </p:nvSpPr>
        <p:spPr bwMode="auto">
          <a:xfrm>
            <a:off x="1979712" y="3607856"/>
            <a:ext cx="684076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①、②、③④、⑤⑥、⑦    </a:t>
            </a:r>
            <a:r>
              <a:rPr lang="zh-CN" altLang="en-US" sz="1800" b="1" dirty="0">
                <a:latin typeface="宋体" panose="02010600030101010101" pitchFamily="2" charset="-122"/>
              </a:rPr>
              <a:t>←③④为中断响应操作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①、②、      ⑤⑥、⑦    </a:t>
            </a:r>
            <a:r>
              <a:rPr lang="zh-CN" altLang="en-US" sz="1800" b="1" dirty="0">
                <a:latin typeface="宋体" panose="02010600030101010101" pitchFamily="2" charset="-122"/>
              </a:rPr>
              <a:t>←事件类型号固定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①、②、⑶⑷、⑤⑥、⑦    </a:t>
            </a:r>
            <a:r>
              <a:rPr lang="zh-CN" altLang="en-US" sz="1800" b="1" dirty="0">
                <a:latin typeface="宋体" panose="02010600030101010101" pitchFamily="2" charset="-122"/>
              </a:rPr>
              <a:t>←⑶⑷为读异常类型</a:t>
            </a:r>
            <a:r>
              <a:rPr lang="en-US" altLang="zh-CN" sz="1800" b="1" dirty="0">
                <a:latin typeface="宋体" panose="02010600030101010101" pitchFamily="2" charset="-122"/>
              </a:rPr>
              <a:t>REG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5" name="Text Box 233"/>
          <p:cNvSpPr txBox="1">
            <a:spLocks noChangeArrowheads="1"/>
          </p:cNvSpPr>
          <p:nvPr/>
        </p:nvSpPr>
        <p:spPr bwMode="auto">
          <a:xfrm>
            <a:off x="2555775" y="5437673"/>
            <a:ext cx="640871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下条指令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当前指令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结束进程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重启机器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返回指令</a:t>
            </a:r>
            <a:r>
              <a:rPr lang="zh-CN" altLang="en-US" b="1" u="sng" dirty="0">
                <a:latin typeface="宋体" panose="02010600030101010101" pitchFamily="2" charset="-122"/>
              </a:rPr>
              <a:t>恢复</a:t>
            </a:r>
            <a:r>
              <a:rPr lang="zh-CN" altLang="en-US" b="1" dirty="0">
                <a:latin typeface="宋体" panose="02010600030101010101" pitchFamily="2" charset="-122"/>
              </a:rPr>
              <a:t>响应时保存的断点及</a:t>
            </a:r>
            <a:r>
              <a:rPr lang="en-US" altLang="zh-CN" b="1" dirty="0">
                <a:latin typeface="宋体" panose="02010600030101010101" pitchFamily="2" charset="-122"/>
              </a:rPr>
              <a:t>PSW</a:t>
            </a:r>
          </a:p>
        </p:txBody>
      </p:sp>
      <p:sp>
        <p:nvSpPr>
          <p:cNvPr id="27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244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27"/>
          <p:cNvSpPr txBox="1">
            <a:spLocks noChangeArrowheads="1"/>
          </p:cNvSpPr>
          <p:nvPr/>
        </p:nvSpPr>
        <p:spPr bwMode="auto">
          <a:xfrm>
            <a:off x="1458286" y="2740858"/>
            <a:ext cx="522070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中断请求得到响应的条件是什么？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9" name="Text Box 233"/>
          <p:cNvSpPr txBox="1">
            <a:spLocks noChangeArrowheads="1"/>
          </p:cNvSpPr>
          <p:nvPr/>
        </p:nvSpPr>
        <p:spPr bwMode="auto">
          <a:xfrm>
            <a:off x="3203847" y="2204864"/>
            <a:ext cx="543660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Event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种值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获取断点、事件类型方法不同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40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244407" y="2492896"/>
            <a:ext cx="576068" cy="936103"/>
            <a:chOff x="7164288" y="1617770"/>
            <a:chExt cx="576068" cy="936103"/>
          </a:xfrm>
        </p:grpSpPr>
        <p:cxnSp>
          <p:nvCxnSpPr>
            <p:cNvPr id="6" name="直接连接符 5"/>
            <p:cNvCxnSpPr/>
            <p:nvPr/>
          </p:nvCxnSpPr>
          <p:spPr bwMode="auto">
            <a:xfrm rot="5400000" flipH="1" flipV="1">
              <a:off x="6987029" y="1800546"/>
              <a:ext cx="930586" cy="576067"/>
            </a:xfrm>
            <a:prstGeom prst="bentConnector3">
              <a:avLst>
                <a:gd name="adj1" fmla="val -2770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7524333" y="1617770"/>
              <a:ext cx="216023" cy="1103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19" name="Text Box 233"/>
          <p:cNvSpPr txBox="1">
            <a:spLocks noChangeArrowheads="1"/>
          </p:cNvSpPr>
          <p:nvPr/>
        </p:nvSpPr>
        <p:spPr bwMode="auto">
          <a:xfrm>
            <a:off x="3203848" y="836712"/>
            <a:ext cx="468052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结束时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判断</a:t>
            </a:r>
            <a:r>
              <a:rPr lang="en-US" altLang="zh-CN" sz="2000" b="1" dirty="0">
                <a:latin typeface="宋体" panose="02010600030101010101" pitchFamily="2" charset="-122"/>
              </a:rPr>
              <a:t>End</a:t>
            </a:r>
            <a:r>
              <a:rPr lang="zh-CN" altLang="en-US" sz="2000" b="1" dirty="0">
                <a:latin typeface="宋体" panose="02010600030101010101" pitchFamily="2" charset="-122"/>
              </a:rPr>
              <a:t>的状态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随时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判断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anose="02010600030101010101" pitchFamily="2" charset="-122"/>
              </a:rPr>
              <a:t>OP</a:t>
            </a:r>
            <a:r>
              <a:rPr lang="zh-CN" altLang="en-US" sz="2000" b="1" dirty="0">
                <a:latin typeface="宋体" panose="02010600030101010101" pitchFamily="2" charset="-122"/>
              </a:rPr>
              <a:t>的结果状态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31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25" grpId="0"/>
      <p:bldP spid="28" grpId="0" animBg="1"/>
      <p:bldP spid="29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52400" y="857349"/>
            <a:ext cx="8812213" cy="419339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、外设的连接方式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*连接方式：</a:t>
            </a:r>
            <a:r>
              <a:rPr lang="zh-CN" altLang="en-US" b="1" dirty="0">
                <a:latin typeface="宋体" panose="02010600030101010101" pitchFamily="2" charset="-122"/>
              </a:rPr>
              <a:t>常为</a:t>
            </a:r>
            <a:r>
              <a:rPr lang="zh-CN" altLang="en-US" b="1" u="sng" dirty="0">
                <a:latin typeface="宋体" panose="02010600030101010101" pitchFamily="2" charset="-122"/>
              </a:rPr>
              <a:t>总线</a:t>
            </a:r>
            <a:r>
              <a:rPr lang="zh-CN" altLang="en-US" b="1" dirty="0">
                <a:latin typeface="宋体" panose="02010600030101010101" pitchFamily="2" charset="-122"/>
              </a:rPr>
              <a:t>方式，需通过</a:t>
            </a:r>
            <a:r>
              <a:rPr lang="en-US" altLang="zh-CN" b="1" u="sng" dirty="0"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连接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                                                  </a:t>
            </a:r>
            <a:r>
              <a:rPr lang="zh-CN" altLang="en-US" sz="1800" dirty="0">
                <a:latin typeface="+mn-ea"/>
                <a:ea typeface="+mn-ea"/>
              </a:rPr>
              <a:t>├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←</a:t>
            </a:r>
            <a:r>
              <a:rPr lang="zh-CN" altLang="en-US" sz="1800" b="1" u="sng" dirty="0">
                <a:solidFill>
                  <a:srgbClr val="990099"/>
                </a:solidFill>
                <a:latin typeface="+mn-ea"/>
                <a:ea typeface="+mn-ea"/>
              </a:rPr>
              <a:t>解决</a:t>
            </a:r>
            <a:r>
              <a:rPr lang="zh-CN" altLang="en-US" sz="1800" b="1" dirty="0"/>
              <a:t>速度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电平等差异</a:t>
            </a:r>
            <a:endParaRPr lang="en-US" altLang="zh-CN" sz="1800" b="1" dirty="0"/>
          </a:p>
          <a:p>
            <a:pPr algn="l">
              <a:lnSpc>
                <a:spcPct val="114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暂存</a:t>
            </a:r>
            <a:r>
              <a:rPr lang="zh-CN" altLang="en-US" sz="1800" b="1" dirty="0"/>
              <a:t>数据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状态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命令</a:t>
            </a:r>
            <a:endParaRPr lang="en-US" altLang="zh-CN" sz="1800" b="1" dirty="0"/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的过程：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指令格式的组织：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14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格式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二、外设与主机的联系</a:t>
            </a:r>
          </a:p>
        </p:txBody>
      </p:sp>
      <p:sp>
        <p:nvSpPr>
          <p:cNvPr id="3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971600" y="1844824"/>
            <a:ext cx="4896296" cy="936104"/>
            <a:chOff x="539800" y="2420888"/>
            <a:chExt cx="4896296" cy="936104"/>
          </a:xfrm>
        </p:grpSpPr>
        <p:sp>
          <p:nvSpPr>
            <p:cNvPr id="41" name="Text Box 72"/>
            <p:cNvSpPr txBox="1">
              <a:spLocks noChangeArrowheads="1"/>
            </p:cNvSpPr>
            <p:nvPr/>
          </p:nvSpPr>
          <p:spPr bwMode="auto">
            <a:xfrm>
              <a:off x="2411760" y="2420888"/>
              <a:ext cx="3024336" cy="573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539800" y="2420888"/>
              <a:ext cx="1727944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611808" y="2636019"/>
              <a:ext cx="648072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5" name="Text Box 74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19832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2483768" y="2636912"/>
              <a:ext cx="1080120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3528367" y="2925192"/>
              <a:ext cx="683593" cy="431800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3563888" y="2492896"/>
              <a:ext cx="648072" cy="288032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总线</a:t>
              </a:r>
            </a:p>
          </p:txBody>
        </p:sp>
        <p:sp>
          <p:nvSpPr>
            <p:cNvPr id="50" name="Text Box 81"/>
            <p:cNvSpPr txBox="1">
              <a:spLocks noChangeArrowheads="1"/>
            </p:cNvSpPr>
            <p:nvPr/>
          </p:nvSpPr>
          <p:spPr bwMode="auto">
            <a:xfrm>
              <a:off x="2482354" y="3071242"/>
              <a:ext cx="108153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1" name="Text Box 83"/>
            <p:cNvSpPr txBox="1">
              <a:spLocks noChangeArrowheads="1"/>
            </p:cNvSpPr>
            <p:nvPr/>
          </p:nvSpPr>
          <p:spPr bwMode="auto">
            <a:xfrm>
              <a:off x="4211960" y="2639194"/>
              <a:ext cx="115195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4211960" y="3071242"/>
              <a:ext cx="1151954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n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3" name="直接连接符 52"/>
            <p:cNvCxnSpPr>
              <a:stCxn id="44" idx="0"/>
            </p:cNvCxnSpPr>
            <p:nvPr/>
          </p:nvCxnSpPr>
          <p:spPr bwMode="auto">
            <a:xfrm flipV="1">
              <a:off x="935844" y="2492896"/>
              <a:ext cx="0" cy="1431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直接连接符 53"/>
            <p:cNvCxnSpPr>
              <a:stCxn id="45" idx="0"/>
            </p:cNvCxnSpPr>
            <p:nvPr/>
          </p:nvCxnSpPr>
          <p:spPr bwMode="auto">
            <a:xfrm flipV="1">
              <a:off x="1835572" y="2492896"/>
              <a:ext cx="0" cy="14312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611808" y="2492896"/>
              <a:ext cx="475210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直接连接符 55"/>
            <p:cNvCxnSpPr>
              <a:endCxn id="46" idx="0"/>
            </p:cNvCxnSpPr>
            <p:nvPr/>
          </p:nvCxnSpPr>
          <p:spPr bwMode="auto">
            <a:xfrm>
              <a:off x="3023121" y="2492896"/>
              <a:ext cx="707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直接连接符 56"/>
            <p:cNvCxnSpPr>
              <a:endCxn id="51" idx="0"/>
            </p:cNvCxnSpPr>
            <p:nvPr/>
          </p:nvCxnSpPr>
          <p:spPr bwMode="auto">
            <a:xfrm>
              <a:off x="4787937" y="2492896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直接连接符 57"/>
            <p:cNvCxnSpPr>
              <a:stCxn id="46" idx="2"/>
              <a:endCxn id="50" idx="0"/>
            </p:cNvCxnSpPr>
            <p:nvPr/>
          </p:nvCxnSpPr>
          <p:spPr bwMode="auto">
            <a:xfrm flipH="1">
              <a:off x="3023121" y="2917900"/>
              <a:ext cx="707" cy="153342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58"/>
            <p:cNvCxnSpPr>
              <a:stCxn id="51" idx="2"/>
              <a:endCxn id="52" idx="0"/>
            </p:cNvCxnSpPr>
            <p:nvPr/>
          </p:nvCxnSpPr>
          <p:spPr bwMode="auto">
            <a:xfrm>
              <a:off x="4787937" y="2926532"/>
              <a:ext cx="0" cy="14471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Text Box 80"/>
            <p:cNvSpPr txBox="1">
              <a:spLocks noChangeArrowheads="1"/>
            </p:cNvSpPr>
            <p:nvPr/>
          </p:nvSpPr>
          <p:spPr bwMode="auto">
            <a:xfrm>
              <a:off x="1115666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主机</a:t>
              </a:r>
            </a:p>
          </p:txBody>
        </p:sp>
      </p:grpSp>
      <p:sp>
        <p:nvSpPr>
          <p:cNvPr id="62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09297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12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05172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2312516" y="2780928"/>
            <a:ext cx="6795988" cy="9718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 tIns="82800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⑴主机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总线操作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接口用</a:t>
            </a:r>
            <a:r>
              <a:rPr lang="zh-CN" altLang="en-US" b="1" u="sng" dirty="0">
                <a:latin typeface="宋体" panose="02010600030101010101" pitchFamily="2" charset="-122"/>
              </a:rPr>
              <a:t>寄存器</a:t>
            </a:r>
            <a:r>
              <a:rPr lang="zh-CN" altLang="en-US" b="1" dirty="0">
                <a:latin typeface="宋体" panose="02010600030101010101" pitchFamily="2" charset="-122"/>
              </a:rPr>
              <a:t>暂存信息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⑵接口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外设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通信操作</a:t>
            </a:r>
            <a:r>
              <a:rPr lang="en-US" altLang="zh-CN" b="1" dirty="0">
                <a:latin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</a:rPr>
              <a:t>接口自动实现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外设就绪时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020272" y="2374031"/>
            <a:ext cx="1944340" cy="550913"/>
            <a:chOff x="7020272" y="2456892"/>
            <a:chExt cx="1944340" cy="550913"/>
          </a:xfrm>
        </p:grpSpPr>
        <p:cxnSp>
          <p:nvCxnSpPr>
            <p:cNvPr id="43" name="直接箭头连接符 42"/>
            <p:cNvCxnSpPr>
              <a:stCxn id="66" idx="1"/>
            </p:cNvCxnSpPr>
            <p:nvPr/>
          </p:nvCxnSpPr>
          <p:spPr bwMode="auto">
            <a:xfrm flipH="1">
              <a:off x="7380312" y="2564904"/>
              <a:ext cx="328112" cy="44290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66" name="左大括号 65"/>
            <p:cNvSpPr/>
            <p:nvPr/>
          </p:nvSpPr>
          <p:spPr bwMode="auto">
            <a:xfrm rot="16200000">
              <a:off x="7686346" y="1790818"/>
              <a:ext cx="108012" cy="1440160"/>
            </a:xfrm>
            <a:prstGeom prst="leftBrace">
              <a:avLst>
                <a:gd name="adj1" fmla="val 25970"/>
                <a:gd name="adj2" fmla="val 47783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7596335" y="2636912"/>
              <a:ext cx="1368277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多个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寄存器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835696" y="5301208"/>
            <a:ext cx="5031484" cy="287437"/>
            <a:chOff x="1259632" y="5877272"/>
            <a:chExt cx="5031484" cy="287437"/>
          </a:xfrm>
        </p:grpSpPr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2978748" y="5877371"/>
              <a:ext cx="802131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81" name="Text Box 10"/>
            <p:cNvSpPr txBox="1">
              <a:spLocks noChangeArrowheads="1"/>
            </p:cNvSpPr>
            <p:nvPr/>
          </p:nvSpPr>
          <p:spPr bwMode="auto">
            <a:xfrm>
              <a:off x="3780880" y="5877371"/>
              <a:ext cx="143852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端口地址</a:t>
              </a:r>
            </a:p>
          </p:txBody>
        </p:sp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5219404" y="5877371"/>
              <a:ext cx="107171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信息内容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259632" y="5877272"/>
              <a:ext cx="1719116" cy="287338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指令格式：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</p:grpSp>
      <p:cxnSp>
        <p:nvCxnSpPr>
          <p:cNvPr id="84" name="直接箭头连接符 83"/>
          <p:cNvCxnSpPr/>
          <p:nvPr/>
        </p:nvCxnSpPr>
        <p:spPr bwMode="auto">
          <a:xfrm flipH="1">
            <a:off x="3275856" y="3212976"/>
            <a:ext cx="1786582" cy="1008112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61" name="线形标注 2 60"/>
          <p:cNvSpPr/>
          <p:nvPr/>
        </p:nvSpPr>
        <p:spPr bwMode="auto">
          <a:xfrm>
            <a:off x="6228184" y="3717031"/>
            <a:ext cx="2236093" cy="289967"/>
          </a:xfrm>
          <a:prstGeom prst="borderCallout2">
            <a:avLst>
              <a:gd name="adj1" fmla="val 55521"/>
              <a:gd name="adj2" fmla="val -311"/>
              <a:gd name="adj3" fmla="val 57773"/>
              <a:gd name="adj4" fmla="val -7976"/>
              <a:gd name="adj5" fmla="val -160229"/>
              <a:gd name="adj6" fmla="val -3859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CPU</a:t>
            </a:r>
            <a:r>
              <a:rPr lang="zh-CN" altLang="en-US" sz="1600" b="1" dirty="0">
                <a:latin typeface="+mn-ea"/>
                <a:ea typeface="+mn-ea"/>
              </a:rPr>
              <a:t>发起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执行</a:t>
            </a:r>
            <a:r>
              <a:rPr lang="en-US" altLang="zh-CN" sz="1600" b="1" dirty="0">
                <a:latin typeface="+mn-ea"/>
                <a:ea typeface="+mn-ea"/>
              </a:rPr>
              <a:t>I/O</a:t>
            </a:r>
            <a:r>
              <a:rPr lang="zh-CN" altLang="en-US" sz="1600" b="1" dirty="0">
                <a:latin typeface="+mn-ea"/>
                <a:ea typeface="+mn-ea"/>
              </a:rPr>
              <a:t>指令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1907703" y="4077072"/>
            <a:ext cx="7128793" cy="126585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GPR</a:t>
            </a:r>
            <a:r>
              <a:rPr lang="zh-CN" altLang="en-US" b="1" dirty="0">
                <a:latin typeface="宋体" panose="02010600030101010101" pitchFamily="2" charset="-122"/>
              </a:rPr>
              <a:t>～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接口的寄存器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又称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端口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间传送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操作码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种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u="sng" dirty="0">
                <a:latin typeface="宋体" panose="02010600030101010101" pitchFamily="2" charset="-122"/>
              </a:rPr>
              <a:t>GPR</a:t>
            </a:r>
            <a:r>
              <a:rPr lang="zh-CN" altLang="en-US" b="1" u="sng" dirty="0">
                <a:latin typeface="宋体" panose="02010600030101010101" pitchFamily="2" charset="-122"/>
              </a:rPr>
              <a:t>地址</a:t>
            </a:r>
            <a:r>
              <a:rPr lang="zh-CN" altLang="en-US" b="1" dirty="0">
                <a:latin typeface="宋体" panose="02010600030101010101" pitchFamily="2" charset="-122"/>
              </a:rPr>
              <a:t>常隐含，其余显式表示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└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latin typeface="宋体" panose="02010600030101010101" pitchFamily="2" charset="-122"/>
              </a:rPr>
              <a:t>In/Out</a:t>
            </a:r>
            <a:r>
              <a:rPr lang="zh-CN" altLang="en-US" sz="1800" b="1" dirty="0">
                <a:latin typeface="宋体" panose="02010600030101010101" pitchFamily="2" charset="-122"/>
              </a:rPr>
              <a:t>→每个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端口占用一个地址</a:t>
            </a: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9512" y="5589240"/>
            <a:ext cx="8785101" cy="92333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过程组织的后续内容：</a:t>
            </a:r>
            <a:r>
              <a:rPr lang="zh-CN" altLang="en-US" b="1" dirty="0">
                <a:latin typeface="宋体" panose="02010600030101010101" pitchFamily="2" charset="-122"/>
              </a:rPr>
              <a:t>外设的编址，目标从设备的识别，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b="1" dirty="0">
                <a:latin typeface="宋体" panose="02010600030101010101" pitchFamily="2" charset="-122"/>
              </a:rPr>
              <a:t>                          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外设的联络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ldLvl="0"/>
      <p:bldP spid="61" grpId="0" animBg="1"/>
      <p:bldP spid="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、多重中断的组织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*单重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多重中断方式的表示：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50</a:t>
            </a:fld>
            <a:endParaRPr lang="en-US" altLang="zh-CN"/>
          </a:p>
        </p:txBody>
      </p:sp>
      <p:sp>
        <p:nvSpPr>
          <p:cNvPr id="6" name="Text Box 244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四、多重中断及中断屏蔽的组织</a:t>
            </a:r>
          </a:p>
        </p:txBody>
      </p:sp>
      <p:sp>
        <p:nvSpPr>
          <p:cNvPr id="45" name="Text Box 233"/>
          <p:cNvSpPr txBox="1">
            <a:spLocks noChangeArrowheads="1"/>
          </p:cNvSpPr>
          <p:nvPr/>
        </p:nvSpPr>
        <p:spPr bwMode="auto">
          <a:xfrm>
            <a:off x="4427860" y="1354305"/>
            <a:ext cx="2304379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90600" indent="-9906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latin typeface="宋体" panose="02010600030101010101" pitchFamily="2" charset="-122"/>
              </a:rPr>
              <a:t>PSR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latin typeface="宋体" panose="02010600030101010101" pitchFamily="2" charset="-122"/>
              </a:rPr>
              <a:t>位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179263" y="2205365"/>
            <a:ext cx="6698581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新请求检测的组织：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以中断控制器</a:t>
            </a:r>
            <a:r>
              <a:rPr lang="en-US" altLang="zh-CN" sz="2000" b="1" dirty="0">
                <a:latin typeface="宋体" panose="02010600030101010101" pitchFamily="2" charset="-122"/>
              </a:rPr>
              <a:t>(IC)</a:t>
            </a:r>
            <a:r>
              <a:rPr lang="zh-CN" altLang="en-US" sz="2000" b="1" dirty="0">
                <a:latin typeface="宋体" panose="02010600030101010101" pitchFamily="2" charset="-122"/>
              </a:rPr>
              <a:t>为例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中断请求的状态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新请求的产生条件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检测机构的组成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9" name="Text Box 221"/>
          <p:cNvSpPr txBox="1">
            <a:spLocks noChangeArrowheads="1"/>
          </p:cNvSpPr>
          <p:nvPr/>
        </p:nvSpPr>
        <p:spPr bwMode="auto">
          <a:xfrm>
            <a:off x="3491879" y="2659479"/>
            <a:ext cx="547273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正在服务</a:t>
            </a:r>
            <a:r>
              <a:rPr lang="en-US" altLang="zh-CN" b="1" dirty="0">
                <a:latin typeface="宋体" panose="02010600030101010101" pitchFamily="2" charset="-122"/>
              </a:rPr>
              <a:t>(IS)</a:t>
            </a:r>
            <a:r>
              <a:rPr lang="en-US" altLang="zh-CN" b="1" dirty="0">
                <a:latin typeface="+mn-lt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、尚未服务</a:t>
            </a:r>
            <a:r>
              <a:rPr lang="en-US" altLang="zh-CN" b="1" dirty="0">
                <a:latin typeface="宋体" panose="02010600030101010101" pitchFamily="2" charset="-122"/>
              </a:rPr>
              <a:t>(IR)   </a:t>
            </a:r>
            <a:r>
              <a:rPr lang="zh-CN" altLang="en-US" sz="1800" b="1" dirty="0">
                <a:latin typeface="宋体" panose="02010600030101010101" pitchFamily="2" charset="-122"/>
              </a:rPr>
              <a:t>←互斥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0" name="Text Box 221"/>
          <p:cNvSpPr txBox="1">
            <a:spLocks noChangeArrowheads="1"/>
          </p:cNvSpPr>
          <p:nvPr/>
        </p:nvSpPr>
        <p:spPr bwMode="auto">
          <a:xfrm>
            <a:off x="3851671" y="3110698"/>
            <a:ext cx="5040809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max(</a:t>
            </a:r>
            <a:r>
              <a:rPr lang="en-US" altLang="zh-CN" b="1" dirty="0" err="1">
                <a:latin typeface="宋体" panose="02010600030101010101" pitchFamily="2" charset="-122"/>
              </a:rPr>
              <a:t>IR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latin typeface="宋体" panose="02010600030101010101" pitchFamily="2" charset="-122"/>
              </a:rPr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b="1" dirty="0">
                <a:latin typeface="宋体" panose="02010600030101010101" pitchFamily="2" charset="-122"/>
              </a:rPr>
              <a:t>max(</a:t>
            </a:r>
            <a:r>
              <a:rPr lang="en-US" altLang="zh-CN" b="1" dirty="0" err="1">
                <a:latin typeface="宋体" panose="02010600030101010101" pitchFamily="2" charset="-122"/>
              </a:rPr>
              <a:t>IS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j</a:t>
            </a:r>
            <a:r>
              <a:rPr lang="zh-CN" altLang="en-US" b="1" dirty="0"/>
              <a:t>优先级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4" name="Text Box 221"/>
          <p:cNvSpPr txBox="1">
            <a:spLocks noChangeArrowheads="1"/>
          </p:cNvSpPr>
          <p:nvPr/>
        </p:nvSpPr>
        <p:spPr bwMode="auto">
          <a:xfrm>
            <a:off x="3491880" y="3573517"/>
            <a:ext cx="5472732" cy="517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增设</a:t>
            </a:r>
            <a:r>
              <a:rPr lang="en-US" altLang="zh-CN" b="1" dirty="0">
                <a:latin typeface="宋体" panose="02010600030101010101" pitchFamily="2" charset="-122"/>
              </a:rPr>
              <a:t>ISR</a:t>
            </a:r>
            <a:r>
              <a:rPr lang="zh-CN" altLang="en-US" b="1" dirty="0">
                <a:latin typeface="宋体" panose="02010600030101010101" pitchFamily="2" charset="-122"/>
              </a:rPr>
              <a:t>、排队器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分类排队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1115616" y="3998058"/>
            <a:ext cx="7704856" cy="1874491"/>
            <a:chOff x="1115616" y="4002781"/>
            <a:chExt cx="7704856" cy="1874491"/>
          </a:xfrm>
        </p:grpSpPr>
        <p:sp>
          <p:nvSpPr>
            <p:cNvPr id="56" name="Rectangle 351"/>
            <p:cNvSpPr>
              <a:spLocks noChangeArrowheads="1"/>
            </p:cNvSpPr>
            <p:nvPr/>
          </p:nvSpPr>
          <p:spPr bwMode="auto">
            <a:xfrm>
              <a:off x="1336476" y="4146797"/>
              <a:ext cx="1146821" cy="9383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351"/>
            <p:cNvSpPr>
              <a:spLocks noChangeArrowheads="1"/>
            </p:cNvSpPr>
            <p:nvPr/>
          </p:nvSpPr>
          <p:spPr bwMode="auto">
            <a:xfrm>
              <a:off x="2051721" y="4146797"/>
              <a:ext cx="4680519" cy="172704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351"/>
            <p:cNvSpPr>
              <a:spLocks noChangeArrowheads="1"/>
            </p:cNvSpPr>
            <p:nvPr/>
          </p:nvSpPr>
          <p:spPr bwMode="auto">
            <a:xfrm>
              <a:off x="6732239" y="4146797"/>
              <a:ext cx="1860922" cy="1727042"/>
            </a:xfrm>
            <a:prstGeom prst="rect">
              <a:avLst/>
            </a:prstGeom>
            <a:solidFill>
              <a:srgbClr val="99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Rectangle 351"/>
            <p:cNvSpPr>
              <a:spLocks noChangeArrowheads="1"/>
            </p:cNvSpPr>
            <p:nvPr/>
          </p:nvSpPr>
          <p:spPr bwMode="auto">
            <a:xfrm>
              <a:off x="1336476" y="5085183"/>
              <a:ext cx="1146820" cy="78290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Text Box 95"/>
            <p:cNvSpPr txBox="1">
              <a:spLocks noChangeArrowheads="1"/>
            </p:cNvSpPr>
            <p:nvPr/>
          </p:nvSpPr>
          <p:spPr bwMode="auto">
            <a:xfrm>
              <a:off x="3890663" y="4293295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中断控制器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5796136" y="5013175"/>
              <a:ext cx="792088" cy="576065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排队器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63" name="Text Box 101"/>
            <p:cNvSpPr txBox="1">
              <a:spLocks noChangeArrowheads="1"/>
            </p:cNvSpPr>
            <p:nvPr/>
          </p:nvSpPr>
          <p:spPr bwMode="auto">
            <a:xfrm>
              <a:off x="8028384" y="4653135"/>
              <a:ext cx="570755" cy="1008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IRR</a:t>
              </a:r>
            </a:p>
          </p:txBody>
        </p:sp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6876256" y="4797150"/>
              <a:ext cx="432047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≥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Text Box 116"/>
            <p:cNvSpPr txBox="1">
              <a:spLocks noChangeArrowheads="1"/>
            </p:cNvSpPr>
            <p:nvPr/>
          </p:nvSpPr>
          <p:spPr bwMode="auto">
            <a:xfrm>
              <a:off x="8028384" y="4146797"/>
              <a:ext cx="360040" cy="50710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复位</a:t>
              </a:r>
            </a:p>
          </p:txBody>
        </p:sp>
        <p:sp>
          <p:nvSpPr>
            <p:cNvPr id="68" name="Text Box 183"/>
            <p:cNvSpPr txBox="1">
              <a:spLocks noChangeArrowheads="1"/>
            </p:cNvSpPr>
            <p:nvPr/>
          </p:nvSpPr>
          <p:spPr bwMode="auto">
            <a:xfrm>
              <a:off x="1484994" y="4434829"/>
              <a:ext cx="998303" cy="576064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类型号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形成逻辑</a:t>
              </a:r>
            </a:p>
          </p:txBody>
        </p:sp>
        <p:sp>
          <p:nvSpPr>
            <p:cNvPr id="69" name="Text Box 185"/>
            <p:cNvSpPr txBox="1">
              <a:spLocks noChangeArrowheads="1"/>
            </p:cNvSpPr>
            <p:nvPr/>
          </p:nvSpPr>
          <p:spPr bwMode="auto">
            <a:xfrm>
              <a:off x="4643487" y="5085183"/>
              <a:ext cx="792609" cy="504056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(A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＞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B)</a:t>
              </a: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6732239" y="4146797"/>
              <a:ext cx="1" cy="1730475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>
              <a:off x="6587928" y="5157190"/>
              <a:ext cx="9364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 flipV="1">
              <a:off x="6587928" y="5445223"/>
              <a:ext cx="93640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6948264" y="5013175"/>
              <a:ext cx="596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7236296" y="5013175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</p:spPr>
        </p:cxnSp>
        <p:sp>
          <p:nvSpPr>
            <p:cNvPr id="77" name="Text Box 107"/>
            <p:cNvSpPr txBox="1">
              <a:spLocks noChangeArrowheads="1"/>
            </p:cNvSpPr>
            <p:nvPr/>
          </p:nvSpPr>
          <p:spPr bwMode="auto">
            <a:xfrm rot="16200000">
              <a:off x="7209027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78" name="Text Box 106"/>
            <p:cNvSpPr txBox="1">
              <a:spLocks noChangeArrowheads="1"/>
            </p:cNvSpPr>
            <p:nvPr/>
          </p:nvSpPr>
          <p:spPr bwMode="auto">
            <a:xfrm>
              <a:off x="6804248" y="4365102"/>
              <a:ext cx="360040" cy="216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9" name="直接箭头连接符 78"/>
            <p:cNvCxnSpPr>
              <a:stCxn id="64" idx="0"/>
            </p:cNvCxnSpPr>
            <p:nvPr/>
          </p:nvCxnSpPr>
          <p:spPr bwMode="auto">
            <a:xfrm flipV="1">
              <a:off x="7092280" y="4581128"/>
              <a:ext cx="0" cy="2160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6876256" y="4581128"/>
              <a:ext cx="0" cy="14401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7017767" y="4002781"/>
              <a:ext cx="2506" cy="3623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" name="Text Box 107"/>
            <p:cNvSpPr txBox="1">
              <a:spLocks noChangeArrowheads="1"/>
            </p:cNvSpPr>
            <p:nvPr/>
          </p:nvSpPr>
          <p:spPr bwMode="auto">
            <a:xfrm rot="16200000">
              <a:off x="6767288" y="5209115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flipH="1">
              <a:off x="5436096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4283968" y="5301207"/>
              <a:ext cx="36004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箭头连接符 130"/>
            <p:cNvCxnSpPr>
              <a:stCxn id="69" idx="0"/>
            </p:cNvCxnSpPr>
            <p:nvPr/>
          </p:nvCxnSpPr>
          <p:spPr bwMode="auto">
            <a:xfrm rot="5400000" flipH="1" flipV="1">
              <a:off x="5778005" y="3986930"/>
              <a:ext cx="360040" cy="1836466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651524" y="4288502"/>
              <a:ext cx="596" cy="101270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oval" w="sm" len="sm"/>
            </a:ln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2185471" y="4288502"/>
              <a:ext cx="5842913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1403176" y="4212703"/>
              <a:ext cx="6625208" cy="610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2185471" y="4288502"/>
              <a:ext cx="1" cy="14925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059832" y="4288502"/>
              <a:ext cx="0" cy="146327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94" name="直接箭头连接符 93"/>
            <p:cNvCxnSpPr>
              <a:stCxn id="68" idx="1"/>
            </p:cNvCxnSpPr>
            <p:nvPr/>
          </p:nvCxnSpPr>
          <p:spPr bwMode="auto">
            <a:xfrm flipH="1" flipV="1">
              <a:off x="1403176" y="4722860"/>
              <a:ext cx="8181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1403176" y="4212703"/>
              <a:ext cx="0" cy="36842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1907232" y="5586734"/>
              <a:ext cx="720080" cy="250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1115616" y="5301207"/>
              <a:ext cx="205408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H="1" flipV="1">
              <a:off x="1917514" y="5803389"/>
              <a:ext cx="6396247" cy="187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直接箭头连接符 103"/>
            <p:cNvCxnSpPr>
              <a:stCxn id="63" idx="2"/>
            </p:cNvCxnSpPr>
            <p:nvPr/>
          </p:nvCxnSpPr>
          <p:spPr bwMode="auto">
            <a:xfrm>
              <a:off x="8313762" y="5661248"/>
              <a:ext cx="2654" cy="14214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1115616" y="5519626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1115616" y="5735650"/>
              <a:ext cx="21602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2843807" y="4212703"/>
              <a:ext cx="1" cy="22060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004917" y="4146797"/>
              <a:ext cx="0" cy="7200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oval" w="sm" len="sm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004917" y="4005064"/>
              <a:ext cx="0" cy="14173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H="1">
              <a:off x="8593162" y="5157192"/>
              <a:ext cx="22731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8574674" y="5201930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8593162" y="5445223"/>
              <a:ext cx="227310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336476" y="5085183"/>
              <a:ext cx="1146821" cy="1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483296" y="5085183"/>
              <a:ext cx="0" cy="7920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</p:spPr>
        </p:cxnSp>
        <p:sp>
          <p:nvSpPr>
            <p:cNvPr id="118" name="Rectangle 351"/>
            <p:cNvSpPr>
              <a:spLocks noChangeArrowheads="1"/>
            </p:cNvSpPr>
            <p:nvPr/>
          </p:nvSpPr>
          <p:spPr bwMode="auto">
            <a:xfrm>
              <a:off x="1331640" y="4146797"/>
              <a:ext cx="7267499" cy="172704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>
              <a:off x="1959654" y="5337211"/>
              <a:ext cx="451634" cy="247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复位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3" name="Text Box 183"/>
            <p:cNvSpPr txBox="1">
              <a:spLocks noChangeArrowheads="1"/>
            </p:cNvSpPr>
            <p:nvPr/>
          </p:nvSpPr>
          <p:spPr bwMode="auto">
            <a:xfrm>
              <a:off x="1331640" y="5164094"/>
              <a:ext cx="577577" cy="7108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接口逻辑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906687" y="4643736"/>
            <a:ext cx="6121697" cy="1084797"/>
            <a:chOff x="1906687" y="4660379"/>
            <a:chExt cx="6121697" cy="1084797"/>
          </a:xfrm>
        </p:grpSpPr>
        <p:cxnSp>
          <p:nvCxnSpPr>
            <p:cNvPr id="168" name="直接箭头连接符 167"/>
            <p:cNvCxnSpPr/>
            <p:nvPr/>
          </p:nvCxnSpPr>
          <p:spPr bwMode="auto">
            <a:xfrm>
              <a:off x="1906687" y="5741620"/>
              <a:ext cx="5760329" cy="355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Text Box 101"/>
            <p:cNvSpPr txBox="1">
              <a:spLocks noChangeArrowheads="1"/>
            </p:cNvSpPr>
            <p:nvPr/>
          </p:nvSpPr>
          <p:spPr bwMode="auto">
            <a:xfrm>
              <a:off x="7524328" y="4660379"/>
              <a:ext cx="285377" cy="100811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中断屏蔽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 flipH="1">
              <a:off x="7812360" y="5164435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H="1">
              <a:off x="7812361" y="5452465"/>
              <a:ext cx="21602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Text Box 107"/>
            <p:cNvSpPr txBox="1">
              <a:spLocks noChangeArrowheads="1"/>
            </p:cNvSpPr>
            <p:nvPr/>
          </p:nvSpPr>
          <p:spPr bwMode="auto">
            <a:xfrm rot="16200000">
              <a:off x="7785091" y="5209174"/>
              <a:ext cx="273067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>
              <a:off x="7667016" y="5668491"/>
              <a:ext cx="1328" cy="7668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1" name="Text Box 22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保存断点及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PSW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的组织：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zh-CN" altLang="en-US" b="1" dirty="0">
                <a:solidFill>
                  <a:srgbClr val="990099"/>
                </a:solidFill>
              </a:rPr>
              <a:t>寄存器栈</a:t>
            </a:r>
            <a:r>
              <a:rPr lang="zh-CN" altLang="en-US" b="1" dirty="0"/>
              <a:t>代替</a:t>
            </a:r>
            <a:r>
              <a:rPr lang="zh-CN" altLang="en-US" b="1" u="sng" dirty="0"/>
              <a:t>后援寄存器堆</a:t>
            </a:r>
          </a:p>
        </p:txBody>
      </p:sp>
      <p:sp>
        <p:nvSpPr>
          <p:cNvPr id="2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7524328" y="5152467"/>
            <a:ext cx="504057" cy="288034"/>
            <a:chOff x="7524328" y="5157190"/>
            <a:chExt cx="504057" cy="288034"/>
          </a:xfrm>
        </p:grpSpPr>
        <p:cxnSp>
          <p:nvCxnSpPr>
            <p:cNvPr id="214" name="直接箭头连接符 213"/>
            <p:cNvCxnSpPr/>
            <p:nvPr/>
          </p:nvCxnSpPr>
          <p:spPr bwMode="auto">
            <a:xfrm flipH="1" flipV="1">
              <a:off x="7524328" y="5157190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H="1" flipV="1">
              <a:off x="7524328" y="5445222"/>
              <a:ext cx="504057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1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27784" y="4428581"/>
            <a:ext cx="1656184" cy="1227944"/>
            <a:chOff x="2627784" y="2708920"/>
            <a:chExt cx="1656184" cy="1227944"/>
          </a:xfrm>
        </p:grpSpPr>
        <p:cxnSp>
          <p:nvCxnSpPr>
            <p:cNvPr id="101" name="直接箭头连接符 100"/>
            <p:cNvCxnSpPr/>
            <p:nvPr/>
          </p:nvCxnSpPr>
          <p:spPr bwMode="auto">
            <a:xfrm>
              <a:off x="3204320" y="3576823"/>
              <a:ext cx="1079648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Text Box 195"/>
            <p:cNvSpPr txBox="1">
              <a:spLocks noChangeArrowheads="1"/>
            </p:cNvSpPr>
            <p:nvPr/>
          </p:nvSpPr>
          <p:spPr bwMode="auto">
            <a:xfrm>
              <a:off x="2627784" y="2928752"/>
              <a:ext cx="576536" cy="10081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正在服务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请求号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3059832" y="2712728"/>
              <a:ext cx="0" cy="21679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2843808" y="2708920"/>
              <a:ext cx="0" cy="21983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1" name="组合 120"/>
          <p:cNvGrpSpPr/>
          <p:nvPr/>
        </p:nvGrpSpPr>
        <p:grpSpPr>
          <a:xfrm>
            <a:off x="2627312" y="4430640"/>
            <a:ext cx="872828" cy="1223490"/>
            <a:chOff x="2627312" y="4435363"/>
            <a:chExt cx="872828" cy="1223490"/>
          </a:xfrm>
        </p:grpSpPr>
        <p:sp>
          <p:nvSpPr>
            <p:cNvPr id="122" name="Text Box 195"/>
            <p:cNvSpPr txBox="1">
              <a:spLocks noChangeArrowheads="1"/>
            </p:cNvSpPr>
            <p:nvPr/>
          </p:nvSpPr>
          <p:spPr bwMode="auto">
            <a:xfrm>
              <a:off x="2627312" y="4720466"/>
              <a:ext cx="576536" cy="938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中断服务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ISR</a:t>
              </a: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 flipV="1">
              <a:off x="3203848" y="5169759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V="1">
              <a:off x="3203848" y="5440545"/>
              <a:ext cx="29629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5" name="Text Box 107"/>
            <p:cNvSpPr txBox="1">
              <a:spLocks noChangeArrowheads="1"/>
            </p:cNvSpPr>
            <p:nvPr/>
          </p:nvSpPr>
          <p:spPr bwMode="auto">
            <a:xfrm rot="16200000">
              <a:off x="3166887" y="5203766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6" name="Text Box 116"/>
            <p:cNvSpPr txBox="1">
              <a:spLocks noChangeArrowheads="1"/>
            </p:cNvSpPr>
            <p:nvPr/>
          </p:nvSpPr>
          <p:spPr bwMode="auto">
            <a:xfrm>
              <a:off x="2627313" y="4435363"/>
              <a:ext cx="576536" cy="28510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置位</a:t>
              </a:r>
            </a:p>
          </p:txBody>
        </p:sp>
      </p:grpSp>
      <p:sp>
        <p:nvSpPr>
          <p:cNvPr id="127" name="Text Box 100"/>
          <p:cNvSpPr txBox="1">
            <a:spLocks noChangeArrowheads="1"/>
          </p:cNvSpPr>
          <p:nvPr/>
        </p:nvSpPr>
        <p:spPr bwMode="auto">
          <a:xfrm>
            <a:off x="3500140" y="5013539"/>
            <a:ext cx="783828" cy="576065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排队器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B</a:t>
            </a:r>
          </a:p>
        </p:txBody>
      </p:sp>
      <p:sp>
        <p:nvSpPr>
          <p:cNvPr id="128" name="AutoShape 4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844824"/>
            <a:ext cx="7632848" cy="432048"/>
            <a:chOff x="1115616" y="1844824"/>
            <a:chExt cx="7632848" cy="432048"/>
          </a:xfrm>
        </p:grpSpPr>
        <p:sp>
          <p:nvSpPr>
            <p:cNvPr id="20" name="Text Box 288"/>
            <p:cNvSpPr txBox="1">
              <a:spLocks noChangeArrowheads="1"/>
            </p:cNvSpPr>
            <p:nvPr/>
          </p:nvSpPr>
          <p:spPr bwMode="auto">
            <a:xfrm>
              <a:off x="8244408" y="1989535"/>
              <a:ext cx="504056" cy="28733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时间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293"/>
            <p:cNvSpPr txBox="1">
              <a:spLocks noChangeArrowheads="1"/>
            </p:cNvSpPr>
            <p:nvPr/>
          </p:nvSpPr>
          <p:spPr bwMode="auto">
            <a:xfrm>
              <a:off x="1187451" y="1852375"/>
              <a:ext cx="720725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26" name="Text Box 294"/>
            <p:cNvSpPr txBox="1">
              <a:spLocks noChangeArrowheads="1"/>
            </p:cNvSpPr>
            <p:nvPr/>
          </p:nvSpPr>
          <p:spPr bwMode="auto">
            <a:xfrm>
              <a:off x="3563888" y="1852375"/>
              <a:ext cx="2809925" cy="2797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0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或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27" name="Text Box 295"/>
            <p:cNvSpPr txBox="1">
              <a:spLocks noChangeArrowheads="1"/>
            </p:cNvSpPr>
            <p:nvPr/>
          </p:nvSpPr>
          <p:spPr bwMode="auto">
            <a:xfrm>
              <a:off x="7381876" y="1852375"/>
              <a:ext cx="719138" cy="2813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31" name="Text Box 299"/>
            <p:cNvSpPr txBox="1">
              <a:spLocks noChangeArrowheads="1"/>
            </p:cNvSpPr>
            <p:nvPr/>
          </p:nvSpPr>
          <p:spPr bwMode="auto">
            <a:xfrm>
              <a:off x="1908176" y="1852375"/>
              <a:ext cx="1655712" cy="27978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保存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，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IF←0</a:t>
              </a:r>
            </a:p>
          </p:txBody>
        </p:sp>
        <p:sp>
          <p:nvSpPr>
            <p:cNvPr id="32" name="Text Box 300"/>
            <p:cNvSpPr txBox="1">
              <a:spLocks noChangeArrowheads="1"/>
            </p:cNvSpPr>
            <p:nvPr/>
          </p:nvSpPr>
          <p:spPr bwMode="auto">
            <a:xfrm>
              <a:off x="6373813" y="1852375"/>
              <a:ext cx="1008063" cy="27978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noFill/>
              <a:prstDash val="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IF←x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115616" y="2132856"/>
              <a:ext cx="7128792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1907704" y="1844824"/>
              <a:ext cx="47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563888" y="1844824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6372200" y="1844824"/>
              <a:ext cx="0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380311" y="1844824"/>
              <a:ext cx="2" cy="36004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右大括号 3"/>
            <p:cNvSpPr/>
            <p:nvPr/>
          </p:nvSpPr>
          <p:spPr bwMode="auto">
            <a:xfrm rot="5400000">
              <a:off x="4571999" y="-479490"/>
              <a:ext cx="144016" cy="5368708"/>
            </a:xfrm>
            <a:prstGeom prst="rightBrace">
              <a:avLst>
                <a:gd name="adj1" fmla="val 32520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9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  <p:bldP spid="49" grpId="0"/>
      <p:bldP spid="50" grpId="0"/>
      <p:bldP spid="54" grpId="0"/>
      <p:bldP spid="211" grpId="0"/>
      <p:bldP spid="12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51</a:t>
            </a:fld>
            <a:endParaRPr lang="en-US" altLang="zh-CN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22621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、中断屏蔽的组织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*术语：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优先级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指请求的响应优先级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响应优先级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请求的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排队次序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排队器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的编码次序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marL="990600" indent="-990600"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                         (IRR</a:t>
            </a:r>
            <a:r>
              <a:rPr lang="zh-CN" altLang="en-US" sz="2000" b="1" dirty="0">
                <a:latin typeface="宋体" panose="02010600030101010101" pitchFamily="2" charset="-122"/>
              </a:rPr>
              <a:t>的复位次序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990600" indent="-99060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处理优先级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请求的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完成次序</a:t>
            </a:r>
            <a:r>
              <a:rPr lang="en-US" altLang="zh-CN" sz="2000" b="1" dirty="0">
                <a:latin typeface="宋体" panose="02010600030101010101" pitchFamily="2" charset="-122"/>
              </a:rPr>
              <a:t>(ISR</a:t>
            </a:r>
            <a:r>
              <a:rPr lang="zh-CN" altLang="en-US" sz="2000" b="1" dirty="0">
                <a:latin typeface="宋体" panose="02010600030101010101" pitchFamily="2" charset="-122"/>
              </a:rPr>
              <a:t>的复位次序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69" name="Text Box 136"/>
          <p:cNvSpPr txBox="1">
            <a:spLocks noChangeArrowheads="1"/>
          </p:cNvSpPr>
          <p:nvPr/>
        </p:nvSpPr>
        <p:spPr bwMode="auto">
          <a:xfrm>
            <a:off x="179389" y="3334926"/>
            <a:ext cx="7740984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中断屏蔽的组织：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硬件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>
                <a:latin typeface="宋体" panose="02010600030101010101" pitchFamily="2" charset="-122"/>
              </a:rPr>
              <a:t>中断屏蔽</a:t>
            </a: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阻塞</a:t>
            </a:r>
            <a:r>
              <a:rPr lang="zh-CN" altLang="en-US" b="1" dirty="0">
                <a:latin typeface="宋体" panose="02010600030101010101" pitchFamily="2" charset="-122"/>
              </a:rPr>
              <a:t>指定请求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内容称为</a:t>
            </a:r>
            <a:r>
              <a: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屏蔽字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软件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中断处理</a:t>
            </a:r>
            <a:r>
              <a:rPr lang="zh-CN" altLang="en-US" b="1" dirty="0">
                <a:latin typeface="宋体" panose="02010600030101010101" pitchFamily="2" charset="-122"/>
              </a:rPr>
              <a:t>程序可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修改</a:t>
            </a:r>
            <a:r>
              <a:rPr lang="zh-CN" altLang="en-US" b="1" dirty="0">
                <a:latin typeface="宋体" panose="02010600030101010101" pitchFamily="2" charset="-122"/>
              </a:rPr>
              <a:t>屏蔽字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写中断屏蔽</a:t>
            </a:r>
            <a:r>
              <a:rPr lang="en-US" altLang="zh-CN" sz="2000" b="1" dirty="0">
                <a:latin typeface="宋体" panose="02010600030101010101" pitchFamily="2" charset="-122"/>
              </a:rPr>
              <a:t>REG)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50770" y="3481224"/>
            <a:ext cx="1941710" cy="1149846"/>
            <a:chOff x="6156176" y="1916832"/>
            <a:chExt cx="1941710" cy="1149846"/>
          </a:xfrm>
        </p:grpSpPr>
        <p:sp>
          <p:nvSpPr>
            <p:cNvPr id="81" name="Rectangle 374"/>
            <p:cNvSpPr>
              <a:spLocks noChangeArrowheads="1"/>
            </p:cNvSpPr>
            <p:nvPr/>
          </p:nvSpPr>
          <p:spPr bwMode="auto">
            <a:xfrm>
              <a:off x="6369694" y="1916832"/>
              <a:ext cx="1512168" cy="10778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375"/>
            <p:cNvSpPr txBox="1">
              <a:spLocks noChangeArrowheads="1"/>
            </p:cNvSpPr>
            <p:nvPr/>
          </p:nvSpPr>
          <p:spPr bwMode="auto">
            <a:xfrm>
              <a:off x="6513710" y="1988841"/>
              <a:ext cx="213171" cy="22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3" name="Text Box 376"/>
            <p:cNvSpPr txBox="1">
              <a:spLocks noChangeArrowheads="1"/>
            </p:cNvSpPr>
            <p:nvPr/>
          </p:nvSpPr>
          <p:spPr bwMode="auto">
            <a:xfrm>
              <a:off x="6513710" y="2348880"/>
              <a:ext cx="213171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&amp;</a:t>
              </a:r>
            </a:p>
          </p:txBody>
        </p:sp>
        <p:sp>
          <p:nvSpPr>
            <p:cNvPr id="84" name="Text Box 377"/>
            <p:cNvSpPr txBox="1">
              <a:spLocks noChangeArrowheads="1"/>
            </p:cNvSpPr>
            <p:nvPr/>
          </p:nvSpPr>
          <p:spPr bwMode="auto">
            <a:xfrm>
              <a:off x="6442718" y="2636912"/>
              <a:ext cx="1367136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中断屏蔽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7017766" y="2492896"/>
              <a:ext cx="0" cy="1440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6156176" y="2094756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Text Box 107"/>
            <p:cNvSpPr txBox="1">
              <a:spLocks noChangeArrowheads="1"/>
            </p:cNvSpPr>
            <p:nvPr/>
          </p:nvSpPr>
          <p:spPr bwMode="auto">
            <a:xfrm rot="16200000">
              <a:off x="6119215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H="1" flipV="1">
              <a:off x="6156176" y="2454794"/>
              <a:ext cx="35753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>
              <a:off x="6732240" y="2060848"/>
              <a:ext cx="136564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H="1" flipV="1">
              <a:off x="6729734" y="2420887"/>
              <a:ext cx="1368152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Text Box 107"/>
            <p:cNvSpPr txBox="1">
              <a:spLocks noChangeArrowheads="1"/>
            </p:cNvSpPr>
            <p:nvPr/>
          </p:nvSpPr>
          <p:spPr bwMode="auto">
            <a:xfrm rot="16200000">
              <a:off x="7808896" y="2133814"/>
              <a:ext cx="359449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20" name="直接箭头连接符 119"/>
            <p:cNvCxnSpPr/>
            <p:nvPr/>
          </p:nvCxnSpPr>
          <p:spPr bwMode="auto">
            <a:xfrm flipH="1">
              <a:off x="6729734" y="2132856"/>
              <a:ext cx="93610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H="1" flipV="1">
              <a:off x="6729734" y="2492895"/>
              <a:ext cx="288032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7665838" y="2132854"/>
              <a:ext cx="0" cy="5040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" name="Text Box 107"/>
            <p:cNvSpPr txBox="1">
              <a:spLocks noChangeArrowheads="1"/>
            </p:cNvSpPr>
            <p:nvPr/>
          </p:nvSpPr>
          <p:spPr bwMode="auto">
            <a:xfrm rot="16200000">
              <a:off x="7127327" y="2169817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0" name="Text Box 107"/>
            <p:cNvSpPr txBox="1">
              <a:spLocks noChangeArrowheads="1"/>
            </p:cNvSpPr>
            <p:nvPr/>
          </p:nvSpPr>
          <p:spPr bwMode="auto">
            <a:xfrm>
              <a:off x="7161782" y="2423393"/>
              <a:ext cx="287440" cy="213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 flipH="1">
              <a:off x="7161781" y="2922664"/>
              <a:ext cx="1" cy="14401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Text Box 362"/>
          <p:cNvSpPr txBox="1">
            <a:spLocks noChangeArrowheads="1"/>
          </p:cNvSpPr>
          <p:nvPr/>
        </p:nvSpPr>
        <p:spPr bwMode="auto">
          <a:xfrm>
            <a:off x="611437" y="5847655"/>
            <a:ext cx="4320603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7-2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15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</a:p>
        </p:txBody>
      </p:sp>
      <p:sp>
        <p:nvSpPr>
          <p:cNvPr id="2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41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512" y="2492896"/>
            <a:ext cx="8785225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*中断屏蔽的目标：</a:t>
            </a:r>
            <a:r>
              <a:rPr lang="zh-CN" altLang="en-US" b="1" dirty="0">
                <a:latin typeface="宋体" panose="02010600030101010101" pitchFamily="2" charset="-122"/>
              </a:rPr>
              <a:t>可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改变</a:t>
            </a:r>
            <a:r>
              <a:rPr lang="zh-CN" altLang="en-US" b="1" dirty="0">
                <a:latin typeface="宋体" panose="02010600030101010101" pitchFamily="2" charset="-122"/>
              </a:rPr>
              <a:t>请求的</a:t>
            </a:r>
            <a:r>
              <a:rPr lang="zh-CN" altLang="en-US" b="1" u="sng" dirty="0">
                <a:latin typeface="宋体" panose="02010600030101010101" pitchFamily="2" charset="-122"/>
              </a:rPr>
              <a:t>处理优先级</a:t>
            </a: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sz="1800" b="1" dirty="0">
                <a:latin typeface="宋体" panose="02010600030101010101" pitchFamily="2" charset="-122"/>
              </a:rPr>
              <a:t>←增加灵活性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             </a:t>
            </a:r>
            <a:r>
              <a:rPr lang="zh-CN" altLang="en-US" sz="2000" dirty="0">
                <a:latin typeface="宋体" panose="02010600030101010101" pitchFamily="2" charset="-122"/>
              </a:rPr>
              <a:t>└</a:t>
            </a:r>
            <a:r>
              <a:rPr lang="zh-CN" altLang="en-US" sz="2000" b="1" dirty="0">
                <a:latin typeface="宋体" panose="02010600030101010101" pitchFamily="2" charset="-122"/>
              </a:rPr>
              <a:t>←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默认：</a:t>
            </a:r>
            <a:r>
              <a:rPr lang="zh-CN" altLang="en-US" sz="2000" b="1" dirty="0">
                <a:latin typeface="宋体" panose="02010600030101010101" pitchFamily="2" charset="-122"/>
              </a:rPr>
              <a:t>处理优先级＝响应优先级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707905" y="2962255"/>
            <a:ext cx="1152127" cy="95101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9" name="AutoShape 18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100096" y="1412776"/>
            <a:ext cx="683118" cy="576064"/>
            <a:chOff x="8100096" y="1412776"/>
            <a:chExt cx="683118" cy="576064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8100096" y="1463735"/>
              <a:ext cx="108308" cy="453097"/>
            </a:xfrm>
            <a:prstGeom prst="rightBrac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95"/>
            <p:cNvSpPr txBox="1">
              <a:spLocks noChangeArrowheads="1"/>
            </p:cNvSpPr>
            <p:nvPr/>
          </p:nvSpPr>
          <p:spPr bwMode="auto">
            <a:xfrm>
              <a:off x="8261869" y="1412776"/>
              <a:ext cx="521345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硬件决定</a:t>
              </a:r>
            </a:p>
          </p:txBody>
        </p:sp>
      </p:grpSp>
      <p:sp>
        <p:nvSpPr>
          <p:cNvPr id="3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39239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24" grpId="0" animBg="1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 bwMode="auto">
          <a:xfrm>
            <a:off x="7314946" y="1412776"/>
            <a:ext cx="353398" cy="375177"/>
          </a:xfrm>
          <a:prstGeom prst="ellipse">
            <a:avLst/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18000" tIns="10800" rIns="18000" bIns="1080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52</a:t>
            </a:fld>
            <a:endParaRPr lang="en-US" altLang="zh-CN" dirty="0"/>
          </a:p>
        </p:txBody>
      </p:sp>
      <p:sp>
        <p:nvSpPr>
          <p:cNvPr id="3" name="Text Box 396"/>
          <p:cNvSpPr txBox="1">
            <a:spLocks noChangeArrowheads="1"/>
          </p:cNvSpPr>
          <p:nvPr/>
        </p:nvSpPr>
        <p:spPr bwMode="auto">
          <a:xfrm>
            <a:off x="827088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</a:rPr>
              <a:t>§7.6 DMA</a:t>
            </a:r>
            <a:r>
              <a:rPr lang="zh-CN" altLang="en-US" sz="2800" b="1" dirty="0">
                <a:latin typeface="宋体" panose="02010600030101010101" pitchFamily="2" charset="-122"/>
              </a:rPr>
              <a:t>方式</a:t>
            </a:r>
          </a:p>
        </p:txBody>
      </p:sp>
      <p:sp>
        <p:nvSpPr>
          <p:cNvPr id="5" name="Text Box 397"/>
          <p:cNvSpPr txBox="1">
            <a:spLocks noChangeArrowheads="1"/>
          </p:cNvSpPr>
          <p:nvPr/>
        </p:nvSpPr>
        <p:spPr bwMode="auto">
          <a:xfrm>
            <a:off x="179389" y="1311151"/>
            <a:ext cx="7921004" cy="25160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的功能：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主存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外设</a:t>
            </a:r>
            <a:r>
              <a:rPr lang="zh-CN" altLang="en-US" b="1" dirty="0">
                <a:latin typeface="宋体" panose="02010600030101010101" pitchFamily="2" charset="-122"/>
              </a:rPr>
              <a:t>间、传送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批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适用设备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特    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43608" y="1918916"/>
            <a:ext cx="6912768" cy="862012"/>
            <a:chOff x="1547664" y="5663530"/>
            <a:chExt cx="6912768" cy="862012"/>
          </a:xfrm>
        </p:grpSpPr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1548160" y="5807546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72"/>
            <p:cNvSpPr txBox="1">
              <a:spLocks noChangeArrowheads="1"/>
            </p:cNvSpPr>
            <p:nvPr/>
          </p:nvSpPr>
          <p:spPr bwMode="auto">
            <a:xfrm>
              <a:off x="1619672" y="5878661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5" name="Text Box 74"/>
            <p:cNvSpPr txBox="1">
              <a:spLocks noChangeArrowheads="1"/>
            </p:cNvSpPr>
            <p:nvPr/>
          </p:nvSpPr>
          <p:spPr bwMode="auto">
            <a:xfrm>
              <a:off x="2555776" y="5878661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6" name="Text Box 75"/>
            <p:cNvSpPr txBox="1">
              <a:spLocks noChangeArrowheads="1"/>
            </p:cNvSpPr>
            <p:nvPr/>
          </p:nvSpPr>
          <p:spPr bwMode="auto">
            <a:xfrm>
              <a:off x="3995936" y="5809828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查询接口</a:t>
              </a:r>
            </a:p>
          </p:txBody>
        </p:sp>
        <p:sp>
          <p:nvSpPr>
            <p:cNvPr id="17" name="Text Box 79"/>
            <p:cNvSpPr txBox="1">
              <a:spLocks noChangeArrowheads="1"/>
            </p:cNvSpPr>
            <p:nvPr/>
          </p:nvSpPr>
          <p:spPr bwMode="auto">
            <a:xfrm>
              <a:off x="5292080" y="6029746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419872" y="5698405"/>
              <a:ext cx="504056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9" name="Text Box 81"/>
            <p:cNvSpPr txBox="1">
              <a:spLocks noChangeArrowheads="1"/>
            </p:cNvSpPr>
            <p:nvPr/>
          </p:nvSpPr>
          <p:spPr bwMode="auto">
            <a:xfrm>
              <a:off x="3995936" y="623731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20" name="直接连接符 19"/>
            <p:cNvCxnSpPr>
              <a:endCxn id="14" idx="0"/>
            </p:cNvCxnSpPr>
            <p:nvPr/>
          </p:nvCxnSpPr>
          <p:spPr bwMode="auto">
            <a:xfrm>
              <a:off x="1979712" y="5671641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直接连接符 20"/>
            <p:cNvCxnSpPr>
              <a:stCxn id="15" idx="0"/>
            </p:cNvCxnSpPr>
            <p:nvPr/>
          </p:nvCxnSpPr>
          <p:spPr bwMode="auto">
            <a:xfrm flipV="1">
              <a:off x="2915816" y="5673329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547664" y="5663530"/>
              <a:ext cx="69127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直接连接符 22"/>
            <p:cNvCxnSpPr>
              <a:endCxn id="16" idx="0"/>
            </p:cNvCxnSpPr>
            <p:nvPr/>
          </p:nvCxnSpPr>
          <p:spPr bwMode="auto">
            <a:xfrm>
              <a:off x="4608004" y="5663530"/>
              <a:ext cx="0" cy="14629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连接符 23"/>
            <p:cNvCxnSpPr>
              <a:stCxn id="16" idx="2"/>
              <a:endCxn id="19" idx="0"/>
            </p:cNvCxnSpPr>
            <p:nvPr/>
          </p:nvCxnSpPr>
          <p:spPr bwMode="auto">
            <a:xfrm>
              <a:off x="4608004" y="6090816"/>
              <a:ext cx="0" cy="146496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2123728" y="6203701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主机</a:t>
              </a:r>
            </a:p>
          </p:txBody>
        </p:sp>
        <p:sp>
          <p:nvSpPr>
            <p:cNvPr id="26" name="Text Box 75"/>
            <p:cNvSpPr txBox="1">
              <a:spLocks noChangeArrowheads="1"/>
            </p:cNvSpPr>
            <p:nvPr/>
          </p:nvSpPr>
          <p:spPr bwMode="auto">
            <a:xfrm>
              <a:off x="5652120" y="5808414"/>
              <a:ext cx="1224136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中断接口</a:t>
              </a:r>
            </a:p>
          </p:txBody>
        </p:sp>
        <p:cxnSp>
          <p:nvCxnSpPr>
            <p:cNvPr id="27" name="直接连接符 26"/>
            <p:cNvCxnSpPr>
              <a:endCxn id="26" idx="0"/>
            </p:cNvCxnSpPr>
            <p:nvPr/>
          </p:nvCxnSpPr>
          <p:spPr bwMode="auto">
            <a:xfrm>
              <a:off x="6264188" y="5671641"/>
              <a:ext cx="0" cy="13677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Text Box 75"/>
            <p:cNvSpPr txBox="1">
              <a:spLocks noChangeArrowheads="1"/>
            </p:cNvSpPr>
            <p:nvPr/>
          </p:nvSpPr>
          <p:spPr bwMode="auto">
            <a:xfrm>
              <a:off x="7308304" y="5808414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cxnSp>
          <p:nvCxnSpPr>
            <p:cNvPr id="29" name="直接连接符 28"/>
            <p:cNvCxnSpPr>
              <a:endCxn id="28" idx="0"/>
            </p:cNvCxnSpPr>
            <p:nvPr/>
          </p:nvCxnSpPr>
          <p:spPr bwMode="auto">
            <a:xfrm>
              <a:off x="7884368" y="5663530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5652120" y="6239792"/>
              <a:ext cx="1224136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字符型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0" name="直接连接符 39"/>
            <p:cNvCxnSpPr>
              <a:stCxn id="26" idx="2"/>
              <a:endCxn id="39" idx="0"/>
            </p:cNvCxnSpPr>
            <p:nvPr/>
          </p:nvCxnSpPr>
          <p:spPr bwMode="auto">
            <a:xfrm>
              <a:off x="626418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7308304" y="6239792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块型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>
              <a:stCxn id="28" idx="2"/>
              <a:endCxn id="44" idx="0"/>
            </p:cNvCxnSpPr>
            <p:nvPr/>
          </p:nvCxnSpPr>
          <p:spPr bwMode="auto">
            <a:xfrm>
              <a:off x="7884368" y="6089402"/>
              <a:ext cx="0" cy="150390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79"/>
            <p:cNvSpPr txBox="1">
              <a:spLocks noChangeArrowheads="1"/>
            </p:cNvSpPr>
            <p:nvPr/>
          </p:nvSpPr>
          <p:spPr bwMode="auto">
            <a:xfrm>
              <a:off x="6948264" y="6021288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51" name="Text Box 397"/>
          <p:cNvSpPr txBox="1">
            <a:spLocks noChangeArrowheads="1"/>
          </p:cNvSpPr>
          <p:nvPr/>
        </p:nvSpPr>
        <p:spPr bwMode="auto">
          <a:xfrm>
            <a:off x="2555776" y="2780928"/>
            <a:ext cx="61206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块设备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启动一次可传送多个数据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传送</a:t>
            </a:r>
            <a:r>
              <a:rPr lang="zh-CN" altLang="en-US" b="1" u="sng" dirty="0">
                <a:latin typeface="宋体" panose="02010600030101010101" pitchFamily="2" charset="-122"/>
              </a:rPr>
              <a:t>不占</a:t>
            </a:r>
            <a:r>
              <a:rPr lang="en-US" altLang="zh-CN" b="1" u="sng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latin typeface="宋体" panose="02010600030101010101" pitchFamily="2" charset="-122"/>
              </a:rPr>
              <a:t>时间</a:t>
            </a:r>
            <a:r>
              <a:rPr lang="zh-CN" altLang="en-US" b="1" dirty="0">
                <a:latin typeface="宋体" panose="02010600030101010101" pitchFamily="2" charset="-122"/>
              </a:rPr>
              <a:t>，传送</a:t>
            </a:r>
            <a:r>
              <a:rPr lang="en-US" altLang="zh-CN" b="1" u="sng" dirty="0">
                <a:latin typeface="宋体" panose="02010600030101010101" pitchFamily="2" charset="-122"/>
              </a:rPr>
              <a:t>1</a:t>
            </a:r>
            <a:r>
              <a:rPr lang="zh-CN" altLang="en-US" b="1" u="sng" dirty="0">
                <a:latin typeface="宋体" panose="02010600030101010101" pitchFamily="2" charset="-122"/>
              </a:rPr>
              <a:t>个数据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latin typeface="宋体" panose="02010600030101010101" pitchFamily="2" charset="-122"/>
              </a:rPr>
              <a:t>总线周期</a:t>
            </a:r>
          </a:p>
        </p:txBody>
      </p:sp>
      <p:sp>
        <p:nvSpPr>
          <p:cNvPr id="119" name="AutoShape 1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459"/>
          <p:cNvSpPr txBox="1">
            <a:spLocks noChangeArrowheads="1"/>
          </p:cNvSpPr>
          <p:nvPr/>
        </p:nvSpPr>
        <p:spPr bwMode="auto">
          <a:xfrm>
            <a:off x="179388" y="3688981"/>
            <a:ext cx="8857108" cy="21882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的要求：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①负责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传送准备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结束处理</a:t>
            </a:r>
            <a:r>
              <a:rPr lang="zh-CN" altLang="en-US" b="1" dirty="0">
                <a:latin typeface="宋体" panose="02010600030101010101" pitchFamily="2" charset="-122"/>
              </a:rPr>
              <a:t>工作</a:t>
            </a:r>
          </a:p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</a:t>
            </a:r>
            <a:r>
              <a:rPr lang="zh-CN" altLang="en-US" sz="2000" dirty="0">
                <a:latin typeface="宋体" panose="02010600030101010101" pitchFamily="2" charset="-122"/>
              </a:rPr>
              <a:t>└←</a:t>
            </a:r>
            <a:r>
              <a:rPr lang="zh-CN" altLang="en-US" sz="2000" b="1" dirty="0">
                <a:latin typeface="宋体" panose="02010600030101010101" pitchFamily="2" charset="-122"/>
              </a:rPr>
              <a:t>如设置传送字数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批量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、主存首址、启动设备、传送方式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②数据传送时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让出</a:t>
            </a:r>
            <a:r>
              <a:rPr lang="zh-CN" altLang="en-US" b="1" dirty="0">
                <a:latin typeface="宋体" panose="02010600030101010101" pitchFamily="2" charset="-122"/>
              </a:rPr>
              <a:t>总线使用权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         </a:t>
            </a:r>
            <a:r>
              <a:rPr lang="zh-CN" altLang="en-US" sz="2000" dirty="0">
                <a:latin typeface="宋体" panose="02010600030101010101" pitchFamily="2" charset="-122"/>
              </a:rPr>
              <a:t>└←</a:t>
            </a:r>
            <a:r>
              <a:rPr lang="en-US" altLang="zh-CN" sz="2000" b="1" dirty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接口此时为主设备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平时为从设备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3" name="AutoShape 18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49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kern="0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kern="0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kern="0" dirty="0">
                <a:latin typeface="+mn-ea"/>
                <a:ea typeface="+mn-ea"/>
              </a:rPr>
              <a:t>DMA</a:t>
            </a:r>
            <a:r>
              <a:rPr lang="zh-CN" altLang="en-US" sz="2200" b="1" kern="0" dirty="0">
                <a:latin typeface="+mn-ea"/>
              </a:rPr>
              <a:t>传送方式，</a:t>
            </a:r>
            <a:r>
              <a:rPr lang="en-US" altLang="zh-CN" sz="2200" b="1" kern="0" dirty="0">
                <a:latin typeface="+mn-ea"/>
              </a:rPr>
              <a:t>DMA</a:t>
            </a:r>
            <a:r>
              <a:rPr lang="zh-CN" altLang="en-US" sz="2200" b="1" kern="0" dirty="0">
                <a:latin typeface="+mn-ea"/>
              </a:rPr>
              <a:t>接口基本结构，传送过程</a:t>
            </a:r>
            <a:endParaRPr lang="en-US" altLang="zh-CN" sz="1800" b="1" kern="0" dirty="0">
              <a:latin typeface="+mn-ea"/>
              <a:ea typeface="+mn-ea"/>
            </a:endParaRPr>
          </a:p>
        </p:txBody>
      </p:sp>
      <p:sp>
        <p:nvSpPr>
          <p:cNvPr id="37" name="线形标注 2 36"/>
          <p:cNvSpPr/>
          <p:nvPr/>
        </p:nvSpPr>
        <p:spPr bwMode="auto">
          <a:xfrm>
            <a:off x="8306966" y="1561705"/>
            <a:ext cx="729530" cy="571151"/>
          </a:xfrm>
          <a:prstGeom prst="borderCallout2">
            <a:avLst>
              <a:gd name="adj1" fmla="val 50133"/>
              <a:gd name="adj2" fmla="val 322"/>
              <a:gd name="adj3" fmla="val 50778"/>
              <a:gd name="adj4" fmla="val -19824"/>
              <a:gd name="adj5" fmla="val 19887"/>
              <a:gd name="adj6" fmla="val -8342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  <a:ea typeface="+mn-ea"/>
              </a:rPr>
              <a:t>CPU</a:t>
            </a:r>
            <a:r>
              <a:rPr lang="zh-CN" altLang="en-US" sz="1600" b="1" dirty="0">
                <a:latin typeface="+mn-ea"/>
                <a:ea typeface="+mn-ea"/>
              </a:rPr>
              <a:t>干预一次</a:t>
            </a:r>
          </a:p>
        </p:txBody>
      </p:sp>
    </p:spTree>
    <p:extLst>
      <p:ext uri="{BB962C8B-B14F-4D97-AF65-F5344CB8AC3E}">
        <p14:creationId xmlns:p14="http://schemas.microsoft.com/office/powerpoint/2010/main" val="778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5" grpId="0" autoUpdateAnimBg="0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0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传送控制流程：</a:t>
            </a:r>
            <a:r>
              <a:rPr lang="zh-CN" altLang="en-US" b="1" u="sng" spc="-100" dirty="0">
                <a:latin typeface="宋体" panose="02010600030101010101" pitchFamily="2" charset="-122"/>
              </a:rPr>
              <a:t>传送准备、结束处理</a:t>
            </a:r>
            <a:r>
              <a:rPr lang="zh-CN" altLang="en-US" b="1" spc="-100" dirty="0">
                <a:latin typeface="宋体" panose="02010600030101010101" pitchFamily="2" charset="-122"/>
              </a:rPr>
              <a:t>由软件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(CPU)</a:t>
            </a:r>
            <a:r>
              <a:rPr lang="zh-CN" altLang="en-US" b="1" spc="-100" dirty="0">
                <a:latin typeface="宋体" panose="02010600030101010101" pitchFamily="2" charset="-122"/>
              </a:rPr>
              <a:t>实现，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                      </a:t>
            </a:r>
            <a:r>
              <a:rPr lang="zh-CN" altLang="en-US" b="1" u="sng" spc="-100" dirty="0">
                <a:latin typeface="宋体" panose="02010600030101010101" pitchFamily="2" charset="-122"/>
              </a:rPr>
              <a:t>数据传送</a:t>
            </a:r>
            <a:r>
              <a:rPr lang="zh-CN" altLang="en-US" b="1" spc="-100" dirty="0">
                <a:latin typeface="宋体" panose="02010600030101010101" pitchFamily="2" charset="-122"/>
              </a:rPr>
              <a:t>由硬件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(DMA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接口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b="1" spc="-100" dirty="0">
                <a:latin typeface="宋体" panose="02010600030101010101" pitchFamily="2" charset="-122"/>
              </a:rPr>
              <a:t>实现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5656" y="1339875"/>
            <a:ext cx="6033938" cy="2017117"/>
            <a:chOff x="1475656" y="1339875"/>
            <a:chExt cx="6033938" cy="2017117"/>
          </a:xfrm>
        </p:grpSpPr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2025923" y="1482750"/>
              <a:ext cx="962025" cy="7207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dirty="0">
                  <a:latin typeface="宋体" panose="02010600030101010101" pitchFamily="2" charset="-122"/>
                </a:rPr>
                <a:t>当前程序</a:t>
              </a:r>
            </a:p>
            <a:p>
              <a:pPr algn="r">
                <a:lnSpc>
                  <a:spcPct val="16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1512169" y="1698650"/>
              <a:ext cx="395288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84" name="Rectangle 64"/>
            <p:cNvSpPr>
              <a:spLocks noChangeArrowheads="1"/>
            </p:cNvSpPr>
            <p:nvPr/>
          </p:nvSpPr>
          <p:spPr bwMode="auto">
            <a:xfrm>
              <a:off x="3059980" y="1555775"/>
              <a:ext cx="1800175" cy="1444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5076057" y="1987575"/>
              <a:ext cx="533846" cy="1428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Rectangle 66"/>
            <p:cNvSpPr>
              <a:spLocks noChangeArrowheads="1"/>
            </p:cNvSpPr>
            <p:nvPr/>
          </p:nvSpPr>
          <p:spPr bwMode="auto">
            <a:xfrm>
              <a:off x="3418756" y="1555775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7"/>
            <p:cNvSpPr>
              <a:spLocks noChangeArrowheads="1"/>
            </p:cNvSpPr>
            <p:nvPr/>
          </p:nvSpPr>
          <p:spPr bwMode="auto">
            <a:xfrm>
              <a:off x="5838428" y="1555775"/>
              <a:ext cx="1181968" cy="1428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5292204" y="1987575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>
              <a:off x="4860156" y="1627213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 flipV="1">
              <a:off x="5609903" y="1627213"/>
              <a:ext cx="228525" cy="431007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4"/>
            <p:cNvSpPr>
              <a:spLocks noChangeShapeType="1"/>
            </p:cNvSpPr>
            <p:nvPr/>
          </p:nvSpPr>
          <p:spPr bwMode="auto">
            <a:xfrm>
              <a:off x="7020396" y="1627213"/>
              <a:ext cx="21590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5"/>
            <p:cNvSpPr>
              <a:spLocks noChangeShapeType="1"/>
            </p:cNvSpPr>
            <p:nvPr/>
          </p:nvSpPr>
          <p:spPr bwMode="auto">
            <a:xfrm>
              <a:off x="5838105" y="1627212"/>
              <a:ext cx="1182291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85"/>
            <p:cNvSpPr txBox="1">
              <a:spLocks noChangeArrowheads="1"/>
            </p:cNvSpPr>
            <p:nvPr/>
          </p:nvSpPr>
          <p:spPr bwMode="auto">
            <a:xfrm>
              <a:off x="1475656" y="2708027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5364212" y="2851499"/>
              <a:ext cx="1609576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 flipH="1">
              <a:off x="3490193" y="1700238"/>
              <a:ext cx="1" cy="11512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88"/>
            <p:cNvSpPr txBox="1">
              <a:spLocks noChangeArrowheads="1"/>
            </p:cNvSpPr>
            <p:nvPr/>
          </p:nvSpPr>
          <p:spPr bwMode="auto">
            <a:xfrm>
              <a:off x="4822056" y="2201889"/>
              <a:ext cx="543049" cy="57904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5364211" y="2132038"/>
              <a:ext cx="1017" cy="7194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491781" y="2851499"/>
              <a:ext cx="1330275" cy="14446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2915816" y="2201888"/>
              <a:ext cx="575965" cy="57904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4822056" y="1698650"/>
              <a:ext cx="0" cy="115383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94"/>
            <p:cNvSpPr txBox="1">
              <a:spLocks noChangeArrowheads="1"/>
            </p:cNvSpPr>
            <p:nvPr/>
          </p:nvSpPr>
          <p:spPr bwMode="auto">
            <a:xfrm>
              <a:off x="4283968" y="2204864"/>
              <a:ext cx="543173" cy="576064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 flipV="1">
              <a:off x="6973788" y="1698650"/>
              <a:ext cx="0" cy="115284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96"/>
            <p:cNvSpPr txBox="1">
              <a:spLocks noChangeArrowheads="1"/>
            </p:cNvSpPr>
            <p:nvPr/>
          </p:nvSpPr>
          <p:spPr bwMode="auto">
            <a:xfrm>
              <a:off x="6429250" y="2201889"/>
              <a:ext cx="545431" cy="57904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中断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请求</a:t>
              </a:r>
            </a:p>
          </p:txBody>
        </p:sp>
        <p:sp>
          <p:nvSpPr>
            <p:cNvPr id="104" name="Text Box 100"/>
            <p:cNvSpPr txBox="1">
              <a:spLocks noChangeArrowheads="1"/>
            </p:cNvSpPr>
            <p:nvPr/>
          </p:nvSpPr>
          <p:spPr bwMode="auto">
            <a:xfrm>
              <a:off x="4931593" y="1339875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5" name="Text Box 101"/>
            <p:cNvSpPr txBox="1">
              <a:spLocks noChangeArrowheads="1"/>
            </p:cNvSpPr>
            <p:nvPr/>
          </p:nvSpPr>
          <p:spPr bwMode="auto">
            <a:xfrm>
              <a:off x="5508228" y="1339875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返回</a:t>
              </a:r>
            </a:p>
          </p:txBody>
        </p:sp>
        <p:sp>
          <p:nvSpPr>
            <p:cNvPr id="106" name="Text Box 102"/>
            <p:cNvSpPr txBox="1">
              <a:spLocks noChangeArrowheads="1"/>
            </p:cNvSpPr>
            <p:nvPr/>
          </p:nvSpPr>
          <p:spPr bwMode="auto">
            <a:xfrm>
              <a:off x="7091833" y="1339875"/>
              <a:ext cx="287338" cy="5032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l"/>
              <a:r>
                <a:rPr lang="zh-CN" altLang="en-US" sz="1800" b="1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107" name="左大括号 106"/>
            <p:cNvSpPr/>
            <p:nvPr/>
          </p:nvSpPr>
          <p:spPr bwMode="auto">
            <a:xfrm>
              <a:off x="1955453" y="1627213"/>
              <a:ext cx="45719" cy="431800"/>
            </a:xfrm>
            <a:prstGeom prst="leftBrace">
              <a:avLst>
                <a:gd name="adj1" fmla="val 2317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71"/>
            <p:cNvSpPr>
              <a:spLocks noChangeShapeType="1"/>
            </p:cNvSpPr>
            <p:nvPr/>
          </p:nvSpPr>
          <p:spPr bwMode="auto">
            <a:xfrm>
              <a:off x="3490193" y="2923728"/>
              <a:ext cx="1331863" cy="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71"/>
            <p:cNvSpPr>
              <a:spLocks noChangeShapeType="1"/>
            </p:cNvSpPr>
            <p:nvPr/>
          </p:nvSpPr>
          <p:spPr bwMode="auto">
            <a:xfrm flipV="1">
              <a:off x="5364212" y="2922811"/>
              <a:ext cx="1609576" cy="9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7236420" y="1987947"/>
              <a:ext cx="273174" cy="1425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73"/>
            <p:cNvSpPr>
              <a:spLocks noChangeShapeType="1"/>
            </p:cNvSpPr>
            <p:nvPr/>
          </p:nvSpPr>
          <p:spPr bwMode="auto">
            <a:xfrm flipV="1">
              <a:off x="7236420" y="2058220"/>
              <a:ext cx="273174" cy="1164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Rectangle 66"/>
            <p:cNvSpPr>
              <a:spLocks noChangeArrowheads="1"/>
            </p:cNvSpPr>
            <p:nvPr/>
          </p:nvSpPr>
          <p:spPr bwMode="auto">
            <a:xfrm>
              <a:off x="3563565" y="1555899"/>
              <a:ext cx="144463" cy="14446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71"/>
            <p:cNvSpPr>
              <a:spLocks noChangeShapeType="1"/>
            </p:cNvSpPr>
            <p:nvPr/>
          </p:nvSpPr>
          <p:spPr bwMode="auto">
            <a:xfrm>
              <a:off x="3059981" y="1627212"/>
              <a:ext cx="1800174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87"/>
            <p:cNvSpPr>
              <a:spLocks noChangeShapeType="1"/>
            </p:cNvSpPr>
            <p:nvPr/>
          </p:nvSpPr>
          <p:spPr bwMode="auto">
            <a:xfrm flipH="1">
              <a:off x="3635796" y="1699915"/>
              <a:ext cx="6798" cy="115158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636020" y="2203971"/>
              <a:ext cx="504279" cy="57695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16" name="Rectangle 69"/>
            <p:cNvSpPr>
              <a:spLocks noChangeArrowheads="1"/>
            </p:cNvSpPr>
            <p:nvPr/>
          </p:nvSpPr>
          <p:spPr bwMode="auto">
            <a:xfrm>
              <a:off x="5434186" y="1987947"/>
              <a:ext cx="146050" cy="14287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73"/>
            <p:cNvSpPr>
              <a:spLocks noChangeShapeType="1"/>
            </p:cNvSpPr>
            <p:nvPr/>
          </p:nvSpPr>
          <p:spPr bwMode="auto">
            <a:xfrm flipV="1">
              <a:off x="5076057" y="2058220"/>
              <a:ext cx="533846" cy="79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88"/>
            <p:cNvSpPr txBox="1">
              <a:spLocks noChangeArrowheads="1"/>
            </p:cNvSpPr>
            <p:nvPr/>
          </p:nvSpPr>
          <p:spPr bwMode="auto">
            <a:xfrm>
              <a:off x="5508228" y="2201814"/>
              <a:ext cx="579847" cy="57911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启动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19" name="Line 89"/>
            <p:cNvSpPr>
              <a:spLocks noChangeShapeType="1"/>
            </p:cNvSpPr>
            <p:nvPr/>
          </p:nvSpPr>
          <p:spPr bwMode="auto">
            <a:xfrm flipH="1">
              <a:off x="5507211" y="2131963"/>
              <a:ext cx="1017" cy="71953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85"/>
            <p:cNvSpPr txBox="1">
              <a:spLocks noChangeArrowheads="1"/>
            </p:cNvSpPr>
            <p:nvPr/>
          </p:nvSpPr>
          <p:spPr bwMode="auto">
            <a:xfrm>
              <a:off x="1475780" y="3068067"/>
              <a:ext cx="15843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1" name="Rectangle 90"/>
            <p:cNvSpPr>
              <a:spLocks noChangeArrowheads="1"/>
            </p:cNvSpPr>
            <p:nvPr/>
          </p:nvSpPr>
          <p:spPr bwMode="auto">
            <a:xfrm>
              <a:off x="3492004" y="3211637"/>
              <a:ext cx="3528392" cy="144462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87"/>
            <p:cNvSpPr>
              <a:spLocks noChangeShapeType="1"/>
            </p:cNvSpPr>
            <p:nvPr/>
          </p:nvSpPr>
          <p:spPr bwMode="auto">
            <a:xfrm>
              <a:off x="3996060" y="2995961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87"/>
            <p:cNvSpPr>
              <a:spLocks noChangeShapeType="1"/>
            </p:cNvSpPr>
            <p:nvPr/>
          </p:nvSpPr>
          <p:spPr bwMode="auto">
            <a:xfrm>
              <a:off x="4716140" y="2996059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85"/>
            <p:cNvSpPr txBox="1">
              <a:spLocks noChangeArrowheads="1"/>
            </p:cNvSpPr>
            <p:nvPr/>
          </p:nvSpPr>
          <p:spPr bwMode="auto">
            <a:xfrm>
              <a:off x="4225727" y="3068067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  <p:sp>
          <p:nvSpPr>
            <p:cNvPr id="125" name="Line 87"/>
            <p:cNvSpPr>
              <a:spLocks noChangeShapeType="1"/>
            </p:cNvSpPr>
            <p:nvPr/>
          </p:nvSpPr>
          <p:spPr bwMode="auto">
            <a:xfrm>
              <a:off x="6156300" y="2996059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87"/>
            <p:cNvSpPr>
              <a:spLocks noChangeShapeType="1"/>
            </p:cNvSpPr>
            <p:nvPr/>
          </p:nvSpPr>
          <p:spPr bwMode="auto">
            <a:xfrm>
              <a:off x="6876380" y="2996157"/>
              <a:ext cx="0" cy="21612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6385967" y="3068165"/>
              <a:ext cx="312489" cy="1444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130" name="AutoShape 45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127"/>
          <p:cNvSpPr txBox="1">
            <a:spLocks noChangeArrowheads="1"/>
          </p:cNvSpPr>
          <p:nvPr/>
        </p:nvSpPr>
        <p:spPr bwMode="auto">
          <a:xfrm>
            <a:off x="179388" y="4365104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u="sng" dirty="0">
                <a:solidFill>
                  <a:srgbClr val="FF3399"/>
                </a:solidFill>
                <a:latin typeface="宋体" panose="02010600030101010101" pitchFamily="2" charset="-122"/>
              </a:rPr>
              <a:t>以存储器为中心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的硬件结构的实现策略：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解答教材</a:t>
            </a:r>
            <a:r>
              <a:rPr lang="en-US" altLang="zh-CN" sz="1800" b="1" dirty="0">
                <a:latin typeface="宋体" panose="02010600030101010101" pitchFamily="2" charset="-122"/>
              </a:rPr>
              <a:t>P5</a:t>
            </a:r>
            <a:r>
              <a:rPr lang="zh-CN" altLang="en-US" sz="1800" b="1" dirty="0">
                <a:latin typeface="宋体" panose="02010600030101010101" pitchFamily="2" charset="-122"/>
              </a:rPr>
              <a:t>的问题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en-US" b="1" dirty="0">
                <a:latin typeface="宋体" panose="02010600030101010101" pitchFamily="2" charset="-122"/>
              </a:rPr>
              <a:t>←数据传送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无需</a:t>
            </a:r>
            <a:r>
              <a:rPr lang="en-US" altLang="zh-CN" b="1" u="sng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latin typeface="宋体" panose="02010600030101010101" pitchFamily="2" charset="-122"/>
              </a:rPr>
              <a:t>实现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     </a:t>
            </a:r>
            <a:r>
              <a:rPr lang="zh-CN" altLang="en-US" b="1" dirty="0">
                <a:latin typeface="宋体" panose="02010600030101010101" pitchFamily="2" charset="-122"/>
              </a:rPr>
              <a:t>←传送期间</a:t>
            </a:r>
            <a:r>
              <a:rPr lang="en-US" altLang="zh-CN" b="1" u="sng" dirty="0">
                <a:latin typeface="宋体" panose="02010600030101010101" pitchFamily="2" charset="-122"/>
              </a:rPr>
              <a:t>CPU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可以</a:t>
            </a:r>
            <a:r>
              <a:rPr lang="zh-CN" altLang="en-US" b="1" u="sng" dirty="0">
                <a:latin typeface="宋体" panose="02010600030101010101" pitchFamily="2" charset="-122"/>
              </a:rPr>
              <a:t>执行程序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1" name="Text Box 127"/>
          <p:cNvSpPr txBox="1">
            <a:spLocks noChangeArrowheads="1"/>
          </p:cNvSpPr>
          <p:nvPr/>
        </p:nvSpPr>
        <p:spPr bwMode="auto">
          <a:xfrm>
            <a:off x="179511" y="3421449"/>
            <a:ext cx="877728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方式对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工作效率的影响：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</a:rPr>
              <a:t>数据传送期间，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可以</a:t>
            </a:r>
            <a:r>
              <a:rPr lang="zh-CN" altLang="en-US" b="1" u="sng" dirty="0">
                <a:latin typeface="宋体" panose="02010600030101010101" pitchFamily="2" charset="-122"/>
              </a:rPr>
              <a:t>执行程序</a:t>
            </a:r>
            <a:r>
              <a:rPr lang="zh-CN" altLang="en-US" b="1" dirty="0">
                <a:latin typeface="宋体" panose="02010600030101010101" pitchFamily="2" charset="-122"/>
              </a:rPr>
              <a:t>、但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不能</a:t>
            </a:r>
            <a:r>
              <a:rPr lang="zh-CN" altLang="en-US" b="1" u="sng" dirty="0">
                <a:latin typeface="宋体" panose="02010600030101010101" pitchFamily="2" charset="-122"/>
              </a:rPr>
              <a:t>访问主存</a:t>
            </a:r>
            <a:endParaRPr lang="en-US" altLang="zh-CN" sz="1800" b="1" u="sng" dirty="0">
              <a:latin typeface="宋体" panose="02010600030101010101" pitchFamily="2" charset="-122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6290332" y="5283768"/>
            <a:ext cx="297892" cy="126616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73" name="Text Box 127"/>
          <p:cNvSpPr txBox="1">
            <a:spLocks noChangeArrowheads="1"/>
          </p:cNvSpPr>
          <p:nvPr/>
        </p:nvSpPr>
        <p:spPr bwMode="auto">
          <a:xfrm>
            <a:off x="1115616" y="4786784"/>
            <a:ext cx="7344816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⑵存储系统增设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Cache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(DMA</a:t>
            </a:r>
            <a:r>
              <a:rPr lang="zh-CN" altLang="en-US" sz="1800" b="1" dirty="0">
                <a:latin typeface="宋体" panose="02010600030101010101" pitchFamily="2" charset="-122"/>
              </a:rPr>
              <a:t>接口访问主存、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访问</a:t>
            </a:r>
            <a:r>
              <a:rPr lang="en-US" altLang="zh-CN" sz="1800" b="1" dirty="0">
                <a:latin typeface="宋体" panose="02010600030101010101" pitchFamily="2" charset="-122"/>
              </a:rPr>
              <a:t>Cache)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2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06" name="Text Box 90"/>
          <p:cNvSpPr txBox="1">
            <a:spLocks noChangeArrowheads="1"/>
          </p:cNvSpPr>
          <p:nvPr/>
        </p:nvSpPr>
        <p:spPr bwMode="auto">
          <a:xfrm>
            <a:off x="179389" y="1414413"/>
            <a:ext cx="7848996" cy="4247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停止访问方式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首个数据</a:t>
            </a:r>
            <a:r>
              <a:rPr lang="zh-CN" altLang="en-US" b="1" dirty="0">
                <a:latin typeface="宋体" panose="02010600030101010101" pitchFamily="2" charset="-122"/>
              </a:rPr>
              <a:t>准备传送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申请</a:t>
            </a:r>
            <a:r>
              <a:rPr lang="zh-CN" altLang="en-US" b="1" dirty="0">
                <a:latin typeface="宋体" panose="02010600030101010101" pitchFamily="2" charset="-122"/>
              </a:rPr>
              <a:t>总线使用权；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所有数据</a:t>
            </a:r>
            <a:r>
              <a:rPr lang="zh-CN" altLang="en-US" b="1" dirty="0">
                <a:latin typeface="宋体" panose="02010600030101010101" pitchFamily="2" charset="-122"/>
              </a:rPr>
              <a:t>传送结束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</a:p>
        </p:txBody>
      </p: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63E0-FF53-45A9-B537-4D62C63281A9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188505" name="Text Box 89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latin typeface="宋体" panose="02010600030101010101" pitchFamily="2" charset="-122"/>
              </a:rPr>
              <a:t>总线使用权的方法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从设备→主设备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88587" name="Text Box 171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一、</a:t>
            </a:r>
            <a:r>
              <a:rPr lang="en-US" altLang="zh-CN" dirty="0"/>
              <a:t>DMA</a:t>
            </a:r>
            <a:r>
              <a:rPr lang="zh-CN" altLang="en-US" dirty="0"/>
              <a:t>的传送方式</a:t>
            </a:r>
          </a:p>
        </p:txBody>
      </p:sp>
      <p:sp>
        <p:nvSpPr>
          <p:cNvPr id="188722" name="AutoShape 3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26666" y="2853630"/>
            <a:ext cx="7344942" cy="2014252"/>
            <a:chOff x="826666" y="2853630"/>
            <a:chExt cx="7344942" cy="2014252"/>
          </a:xfrm>
        </p:grpSpPr>
        <p:sp>
          <p:nvSpPr>
            <p:cNvPr id="188603" name="AutoShape 187"/>
            <p:cNvSpPr>
              <a:spLocks noChangeArrowheads="1"/>
            </p:cNvSpPr>
            <p:nvPr/>
          </p:nvSpPr>
          <p:spPr bwMode="auto">
            <a:xfrm>
              <a:off x="2915816" y="2996219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88605" name="Line 189"/>
            <p:cNvSpPr>
              <a:spLocks noChangeShapeType="1"/>
            </p:cNvSpPr>
            <p:nvPr/>
          </p:nvSpPr>
          <p:spPr bwMode="auto">
            <a:xfrm>
              <a:off x="3203575" y="3428019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17" name="Line 201"/>
            <p:cNvSpPr>
              <a:spLocks noChangeShapeType="1"/>
            </p:cNvSpPr>
            <p:nvPr/>
          </p:nvSpPr>
          <p:spPr bwMode="auto">
            <a:xfrm flipH="1">
              <a:off x="3635375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20" name="AutoShape 204"/>
            <p:cNvSpPr/>
            <p:nvPr/>
          </p:nvSpPr>
          <p:spPr bwMode="auto">
            <a:xfrm>
              <a:off x="1690266" y="3069244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24" name="Text Box 208"/>
            <p:cNvSpPr txBox="1">
              <a:spLocks noChangeArrowheads="1"/>
            </p:cNvSpPr>
            <p:nvPr/>
          </p:nvSpPr>
          <p:spPr bwMode="auto">
            <a:xfrm>
              <a:off x="1474366" y="4509106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188641" name="Rectangle 225"/>
            <p:cNvSpPr>
              <a:spLocks noChangeArrowheads="1"/>
            </p:cNvSpPr>
            <p:nvPr/>
          </p:nvSpPr>
          <p:spPr bwMode="auto">
            <a:xfrm>
              <a:off x="7668220" y="4580544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42" name="AutoShape 226"/>
            <p:cNvSpPr>
              <a:spLocks noChangeArrowheads="1"/>
            </p:cNvSpPr>
            <p:nvPr/>
          </p:nvSpPr>
          <p:spPr bwMode="auto">
            <a:xfrm rot="16200000">
              <a:off x="7452320" y="4651981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51" name="Line 235"/>
            <p:cNvSpPr>
              <a:spLocks noChangeShapeType="1"/>
            </p:cNvSpPr>
            <p:nvPr/>
          </p:nvSpPr>
          <p:spPr bwMode="auto">
            <a:xfrm flipH="1" flipV="1">
              <a:off x="7452320" y="3788381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66" name="Text Box 250"/>
            <p:cNvSpPr txBox="1">
              <a:spLocks noChangeArrowheads="1"/>
            </p:cNvSpPr>
            <p:nvPr/>
          </p:nvSpPr>
          <p:spPr bwMode="auto">
            <a:xfrm>
              <a:off x="1187029" y="3140681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88667" name="Text Box 251"/>
            <p:cNvSpPr txBox="1">
              <a:spLocks noChangeArrowheads="1"/>
            </p:cNvSpPr>
            <p:nvPr/>
          </p:nvSpPr>
          <p:spPr bwMode="auto">
            <a:xfrm>
              <a:off x="1763688" y="2996219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88668" name="Text Box 252"/>
            <p:cNvSpPr txBox="1">
              <a:spLocks noChangeArrowheads="1"/>
            </p:cNvSpPr>
            <p:nvPr/>
          </p:nvSpPr>
          <p:spPr bwMode="auto">
            <a:xfrm>
              <a:off x="1763291" y="3717032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88669" name="Text Box 253"/>
            <p:cNvSpPr txBox="1">
              <a:spLocks noChangeArrowheads="1"/>
            </p:cNvSpPr>
            <p:nvPr/>
          </p:nvSpPr>
          <p:spPr bwMode="auto">
            <a:xfrm>
              <a:off x="826666" y="3932844"/>
              <a:ext cx="8636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88670" name="AutoShape 254"/>
            <p:cNvSpPr/>
            <p:nvPr/>
          </p:nvSpPr>
          <p:spPr bwMode="auto">
            <a:xfrm>
              <a:off x="1691854" y="3861406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672" name="Line 256"/>
            <p:cNvSpPr>
              <a:spLocks noChangeShapeType="1"/>
            </p:cNvSpPr>
            <p:nvPr/>
          </p:nvSpPr>
          <p:spPr bwMode="auto">
            <a:xfrm flipV="1">
              <a:off x="3562871" y="3428019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3" name="AutoShape 257"/>
            <p:cNvSpPr>
              <a:spLocks noChangeArrowheads="1"/>
            </p:cNvSpPr>
            <p:nvPr/>
          </p:nvSpPr>
          <p:spPr bwMode="auto">
            <a:xfrm>
              <a:off x="3635375" y="4148744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88675" name="Line 259"/>
            <p:cNvSpPr>
              <a:spLocks noChangeShapeType="1"/>
            </p:cNvSpPr>
            <p:nvPr/>
          </p:nvSpPr>
          <p:spPr bwMode="auto">
            <a:xfrm>
              <a:off x="2771775" y="3139887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6" name="Line 260"/>
            <p:cNvSpPr>
              <a:spLocks noChangeShapeType="1"/>
            </p:cNvSpPr>
            <p:nvPr/>
          </p:nvSpPr>
          <p:spPr bwMode="auto">
            <a:xfrm>
              <a:off x="2771775" y="3643919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79" name="Line 263"/>
            <p:cNvSpPr>
              <a:spLocks noChangeShapeType="1"/>
            </p:cNvSpPr>
            <p:nvPr/>
          </p:nvSpPr>
          <p:spPr bwMode="auto">
            <a:xfrm>
              <a:off x="3635896" y="3428019"/>
              <a:ext cx="38878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1" name="Line 265"/>
            <p:cNvSpPr>
              <a:spLocks noChangeShapeType="1"/>
            </p:cNvSpPr>
            <p:nvPr/>
          </p:nvSpPr>
          <p:spPr bwMode="auto">
            <a:xfrm flipV="1">
              <a:off x="3203575" y="3788381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2" name="Line 266"/>
            <p:cNvSpPr>
              <a:spLocks noChangeShapeType="1"/>
            </p:cNvSpPr>
            <p:nvPr/>
          </p:nvSpPr>
          <p:spPr bwMode="auto">
            <a:xfrm>
              <a:off x="2771775" y="4004281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4" name="Line 268"/>
            <p:cNvSpPr>
              <a:spLocks noChangeShapeType="1"/>
            </p:cNvSpPr>
            <p:nvPr/>
          </p:nvSpPr>
          <p:spPr bwMode="auto">
            <a:xfrm>
              <a:off x="3276600" y="3788381"/>
              <a:ext cx="41757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5" name="AutoShape 269"/>
            <p:cNvSpPr>
              <a:spLocks noChangeArrowheads="1"/>
            </p:cNvSpPr>
            <p:nvPr/>
          </p:nvSpPr>
          <p:spPr bwMode="auto">
            <a:xfrm>
              <a:off x="2915816" y="4578956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88687" name="Line 271"/>
            <p:cNvSpPr>
              <a:spLocks noChangeShapeType="1"/>
            </p:cNvSpPr>
            <p:nvPr/>
          </p:nvSpPr>
          <p:spPr bwMode="auto">
            <a:xfrm>
              <a:off x="2771775" y="4724213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8" name="Line 272"/>
            <p:cNvSpPr>
              <a:spLocks noChangeShapeType="1"/>
            </p:cNvSpPr>
            <p:nvPr/>
          </p:nvSpPr>
          <p:spPr bwMode="auto">
            <a:xfrm>
              <a:off x="2771775" y="4293206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89" name="Line 273"/>
            <p:cNvSpPr>
              <a:spLocks noChangeShapeType="1"/>
            </p:cNvSpPr>
            <p:nvPr/>
          </p:nvSpPr>
          <p:spPr bwMode="auto">
            <a:xfrm flipH="1">
              <a:off x="2914229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3" name="Text Box 277"/>
            <p:cNvSpPr txBox="1">
              <a:spLocks noChangeArrowheads="1"/>
            </p:cNvSpPr>
            <p:nvPr/>
          </p:nvSpPr>
          <p:spPr bwMode="auto">
            <a:xfrm>
              <a:off x="4356323" y="2853630"/>
              <a:ext cx="2447925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不能访存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无总线使用权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88695" name="Text Box 279"/>
            <p:cNvSpPr txBox="1">
              <a:spLocks noChangeArrowheads="1"/>
            </p:cNvSpPr>
            <p:nvPr/>
          </p:nvSpPr>
          <p:spPr bwMode="auto">
            <a:xfrm>
              <a:off x="4372405" y="4005758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  <p:sp>
          <p:nvSpPr>
            <p:cNvPr id="188696" name="AutoShape 280"/>
            <p:cNvSpPr>
              <a:spLocks noChangeArrowheads="1"/>
            </p:cNvSpPr>
            <p:nvPr/>
          </p:nvSpPr>
          <p:spPr bwMode="auto">
            <a:xfrm>
              <a:off x="6804248" y="4148744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88698" name="Line 282"/>
            <p:cNvSpPr>
              <a:spLocks noChangeShapeType="1"/>
            </p:cNvSpPr>
            <p:nvPr/>
          </p:nvSpPr>
          <p:spPr bwMode="auto">
            <a:xfrm>
              <a:off x="7523758" y="4004281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699" name="Line 283"/>
            <p:cNvSpPr>
              <a:spLocks noChangeShapeType="1"/>
            </p:cNvSpPr>
            <p:nvPr/>
          </p:nvSpPr>
          <p:spPr bwMode="auto">
            <a:xfrm flipH="1">
              <a:off x="7523758" y="2924781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0" name="Line 284"/>
            <p:cNvSpPr>
              <a:spLocks noChangeShapeType="1"/>
            </p:cNvSpPr>
            <p:nvPr/>
          </p:nvSpPr>
          <p:spPr bwMode="auto">
            <a:xfrm flipH="1" flipV="1">
              <a:off x="7523758" y="3428019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1" name="Line 285"/>
            <p:cNvSpPr>
              <a:spLocks noChangeShapeType="1"/>
            </p:cNvSpPr>
            <p:nvPr/>
          </p:nvSpPr>
          <p:spPr bwMode="auto">
            <a:xfrm>
              <a:off x="7595196" y="3643919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2" name="Line 286"/>
            <p:cNvSpPr>
              <a:spLocks noChangeShapeType="1"/>
            </p:cNvSpPr>
            <p:nvPr/>
          </p:nvSpPr>
          <p:spPr bwMode="auto">
            <a:xfrm>
              <a:off x="7666633" y="4580544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3" name="Line 287"/>
            <p:cNvSpPr>
              <a:spLocks noChangeShapeType="1"/>
            </p:cNvSpPr>
            <p:nvPr/>
          </p:nvSpPr>
          <p:spPr bwMode="auto">
            <a:xfrm>
              <a:off x="7668220" y="4867880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4" name="Line 288"/>
            <p:cNvSpPr>
              <a:spLocks noChangeShapeType="1"/>
            </p:cNvSpPr>
            <p:nvPr/>
          </p:nvSpPr>
          <p:spPr bwMode="auto">
            <a:xfrm>
              <a:off x="7523758" y="4725006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5" name="Line 289"/>
            <p:cNvSpPr>
              <a:spLocks noChangeShapeType="1"/>
            </p:cNvSpPr>
            <p:nvPr/>
          </p:nvSpPr>
          <p:spPr bwMode="auto">
            <a:xfrm flipV="1">
              <a:off x="7523758" y="4580544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07" name="Rectangle 291"/>
            <p:cNvSpPr>
              <a:spLocks noChangeArrowheads="1"/>
            </p:cNvSpPr>
            <p:nvPr/>
          </p:nvSpPr>
          <p:spPr bwMode="auto">
            <a:xfrm>
              <a:off x="7668221" y="2996219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/>
                <a:t>访存</a:t>
              </a:r>
            </a:p>
          </p:txBody>
        </p:sp>
        <p:sp>
          <p:nvSpPr>
            <p:cNvPr id="188708" name="AutoShape 292"/>
            <p:cNvSpPr>
              <a:spLocks noChangeArrowheads="1"/>
            </p:cNvSpPr>
            <p:nvPr/>
          </p:nvSpPr>
          <p:spPr bwMode="auto">
            <a:xfrm rot="16200000">
              <a:off x="7452320" y="3067656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709" name="Line 293"/>
            <p:cNvSpPr>
              <a:spLocks noChangeShapeType="1"/>
            </p:cNvSpPr>
            <p:nvPr/>
          </p:nvSpPr>
          <p:spPr bwMode="auto">
            <a:xfrm>
              <a:off x="7666633" y="2996219"/>
              <a:ext cx="504974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0" name="Line 294"/>
            <p:cNvSpPr>
              <a:spLocks noChangeShapeType="1"/>
            </p:cNvSpPr>
            <p:nvPr/>
          </p:nvSpPr>
          <p:spPr bwMode="auto">
            <a:xfrm>
              <a:off x="7668220" y="3283556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1" name="Line 295"/>
            <p:cNvSpPr>
              <a:spLocks noChangeShapeType="1"/>
            </p:cNvSpPr>
            <p:nvPr/>
          </p:nvSpPr>
          <p:spPr bwMode="auto">
            <a:xfrm>
              <a:off x="7523758" y="3140681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2" name="Line 296"/>
            <p:cNvSpPr>
              <a:spLocks noChangeShapeType="1"/>
            </p:cNvSpPr>
            <p:nvPr/>
          </p:nvSpPr>
          <p:spPr bwMode="auto">
            <a:xfrm flipV="1">
              <a:off x="7523758" y="2996219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714" name="AutoShape 298"/>
            <p:cNvSpPr>
              <a:spLocks noChangeArrowheads="1"/>
            </p:cNvSpPr>
            <p:nvPr/>
          </p:nvSpPr>
          <p:spPr bwMode="auto">
            <a:xfrm>
              <a:off x="3635375" y="4580544"/>
              <a:ext cx="3888381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r>
                <a:rPr lang="zh-CN" altLang="en-US" sz="1800" b="1" dirty="0">
                  <a:latin typeface="+mn-ea"/>
                  <a:ea typeface="+mn-ea"/>
                </a:rPr>
                <a:t>接口</a:t>
              </a:r>
            </a:p>
          </p:txBody>
        </p:sp>
        <p:sp>
          <p:nvSpPr>
            <p:cNvPr id="188716" name="Line 300"/>
            <p:cNvSpPr>
              <a:spLocks noChangeShapeType="1"/>
            </p:cNvSpPr>
            <p:nvPr/>
          </p:nvSpPr>
          <p:spPr bwMode="auto">
            <a:xfrm>
              <a:off x="7523758" y="4293206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59"/>
            <p:cNvSpPr>
              <a:spLocks noChangeShapeType="1"/>
            </p:cNvSpPr>
            <p:nvPr/>
          </p:nvSpPr>
          <p:spPr bwMode="auto">
            <a:xfrm flipV="1">
              <a:off x="3635896" y="3140967"/>
              <a:ext cx="38894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257"/>
            <p:cNvSpPr>
              <a:spLocks noChangeArrowheads="1"/>
            </p:cNvSpPr>
            <p:nvPr/>
          </p:nvSpPr>
          <p:spPr bwMode="auto">
            <a:xfrm>
              <a:off x="5235931" y="414908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69" name="Line 259"/>
            <p:cNvSpPr>
              <a:spLocks noChangeShapeType="1"/>
            </p:cNvSpPr>
            <p:nvPr/>
          </p:nvSpPr>
          <p:spPr bwMode="auto">
            <a:xfrm flipV="1">
              <a:off x="4355976" y="4292749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9"/>
            <p:cNvSpPr>
              <a:spLocks noChangeShapeType="1"/>
            </p:cNvSpPr>
            <p:nvPr/>
          </p:nvSpPr>
          <p:spPr bwMode="auto">
            <a:xfrm flipV="1">
              <a:off x="5940152" y="4292402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279"/>
            <p:cNvSpPr txBox="1">
              <a:spLocks noChangeArrowheads="1"/>
            </p:cNvSpPr>
            <p:nvPr/>
          </p:nvSpPr>
          <p:spPr bwMode="auto">
            <a:xfrm>
              <a:off x="5940647" y="400506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</p:grpSp>
      <p:sp>
        <p:nvSpPr>
          <p:cNvPr id="188720" name="Text Box 304"/>
          <p:cNvSpPr txBox="1">
            <a:spLocks noChangeArrowheads="1"/>
          </p:cNvSpPr>
          <p:nvPr/>
        </p:nvSpPr>
        <p:spPr bwMode="auto">
          <a:xfrm>
            <a:off x="1547664" y="4968692"/>
            <a:ext cx="7309444" cy="1343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较简单</a:t>
            </a:r>
            <a:r>
              <a:rPr lang="zh-CN" altLang="en-US" b="1" dirty="0">
                <a:latin typeface="宋体" panose="02010600030101010101" pitchFamily="2" charset="-122"/>
              </a:rPr>
              <a:t>，传输效率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高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低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(1</a:t>
            </a:r>
            <a:r>
              <a:rPr lang="zh-CN" altLang="en-US" sz="1600" b="1" dirty="0">
                <a:latin typeface="宋体" panose="02010600030101010101" pitchFamily="2" charset="-122"/>
              </a:rPr>
              <a:t>次请求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应答</a:t>
            </a:r>
            <a:r>
              <a:rPr lang="en-US" altLang="zh-CN" sz="1600" b="1" dirty="0">
                <a:latin typeface="宋体" panose="02010600030101010101" pitchFamily="2" charset="-122"/>
              </a:rPr>
              <a:t>)    (</a:t>
            </a:r>
            <a:r>
              <a:rPr lang="zh-CN" altLang="en-US" sz="1600" b="1" dirty="0">
                <a:latin typeface="宋体" panose="02010600030101010101" pitchFamily="2" charset="-122"/>
              </a:rPr>
              <a:t>传送无需等</a:t>
            </a:r>
            <a:r>
              <a:rPr lang="en-US" altLang="zh-CN" sz="1600" b="1" dirty="0">
                <a:latin typeface="宋体" panose="02010600030101010101" pitchFamily="2" charset="-122"/>
              </a:rPr>
              <a:t>)      (</a:t>
            </a:r>
            <a:r>
              <a:rPr lang="zh-CN" altLang="en-US" sz="1600" b="1" dirty="0">
                <a:latin typeface="宋体" panose="02010600030101010101" pitchFamily="2" charset="-122"/>
              </a:rPr>
              <a:t>总线空闲也不能用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适于</a:t>
            </a:r>
            <a:r>
              <a:rPr lang="zh-CN" altLang="en-US" b="1" dirty="0">
                <a:solidFill>
                  <a:srgbClr val="990099"/>
                </a:solidFill>
              </a:rPr>
              <a:t>外设速度≈主存速度</a:t>
            </a:r>
            <a:r>
              <a:rPr lang="zh-CN" altLang="en-US" b="1" dirty="0">
                <a:latin typeface="宋体" panose="02010600030101010101" pitchFamily="2" charset="-122"/>
              </a:rPr>
              <a:t>的场合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06" grpId="0"/>
      <p:bldP spid="1887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4F55-0B9D-429F-B50E-53D6AD6B0C90}" type="slidenum">
              <a:rPr lang="en-US" altLang="zh-CN"/>
              <a:t>55</a:t>
            </a:fld>
            <a:endParaRPr lang="en-US" altLang="zh-CN"/>
          </a:p>
        </p:txBody>
      </p:sp>
      <p:sp>
        <p:nvSpPr>
          <p:cNvPr id="385108" name="Text Box 84"/>
          <p:cNvSpPr txBox="1">
            <a:spLocks noChangeArrowheads="1"/>
          </p:cNvSpPr>
          <p:nvPr/>
        </p:nvSpPr>
        <p:spPr bwMode="auto">
          <a:xfrm>
            <a:off x="179388" y="332656"/>
            <a:ext cx="8785225" cy="4939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、周期挪用方式  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又称周期窃取法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接口在外设准备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请求</a:t>
            </a:r>
            <a:r>
              <a:rPr lang="zh-CN" altLang="en-US" b="1" dirty="0">
                <a:latin typeface="宋体" panose="02010600030101010101" pitchFamily="2" charset="-122"/>
              </a:rPr>
              <a:t>总线使用权；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外设准备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放弃</a:t>
            </a:r>
            <a:r>
              <a:rPr lang="zh-CN" altLang="en-US" b="1" dirty="0">
                <a:latin typeface="宋体" panose="02010600030101010101" pitchFamily="2" charset="-122"/>
              </a:rPr>
              <a:t>总线使用权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1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*特点：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179388" y="3789040"/>
            <a:ext cx="8785225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请求的优先级：</a:t>
            </a:r>
            <a:r>
              <a:rPr lang="zh-CN" altLang="en-US" b="1" dirty="0">
                <a:latin typeface="宋体" panose="02010600030101010101" pitchFamily="2" charset="-122"/>
              </a:rPr>
              <a:t>应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高于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请求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请求总线使用权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marL="1524000" indent="-1524000" algn="l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←防止丢失数据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如磁盘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  <a:r>
              <a:rPr lang="zh-CN" altLang="en-US" sz="1800" b="1" dirty="0">
                <a:latin typeface="宋体" panose="02010600030101010101" pitchFamily="2" charset="-122"/>
              </a:rPr>
              <a:t>或工作紊乱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85429" name="Text Box 405"/>
          <p:cNvSpPr txBox="1">
            <a:spLocks noChangeArrowheads="1"/>
          </p:cNvSpPr>
          <p:nvPr/>
        </p:nvSpPr>
        <p:spPr bwMode="auto">
          <a:xfrm>
            <a:off x="1547664" y="4581128"/>
            <a:ext cx="7416950" cy="1311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传输效率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较高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高</a:t>
            </a:r>
            <a:r>
              <a:rPr lang="zh-CN" altLang="en-US" b="1" dirty="0">
                <a:latin typeface="宋体" panose="02010600030101010101" pitchFamily="2" charset="-122"/>
              </a:rPr>
              <a:t>，控制略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复杂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</a:p>
          <a:p>
            <a:pPr marL="1524000" indent="-1524000" algn="l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(</a:t>
            </a:r>
            <a:r>
              <a:rPr lang="zh-CN" altLang="en-US" sz="1600" b="1" dirty="0">
                <a:latin typeface="宋体" panose="02010600030101010101" pitchFamily="2" charset="-122"/>
              </a:rPr>
              <a:t>传送基本不用等</a:t>
            </a:r>
            <a:r>
              <a:rPr lang="en-US" altLang="zh-CN" sz="1600" b="1" dirty="0">
                <a:latin typeface="宋体" panose="02010600030101010101" pitchFamily="2" charset="-122"/>
              </a:rPr>
              <a:t>)     (</a:t>
            </a:r>
            <a:r>
              <a:rPr lang="zh-CN" altLang="en-US" sz="1600" b="1" dirty="0">
                <a:latin typeface="宋体" panose="02010600030101010101" pitchFamily="2" charset="-122"/>
              </a:rPr>
              <a:t>总线空闲就能用</a:t>
            </a:r>
            <a:r>
              <a:rPr lang="en-US" altLang="zh-CN" sz="1600" b="1" dirty="0">
                <a:latin typeface="宋体" panose="02010600030101010101" pitchFamily="2" charset="-122"/>
              </a:rPr>
              <a:t>)     (m</a:t>
            </a:r>
            <a:r>
              <a:rPr lang="zh-CN" altLang="en-US" sz="1600" b="1" dirty="0">
                <a:latin typeface="宋体" panose="02010600030101010101" pitchFamily="2" charset="-122"/>
              </a:rPr>
              <a:t>次请求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应答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 marL="1524000" indent="-1524000" algn="l">
              <a:lnSpc>
                <a:spcPct val="13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适用于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外设速度＜主存速度</a:t>
            </a:r>
            <a:r>
              <a:rPr lang="zh-CN" altLang="en-US" b="1" dirty="0">
                <a:latin typeface="宋体" panose="02010600030101010101" pitchFamily="2" charset="-122"/>
              </a:rPr>
              <a:t>的场合</a:t>
            </a:r>
          </a:p>
        </p:txBody>
      </p:sp>
      <p:sp>
        <p:nvSpPr>
          <p:cNvPr id="385434" name="AutoShape 4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435" name="AutoShape 4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827584" y="1771375"/>
            <a:ext cx="7344024" cy="1945657"/>
            <a:chOff x="827584" y="2204007"/>
            <a:chExt cx="7344024" cy="1945657"/>
          </a:xfrm>
        </p:grpSpPr>
        <p:sp>
          <p:nvSpPr>
            <p:cNvPr id="90" name="AutoShape 187"/>
            <p:cNvSpPr>
              <a:spLocks noChangeArrowheads="1"/>
            </p:cNvSpPr>
            <p:nvPr/>
          </p:nvSpPr>
          <p:spPr bwMode="auto">
            <a:xfrm>
              <a:off x="2915816" y="227687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91" name="Line 189"/>
            <p:cNvSpPr>
              <a:spLocks noChangeShapeType="1"/>
            </p:cNvSpPr>
            <p:nvPr/>
          </p:nvSpPr>
          <p:spPr bwMode="auto">
            <a:xfrm>
              <a:off x="3203575" y="2707245"/>
              <a:ext cx="0" cy="866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01"/>
            <p:cNvSpPr>
              <a:spLocks noChangeShapeType="1"/>
            </p:cNvSpPr>
            <p:nvPr/>
          </p:nvSpPr>
          <p:spPr bwMode="auto">
            <a:xfrm flipH="1">
              <a:off x="3635375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AutoShape 204"/>
            <p:cNvSpPr/>
            <p:nvPr/>
          </p:nvSpPr>
          <p:spPr bwMode="auto">
            <a:xfrm>
              <a:off x="1690266" y="2348470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208"/>
            <p:cNvSpPr txBox="1">
              <a:spLocks noChangeArrowheads="1"/>
            </p:cNvSpPr>
            <p:nvPr/>
          </p:nvSpPr>
          <p:spPr bwMode="auto">
            <a:xfrm>
              <a:off x="1474366" y="3788332"/>
              <a:ext cx="1296988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95" name="Rectangle 225"/>
            <p:cNvSpPr>
              <a:spLocks noChangeArrowheads="1"/>
            </p:cNvSpPr>
            <p:nvPr/>
          </p:nvSpPr>
          <p:spPr bwMode="auto">
            <a:xfrm>
              <a:off x="7668220" y="3859770"/>
              <a:ext cx="503387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6" name="AutoShape 226"/>
            <p:cNvSpPr>
              <a:spLocks noChangeArrowheads="1"/>
            </p:cNvSpPr>
            <p:nvPr/>
          </p:nvSpPr>
          <p:spPr bwMode="auto">
            <a:xfrm rot="16200000">
              <a:off x="7452320" y="3931207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235"/>
            <p:cNvSpPr>
              <a:spLocks noChangeShapeType="1"/>
            </p:cNvSpPr>
            <p:nvPr/>
          </p:nvSpPr>
          <p:spPr bwMode="auto">
            <a:xfrm flipH="1" flipV="1">
              <a:off x="7452320" y="306760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250"/>
            <p:cNvSpPr txBox="1">
              <a:spLocks noChangeArrowheads="1"/>
            </p:cNvSpPr>
            <p:nvPr/>
          </p:nvSpPr>
          <p:spPr bwMode="auto">
            <a:xfrm>
              <a:off x="1187029" y="2419907"/>
              <a:ext cx="431800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9" name="Text Box 251"/>
            <p:cNvSpPr txBox="1">
              <a:spLocks noChangeArrowheads="1"/>
            </p:cNvSpPr>
            <p:nvPr/>
          </p:nvSpPr>
          <p:spPr bwMode="auto">
            <a:xfrm>
              <a:off x="1763688" y="2275445"/>
              <a:ext cx="1079500" cy="6477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应答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00" name="Text Box 252"/>
            <p:cNvSpPr txBox="1">
              <a:spLocks noChangeArrowheads="1"/>
            </p:cNvSpPr>
            <p:nvPr/>
          </p:nvSpPr>
          <p:spPr bwMode="auto">
            <a:xfrm>
              <a:off x="1763291" y="2996258"/>
              <a:ext cx="1079500" cy="7191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8000" rIns="18000" bIns="10800"/>
            <a:lstStyle/>
            <a:p>
              <a:pPr algn="l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请求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HRQ</a:t>
              </a:r>
            </a:p>
            <a:p>
              <a:pPr algn="l">
                <a:lnSpc>
                  <a:spcPct val="14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</a:p>
          </p:txBody>
        </p:sp>
        <p:sp>
          <p:nvSpPr>
            <p:cNvPr id="101" name="Text Box 253"/>
            <p:cNvSpPr txBox="1">
              <a:spLocks noChangeArrowheads="1"/>
            </p:cNvSpPr>
            <p:nvPr/>
          </p:nvSpPr>
          <p:spPr bwMode="auto">
            <a:xfrm>
              <a:off x="827584" y="3212070"/>
              <a:ext cx="862682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102" name="AutoShape 254"/>
            <p:cNvSpPr/>
            <p:nvPr/>
          </p:nvSpPr>
          <p:spPr bwMode="auto">
            <a:xfrm>
              <a:off x="1691854" y="3140632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256"/>
            <p:cNvSpPr>
              <a:spLocks noChangeShapeType="1"/>
            </p:cNvSpPr>
            <p:nvPr/>
          </p:nvSpPr>
          <p:spPr bwMode="auto">
            <a:xfrm flipV="1">
              <a:off x="3562871" y="2707245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AutoShape 257"/>
            <p:cNvSpPr>
              <a:spLocks noChangeArrowheads="1"/>
            </p:cNvSpPr>
            <p:nvPr/>
          </p:nvSpPr>
          <p:spPr bwMode="auto">
            <a:xfrm>
              <a:off x="3635375" y="3427970"/>
              <a:ext cx="720601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05" name="Line 259"/>
            <p:cNvSpPr>
              <a:spLocks noChangeShapeType="1"/>
            </p:cNvSpPr>
            <p:nvPr/>
          </p:nvSpPr>
          <p:spPr bwMode="auto">
            <a:xfrm>
              <a:off x="2771775" y="2419113"/>
              <a:ext cx="144041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60"/>
            <p:cNvSpPr>
              <a:spLocks noChangeShapeType="1"/>
            </p:cNvSpPr>
            <p:nvPr/>
          </p:nvSpPr>
          <p:spPr bwMode="auto">
            <a:xfrm>
              <a:off x="2771775" y="2923145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63"/>
            <p:cNvSpPr>
              <a:spLocks noChangeShapeType="1"/>
            </p:cNvSpPr>
            <p:nvPr/>
          </p:nvSpPr>
          <p:spPr bwMode="auto">
            <a:xfrm>
              <a:off x="3635896" y="2707245"/>
              <a:ext cx="72109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65"/>
            <p:cNvSpPr>
              <a:spLocks noChangeShapeType="1"/>
            </p:cNvSpPr>
            <p:nvPr/>
          </p:nvSpPr>
          <p:spPr bwMode="auto">
            <a:xfrm flipV="1">
              <a:off x="3203575" y="3067607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66"/>
            <p:cNvSpPr>
              <a:spLocks noChangeShapeType="1"/>
            </p:cNvSpPr>
            <p:nvPr/>
          </p:nvSpPr>
          <p:spPr bwMode="auto">
            <a:xfrm>
              <a:off x="2771775" y="328350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8"/>
            <p:cNvSpPr>
              <a:spLocks noChangeShapeType="1"/>
            </p:cNvSpPr>
            <p:nvPr/>
          </p:nvSpPr>
          <p:spPr bwMode="auto">
            <a:xfrm>
              <a:off x="3276600" y="3067607"/>
              <a:ext cx="10073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AutoShape 269"/>
            <p:cNvSpPr>
              <a:spLocks noChangeArrowheads="1"/>
            </p:cNvSpPr>
            <p:nvPr/>
          </p:nvSpPr>
          <p:spPr bwMode="auto">
            <a:xfrm>
              <a:off x="2915816" y="3858182"/>
              <a:ext cx="719560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2771775" y="4003439"/>
              <a:ext cx="14404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2771775" y="3572432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2914229" y="2204007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79"/>
            <p:cNvSpPr txBox="1">
              <a:spLocks noChangeArrowheads="1"/>
            </p:cNvSpPr>
            <p:nvPr/>
          </p:nvSpPr>
          <p:spPr bwMode="auto">
            <a:xfrm>
              <a:off x="4372405" y="3284984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  <p:sp>
          <p:nvSpPr>
            <p:cNvPr id="116" name="AutoShape 280"/>
            <p:cNvSpPr>
              <a:spLocks noChangeArrowheads="1"/>
            </p:cNvSpPr>
            <p:nvPr/>
          </p:nvSpPr>
          <p:spPr bwMode="auto">
            <a:xfrm>
              <a:off x="6804248" y="3427970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17" name="Line 282"/>
            <p:cNvSpPr>
              <a:spLocks noChangeShapeType="1"/>
            </p:cNvSpPr>
            <p:nvPr/>
          </p:nvSpPr>
          <p:spPr bwMode="auto">
            <a:xfrm>
              <a:off x="7523758" y="3283507"/>
              <a:ext cx="64784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83"/>
            <p:cNvSpPr>
              <a:spLocks noChangeShapeType="1"/>
            </p:cNvSpPr>
            <p:nvPr/>
          </p:nvSpPr>
          <p:spPr bwMode="auto">
            <a:xfrm flipH="1">
              <a:off x="7523758" y="2204864"/>
              <a:ext cx="0" cy="194310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84"/>
            <p:cNvSpPr>
              <a:spLocks noChangeShapeType="1"/>
            </p:cNvSpPr>
            <p:nvPr/>
          </p:nvSpPr>
          <p:spPr bwMode="auto">
            <a:xfrm flipH="1" flipV="1">
              <a:off x="7523758" y="270724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85"/>
            <p:cNvSpPr>
              <a:spLocks noChangeShapeType="1"/>
            </p:cNvSpPr>
            <p:nvPr/>
          </p:nvSpPr>
          <p:spPr bwMode="auto">
            <a:xfrm>
              <a:off x="7595196" y="2923145"/>
              <a:ext cx="57641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86"/>
            <p:cNvSpPr>
              <a:spLocks noChangeShapeType="1"/>
            </p:cNvSpPr>
            <p:nvPr/>
          </p:nvSpPr>
          <p:spPr bwMode="auto">
            <a:xfrm>
              <a:off x="7666633" y="3859770"/>
              <a:ext cx="5049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87"/>
            <p:cNvSpPr>
              <a:spLocks noChangeShapeType="1"/>
            </p:cNvSpPr>
            <p:nvPr/>
          </p:nvSpPr>
          <p:spPr bwMode="auto">
            <a:xfrm>
              <a:off x="7668220" y="4147106"/>
              <a:ext cx="5033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88"/>
            <p:cNvSpPr>
              <a:spLocks noChangeShapeType="1"/>
            </p:cNvSpPr>
            <p:nvPr/>
          </p:nvSpPr>
          <p:spPr bwMode="auto">
            <a:xfrm>
              <a:off x="7523758" y="4004232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89"/>
            <p:cNvSpPr>
              <a:spLocks noChangeShapeType="1"/>
            </p:cNvSpPr>
            <p:nvPr/>
          </p:nvSpPr>
          <p:spPr bwMode="auto">
            <a:xfrm flipV="1">
              <a:off x="7523758" y="3859770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291"/>
            <p:cNvSpPr>
              <a:spLocks noChangeArrowheads="1"/>
            </p:cNvSpPr>
            <p:nvPr/>
          </p:nvSpPr>
          <p:spPr bwMode="auto">
            <a:xfrm>
              <a:off x="7668221" y="2276873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/>
                <a:t>访存</a:t>
              </a:r>
            </a:p>
          </p:txBody>
        </p:sp>
        <p:sp>
          <p:nvSpPr>
            <p:cNvPr id="126" name="AutoShape 292"/>
            <p:cNvSpPr>
              <a:spLocks noChangeArrowheads="1"/>
            </p:cNvSpPr>
            <p:nvPr/>
          </p:nvSpPr>
          <p:spPr bwMode="auto">
            <a:xfrm rot="16200000">
              <a:off x="7452320" y="2348310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V="1">
              <a:off x="7666633" y="2276872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94"/>
            <p:cNvSpPr>
              <a:spLocks noChangeShapeType="1"/>
            </p:cNvSpPr>
            <p:nvPr/>
          </p:nvSpPr>
          <p:spPr bwMode="auto">
            <a:xfrm>
              <a:off x="7668220" y="2564210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95"/>
            <p:cNvSpPr>
              <a:spLocks noChangeShapeType="1"/>
            </p:cNvSpPr>
            <p:nvPr/>
          </p:nvSpPr>
          <p:spPr bwMode="auto">
            <a:xfrm>
              <a:off x="7523758" y="2421335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V="1">
              <a:off x="7523758" y="2276873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AutoShape 298"/>
            <p:cNvSpPr>
              <a:spLocks noChangeArrowheads="1"/>
            </p:cNvSpPr>
            <p:nvPr/>
          </p:nvSpPr>
          <p:spPr bwMode="auto">
            <a:xfrm>
              <a:off x="3635376" y="3859770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2" name="Line 300"/>
            <p:cNvSpPr>
              <a:spLocks noChangeShapeType="1"/>
            </p:cNvSpPr>
            <p:nvPr/>
          </p:nvSpPr>
          <p:spPr bwMode="auto">
            <a:xfrm>
              <a:off x="7523758" y="3572432"/>
              <a:ext cx="6478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9"/>
            <p:cNvSpPr>
              <a:spLocks noChangeShapeType="1"/>
            </p:cNvSpPr>
            <p:nvPr/>
          </p:nvSpPr>
          <p:spPr bwMode="auto">
            <a:xfrm flipV="1">
              <a:off x="3635896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AutoShape 257"/>
            <p:cNvSpPr>
              <a:spLocks noChangeArrowheads="1"/>
            </p:cNvSpPr>
            <p:nvPr/>
          </p:nvSpPr>
          <p:spPr bwMode="auto">
            <a:xfrm>
              <a:off x="5235931" y="3428306"/>
              <a:ext cx="720155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35" name="Line 259"/>
            <p:cNvSpPr>
              <a:spLocks noChangeShapeType="1"/>
            </p:cNvSpPr>
            <p:nvPr/>
          </p:nvSpPr>
          <p:spPr bwMode="auto">
            <a:xfrm flipV="1">
              <a:off x="4355976" y="3571975"/>
              <a:ext cx="879881" cy="1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59"/>
            <p:cNvSpPr>
              <a:spLocks noChangeShapeType="1"/>
            </p:cNvSpPr>
            <p:nvPr/>
          </p:nvSpPr>
          <p:spPr bwMode="auto">
            <a:xfrm flipV="1">
              <a:off x="5940152" y="3571628"/>
              <a:ext cx="864096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9"/>
            <p:cNvSpPr txBox="1">
              <a:spLocks noChangeArrowheads="1"/>
            </p:cNvSpPr>
            <p:nvPr/>
          </p:nvSpPr>
          <p:spPr bwMode="auto">
            <a:xfrm>
              <a:off x="5940647" y="3284290"/>
              <a:ext cx="863601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等待就绪</a:t>
              </a:r>
            </a:p>
          </p:txBody>
        </p:sp>
        <p:sp>
          <p:nvSpPr>
            <p:cNvPr id="138" name="Line 235"/>
            <p:cNvSpPr>
              <a:spLocks noChangeShapeType="1"/>
            </p:cNvSpPr>
            <p:nvPr/>
          </p:nvSpPr>
          <p:spPr bwMode="auto">
            <a:xfrm flipH="1" flipV="1">
              <a:off x="4283968" y="3069282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84"/>
            <p:cNvSpPr>
              <a:spLocks noChangeShapeType="1"/>
            </p:cNvSpPr>
            <p:nvPr/>
          </p:nvSpPr>
          <p:spPr bwMode="auto">
            <a:xfrm flipH="1" flipV="1">
              <a:off x="4355406" y="2708920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0"/>
            <p:cNvSpPr>
              <a:spLocks noChangeShapeType="1"/>
            </p:cNvSpPr>
            <p:nvPr/>
          </p:nvSpPr>
          <p:spPr bwMode="auto">
            <a:xfrm>
              <a:off x="4428976" y="2923356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56"/>
            <p:cNvSpPr>
              <a:spLocks noChangeShapeType="1"/>
            </p:cNvSpPr>
            <p:nvPr/>
          </p:nvSpPr>
          <p:spPr bwMode="auto">
            <a:xfrm flipV="1">
              <a:off x="5220072" y="2708920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63"/>
            <p:cNvSpPr>
              <a:spLocks noChangeShapeType="1"/>
            </p:cNvSpPr>
            <p:nvPr/>
          </p:nvSpPr>
          <p:spPr bwMode="auto">
            <a:xfrm>
              <a:off x="5292080" y="2708919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65"/>
            <p:cNvSpPr>
              <a:spLocks noChangeShapeType="1"/>
            </p:cNvSpPr>
            <p:nvPr/>
          </p:nvSpPr>
          <p:spPr bwMode="auto">
            <a:xfrm flipV="1">
              <a:off x="5148064" y="3069282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68"/>
            <p:cNvSpPr>
              <a:spLocks noChangeShapeType="1"/>
            </p:cNvSpPr>
            <p:nvPr/>
          </p:nvSpPr>
          <p:spPr bwMode="auto">
            <a:xfrm flipV="1">
              <a:off x="5221089" y="3068960"/>
              <a:ext cx="647055" cy="3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35"/>
            <p:cNvSpPr>
              <a:spLocks noChangeShapeType="1"/>
            </p:cNvSpPr>
            <p:nvPr/>
          </p:nvSpPr>
          <p:spPr bwMode="auto">
            <a:xfrm flipH="1" flipV="1">
              <a:off x="5868144" y="3070957"/>
              <a:ext cx="73025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84"/>
            <p:cNvSpPr>
              <a:spLocks noChangeShapeType="1"/>
            </p:cNvSpPr>
            <p:nvPr/>
          </p:nvSpPr>
          <p:spPr bwMode="auto">
            <a:xfrm flipH="1" flipV="1">
              <a:off x="5940152" y="2710595"/>
              <a:ext cx="73025" cy="2174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60"/>
            <p:cNvSpPr>
              <a:spLocks noChangeShapeType="1"/>
            </p:cNvSpPr>
            <p:nvPr/>
          </p:nvSpPr>
          <p:spPr bwMode="auto">
            <a:xfrm>
              <a:off x="6012160" y="2925031"/>
              <a:ext cx="791096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6"/>
            <p:cNvSpPr>
              <a:spLocks noChangeShapeType="1"/>
            </p:cNvSpPr>
            <p:nvPr/>
          </p:nvSpPr>
          <p:spPr bwMode="auto">
            <a:xfrm flipV="1">
              <a:off x="4356224" y="3283508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89"/>
            <p:cNvSpPr>
              <a:spLocks noChangeShapeType="1"/>
            </p:cNvSpPr>
            <p:nvPr/>
          </p:nvSpPr>
          <p:spPr bwMode="auto">
            <a:xfrm>
              <a:off x="5220072" y="2707245"/>
              <a:ext cx="0" cy="10186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flipH="1">
              <a:off x="5940152" y="2707246"/>
              <a:ext cx="1017" cy="1011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65"/>
            <p:cNvSpPr>
              <a:spLocks noChangeShapeType="1"/>
            </p:cNvSpPr>
            <p:nvPr/>
          </p:nvSpPr>
          <p:spPr bwMode="auto">
            <a:xfrm flipV="1">
              <a:off x="6730950" y="3068960"/>
              <a:ext cx="73025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68"/>
            <p:cNvSpPr>
              <a:spLocks noChangeShapeType="1"/>
            </p:cNvSpPr>
            <p:nvPr/>
          </p:nvSpPr>
          <p:spPr bwMode="auto">
            <a:xfrm>
              <a:off x="6803975" y="3068959"/>
              <a:ext cx="648345" cy="19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66"/>
            <p:cNvSpPr>
              <a:spLocks noChangeShapeType="1"/>
            </p:cNvSpPr>
            <p:nvPr/>
          </p:nvSpPr>
          <p:spPr bwMode="auto">
            <a:xfrm flipV="1">
              <a:off x="5940400" y="3284984"/>
              <a:ext cx="791840" cy="147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6"/>
            <p:cNvSpPr>
              <a:spLocks noChangeShapeType="1"/>
            </p:cNvSpPr>
            <p:nvPr/>
          </p:nvSpPr>
          <p:spPr bwMode="auto">
            <a:xfrm flipV="1">
              <a:off x="6804248" y="2708921"/>
              <a:ext cx="73025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63"/>
            <p:cNvSpPr>
              <a:spLocks noChangeShapeType="1"/>
            </p:cNvSpPr>
            <p:nvPr/>
          </p:nvSpPr>
          <p:spPr bwMode="auto">
            <a:xfrm>
              <a:off x="6876256" y="2708920"/>
              <a:ext cx="648071" cy="16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AutoShape 269"/>
            <p:cNvSpPr>
              <a:spLocks noChangeArrowheads="1"/>
            </p:cNvSpPr>
            <p:nvPr/>
          </p:nvSpPr>
          <p:spPr bwMode="auto">
            <a:xfrm>
              <a:off x="4356496" y="3861048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7" name="AutoShape 298"/>
            <p:cNvSpPr>
              <a:spLocks noChangeArrowheads="1"/>
            </p:cNvSpPr>
            <p:nvPr/>
          </p:nvSpPr>
          <p:spPr bwMode="auto">
            <a:xfrm>
              <a:off x="5219552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8" name="AutoShape 269"/>
            <p:cNvSpPr>
              <a:spLocks noChangeArrowheads="1"/>
            </p:cNvSpPr>
            <p:nvPr/>
          </p:nvSpPr>
          <p:spPr bwMode="auto">
            <a:xfrm>
              <a:off x="5940672" y="3862326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59" name="AutoShape 298"/>
            <p:cNvSpPr>
              <a:spLocks noChangeArrowheads="1"/>
            </p:cNvSpPr>
            <p:nvPr/>
          </p:nvSpPr>
          <p:spPr bwMode="auto">
            <a:xfrm>
              <a:off x="6787298" y="3861048"/>
              <a:ext cx="737030" cy="287338"/>
            </a:xfrm>
            <a:prstGeom prst="hexagon">
              <a:avLst>
                <a:gd name="adj" fmla="val 43079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60" name="AutoShape 187"/>
            <p:cNvSpPr>
              <a:spLocks noChangeArrowheads="1"/>
            </p:cNvSpPr>
            <p:nvPr/>
          </p:nvSpPr>
          <p:spPr bwMode="auto">
            <a:xfrm>
              <a:off x="4355976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61" name="Line 259"/>
            <p:cNvSpPr>
              <a:spLocks noChangeShapeType="1"/>
            </p:cNvSpPr>
            <p:nvPr/>
          </p:nvSpPr>
          <p:spPr bwMode="auto">
            <a:xfrm flipV="1">
              <a:off x="5220592" y="2419113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AutoShape 187"/>
            <p:cNvSpPr>
              <a:spLocks noChangeArrowheads="1"/>
            </p:cNvSpPr>
            <p:nvPr/>
          </p:nvSpPr>
          <p:spPr bwMode="auto">
            <a:xfrm>
              <a:off x="5940672" y="2276872"/>
              <a:ext cx="863576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63" name="Line 259"/>
            <p:cNvSpPr>
              <a:spLocks noChangeShapeType="1"/>
            </p:cNvSpPr>
            <p:nvPr/>
          </p:nvSpPr>
          <p:spPr bwMode="auto">
            <a:xfrm flipV="1">
              <a:off x="6787819" y="2419808"/>
              <a:ext cx="736509" cy="10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109" grpId="0"/>
      <p:bldP spid="3854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5B91-5E2A-4696-8164-8069992D9F0C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9388" y="356455"/>
            <a:ext cx="8785225" cy="3554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、分时交替访问方式 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又称透明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总线使用权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定时地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轮流分配</a:t>
            </a:r>
            <a:r>
              <a:rPr lang="zh-CN" altLang="en-US" b="1" dirty="0">
                <a:latin typeface="宋体" panose="02010600030101010101" pitchFamily="2" charset="-122"/>
              </a:rPr>
              <a:t>给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接口使用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20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*特点：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1618555" y="3349441"/>
            <a:ext cx="7346057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最简单</a:t>
            </a:r>
            <a:r>
              <a:rPr lang="zh-CN" altLang="en-US" b="1" dirty="0">
                <a:latin typeface="宋体" panose="02010600030101010101" pitchFamily="2" charset="-122"/>
              </a:rPr>
              <a:t>，传输效率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低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工作效率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较高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无需请求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应答</a:t>
            </a:r>
            <a:r>
              <a:rPr lang="en-US" altLang="zh-CN" sz="1600" b="1" dirty="0">
                <a:latin typeface="宋体" panose="02010600030101010101" pitchFamily="2" charset="-122"/>
              </a:rPr>
              <a:t>)   (2</a:t>
            </a:r>
            <a:r>
              <a:rPr lang="zh-CN" altLang="en-US" sz="1600" b="1" dirty="0">
                <a:latin typeface="宋体" panose="02010600030101010101" pitchFamily="2" charset="-122"/>
              </a:rPr>
              <a:t>次传送间隔大</a:t>
            </a:r>
            <a:r>
              <a:rPr lang="en-US" altLang="zh-CN" sz="1600" b="1" dirty="0">
                <a:latin typeface="宋体" panose="02010600030101010101" pitchFamily="2" charset="-122"/>
              </a:rPr>
              <a:t>)       (2</a:t>
            </a:r>
            <a:r>
              <a:rPr lang="zh-CN" altLang="en-US" sz="1600" b="1" dirty="0">
                <a:latin typeface="宋体" panose="02010600030101010101" pitchFamily="2" charset="-122"/>
              </a:rPr>
              <a:t>次访存间隔大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适于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访存间隔＞主存周期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×2</a:t>
            </a:r>
            <a:r>
              <a:rPr lang="zh-CN" altLang="en-US" b="1" dirty="0">
                <a:latin typeface="宋体" panose="02010600030101010101" pitchFamily="2" charset="-122"/>
              </a:rPr>
              <a:t>的场合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很少使用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86226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228" name="Text Box 180"/>
          <p:cNvSpPr txBox="1">
            <a:spLocks noChangeArrowheads="1"/>
          </p:cNvSpPr>
          <p:nvPr/>
        </p:nvSpPr>
        <p:spPr bwMode="auto">
          <a:xfrm>
            <a:off x="179388" y="465313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常用的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传送方式：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b="1" dirty="0">
                <a:latin typeface="宋体" panose="02010600030101010101" pitchFamily="2" charset="-122"/>
              </a:rPr>
              <a:t>传送方式，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      I/O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适当</a:t>
            </a:r>
            <a:r>
              <a:rPr lang="zh-CN" altLang="en-US" b="1" dirty="0">
                <a:latin typeface="宋体" panose="02010600030101010101" pitchFamily="2" charset="-122"/>
              </a:rPr>
              <a:t>的传送方式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396296"/>
            <a:ext cx="7560840" cy="1888688"/>
            <a:chOff x="899592" y="1340768"/>
            <a:chExt cx="7560840" cy="1888688"/>
          </a:xfrm>
        </p:grpSpPr>
        <p:sp>
          <p:nvSpPr>
            <p:cNvPr id="386099" name="Line 51"/>
            <p:cNvSpPr>
              <a:spLocks noChangeShapeType="1"/>
            </p:cNvSpPr>
            <p:nvPr/>
          </p:nvSpPr>
          <p:spPr bwMode="auto">
            <a:xfrm flipH="1">
              <a:off x="3852441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00" name="AutoShape 52"/>
            <p:cNvSpPr/>
            <p:nvPr/>
          </p:nvSpPr>
          <p:spPr bwMode="auto">
            <a:xfrm>
              <a:off x="2482751" y="2294418"/>
              <a:ext cx="73025" cy="431800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01" name="Text Box 53"/>
            <p:cNvSpPr txBox="1">
              <a:spLocks noChangeArrowheads="1"/>
            </p:cNvSpPr>
            <p:nvPr/>
          </p:nvSpPr>
          <p:spPr bwMode="auto">
            <a:xfrm>
              <a:off x="1619374" y="2943706"/>
              <a:ext cx="1296987" cy="28575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总线使用权</a:t>
              </a:r>
            </a:p>
          </p:txBody>
        </p:sp>
        <p:sp>
          <p:nvSpPr>
            <p:cNvPr id="386105" name="Text Box 57"/>
            <p:cNvSpPr txBox="1">
              <a:spLocks noChangeArrowheads="1"/>
            </p:cNvSpPr>
            <p:nvPr/>
          </p:nvSpPr>
          <p:spPr bwMode="auto">
            <a:xfrm>
              <a:off x="1043906" y="2365855"/>
              <a:ext cx="1439862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anose="02010600030101010101" pitchFamily="2" charset="-122"/>
                </a:rPr>
                <a:t>分时控制信号</a:t>
              </a:r>
            </a:p>
          </p:txBody>
        </p:sp>
        <p:sp>
          <p:nvSpPr>
            <p:cNvPr id="386106" name="Text Box 58"/>
            <p:cNvSpPr txBox="1">
              <a:spLocks noChangeArrowheads="1"/>
            </p:cNvSpPr>
            <p:nvPr/>
          </p:nvSpPr>
          <p:spPr bwMode="auto">
            <a:xfrm>
              <a:off x="1332508" y="1357793"/>
              <a:ext cx="1511300" cy="272089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07" name="Text Box 59"/>
            <p:cNvSpPr txBox="1">
              <a:spLocks noChangeArrowheads="1"/>
            </p:cNvSpPr>
            <p:nvPr/>
          </p:nvSpPr>
          <p:spPr bwMode="auto">
            <a:xfrm>
              <a:off x="2556470" y="2221393"/>
              <a:ext cx="287338" cy="5762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C1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800" b="1" dirty="0">
                  <a:latin typeface="宋体" panose="02010600030101010101" pitchFamily="2" charset="-122"/>
                </a:rPr>
                <a:t>C2</a:t>
              </a:r>
            </a:p>
          </p:txBody>
        </p:sp>
        <p:sp>
          <p:nvSpPr>
            <p:cNvPr id="386113" name="Line 65"/>
            <p:cNvSpPr>
              <a:spLocks noChangeShapeType="1"/>
            </p:cNvSpPr>
            <p:nvPr/>
          </p:nvSpPr>
          <p:spPr bwMode="auto">
            <a:xfrm>
              <a:off x="2916361" y="1486213"/>
              <a:ext cx="144463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6" name="Line 68"/>
            <p:cNvSpPr>
              <a:spLocks noChangeShapeType="1"/>
            </p:cNvSpPr>
            <p:nvPr/>
          </p:nvSpPr>
          <p:spPr bwMode="auto">
            <a:xfrm>
              <a:off x="305923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7" name="Line 69"/>
            <p:cNvSpPr>
              <a:spLocks noChangeShapeType="1"/>
            </p:cNvSpPr>
            <p:nvPr/>
          </p:nvSpPr>
          <p:spPr bwMode="auto">
            <a:xfrm flipV="1">
              <a:off x="385139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18" name="Line 70"/>
            <p:cNvSpPr>
              <a:spLocks noChangeShapeType="1"/>
            </p:cNvSpPr>
            <p:nvPr/>
          </p:nvSpPr>
          <p:spPr bwMode="auto">
            <a:xfrm>
              <a:off x="305923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0" name="Line 72"/>
            <p:cNvSpPr>
              <a:spLocks noChangeShapeType="1"/>
            </p:cNvSpPr>
            <p:nvPr/>
          </p:nvSpPr>
          <p:spPr bwMode="auto">
            <a:xfrm>
              <a:off x="385139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3" name="Line 75"/>
            <p:cNvSpPr>
              <a:spLocks noChangeShapeType="1"/>
            </p:cNvSpPr>
            <p:nvPr/>
          </p:nvSpPr>
          <p:spPr bwMode="auto">
            <a:xfrm>
              <a:off x="2916361" y="3070736"/>
              <a:ext cx="1434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4" name="Line 76"/>
            <p:cNvSpPr>
              <a:spLocks noChangeShapeType="1"/>
            </p:cNvSpPr>
            <p:nvPr/>
          </p:nvSpPr>
          <p:spPr bwMode="auto">
            <a:xfrm>
              <a:off x="2916361" y="1918261"/>
              <a:ext cx="935038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25" name="Line 77"/>
            <p:cNvSpPr>
              <a:spLocks noChangeShapeType="1"/>
            </p:cNvSpPr>
            <p:nvPr/>
          </p:nvSpPr>
          <p:spPr bwMode="auto">
            <a:xfrm flipH="1">
              <a:off x="3060823" y="1340768"/>
              <a:ext cx="1" cy="1586645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33" name="Line 85"/>
            <p:cNvSpPr>
              <a:spLocks noChangeShapeType="1"/>
            </p:cNvSpPr>
            <p:nvPr/>
          </p:nvSpPr>
          <p:spPr bwMode="auto">
            <a:xfrm flipH="1">
              <a:off x="7813946" y="1344517"/>
              <a:ext cx="1" cy="1582203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8" name="Line 100"/>
            <p:cNvSpPr>
              <a:spLocks noChangeShapeType="1"/>
            </p:cNvSpPr>
            <p:nvPr/>
          </p:nvSpPr>
          <p:spPr bwMode="auto">
            <a:xfrm>
              <a:off x="7813946" y="1918608"/>
              <a:ext cx="646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49" name="Line 101"/>
            <p:cNvSpPr>
              <a:spLocks noChangeShapeType="1"/>
            </p:cNvSpPr>
            <p:nvPr/>
          </p:nvSpPr>
          <p:spPr bwMode="auto">
            <a:xfrm>
              <a:off x="4642495" y="1357793"/>
              <a:ext cx="1513" cy="1568927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50" name="Line 102"/>
            <p:cNvSpPr>
              <a:spLocks noChangeShapeType="1"/>
            </p:cNvSpPr>
            <p:nvPr/>
          </p:nvSpPr>
          <p:spPr bwMode="auto">
            <a:xfrm flipH="1">
              <a:off x="7021785" y="1357793"/>
              <a:ext cx="0" cy="15689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0" name="Text Box 122"/>
            <p:cNvSpPr txBox="1">
              <a:spLocks noChangeArrowheads="1"/>
            </p:cNvSpPr>
            <p:nvPr/>
          </p:nvSpPr>
          <p:spPr bwMode="auto">
            <a:xfrm>
              <a:off x="899592" y="1789593"/>
              <a:ext cx="1944216" cy="272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 工作状态</a:t>
              </a:r>
              <a:endParaRPr lang="zh-CN" altLang="en-US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86171" name="Line 123"/>
            <p:cNvSpPr>
              <a:spLocks noChangeShapeType="1"/>
            </p:cNvSpPr>
            <p:nvPr/>
          </p:nvSpPr>
          <p:spPr bwMode="auto">
            <a:xfrm flipV="1">
              <a:off x="385139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2" name="Line 124"/>
            <p:cNvSpPr>
              <a:spLocks noChangeShapeType="1"/>
            </p:cNvSpPr>
            <p:nvPr/>
          </p:nvSpPr>
          <p:spPr bwMode="auto">
            <a:xfrm>
              <a:off x="385139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5" name="Line 127"/>
            <p:cNvSpPr>
              <a:spLocks noChangeShapeType="1"/>
            </p:cNvSpPr>
            <p:nvPr/>
          </p:nvSpPr>
          <p:spPr bwMode="auto">
            <a:xfrm flipV="1">
              <a:off x="464356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6" name="Line 128"/>
            <p:cNvSpPr>
              <a:spLocks noChangeShapeType="1"/>
            </p:cNvSpPr>
            <p:nvPr/>
          </p:nvSpPr>
          <p:spPr bwMode="auto">
            <a:xfrm>
              <a:off x="4643562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7" name="Line 129"/>
            <p:cNvSpPr>
              <a:spLocks noChangeShapeType="1"/>
            </p:cNvSpPr>
            <p:nvPr/>
          </p:nvSpPr>
          <p:spPr bwMode="auto">
            <a:xfrm flipV="1">
              <a:off x="464356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8" name="Line 130"/>
            <p:cNvSpPr>
              <a:spLocks noChangeShapeType="1"/>
            </p:cNvSpPr>
            <p:nvPr/>
          </p:nvSpPr>
          <p:spPr bwMode="auto">
            <a:xfrm>
              <a:off x="4643562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79" name="Line 131"/>
            <p:cNvSpPr>
              <a:spLocks noChangeShapeType="1"/>
            </p:cNvSpPr>
            <p:nvPr/>
          </p:nvSpPr>
          <p:spPr bwMode="auto">
            <a:xfrm flipV="1">
              <a:off x="5435724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1" name="Line 133"/>
            <p:cNvSpPr>
              <a:spLocks noChangeShapeType="1"/>
            </p:cNvSpPr>
            <p:nvPr/>
          </p:nvSpPr>
          <p:spPr bwMode="auto">
            <a:xfrm flipV="1">
              <a:off x="5435724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3" name="Line 135"/>
            <p:cNvSpPr>
              <a:spLocks noChangeShapeType="1"/>
            </p:cNvSpPr>
            <p:nvPr/>
          </p:nvSpPr>
          <p:spPr bwMode="auto">
            <a:xfrm>
              <a:off x="5435724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4" name="Line 136"/>
            <p:cNvSpPr>
              <a:spLocks noChangeShapeType="1"/>
            </p:cNvSpPr>
            <p:nvPr/>
          </p:nvSpPr>
          <p:spPr bwMode="auto">
            <a:xfrm>
              <a:off x="5435724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5" name="Line 137"/>
            <p:cNvSpPr>
              <a:spLocks noChangeShapeType="1"/>
            </p:cNvSpPr>
            <p:nvPr/>
          </p:nvSpPr>
          <p:spPr bwMode="auto">
            <a:xfrm flipV="1">
              <a:off x="622788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6" name="Line 138"/>
            <p:cNvSpPr>
              <a:spLocks noChangeShapeType="1"/>
            </p:cNvSpPr>
            <p:nvPr/>
          </p:nvSpPr>
          <p:spPr bwMode="auto">
            <a:xfrm>
              <a:off x="6227887" y="22213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7" name="Line 139"/>
            <p:cNvSpPr>
              <a:spLocks noChangeShapeType="1"/>
            </p:cNvSpPr>
            <p:nvPr/>
          </p:nvSpPr>
          <p:spPr bwMode="auto">
            <a:xfrm flipV="1">
              <a:off x="622788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8" name="Line 140"/>
            <p:cNvSpPr>
              <a:spLocks noChangeShapeType="1"/>
            </p:cNvSpPr>
            <p:nvPr/>
          </p:nvSpPr>
          <p:spPr bwMode="auto">
            <a:xfrm>
              <a:off x="6227887" y="27976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89" name="Line 141"/>
            <p:cNvSpPr>
              <a:spLocks noChangeShapeType="1"/>
            </p:cNvSpPr>
            <p:nvPr/>
          </p:nvSpPr>
          <p:spPr bwMode="auto">
            <a:xfrm flipV="1">
              <a:off x="7020049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0" name="Line 142"/>
            <p:cNvSpPr>
              <a:spLocks noChangeShapeType="1"/>
            </p:cNvSpPr>
            <p:nvPr/>
          </p:nvSpPr>
          <p:spPr bwMode="auto">
            <a:xfrm flipV="1">
              <a:off x="7020049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1" name="Line 143"/>
            <p:cNvSpPr>
              <a:spLocks noChangeShapeType="1"/>
            </p:cNvSpPr>
            <p:nvPr/>
          </p:nvSpPr>
          <p:spPr bwMode="auto">
            <a:xfrm flipV="1">
              <a:off x="3059237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2" name="Line 144"/>
            <p:cNvSpPr>
              <a:spLocks noChangeShapeType="1"/>
            </p:cNvSpPr>
            <p:nvPr/>
          </p:nvSpPr>
          <p:spPr bwMode="auto">
            <a:xfrm flipV="1">
              <a:off x="3059237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3" name="Line 145"/>
            <p:cNvSpPr>
              <a:spLocks noChangeShapeType="1"/>
            </p:cNvSpPr>
            <p:nvPr/>
          </p:nvSpPr>
          <p:spPr bwMode="auto">
            <a:xfrm>
              <a:off x="2916361" y="2437293"/>
              <a:ext cx="14128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4" name="Line 146"/>
            <p:cNvSpPr>
              <a:spLocks noChangeShapeType="1"/>
            </p:cNvSpPr>
            <p:nvPr/>
          </p:nvSpPr>
          <p:spPr bwMode="auto">
            <a:xfrm>
              <a:off x="2916361" y="2581755"/>
              <a:ext cx="1412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5" name="Line 147"/>
            <p:cNvSpPr>
              <a:spLocks noChangeShapeType="1"/>
            </p:cNvSpPr>
            <p:nvPr/>
          </p:nvSpPr>
          <p:spPr bwMode="auto">
            <a:xfrm>
              <a:off x="7020049" y="2581755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6" name="Line 148"/>
            <p:cNvSpPr>
              <a:spLocks noChangeShapeType="1"/>
            </p:cNvSpPr>
            <p:nvPr/>
          </p:nvSpPr>
          <p:spPr bwMode="auto">
            <a:xfrm>
              <a:off x="7020049" y="2437293"/>
              <a:ext cx="7921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7" name="Line 149"/>
            <p:cNvSpPr>
              <a:spLocks noChangeShapeType="1"/>
            </p:cNvSpPr>
            <p:nvPr/>
          </p:nvSpPr>
          <p:spPr bwMode="auto">
            <a:xfrm flipV="1">
              <a:off x="7812212" y="222139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8" name="Line 150"/>
            <p:cNvSpPr>
              <a:spLocks noChangeShapeType="1"/>
            </p:cNvSpPr>
            <p:nvPr/>
          </p:nvSpPr>
          <p:spPr bwMode="auto">
            <a:xfrm>
              <a:off x="7812212" y="2221393"/>
              <a:ext cx="6482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199" name="Line 151"/>
            <p:cNvSpPr>
              <a:spLocks noChangeShapeType="1"/>
            </p:cNvSpPr>
            <p:nvPr/>
          </p:nvSpPr>
          <p:spPr bwMode="auto">
            <a:xfrm flipV="1">
              <a:off x="7812212" y="258175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0" name="Line 152"/>
            <p:cNvSpPr>
              <a:spLocks noChangeShapeType="1"/>
            </p:cNvSpPr>
            <p:nvPr/>
          </p:nvSpPr>
          <p:spPr bwMode="auto">
            <a:xfrm>
              <a:off x="7812212" y="2797655"/>
              <a:ext cx="6482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09" name="Line 161"/>
            <p:cNvSpPr>
              <a:spLocks noChangeShapeType="1"/>
            </p:cNvSpPr>
            <p:nvPr/>
          </p:nvSpPr>
          <p:spPr bwMode="auto">
            <a:xfrm flipV="1">
              <a:off x="4643562" y="1918261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2" name="Line 164"/>
            <p:cNvSpPr>
              <a:spLocks noChangeShapeType="1"/>
            </p:cNvSpPr>
            <p:nvPr/>
          </p:nvSpPr>
          <p:spPr bwMode="auto">
            <a:xfrm>
              <a:off x="6227887" y="1918608"/>
              <a:ext cx="792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5" name="Line 167"/>
            <p:cNvSpPr>
              <a:spLocks noChangeShapeType="1"/>
            </p:cNvSpPr>
            <p:nvPr/>
          </p:nvSpPr>
          <p:spPr bwMode="auto">
            <a:xfrm>
              <a:off x="5434584" y="1344517"/>
              <a:ext cx="0" cy="1582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216" name="Line 168"/>
            <p:cNvSpPr>
              <a:spLocks noChangeShapeType="1"/>
            </p:cNvSpPr>
            <p:nvPr/>
          </p:nvSpPr>
          <p:spPr bwMode="auto">
            <a:xfrm>
              <a:off x="6225679" y="1342544"/>
              <a:ext cx="5010" cy="1584176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225"/>
            <p:cNvSpPr>
              <a:spLocks noChangeArrowheads="1"/>
            </p:cNvSpPr>
            <p:nvPr/>
          </p:nvSpPr>
          <p:spPr bwMode="auto">
            <a:xfrm>
              <a:off x="7813947" y="2927414"/>
              <a:ext cx="646484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Line 286"/>
            <p:cNvSpPr>
              <a:spLocks noChangeShapeType="1"/>
            </p:cNvSpPr>
            <p:nvPr/>
          </p:nvSpPr>
          <p:spPr bwMode="auto">
            <a:xfrm flipV="1">
              <a:off x="7812359" y="2926720"/>
              <a:ext cx="648071" cy="6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7"/>
            <p:cNvSpPr>
              <a:spLocks noChangeShapeType="1"/>
            </p:cNvSpPr>
            <p:nvPr/>
          </p:nvSpPr>
          <p:spPr bwMode="auto">
            <a:xfrm>
              <a:off x="7813947" y="3212974"/>
              <a:ext cx="6464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Rectangle 291"/>
            <p:cNvSpPr>
              <a:spLocks noChangeArrowheads="1"/>
            </p:cNvSpPr>
            <p:nvPr/>
          </p:nvSpPr>
          <p:spPr bwMode="auto">
            <a:xfrm>
              <a:off x="7957045" y="1344517"/>
              <a:ext cx="50338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l"/>
              <a:r>
                <a:rPr lang="zh-CN" altLang="en-US" sz="1800" b="1" dirty="0"/>
                <a:t>访存</a:t>
              </a:r>
            </a:p>
          </p:txBody>
        </p:sp>
        <p:sp>
          <p:nvSpPr>
            <p:cNvPr id="109" name="AutoShape 292"/>
            <p:cNvSpPr>
              <a:spLocks noChangeArrowheads="1"/>
            </p:cNvSpPr>
            <p:nvPr/>
          </p:nvSpPr>
          <p:spPr bwMode="auto">
            <a:xfrm rot="16200000">
              <a:off x="7741144" y="1415954"/>
              <a:ext cx="287338" cy="144463"/>
            </a:xfrm>
            <a:prstGeom prst="triangle">
              <a:avLst>
                <a:gd name="adj" fmla="val 50000"/>
              </a:avLst>
            </a:prstGeom>
            <a:solidFill>
              <a:srgbClr val="FFCCFF">
                <a:alpha val="80000"/>
              </a:srgb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93"/>
            <p:cNvSpPr>
              <a:spLocks noChangeShapeType="1"/>
            </p:cNvSpPr>
            <p:nvPr/>
          </p:nvSpPr>
          <p:spPr bwMode="auto">
            <a:xfrm flipV="1">
              <a:off x="7955457" y="1344516"/>
              <a:ext cx="50497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94"/>
            <p:cNvSpPr>
              <a:spLocks noChangeShapeType="1"/>
            </p:cNvSpPr>
            <p:nvPr/>
          </p:nvSpPr>
          <p:spPr bwMode="auto">
            <a:xfrm>
              <a:off x="7957044" y="1631854"/>
              <a:ext cx="5033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5"/>
            <p:cNvSpPr>
              <a:spLocks noChangeShapeType="1"/>
            </p:cNvSpPr>
            <p:nvPr/>
          </p:nvSpPr>
          <p:spPr bwMode="auto">
            <a:xfrm>
              <a:off x="7812582" y="1488979"/>
              <a:ext cx="144463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6"/>
            <p:cNvSpPr>
              <a:spLocks noChangeShapeType="1"/>
            </p:cNvSpPr>
            <p:nvPr/>
          </p:nvSpPr>
          <p:spPr bwMode="auto">
            <a:xfrm flipV="1">
              <a:off x="7812582" y="1344517"/>
              <a:ext cx="144463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Rectangle 225"/>
            <p:cNvSpPr>
              <a:spLocks noChangeArrowheads="1"/>
            </p:cNvSpPr>
            <p:nvPr/>
          </p:nvSpPr>
          <p:spPr bwMode="auto">
            <a:xfrm>
              <a:off x="3060824" y="2927414"/>
              <a:ext cx="790575" cy="28556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9" name="Rectangle 225"/>
            <p:cNvSpPr>
              <a:spLocks noChangeArrowheads="1"/>
            </p:cNvSpPr>
            <p:nvPr/>
          </p:nvSpPr>
          <p:spPr bwMode="auto">
            <a:xfrm>
              <a:off x="3851920" y="2926720"/>
              <a:ext cx="790575" cy="2862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0" name="Rectangle 225"/>
            <p:cNvSpPr>
              <a:spLocks noChangeArrowheads="1"/>
            </p:cNvSpPr>
            <p:nvPr/>
          </p:nvSpPr>
          <p:spPr bwMode="auto">
            <a:xfrm>
              <a:off x="4644008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1" name="Rectangle 225"/>
            <p:cNvSpPr>
              <a:spLocks noChangeArrowheads="1"/>
            </p:cNvSpPr>
            <p:nvPr/>
          </p:nvSpPr>
          <p:spPr bwMode="auto">
            <a:xfrm>
              <a:off x="5435104" y="2927414"/>
              <a:ext cx="790575" cy="2855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2" name="Rectangle 225"/>
            <p:cNvSpPr>
              <a:spLocks noChangeArrowheads="1"/>
            </p:cNvSpPr>
            <p:nvPr/>
          </p:nvSpPr>
          <p:spPr bwMode="auto">
            <a:xfrm>
              <a:off x="6230689" y="2926720"/>
              <a:ext cx="790575" cy="2862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CPU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3" name="Rectangle 225"/>
            <p:cNvSpPr>
              <a:spLocks noChangeArrowheads="1"/>
            </p:cNvSpPr>
            <p:nvPr/>
          </p:nvSpPr>
          <p:spPr bwMode="auto">
            <a:xfrm>
              <a:off x="7021785" y="2925638"/>
              <a:ext cx="79057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DMA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5" name="AutoShape 257"/>
            <p:cNvSpPr>
              <a:spLocks noChangeArrowheads="1"/>
            </p:cNvSpPr>
            <p:nvPr/>
          </p:nvSpPr>
          <p:spPr bwMode="auto">
            <a:xfrm>
              <a:off x="3851399" y="1775286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26" name="AutoShape 257"/>
            <p:cNvSpPr>
              <a:spLocks noChangeArrowheads="1"/>
            </p:cNvSpPr>
            <p:nvPr/>
          </p:nvSpPr>
          <p:spPr bwMode="auto">
            <a:xfrm>
              <a:off x="7019751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27" name="AutoShape 257"/>
            <p:cNvSpPr>
              <a:spLocks noChangeArrowheads="1"/>
            </p:cNvSpPr>
            <p:nvPr/>
          </p:nvSpPr>
          <p:spPr bwMode="auto">
            <a:xfrm>
              <a:off x="5435575" y="1774592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传送</a:t>
              </a:r>
            </a:p>
          </p:txBody>
        </p:sp>
        <p:sp>
          <p:nvSpPr>
            <p:cNvPr id="128" name="AutoShape 257"/>
            <p:cNvSpPr>
              <a:spLocks noChangeArrowheads="1"/>
            </p:cNvSpPr>
            <p:nvPr/>
          </p:nvSpPr>
          <p:spPr bwMode="auto">
            <a:xfrm>
              <a:off x="3059832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29" name="AutoShape 257"/>
            <p:cNvSpPr>
              <a:spLocks noChangeArrowheads="1"/>
            </p:cNvSpPr>
            <p:nvPr/>
          </p:nvSpPr>
          <p:spPr bwMode="auto">
            <a:xfrm>
              <a:off x="4643487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30" name="AutoShape 257"/>
            <p:cNvSpPr>
              <a:spLocks noChangeArrowheads="1"/>
            </p:cNvSpPr>
            <p:nvPr/>
          </p:nvSpPr>
          <p:spPr bwMode="auto">
            <a:xfrm>
              <a:off x="6227663" y="1342544"/>
              <a:ext cx="792609" cy="287338"/>
            </a:xfrm>
            <a:prstGeom prst="hexagon">
              <a:avLst>
                <a:gd name="adj" fmla="val 42541"/>
                <a:gd name="vf" fmla="val 115470"/>
              </a:avLst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dirty="0"/>
                <a:t>访存</a:t>
              </a:r>
            </a:p>
          </p:txBody>
        </p:sp>
        <p:sp>
          <p:nvSpPr>
            <p:cNvPr id="131" name="Line 161"/>
            <p:cNvSpPr>
              <a:spLocks noChangeShapeType="1"/>
            </p:cNvSpPr>
            <p:nvPr/>
          </p:nvSpPr>
          <p:spPr bwMode="auto">
            <a:xfrm flipV="1">
              <a:off x="3851920" y="1486213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61"/>
            <p:cNvSpPr>
              <a:spLocks noChangeShapeType="1"/>
            </p:cNvSpPr>
            <p:nvPr/>
          </p:nvSpPr>
          <p:spPr bwMode="auto">
            <a:xfrm flipV="1">
              <a:off x="5437163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 flipV="1">
              <a:off x="7021339" y="1486560"/>
              <a:ext cx="79102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 flipH="1">
            <a:off x="4355282" y="5575703"/>
            <a:ext cx="1152823" cy="229561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8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4" name="Text Box 200"/>
          <p:cNvSpPr txBox="1">
            <a:spLocks noChangeArrowheads="1"/>
          </p:cNvSpPr>
          <p:nvPr/>
        </p:nvSpPr>
        <p:spPr bwMode="auto">
          <a:xfrm>
            <a:off x="1403648" y="5805264"/>
            <a:ext cx="468052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2000" b="1" dirty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接口怎知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应采用</a:t>
            </a:r>
            <a:r>
              <a:rPr lang="zh-CN" altLang="en-US" sz="2000" b="1" dirty="0">
                <a:latin typeface="宋体" panose="02010600030101010101" pitchFamily="2" charset="-122"/>
              </a:rPr>
              <a:t>的传送方式？ </a:t>
            </a:r>
            <a:endParaRPr lang="en-US" altLang="zh-CN" sz="2000" b="1" dirty="0"/>
          </a:p>
        </p:txBody>
      </p:sp>
      <p:sp>
        <p:nvSpPr>
          <p:cNvPr id="85" name="Text Box 57"/>
          <p:cNvSpPr txBox="1">
            <a:spLocks noChangeArrowheads="1"/>
          </p:cNvSpPr>
          <p:nvPr/>
        </p:nvSpPr>
        <p:spPr bwMode="auto">
          <a:xfrm>
            <a:off x="6230689" y="5860856"/>
            <a:ext cx="2661791" cy="288925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传送准备时通知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DMA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接口</a:t>
            </a:r>
            <a:endParaRPr lang="zh-CN" altLang="en-US" sz="18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94" grpId="0"/>
      <p:bldP spid="386228" grpId="0"/>
      <p:bldP spid="84" grpId="0" animBg="1"/>
      <p:bldP spid="8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242"/>
          <p:cNvSpPr txBox="1">
            <a:spLocks noChangeArrowheads="1"/>
          </p:cNvSpPr>
          <p:nvPr/>
        </p:nvSpPr>
        <p:spPr bwMode="auto">
          <a:xfrm>
            <a:off x="179512" y="908720"/>
            <a:ext cx="3132609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接口功能：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接口基本结构：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4283818" y="2852936"/>
            <a:ext cx="1585913" cy="865188"/>
            <a:chOff x="4283818" y="2852936"/>
            <a:chExt cx="1585913" cy="865188"/>
          </a:xfrm>
        </p:grpSpPr>
        <p:sp>
          <p:nvSpPr>
            <p:cNvPr id="177" name="Rectangle 333"/>
            <p:cNvSpPr>
              <a:spLocks noChangeArrowheads="1"/>
            </p:cNvSpPr>
            <p:nvPr/>
          </p:nvSpPr>
          <p:spPr bwMode="auto">
            <a:xfrm>
              <a:off x="4283818" y="3143449"/>
              <a:ext cx="1585913" cy="5746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Line 348"/>
            <p:cNvSpPr>
              <a:spLocks noChangeShapeType="1"/>
            </p:cNvSpPr>
            <p:nvPr/>
          </p:nvSpPr>
          <p:spPr bwMode="auto">
            <a:xfrm flipV="1">
              <a:off x="4355255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349"/>
            <p:cNvSpPr>
              <a:spLocks noChangeShapeType="1"/>
            </p:cNvSpPr>
            <p:nvPr/>
          </p:nvSpPr>
          <p:spPr bwMode="auto">
            <a:xfrm flipH="1" flipV="1">
              <a:off x="4428280" y="2852936"/>
              <a:ext cx="0" cy="4349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350"/>
            <p:cNvSpPr txBox="1">
              <a:spLocks noChangeArrowheads="1"/>
            </p:cNvSpPr>
            <p:nvPr/>
          </p:nvSpPr>
          <p:spPr bwMode="auto">
            <a:xfrm>
              <a:off x="4428280" y="2854524"/>
              <a:ext cx="1223963" cy="2905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MEMW#/MEMR#</a:t>
              </a:r>
            </a:p>
          </p:txBody>
        </p:sp>
        <p:sp>
          <p:nvSpPr>
            <p:cNvPr id="181" name="Line 354"/>
            <p:cNvSpPr>
              <a:spLocks noChangeShapeType="1"/>
            </p:cNvSpPr>
            <p:nvPr/>
          </p:nvSpPr>
          <p:spPr bwMode="auto">
            <a:xfrm flipH="1">
              <a:off x="5795118" y="2852936"/>
              <a:ext cx="1588" cy="4349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9B4D-A33F-4B37-AE79-0E5C52B1CB1A}" type="slidenum">
              <a:rPr lang="en-US" altLang="zh-CN"/>
              <a:t>57</a:t>
            </a:fld>
            <a:endParaRPr lang="en-US" altLang="zh-CN" dirty="0"/>
          </a:p>
        </p:txBody>
      </p:sp>
      <p:sp>
        <p:nvSpPr>
          <p:cNvPr id="13497" name="Text Box 185"/>
          <p:cNvSpPr txBox="1">
            <a:spLocks noChangeArrowheads="1"/>
          </p:cNvSpPr>
          <p:nvPr/>
        </p:nvSpPr>
        <p:spPr bwMode="auto">
          <a:xfrm>
            <a:off x="179388" y="435442"/>
            <a:ext cx="881935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</a:t>
            </a:r>
            <a:r>
              <a:rPr lang="en-US" altLang="zh-CN" dirty="0"/>
              <a:t>DMA</a:t>
            </a:r>
            <a:r>
              <a:rPr lang="zh-CN" altLang="en-US" dirty="0"/>
              <a:t>接口的功能与结构</a:t>
            </a:r>
          </a:p>
        </p:txBody>
      </p:sp>
      <p:sp>
        <p:nvSpPr>
          <p:cNvPr id="13554" name="Text Box 242"/>
          <p:cNvSpPr txBox="1">
            <a:spLocks noChangeArrowheads="1"/>
          </p:cNvSpPr>
          <p:nvPr/>
        </p:nvSpPr>
        <p:spPr bwMode="auto">
          <a:xfrm>
            <a:off x="2627660" y="908720"/>
            <a:ext cx="637108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①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传送控制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总线请求、总线传输、批量管理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②设备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常规功能、传送结束时产生中断请求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3631" name="Text Box 319"/>
          <p:cNvSpPr txBox="1">
            <a:spLocks noChangeArrowheads="1"/>
          </p:cNvSpPr>
          <p:nvPr/>
        </p:nvSpPr>
        <p:spPr bwMode="auto">
          <a:xfrm>
            <a:off x="179388" y="2276872"/>
            <a:ext cx="5760788" cy="3978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设备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接口逻辑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中断式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传送控制逻辑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632" name="Text Box 320"/>
          <p:cNvSpPr txBox="1">
            <a:spLocks noChangeArrowheads="1"/>
          </p:cNvSpPr>
          <p:nvPr/>
        </p:nvSpPr>
        <p:spPr bwMode="auto">
          <a:xfrm>
            <a:off x="3707904" y="5683314"/>
            <a:ext cx="51847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70" dirty="0">
                <a:latin typeface="宋体" panose="02010600030101010101" pitchFamily="2" charset="-122"/>
              </a:rPr>
              <a:t>MAC</a:t>
            </a:r>
            <a:r>
              <a:rPr lang="zh-CN" altLang="en-US" b="1" spc="-70" dirty="0">
                <a:latin typeface="宋体" panose="02010600030101010101" pitchFamily="2" charset="-122"/>
              </a:rPr>
              <a:t>及</a:t>
            </a:r>
            <a:r>
              <a:rPr lang="en-US" altLang="zh-CN" b="1" spc="-70" dirty="0">
                <a:latin typeface="宋体" panose="02010600030101010101" pitchFamily="2" charset="-122"/>
              </a:rPr>
              <a:t>WC</a:t>
            </a:r>
            <a:r>
              <a:rPr lang="zh-CN" altLang="en-US" b="1" spc="-70" dirty="0">
                <a:latin typeface="宋体" panose="02010600030101010101" pitchFamily="2" charset="-122"/>
              </a:rPr>
              <a:t>，总线控制，</a:t>
            </a:r>
            <a:r>
              <a:rPr lang="en-US" altLang="zh-CN" b="1" spc="-70" dirty="0">
                <a:latin typeface="宋体" panose="02010600030101010101" pitchFamily="2" charset="-122"/>
              </a:rPr>
              <a:t>DMA</a:t>
            </a:r>
            <a:r>
              <a:rPr lang="zh-CN" altLang="en-US" b="1" spc="-70" dirty="0">
                <a:latin typeface="宋体" panose="02010600030101010101" pitchFamily="2" charset="-122"/>
              </a:rPr>
              <a:t>控制</a:t>
            </a:r>
            <a:r>
              <a:rPr lang="en-US" altLang="zh-CN" sz="1800" b="1" spc="-70" dirty="0">
                <a:latin typeface="宋体" panose="02010600030101010101" pitchFamily="2" charset="-122"/>
              </a:rPr>
              <a:t>(</a:t>
            </a:r>
            <a:r>
              <a:rPr lang="zh-CN" altLang="en-US" sz="1800" b="1" spc="-70" dirty="0">
                <a:latin typeface="宋体" panose="02010600030101010101" pitchFamily="2" charset="-122"/>
              </a:rPr>
              <a:t>含请求</a:t>
            </a:r>
            <a:r>
              <a:rPr lang="en-US" altLang="zh-CN" sz="1800" b="1" spc="-70" dirty="0">
                <a:latin typeface="宋体" panose="02010600030101010101" pitchFamily="2" charset="-122"/>
              </a:rPr>
              <a:t>)</a:t>
            </a:r>
            <a:endParaRPr lang="zh-CN" altLang="en-US" b="1" spc="-70" dirty="0">
              <a:latin typeface="宋体" panose="02010600030101010101" pitchFamily="2" charset="-122"/>
            </a:endParaRPr>
          </a:p>
        </p:txBody>
      </p:sp>
      <p:sp>
        <p:nvSpPr>
          <p:cNvPr id="13748" name="AutoShape 4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49" name="AutoShape 43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53" name="AutoShape 44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" name="组合 156"/>
          <p:cNvGrpSpPr/>
          <p:nvPr/>
        </p:nvGrpSpPr>
        <p:grpSpPr>
          <a:xfrm>
            <a:off x="2916090" y="4691837"/>
            <a:ext cx="4319590" cy="827106"/>
            <a:chOff x="2555976" y="4402094"/>
            <a:chExt cx="4319590" cy="827106"/>
          </a:xfrm>
        </p:grpSpPr>
        <p:sp>
          <p:nvSpPr>
            <p:cNvPr id="158" name="Rectangle 322"/>
            <p:cNvSpPr>
              <a:spLocks noChangeArrowheads="1"/>
            </p:cNvSpPr>
            <p:nvPr/>
          </p:nvSpPr>
          <p:spPr bwMode="auto">
            <a:xfrm>
              <a:off x="3203847" y="4617197"/>
              <a:ext cx="3564051" cy="61200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Text Box 420"/>
            <p:cNvSpPr txBox="1">
              <a:spLocks noChangeArrowheads="1"/>
            </p:cNvSpPr>
            <p:nvPr/>
          </p:nvSpPr>
          <p:spPr bwMode="auto">
            <a:xfrm>
              <a:off x="5292033" y="4725144"/>
              <a:ext cx="1368199" cy="39407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请求逻辑</a:t>
              </a:r>
            </a:p>
          </p:txBody>
        </p:sp>
        <p:sp>
          <p:nvSpPr>
            <p:cNvPr id="160" name="Line 421"/>
            <p:cNvSpPr>
              <a:spLocks noChangeShapeType="1"/>
            </p:cNvSpPr>
            <p:nvPr/>
          </p:nvSpPr>
          <p:spPr bwMode="auto">
            <a:xfrm flipH="1" flipV="1">
              <a:off x="4716016" y="4867823"/>
              <a:ext cx="576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2"/>
            <p:cNvSpPr>
              <a:spLocks noChangeShapeType="1"/>
            </p:cNvSpPr>
            <p:nvPr/>
          </p:nvSpPr>
          <p:spPr bwMode="auto">
            <a:xfrm>
              <a:off x="4716016" y="4940848"/>
              <a:ext cx="576113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423"/>
            <p:cNvSpPr txBox="1">
              <a:spLocks noChangeArrowheads="1"/>
            </p:cNvSpPr>
            <p:nvPr/>
          </p:nvSpPr>
          <p:spPr bwMode="auto">
            <a:xfrm>
              <a:off x="4716016" y="4652343"/>
              <a:ext cx="612059" cy="21706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63" name="Text Box 424"/>
            <p:cNvSpPr txBox="1">
              <a:spLocks noChangeArrowheads="1"/>
            </p:cNvSpPr>
            <p:nvPr/>
          </p:nvSpPr>
          <p:spPr bwMode="auto">
            <a:xfrm>
              <a:off x="4716016" y="4940848"/>
              <a:ext cx="61205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>
              <a:off x="6516791" y="4436022"/>
              <a:ext cx="0" cy="28912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6"/>
            <p:cNvSpPr>
              <a:spLocks noChangeShapeType="1"/>
            </p:cNvSpPr>
            <p:nvPr/>
          </p:nvSpPr>
          <p:spPr bwMode="auto">
            <a:xfrm flipH="1">
              <a:off x="6660232" y="4940848"/>
              <a:ext cx="215334" cy="42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427"/>
            <p:cNvSpPr txBox="1">
              <a:spLocks noChangeArrowheads="1"/>
            </p:cNvSpPr>
            <p:nvPr/>
          </p:nvSpPr>
          <p:spPr bwMode="auto">
            <a:xfrm>
              <a:off x="2627414" y="4653511"/>
              <a:ext cx="503238" cy="214313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167" name="Text Box 428"/>
            <p:cNvSpPr txBox="1">
              <a:spLocks noChangeArrowheads="1"/>
            </p:cNvSpPr>
            <p:nvPr/>
          </p:nvSpPr>
          <p:spPr bwMode="auto">
            <a:xfrm>
              <a:off x="2627414" y="4940848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168" name="Text Box 430"/>
            <p:cNvSpPr txBox="1">
              <a:spLocks noChangeArrowheads="1"/>
            </p:cNvSpPr>
            <p:nvPr/>
          </p:nvSpPr>
          <p:spPr bwMode="auto">
            <a:xfrm>
              <a:off x="3347865" y="4725144"/>
              <a:ext cx="1368796" cy="36671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169" name="Line 433"/>
            <p:cNvSpPr>
              <a:spLocks noChangeShapeType="1"/>
            </p:cNvSpPr>
            <p:nvPr/>
          </p:nvSpPr>
          <p:spPr bwMode="auto">
            <a:xfrm flipH="1">
              <a:off x="2555976" y="4867823"/>
              <a:ext cx="791888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34"/>
            <p:cNvSpPr>
              <a:spLocks noChangeShapeType="1"/>
            </p:cNvSpPr>
            <p:nvPr/>
          </p:nvSpPr>
          <p:spPr bwMode="auto">
            <a:xfrm>
              <a:off x="2555976" y="4940848"/>
              <a:ext cx="792062" cy="42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26"/>
            <p:cNvSpPr>
              <a:spLocks noChangeShapeType="1"/>
            </p:cNvSpPr>
            <p:nvPr/>
          </p:nvSpPr>
          <p:spPr bwMode="auto">
            <a:xfrm flipH="1" flipV="1">
              <a:off x="3852192" y="4402094"/>
              <a:ext cx="7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426"/>
            <p:cNvSpPr>
              <a:spLocks noChangeShapeType="1"/>
            </p:cNvSpPr>
            <p:nvPr/>
          </p:nvSpPr>
          <p:spPr bwMode="auto">
            <a:xfrm flipH="1" flipV="1">
              <a:off x="3995138" y="4402094"/>
              <a:ext cx="795" cy="3230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52243" y="1340768"/>
            <a:ext cx="3240362" cy="864096"/>
            <a:chOff x="5902523" y="1340768"/>
            <a:chExt cx="3240362" cy="864096"/>
          </a:xfrm>
        </p:grpSpPr>
        <p:sp>
          <p:nvSpPr>
            <p:cNvPr id="91" name="Text Box 95"/>
            <p:cNvSpPr txBox="1">
              <a:spLocks noChangeArrowheads="1"/>
            </p:cNvSpPr>
            <p:nvPr/>
          </p:nvSpPr>
          <p:spPr bwMode="auto">
            <a:xfrm>
              <a:off x="5902523" y="1916832"/>
              <a:ext cx="1574102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循环方式传送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H="1">
              <a:off x="7235680" y="1340768"/>
              <a:ext cx="504724" cy="57606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 flipH="1">
              <a:off x="6876905" y="1340768"/>
              <a:ext cx="32313" cy="57606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174" name="Text Box 95"/>
            <p:cNvSpPr txBox="1">
              <a:spLocks noChangeArrowheads="1"/>
            </p:cNvSpPr>
            <p:nvPr/>
          </p:nvSpPr>
          <p:spPr bwMode="auto">
            <a:xfrm>
              <a:off x="7839053" y="1916832"/>
              <a:ext cx="1303832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实现器件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?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5" name="直接箭头连接符 174"/>
            <p:cNvCxnSpPr>
              <a:stCxn id="91" idx="3"/>
              <a:endCxn id="174" idx="1"/>
            </p:cNvCxnSpPr>
            <p:nvPr/>
          </p:nvCxnSpPr>
          <p:spPr bwMode="auto">
            <a:xfrm>
              <a:off x="7476625" y="2060848"/>
              <a:ext cx="36242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grpSp>
        <p:nvGrpSpPr>
          <p:cNvPr id="182" name="Group 445"/>
          <p:cNvGrpSpPr/>
          <p:nvPr/>
        </p:nvGrpSpPr>
        <p:grpSpPr bwMode="auto">
          <a:xfrm>
            <a:off x="3780580" y="3575249"/>
            <a:ext cx="2735263" cy="1009651"/>
            <a:chOff x="1974" y="2115"/>
            <a:chExt cx="1723" cy="636"/>
          </a:xfrm>
        </p:grpSpPr>
        <p:sp>
          <p:nvSpPr>
            <p:cNvPr id="183" name="Rectangle 322"/>
            <p:cNvSpPr>
              <a:spLocks noChangeArrowheads="1"/>
            </p:cNvSpPr>
            <p:nvPr/>
          </p:nvSpPr>
          <p:spPr bwMode="auto">
            <a:xfrm>
              <a:off x="1974" y="2251"/>
              <a:ext cx="1451" cy="5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327"/>
            <p:cNvSpPr>
              <a:spLocks noChangeShapeType="1"/>
            </p:cNvSpPr>
            <p:nvPr/>
          </p:nvSpPr>
          <p:spPr bwMode="auto">
            <a:xfrm flipV="1">
              <a:off x="3380" y="2387"/>
              <a:ext cx="31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29"/>
            <p:cNvSpPr>
              <a:spLocks noChangeShapeType="1"/>
            </p:cNvSpPr>
            <p:nvPr/>
          </p:nvSpPr>
          <p:spPr bwMode="auto">
            <a:xfrm flipV="1">
              <a:off x="3244" y="2115"/>
              <a:ext cx="0" cy="18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Text Box 336"/>
            <p:cNvSpPr txBox="1">
              <a:spLocks noChangeArrowheads="1"/>
            </p:cNvSpPr>
            <p:nvPr/>
          </p:nvSpPr>
          <p:spPr bwMode="auto">
            <a:xfrm>
              <a:off x="2019" y="2296"/>
              <a:ext cx="1361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MAC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7" name="Text Box 417"/>
            <p:cNvSpPr txBox="1">
              <a:spLocks noChangeArrowheads="1"/>
            </p:cNvSpPr>
            <p:nvPr/>
          </p:nvSpPr>
          <p:spPr bwMode="auto">
            <a:xfrm>
              <a:off x="2019" y="2523"/>
              <a:ext cx="1361" cy="1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传送字数计数器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WC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88" name="Line 415"/>
            <p:cNvSpPr>
              <a:spLocks noChangeShapeType="1"/>
            </p:cNvSpPr>
            <p:nvPr/>
          </p:nvSpPr>
          <p:spPr bwMode="auto">
            <a:xfrm>
              <a:off x="3380" y="2614"/>
              <a:ext cx="317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2" name="Group 444"/>
          <p:cNvGrpSpPr/>
          <p:nvPr/>
        </p:nvGrpSpPr>
        <p:grpSpPr bwMode="auto">
          <a:xfrm>
            <a:off x="5291463" y="4513243"/>
            <a:ext cx="2306638" cy="430213"/>
            <a:chOff x="3016" y="2842"/>
            <a:chExt cx="1453" cy="271"/>
          </a:xfrm>
        </p:grpSpPr>
        <p:sp>
          <p:nvSpPr>
            <p:cNvPr id="153" name="Line 413"/>
            <p:cNvSpPr>
              <a:spLocks noChangeShapeType="1"/>
            </p:cNvSpPr>
            <p:nvPr/>
          </p:nvSpPr>
          <p:spPr bwMode="auto">
            <a:xfrm flipH="1" flipV="1">
              <a:off x="3016" y="3022"/>
              <a:ext cx="1453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14"/>
            <p:cNvSpPr>
              <a:spLocks noChangeShapeType="1"/>
            </p:cNvSpPr>
            <p:nvPr/>
          </p:nvSpPr>
          <p:spPr bwMode="auto">
            <a:xfrm flipH="1">
              <a:off x="4468" y="3022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16"/>
            <p:cNvSpPr txBox="1">
              <a:spLocks noChangeArrowheads="1"/>
            </p:cNvSpPr>
            <p:nvPr/>
          </p:nvSpPr>
          <p:spPr bwMode="auto">
            <a:xfrm>
              <a:off x="3107" y="2886"/>
              <a:ext cx="658" cy="1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溢出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)EOP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56" name="Line 418"/>
            <p:cNvSpPr>
              <a:spLocks noChangeShapeType="1"/>
            </p:cNvSpPr>
            <p:nvPr/>
          </p:nvSpPr>
          <p:spPr bwMode="auto">
            <a:xfrm>
              <a:off x="3016" y="2842"/>
              <a:ext cx="0" cy="18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564" y="2852936"/>
            <a:ext cx="7200901" cy="2738438"/>
            <a:chOff x="1547564" y="2852936"/>
            <a:chExt cx="7200901" cy="2738438"/>
          </a:xfrm>
        </p:grpSpPr>
        <p:sp>
          <p:nvSpPr>
            <p:cNvPr id="108" name="Rectangle 356"/>
            <p:cNvSpPr>
              <a:spLocks noChangeArrowheads="1"/>
            </p:cNvSpPr>
            <p:nvPr/>
          </p:nvSpPr>
          <p:spPr bwMode="auto">
            <a:xfrm>
              <a:off x="3563689" y="3143449"/>
              <a:ext cx="4752975" cy="2374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357"/>
            <p:cNvSpPr txBox="1">
              <a:spLocks noChangeArrowheads="1"/>
            </p:cNvSpPr>
            <p:nvPr/>
          </p:nvSpPr>
          <p:spPr bwMode="auto">
            <a:xfrm>
              <a:off x="6733927" y="4078486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控制</a:t>
              </a:r>
              <a:r>
                <a:rPr lang="en-US" altLang="zh-CN" sz="1800" b="1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0" name="Text Box 358"/>
            <p:cNvSpPr txBox="1">
              <a:spLocks noChangeArrowheads="1"/>
            </p:cNvSpPr>
            <p:nvPr/>
          </p:nvSpPr>
          <p:spPr bwMode="auto">
            <a:xfrm>
              <a:off x="6733927" y="3287911"/>
              <a:ext cx="1438275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11" name="Line 359"/>
            <p:cNvSpPr>
              <a:spLocks noChangeShapeType="1"/>
            </p:cNvSpPr>
            <p:nvPr/>
          </p:nvSpPr>
          <p:spPr bwMode="auto">
            <a:xfrm>
              <a:off x="7235577" y="5231011"/>
              <a:ext cx="1460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360"/>
            <p:cNvSpPr>
              <a:spLocks noChangeShapeType="1"/>
            </p:cNvSpPr>
            <p:nvPr/>
          </p:nvSpPr>
          <p:spPr bwMode="auto">
            <a:xfrm flipH="1">
              <a:off x="7884864" y="4726186"/>
              <a:ext cx="1588" cy="2174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61"/>
            <p:cNvSpPr txBox="1">
              <a:spLocks noChangeArrowheads="1"/>
            </p:cNvSpPr>
            <p:nvPr/>
          </p:nvSpPr>
          <p:spPr bwMode="auto">
            <a:xfrm>
              <a:off x="6733927" y="3718124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数据缓冲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4" name="Text Box 362"/>
            <p:cNvSpPr txBox="1">
              <a:spLocks noChangeArrowheads="1"/>
            </p:cNvSpPr>
            <p:nvPr/>
          </p:nvSpPr>
          <p:spPr bwMode="auto">
            <a:xfrm>
              <a:off x="6733927" y="4438849"/>
              <a:ext cx="143827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5" name="Text Box 363"/>
            <p:cNvSpPr txBox="1">
              <a:spLocks noChangeArrowheads="1"/>
            </p:cNvSpPr>
            <p:nvPr/>
          </p:nvSpPr>
          <p:spPr bwMode="auto">
            <a:xfrm>
              <a:off x="7380039" y="4942086"/>
              <a:ext cx="792163" cy="50641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中断请求逻辑</a:t>
              </a:r>
            </a:p>
          </p:txBody>
        </p:sp>
        <p:sp>
          <p:nvSpPr>
            <p:cNvPr id="116" name="Line 364"/>
            <p:cNvSpPr>
              <a:spLocks noChangeShapeType="1"/>
            </p:cNvSpPr>
            <p:nvPr/>
          </p:nvSpPr>
          <p:spPr bwMode="auto">
            <a:xfrm flipH="1" flipV="1">
              <a:off x="8172202" y="3862586"/>
              <a:ext cx="288925" cy="1588"/>
            </a:xfrm>
            <a:prstGeom prst="line">
              <a:avLst/>
            </a:pr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65"/>
            <p:cNvSpPr>
              <a:spLocks noChangeShapeType="1"/>
            </p:cNvSpPr>
            <p:nvPr/>
          </p:nvSpPr>
          <p:spPr bwMode="auto">
            <a:xfrm>
              <a:off x="8172202" y="4222949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366"/>
            <p:cNvSpPr>
              <a:spLocks noChangeShapeType="1"/>
            </p:cNvSpPr>
            <p:nvPr/>
          </p:nvSpPr>
          <p:spPr bwMode="auto">
            <a:xfrm flipH="1" flipV="1">
              <a:off x="8172202" y="4583311"/>
              <a:ext cx="288925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67"/>
            <p:cNvSpPr txBox="1">
              <a:spLocks noChangeArrowheads="1"/>
            </p:cNvSpPr>
            <p:nvPr/>
          </p:nvSpPr>
          <p:spPr bwMode="auto">
            <a:xfrm>
              <a:off x="8461127" y="3718124"/>
              <a:ext cx="287338" cy="10096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  设</a:t>
              </a:r>
            </a:p>
          </p:txBody>
        </p:sp>
        <p:sp>
          <p:nvSpPr>
            <p:cNvPr id="120" name="Line 368"/>
            <p:cNvSpPr>
              <a:spLocks noChangeShapeType="1"/>
            </p:cNvSpPr>
            <p:nvPr/>
          </p:nvSpPr>
          <p:spPr bwMode="auto">
            <a:xfrm flipV="1">
              <a:off x="7235577" y="4726186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69"/>
            <p:cNvSpPr txBox="1">
              <a:spLocks noChangeArrowheads="1"/>
            </p:cNvSpPr>
            <p:nvPr/>
          </p:nvSpPr>
          <p:spPr bwMode="auto">
            <a:xfrm>
              <a:off x="5003552" y="3287911"/>
              <a:ext cx="1368425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锁存器</a:t>
              </a:r>
            </a:p>
          </p:txBody>
        </p:sp>
        <p:sp>
          <p:nvSpPr>
            <p:cNvPr id="122" name="Line 370"/>
            <p:cNvSpPr>
              <a:spLocks noChangeShapeType="1"/>
            </p:cNvSpPr>
            <p:nvPr/>
          </p:nvSpPr>
          <p:spPr bwMode="auto">
            <a:xfrm>
              <a:off x="6516439" y="3432374"/>
              <a:ext cx="0" cy="115093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71"/>
            <p:cNvSpPr>
              <a:spLocks noChangeShapeType="1"/>
            </p:cNvSpPr>
            <p:nvPr/>
          </p:nvSpPr>
          <p:spPr bwMode="auto">
            <a:xfrm>
              <a:off x="6516439" y="4583311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72"/>
            <p:cNvSpPr>
              <a:spLocks noChangeShapeType="1"/>
            </p:cNvSpPr>
            <p:nvPr/>
          </p:nvSpPr>
          <p:spPr bwMode="auto">
            <a:xfrm>
              <a:off x="6516439" y="4222949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73"/>
            <p:cNvSpPr>
              <a:spLocks noChangeShapeType="1"/>
            </p:cNvSpPr>
            <p:nvPr/>
          </p:nvSpPr>
          <p:spPr bwMode="auto">
            <a:xfrm>
              <a:off x="6516439" y="3862586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74"/>
            <p:cNvSpPr>
              <a:spLocks noChangeShapeType="1"/>
            </p:cNvSpPr>
            <p:nvPr/>
          </p:nvSpPr>
          <p:spPr bwMode="auto">
            <a:xfrm flipH="1">
              <a:off x="6516439" y="3430786"/>
              <a:ext cx="217488" cy="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Text Box 375"/>
            <p:cNvSpPr txBox="1">
              <a:spLocks noChangeArrowheads="1"/>
            </p:cNvSpPr>
            <p:nvPr/>
          </p:nvSpPr>
          <p:spPr bwMode="auto">
            <a:xfrm>
              <a:off x="3708152" y="3287911"/>
              <a:ext cx="1079500" cy="287338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28" name="Line 376"/>
            <p:cNvSpPr>
              <a:spLocks noChangeShapeType="1"/>
            </p:cNvSpPr>
            <p:nvPr/>
          </p:nvSpPr>
          <p:spPr bwMode="auto">
            <a:xfrm flipV="1">
              <a:off x="7235577" y="4367411"/>
              <a:ext cx="0" cy="714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77"/>
            <p:cNvSpPr>
              <a:spLocks noChangeShapeType="1"/>
            </p:cNvSpPr>
            <p:nvPr/>
          </p:nvSpPr>
          <p:spPr bwMode="auto">
            <a:xfrm flipH="1">
              <a:off x="7524502" y="2854524"/>
              <a:ext cx="0" cy="43338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378"/>
            <p:cNvSpPr>
              <a:spLocks noChangeShapeType="1"/>
            </p:cNvSpPr>
            <p:nvPr/>
          </p:nvSpPr>
          <p:spPr bwMode="auto">
            <a:xfrm flipH="1">
              <a:off x="5795714" y="2854524"/>
              <a:ext cx="0" cy="433388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79"/>
            <p:cNvSpPr>
              <a:spLocks noChangeShapeType="1"/>
            </p:cNvSpPr>
            <p:nvPr/>
          </p:nvSpPr>
          <p:spPr bwMode="auto">
            <a:xfrm>
              <a:off x="4068514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80"/>
            <p:cNvSpPr>
              <a:spLocks noChangeShapeType="1"/>
            </p:cNvSpPr>
            <p:nvPr/>
          </p:nvSpPr>
          <p:spPr bwMode="auto">
            <a:xfrm>
              <a:off x="4139952" y="2854524"/>
              <a:ext cx="0" cy="433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81"/>
            <p:cNvSpPr>
              <a:spLocks noChangeShapeType="1"/>
            </p:cNvSpPr>
            <p:nvPr/>
          </p:nvSpPr>
          <p:spPr bwMode="auto">
            <a:xfrm>
              <a:off x="7740402" y="5445324"/>
              <a:ext cx="0" cy="1460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82"/>
            <p:cNvSpPr>
              <a:spLocks noChangeShapeType="1"/>
            </p:cNvSpPr>
            <p:nvPr/>
          </p:nvSpPr>
          <p:spPr bwMode="auto">
            <a:xfrm flipH="1" flipV="1">
              <a:off x="1692027" y="5591374"/>
              <a:ext cx="60483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3"/>
            <p:cNvSpPr>
              <a:spLocks noChangeShapeType="1"/>
            </p:cNvSpPr>
            <p:nvPr/>
          </p:nvSpPr>
          <p:spPr bwMode="auto">
            <a:xfrm flipH="1">
              <a:off x="1692027" y="5172274"/>
              <a:ext cx="0" cy="4191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84"/>
            <p:cNvSpPr>
              <a:spLocks noChangeShapeType="1"/>
            </p:cNvSpPr>
            <p:nvPr/>
          </p:nvSpPr>
          <p:spPr bwMode="auto">
            <a:xfrm flipV="1">
              <a:off x="1692027" y="5172274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385"/>
            <p:cNvSpPr txBox="1">
              <a:spLocks noChangeArrowheads="1"/>
            </p:cNvSpPr>
            <p:nvPr/>
          </p:nvSpPr>
          <p:spPr bwMode="auto">
            <a:xfrm>
              <a:off x="1693614" y="4942086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8" name="Line 386"/>
            <p:cNvSpPr>
              <a:spLocks noChangeShapeType="1"/>
            </p:cNvSpPr>
            <p:nvPr/>
          </p:nvSpPr>
          <p:spPr bwMode="auto">
            <a:xfrm>
              <a:off x="1547564" y="2854524"/>
              <a:ext cx="68040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V="1">
              <a:off x="23413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88"/>
            <p:cNvSpPr>
              <a:spLocks noChangeShapeType="1"/>
            </p:cNvSpPr>
            <p:nvPr/>
          </p:nvSpPr>
          <p:spPr bwMode="auto">
            <a:xfrm flipH="1" flipV="1">
              <a:off x="241116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 flipV="1">
              <a:off x="2484189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90"/>
            <p:cNvSpPr>
              <a:spLocks noChangeShapeType="1"/>
            </p:cNvSpPr>
            <p:nvPr/>
          </p:nvSpPr>
          <p:spPr bwMode="auto">
            <a:xfrm flipH="1" flipV="1">
              <a:off x="25572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91"/>
            <p:cNvSpPr>
              <a:spLocks noChangeShapeType="1"/>
            </p:cNvSpPr>
            <p:nvPr/>
          </p:nvSpPr>
          <p:spPr bwMode="auto">
            <a:xfrm flipH="1" flipV="1">
              <a:off x="2700089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92"/>
            <p:cNvSpPr>
              <a:spLocks noChangeShapeType="1"/>
            </p:cNvSpPr>
            <p:nvPr/>
          </p:nvSpPr>
          <p:spPr bwMode="auto">
            <a:xfrm flipH="1">
              <a:off x="2846139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393"/>
            <p:cNvSpPr txBox="1">
              <a:spLocks noChangeArrowheads="1"/>
            </p:cNvSpPr>
            <p:nvPr/>
          </p:nvSpPr>
          <p:spPr bwMode="auto">
            <a:xfrm>
              <a:off x="1547564" y="3214886"/>
              <a:ext cx="504825" cy="15113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>
                <a:latin typeface="宋体" panose="02010600030101010101" pitchFamily="2" charset="-122"/>
              </a:endParaRPr>
            </a:p>
            <a:p>
              <a:r>
                <a:rPr lang="zh-CN" altLang="en-US" sz="1800" b="1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146" name="Line 394"/>
            <p:cNvSpPr>
              <a:spLocks noChangeShapeType="1"/>
            </p:cNvSpPr>
            <p:nvPr/>
          </p:nvSpPr>
          <p:spPr bwMode="auto">
            <a:xfrm>
              <a:off x="1836489" y="2854524"/>
              <a:ext cx="1588" cy="360363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95"/>
            <p:cNvSpPr>
              <a:spLocks noChangeShapeType="1"/>
            </p:cNvSpPr>
            <p:nvPr/>
          </p:nvSpPr>
          <p:spPr bwMode="auto">
            <a:xfrm>
              <a:off x="1979364" y="2854524"/>
              <a:ext cx="0" cy="36036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96"/>
            <p:cNvSpPr>
              <a:spLocks noChangeShapeType="1"/>
            </p:cNvSpPr>
            <p:nvPr/>
          </p:nvSpPr>
          <p:spPr bwMode="auto">
            <a:xfrm>
              <a:off x="1693614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97"/>
            <p:cNvSpPr>
              <a:spLocks noChangeShapeType="1"/>
            </p:cNvSpPr>
            <p:nvPr/>
          </p:nvSpPr>
          <p:spPr bwMode="auto">
            <a:xfrm>
              <a:off x="1620589" y="2854524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398"/>
            <p:cNvSpPr txBox="1">
              <a:spLocks noChangeArrowheads="1"/>
            </p:cNvSpPr>
            <p:nvPr/>
          </p:nvSpPr>
          <p:spPr bwMode="auto">
            <a:xfrm>
              <a:off x="2987427" y="2852936"/>
              <a:ext cx="1081088" cy="2921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IOW#/IOR#</a:t>
              </a:r>
            </a:p>
          </p:txBody>
        </p:sp>
        <p:sp>
          <p:nvSpPr>
            <p:cNvPr id="151" name="Text Box 399"/>
            <p:cNvSpPr txBox="1">
              <a:spLocks noChangeArrowheads="1"/>
            </p:cNvSpPr>
            <p:nvPr/>
          </p:nvSpPr>
          <p:spPr bwMode="auto">
            <a:xfrm>
              <a:off x="2268289" y="3214886"/>
              <a:ext cx="647700" cy="23034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5" name="Line 434"/>
            <p:cNvSpPr>
              <a:spLocks noChangeShapeType="1"/>
            </p:cNvSpPr>
            <p:nvPr/>
          </p:nvSpPr>
          <p:spPr bwMode="auto">
            <a:xfrm flipH="1">
              <a:off x="1908399" y="5300788"/>
              <a:ext cx="35934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" name="Text Box 95"/>
          <p:cNvSpPr txBox="1">
            <a:spLocks noChangeArrowheads="1"/>
          </p:cNvSpPr>
          <p:nvPr/>
        </p:nvSpPr>
        <p:spPr bwMode="auto">
          <a:xfrm>
            <a:off x="7596336" y="2204864"/>
            <a:ext cx="1296269" cy="288032"/>
          </a:xfrm>
          <a:prstGeom prst="rect">
            <a:avLst/>
          </a:prstGeom>
          <a:noFill/>
          <a:ln w="12700">
            <a:solidFill>
              <a:srgbClr val="FF3399"/>
            </a:solidFill>
            <a:prstDash val="sysDash"/>
            <a:miter lim="800000"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zh-CN" altLang="en-US" sz="1800" b="1" dirty="0">
                <a:latin typeface="宋体" panose="02010600030101010101" pitchFamily="2" charset="-122"/>
              </a:rPr>
              <a:t>个计数器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4" grpId="0"/>
      <p:bldP spid="13631" grpId="0"/>
      <p:bldP spid="13632" grpId="0"/>
      <p:bldP spid="10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3E7C-2AF6-410F-8937-821A511B1688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388485" name="Text Box 389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DMA</a:t>
            </a:r>
            <a:r>
              <a:rPr lang="zh-CN" altLang="en-US" dirty="0"/>
              <a:t>的传送过程</a:t>
            </a:r>
          </a:p>
        </p:txBody>
      </p:sp>
      <p:sp>
        <p:nvSpPr>
          <p:cNvPr id="388486" name="Text Box 390"/>
          <p:cNvSpPr txBox="1">
            <a:spLocks noChangeArrowheads="1"/>
          </p:cNvSpPr>
          <p:nvPr/>
        </p:nvSpPr>
        <p:spPr bwMode="auto">
          <a:xfrm>
            <a:off x="179388" y="3140968"/>
            <a:ext cx="8785225" cy="9343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b="1" dirty="0">
                <a:latin typeface="宋体" panose="02010600030101010101" pitchFamily="2" charset="-122"/>
              </a:rPr>
              <a:t>传送需求如图所示，假设磁盘适配器的控制口为</a:t>
            </a:r>
            <a:r>
              <a:rPr lang="en-US" altLang="zh-CN" b="1" dirty="0" err="1">
                <a:latin typeface="宋体" panose="02010600030101010101" pitchFamily="2" charset="-122"/>
              </a:rPr>
              <a:t>RegC</a:t>
            </a:r>
            <a:r>
              <a:rPr lang="zh-CN" altLang="en-US" b="1" dirty="0">
                <a:latin typeface="宋体" panose="02010600030101010101" pitchFamily="2" charset="-122"/>
              </a:rPr>
              <a:t>，暂存磁道号、扇区号的端口为</a:t>
            </a:r>
            <a:r>
              <a:rPr lang="en-US" altLang="zh-CN" b="1" dirty="0" err="1">
                <a:latin typeface="宋体" panose="02010600030101010101" pitchFamily="2" charset="-122"/>
              </a:rPr>
              <a:t>RegT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 err="1">
                <a:latin typeface="宋体" panose="02010600030101010101" pitchFamily="2" charset="-122"/>
              </a:rPr>
              <a:t>RegF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8487" name="Text Box 391"/>
          <p:cNvSpPr txBox="1">
            <a:spLocks noChangeArrowheads="1"/>
          </p:cNvSpPr>
          <p:nvPr/>
        </p:nvSpPr>
        <p:spPr bwMode="auto">
          <a:xfrm>
            <a:off x="179387" y="836712"/>
            <a:ext cx="7992763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、预处理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初始化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使用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b="1" dirty="0">
                <a:latin typeface="宋体" panose="02010600030101010101" pitchFamily="2" charset="-122"/>
              </a:rPr>
              <a:t>传送参数、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设置传送参数：  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←与外设特性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无关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*启动外设：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8488" name="Text Box 392"/>
          <p:cNvSpPr txBox="1">
            <a:spLocks noChangeArrowheads="1"/>
          </p:cNvSpPr>
          <p:nvPr/>
        </p:nvSpPr>
        <p:spPr bwMode="auto">
          <a:xfrm>
            <a:off x="971600" y="2204864"/>
            <a:ext cx="741707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设置缓冲区首址、传送字数、传送方向及传送方式等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发送操作命令及参数      </a:t>
            </a:r>
            <a:r>
              <a:rPr lang="zh-CN" altLang="en-US" sz="1800" b="1" dirty="0">
                <a:latin typeface="宋体" panose="02010600030101010101" pitchFamily="2" charset="-122"/>
              </a:rPr>
              <a:t>←与外设特性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有关</a:t>
            </a:r>
            <a:endParaRPr lang="zh-CN" altLang="en-US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388552" name="Text Box 456"/>
          <p:cNvSpPr txBox="1">
            <a:spLocks noChangeArrowheads="1"/>
          </p:cNvSpPr>
          <p:nvPr/>
        </p:nvSpPr>
        <p:spPr bwMode="auto">
          <a:xfrm>
            <a:off x="1691359" y="5373836"/>
            <a:ext cx="3312864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①</a:t>
            </a:r>
            <a:r>
              <a:rPr lang="en-US" altLang="zh-CN" sz="2000" b="1" dirty="0" err="1">
                <a:latin typeface="宋体" panose="02010600030101010101" pitchFamily="2" charset="-122"/>
              </a:rPr>
              <a:t>MAC←b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②WC←512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③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RegC</a:t>
            </a:r>
            <a:r>
              <a:rPr lang="en-US" altLang="zh-CN" sz="2000" b="1" dirty="0">
                <a:latin typeface="宋体" panose="02010600030101010101" pitchFamily="2" charset="-122"/>
              </a:rPr>
              <a:t>←</a:t>
            </a:r>
            <a:r>
              <a:rPr lang="zh-CN" altLang="en-US" sz="2000" b="1" dirty="0">
                <a:latin typeface="宋体" panose="02010600030101010101" pitchFamily="2" charset="-122"/>
              </a:rPr>
              <a:t>写主存、周期</a:t>
            </a:r>
            <a:r>
              <a:rPr lang="zh-CN" altLang="en-US" sz="2000" b="1" dirty="0"/>
              <a:t>挪用</a:t>
            </a:r>
          </a:p>
        </p:txBody>
      </p:sp>
      <p:sp>
        <p:nvSpPr>
          <p:cNvPr id="388553" name="Text Box 457"/>
          <p:cNvSpPr txBox="1">
            <a:spLocks noChangeArrowheads="1"/>
          </p:cNvSpPr>
          <p:nvPr/>
        </p:nvSpPr>
        <p:spPr bwMode="auto">
          <a:xfrm>
            <a:off x="5292901" y="5373836"/>
            <a:ext cx="3095698" cy="1079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④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RegT←x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⑤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RegF←y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⑥</a:t>
            </a:r>
            <a:r>
              <a:rPr lang="en-US" altLang="zh-CN" sz="2000" b="1" dirty="0" err="1">
                <a:latin typeface="宋体" panose="02010600030101010101" pitchFamily="2" charset="-122"/>
              </a:rPr>
              <a:t>RegC←DMA</a:t>
            </a:r>
            <a:r>
              <a:rPr lang="zh-CN" altLang="en-US" sz="2000" b="1" dirty="0">
                <a:latin typeface="宋体" panose="02010600030101010101" pitchFamily="2" charset="-122"/>
              </a:rPr>
              <a:t>方式、读磁盘</a:t>
            </a:r>
            <a:endParaRPr lang="zh-CN" altLang="en-US" sz="2000" b="1" dirty="0"/>
          </a:p>
        </p:txBody>
      </p:sp>
      <p:grpSp>
        <p:nvGrpSpPr>
          <p:cNvPr id="388554" name="Group 458"/>
          <p:cNvGrpSpPr/>
          <p:nvPr/>
        </p:nvGrpSpPr>
        <p:grpSpPr bwMode="auto">
          <a:xfrm>
            <a:off x="6155930" y="4438548"/>
            <a:ext cx="1800225" cy="863600"/>
            <a:chOff x="3560" y="2069"/>
            <a:chExt cx="1134" cy="544"/>
          </a:xfrm>
        </p:grpSpPr>
        <p:sp>
          <p:nvSpPr>
            <p:cNvPr id="388555" name="Text Box 459"/>
            <p:cNvSpPr txBox="1">
              <a:spLocks noChangeArrowheads="1"/>
            </p:cNvSpPr>
            <p:nvPr/>
          </p:nvSpPr>
          <p:spPr bwMode="auto">
            <a:xfrm>
              <a:off x="3560" y="2069"/>
              <a:ext cx="408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x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磁道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y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扇区</a:t>
              </a:r>
            </a:p>
          </p:txBody>
        </p:sp>
        <p:sp>
          <p:nvSpPr>
            <p:cNvPr id="388556" name="AutoShape 460"/>
            <p:cNvSpPr>
              <a:spLocks noChangeArrowheads="1"/>
            </p:cNvSpPr>
            <p:nvPr/>
          </p:nvSpPr>
          <p:spPr bwMode="auto">
            <a:xfrm>
              <a:off x="3560" y="2341"/>
              <a:ext cx="1134" cy="91"/>
            </a:xfrm>
            <a:prstGeom prst="rightArrow">
              <a:avLst>
                <a:gd name="adj1" fmla="val 42861"/>
                <a:gd name="adj2" fmla="val 101772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7" name="Text Box 461"/>
            <p:cNvSpPr txBox="1">
              <a:spLocks noChangeArrowheads="1"/>
            </p:cNvSpPr>
            <p:nvPr/>
          </p:nvSpPr>
          <p:spPr bwMode="auto">
            <a:xfrm>
              <a:off x="4104" y="2069"/>
              <a:ext cx="590" cy="27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缓冲区首址为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88558" name="Text Box 462"/>
            <p:cNvSpPr txBox="1">
              <a:spLocks noChangeArrowheads="1"/>
            </p:cNvSpPr>
            <p:nvPr/>
          </p:nvSpPr>
          <p:spPr bwMode="auto">
            <a:xfrm>
              <a:off x="3742" y="2432"/>
              <a:ext cx="726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512B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大小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5616" y="4077692"/>
            <a:ext cx="7633023" cy="1226047"/>
            <a:chOff x="755650" y="3789040"/>
            <a:chExt cx="7633023" cy="1226047"/>
          </a:xfrm>
        </p:grpSpPr>
        <p:sp>
          <p:nvSpPr>
            <p:cNvPr id="388531" name="Text Box 435"/>
            <p:cNvSpPr txBox="1">
              <a:spLocks noChangeArrowheads="1"/>
            </p:cNvSpPr>
            <p:nvPr/>
          </p:nvSpPr>
          <p:spPr bwMode="auto">
            <a:xfrm>
              <a:off x="4789488" y="4149899"/>
              <a:ext cx="935038" cy="8636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</a:t>
              </a:r>
            </a:p>
          </p:txBody>
        </p:sp>
        <p:sp>
          <p:nvSpPr>
            <p:cNvPr id="388532" name="Text Box 436"/>
            <p:cNvSpPr txBox="1">
              <a:spLocks noChangeArrowheads="1"/>
            </p:cNvSpPr>
            <p:nvPr/>
          </p:nvSpPr>
          <p:spPr bwMode="auto">
            <a:xfrm>
              <a:off x="755650" y="4149899"/>
              <a:ext cx="865188" cy="86518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88533" name="Line 437"/>
            <p:cNvSpPr>
              <a:spLocks noChangeShapeType="1"/>
            </p:cNvSpPr>
            <p:nvPr/>
          </p:nvSpPr>
          <p:spPr bwMode="auto">
            <a:xfrm>
              <a:off x="755650" y="3789536"/>
              <a:ext cx="763302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4" name="Text Box 438"/>
            <p:cNvSpPr txBox="1">
              <a:spLocks noChangeArrowheads="1"/>
            </p:cNvSpPr>
            <p:nvPr/>
          </p:nvSpPr>
          <p:spPr bwMode="auto">
            <a:xfrm>
              <a:off x="7668344" y="4149899"/>
              <a:ext cx="720329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88536" name="Line 440"/>
            <p:cNvSpPr>
              <a:spLocks noChangeShapeType="1"/>
            </p:cNvSpPr>
            <p:nvPr/>
          </p:nvSpPr>
          <p:spPr bwMode="auto">
            <a:xfrm>
              <a:off x="8028384" y="3789536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8" name="Rectangle 442"/>
            <p:cNvSpPr>
              <a:spLocks noChangeArrowheads="1"/>
            </p:cNvSpPr>
            <p:nvPr/>
          </p:nvSpPr>
          <p:spPr bwMode="auto">
            <a:xfrm>
              <a:off x="1908175" y="4149899"/>
              <a:ext cx="2447925" cy="865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39" name="Text Box 443"/>
            <p:cNvSpPr txBox="1">
              <a:spLocks noChangeArrowheads="1"/>
            </p:cNvSpPr>
            <p:nvPr/>
          </p:nvSpPr>
          <p:spPr bwMode="auto">
            <a:xfrm>
              <a:off x="2052638" y="4294361"/>
              <a:ext cx="935038" cy="4318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0" name="Text Box 444"/>
            <p:cNvSpPr txBox="1">
              <a:spLocks noChangeArrowheads="1"/>
            </p:cNvSpPr>
            <p:nvPr/>
          </p:nvSpPr>
          <p:spPr bwMode="auto">
            <a:xfrm>
              <a:off x="3132138" y="4294361"/>
              <a:ext cx="1008063" cy="43180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388541" name="Text Box 445"/>
            <p:cNvSpPr txBox="1">
              <a:spLocks noChangeArrowheads="1"/>
            </p:cNvSpPr>
            <p:nvPr/>
          </p:nvSpPr>
          <p:spPr bwMode="auto">
            <a:xfrm>
              <a:off x="1979613" y="4726161"/>
              <a:ext cx="230505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磁盘适配器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88542" name="AutoShape 446"/>
            <p:cNvSpPr>
              <a:spLocks noChangeArrowheads="1"/>
            </p:cNvSpPr>
            <p:nvPr/>
          </p:nvSpPr>
          <p:spPr bwMode="auto">
            <a:xfrm>
              <a:off x="4140200" y="4581699"/>
              <a:ext cx="647700" cy="71438"/>
            </a:xfrm>
            <a:prstGeom prst="leftRightArrow">
              <a:avLst>
                <a:gd name="adj1" fmla="val 50000"/>
                <a:gd name="adj2" fmla="val 8967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550" name="Line 454"/>
            <p:cNvSpPr>
              <a:spLocks noChangeShapeType="1"/>
            </p:cNvSpPr>
            <p:nvPr/>
          </p:nvSpPr>
          <p:spPr bwMode="auto">
            <a:xfrm>
              <a:off x="4140200" y="4365799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51" name="Line 455"/>
            <p:cNvSpPr>
              <a:spLocks noChangeShapeType="1"/>
            </p:cNvSpPr>
            <p:nvPr/>
          </p:nvSpPr>
          <p:spPr bwMode="auto">
            <a:xfrm>
              <a:off x="4140200" y="451026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35" name="Line 439"/>
            <p:cNvSpPr>
              <a:spLocks noChangeShapeType="1"/>
            </p:cNvSpPr>
            <p:nvPr/>
          </p:nvSpPr>
          <p:spPr bwMode="auto">
            <a:xfrm flipV="1">
              <a:off x="11160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5" name="Line 449"/>
            <p:cNvSpPr>
              <a:spLocks noChangeShapeType="1"/>
            </p:cNvSpPr>
            <p:nvPr/>
          </p:nvSpPr>
          <p:spPr bwMode="auto">
            <a:xfrm flipV="1">
              <a:off x="900113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6" name="Line 450"/>
            <p:cNvSpPr>
              <a:spLocks noChangeShapeType="1"/>
            </p:cNvSpPr>
            <p:nvPr/>
          </p:nvSpPr>
          <p:spPr bwMode="auto">
            <a:xfrm flipV="1">
              <a:off x="1331913" y="3789040"/>
              <a:ext cx="1587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48" name="Line 452"/>
            <p:cNvSpPr>
              <a:spLocks noChangeShapeType="1"/>
            </p:cNvSpPr>
            <p:nvPr/>
          </p:nvSpPr>
          <p:spPr bwMode="auto">
            <a:xfrm>
              <a:off x="2915816" y="3789040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1" name="Line 465"/>
            <p:cNvSpPr>
              <a:spLocks noChangeShapeType="1"/>
            </p:cNvSpPr>
            <p:nvPr/>
          </p:nvSpPr>
          <p:spPr bwMode="auto">
            <a:xfrm>
              <a:off x="3203848" y="3789040"/>
              <a:ext cx="0" cy="36244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562" name="Line 466"/>
            <p:cNvSpPr>
              <a:spLocks noChangeShapeType="1"/>
            </p:cNvSpPr>
            <p:nvPr/>
          </p:nvSpPr>
          <p:spPr bwMode="auto">
            <a:xfrm>
              <a:off x="3059832" y="3789040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568" name="AutoShape 47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69" name="AutoShape 4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570" name="AutoShape 47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411612" y="4150717"/>
            <a:ext cx="1152451" cy="432296"/>
            <a:chOff x="2051646" y="3862065"/>
            <a:chExt cx="1152451" cy="432296"/>
          </a:xfrm>
        </p:grpSpPr>
        <p:sp>
          <p:nvSpPr>
            <p:cNvPr id="388564" name="Text Box 468"/>
            <p:cNvSpPr txBox="1">
              <a:spLocks noChangeArrowheads="1"/>
            </p:cNvSpPr>
            <p:nvPr/>
          </p:nvSpPr>
          <p:spPr bwMode="auto">
            <a:xfrm>
              <a:off x="2051646" y="3862065"/>
              <a:ext cx="792162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①②③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2916064" y="4151487"/>
              <a:ext cx="288033" cy="14287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  <p:grpSp>
        <p:nvGrpSpPr>
          <p:cNvPr id="8" name="组合 7"/>
          <p:cNvGrpSpPr/>
          <p:nvPr/>
        </p:nvGrpSpPr>
        <p:grpSpPr>
          <a:xfrm>
            <a:off x="3564063" y="4149700"/>
            <a:ext cx="935930" cy="430906"/>
            <a:chOff x="3204097" y="3861048"/>
            <a:chExt cx="935930" cy="430906"/>
          </a:xfrm>
        </p:grpSpPr>
        <p:sp>
          <p:nvSpPr>
            <p:cNvPr id="388566" name="Text Box 470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792163" cy="2159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④⑤⑥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 bwMode="auto">
            <a:xfrm>
              <a:off x="3204097" y="4151487"/>
              <a:ext cx="216023" cy="1404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8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486" grpId="0"/>
      <p:bldP spid="388487" grpId="0"/>
      <p:bldP spid="388552" grpId="0"/>
      <p:bldP spid="38855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39952" y="1845889"/>
            <a:ext cx="431800" cy="360363"/>
            <a:chOff x="8108131" y="2069232"/>
            <a:chExt cx="431800" cy="360363"/>
          </a:xfrm>
        </p:grpSpPr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85399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>
              <a:off x="8324031" y="2069232"/>
              <a:ext cx="0" cy="360363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>
              <a:off x="8108131" y="2069232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6CBD-9B29-4471-8B21-D4E2941ED726}" type="slidenum">
              <a:rPr lang="en-US" altLang="zh-CN"/>
              <a:t>59</a:t>
            </a:fld>
            <a:endParaRPr lang="en-US" altLang="zh-CN" dirty="0"/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8785225" cy="45550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、数据传送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循环地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latin typeface="宋体" panose="02010600030101010101" pitchFamily="2" charset="-122"/>
              </a:rPr>
              <a:t>数据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一个字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，直至传送完毕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*申请总线使用权：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*传送数据：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*实现循环：</a:t>
            </a:r>
          </a:p>
        </p:txBody>
      </p:sp>
      <p:grpSp>
        <p:nvGrpSpPr>
          <p:cNvPr id="390258" name="Group 114"/>
          <p:cNvGrpSpPr/>
          <p:nvPr/>
        </p:nvGrpSpPr>
        <p:grpSpPr bwMode="auto">
          <a:xfrm>
            <a:off x="2196281" y="2061789"/>
            <a:ext cx="1728787" cy="288925"/>
            <a:chOff x="1111" y="1570"/>
            <a:chExt cx="1089" cy="182"/>
          </a:xfrm>
        </p:grpSpPr>
        <p:sp>
          <p:nvSpPr>
            <p:cNvPr id="390181" name="Text Box 37"/>
            <p:cNvSpPr txBox="1">
              <a:spLocks noChangeArrowheads="1"/>
            </p:cNvSpPr>
            <p:nvPr/>
          </p:nvSpPr>
          <p:spPr bwMode="auto">
            <a:xfrm>
              <a:off x="1247" y="1570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HRQ↑</a:t>
              </a:r>
            </a:p>
          </p:txBody>
        </p:sp>
        <p:sp>
          <p:nvSpPr>
            <p:cNvPr id="390182" name="Line 38"/>
            <p:cNvSpPr>
              <a:spLocks noChangeShapeType="1"/>
            </p:cNvSpPr>
            <p:nvPr/>
          </p:nvSpPr>
          <p:spPr bwMode="auto">
            <a:xfrm flipH="1">
              <a:off x="1111" y="1752"/>
              <a:ext cx="108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7" name="Group 113"/>
          <p:cNvGrpSpPr/>
          <p:nvPr/>
        </p:nvGrpSpPr>
        <p:grpSpPr bwMode="auto">
          <a:xfrm>
            <a:off x="2196281" y="2493589"/>
            <a:ext cx="1728787" cy="287338"/>
            <a:chOff x="1111" y="1842"/>
            <a:chExt cx="1089" cy="181"/>
          </a:xfrm>
        </p:grpSpPr>
        <p:sp>
          <p:nvSpPr>
            <p:cNvPr id="390183" name="Line 39"/>
            <p:cNvSpPr>
              <a:spLocks noChangeShapeType="1"/>
            </p:cNvSpPr>
            <p:nvPr/>
          </p:nvSpPr>
          <p:spPr bwMode="auto">
            <a:xfrm flipV="1">
              <a:off x="1111" y="1842"/>
              <a:ext cx="108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4" name="Text Box 40"/>
            <p:cNvSpPr txBox="1">
              <a:spLocks noChangeArrowheads="1"/>
            </p:cNvSpPr>
            <p:nvPr/>
          </p:nvSpPr>
          <p:spPr bwMode="auto">
            <a:xfrm>
              <a:off x="1247" y="1842"/>
              <a:ext cx="63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③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HLDA↑</a:t>
              </a:r>
            </a:p>
          </p:txBody>
        </p:sp>
      </p:grp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059831" y="1268760"/>
            <a:ext cx="597666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申请时机与传送方式有关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以周期挪用方式为例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390211" name="Group 67"/>
          <p:cNvGrpSpPr/>
          <p:nvPr/>
        </p:nvGrpSpPr>
        <p:grpSpPr bwMode="auto">
          <a:xfrm>
            <a:off x="4139381" y="1845889"/>
            <a:ext cx="431800" cy="360363"/>
            <a:chOff x="2064" y="2160"/>
            <a:chExt cx="272" cy="227"/>
          </a:xfrm>
        </p:grpSpPr>
        <p:sp>
          <p:nvSpPr>
            <p:cNvPr id="390190" name="Line 46"/>
            <p:cNvSpPr>
              <a:spLocks noChangeShapeType="1"/>
            </p:cNvSpPr>
            <p:nvPr/>
          </p:nvSpPr>
          <p:spPr bwMode="auto">
            <a:xfrm flipV="1">
              <a:off x="2200" y="216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prstDash val="sysDot"/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4" name="Line 60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5" name="Line 61"/>
            <p:cNvSpPr>
              <a:spLocks noChangeShapeType="1"/>
            </p:cNvSpPr>
            <p:nvPr/>
          </p:nvSpPr>
          <p:spPr bwMode="auto">
            <a:xfrm>
              <a:off x="2336" y="216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prstDash val="sysDot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5" name="Group 111"/>
          <p:cNvGrpSpPr/>
          <p:nvPr/>
        </p:nvGrpSpPr>
        <p:grpSpPr bwMode="auto">
          <a:xfrm>
            <a:off x="4931543" y="2493590"/>
            <a:ext cx="1439863" cy="287338"/>
            <a:chOff x="2834" y="1842"/>
            <a:chExt cx="907" cy="181"/>
          </a:xfrm>
        </p:grpSpPr>
        <p:sp>
          <p:nvSpPr>
            <p:cNvPr id="390200" name="Line 56"/>
            <p:cNvSpPr>
              <a:spLocks noChangeShapeType="1"/>
            </p:cNvSpPr>
            <p:nvPr/>
          </p:nvSpPr>
          <p:spPr bwMode="auto">
            <a:xfrm flipH="1">
              <a:off x="2834" y="1842"/>
              <a:ext cx="90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3" name="Text Box 59"/>
            <p:cNvSpPr txBox="1">
              <a:spLocks noChangeArrowheads="1"/>
            </p:cNvSpPr>
            <p:nvPr/>
          </p:nvSpPr>
          <p:spPr bwMode="auto">
            <a:xfrm>
              <a:off x="2970" y="1842"/>
              <a:ext cx="635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①就绪↑</a:t>
              </a:r>
            </a:p>
          </p:txBody>
        </p:sp>
      </p:grpSp>
      <p:grpSp>
        <p:nvGrpSpPr>
          <p:cNvPr id="390256" name="Group 112"/>
          <p:cNvGrpSpPr/>
          <p:nvPr/>
        </p:nvGrpSpPr>
        <p:grpSpPr bwMode="auto">
          <a:xfrm>
            <a:off x="1259656" y="1845889"/>
            <a:ext cx="7416800" cy="863600"/>
            <a:chOff x="521" y="1434"/>
            <a:chExt cx="4672" cy="544"/>
          </a:xfrm>
        </p:grpSpPr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2199" y="1661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178" name="Text Box 34"/>
            <p:cNvSpPr txBox="1">
              <a:spLocks noChangeArrowheads="1"/>
            </p:cNvSpPr>
            <p:nvPr/>
          </p:nvSpPr>
          <p:spPr bwMode="auto">
            <a:xfrm>
              <a:off x="3741" y="1661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179" name="Text Box 35"/>
            <p:cNvSpPr txBox="1">
              <a:spLocks noChangeArrowheads="1"/>
            </p:cNvSpPr>
            <p:nvPr/>
          </p:nvSpPr>
          <p:spPr bwMode="auto">
            <a:xfrm>
              <a:off x="521" y="1661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186" name="Line 42"/>
            <p:cNvSpPr>
              <a:spLocks noChangeShapeType="1"/>
            </p:cNvSpPr>
            <p:nvPr/>
          </p:nvSpPr>
          <p:spPr bwMode="auto">
            <a:xfrm>
              <a:off x="521" y="1434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4558" y="1661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191" name="Line 47"/>
            <p:cNvSpPr>
              <a:spLocks noChangeShapeType="1"/>
            </p:cNvSpPr>
            <p:nvPr/>
          </p:nvSpPr>
          <p:spPr bwMode="auto">
            <a:xfrm>
              <a:off x="5011" y="1434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6" name="Line 62"/>
            <p:cNvSpPr>
              <a:spLocks noChangeShapeType="1"/>
            </p:cNvSpPr>
            <p:nvPr/>
          </p:nvSpPr>
          <p:spPr bwMode="auto">
            <a:xfrm>
              <a:off x="4875" y="1434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7" name="Line 63"/>
            <p:cNvSpPr>
              <a:spLocks noChangeShapeType="1"/>
            </p:cNvSpPr>
            <p:nvPr/>
          </p:nvSpPr>
          <p:spPr bwMode="auto">
            <a:xfrm>
              <a:off x="4739" y="1434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16" name="Group 72"/>
          <p:cNvGrpSpPr/>
          <p:nvPr/>
        </p:nvGrpSpPr>
        <p:grpSpPr bwMode="auto">
          <a:xfrm>
            <a:off x="1548581" y="1845889"/>
            <a:ext cx="431800" cy="360363"/>
            <a:chOff x="748" y="1480"/>
            <a:chExt cx="272" cy="227"/>
          </a:xfrm>
        </p:grpSpPr>
        <p:sp>
          <p:nvSpPr>
            <p:cNvPr id="390208" name="Line 64"/>
            <p:cNvSpPr>
              <a:spLocks noChangeShapeType="1"/>
            </p:cNvSpPr>
            <p:nvPr/>
          </p:nvSpPr>
          <p:spPr bwMode="auto">
            <a:xfrm flipV="1">
              <a:off x="884" y="1480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09" name="Line 65"/>
            <p:cNvSpPr>
              <a:spLocks noChangeShapeType="1"/>
            </p:cNvSpPr>
            <p:nvPr/>
          </p:nvSpPr>
          <p:spPr bwMode="auto">
            <a:xfrm flipV="1">
              <a:off x="748" y="1480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0" name="Line 66"/>
            <p:cNvSpPr>
              <a:spLocks noChangeShapeType="1"/>
            </p:cNvSpPr>
            <p:nvPr/>
          </p:nvSpPr>
          <p:spPr bwMode="auto">
            <a:xfrm>
              <a:off x="1020" y="1480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218" name="Text Box 74"/>
          <p:cNvSpPr txBox="1">
            <a:spLocks noChangeArrowheads="1"/>
          </p:cNvSpPr>
          <p:nvPr/>
        </p:nvSpPr>
        <p:spPr bwMode="auto">
          <a:xfrm>
            <a:off x="2123727" y="2730986"/>
            <a:ext cx="684088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操作命令与传送方向有关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以外设→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为例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390252" name="Group 108"/>
          <p:cNvGrpSpPr/>
          <p:nvPr/>
        </p:nvGrpSpPr>
        <p:grpSpPr bwMode="auto">
          <a:xfrm>
            <a:off x="3347219" y="3285307"/>
            <a:ext cx="5040312" cy="360363"/>
            <a:chOff x="1837" y="2478"/>
            <a:chExt cx="3175" cy="227"/>
          </a:xfrm>
        </p:grpSpPr>
        <p:sp>
          <p:nvSpPr>
            <p:cNvPr id="390233" name="Line 89"/>
            <p:cNvSpPr>
              <a:spLocks noChangeShapeType="1"/>
            </p:cNvSpPr>
            <p:nvPr/>
          </p:nvSpPr>
          <p:spPr bwMode="auto">
            <a:xfrm flipV="1">
              <a:off x="2472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4" name="Line 90"/>
            <p:cNvSpPr>
              <a:spLocks noChangeShapeType="1"/>
            </p:cNvSpPr>
            <p:nvPr/>
          </p:nvSpPr>
          <p:spPr bwMode="auto">
            <a:xfrm flipV="1">
              <a:off x="2336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5" name="Line 91"/>
            <p:cNvSpPr>
              <a:spLocks noChangeShapeType="1"/>
            </p:cNvSpPr>
            <p:nvPr/>
          </p:nvSpPr>
          <p:spPr bwMode="auto">
            <a:xfrm flipV="1">
              <a:off x="2608" y="2478"/>
              <a:ext cx="0" cy="22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6" name="Text Box 92"/>
            <p:cNvSpPr txBox="1">
              <a:spLocks noChangeArrowheads="1"/>
            </p:cNvSpPr>
            <p:nvPr/>
          </p:nvSpPr>
          <p:spPr bwMode="auto">
            <a:xfrm>
              <a:off x="1837" y="2523"/>
              <a:ext cx="499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MEMW</a:t>
              </a:r>
            </a:p>
          </p:txBody>
        </p:sp>
        <p:sp>
          <p:nvSpPr>
            <p:cNvPr id="390225" name="Line 81"/>
            <p:cNvSpPr>
              <a:spLocks noChangeShapeType="1"/>
            </p:cNvSpPr>
            <p:nvPr/>
          </p:nvSpPr>
          <p:spPr bwMode="auto">
            <a:xfrm>
              <a:off x="5012" y="2478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0" name="Line 86"/>
            <p:cNvSpPr>
              <a:spLocks noChangeShapeType="1"/>
            </p:cNvSpPr>
            <p:nvPr/>
          </p:nvSpPr>
          <p:spPr bwMode="auto">
            <a:xfrm>
              <a:off x="4876" y="2478"/>
              <a:ext cx="0" cy="22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1" name="Line 87"/>
            <p:cNvSpPr>
              <a:spLocks noChangeShapeType="1"/>
            </p:cNvSpPr>
            <p:nvPr/>
          </p:nvSpPr>
          <p:spPr bwMode="auto">
            <a:xfrm>
              <a:off x="4740" y="2478"/>
              <a:ext cx="0" cy="22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51" name="Group 107"/>
          <p:cNvGrpSpPr/>
          <p:nvPr/>
        </p:nvGrpSpPr>
        <p:grpSpPr bwMode="auto">
          <a:xfrm>
            <a:off x="1258069" y="3285307"/>
            <a:ext cx="7418387" cy="863600"/>
            <a:chOff x="521" y="2478"/>
            <a:chExt cx="4673" cy="544"/>
          </a:xfrm>
        </p:grpSpPr>
        <p:sp>
          <p:nvSpPr>
            <p:cNvPr id="390220" name="Text Box 76"/>
            <p:cNvSpPr txBox="1">
              <a:spLocks noChangeArrowheads="1"/>
            </p:cNvSpPr>
            <p:nvPr/>
          </p:nvSpPr>
          <p:spPr bwMode="auto">
            <a:xfrm>
              <a:off x="2200" y="2705"/>
              <a:ext cx="63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0221" name="Text Box 77"/>
            <p:cNvSpPr txBox="1">
              <a:spLocks noChangeArrowheads="1"/>
            </p:cNvSpPr>
            <p:nvPr/>
          </p:nvSpPr>
          <p:spPr bwMode="auto">
            <a:xfrm>
              <a:off x="3742" y="2705"/>
              <a:ext cx="589" cy="3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90222" name="Text Box 78"/>
            <p:cNvSpPr txBox="1">
              <a:spLocks noChangeArrowheads="1"/>
            </p:cNvSpPr>
            <p:nvPr/>
          </p:nvSpPr>
          <p:spPr bwMode="auto">
            <a:xfrm>
              <a:off x="521" y="2705"/>
              <a:ext cx="591" cy="31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0223" name="Line 79"/>
            <p:cNvSpPr>
              <a:spLocks noChangeShapeType="1"/>
            </p:cNvSpPr>
            <p:nvPr/>
          </p:nvSpPr>
          <p:spPr bwMode="auto">
            <a:xfrm>
              <a:off x="521" y="2478"/>
              <a:ext cx="467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4" name="Text Box 80"/>
            <p:cNvSpPr txBox="1">
              <a:spLocks noChangeArrowheads="1"/>
            </p:cNvSpPr>
            <p:nvPr/>
          </p:nvSpPr>
          <p:spPr bwMode="auto">
            <a:xfrm>
              <a:off x="4559" y="2705"/>
              <a:ext cx="635" cy="31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390239" name="Line 95"/>
            <p:cNvSpPr>
              <a:spLocks noChangeShapeType="1"/>
            </p:cNvSpPr>
            <p:nvPr/>
          </p:nvSpPr>
          <p:spPr bwMode="auto">
            <a:xfrm flipH="1">
              <a:off x="1111" y="2795"/>
              <a:ext cx="10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1" name="Line 97"/>
            <p:cNvSpPr>
              <a:spLocks noChangeShapeType="1"/>
            </p:cNvSpPr>
            <p:nvPr/>
          </p:nvSpPr>
          <p:spPr bwMode="auto">
            <a:xfrm flipV="1">
              <a:off x="1111" y="2885"/>
              <a:ext cx="1088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47" name="Group 103"/>
          <p:cNvGrpSpPr/>
          <p:nvPr/>
        </p:nvGrpSpPr>
        <p:grpSpPr bwMode="auto">
          <a:xfrm>
            <a:off x="2551881" y="3501207"/>
            <a:ext cx="938213" cy="719138"/>
            <a:chOff x="1336" y="2614"/>
            <a:chExt cx="591" cy="453"/>
          </a:xfrm>
        </p:grpSpPr>
        <p:sp>
          <p:nvSpPr>
            <p:cNvPr id="390238" name="Text Box 94"/>
            <p:cNvSpPr txBox="1">
              <a:spLocks noChangeArrowheads="1"/>
            </p:cNvSpPr>
            <p:nvPr/>
          </p:nvSpPr>
          <p:spPr bwMode="auto">
            <a:xfrm>
              <a:off x="1337" y="2614"/>
              <a:ext cx="59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0242" name="Text Box 98"/>
            <p:cNvSpPr txBox="1">
              <a:spLocks noChangeArrowheads="1"/>
            </p:cNvSpPr>
            <p:nvPr/>
          </p:nvSpPr>
          <p:spPr bwMode="auto">
            <a:xfrm>
              <a:off x="1336" y="2886"/>
              <a:ext cx="59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HLDA</a:t>
              </a:r>
              <a:r>
                <a:rPr lang="zh-CN" altLang="en-US" sz="1800" b="1">
                  <a:latin typeface="宋体" panose="02010600030101010101" pitchFamily="2" charset="-122"/>
                </a:rPr>
                <a:t>＝</a:t>
              </a: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0253" name="Group 109"/>
          <p:cNvGrpSpPr/>
          <p:nvPr/>
        </p:nvGrpSpPr>
        <p:grpSpPr bwMode="auto">
          <a:xfrm>
            <a:off x="2338784" y="3501207"/>
            <a:ext cx="1081088" cy="717550"/>
            <a:chOff x="1202" y="3250"/>
            <a:chExt cx="681" cy="452"/>
          </a:xfrm>
        </p:grpSpPr>
        <p:sp>
          <p:nvSpPr>
            <p:cNvPr id="390243" name="Text Box 99"/>
            <p:cNvSpPr txBox="1">
              <a:spLocks noChangeArrowheads="1"/>
            </p:cNvSpPr>
            <p:nvPr/>
          </p:nvSpPr>
          <p:spPr bwMode="auto">
            <a:xfrm>
              <a:off x="1202" y="3250"/>
              <a:ext cx="680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HRQ↓</a:t>
              </a:r>
            </a:p>
          </p:txBody>
        </p:sp>
        <p:sp>
          <p:nvSpPr>
            <p:cNvPr id="390244" name="Text Box 100"/>
            <p:cNvSpPr txBox="1">
              <a:spLocks noChangeArrowheads="1"/>
            </p:cNvSpPr>
            <p:nvPr/>
          </p:nvSpPr>
          <p:spPr bwMode="auto">
            <a:xfrm>
              <a:off x="1202" y="3521"/>
              <a:ext cx="681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⑤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HLDA↓</a:t>
              </a:r>
            </a:p>
          </p:txBody>
        </p:sp>
      </p:grpSp>
      <p:sp>
        <p:nvSpPr>
          <p:cNvPr id="390259" name="Oval 115"/>
          <p:cNvSpPr>
            <a:spLocks noChangeArrowheads="1"/>
          </p:cNvSpPr>
          <p:nvPr/>
        </p:nvSpPr>
        <p:spPr bwMode="auto">
          <a:xfrm>
            <a:off x="1259656" y="1845889"/>
            <a:ext cx="1008062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0" name="Text Box 116"/>
          <p:cNvSpPr txBox="1">
            <a:spLocks noChangeArrowheads="1"/>
          </p:cNvSpPr>
          <p:nvPr/>
        </p:nvSpPr>
        <p:spPr bwMode="auto">
          <a:xfrm>
            <a:off x="2123728" y="4294720"/>
            <a:ext cx="6697118" cy="13665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⑥</a:t>
            </a:r>
            <a:r>
              <a:rPr lang="en-US" altLang="zh-CN" b="1" dirty="0">
                <a:latin typeface="宋体" panose="02010600030101010101" pitchFamily="2" charset="-122"/>
              </a:rPr>
              <a:t>MAC←(MAC)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WC←(WC)</a:t>
            </a:r>
            <a:r>
              <a:rPr lang="zh-CN" altLang="en-US" b="1" dirty="0"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⑦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WC≠0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开始下一字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等待</a:t>
            </a:r>
            <a:r>
              <a:rPr lang="zh-CN" altLang="en-US" b="1" dirty="0">
                <a:latin typeface="宋体" panose="02010600030101010101" pitchFamily="2" charset="-122"/>
              </a:rPr>
              <a:t>转入①；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WC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产生</a:t>
            </a:r>
            <a:r>
              <a:rPr lang="zh-CN" altLang="en-US" b="1" dirty="0">
                <a:latin typeface="宋体" panose="02010600030101010101" pitchFamily="2" charset="-122"/>
              </a:rPr>
              <a:t>中断请求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已传送完毕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390264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30983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66" name="AutoShape 1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115"/>
          <p:cNvSpPr>
            <a:spLocks noChangeArrowheads="1"/>
          </p:cNvSpPr>
          <p:nvPr/>
        </p:nvSpPr>
        <p:spPr bwMode="auto">
          <a:xfrm>
            <a:off x="4068813" y="3284984"/>
            <a:ext cx="647203" cy="360363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040" y="3502025"/>
            <a:ext cx="1439863" cy="287338"/>
            <a:chOff x="4932040" y="3645718"/>
            <a:chExt cx="1439863" cy="287338"/>
          </a:xfrm>
        </p:grpSpPr>
        <p:sp>
          <p:nvSpPr>
            <p:cNvPr id="76" name="Line 57"/>
            <p:cNvSpPr>
              <a:spLocks noChangeShapeType="1"/>
            </p:cNvSpPr>
            <p:nvPr/>
          </p:nvSpPr>
          <p:spPr bwMode="auto">
            <a:xfrm flipV="1">
              <a:off x="4932040" y="3933055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58"/>
            <p:cNvSpPr txBox="1">
              <a:spLocks noChangeArrowheads="1"/>
            </p:cNvSpPr>
            <p:nvPr/>
          </p:nvSpPr>
          <p:spPr bwMode="auto">
            <a:xfrm>
              <a:off x="5147940" y="3645718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⑦启动↑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31544" y="2063377"/>
            <a:ext cx="1439863" cy="287338"/>
            <a:chOff x="4931544" y="2134320"/>
            <a:chExt cx="1439863" cy="287338"/>
          </a:xfrm>
        </p:grpSpPr>
        <p:sp>
          <p:nvSpPr>
            <p:cNvPr id="78" name="Line 57"/>
            <p:cNvSpPr>
              <a:spLocks noChangeShapeType="1"/>
            </p:cNvSpPr>
            <p:nvPr/>
          </p:nvSpPr>
          <p:spPr bwMode="auto">
            <a:xfrm flipV="1">
              <a:off x="4931544" y="2421657"/>
              <a:ext cx="14398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58"/>
            <p:cNvSpPr txBox="1">
              <a:spLocks noChangeArrowheads="1"/>
            </p:cNvSpPr>
            <p:nvPr/>
          </p:nvSpPr>
          <p:spPr bwMode="auto">
            <a:xfrm>
              <a:off x="5147444" y="2134320"/>
              <a:ext cx="10080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启动↑</a:t>
              </a:r>
            </a:p>
          </p:txBody>
        </p:sp>
      </p:grpSp>
      <p:sp>
        <p:nvSpPr>
          <p:cNvPr id="8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179388" y="5373216"/>
            <a:ext cx="896461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、后处理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                       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spc="-100" dirty="0">
                <a:latin typeface="宋体" panose="02010600030101010101" pitchFamily="2" charset="-122"/>
              </a:rPr>
              <a:t>CPU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zh-CN" altLang="en-US" b="1" spc="-100" dirty="0">
                <a:latin typeface="宋体" panose="02010600030101010101" pitchFamily="2" charset="-122"/>
              </a:rPr>
              <a:t>中断请求，完成结束处理工作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如数据校验、开始下次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zh-CN" altLang="en-US" sz="2000" b="1" spc="-1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9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39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39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90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8368 -1.11111E-6 " pathEditMode="relative" rAng="0" ptsTypes="AA">
                                      <p:cBhvr>
                                        <p:cTn id="46" dur="1500" fill="hold"/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9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1" dur="75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90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90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750"/>
                                        <p:tgtEl>
                                          <p:spTgt spid="3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-0.29132 0.00116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9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90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90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99" grpId="0"/>
      <p:bldP spid="390218" grpId="0"/>
      <p:bldP spid="390259" grpId="0" animBg="1"/>
      <p:bldP spid="390259" grpId="1" animBg="1"/>
      <p:bldP spid="390259" grpId="2" animBg="1"/>
      <p:bldP spid="75" grpId="0" animBg="1"/>
      <p:bldP spid="75" grpId="2" animBg="1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79512" y="2231920"/>
            <a:ext cx="4248547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4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8B11-A3D3-4984-A5B9-EDD907E07DC8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207993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52400" y="397113"/>
            <a:ext cx="8812213" cy="9521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、外设的编址方式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需求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可以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区分</a:t>
            </a:r>
            <a:r>
              <a:rPr lang="zh-CN" altLang="en-US" b="1" dirty="0">
                <a:latin typeface="宋体" panose="02010600030101010101" pitchFamily="2" charset="-122"/>
              </a:rPr>
              <a:t>主存单元、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端口</a:t>
            </a:r>
            <a:r>
              <a:rPr lang="zh-CN" altLang="en-US" b="1" dirty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←总线操作的目标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179512" y="1340768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统一编址方式   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存储器映像方式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即主存单元、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端口共用一个地址空间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1880" y="2226930"/>
            <a:ext cx="5320532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latin typeface="宋体" panose="02010600030101010101" pitchFamily="2" charset="-122"/>
              </a:rPr>
              <a:t>访存指令</a:t>
            </a:r>
            <a:r>
              <a:rPr lang="en-US" altLang="zh-CN" sz="2200" b="1" spc="-50" dirty="0">
                <a:latin typeface="宋体" panose="02010600030101010101" pitchFamily="2" charset="-122"/>
              </a:rPr>
              <a:t>(MEM</a:t>
            </a:r>
            <a:r>
              <a:rPr lang="zh-CN" altLang="en-US" sz="2200" b="1" spc="-50" dirty="0">
                <a:latin typeface="宋体" panose="02010600030101010101" pitchFamily="2" charset="-122"/>
              </a:rPr>
              <a:t>读及</a:t>
            </a:r>
            <a:r>
              <a:rPr lang="en-US" altLang="zh-CN" sz="2200" b="1" spc="-50" dirty="0">
                <a:latin typeface="宋体" panose="02010600030101010101" pitchFamily="2" charset="-122"/>
              </a:rPr>
              <a:t>MEM</a:t>
            </a:r>
            <a:r>
              <a:rPr lang="zh-CN" altLang="en-US" sz="2200" b="1" spc="-50" dirty="0">
                <a:latin typeface="宋体" panose="02010600030101010101" pitchFamily="2" charset="-122"/>
              </a:rPr>
              <a:t>写</a:t>
            </a:r>
            <a:r>
              <a:rPr lang="en-US" altLang="zh-CN" sz="2200" b="1" spc="-50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访存控制信号</a:t>
            </a:r>
            <a:r>
              <a:rPr lang="en-US" altLang="zh-CN" sz="2200" b="1" dirty="0">
                <a:latin typeface="宋体" panose="02010600030101010101" pitchFamily="2" charset="-122"/>
              </a:rPr>
              <a:t>(MEMR#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en-US" altLang="zh-CN" sz="2200" b="1" dirty="0">
                <a:latin typeface="宋体" panose="02010600030101010101" pitchFamily="2" charset="-122"/>
              </a:rPr>
              <a:t>MEMW#)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grpSp>
        <p:nvGrpSpPr>
          <p:cNvPr id="8" name="Group 73"/>
          <p:cNvGrpSpPr/>
          <p:nvPr/>
        </p:nvGrpSpPr>
        <p:grpSpPr bwMode="auto">
          <a:xfrm>
            <a:off x="1619250" y="3140968"/>
            <a:ext cx="1728788" cy="1493838"/>
            <a:chOff x="1020" y="2084"/>
            <a:chExt cx="1089" cy="941"/>
          </a:xfrm>
        </p:grpSpPr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1383" y="2527"/>
              <a:ext cx="726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主存单元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44"/>
            <p:cNvSpPr txBox="1">
              <a:spLocks noChangeArrowheads="1"/>
            </p:cNvSpPr>
            <p:nvPr/>
          </p:nvSpPr>
          <p:spPr bwMode="auto">
            <a:xfrm>
              <a:off x="1383" y="2129"/>
              <a:ext cx="726" cy="39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1800" b="1" dirty="0">
                  <a:latin typeface="宋体" panose="02010600030101010101" pitchFamily="2" charset="-122"/>
                </a:rPr>
                <a:t>(I/O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Text Box 45"/>
            <p:cNvSpPr txBox="1">
              <a:spLocks noChangeArrowheads="1"/>
            </p:cNvSpPr>
            <p:nvPr/>
          </p:nvSpPr>
          <p:spPr bwMode="auto">
            <a:xfrm>
              <a:off x="1020" y="2084"/>
              <a:ext cx="333" cy="9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i="1" dirty="0">
                  <a:latin typeface="+mn-lt"/>
                </a:rPr>
                <a:t>N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1187624" y="4686151"/>
            <a:ext cx="2951807" cy="32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读</a:t>
            </a:r>
            <a:r>
              <a: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1800" b="1" dirty="0">
                <a:latin typeface="宋体" panose="02010600030101010101" pitchFamily="2" charset="-122"/>
              </a:rPr>
              <a:t>指令的寻址范围</a:t>
            </a:r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2968896" y="5013176"/>
            <a:ext cx="5851576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MEMR#</a:t>
            </a:r>
            <a:r>
              <a:rPr lang="zh-CN" altLang="en-US" b="1" dirty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>
                <a:latin typeface="宋体" panose="02010600030101010101" pitchFamily="2" charset="-122"/>
              </a:rPr>
              <a:t>MEMW#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、地址∈外设地址范围时</a:t>
            </a:r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1547664" y="5445224"/>
            <a:ext cx="7273057" cy="94179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不增加</a:t>
            </a:r>
            <a:r>
              <a:rPr lang="zh-CN" altLang="en-US" b="1" dirty="0">
                <a:latin typeface="宋体" panose="02010600030101010101" pitchFamily="2" charset="-122"/>
              </a:rPr>
              <a:t>机器指令及总线控制信号，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主存空间</a:t>
            </a:r>
            <a:r>
              <a:rPr lang="zh-CN" altLang="en-US" b="1" u="sng" dirty="0">
                <a:latin typeface="宋体" panose="02010600030101010101" pitchFamily="2" charset="-122"/>
              </a:rPr>
              <a:t>减小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地址译码</a:t>
            </a:r>
            <a:r>
              <a:rPr lang="zh-CN" altLang="en-US" b="1" u="sng" dirty="0">
                <a:latin typeface="宋体" panose="02010600030101010101" pitchFamily="2" charset="-122"/>
              </a:rPr>
              <a:t>复杂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355976" y="3356992"/>
            <a:ext cx="4248472" cy="1224136"/>
            <a:chOff x="4499992" y="2060848"/>
            <a:chExt cx="4248472" cy="1224136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78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9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370583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接口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20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499992" y="2060848"/>
              <a:ext cx="4248472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</a:t>
              </a:r>
            </a:p>
          </p:txBody>
        </p:sp>
      </p:grpSp>
      <p:sp>
        <p:nvSpPr>
          <p:cNvPr id="37" name="线形标注 2 36"/>
          <p:cNvSpPr/>
          <p:nvPr/>
        </p:nvSpPr>
        <p:spPr bwMode="auto">
          <a:xfrm>
            <a:off x="8172399" y="2995017"/>
            <a:ext cx="819325" cy="289967"/>
          </a:xfrm>
          <a:prstGeom prst="borderCallout2">
            <a:avLst>
              <a:gd name="adj1" fmla="val 48951"/>
              <a:gd name="adj2" fmla="val -2110"/>
              <a:gd name="adj3" fmla="val 52136"/>
              <a:gd name="adj4" fmla="val -53489"/>
              <a:gd name="adj5" fmla="val 227581"/>
              <a:gd name="adj6" fmla="val -9310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log</a:t>
            </a:r>
            <a:r>
              <a:rPr lang="en-US" altLang="zh-CN" sz="1800" b="1" baseline="-24000" dirty="0">
                <a:latin typeface="+mn-ea"/>
                <a:ea typeface="+mn-ea"/>
              </a:rPr>
              <a:t>2 </a:t>
            </a:r>
            <a:r>
              <a:rPr lang="en-US" altLang="zh-CN" sz="1800" b="1" i="1" dirty="0">
                <a:latin typeface="+mn-lt"/>
                <a:ea typeface="+mn-ea"/>
              </a:rPr>
              <a:t>N</a:t>
            </a:r>
            <a:endParaRPr lang="zh-CN" altLang="en-US" sz="1800" b="1" i="1" dirty="0">
              <a:latin typeface="+mn-lt"/>
              <a:ea typeface="+mn-ea"/>
            </a:endParaRP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7956376" y="3425292"/>
            <a:ext cx="648072" cy="37116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MEMR#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MEMW#</a:t>
            </a:r>
          </a:p>
        </p:txBody>
      </p:sp>
      <p:sp>
        <p:nvSpPr>
          <p:cNvPr id="39" name="线形标注 2 38"/>
          <p:cNvSpPr/>
          <p:nvPr/>
        </p:nvSpPr>
        <p:spPr bwMode="auto">
          <a:xfrm>
            <a:off x="7020272" y="2269321"/>
            <a:ext cx="2047090" cy="295583"/>
          </a:xfrm>
          <a:prstGeom prst="borderCallout2">
            <a:avLst>
              <a:gd name="adj1" fmla="val 98344"/>
              <a:gd name="adj2" fmla="val 49829"/>
              <a:gd name="adj3" fmla="val 147874"/>
              <a:gd name="adj4" fmla="val 49654"/>
              <a:gd name="adj5" fmla="val 403670"/>
              <a:gd name="adj6" fmla="val 682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>
                <a:latin typeface="+mn-lt"/>
                <a:ea typeface="+mn-ea"/>
              </a:rPr>
              <a:t>检查：</a:t>
            </a:r>
            <a:r>
              <a:rPr lang="en-US" altLang="zh-CN" sz="1800" b="1" dirty="0">
                <a:latin typeface="+mn-lt"/>
                <a:ea typeface="+mn-ea"/>
              </a:rPr>
              <a:t> #</a:t>
            </a:r>
            <a:r>
              <a:rPr lang="zh-CN" altLang="en-US" sz="1800" b="1" dirty="0">
                <a:latin typeface="+mn-lt"/>
                <a:ea typeface="+mn-ea"/>
              </a:rPr>
              <a:t>什么意思？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  <p:bldP spid="12" grpId="0"/>
      <p:bldP spid="33" grpId="0"/>
      <p:bldP spid="34" grpId="0"/>
      <p:bldP spid="37" grpId="0" animBg="1"/>
      <p:bldP spid="38" grpId="0"/>
      <p:bldP spid="39" grpId="0" animBg="1"/>
      <p:bldP spid="3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179388" y="352549"/>
            <a:ext cx="8785225" cy="2407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主频＝</a:t>
            </a:r>
            <a:r>
              <a:rPr lang="en-US" altLang="zh-CN" sz="2200" b="1" dirty="0">
                <a:latin typeface="宋体" panose="02010600030101010101" pitchFamily="2" charset="-122"/>
              </a:rPr>
              <a:t>500MHz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CPI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5</a:t>
            </a:r>
            <a:r>
              <a:rPr lang="zh-CN" altLang="en-US" sz="2200" b="1" dirty="0">
                <a:latin typeface="宋体" panose="02010600030101010101" pitchFamily="2" charset="-122"/>
              </a:rPr>
              <a:t>，中断响应开销相当于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条指令执行时间。若外设的数据传输率＝</a:t>
            </a:r>
            <a:r>
              <a:rPr lang="en-US" altLang="zh-CN" sz="2200" b="1" dirty="0">
                <a:latin typeface="宋体" panose="02010600030101010101" pitchFamily="2" charset="-122"/>
              </a:rPr>
              <a:t>0.5MB/s</a:t>
            </a:r>
            <a:r>
              <a:rPr lang="zh-CN" altLang="en-US" sz="2200" b="1" dirty="0">
                <a:latin typeface="宋体" panose="02010600030101010101" pitchFamily="2" charset="-122"/>
              </a:rPr>
              <a:t>，其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接口所连总线宽度＝</a:t>
            </a:r>
            <a:r>
              <a:rPr lang="en-US" altLang="zh-CN" sz="2200" b="1" dirty="0">
                <a:latin typeface="宋体" panose="02010600030101010101" pitchFamily="2" charset="-122"/>
              </a:rPr>
              <a:t>32bit</a:t>
            </a:r>
            <a:r>
              <a:rPr lang="zh-CN" altLang="en-US" sz="2200" b="1" dirty="0">
                <a:latin typeface="宋体" panose="02010600030101010101" pitchFamily="2" charset="-122"/>
              </a:rPr>
              <a:t>、数据缓冲器大小＝</a:t>
            </a:r>
            <a:r>
              <a:rPr lang="en-US" altLang="zh-CN" sz="2200" b="1" dirty="0">
                <a:latin typeface="宋体" panose="02010600030101010101" pitchFamily="2" charset="-122"/>
              </a:rPr>
              <a:t>4B</a:t>
            </a:r>
            <a:r>
              <a:rPr lang="zh-CN" altLang="en-US" sz="2200" b="1" dirty="0">
                <a:latin typeface="宋体" panose="02010600030101010101" pitchFamily="2" charset="-122"/>
              </a:rPr>
              <a:t>，中断处理程序有</a:t>
            </a:r>
            <a:r>
              <a:rPr lang="en-US" altLang="zh-CN" sz="2200" b="1" dirty="0">
                <a:latin typeface="宋体" panose="02010600030101010101" pitchFamily="2" charset="-122"/>
              </a:rPr>
              <a:t>18</a:t>
            </a:r>
            <a:r>
              <a:rPr lang="zh-CN" altLang="en-US" sz="2200" b="1" dirty="0">
                <a:latin typeface="宋体" panose="02010600030101010101" pitchFamily="2" charset="-122"/>
              </a:rPr>
              <a:t>条指令。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latin typeface="宋体" panose="02010600030101010101" pitchFamily="2" charset="-122"/>
              </a:rPr>
              <a:t>(1)</a:t>
            </a:r>
            <a:r>
              <a:rPr lang="zh-CN" altLang="en-US" sz="2200" b="1" dirty="0">
                <a:latin typeface="宋体" panose="02010600030101010101" pitchFamily="2" charset="-122"/>
              </a:rPr>
              <a:t>中断方式下，该外设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所占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时间的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>
                <a:latin typeface="宋体" panose="02010600030101010101" pitchFamily="2" charset="-122"/>
              </a:rPr>
              <a:t>？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latin typeface="宋体" panose="02010600030101010101" pitchFamily="2" charset="-122"/>
              </a:rPr>
              <a:t>(2)</a:t>
            </a:r>
            <a:r>
              <a:rPr lang="zh-CN" altLang="en-US" sz="2200" b="1" dirty="0">
                <a:latin typeface="宋体" panose="02010600030101010101" pitchFamily="2" charset="-122"/>
              </a:rPr>
              <a:t>若外设数据传输率提高到</a:t>
            </a:r>
            <a:r>
              <a:rPr lang="en-US" altLang="zh-CN" sz="2200" b="1" dirty="0">
                <a:latin typeface="宋体" panose="02010600030101010101" pitchFamily="2" charset="-122"/>
              </a:rPr>
              <a:t>5MB/s</a:t>
            </a:r>
            <a:r>
              <a:rPr lang="zh-CN" altLang="en-US" sz="2200" b="1" dirty="0">
                <a:latin typeface="宋体" panose="02010600030101010101" pitchFamily="2" charset="-122"/>
              </a:rPr>
              <a:t>，改用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方式，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sz="2200" b="1" dirty="0">
                <a:latin typeface="宋体" panose="02010600030101010101" pitchFamily="2" charset="-122"/>
              </a:rPr>
              <a:t>500T</a:t>
            </a:r>
            <a:r>
              <a:rPr lang="en-US" altLang="zh-CN" sz="2200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、块大小＝</a:t>
            </a:r>
            <a:r>
              <a:rPr lang="en-US" altLang="zh-CN" sz="2200" b="1" dirty="0">
                <a:latin typeface="宋体" panose="02010600030101010101" pitchFamily="2" charset="-122"/>
              </a:rPr>
              <a:t>5000B</a:t>
            </a:r>
            <a:r>
              <a:rPr lang="zh-CN" altLang="en-US" sz="2200" b="1" dirty="0">
                <a:latin typeface="宋体" panose="02010600030101010101" pitchFamily="2" charset="-122"/>
              </a:rPr>
              <a:t>，该外设</a:t>
            </a:r>
            <a:r>
              <a:rPr lang="en-US" altLang="zh-CN" sz="2200" b="1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所占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时间的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6" name="AutoShape 1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2697450"/>
            <a:ext cx="7272931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—(1) 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INT</a:t>
            </a:r>
            <a:r>
              <a:rPr lang="zh-CN" altLang="en-US" sz="2200" b="1" dirty="0">
                <a:latin typeface="宋体" panose="02010600030101010101" pitchFamily="2" charset="-122"/>
              </a:rPr>
              <a:t>＝                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39527" y="3091026"/>
            <a:ext cx="752508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(2</a:t>
            </a:r>
            <a:r>
              <a:rPr lang="en-US" altLang="zh-CN" b="1" dirty="0">
                <a:latin typeface="+mn-lt"/>
              </a:rPr>
              <a:t>+</a:t>
            </a:r>
            <a:r>
              <a:rPr lang="en-US" altLang="zh-CN" sz="2200" b="1" dirty="0">
                <a:latin typeface="宋体" panose="02010600030101010101" pitchFamily="2" charset="-122"/>
              </a:rPr>
              <a:t>18)</a:t>
            </a:r>
            <a:r>
              <a:rPr lang="en-US" altLang="zh-CN" sz="2200" b="1" dirty="0">
                <a:latin typeface="+mn-ea"/>
                <a:ea typeface="+mn-ea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</a:rPr>
              <a:t>5/(500*10</a:t>
            </a:r>
            <a:r>
              <a:rPr lang="en-US" altLang="zh-CN" sz="2200" b="1" baseline="30000" dirty="0">
                <a:latin typeface="宋体" panose="02010600030101010101" pitchFamily="2" charset="-122"/>
              </a:rPr>
              <a:t>6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0.2</a:t>
            </a:r>
            <a:r>
              <a:rPr lang="en-US" altLang="zh-CN" sz="2200" dirty="0">
                <a:latin typeface="+mn-lt"/>
              </a:rPr>
              <a:t>μ</a:t>
            </a:r>
            <a:r>
              <a:rPr lang="en-US" altLang="zh-CN" sz="2200" b="1" dirty="0">
                <a:latin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0.2/8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2.5%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154416" y="4412259"/>
            <a:ext cx="358775" cy="287337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5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504" y="3718323"/>
            <a:ext cx="4175275" cy="1394246"/>
            <a:chOff x="396925" y="2898155"/>
            <a:chExt cx="4175275" cy="1394246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053109" y="2898155"/>
              <a:ext cx="1942828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次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838250" y="3401392"/>
              <a:ext cx="107449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中断程序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2915816" y="3401392"/>
              <a:ext cx="1080120" cy="2889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其它程序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396925" y="28981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96925" y="3329955"/>
              <a:ext cx="574675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2053109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256978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1256978" y="3401392"/>
              <a:ext cx="578718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3995936" y="3185492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969642" y="3761754"/>
              <a:ext cx="360255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1255391" y="3761755"/>
              <a:ext cx="0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2915816" y="3761755"/>
              <a:ext cx="0" cy="287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H="1">
              <a:off x="3995936" y="3761755"/>
              <a:ext cx="1588" cy="5306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1763688" y="376175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2339752" y="4005064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>
              <a:off x="2339753" y="3906217"/>
              <a:ext cx="576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H="1">
              <a:off x="1256978" y="3906217"/>
              <a:ext cx="539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2915816" y="4193555"/>
              <a:ext cx="1081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9"/>
            <p:cNvSpPr>
              <a:spLocks noChangeShapeType="1"/>
            </p:cNvSpPr>
            <p:nvPr/>
          </p:nvSpPr>
          <p:spPr bwMode="auto">
            <a:xfrm flipH="1">
              <a:off x="1255391" y="4149080"/>
              <a:ext cx="11563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995936" y="3402980"/>
              <a:ext cx="576263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969641" y="2898155"/>
              <a:ext cx="28892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355976" y="3717032"/>
            <a:ext cx="4680520" cy="1369443"/>
            <a:chOff x="2123728" y="4579838"/>
            <a:chExt cx="4680520" cy="1369443"/>
          </a:xfrm>
        </p:grpSpPr>
        <p:sp>
          <p:nvSpPr>
            <p:cNvPr id="57" name="Text Box 38"/>
            <p:cNvSpPr txBox="1">
              <a:spLocks noChangeArrowheads="1"/>
            </p:cNvSpPr>
            <p:nvPr/>
          </p:nvSpPr>
          <p:spPr bwMode="auto">
            <a:xfrm>
              <a:off x="3851921" y="4581426"/>
              <a:ext cx="108012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3851921" y="5084663"/>
              <a:ext cx="1080119" cy="2873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其它程序</a:t>
              </a:r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2123728" y="4581426"/>
              <a:ext cx="936104" cy="2619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2195736" y="5085878"/>
              <a:ext cx="793527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V="1">
              <a:off x="306070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4932040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44"/>
            <p:cNvSpPr txBox="1">
              <a:spLocks noChangeArrowheads="1"/>
            </p:cNvSpPr>
            <p:nvPr/>
          </p:nvSpPr>
          <p:spPr bwMode="auto">
            <a:xfrm>
              <a:off x="3060700" y="5084663"/>
              <a:ext cx="791419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>
              <a:off x="2989263" y="5445026"/>
              <a:ext cx="3670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47"/>
            <p:cNvSpPr>
              <a:spLocks noChangeShapeType="1"/>
            </p:cNvSpPr>
            <p:nvPr/>
          </p:nvSpPr>
          <p:spPr bwMode="auto">
            <a:xfrm flipH="1">
              <a:off x="3850531" y="5445027"/>
              <a:ext cx="1389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48"/>
            <p:cNvSpPr>
              <a:spLocks noChangeShapeType="1"/>
            </p:cNvSpPr>
            <p:nvPr/>
          </p:nvSpPr>
          <p:spPr bwMode="auto">
            <a:xfrm>
              <a:off x="4932040" y="5445026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9"/>
            <p:cNvSpPr>
              <a:spLocks noChangeShapeType="1"/>
            </p:cNvSpPr>
            <p:nvPr/>
          </p:nvSpPr>
          <p:spPr bwMode="auto">
            <a:xfrm flipH="1">
              <a:off x="6513190" y="5445027"/>
              <a:ext cx="2704" cy="5042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499992" y="5661942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5436096" y="5445026"/>
              <a:ext cx="576263" cy="28733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70" name="Line 52"/>
            <p:cNvSpPr>
              <a:spLocks noChangeShapeType="1"/>
            </p:cNvSpPr>
            <p:nvPr/>
          </p:nvSpPr>
          <p:spPr bwMode="auto">
            <a:xfrm>
              <a:off x="5148063" y="5805264"/>
              <a:ext cx="13651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3"/>
            <p:cNvSpPr>
              <a:spLocks noChangeShapeType="1"/>
            </p:cNvSpPr>
            <p:nvPr/>
          </p:nvSpPr>
          <p:spPr bwMode="auto">
            <a:xfrm flipH="1">
              <a:off x="3852118" y="5805264"/>
              <a:ext cx="6478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4"/>
            <p:cNvSpPr>
              <a:spLocks noChangeShapeType="1"/>
            </p:cNvSpPr>
            <p:nvPr/>
          </p:nvSpPr>
          <p:spPr bwMode="auto">
            <a:xfrm>
              <a:off x="6012160" y="5588695"/>
              <a:ext cx="501031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 flipV="1">
              <a:off x="4932040" y="5588695"/>
              <a:ext cx="505148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57"/>
            <p:cNvSpPr txBox="1">
              <a:spLocks noChangeArrowheads="1"/>
            </p:cNvSpPr>
            <p:nvPr/>
          </p:nvSpPr>
          <p:spPr bwMode="auto">
            <a:xfrm>
              <a:off x="3060700" y="4579838"/>
              <a:ext cx="791419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收需求</a:t>
              </a:r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 flipV="1">
              <a:off x="6516216" y="4868763"/>
              <a:ext cx="0" cy="215900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59"/>
            <p:cNvSpPr txBox="1">
              <a:spLocks noChangeArrowheads="1"/>
            </p:cNvSpPr>
            <p:nvPr/>
          </p:nvSpPr>
          <p:spPr bwMode="auto">
            <a:xfrm>
              <a:off x="4932040" y="5084663"/>
              <a:ext cx="79208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6516216" y="4581426"/>
              <a:ext cx="288032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收</a:t>
              </a: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5723532" y="5085184"/>
              <a:ext cx="792684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79" name="Text Box 63"/>
          <p:cNvSpPr txBox="1">
            <a:spLocks noChangeArrowheads="1"/>
          </p:cNvSpPr>
          <p:nvPr/>
        </p:nvSpPr>
        <p:spPr bwMode="auto">
          <a:xfrm>
            <a:off x="179389" y="5150280"/>
            <a:ext cx="6552852" cy="871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(2) 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＝          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的时间</a:t>
            </a:r>
            <a:r>
              <a:rPr lang="en-US" altLang="zh-CN" sz="2200" b="1" dirty="0">
                <a:latin typeface="宋体" panose="02010600030101010101" pitchFamily="2" charset="-122"/>
              </a:rPr>
              <a:t>%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</a:p>
        </p:txBody>
      </p:sp>
      <p:sp>
        <p:nvSpPr>
          <p:cNvPr id="81" name="Text Box 63"/>
          <p:cNvSpPr txBox="1">
            <a:spLocks noChangeArrowheads="1"/>
          </p:cNvSpPr>
          <p:nvPr/>
        </p:nvSpPr>
        <p:spPr bwMode="auto">
          <a:xfrm>
            <a:off x="1475657" y="5539618"/>
            <a:ext cx="7560840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500/(500×10</a:t>
            </a:r>
            <a:r>
              <a:rPr lang="en-US" altLang="zh-CN" sz="2200" b="1" baseline="30000" dirty="0">
                <a:latin typeface="宋体" panose="02010600030101010101" pitchFamily="2" charset="-122"/>
              </a:rPr>
              <a:t>6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，    </a:t>
            </a:r>
            <a:r>
              <a:rPr lang="en-US" altLang="zh-CN" sz="2200" b="1" dirty="0">
                <a:latin typeface="宋体" panose="02010600030101010101" pitchFamily="2" charset="-122"/>
              </a:rPr>
              <a:t>        1</a:t>
            </a:r>
            <a:r>
              <a:rPr lang="en-US" altLang="zh-CN" sz="2200" dirty="0"/>
              <a:t>μs</a:t>
            </a:r>
            <a:r>
              <a:rPr lang="en-US" altLang="zh-CN" sz="2200" b="1" dirty="0">
                <a:latin typeface="宋体" panose="02010600030101010101" pitchFamily="2" charset="-122"/>
              </a:rPr>
              <a:t>/1ms=0.1%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2627437" y="2697450"/>
            <a:ext cx="2952675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1/(0.5MB/4B)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en-US" altLang="zh-CN" sz="2200" dirty="0"/>
              <a:t>μ</a:t>
            </a:r>
            <a:r>
              <a:rPr lang="en-US" altLang="zh-CN" sz="2200" b="1" dirty="0">
                <a:latin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2051720" y="5157192"/>
            <a:ext cx="3088084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1/(5MB/5000B)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1ms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9" grpId="0"/>
      <p:bldP spid="81" grpId="0"/>
      <p:bldP spid="82" grpId="0"/>
      <p:bldP spid="8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的联络，都采用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</a:p>
          <a:p>
            <a:pPr lvl="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②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的过程，都由</a:t>
            </a:r>
            <a:r>
              <a:rPr lang="zh-CN" altLang="en-US" b="1" u="sng" dirty="0">
                <a:latin typeface="宋体" panose="02010600030101010101" pitchFamily="2" charset="-122"/>
              </a:rPr>
              <a:t>软硬件共同</a:t>
            </a:r>
            <a:r>
              <a:rPr lang="zh-CN" altLang="en-US" b="1" dirty="0">
                <a:latin typeface="宋体" panose="02010600030101010101" pitchFamily="2" charset="-122"/>
              </a:rPr>
              <a:t>完成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56387"/>
              </p:ext>
            </p:extLst>
          </p:nvPr>
        </p:nvGraphicFramePr>
        <p:xfrm>
          <a:off x="1691680" y="2348880"/>
          <a:ext cx="60486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  <a:r>
                        <a:rPr lang="zh-CN" altLang="en-US" b="1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注①：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≤</a:t>
                      </a: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I/O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接口的</a:t>
                      </a:r>
                      <a:r>
                        <a:rPr lang="zh-CN" altLang="en-US" sz="1800" b="1" dirty="0">
                          <a:solidFill>
                            <a:srgbClr val="FF3399"/>
                          </a:solidFill>
                          <a:latin typeface="宋体" panose="02010600030101010101" pitchFamily="2" charset="-122"/>
                        </a:rPr>
                        <a:t>数据缓冲器大小</a:t>
                      </a:r>
                      <a:r>
                        <a:rPr lang="zh-CN" altLang="en-US" sz="1800" b="1" dirty="0">
                          <a:latin typeface="宋体" panose="02010600030101010101" pitchFamily="2" charset="-122"/>
                        </a:rPr>
                        <a:t>，通常为总线宽度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8ECE-44AF-40F0-B69C-812902B36399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四、</a:t>
            </a:r>
            <a:r>
              <a:rPr lang="en-US" altLang="zh-CN" dirty="0"/>
              <a:t>DMA</a:t>
            </a:r>
            <a:r>
              <a:rPr lang="zh-CN" altLang="en-US" dirty="0"/>
              <a:t>接口的组织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、通用型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*基本组成：</a:t>
            </a:r>
            <a:r>
              <a:rPr lang="zh-CN" altLang="en-US" b="1" dirty="0">
                <a:latin typeface="宋体" panose="02010600030101010101" pitchFamily="2" charset="-122"/>
              </a:rPr>
              <a:t>只具有</a:t>
            </a:r>
            <a:r>
              <a:rPr lang="en-US" altLang="zh-CN" b="1" u="sng" dirty="0">
                <a:latin typeface="宋体" panose="02010600030101010101" pitchFamily="2" charset="-122"/>
              </a:rPr>
              <a:t>DMA</a:t>
            </a:r>
            <a:r>
              <a:rPr lang="zh-CN" altLang="en-US" b="1" u="sng" dirty="0">
                <a:latin typeface="宋体" panose="02010600030101010101" pitchFamily="2" charset="-122"/>
              </a:rPr>
              <a:t>传送控制</a:t>
            </a:r>
            <a:r>
              <a:rPr lang="zh-CN" altLang="en-US" b="1" dirty="0">
                <a:latin typeface="宋体" panose="02010600030101010101" pitchFamily="2" charset="-122"/>
              </a:rPr>
              <a:t>功能</a:t>
            </a:r>
            <a:r>
              <a:rPr lang="en-US" altLang="zh-CN" b="1" dirty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←提高通用性</a:t>
            </a:r>
          </a:p>
        </p:txBody>
      </p:sp>
      <p:sp>
        <p:nvSpPr>
          <p:cNvPr id="391308" name="Text Box 140"/>
          <p:cNvSpPr txBox="1">
            <a:spLocks noChangeArrowheads="1"/>
          </p:cNvSpPr>
          <p:nvPr/>
        </p:nvSpPr>
        <p:spPr bwMode="auto">
          <a:xfrm>
            <a:off x="179388" y="4079435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传送过程的变化：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预 处 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接口、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进行操作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数据传送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接口发出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latin typeface="宋体" panose="02010600030101010101" pitchFamily="2" charset="-122"/>
              </a:rPr>
              <a:t>地址及命令、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IO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命令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DACK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en-US" b="1" dirty="0">
                <a:latin typeface="宋体" panose="02010600030101010101" pitchFamily="2" charset="-122"/>
              </a:rPr>
              <a:t>结束时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</a:rPr>
              <a:t>提出中断请求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71600" y="1924383"/>
            <a:ext cx="7920880" cy="2096789"/>
            <a:chOff x="971600" y="1916832"/>
            <a:chExt cx="7920880" cy="2096789"/>
          </a:xfrm>
        </p:grpSpPr>
        <p:sp>
          <p:nvSpPr>
            <p:cNvPr id="76" name="Text Box 88"/>
            <p:cNvSpPr txBox="1">
              <a:spLocks noChangeArrowheads="1"/>
            </p:cNvSpPr>
            <p:nvPr/>
          </p:nvSpPr>
          <p:spPr bwMode="auto">
            <a:xfrm>
              <a:off x="3779516" y="1990055"/>
              <a:ext cx="1437779" cy="2508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MEMW#/MEMR#</a:t>
              </a:r>
            </a:p>
          </p:txBody>
        </p:sp>
        <p:sp>
          <p:nvSpPr>
            <p:cNvPr id="77" name="Rectangle 89"/>
            <p:cNvSpPr>
              <a:spLocks noChangeArrowheads="1"/>
            </p:cNvSpPr>
            <p:nvPr/>
          </p:nvSpPr>
          <p:spPr bwMode="auto">
            <a:xfrm>
              <a:off x="2915966" y="2278856"/>
              <a:ext cx="4320008" cy="1655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90"/>
            <p:cNvSpPr>
              <a:spLocks noChangeShapeType="1"/>
            </p:cNvSpPr>
            <p:nvPr/>
          </p:nvSpPr>
          <p:spPr bwMode="auto">
            <a:xfrm flipH="1">
              <a:off x="1043584" y="4006279"/>
              <a:ext cx="7128990" cy="734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92"/>
            <p:cNvSpPr>
              <a:spLocks noChangeShapeType="1"/>
            </p:cNvSpPr>
            <p:nvPr/>
          </p:nvSpPr>
          <p:spPr bwMode="auto">
            <a:xfrm flipV="1">
              <a:off x="971600" y="1916832"/>
              <a:ext cx="7920880" cy="121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 flipV="1">
              <a:off x="1692672" y="1918043"/>
              <a:ext cx="0" cy="3608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 flipV="1">
              <a:off x="1764110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V="1">
              <a:off x="1835547" y="1918044"/>
              <a:ext cx="0" cy="3608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 flipH="1" flipV="1">
              <a:off x="1908572" y="1918046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97"/>
            <p:cNvSpPr>
              <a:spLocks noChangeShapeType="1"/>
            </p:cNvSpPr>
            <p:nvPr/>
          </p:nvSpPr>
          <p:spPr bwMode="auto">
            <a:xfrm flipV="1">
              <a:off x="2053035" y="1918045"/>
              <a:ext cx="3124" cy="360810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98"/>
            <p:cNvSpPr>
              <a:spLocks noChangeShapeType="1"/>
            </p:cNvSpPr>
            <p:nvPr/>
          </p:nvSpPr>
          <p:spPr bwMode="auto">
            <a:xfrm flipH="1">
              <a:off x="2197496" y="1918046"/>
              <a:ext cx="3125" cy="360810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99"/>
            <p:cNvSpPr txBox="1">
              <a:spLocks noChangeArrowheads="1"/>
            </p:cNvSpPr>
            <p:nvPr/>
          </p:nvSpPr>
          <p:spPr bwMode="auto">
            <a:xfrm>
              <a:off x="973733" y="2278856"/>
              <a:ext cx="504627" cy="9346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</a:t>
              </a:r>
            </a:p>
            <a:p>
              <a:endParaRPr lang="zh-CN" altLang="en-US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存</a:t>
              </a:r>
            </a:p>
          </p:txBody>
        </p:sp>
        <p:sp>
          <p:nvSpPr>
            <p:cNvPr id="87" name="Line 100"/>
            <p:cNvSpPr>
              <a:spLocks noChangeShapeType="1"/>
            </p:cNvSpPr>
            <p:nvPr/>
          </p:nvSpPr>
          <p:spPr bwMode="auto">
            <a:xfrm>
              <a:off x="1261864" y="1918046"/>
              <a:ext cx="273" cy="36080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01"/>
            <p:cNvSpPr>
              <a:spLocks noChangeShapeType="1"/>
            </p:cNvSpPr>
            <p:nvPr/>
          </p:nvSpPr>
          <p:spPr bwMode="auto">
            <a:xfrm>
              <a:off x="1406525" y="1918043"/>
              <a:ext cx="0" cy="360813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02"/>
            <p:cNvSpPr>
              <a:spLocks noChangeShapeType="1"/>
            </p:cNvSpPr>
            <p:nvPr/>
          </p:nvSpPr>
          <p:spPr bwMode="auto">
            <a:xfrm>
              <a:off x="1118121" y="1918047"/>
              <a:ext cx="0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>
              <a:off x="1045369" y="1918047"/>
              <a:ext cx="744" cy="36080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104"/>
            <p:cNvSpPr txBox="1">
              <a:spLocks noChangeArrowheads="1"/>
            </p:cNvSpPr>
            <p:nvPr/>
          </p:nvSpPr>
          <p:spPr bwMode="auto">
            <a:xfrm>
              <a:off x="1621235" y="2277268"/>
              <a:ext cx="646113" cy="165630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92" name="Text Box 105"/>
            <p:cNvSpPr txBox="1">
              <a:spLocks noChangeArrowheads="1"/>
            </p:cNvSpPr>
            <p:nvPr/>
          </p:nvSpPr>
          <p:spPr bwMode="auto">
            <a:xfrm>
              <a:off x="7740875" y="2205831"/>
              <a:ext cx="1151605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93" name="Text Box 106"/>
            <p:cNvSpPr txBox="1">
              <a:spLocks noChangeArrowheads="1"/>
            </p:cNvSpPr>
            <p:nvPr/>
          </p:nvSpPr>
          <p:spPr bwMode="auto">
            <a:xfrm>
              <a:off x="2268017" y="3358902"/>
              <a:ext cx="647700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94" name="Text Box 107"/>
            <p:cNvSpPr txBox="1">
              <a:spLocks noChangeArrowheads="1"/>
            </p:cNvSpPr>
            <p:nvPr/>
          </p:nvSpPr>
          <p:spPr bwMode="auto">
            <a:xfrm>
              <a:off x="2268266" y="3718942"/>
              <a:ext cx="647451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 flipH="1">
              <a:off x="2267347" y="3646239"/>
              <a:ext cx="79208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2268266" y="3718247"/>
              <a:ext cx="791168" cy="47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10"/>
            <p:cNvSpPr txBox="1">
              <a:spLocks noChangeArrowheads="1"/>
            </p:cNvSpPr>
            <p:nvPr/>
          </p:nvSpPr>
          <p:spPr bwMode="auto">
            <a:xfrm>
              <a:off x="4716016" y="2924944"/>
              <a:ext cx="1043495" cy="5746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主存地址计数器</a:t>
              </a:r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3706763" y="1916832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12"/>
            <p:cNvSpPr>
              <a:spLocks noChangeShapeType="1"/>
            </p:cNvSpPr>
            <p:nvPr/>
          </p:nvSpPr>
          <p:spPr bwMode="auto">
            <a:xfrm flipV="1">
              <a:off x="3777928" y="1916832"/>
              <a:ext cx="1588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3"/>
            <p:cNvSpPr>
              <a:spLocks noChangeShapeType="1"/>
            </p:cNvSpPr>
            <p:nvPr/>
          </p:nvSpPr>
          <p:spPr bwMode="auto">
            <a:xfrm flipH="1">
              <a:off x="5362898" y="1918046"/>
              <a:ext cx="794" cy="506859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4"/>
            <p:cNvSpPr txBox="1">
              <a:spLocks noChangeArrowheads="1"/>
            </p:cNvSpPr>
            <p:nvPr/>
          </p:nvSpPr>
          <p:spPr bwMode="auto">
            <a:xfrm>
              <a:off x="579574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DBus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4355580" y="2422104"/>
              <a:ext cx="1296988" cy="35999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ABus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锁存器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3060429" y="2422104"/>
              <a:ext cx="1150938" cy="36004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CBus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 flipH="1">
              <a:off x="6298929" y="1918046"/>
              <a:ext cx="742" cy="50527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3491484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3564459" y="1918047"/>
              <a:ext cx="0" cy="5052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20"/>
            <p:cNvSpPr txBox="1">
              <a:spLocks noChangeArrowheads="1"/>
            </p:cNvSpPr>
            <p:nvPr/>
          </p:nvSpPr>
          <p:spPr bwMode="auto">
            <a:xfrm>
              <a:off x="2267348" y="1990055"/>
              <a:ext cx="1154113" cy="25241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IOW#/IOR#</a:t>
              </a:r>
            </a:p>
          </p:txBody>
        </p:sp>
        <p:sp>
          <p:nvSpPr>
            <p:cNvPr id="108" name="Line 121"/>
            <p:cNvSpPr>
              <a:spLocks noChangeShapeType="1"/>
            </p:cNvSpPr>
            <p:nvPr/>
          </p:nvSpPr>
          <p:spPr bwMode="auto">
            <a:xfrm flipH="1" flipV="1">
              <a:off x="7092727" y="3212976"/>
              <a:ext cx="7176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2"/>
            <p:cNvSpPr txBox="1">
              <a:spLocks noChangeArrowheads="1"/>
            </p:cNvSpPr>
            <p:nvPr/>
          </p:nvSpPr>
          <p:spPr bwMode="auto">
            <a:xfrm>
              <a:off x="7235527" y="2924944"/>
              <a:ext cx="504825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EOP</a:t>
              </a:r>
            </a:p>
          </p:txBody>
        </p:sp>
        <p:sp>
          <p:nvSpPr>
            <p:cNvPr id="110" name="Text Box 123"/>
            <p:cNvSpPr txBox="1">
              <a:spLocks noChangeArrowheads="1"/>
            </p:cNvSpPr>
            <p:nvPr/>
          </p:nvSpPr>
          <p:spPr bwMode="auto">
            <a:xfrm>
              <a:off x="6047120" y="2924944"/>
              <a:ext cx="1045608" cy="5746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传送字数计数器</a:t>
              </a:r>
            </a:p>
          </p:txBody>
        </p:sp>
        <p:sp>
          <p:nvSpPr>
            <p:cNvPr id="111" name="Line 125"/>
            <p:cNvSpPr>
              <a:spLocks noChangeShapeType="1"/>
            </p:cNvSpPr>
            <p:nvPr/>
          </p:nvSpPr>
          <p:spPr bwMode="auto">
            <a:xfrm flipH="1">
              <a:off x="4139552" y="3647032"/>
              <a:ext cx="381513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26"/>
            <p:cNvSpPr>
              <a:spLocks noChangeShapeType="1"/>
            </p:cNvSpPr>
            <p:nvPr/>
          </p:nvSpPr>
          <p:spPr bwMode="auto">
            <a:xfrm flipV="1">
              <a:off x="4139556" y="3718247"/>
              <a:ext cx="38872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127"/>
            <p:cNvSpPr txBox="1">
              <a:spLocks noChangeArrowheads="1"/>
            </p:cNvSpPr>
            <p:nvPr/>
          </p:nvSpPr>
          <p:spPr bwMode="auto">
            <a:xfrm>
              <a:off x="7236296" y="3434369"/>
              <a:ext cx="576263" cy="2111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</a:t>
              </a:r>
            </a:p>
          </p:txBody>
        </p:sp>
        <p:sp>
          <p:nvSpPr>
            <p:cNvPr id="114" name="Text Box 128"/>
            <p:cNvSpPr txBox="1">
              <a:spLocks noChangeArrowheads="1"/>
            </p:cNvSpPr>
            <p:nvPr/>
          </p:nvSpPr>
          <p:spPr bwMode="auto">
            <a:xfrm>
              <a:off x="7236296" y="3718247"/>
              <a:ext cx="576263" cy="21637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</a:t>
              </a:r>
            </a:p>
          </p:txBody>
        </p:sp>
        <p:sp>
          <p:nvSpPr>
            <p:cNvPr id="115" name="Text Box 130"/>
            <p:cNvSpPr txBox="1">
              <a:spLocks noChangeArrowheads="1"/>
            </p:cNvSpPr>
            <p:nvPr/>
          </p:nvSpPr>
          <p:spPr bwMode="auto">
            <a:xfrm>
              <a:off x="3059436" y="3358356"/>
              <a:ext cx="1080120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7956376" y="2853531"/>
              <a:ext cx="0" cy="79270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 flipV="1">
              <a:off x="8026796" y="2855116"/>
              <a:ext cx="1588" cy="8638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33"/>
            <p:cNvSpPr>
              <a:spLocks noChangeShapeType="1"/>
            </p:cNvSpPr>
            <p:nvPr/>
          </p:nvSpPr>
          <p:spPr bwMode="auto">
            <a:xfrm flipV="1">
              <a:off x="7810373" y="2855118"/>
              <a:ext cx="2980" cy="3571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34"/>
            <p:cNvSpPr>
              <a:spLocks noChangeShapeType="1"/>
            </p:cNvSpPr>
            <p:nvPr/>
          </p:nvSpPr>
          <p:spPr bwMode="auto">
            <a:xfrm>
              <a:off x="8172400" y="2855118"/>
              <a:ext cx="0" cy="115850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35"/>
            <p:cNvSpPr txBox="1">
              <a:spLocks noChangeArrowheads="1"/>
            </p:cNvSpPr>
            <p:nvPr/>
          </p:nvSpPr>
          <p:spPr bwMode="auto">
            <a:xfrm>
              <a:off x="8316416" y="3285331"/>
              <a:ext cx="576064" cy="64928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外部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zh-CN" altLang="en-US" sz="1800" b="1" dirty="0">
                  <a:latin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121" name="Line 136"/>
            <p:cNvSpPr>
              <a:spLocks noChangeShapeType="1"/>
            </p:cNvSpPr>
            <p:nvPr/>
          </p:nvSpPr>
          <p:spPr bwMode="auto">
            <a:xfrm>
              <a:off x="8460878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 flipV="1">
              <a:off x="8605341" y="2855118"/>
              <a:ext cx="0" cy="4318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8"/>
            <p:cNvSpPr>
              <a:spLocks noChangeShapeType="1"/>
            </p:cNvSpPr>
            <p:nvPr/>
          </p:nvSpPr>
          <p:spPr bwMode="auto">
            <a:xfrm flipV="1">
              <a:off x="8749803" y="2855118"/>
              <a:ext cx="0" cy="431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42"/>
            <p:cNvSpPr>
              <a:spLocks noChangeShapeType="1"/>
            </p:cNvSpPr>
            <p:nvPr/>
          </p:nvSpPr>
          <p:spPr bwMode="auto">
            <a:xfrm flipH="1">
              <a:off x="8316155" y="1918047"/>
              <a:ext cx="261" cy="289371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43"/>
            <p:cNvSpPr>
              <a:spLocks noChangeShapeType="1"/>
            </p:cNvSpPr>
            <p:nvPr/>
          </p:nvSpPr>
          <p:spPr bwMode="auto">
            <a:xfrm>
              <a:off x="8530852" y="1916832"/>
              <a:ext cx="1588" cy="290586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4"/>
            <p:cNvSpPr>
              <a:spLocks noChangeShapeType="1"/>
            </p:cNvSpPr>
            <p:nvPr/>
          </p:nvSpPr>
          <p:spPr bwMode="auto">
            <a:xfrm flipH="1">
              <a:off x="8101409" y="1916832"/>
              <a:ext cx="2061" cy="2905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45"/>
            <p:cNvSpPr>
              <a:spLocks noChangeShapeType="1"/>
            </p:cNvSpPr>
            <p:nvPr/>
          </p:nvSpPr>
          <p:spPr bwMode="auto">
            <a:xfrm flipH="1">
              <a:off x="8028384" y="1918047"/>
              <a:ext cx="1487" cy="2893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110"/>
            <p:cNvSpPr txBox="1">
              <a:spLocks noChangeArrowheads="1"/>
            </p:cNvSpPr>
            <p:nvPr/>
          </p:nvSpPr>
          <p:spPr bwMode="auto">
            <a:xfrm>
              <a:off x="3275459" y="2926159"/>
              <a:ext cx="10801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0" name="Line 108"/>
            <p:cNvSpPr>
              <a:spLocks noChangeShapeType="1"/>
            </p:cNvSpPr>
            <p:nvPr/>
          </p:nvSpPr>
          <p:spPr bwMode="auto">
            <a:xfrm>
              <a:off x="3635500" y="3213495"/>
              <a:ext cx="0" cy="14565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1" name="Line 108"/>
            <p:cNvSpPr>
              <a:spLocks noChangeShapeType="1"/>
            </p:cNvSpPr>
            <p:nvPr/>
          </p:nvSpPr>
          <p:spPr bwMode="auto">
            <a:xfrm flipV="1">
              <a:off x="3635500" y="2782144"/>
              <a:ext cx="0" cy="144412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2" name="Line 108"/>
            <p:cNvSpPr>
              <a:spLocks noChangeShapeType="1"/>
            </p:cNvSpPr>
            <p:nvPr/>
          </p:nvSpPr>
          <p:spPr bwMode="auto">
            <a:xfrm>
              <a:off x="4572000" y="2782143"/>
              <a:ext cx="0" cy="217438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3" name="Line 108"/>
            <p:cNvSpPr>
              <a:spLocks noChangeShapeType="1"/>
            </p:cNvSpPr>
            <p:nvPr/>
          </p:nvSpPr>
          <p:spPr bwMode="auto">
            <a:xfrm flipV="1">
              <a:off x="5363692" y="2782143"/>
              <a:ext cx="0" cy="144015"/>
            </a:xfrm>
            <a:prstGeom prst="line">
              <a:avLst/>
            </a:prstGeom>
            <a:noFill/>
            <a:ln w="28575" cmpd="dbl">
              <a:solidFill>
                <a:srgbClr val="C00000"/>
              </a:solidFill>
              <a:round/>
              <a:tailEnd type="triangle" w="med" len="sm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4" name="Line 383"/>
            <p:cNvSpPr>
              <a:spLocks noChangeShapeType="1"/>
            </p:cNvSpPr>
            <p:nvPr/>
          </p:nvSpPr>
          <p:spPr bwMode="auto">
            <a:xfrm flipH="1">
              <a:off x="1045369" y="3516387"/>
              <a:ext cx="372" cy="4972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84"/>
            <p:cNvSpPr>
              <a:spLocks noChangeShapeType="1"/>
            </p:cNvSpPr>
            <p:nvPr/>
          </p:nvSpPr>
          <p:spPr bwMode="auto">
            <a:xfrm flipV="1">
              <a:off x="1045741" y="3516387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Text Box 385"/>
            <p:cNvSpPr txBox="1">
              <a:spLocks noChangeArrowheads="1"/>
            </p:cNvSpPr>
            <p:nvPr/>
          </p:nvSpPr>
          <p:spPr bwMode="auto">
            <a:xfrm>
              <a:off x="1047328" y="3286199"/>
              <a:ext cx="503238" cy="21748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INTR</a:t>
              </a:r>
            </a:p>
          </p:txBody>
        </p:sp>
        <p:sp>
          <p:nvSpPr>
            <p:cNvPr id="137" name="Line 370"/>
            <p:cNvSpPr>
              <a:spLocks noChangeShapeType="1"/>
            </p:cNvSpPr>
            <p:nvPr/>
          </p:nvSpPr>
          <p:spPr bwMode="auto">
            <a:xfrm>
              <a:off x="5940152" y="2782118"/>
              <a:ext cx="0" cy="431378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线形标注 2 138"/>
          <p:cNvSpPr/>
          <p:nvPr/>
        </p:nvSpPr>
        <p:spPr bwMode="auto">
          <a:xfrm>
            <a:off x="5796136" y="5956831"/>
            <a:ext cx="1836143" cy="343415"/>
          </a:xfrm>
          <a:prstGeom prst="borderCallout2">
            <a:avLst>
              <a:gd name="adj1" fmla="val 52616"/>
              <a:gd name="adj2" fmla="val 99559"/>
              <a:gd name="adj3" fmla="val 56224"/>
              <a:gd name="adj4" fmla="val 107677"/>
              <a:gd name="adj5" fmla="val -145256"/>
              <a:gd name="adj6" fmla="val 12414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代替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端口地址</a:t>
            </a:r>
          </a:p>
        </p:txBody>
      </p:sp>
      <p:sp>
        <p:nvSpPr>
          <p:cNvPr id="14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42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/>
      <p:bldP spid="391308" grpId="0"/>
      <p:bldP spid="13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2BEC-31CD-4C9D-92D4-62FC8D1A3937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392321" name="Text Box 129"/>
          <p:cNvSpPr txBox="1">
            <a:spLocks noChangeArrowheads="1"/>
          </p:cNvSpPr>
          <p:nvPr/>
        </p:nvSpPr>
        <p:spPr bwMode="auto">
          <a:xfrm>
            <a:off x="179388" y="332656"/>
            <a:ext cx="8785225" cy="40164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请求判优的组织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任务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处理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接口与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的连接及响应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请求的连接方式： 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600"/>
              </a:spcBef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请求的判优方式：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92322" name="Text Box 130"/>
          <p:cNvSpPr txBox="1">
            <a:spLocks noChangeArrowheads="1"/>
          </p:cNvSpPr>
          <p:nvPr/>
        </p:nvSpPr>
        <p:spPr bwMode="auto">
          <a:xfrm>
            <a:off x="972419" y="1340768"/>
            <a:ext cx="7343997" cy="9002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类似中断请求的连接方式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有共用请求式、独立请求式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</a:p>
        </p:txBody>
      </p:sp>
      <p:sp>
        <p:nvSpPr>
          <p:cNvPr id="392323" name="Text Box 131"/>
          <p:cNvSpPr txBox="1">
            <a:spLocks noChangeArrowheads="1"/>
          </p:cNvSpPr>
          <p:nvPr/>
        </p:nvSpPr>
        <p:spPr bwMode="auto">
          <a:xfrm>
            <a:off x="899592" y="3717032"/>
            <a:ext cx="7346529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类似中断请求的判优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有串行判优、并行判优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种，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接口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无需给出</a:t>
            </a:r>
            <a:r>
              <a:rPr lang="zh-CN" altLang="en-US" b="1" dirty="0">
                <a:latin typeface="宋体" panose="02010600030101010101" pitchFamily="2" charset="-122"/>
              </a:rPr>
              <a:t>类型号</a:t>
            </a:r>
          </a:p>
        </p:txBody>
      </p:sp>
      <p:sp>
        <p:nvSpPr>
          <p:cNvPr id="392324" name="Text Box 132"/>
          <p:cNvSpPr txBox="1">
            <a:spLocks noChangeArrowheads="1"/>
          </p:cNvSpPr>
          <p:nvPr/>
        </p:nvSpPr>
        <p:spPr bwMode="auto">
          <a:xfrm>
            <a:off x="182563" y="4717593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常用的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请求及判优方法：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类似中断请求的选择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共用请求式连接、并行判优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需增设</a:t>
            </a:r>
            <a:r>
              <a:rPr lang="en-US" altLang="zh-CN" sz="2200" b="1" dirty="0">
                <a:latin typeface="宋体" panose="02010600030101010101" pitchFamily="2" charset="-122"/>
              </a:rPr>
              <a:t>DMA</a:t>
            </a:r>
            <a:r>
              <a:rPr lang="zh-CN" altLang="en-US" sz="2200" b="1" dirty="0">
                <a:latin typeface="宋体" panose="02010600030101010101" pitchFamily="2" charset="-122"/>
              </a:rPr>
              <a:t>控制器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39246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188" y="2275930"/>
            <a:ext cx="8281987" cy="1513110"/>
            <a:chOff x="611188" y="1872309"/>
            <a:chExt cx="8281987" cy="1513110"/>
          </a:xfrm>
        </p:grpSpPr>
        <p:sp>
          <p:nvSpPr>
            <p:cNvPr id="392328" name="Text Box 136"/>
            <p:cNvSpPr txBox="1">
              <a:spLocks noChangeArrowheads="1"/>
            </p:cNvSpPr>
            <p:nvPr/>
          </p:nvSpPr>
          <p:spPr bwMode="auto">
            <a:xfrm>
              <a:off x="2266950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32" name="Line 140"/>
            <p:cNvSpPr>
              <a:spLocks noChangeShapeType="1"/>
            </p:cNvSpPr>
            <p:nvPr/>
          </p:nvSpPr>
          <p:spPr bwMode="auto">
            <a:xfrm>
              <a:off x="1550988" y="2521596"/>
              <a:ext cx="7159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3" name="Text Box 141"/>
            <p:cNvSpPr txBox="1">
              <a:spLocks noChangeArrowheads="1"/>
            </p:cNvSpPr>
            <p:nvPr/>
          </p:nvSpPr>
          <p:spPr bwMode="auto">
            <a:xfrm>
              <a:off x="1619250" y="2232671"/>
              <a:ext cx="576262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2334" name="Line 142"/>
            <p:cNvSpPr>
              <a:spLocks noChangeShapeType="1"/>
            </p:cNvSpPr>
            <p:nvPr/>
          </p:nvSpPr>
          <p:spPr bwMode="auto">
            <a:xfrm>
              <a:off x="611188" y="1873896"/>
              <a:ext cx="39608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6" name="Line 144"/>
            <p:cNvSpPr>
              <a:spLocks noChangeShapeType="1"/>
            </p:cNvSpPr>
            <p:nvPr/>
          </p:nvSpPr>
          <p:spPr bwMode="auto">
            <a:xfrm>
              <a:off x="1116013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38" name="Line 146"/>
            <p:cNvSpPr>
              <a:spLocks noChangeShapeType="1"/>
            </p:cNvSpPr>
            <p:nvPr/>
          </p:nvSpPr>
          <p:spPr bwMode="auto">
            <a:xfrm>
              <a:off x="26257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7" name="Line 155"/>
            <p:cNvSpPr>
              <a:spLocks noChangeShapeType="1"/>
            </p:cNvSpPr>
            <p:nvPr/>
          </p:nvSpPr>
          <p:spPr bwMode="auto">
            <a:xfrm flipV="1">
              <a:off x="1187450" y="2808934"/>
              <a:ext cx="0" cy="2889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48" name="Line 156"/>
            <p:cNvSpPr>
              <a:spLocks noChangeShapeType="1"/>
            </p:cNvSpPr>
            <p:nvPr/>
          </p:nvSpPr>
          <p:spPr bwMode="auto">
            <a:xfrm flipV="1">
              <a:off x="1189038" y="3097859"/>
              <a:ext cx="302260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5" name="Text Box 183"/>
            <p:cNvSpPr txBox="1">
              <a:spLocks noChangeArrowheads="1"/>
            </p:cNvSpPr>
            <p:nvPr/>
          </p:nvSpPr>
          <p:spPr bwMode="auto">
            <a:xfrm>
              <a:off x="3851275" y="2232671"/>
              <a:ext cx="719137" cy="6477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76" name="Line 184"/>
            <p:cNvSpPr>
              <a:spLocks noChangeShapeType="1"/>
            </p:cNvSpPr>
            <p:nvPr/>
          </p:nvSpPr>
          <p:spPr bwMode="auto">
            <a:xfrm>
              <a:off x="4210050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77" name="Text Box 185"/>
            <p:cNvSpPr txBox="1">
              <a:spLocks noChangeArrowheads="1"/>
            </p:cNvSpPr>
            <p:nvPr/>
          </p:nvSpPr>
          <p:spPr bwMode="auto">
            <a:xfrm>
              <a:off x="5221015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2378" name="Text Box 186"/>
            <p:cNvSpPr txBox="1">
              <a:spLocks noChangeArrowheads="1"/>
            </p:cNvSpPr>
            <p:nvPr/>
          </p:nvSpPr>
          <p:spPr bwMode="auto">
            <a:xfrm>
              <a:off x="65166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379" name="Line 187"/>
            <p:cNvSpPr>
              <a:spLocks noChangeShapeType="1"/>
            </p:cNvSpPr>
            <p:nvPr/>
          </p:nvSpPr>
          <p:spPr bwMode="auto">
            <a:xfrm flipV="1">
              <a:off x="8388424" y="2808933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0" name="Text Box 188"/>
            <p:cNvSpPr txBox="1">
              <a:spLocks noChangeArrowheads="1"/>
            </p:cNvSpPr>
            <p:nvPr/>
          </p:nvSpPr>
          <p:spPr bwMode="auto">
            <a:xfrm>
              <a:off x="5940153" y="2807346"/>
              <a:ext cx="576064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HRQ1</a:t>
              </a:r>
            </a:p>
          </p:txBody>
        </p:sp>
        <p:sp>
          <p:nvSpPr>
            <p:cNvPr id="392381" name="Line 189"/>
            <p:cNvSpPr>
              <a:spLocks noChangeShapeType="1"/>
            </p:cNvSpPr>
            <p:nvPr/>
          </p:nvSpPr>
          <p:spPr bwMode="auto">
            <a:xfrm flipV="1">
              <a:off x="5076825" y="1873896"/>
              <a:ext cx="381635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2" name="Line 190"/>
            <p:cNvSpPr>
              <a:spLocks noChangeShapeType="1"/>
            </p:cNvSpPr>
            <p:nvPr/>
          </p:nvSpPr>
          <p:spPr bwMode="auto">
            <a:xfrm>
              <a:off x="7019925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3" name="Line 191"/>
            <p:cNvSpPr>
              <a:spLocks noChangeShapeType="1"/>
            </p:cNvSpPr>
            <p:nvPr/>
          </p:nvSpPr>
          <p:spPr bwMode="auto">
            <a:xfrm>
              <a:off x="5506021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4" name="Line 192"/>
            <p:cNvSpPr>
              <a:spLocks noChangeShapeType="1"/>
            </p:cNvSpPr>
            <p:nvPr/>
          </p:nvSpPr>
          <p:spPr bwMode="auto">
            <a:xfrm flipH="1" flipV="1">
              <a:off x="7307262" y="2807346"/>
              <a:ext cx="1587" cy="2540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5" name="Line 193"/>
            <p:cNvSpPr>
              <a:spLocks noChangeShapeType="1"/>
            </p:cNvSpPr>
            <p:nvPr/>
          </p:nvSpPr>
          <p:spPr bwMode="auto">
            <a:xfrm flipV="1">
              <a:off x="7307263" y="3065152"/>
              <a:ext cx="1009153" cy="380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6" name="Text Box 194"/>
            <p:cNvSpPr txBox="1">
              <a:spLocks noChangeArrowheads="1"/>
            </p:cNvSpPr>
            <p:nvPr/>
          </p:nvSpPr>
          <p:spPr bwMode="auto">
            <a:xfrm>
              <a:off x="8028384" y="2232671"/>
              <a:ext cx="719137" cy="5762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DMA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92387" name="Line 195"/>
            <p:cNvSpPr>
              <a:spLocks noChangeShapeType="1"/>
            </p:cNvSpPr>
            <p:nvPr/>
          </p:nvSpPr>
          <p:spPr bwMode="auto">
            <a:xfrm>
              <a:off x="8387159" y="1872309"/>
              <a:ext cx="0" cy="360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8" name="Line 196"/>
            <p:cNvSpPr>
              <a:spLocks noChangeShapeType="1"/>
            </p:cNvSpPr>
            <p:nvPr/>
          </p:nvSpPr>
          <p:spPr bwMode="auto">
            <a:xfrm>
              <a:off x="8316416" y="2808934"/>
              <a:ext cx="0" cy="26034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89" name="Line 197"/>
            <p:cNvSpPr>
              <a:spLocks noChangeShapeType="1"/>
            </p:cNvSpPr>
            <p:nvPr/>
          </p:nvSpPr>
          <p:spPr bwMode="auto">
            <a:xfrm>
              <a:off x="7237164" y="3140967"/>
              <a:ext cx="1151260" cy="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0" name="Line 198"/>
            <p:cNvSpPr>
              <a:spLocks noChangeShapeType="1"/>
            </p:cNvSpPr>
            <p:nvPr/>
          </p:nvSpPr>
          <p:spPr bwMode="auto">
            <a:xfrm>
              <a:off x="7236196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1" name="Line 199"/>
            <p:cNvSpPr>
              <a:spLocks noChangeShapeType="1"/>
            </p:cNvSpPr>
            <p:nvPr/>
          </p:nvSpPr>
          <p:spPr bwMode="auto">
            <a:xfrm flipV="1">
              <a:off x="6659562" y="2808934"/>
              <a:ext cx="1" cy="26002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2" name="Line 200"/>
            <p:cNvSpPr>
              <a:spLocks noChangeShapeType="1"/>
            </p:cNvSpPr>
            <p:nvPr/>
          </p:nvSpPr>
          <p:spPr bwMode="auto">
            <a:xfrm>
              <a:off x="6732240" y="2808935"/>
              <a:ext cx="0" cy="3320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7" name="Line 205"/>
            <p:cNvSpPr>
              <a:spLocks noChangeShapeType="1"/>
            </p:cNvSpPr>
            <p:nvPr/>
          </p:nvSpPr>
          <p:spPr bwMode="auto">
            <a:xfrm flipH="1" flipV="1">
              <a:off x="5580112" y="2808934"/>
              <a:ext cx="0" cy="33203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8" name="Line 206"/>
            <p:cNvSpPr>
              <a:spLocks noChangeShapeType="1"/>
            </p:cNvSpPr>
            <p:nvPr/>
          </p:nvSpPr>
          <p:spPr bwMode="auto">
            <a:xfrm>
              <a:off x="5652120" y="2808934"/>
              <a:ext cx="0" cy="2524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399" name="Line 207"/>
            <p:cNvSpPr>
              <a:spLocks noChangeShapeType="1"/>
            </p:cNvSpPr>
            <p:nvPr/>
          </p:nvSpPr>
          <p:spPr bwMode="auto">
            <a:xfrm flipV="1">
              <a:off x="5652120" y="3068960"/>
              <a:ext cx="1007442" cy="32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0" name="Line 208"/>
            <p:cNvSpPr>
              <a:spLocks noChangeShapeType="1"/>
            </p:cNvSpPr>
            <p:nvPr/>
          </p:nvSpPr>
          <p:spPr bwMode="auto">
            <a:xfrm flipV="1">
              <a:off x="5580112" y="3140968"/>
              <a:ext cx="1152128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01" name="Text Box 209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648072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HLDA1</a:t>
              </a:r>
            </a:p>
          </p:txBody>
        </p:sp>
        <p:sp>
          <p:nvSpPr>
            <p:cNvPr id="392405" name="Text Box 213"/>
            <p:cNvSpPr txBox="1">
              <a:spLocks noChangeArrowheads="1"/>
            </p:cNvSpPr>
            <p:nvPr/>
          </p:nvSpPr>
          <p:spPr bwMode="auto">
            <a:xfrm>
              <a:off x="6012433" y="2348558"/>
              <a:ext cx="431775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6" name="Text Box 214"/>
            <p:cNvSpPr txBox="1">
              <a:spLocks noChangeArrowheads="1"/>
            </p:cNvSpPr>
            <p:nvPr/>
          </p:nvSpPr>
          <p:spPr bwMode="auto">
            <a:xfrm>
              <a:off x="7524328" y="2348558"/>
              <a:ext cx="431229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7" name="Text Box 215"/>
            <p:cNvSpPr txBox="1">
              <a:spLocks noChangeArrowheads="1"/>
            </p:cNvSpPr>
            <p:nvPr/>
          </p:nvSpPr>
          <p:spPr bwMode="auto">
            <a:xfrm>
              <a:off x="611188" y="2232671"/>
              <a:ext cx="939800" cy="5762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2408" name="Text Box 216"/>
            <p:cNvSpPr txBox="1">
              <a:spLocks noChangeArrowheads="1"/>
            </p:cNvSpPr>
            <p:nvPr/>
          </p:nvSpPr>
          <p:spPr bwMode="auto">
            <a:xfrm>
              <a:off x="3203575" y="2348559"/>
              <a:ext cx="431800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2409" name="Text Box 217"/>
            <p:cNvSpPr txBox="1">
              <a:spLocks noChangeArrowheads="1"/>
            </p:cNvSpPr>
            <p:nvPr/>
          </p:nvSpPr>
          <p:spPr bwMode="auto">
            <a:xfrm>
              <a:off x="6804025" y="2737496"/>
              <a:ext cx="360362" cy="360362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/>
                </a:rPr>
                <a:t>…</a:t>
              </a:r>
              <a:endParaRPr lang="en-US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392410" name="Line 218"/>
            <p:cNvSpPr>
              <a:spLocks noChangeShapeType="1"/>
            </p:cNvSpPr>
            <p:nvPr/>
          </p:nvSpPr>
          <p:spPr bwMode="auto">
            <a:xfrm>
              <a:off x="4211638" y="288195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1" name="Line 219"/>
            <p:cNvSpPr>
              <a:spLocks noChangeShapeType="1"/>
            </p:cNvSpPr>
            <p:nvPr/>
          </p:nvSpPr>
          <p:spPr bwMode="auto">
            <a:xfrm>
              <a:off x="2625725" y="2881959"/>
              <a:ext cx="1587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2" name="Line 220"/>
            <p:cNvSpPr>
              <a:spLocks noChangeShapeType="1"/>
            </p:cNvSpPr>
            <p:nvPr/>
          </p:nvSpPr>
          <p:spPr bwMode="auto">
            <a:xfrm flipV="1">
              <a:off x="29876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413" name="Line 221"/>
            <p:cNvSpPr>
              <a:spLocks noChangeShapeType="1"/>
            </p:cNvSpPr>
            <p:nvPr/>
          </p:nvSpPr>
          <p:spPr bwMode="auto">
            <a:xfrm flipV="1">
              <a:off x="3635375" y="252159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41"/>
            <p:cNvSpPr txBox="1">
              <a:spLocks noChangeArrowheads="1"/>
            </p:cNvSpPr>
            <p:nvPr/>
          </p:nvSpPr>
          <p:spPr bwMode="auto">
            <a:xfrm>
              <a:off x="1619672" y="2853631"/>
              <a:ext cx="432048" cy="24422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54" name="Text Box 188"/>
            <p:cNvSpPr txBox="1">
              <a:spLocks noChangeArrowheads="1"/>
            </p:cNvSpPr>
            <p:nvPr/>
          </p:nvSpPr>
          <p:spPr bwMode="auto">
            <a:xfrm>
              <a:off x="7456488" y="2807024"/>
              <a:ext cx="571871" cy="261936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HRQ1</a:t>
              </a:r>
            </a:p>
          </p:txBody>
        </p:sp>
        <p:sp>
          <p:nvSpPr>
            <p:cNvPr id="55" name="Text Box 209"/>
            <p:cNvSpPr txBox="1">
              <a:spLocks noChangeArrowheads="1"/>
            </p:cNvSpPr>
            <p:nvPr/>
          </p:nvSpPr>
          <p:spPr bwMode="auto">
            <a:xfrm>
              <a:off x="7456489" y="3140968"/>
              <a:ext cx="643904" cy="24445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22" grpId="0"/>
      <p:bldP spid="392323" grpId="0"/>
      <p:bldP spid="39232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40"/>
          <p:cNvSpPr txBox="1">
            <a:spLocks noChangeArrowheads="1"/>
          </p:cNvSpPr>
          <p:nvPr/>
        </p:nvSpPr>
        <p:spPr bwMode="auto">
          <a:xfrm>
            <a:off x="179512" y="1273984"/>
            <a:ext cx="4608512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接口的类型：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选择型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多路型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增强型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接口的结构：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、增强型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接口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可实现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多个外设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传送控制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←即</a:t>
            </a:r>
            <a:r>
              <a:rPr lang="en-US" altLang="zh-CN" sz="2000" b="1" dirty="0"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latin typeface="宋体" panose="02010600030101010101" pitchFamily="2" charset="-122"/>
              </a:rPr>
              <a:t>控制器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6349" name="Text Box 61"/>
          <p:cNvSpPr txBox="1">
            <a:spLocks noChangeArrowheads="1"/>
          </p:cNvSpPr>
          <p:nvPr/>
        </p:nvSpPr>
        <p:spPr bwMode="auto">
          <a:xfrm>
            <a:off x="2299342" y="1735648"/>
            <a:ext cx="652113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一段时间内仅为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b="1" dirty="0">
                <a:latin typeface="宋体" panose="02010600030101010101" pitchFamily="2" charset="-122"/>
              </a:rPr>
              <a:t>外设服务，用于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快速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一段时间内可为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外设服务，用于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中速</a:t>
            </a:r>
            <a:r>
              <a:rPr lang="zh-CN" altLang="en-US" b="1" dirty="0">
                <a:latin typeface="宋体" panose="02010600030101010101" pitchFamily="2" charset="-122"/>
              </a:rPr>
              <a:t>外设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增设寄存器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组</a:t>
            </a:r>
            <a:r>
              <a:rPr lang="zh-CN" altLang="en-US" b="1" dirty="0">
                <a:latin typeface="宋体" panose="02010600030101010101" pitchFamily="2" charset="-122"/>
              </a:rPr>
              <a:t>、判优逻辑等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396532" name="AutoShape 2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683568" y="3212976"/>
            <a:ext cx="8136904" cy="2592288"/>
            <a:chOff x="683568" y="3284984"/>
            <a:chExt cx="8136904" cy="2592288"/>
          </a:xfrm>
        </p:grpSpPr>
        <p:sp>
          <p:nvSpPr>
            <p:cNvPr id="396472" name="Rectangle 184"/>
            <p:cNvSpPr>
              <a:spLocks noChangeArrowheads="1"/>
            </p:cNvSpPr>
            <p:nvPr/>
          </p:nvSpPr>
          <p:spPr bwMode="auto">
            <a:xfrm>
              <a:off x="2053036" y="3645346"/>
              <a:ext cx="4392613" cy="2231926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473" name="Line 185"/>
            <p:cNvSpPr>
              <a:spLocks noChangeShapeType="1"/>
            </p:cNvSpPr>
            <p:nvPr/>
          </p:nvSpPr>
          <p:spPr bwMode="auto">
            <a:xfrm>
              <a:off x="683568" y="3284984"/>
              <a:ext cx="813690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4" name="Text Box 186"/>
            <p:cNvSpPr txBox="1">
              <a:spLocks noChangeArrowheads="1"/>
            </p:cNvSpPr>
            <p:nvPr/>
          </p:nvSpPr>
          <p:spPr bwMode="auto">
            <a:xfrm>
              <a:off x="1405610" y="3789040"/>
              <a:ext cx="471044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HRQ</a:t>
              </a:r>
            </a:p>
          </p:txBody>
        </p:sp>
        <p:sp>
          <p:nvSpPr>
            <p:cNvPr id="396475" name="Text Box 187"/>
            <p:cNvSpPr txBox="1">
              <a:spLocks noChangeArrowheads="1"/>
            </p:cNvSpPr>
            <p:nvPr/>
          </p:nvSpPr>
          <p:spPr bwMode="auto">
            <a:xfrm>
              <a:off x="1405609" y="4148385"/>
              <a:ext cx="576263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HLDA</a:t>
              </a:r>
            </a:p>
          </p:txBody>
        </p:sp>
        <p:sp>
          <p:nvSpPr>
            <p:cNvPr id="396476" name="Line 188"/>
            <p:cNvSpPr>
              <a:spLocks noChangeShapeType="1"/>
            </p:cNvSpPr>
            <p:nvPr/>
          </p:nvSpPr>
          <p:spPr bwMode="auto">
            <a:xfrm flipH="1" flipV="1">
              <a:off x="1332584" y="4074790"/>
              <a:ext cx="865188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7" name="Line 189"/>
            <p:cNvSpPr>
              <a:spLocks noChangeShapeType="1"/>
            </p:cNvSpPr>
            <p:nvPr/>
          </p:nvSpPr>
          <p:spPr bwMode="auto">
            <a:xfrm>
              <a:off x="1332584" y="4150940"/>
              <a:ext cx="8636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8" name="Line 190"/>
            <p:cNvSpPr>
              <a:spLocks noChangeShapeType="1"/>
            </p:cNvSpPr>
            <p:nvPr/>
          </p:nvSpPr>
          <p:spPr bwMode="auto">
            <a:xfrm flipV="1">
              <a:off x="3637212" y="328657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79" name="Line 191"/>
            <p:cNvSpPr>
              <a:spLocks noChangeShapeType="1"/>
            </p:cNvSpPr>
            <p:nvPr/>
          </p:nvSpPr>
          <p:spPr bwMode="auto">
            <a:xfrm flipV="1">
              <a:off x="3781675" y="3286571"/>
              <a:ext cx="0" cy="358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0" name="Line 192"/>
            <p:cNvSpPr>
              <a:spLocks noChangeShapeType="1"/>
            </p:cNvSpPr>
            <p:nvPr/>
          </p:nvSpPr>
          <p:spPr bwMode="auto">
            <a:xfrm flipH="1">
              <a:off x="4429300" y="3286571"/>
              <a:ext cx="0" cy="358775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1" name="Line 193"/>
            <p:cNvSpPr>
              <a:spLocks noChangeShapeType="1"/>
            </p:cNvSpPr>
            <p:nvPr/>
          </p:nvSpPr>
          <p:spPr bwMode="auto">
            <a:xfrm>
              <a:off x="4789340" y="3284984"/>
              <a:ext cx="1588" cy="36036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2" name="Line 194"/>
            <p:cNvSpPr>
              <a:spLocks noChangeShapeType="1"/>
            </p:cNvSpPr>
            <p:nvPr/>
          </p:nvSpPr>
          <p:spPr bwMode="auto">
            <a:xfrm>
              <a:off x="3995987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3" name="Line 195"/>
            <p:cNvSpPr>
              <a:spLocks noChangeShapeType="1"/>
            </p:cNvSpPr>
            <p:nvPr/>
          </p:nvSpPr>
          <p:spPr bwMode="auto">
            <a:xfrm>
              <a:off x="4140450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486" name="Text Box 198"/>
            <p:cNvSpPr txBox="1">
              <a:spLocks noChangeArrowheads="1"/>
            </p:cNvSpPr>
            <p:nvPr/>
          </p:nvSpPr>
          <p:spPr bwMode="auto">
            <a:xfrm>
              <a:off x="2701108" y="4654327"/>
              <a:ext cx="1008063" cy="575468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主存地址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488" name="Text Box 200"/>
            <p:cNvSpPr txBox="1">
              <a:spLocks noChangeArrowheads="1"/>
            </p:cNvSpPr>
            <p:nvPr/>
          </p:nvSpPr>
          <p:spPr bwMode="auto">
            <a:xfrm>
              <a:off x="6518947" y="4221088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DREQ0</a:t>
              </a:r>
            </a:p>
          </p:txBody>
        </p:sp>
        <p:sp>
          <p:nvSpPr>
            <p:cNvPr id="396489" name="Text Box 201"/>
            <p:cNvSpPr txBox="1">
              <a:spLocks noChangeArrowheads="1"/>
            </p:cNvSpPr>
            <p:nvPr/>
          </p:nvSpPr>
          <p:spPr bwMode="auto">
            <a:xfrm>
              <a:off x="6516216" y="4581823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DACK0</a:t>
              </a:r>
            </a:p>
          </p:txBody>
        </p:sp>
        <p:sp>
          <p:nvSpPr>
            <p:cNvPr id="396490" name="Text Box 202"/>
            <p:cNvSpPr txBox="1">
              <a:spLocks noChangeArrowheads="1"/>
            </p:cNvSpPr>
            <p:nvPr/>
          </p:nvSpPr>
          <p:spPr bwMode="auto">
            <a:xfrm>
              <a:off x="5149380" y="4653136"/>
              <a:ext cx="604615" cy="576659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状态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491" name="Text Box 203"/>
            <p:cNvSpPr txBox="1">
              <a:spLocks noChangeArrowheads="1"/>
            </p:cNvSpPr>
            <p:nvPr/>
          </p:nvSpPr>
          <p:spPr bwMode="auto">
            <a:xfrm>
              <a:off x="2197772" y="3789809"/>
              <a:ext cx="359320" cy="143906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控制逻辑</a:t>
              </a:r>
            </a:p>
          </p:txBody>
        </p:sp>
        <p:sp>
          <p:nvSpPr>
            <p:cNvPr id="396492" name="Text Box 204"/>
            <p:cNvSpPr txBox="1">
              <a:spLocks noChangeArrowheads="1"/>
            </p:cNvSpPr>
            <p:nvPr/>
          </p:nvSpPr>
          <p:spPr bwMode="auto">
            <a:xfrm>
              <a:off x="6948341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396495" name="Text Box 207"/>
            <p:cNvSpPr txBox="1">
              <a:spLocks noChangeArrowheads="1"/>
            </p:cNvSpPr>
            <p:nvPr/>
          </p:nvSpPr>
          <p:spPr bwMode="auto">
            <a:xfrm>
              <a:off x="7668592" y="3789040"/>
              <a:ext cx="431800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96496" name="Text Box 208"/>
            <p:cNvSpPr txBox="1">
              <a:spLocks noChangeArrowheads="1"/>
            </p:cNvSpPr>
            <p:nvPr/>
          </p:nvSpPr>
          <p:spPr bwMode="auto">
            <a:xfrm>
              <a:off x="2701108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MAC</a:t>
              </a:r>
            </a:p>
          </p:txBody>
        </p:sp>
        <p:sp>
          <p:nvSpPr>
            <p:cNvPr id="396497" name="Text Box 209"/>
            <p:cNvSpPr txBox="1">
              <a:spLocks noChangeArrowheads="1"/>
            </p:cNvSpPr>
            <p:nvPr/>
          </p:nvSpPr>
          <p:spPr bwMode="auto">
            <a:xfrm>
              <a:off x="3925244" y="5445919"/>
              <a:ext cx="1008063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WC</a:t>
              </a:r>
            </a:p>
          </p:txBody>
        </p:sp>
        <p:sp>
          <p:nvSpPr>
            <p:cNvPr id="396498" name="Text Box 210"/>
            <p:cNvSpPr txBox="1">
              <a:spLocks noChangeArrowheads="1"/>
            </p:cNvSpPr>
            <p:nvPr/>
          </p:nvSpPr>
          <p:spPr bwMode="auto">
            <a:xfrm>
              <a:off x="3925244" y="4653136"/>
              <a:ext cx="1008063" cy="574675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传送字数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REGs</a:t>
              </a:r>
            </a:p>
          </p:txBody>
        </p:sp>
        <p:sp>
          <p:nvSpPr>
            <p:cNvPr id="396500" name="Line 212"/>
            <p:cNvSpPr>
              <a:spLocks noChangeShapeType="1"/>
            </p:cNvSpPr>
            <p:nvPr/>
          </p:nvSpPr>
          <p:spPr bwMode="auto">
            <a:xfrm flipV="1">
              <a:off x="4645696" y="3861246"/>
              <a:ext cx="1296491" cy="1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1" name="Line 213"/>
            <p:cNvSpPr>
              <a:spLocks noChangeShapeType="1"/>
            </p:cNvSpPr>
            <p:nvPr/>
          </p:nvSpPr>
          <p:spPr bwMode="auto">
            <a:xfrm flipH="1">
              <a:off x="2557092" y="3844949"/>
              <a:ext cx="936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09" name="Line 221"/>
            <p:cNvSpPr>
              <a:spLocks noChangeShapeType="1"/>
            </p:cNvSpPr>
            <p:nvPr/>
          </p:nvSpPr>
          <p:spPr bwMode="auto">
            <a:xfrm flipH="1">
              <a:off x="7308304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0" name="Line 222"/>
            <p:cNvSpPr>
              <a:spLocks noChangeShapeType="1"/>
            </p:cNvSpPr>
            <p:nvPr/>
          </p:nvSpPr>
          <p:spPr bwMode="auto">
            <a:xfrm>
              <a:off x="7524328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1" name="Line 223"/>
            <p:cNvSpPr>
              <a:spLocks noChangeShapeType="1"/>
            </p:cNvSpPr>
            <p:nvPr/>
          </p:nvSpPr>
          <p:spPr bwMode="auto">
            <a:xfrm flipH="1">
              <a:off x="7164288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2" name="Line 224"/>
            <p:cNvSpPr>
              <a:spLocks noChangeShapeType="1"/>
            </p:cNvSpPr>
            <p:nvPr/>
          </p:nvSpPr>
          <p:spPr bwMode="auto">
            <a:xfrm>
              <a:off x="7092280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8" name="Line 230"/>
            <p:cNvSpPr>
              <a:spLocks noChangeShapeType="1"/>
            </p:cNvSpPr>
            <p:nvPr/>
          </p:nvSpPr>
          <p:spPr bwMode="auto">
            <a:xfrm flipH="1" flipV="1">
              <a:off x="756322" y="3284984"/>
              <a:ext cx="0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19" name="Line 231"/>
            <p:cNvSpPr>
              <a:spLocks noChangeShapeType="1"/>
            </p:cNvSpPr>
            <p:nvPr/>
          </p:nvSpPr>
          <p:spPr bwMode="auto">
            <a:xfrm flipH="1" flipV="1">
              <a:off x="827759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0" name="Line 232"/>
            <p:cNvSpPr>
              <a:spLocks noChangeShapeType="1"/>
            </p:cNvSpPr>
            <p:nvPr/>
          </p:nvSpPr>
          <p:spPr bwMode="auto">
            <a:xfrm flipH="1" flipV="1">
              <a:off x="899197" y="3284984"/>
              <a:ext cx="3175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1" name="Line 233"/>
            <p:cNvSpPr>
              <a:spLocks noChangeShapeType="1"/>
            </p:cNvSpPr>
            <p:nvPr/>
          </p:nvSpPr>
          <p:spPr bwMode="auto">
            <a:xfrm flipH="1" flipV="1">
              <a:off x="972222" y="3284984"/>
              <a:ext cx="1588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2" name="Line 234"/>
            <p:cNvSpPr>
              <a:spLocks noChangeShapeType="1"/>
            </p:cNvSpPr>
            <p:nvPr/>
          </p:nvSpPr>
          <p:spPr bwMode="auto">
            <a:xfrm flipH="1" flipV="1">
              <a:off x="1116684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round/>
              <a:headEnd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3" name="Line 235"/>
            <p:cNvSpPr>
              <a:spLocks noChangeShapeType="1"/>
            </p:cNvSpPr>
            <p:nvPr/>
          </p:nvSpPr>
          <p:spPr bwMode="auto">
            <a:xfrm>
              <a:off x="1261147" y="3284984"/>
              <a:ext cx="1588" cy="3603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524" name="Text Box 236"/>
            <p:cNvSpPr txBox="1">
              <a:spLocks noChangeArrowheads="1"/>
            </p:cNvSpPr>
            <p:nvPr/>
          </p:nvSpPr>
          <p:spPr bwMode="auto">
            <a:xfrm>
              <a:off x="684884" y="3645346"/>
              <a:ext cx="648072" cy="22319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1" name="Text Box 209"/>
            <p:cNvSpPr txBox="1">
              <a:spLocks noChangeArrowheads="1"/>
            </p:cNvSpPr>
            <p:nvPr/>
          </p:nvSpPr>
          <p:spPr bwMode="auto">
            <a:xfrm>
              <a:off x="4358035" y="4221783"/>
              <a:ext cx="1295401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设备号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4" name="Text Box 209"/>
            <p:cNvSpPr txBox="1">
              <a:spLocks noChangeArrowheads="1"/>
            </p:cNvSpPr>
            <p:nvPr/>
          </p:nvSpPr>
          <p:spPr bwMode="auto">
            <a:xfrm>
              <a:off x="3493617" y="3717727"/>
              <a:ext cx="1151385" cy="287337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控制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</a:p>
          </p:txBody>
        </p:sp>
        <p:sp>
          <p:nvSpPr>
            <p:cNvPr id="115" name="Line 188"/>
            <p:cNvSpPr>
              <a:spLocks noChangeShapeType="1"/>
            </p:cNvSpPr>
            <p:nvPr/>
          </p:nvSpPr>
          <p:spPr bwMode="auto">
            <a:xfrm flipH="1" flipV="1">
              <a:off x="2557092" y="4075483"/>
              <a:ext cx="3385096" cy="16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89"/>
            <p:cNvSpPr>
              <a:spLocks noChangeShapeType="1"/>
            </p:cNvSpPr>
            <p:nvPr/>
          </p:nvSpPr>
          <p:spPr bwMode="auto">
            <a:xfrm flipV="1">
              <a:off x="2557092" y="4148582"/>
              <a:ext cx="3385096" cy="15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203"/>
            <p:cNvSpPr txBox="1">
              <a:spLocks noChangeArrowheads="1"/>
            </p:cNvSpPr>
            <p:nvPr/>
          </p:nvSpPr>
          <p:spPr bwMode="auto">
            <a:xfrm>
              <a:off x="5942188" y="3789040"/>
              <a:ext cx="359320" cy="18002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请求判优逻辑</a:t>
              </a:r>
            </a:p>
          </p:txBody>
        </p:sp>
        <p:sp>
          <p:nvSpPr>
            <p:cNvPr id="118" name="Line 212"/>
            <p:cNvSpPr>
              <a:spLocks noChangeShapeType="1"/>
            </p:cNvSpPr>
            <p:nvPr/>
          </p:nvSpPr>
          <p:spPr bwMode="auto">
            <a:xfrm flipH="1">
              <a:off x="4501308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" name="直接箭头连接符 9"/>
            <p:cNvCxnSpPr>
              <a:stCxn id="111" idx="1"/>
              <a:endCxn id="396486" idx="0"/>
            </p:cNvCxnSpPr>
            <p:nvPr/>
          </p:nvCxnSpPr>
          <p:spPr bwMode="auto">
            <a:xfrm rot="10800000" flipV="1">
              <a:off x="3205141" y="4365451"/>
              <a:ext cx="1152895" cy="288875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7" name="Line 212"/>
            <p:cNvSpPr>
              <a:spLocks noChangeShapeType="1"/>
            </p:cNvSpPr>
            <p:nvPr/>
          </p:nvSpPr>
          <p:spPr bwMode="auto">
            <a:xfrm flipH="1">
              <a:off x="5437412" y="4509120"/>
              <a:ext cx="0" cy="14520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12"/>
            <p:cNvSpPr>
              <a:spLocks noChangeShapeType="1"/>
            </p:cNvSpPr>
            <p:nvPr/>
          </p:nvSpPr>
          <p:spPr bwMode="auto">
            <a:xfrm flipH="1">
              <a:off x="4429300" y="5228009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12"/>
            <p:cNvSpPr>
              <a:spLocks noChangeShapeType="1"/>
            </p:cNvSpPr>
            <p:nvPr/>
          </p:nvSpPr>
          <p:spPr bwMode="auto">
            <a:xfrm flipH="1">
              <a:off x="3205164" y="5229200"/>
              <a:ext cx="0" cy="217562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1" name="直接箭头连接符 9"/>
            <p:cNvCxnSpPr>
              <a:stCxn id="396497" idx="2"/>
            </p:cNvCxnSpPr>
            <p:nvPr/>
          </p:nvCxnSpPr>
          <p:spPr bwMode="auto">
            <a:xfrm rot="5400000">
              <a:off x="2845112" y="4221100"/>
              <a:ext cx="72008" cy="3096320"/>
            </a:xfrm>
            <a:prstGeom prst="bentConnector2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36" name="直接箭头连接符 9"/>
            <p:cNvCxnSpPr>
              <a:stCxn id="396497" idx="3"/>
              <a:endCxn id="396490" idx="2"/>
            </p:cNvCxnSpPr>
            <p:nvPr/>
          </p:nvCxnSpPr>
          <p:spPr bwMode="auto">
            <a:xfrm flipV="1">
              <a:off x="4933307" y="5229795"/>
              <a:ext cx="518381" cy="359793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0" name="直接箭头连接符 9"/>
            <p:cNvCxnSpPr>
              <a:endCxn id="396490" idx="3"/>
            </p:cNvCxnSpPr>
            <p:nvPr/>
          </p:nvCxnSpPr>
          <p:spPr bwMode="auto">
            <a:xfrm flipH="1">
              <a:off x="5753995" y="4940473"/>
              <a:ext cx="188193" cy="993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43" name="直接箭头连接符 9"/>
            <p:cNvCxnSpPr/>
            <p:nvPr/>
          </p:nvCxnSpPr>
          <p:spPr bwMode="auto">
            <a:xfrm rot="10800000" flipV="1">
              <a:off x="6304785" y="4220318"/>
              <a:ext cx="930109" cy="288454"/>
            </a:xfrm>
            <a:prstGeom prst="bentConnector3">
              <a:avLst>
                <a:gd name="adj1" fmla="val -66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50" name="直接箭头连接符 9"/>
            <p:cNvCxnSpPr/>
            <p:nvPr/>
          </p:nvCxnSpPr>
          <p:spPr bwMode="auto">
            <a:xfrm flipV="1">
              <a:off x="6304784" y="4220319"/>
              <a:ext cx="1075528" cy="360808"/>
            </a:xfrm>
            <a:prstGeom prst="bentConnector3">
              <a:avLst>
                <a:gd name="adj1" fmla="val 9959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7" name="Text Box 204"/>
            <p:cNvSpPr txBox="1">
              <a:spLocks noChangeArrowheads="1"/>
            </p:cNvSpPr>
            <p:nvPr/>
          </p:nvSpPr>
          <p:spPr bwMode="auto">
            <a:xfrm>
              <a:off x="8100469" y="3645024"/>
              <a:ext cx="720003" cy="57529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158" name="Line 221"/>
            <p:cNvSpPr>
              <a:spLocks noChangeShapeType="1"/>
            </p:cNvSpPr>
            <p:nvPr/>
          </p:nvSpPr>
          <p:spPr bwMode="auto">
            <a:xfrm flipH="1">
              <a:off x="8460432" y="3286571"/>
              <a:ext cx="0" cy="358776"/>
            </a:xfrm>
            <a:prstGeom prst="line">
              <a:avLst/>
            </a:prstGeom>
            <a:noFill/>
            <a:ln w="28575" cmpd="dbl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>
              <a:off x="8676456" y="3284984"/>
              <a:ext cx="0" cy="360041"/>
            </a:xfrm>
            <a:prstGeom prst="line">
              <a:avLst/>
            </a:prstGeom>
            <a:noFill/>
            <a:ln w="28575" cmpd="dbl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 flipH="1">
              <a:off x="8316416" y="3284985"/>
              <a:ext cx="0" cy="36004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24"/>
            <p:cNvSpPr>
              <a:spLocks noChangeShapeType="1"/>
            </p:cNvSpPr>
            <p:nvPr/>
          </p:nvSpPr>
          <p:spPr bwMode="auto">
            <a:xfrm>
              <a:off x="8244408" y="3284985"/>
              <a:ext cx="2359" cy="360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200"/>
            <p:cNvSpPr txBox="1">
              <a:spLocks noChangeArrowheads="1"/>
            </p:cNvSpPr>
            <p:nvPr/>
          </p:nvSpPr>
          <p:spPr bwMode="auto">
            <a:xfrm>
              <a:off x="6516216" y="5084986"/>
              <a:ext cx="647700" cy="28892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DREQ3</a:t>
              </a:r>
            </a:p>
          </p:txBody>
        </p:sp>
        <p:sp>
          <p:nvSpPr>
            <p:cNvPr id="163" name="Text Box 201"/>
            <p:cNvSpPr txBox="1">
              <a:spLocks noChangeArrowheads="1"/>
            </p:cNvSpPr>
            <p:nvPr/>
          </p:nvSpPr>
          <p:spPr bwMode="auto">
            <a:xfrm>
              <a:off x="6518947" y="5445919"/>
              <a:ext cx="649288" cy="287337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DACK3</a:t>
              </a:r>
            </a:p>
          </p:txBody>
        </p:sp>
        <p:cxnSp>
          <p:nvCxnSpPr>
            <p:cNvPr id="164" name="直接箭头连接符 9"/>
            <p:cNvCxnSpPr/>
            <p:nvPr/>
          </p:nvCxnSpPr>
          <p:spPr bwMode="auto">
            <a:xfrm rot="10800000" flipV="1">
              <a:off x="6301509" y="4221086"/>
              <a:ext cx="2084077" cy="1152129"/>
            </a:xfrm>
            <a:prstGeom prst="bentConnector3">
              <a:avLst>
                <a:gd name="adj1" fmla="val 31"/>
              </a:avLst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65" name="直接箭头连接符 9"/>
            <p:cNvCxnSpPr/>
            <p:nvPr/>
          </p:nvCxnSpPr>
          <p:spPr bwMode="auto">
            <a:xfrm flipV="1">
              <a:off x="6301508" y="4221089"/>
              <a:ext cx="2229492" cy="1224135"/>
            </a:xfrm>
            <a:prstGeom prst="bentConnector3">
              <a:avLst>
                <a:gd name="adj1" fmla="val 100128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78" name="Text Box 207"/>
            <p:cNvSpPr txBox="1">
              <a:spLocks noChangeArrowheads="1"/>
            </p:cNvSpPr>
            <p:nvPr/>
          </p:nvSpPr>
          <p:spPr bwMode="auto">
            <a:xfrm>
              <a:off x="6732240" y="4798417"/>
              <a:ext cx="253604" cy="35877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vert="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90" name="直接箭头连接符 9"/>
            <p:cNvCxnSpPr/>
            <p:nvPr/>
          </p:nvCxnSpPr>
          <p:spPr bwMode="auto">
            <a:xfrm flipH="1">
              <a:off x="5651400" y="4438105"/>
              <a:ext cx="28875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34B2BEC-31CD-4C9D-92D4-62FC8D1A3937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70" name="Text Box 362"/>
          <p:cNvSpPr txBox="1">
            <a:spLocks noChangeArrowheads="1"/>
          </p:cNvSpPr>
          <p:nvPr/>
        </p:nvSpPr>
        <p:spPr bwMode="auto">
          <a:xfrm>
            <a:off x="753690" y="5949280"/>
            <a:ext cx="3602286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7-3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P294—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25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29</a:t>
            </a:r>
          </a:p>
        </p:txBody>
      </p:sp>
      <p:sp>
        <p:nvSpPr>
          <p:cNvPr id="7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6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4248547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所需的机器指令：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所需的总线控制信号：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事务的识别：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152275" y="404664"/>
            <a:ext cx="8812213" cy="95218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独立编址方式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即主存单元、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端口</a:t>
            </a:r>
            <a:r>
              <a:rPr lang="zh-CN" altLang="en-US" b="1" dirty="0">
                <a:latin typeface="宋体" panose="02010600030101010101" pitchFamily="2" charset="-122"/>
              </a:rPr>
              <a:t>都从零开始编址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使用不同的地址空间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3491880" y="1340768"/>
            <a:ext cx="532891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新增的输入、输出指令</a:t>
            </a:r>
          </a:p>
        </p:txBody>
      </p:sp>
      <p:grpSp>
        <p:nvGrpSpPr>
          <p:cNvPr id="8" name="Group 148"/>
          <p:cNvGrpSpPr/>
          <p:nvPr/>
        </p:nvGrpSpPr>
        <p:grpSpPr bwMode="auto">
          <a:xfrm>
            <a:off x="623764" y="3428553"/>
            <a:ext cx="3732212" cy="576262"/>
            <a:chOff x="249" y="2115"/>
            <a:chExt cx="2351" cy="363"/>
          </a:xfrm>
        </p:grpSpPr>
        <p:sp>
          <p:nvSpPr>
            <p:cNvPr id="9" name="Text Box 116"/>
            <p:cNvSpPr txBox="1">
              <a:spLocks noChangeArrowheads="1"/>
            </p:cNvSpPr>
            <p:nvPr/>
          </p:nvSpPr>
          <p:spPr bwMode="auto">
            <a:xfrm>
              <a:off x="249" y="2115"/>
              <a:ext cx="1171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读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/MEM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写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的寻址范围</a:t>
              </a:r>
            </a:p>
          </p:txBody>
        </p:sp>
        <p:sp>
          <p:nvSpPr>
            <p:cNvPr id="10" name="Text Box 117"/>
            <p:cNvSpPr txBox="1">
              <a:spLocks noChangeArrowheads="1"/>
            </p:cNvSpPr>
            <p:nvPr/>
          </p:nvSpPr>
          <p:spPr bwMode="auto">
            <a:xfrm>
              <a:off x="1565" y="2115"/>
              <a:ext cx="1035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输出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指令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的寻址范围</a:t>
              </a:r>
            </a:p>
          </p:txBody>
        </p:sp>
      </p:grpSp>
      <p:grpSp>
        <p:nvGrpSpPr>
          <p:cNvPr id="11" name="Group 118"/>
          <p:cNvGrpSpPr/>
          <p:nvPr/>
        </p:nvGrpSpPr>
        <p:grpSpPr bwMode="auto">
          <a:xfrm>
            <a:off x="611312" y="2348880"/>
            <a:ext cx="3602037" cy="976312"/>
            <a:chOff x="249" y="1454"/>
            <a:chExt cx="2269" cy="615"/>
          </a:xfrm>
        </p:grpSpPr>
        <p:sp>
          <p:nvSpPr>
            <p:cNvPr id="12" name="Text Box 119"/>
            <p:cNvSpPr txBox="1">
              <a:spLocks noChangeArrowheads="1"/>
            </p:cNvSpPr>
            <p:nvPr/>
          </p:nvSpPr>
          <p:spPr bwMode="auto">
            <a:xfrm>
              <a:off x="249" y="1454"/>
              <a:ext cx="263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i="1" dirty="0">
                  <a:latin typeface="+mn-lt"/>
                </a:rPr>
                <a:t>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4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3" name="Text Box 120"/>
            <p:cNvSpPr txBox="1">
              <a:spLocks noChangeArrowheads="1"/>
            </p:cNvSpPr>
            <p:nvPr/>
          </p:nvSpPr>
          <p:spPr bwMode="auto">
            <a:xfrm>
              <a:off x="567" y="1480"/>
              <a:ext cx="726" cy="5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21"/>
            <p:cNvSpPr txBox="1">
              <a:spLocks noChangeArrowheads="1"/>
            </p:cNvSpPr>
            <p:nvPr/>
          </p:nvSpPr>
          <p:spPr bwMode="auto">
            <a:xfrm>
              <a:off x="1474" y="1616"/>
              <a:ext cx="286" cy="45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i="1" dirty="0">
                  <a:latin typeface="+mn-lt"/>
                </a:rPr>
                <a:t>y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dirty="0">
                  <a:latin typeface="Times New Roman" panose="02020603050405020304"/>
                </a:rPr>
                <a:t>…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122"/>
            <p:cNvSpPr txBox="1">
              <a:spLocks noChangeArrowheads="1"/>
            </p:cNvSpPr>
            <p:nvPr/>
          </p:nvSpPr>
          <p:spPr bwMode="auto">
            <a:xfrm>
              <a:off x="1792" y="1616"/>
              <a:ext cx="726" cy="453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endParaRPr lang="en-US" altLang="zh-CN" sz="20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6" name="Text Box 144"/>
          <p:cNvSpPr txBox="1">
            <a:spLocks noChangeArrowheads="1"/>
          </p:cNvSpPr>
          <p:nvPr/>
        </p:nvSpPr>
        <p:spPr bwMode="auto">
          <a:xfrm>
            <a:off x="4139952" y="1794882"/>
            <a:ext cx="4707831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新增的</a:t>
            </a:r>
            <a:r>
              <a:rPr lang="en-US" altLang="zh-CN" b="1" dirty="0">
                <a:latin typeface="宋体" panose="02010600030101010101" pitchFamily="2" charset="-122"/>
              </a:rPr>
              <a:t>IOR#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IOW#</a:t>
            </a:r>
            <a:r>
              <a:rPr lang="zh-CN" altLang="en-US" b="1" dirty="0">
                <a:latin typeface="宋体" panose="02010600030101010101" pitchFamily="2" charset="-122"/>
              </a:rPr>
              <a:t>信号</a:t>
            </a:r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915816" y="4077072"/>
            <a:ext cx="5859885" cy="51706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IOR#</a:t>
            </a:r>
            <a:r>
              <a:rPr lang="zh-CN" altLang="en-US" b="1" dirty="0">
                <a:latin typeface="宋体" panose="02010600030101010101" pitchFamily="2" charset="-122"/>
                <a:sym typeface="Symbol"/>
              </a:rPr>
              <a:t></a:t>
            </a:r>
            <a:r>
              <a:rPr lang="en-US" altLang="zh-CN" b="1" dirty="0">
                <a:latin typeface="宋体" panose="02010600030101010101" pitchFamily="2" charset="-122"/>
              </a:rPr>
              <a:t>IOW#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</a:p>
        </p:txBody>
      </p:sp>
      <p:sp>
        <p:nvSpPr>
          <p:cNvPr id="43" name="Text Box 147"/>
          <p:cNvSpPr txBox="1">
            <a:spLocks noChangeArrowheads="1"/>
          </p:cNvSpPr>
          <p:nvPr/>
        </p:nvSpPr>
        <p:spPr bwMode="auto">
          <a:xfrm>
            <a:off x="1547540" y="4509120"/>
            <a:ext cx="7344940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空间扩展</a:t>
            </a:r>
            <a:r>
              <a:rPr lang="zh-CN" altLang="en-US" b="1" u="sng" dirty="0">
                <a:latin typeface="宋体" panose="02010600030101010101" pitchFamily="2" charset="-122"/>
              </a:rPr>
              <a:t>容易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地址译码</a:t>
            </a:r>
            <a:r>
              <a:rPr lang="zh-CN" altLang="en-US" b="1" u="sng" dirty="0">
                <a:latin typeface="宋体" panose="02010600030101010101" pitchFamily="2" charset="-122"/>
              </a:rPr>
              <a:t>简单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需增设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条机器指令及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根总线控制信号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644008" y="2492449"/>
            <a:ext cx="4104456" cy="1224136"/>
            <a:chOff x="4499992" y="2060848"/>
            <a:chExt cx="4104456" cy="1224136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7457966" y="2348880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720155" cy="72007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5505748" y="2564904"/>
              <a:ext cx="1298575" cy="720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7377881" y="2565276"/>
              <a:ext cx="1226567" cy="71970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接口</a:t>
              </a:r>
              <a:endParaRPr lang="en-US" altLang="zh-CN" sz="2000" b="1" dirty="0">
                <a:latin typeface="宋体" panose="02010600030101010101" pitchFamily="2" charset="-122"/>
              </a:endParaRPr>
            </a:p>
            <a:p>
              <a:r>
                <a:rPr lang="en-US" altLang="zh-CN" sz="20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)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4499992" y="2060848"/>
              <a:ext cx="4104456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93970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774035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028384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8100392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5584020" y="2222227"/>
              <a:ext cx="1004279" cy="27066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 数据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4572075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716091" y="2060848"/>
              <a:ext cx="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49237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49957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558018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6084243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4664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618657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6618657" y="2129148"/>
              <a:ext cx="648072" cy="37116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</a:t>
              </a: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5076131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139" y="2060848"/>
              <a:ext cx="0" cy="5040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147"/>
          <p:cNvSpPr txBox="1">
            <a:spLocks noChangeArrowheads="1"/>
          </p:cNvSpPr>
          <p:nvPr/>
        </p:nvSpPr>
        <p:spPr bwMode="auto">
          <a:xfrm>
            <a:off x="179512" y="5467290"/>
            <a:ext cx="8812212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b="1" dirty="0">
                <a:latin typeface="宋体" panose="02010600030101010101" pitchFamily="2" charset="-122"/>
              </a:rPr>
              <a:t>常采用独立编址方式          </a:t>
            </a:r>
            <a:r>
              <a:rPr lang="zh-CN" altLang="en-US" sz="1800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利于主存</a:t>
            </a:r>
            <a:r>
              <a:rPr lang="en-US" altLang="zh-CN" sz="1800" b="1" dirty="0">
                <a:latin typeface="宋体" panose="02010600030101010101" pitchFamily="2" charset="-122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</a:rPr>
              <a:t>外设间的传送</a:t>
            </a:r>
          </a:p>
        </p:txBody>
      </p:sp>
      <p:sp>
        <p:nvSpPr>
          <p:cNvPr id="72" name="Text Box 61"/>
          <p:cNvSpPr txBox="1">
            <a:spLocks noChangeArrowheads="1"/>
          </p:cNvSpPr>
          <p:nvPr/>
        </p:nvSpPr>
        <p:spPr bwMode="auto">
          <a:xfrm>
            <a:off x="8244408" y="2563131"/>
            <a:ext cx="504056" cy="371166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IOR#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IOW#</a:t>
            </a:r>
          </a:p>
        </p:txBody>
      </p:sp>
      <p:sp>
        <p:nvSpPr>
          <p:cNvPr id="73" name="线形标注 2 72"/>
          <p:cNvSpPr/>
          <p:nvPr/>
        </p:nvSpPr>
        <p:spPr bwMode="auto">
          <a:xfrm>
            <a:off x="7956376" y="2060848"/>
            <a:ext cx="720080" cy="289967"/>
          </a:xfrm>
          <a:prstGeom prst="borderCallout2">
            <a:avLst>
              <a:gd name="adj1" fmla="val 48951"/>
              <a:gd name="adj2" fmla="val -598"/>
              <a:gd name="adj3" fmla="val 48851"/>
              <a:gd name="adj4" fmla="val -23065"/>
              <a:gd name="adj5" fmla="val 257449"/>
              <a:gd name="adj6" fmla="val -3540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log</a:t>
            </a:r>
            <a:r>
              <a:rPr lang="en-US" altLang="zh-CN" sz="1800" b="1" baseline="-30000" dirty="0">
                <a:latin typeface="+mn-ea"/>
                <a:ea typeface="+mn-ea"/>
              </a:rPr>
              <a:t>2 </a:t>
            </a:r>
            <a:r>
              <a:rPr lang="en-US" altLang="zh-CN" sz="1800" b="1" i="1" dirty="0">
                <a:latin typeface="+mn-lt"/>
                <a:ea typeface="+mn-ea"/>
              </a:rPr>
              <a:t>y</a:t>
            </a:r>
            <a:endParaRPr lang="zh-CN" altLang="en-US" sz="1800" b="1" i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7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2" grpId="0"/>
      <p:bldP spid="43" grpId="0"/>
      <p:bldP spid="69" grpId="0"/>
      <p:bldP spid="72" grpId="0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65"/>
          <p:cNvSpPr txBox="1">
            <a:spLocks noChangeArrowheads="1"/>
          </p:cNvSpPr>
          <p:nvPr/>
        </p:nvSpPr>
        <p:spPr bwMode="auto">
          <a:xfrm>
            <a:off x="152275" y="1238850"/>
            <a:ext cx="8812213" cy="226215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端口地址的组成：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外设的连接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每个外设分配一个设备号、连接一个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外设</a:t>
            </a:r>
            <a:r>
              <a:rPr lang="en-US" altLang="zh-CN" sz="2000" b="1" dirty="0">
                <a:latin typeface="宋体" panose="02010600030101010101" pitchFamily="2" charset="-12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r>
              <a:rPr lang="en-US" altLang="zh-CN" sz="2000" b="1" dirty="0">
                <a:latin typeface="宋体" panose="02010600030101010101" pitchFamily="2" charset="-122"/>
              </a:rPr>
              <a:t>:I/O</a:t>
            </a:r>
            <a:r>
              <a:rPr lang="zh-CN" altLang="en-US" sz="2000" b="1" dirty="0">
                <a:latin typeface="宋体" panose="02010600030101010101" pitchFamily="2" charset="-122"/>
              </a:rPr>
              <a:t>端口＝</a:t>
            </a:r>
            <a:r>
              <a:rPr lang="en-US" altLang="zh-CN" sz="2000" b="1" dirty="0">
                <a:latin typeface="宋体" panose="02010600030101010101" pitchFamily="2" charset="-122"/>
              </a:rPr>
              <a:t>1: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1:n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接口的标识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端口地址组成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59631" y="4293096"/>
            <a:ext cx="7272809" cy="2016224"/>
            <a:chOff x="1475655" y="4293096"/>
            <a:chExt cx="7272809" cy="2016224"/>
          </a:xfrm>
        </p:grpSpPr>
        <p:sp>
          <p:nvSpPr>
            <p:cNvPr id="112" name="Rectangle 130"/>
            <p:cNvSpPr>
              <a:spLocks noChangeArrowheads="1"/>
            </p:cNvSpPr>
            <p:nvPr/>
          </p:nvSpPr>
          <p:spPr bwMode="auto">
            <a:xfrm>
              <a:off x="2267743" y="5013176"/>
              <a:ext cx="4320482" cy="129614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49"/>
            <p:cNvSpPr txBox="1">
              <a:spLocks noChangeArrowheads="1"/>
            </p:cNvSpPr>
            <p:nvPr/>
          </p:nvSpPr>
          <p:spPr bwMode="auto">
            <a:xfrm>
              <a:off x="1475656" y="5006901"/>
              <a:ext cx="648072" cy="101438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7452319" y="4992127"/>
              <a:ext cx="504058" cy="122413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主 存</a:t>
              </a: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1475655" y="4725144"/>
              <a:ext cx="68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3419871" y="4786626"/>
              <a:ext cx="1265785" cy="226549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IOR#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IOW#</a:t>
              </a:r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V="1">
              <a:off x="1547589" y="4443015"/>
              <a:ext cx="0" cy="56978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1691605" y="4587031"/>
              <a:ext cx="0" cy="42614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1827312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1899320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7812359" y="4581128"/>
              <a:ext cx="0" cy="41099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4" name="直接连接符 58"/>
            <p:cNvCxnSpPr/>
            <p:nvPr/>
          </p:nvCxnSpPr>
          <p:spPr bwMode="auto">
            <a:xfrm rot="5400000">
              <a:off x="7714686" y="4969599"/>
              <a:ext cx="699404" cy="216025"/>
            </a:xfrm>
            <a:prstGeom prst="bentConnector3">
              <a:avLst>
                <a:gd name="adj1" fmla="val 9902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直接连接符 59"/>
            <p:cNvCxnSpPr/>
            <p:nvPr/>
          </p:nvCxnSpPr>
          <p:spPr bwMode="auto">
            <a:xfrm rot="5400000">
              <a:off x="7716258" y="4968032"/>
              <a:ext cx="768273" cy="288031"/>
            </a:xfrm>
            <a:prstGeom prst="bentConnector3">
              <a:avLst>
                <a:gd name="adj1" fmla="val 100418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8062471" y="5506106"/>
              <a:ext cx="613985" cy="44317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MEMR#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MEMW#</a:t>
              </a: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1979712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2051720" y="4731047"/>
              <a:ext cx="0" cy="28175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1475655" y="4581128"/>
              <a:ext cx="68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1475655" y="4437112"/>
              <a:ext cx="68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Text Box 115"/>
            <p:cNvSpPr txBox="1">
              <a:spLocks noChangeArrowheads="1"/>
            </p:cNvSpPr>
            <p:nvPr/>
          </p:nvSpPr>
          <p:spPr bwMode="auto">
            <a:xfrm>
              <a:off x="2339752" y="5013176"/>
              <a:ext cx="287809" cy="122413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地址锁存器</a:t>
              </a:r>
            </a:p>
          </p:txBody>
        </p:sp>
        <p:sp>
          <p:nvSpPr>
            <p:cNvPr id="135" name="Text Box 115"/>
            <p:cNvSpPr txBox="1">
              <a:spLocks noChangeArrowheads="1"/>
            </p:cNvSpPr>
            <p:nvPr/>
          </p:nvSpPr>
          <p:spPr bwMode="auto">
            <a:xfrm>
              <a:off x="5724127" y="5013176"/>
              <a:ext cx="576833" cy="79208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数据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36" name="Text Box 113"/>
            <p:cNvSpPr txBox="1">
              <a:spLocks noChangeArrowheads="1"/>
            </p:cNvSpPr>
            <p:nvPr/>
          </p:nvSpPr>
          <p:spPr bwMode="auto">
            <a:xfrm>
              <a:off x="6876255" y="4992127"/>
              <a:ext cx="398665" cy="122413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latin typeface="宋体" panose="02010600030101010101" pitchFamily="2" charset="-122"/>
                </a:rPr>
                <a:t>设备硬件</a:t>
              </a: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6588224" y="5208151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588223" y="5568191"/>
              <a:ext cx="2856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9" name="直接连接符 138"/>
            <p:cNvCxnSpPr/>
            <p:nvPr/>
          </p:nvCxnSpPr>
          <p:spPr bwMode="auto">
            <a:xfrm flipH="1">
              <a:off x="6588225" y="5892227"/>
              <a:ext cx="28803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直接连接符 139"/>
            <p:cNvCxnSpPr>
              <a:endCxn id="131" idx="0"/>
            </p:cNvCxnSpPr>
            <p:nvPr/>
          </p:nvCxnSpPr>
          <p:spPr bwMode="auto">
            <a:xfrm>
              <a:off x="2483656" y="4437112"/>
              <a:ext cx="1" cy="57606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7596335" y="4437112"/>
              <a:ext cx="0" cy="555015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6084551" y="4581128"/>
              <a:ext cx="0" cy="43204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8316416" y="4293096"/>
              <a:ext cx="432048" cy="57606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宋体" panose="02010600030101010101" pitchFamily="2" charset="-122"/>
                </a:rPr>
                <a:t>ABus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宋体" panose="02010600030101010101" pitchFamily="2" charset="-122"/>
                </a:rPr>
                <a:t>DBus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宋体" panose="02010600030101010101" pitchFamily="2" charset="-122"/>
                </a:rPr>
                <a:t>CBus</a:t>
              </a:r>
              <a:endParaRPr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77" name="立方体 76"/>
            <p:cNvSpPr/>
            <p:nvPr/>
          </p:nvSpPr>
          <p:spPr bwMode="auto">
            <a:xfrm>
              <a:off x="5580112" y="5877272"/>
              <a:ext cx="936104" cy="360040"/>
            </a:xfrm>
            <a:prstGeom prst="cube">
              <a:avLst>
                <a:gd name="adj" fmla="val 1493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10800" rIns="0" bIns="10800" numCol="1" rtlCol="0" anchor="t" anchorCtr="0" compatLnSpc="1"/>
            <a:lstStyle/>
            <a:p>
              <a:pPr>
                <a:lnSpc>
                  <a:spcPct val="9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端口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Text Box 65"/>
          <p:cNvSpPr txBox="1">
            <a:spLocks noChangeArrowheads="1"/>
          </p:cNvSpPr>
          <p:nvPr/>
        </p:nvSpPr>
        <p:spPr bwMode="auto">
          <a:xfrm>
            <a:off x="152275" y="333673"/>
            <a:ext cx="8812213" cy="10156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、外设的识别方法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指总线操作的目标从设备识别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总线操作的需求：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9912" y="3068960"/>
            <a:ext cx="2448272" cy="288032"/>
            <a:chOff x="4355976" y="6093296"/>
            <a:chExt cx="2448272" cy="28803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55976" y="6093296"/>
              <a:ext cx="129547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设备号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651451" y="6093296"/>
              <a:ext cx="1152797" cy="288032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</a:rPr>
                <a:t>内部序号</a:t>
              </a:r>
            </a:p>
          </p:txBody>
        </p:sp>
      </p:grpSp>
      <p:sp>
        <p:nvSpPr>
          <p:cNvPr id="67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3032596" y="786770"/>
            <a:ext cx="5931892" cy="490519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FF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-100" dirty="0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b="1" u="sng" spc="-100" dirty="0">
                <a:latin typeface="宋体" panose="02010600030101010101" pitchFamily="2" charset="-122"/>
              </a:rPr>
              <a:t>应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主动识别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按地址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b="1" spc="-100" dirty="0">
                <a:latin typeface="宋体" panose="02010600030101010101" pitchFamily="2" charset="-122"/>
              </a:rPr>
              <a:t>是否为目标从设备</a:t>
            </a:r>
            <a:endParaRPr lang="en-US" altLang="zh-CN" b="1" spc="-1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3320627" y="2495912"/>
            <a:ext cx="5823373" cy="878254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通过</a:t>
            </a:r>
            <a:r>
              <a:rPr lang="zh-CN" altLang="en-US" b="1" u="sng" dirty="0">
                <a:latin typeface="宋体" panose="02010600030101010101" pitchFamily="2" charset="-122"/>
              </a:rPr>
              <a:t>所保存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设备号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←跳线开关 或 寄存器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</a:t>
            </a:r>
            <a:r>
              <a:rPr lang="en-US" altLang="zh-CN" sz="16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←接口内端口地址连续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71" name="AutoShape 12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2843359" y="5013176"/>
            <a:ext cx="2520727" cy="1131078"/>
            <a:chOff x="2771352" y="5106233"/>
            <a:chExt cx="2520727" cy="1131078"/>
          </a:xfrm>
        </p:grpSpPr>
        <p:sp>
          <p:nvSpPr>
            <p:cNvPr id="13" name="Rectangle 130"/>
            <p:cNvSpPr>
              <a:spLocks noChangeArrowheads="1"/>
            </p:cNvSpPr>
            <p:nvPr/>
          </p:nvSpPr>
          <p:spPr bwMode="auto">
            <a:xfrm>
              <a:off x="2771352" y="5106233"/>
              <a:ext cx="2376487" cy="113107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3707903" y="5229200"/>
              <a:ext cx="93610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3851919" y="5323325"/>
              <a:ext cx="792088" cy="193907"/>
            </a:xfrm>
            <a:prstGeom prst="bentConnector3">
              <a:avLst>
                <a:gd name="adj1" fmla="val 368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>
              <a:off x="3635895" y="5517232"/>
              <a:ext cx="307975" cy="2097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=1</a:t>
              </a:r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>
              <a:off x="3347863" y="5877272"/>
              <a:ext cx="864096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比较器</a:t>
              </a: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779911" y="5726980"/>
              <a:ext cx="0" cy="15029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3131839" y="5949280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211959" y="5949280"/>
              <a:ext cx="14715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4211959" y="6093296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4352833" y="5301208"/>
              <a:ext cx="0" cy="64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Text Box 143"/>
            <p:cNvSpPr txBox="1">
              <a:spLocks noChangeArrowheads="1"/>
            </p:cNvSpPr>
            <p:nvPr/>
          </p:nvSpPr>
          <p:spPr bwMode="auto">
            <a:xfrm>
              <a:off x="4644007" y="5157193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355975" y="5301208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4644007" y="5445225"/>
              <a:ext cx="216024" cy="2160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&amp;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4355975" y="5589240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</p:spPr>
        </p:cxn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4397625" y="5661248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lt"/>
                  <a:ea typeface="+mn-ea"/>
                </a:rPr>
                <a:t>=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4397625" y="5949280"/>
              <a:ext cx="174374" cy="2160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lt"/>
                  <a:ea typeface="+mn-ea"/>
                </a:rPr>
                <a:t>≠</a:t>
              </a:r>
              <a:endParaRPr lang="en-US" altLang="zh-CN" sz="1400" b="1" dirty="0">
                <a:latin typeface="+mn-lt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4860031" y="5301208"/>
              <a:ext cx="42961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4860031" y="5589240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4645924" y="5733256"/>
              <a:ext cx="502139" cy="45937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设备选择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15814" y="4714619"/>
            <a:ext cx="1008112" cy="1191495"/>
            <a:chOff x="3131838" y="4714619"/>
            <a:chExt cx="1008112" cy="1191495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3995935" y="4714619"/>
              <a:ext cx="1" cy="709556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4139950" y="4725144"/>
              <a:ext cx="0" cy="69903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" name="Text Box 112"/>
            <p:cNvSpPr txBox="1">
              <a:spLocks noChangeArrowheads="1"/>
            </p:cNvSpPr>
            <p:nvPr/>
          </p:nvSpPr>
          <p:spPr bwMode="auto">
            <a:xfrm>
              <a:off x="3131838" y="5064135"/>
              <a:ext cx="288032" cy="84197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设备号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11537" y="5818096"/>
            <a:ext cx="2950118" cy="398167"/>
            <a:chOff x="2411537" y="5818096"/>
            <a:chExt cx="2950118" cy="398167"/>
          </a:xfrm>
        </p:grpSpPr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2411538" y="5818096"/>
              <a:ext cx="431822" cy="39816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80000"/>
                </a:lnSpc>
              </a:pPr>
              <a:r>
                <a:rPr lang="zh-CN" altLang="en-US" sz="1600" b="1" spc="-100" dirty="0">
                  <a:latin typeface="宋体" panose="02010600030101010101" pitchFamily="2" charset="-122"/>
                </a:rPr>
                <a:t>高位低位</a:t>
              </a:r>
              <a:endParaRPr lang="en-US" altLang="zh-CN" sz="1600" b="1" spc="-100" dirty="0">
                <a:latin typeface="宋体" panose="02010600030101010101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411537" y="6000239"/>
              <a:ext cx="1008333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411537" y="6201023"/>
              <a:ext cx="2950118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3" name="Text Box 67"/>
          <p:cNvSpPr txBox="1">
            <a:spLocks noChangeArrowheads="1"/>
          </p:cNvSpPr>
          <p:nvPr/>
        </p:nvSpPr>
        <p:spPr bwMode="auto">
          <a:xfrm>
            <a:off x="179263" y="3811106"/>
            <a:ext cx="8785225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监视</a:t>
            </a:r>
            <a:r>
              <a:rPr lang="zh-CN" altLang="en-US" b="1" spc="-100" dirty="0">
                <a:latin typeface="宋体" panose="02010600030101010101" pitchFamily="2" charset="-122"/>
              </a:rPr>
              <a:t>总线状态，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事务</a:t>
            </a:r>
            <a:r>
              <a:rPr lang="zh-CN" altLang="en-US" b="1" spc="-100" dirty="0">
                <a:latin typeface="宋体" panose="02010600030101010101" pitchFamily="2" charset="-122"/>
              </a:rPr>
              <a:t>时，</a:t>
            </a:r>
            <a:r>
              <a:rPr lang="zh-CN" altLang="en-US" b="1" u="sng" spc="-100" dirty="0">
                <a:solidFill>
                  <a:schemeClr val="accent2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b="1" spc="-100" dirty="0">
                <a:latin typeface="宋体" panose="02010600030101010101" pitchFamily="2" charset="-122"/>
              </a:rPr>
              <a:t>总线上地址与</a:t>
            </a:r>
            <a:r>
              <a:rPr lang="zh-CN" altLang="en-US" b="1" u="sng" spc="-100" dirty="0">
                <a:latin typeface="宋体" panose="02010600030101010101" pitchFamily="2" charset="-122"/>
              </a:rPr>
              <a:t>设备号</a:t>
            </a:r>
            <a:endParaRPr lang="zh-CN" altLang="en-US" b="1" spc="-100" dirty="0">
              <a:latin typeface="宋体" panose="02010600030101010101" pitchFamily="2" charset="-122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179437" y="3379058"/>
            <a:ext cx="87850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接口的</a:t>
            </a:r>
            <a:r>
              <a:rPr lang="en-US" altLang="zh-CN" sz="1800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目标从设备</a:t>
            </a:r>
            <a:r>
              <a:rPr lang="en-US" altLang="zh-CN" sz="1800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spc="-100" dirty="0">
                <a:solidFill>
                  <a:srgbClr val="C00000"/>
                </a:solidFill>
                <a:latin typeface="宋体" panose="02010600030101010101" pitchFamily="2" charset="-122"/>
              </a:rPr>
              <a:t>识别方法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以独立编址方式为例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00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3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6336012" cy="46320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、外设的联络方式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*外设的传送方式：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无条件传送方式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spc="-3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适用设备：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</a:p>
          <a:p>
            <a:pPr marL="3143250" indent="-314325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条件传送方式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适用设备：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*外设的联络方式：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无条件传送方式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条件传送方式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44" name="AutoShape 1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124076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2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>
            <a:off x="1763688" y="5375498"/>
            <a:ext cx="6552728" cy="1005830"/>
            <a:chOff x="1403648" y="2420888"/>
            <a:chExt cx="6552728" cy="1005830"/>
          </a:xfrm>
        </p:grpSpPr>
        <p:sp>
          <p:nvSpPr>
            <p:cNvPr id="106" name="Text Box 72"/>
            <p:cNvSpPr txBox="1">
              <a:spLocks noChangeArrowheads="1"/>
            </p:cNvSpPr>
            <p:nvPr/>
          </p:nvSpPr>
          <p:spPr bwMode="auto">
            <a:xfrm>
              <a:off x="1404144" y="2564904"/>
              <a:ext cx="1799704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07" name="Text Box 72"/>
            <p:cNvSpPr txBox="1">
              <a:spLocks noChangeArrowheads="1"/>
            </p:cNvSpPr>
            <p:nvPr/>
          </p:nvSpPr>
          <p:spPr bwMode="auto">
            <a:xfrm>
              <a:off x="1475656" y="2636019"/>
              <a:ext cx="720079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108" name="Text Box 74"/>
            <p:cNvSpPr txBox="1">
              <a:spLocks noChangeArrowheads="1"/>
            </p:cNvSpPr>
            <p:nvPr/>
          </p:nvSpPr>
          <p:spPr bwMode="auto">
            <a:xfrm>
              <a:off x="2411760" y="2636019"/>
              <a:ext cx="72008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109" name="Text Box 75"/>
            <p:cNvSpPr txBox="1">
              <a:spLocks noChangeArrowheads="1"/>
            </p:cNvSpPr>
            <p:nvPr/>
          </p:nvSpPr>
          <p:spPr bwMode="auto">
            <a:xfrm>
              <a:off x="3419872" y="2567186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i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4787131" y="2933402"/>
              <a:ext cx="288925" cy="279574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1" name="Text Box 80"/>
            <p:cNvSpPr txBox="1">
              <a:spLocks noChangeArrowheads="1"/>
            </p:cNvSpPr>
            <p:nvPr/>
          </p:nvSpPr>
          <p:spPr bwMode="auto">
            <a:xfrm>
              <a:off x="4644008" y="2455763"/>
              <a:ext cx="576064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总线</a:t>
              </a:r>
            </a:p>
          </p:txBody>
        </p:sp>
        <p:sp>
          <p:nvSpPr>
            <p:cNvPr id="112" name="Text Box 81"/>
            <p:cNvSpPr txBox="1">
              <a:spLocks noChangeArrowheads="1"/>
            </p:cNvSpPr>
            <p:nvPr/>
          </p:nvSpPr>
          <p:spPr bwMode="auto">
            <a:xfrm>
              <a:off x="3419872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简单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3" name="直接连接符 112"/>
            <p:cNvCxnSpPr>
              <a:endCxn id="107" idx="0"/>
            </p:cNvCxnSpPr>
            <p:nvPr/>
          </p:nvCxnSpPr>
          <p:spPr bwMode="auto">
            <a:xfrm>
              <a:off x="1835696" y="2428999"/>
              <a:ext cx="0" cy="20702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直接连接符 113"/>
            <p:cNvCxnSpPr>
              <a:stCxn id="108" idx="0"/>
            </p:cNvCxnSpPr>
            <p:nvPr/>
          </p:nvCxnSpPr>
          <p:spPr bwMode="auto">
            <a:xfrm flipV="1">
              <a:off x="2771800" y="2430687"/>
              <a:ext cx="0" cy="20533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403648" y="2420888"/>
              <a:ext cx="655272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直接连接符 115"/>
            <p:cNvCxnSpPr>
              <a:endCxn id="109" idx="0"/>
            </p:cNvCxnSpPr>
            <p:nvPr/>
          </p:nvCxnSpPr>
          <p:spPr bwMode="auto">
            <a:xfrm>
              <a:off x="3995936" y="2422302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>
              <a:stCxn id="109" idx="2"/>
              <a:endCxn id="112" idx="0"/>
            </p:cNvCxnSpPr>
            <p:nvPr/>
          </p:nvCxnSpPr>
          <p:spPr bwMode="auto">
            <a:xfrm>
              <a:off x="3995936" y="2848174"/>
              <a:ext cx="0" cy="292794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Text Box 80"/>
            <p:cNvSpPr txBox="1">
              <a:spLocks noChangeArrowheads="1"/>
            </p:cNvSpPr>
            <p:nvPr/>
          </p:nvSpPr>
          <p:spPr bwMode="auto">
            <a:xfrm>
              <a:off x="1979712" y="2961059"/>
              <a:ext cx="576262" cy="251917"/>
            </a:xfrm>
            <a:prstGeom prst="rect">
              <a:avLst/>
            </a:prstGeom>
            <a:noFill/>
            <a:ln w="222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主机</a:t>
              </a:r>
            </a:p>
          </p:txBody>
        </p:sp>
        <p:sp>
          <p:nvSpPr>
            <p:cNvPr id="119" name="Text Box 75"/>
            <p:cNvSpPr txBox="1">
              <a:spLocks noChangeArrowheads="1"/>
            </p:cNvSpPr>
            <p:nvPr/>
          </p:nvSpPr>
          <p:spPr bwMode="auto">
            <a:xfrm>
              <a:off x="5292080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j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0" name="直接连接符 119"/>
            <p:cNvCxnSpPr>
              <a:endCxn id="119" idx="0"/>
            </p:cNvCxnSpPr>
            <p:nvPr/>
          </p:nvCxnSpPr>
          <p:spPr bwMode="auto">
            <a:xfrm>
              <a:off x="5868144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Text Box 75"/>
            <p:cNvSpPr txBox="1">
              <a:spLocks noChangeArrowheads="1"/>
            </p:cNvSpPr>
            <p:nvPr/>
          </p:nvSpPr>
          <p:spPr bwMode="auto">
            <a:xfrm>
              <a:off x="6804248" y="2565772"/>
              <a:ext cx="1152128" cy="2809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I/O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k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2" name="直接连接符 121"/>
            <p:cNvCxnSpPr>
              <a:endCxn id="121" idx="0"/>
            </p:cNvCxnSpPr>
            <p:nvPr/>
          </p:nvCxnSpPr>
          <p:spPr bwMode="auto">
            <a:xfrm>
              <a:off x="7380312" y="2420888"/>
              <a:ext cx="0" cy="14488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396735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382764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>
                  <a:latin typeface="+mn-lt"/>
                </a:rPr>
                <a:t>n</a:t>
              </a:r>
            </a:p>
          </p:txBody>
        </p:sp>
      </p:grpSp>
      <p:sp>
        <p:nvSpPr>
          <p:cNvPr id="125" name="Text Box 145"/>
          <p:cNvSpPr txBox="1">
            <a:spLocks noChangeArrowheads="1"/>
          </p:cNvSpPr>
          <p:nvPr/>
        </p:nvSpPr>
        <p:spPr bwMode="auto">
          <a:xfrm>
            <a:off x="3488656" y="3925505"/>
            <a:ext cx="4638376" cy="55399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立即响应方式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无需</a:t>
            </a:r>
            <a:r>
              <a:rPr lang="zh-CN" altLang="en-US" b="1" dirty="0">
                <a:latin typeface="宋体" panose="02010600030101010101" pitchFamily="2" charset="-122"/>
              </a:rPr>
              <a:t>联络信号线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6" name="Text Box 145"/>
          <p:cNvSpPr txBox="1">
            <a:spLocks noChangeArrowheads="1"/>
          </p:cNvSpPr>
          <p:nvPr/>
        </p:nvSpPr>
        <p:spPr bwMode="auto">
          <a:xfrm>
            <a:off x="3491880" y="4365104"/>
            <a:ext cx="4667560" cy="97501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异步联络方式：</a:t>
            </a:r>
            <a:r>
              <a:rPr lang="zh-CN" altLang="en-US" b="1" dirty="0">
                <a:latin typeface="宋体" panose="02010600030101010101" pitchFamily="2" charset="-122"/>
              </a:rPr>
              <a:t>设置请求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应答线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同步联络方式：</a:t>
            </a:r>
            <a:r>
              <a:rPr lang="zh-CN" altLang="en-US" b="1" dirty="0">
                <a:latin typeface="宋体" panose="02010600030101010101" pitchFamily="2" charset="-122"/>
              </a:rPr>
              <a:t>设置时钟线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5652120" y="5801370"/>
            <a:ext cx="2664296" cy="579958"/>
            <a:chOff x="5292080" y="2846760"/>
            <a:chExt cx="2664296" cy="579958"/>
          </a:xfrm>
        </p:grpSpPr>
        <p:sp>
          <p:nvSpPr>
            <p:cNvPr id="130" name="Text Box 81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并行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5676396" y="2846760"/>
              <a:ext cx="0" cy="294208"/>
            </a:xfrm>
            <a:prstGeom prst="line">
              <a:avLst/>
            </a:prstGeom>
            <a:noFill/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5868144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5940152" y="2846760"/>
              <a:ext cx="0" cy="28944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4" name="Text Box 81"/>
            <p:cNvSpPr txBox="1">
              <a:spLocks noChangeArrowheads="1"/>
            </p:cNvSpPr>
            <p:nvPr/>
          </p:nvSpPr>
          <p:spPr bwMode="auto">
            <a:xfrm>
              <a:off x="6804248" y="3140968"/>
              <a:ext cx="1152128" cy="28575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80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外设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串行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>
              <a:off x="7236296" y="2846760"/>
              <a:ext cx="0" cy="294208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7452320" y="2852936"/>
              <a:ext cx="0" cy="292794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5647818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5508104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i="1" dirty="0">
                  <a:latin typeface="+mn-lt"/>
                </a:rPr>
                <a:t>n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5940152" y="2852936"/>
              <a:ext cx="79208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Req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en-US" altLang="zh-CN" sz="1400" b="1" dirty="0" err="1">
                  <a:latin typeface="+mn-ea"/>
                  <a:ea typeface="+mn-ea"/>
                </a:rPr>
                <a:t>Ack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 bwMode="auto">
            <a:xfrm>
              <a:off x="7202955" y="2924944"/>
              <a:ext cx="72008" cy="720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7068005" y="2888940"/>
              <a:ext cx="168291" cy="18002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lt"/>
                </a:rPr>
                <a:t>1</a:t>
              </a: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7452320" y="2852936"/>
              <a:ext cx="432048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CLK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325072" y="4797152"/>
            <a:ext cx="1711424" cy="403588"/>
            <a:chOff x="8045152" y="4587815"/>
            <a:chExt cx="1711424" cy="403588"/>
          </a:xfrm>
        </p:grpSpPr>
        <p:sp>
          <p:nvSpPr>
            <p:cNvPr id="144" name="Text Box 81"/>
            <p:cNvSpPr txBox="1">
              <a:spLocks noChangeArrowheads="1"/>
            </p:cNvSpPr>
            <p:nvPr/>
          </p:nvSpPr>
          <p:spPr bwMode="auto">
            <a:xfrm>
              <a:off x="8208912" y="4725144"/>
              <a:ext cx="1547664" cy="266259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串行设备常省略</a:t>
              </a:r>
            </a:p>
          </p:txBody>
        </p:sp>
        <p:cxnSp>
          <p:nvCxnSpPr>
            <p:cNvPr id="145" name="直接箭头连接符 144"/>
            <p:cNvCxnSpPr>
              <a:stCxn id="144" idx="1"/>
            </p:cNvCxnSpPr>
            <p:nvPr/>
          </p:nvCxnSpPr>
          <p:spPr bwMode="auto">
            <a:xfrm flipH="1" flipV="1">
              <a:off x="8045152" y="4825614"/>
              <a:ext cx="163760" cy="3266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146" name="直接箭头连接符 145"/>
            <p:cNvCxnSpPr>
              <a:stCxn id="144" idx="1"/>
            </p:cNvCxnSpPr>
            <p:nvPr/>
          </p:nvCxnSpPr>
          <p:spPr bwMode="auto">
            <a:xfrm flipH="1" flipV="1">
              <a:off x="8148126" y="4587815"/>
              <a:ext cx="60786" cy="27045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grpSp>
        <p:nvGrpSpPr>
          <p:cNvPr id="56" name="组合 55"/>
          <p:cNvGrpSpPr/>
          <p:nvPr/>
        </p:nvGrpSpPr>
        <p:grpSpPr>
          <a:xfrm>
            <a:off x="6588224" y="3562856"/>
            <a:ext cx="2214209" cy="384872"/>
            <a:chOff x="3420491" y="3706872"/>
            <a:chExt cx="2214209" cy="384872"/>
          </a:xfrm>
        </p:grpSpPr>
        <p:cxnSp>
          <p:nvCxnSpPr>
            <p:cNvPr id="57" name="直接箭头连接符 56"/>
            <p:cNvCxnSpPr/>
            <p:nvPr/>
          </p:nvCxnSpPr>
          <p:spPr bwMode="auto">
            <a:xfrm>
              <a:off x="3420491" y="4005064"/>
              <a:ext cx="172757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136"/>
            <p:cNvSpPr txBox="1">
              <a:spLocks noChangeArrowheads="1"/>
            </p:cNvSpPr>
            <p:nvPr/>
          </p:nvSpPr>
          <p:spPr bwMode="auto">
            <a:xfrm>
              <a:off x="5148064" y="3875720"/>
              <a:ext cx="486636" cy="21602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60" name="AutoShape 215"/>
            <p:cNvSpPr>
              <a:spLocks noChangeArrowheads="1"/>
            </p:cNvSpPr>
            <p:nvPr/>
          </p:nvSpPr>
          <p:spPr bwMode="auto">
            <a:xfrm>
              <a:off x="4011894" y="3717032"/>
              <a:ext cx="416090" cy="216024"/>
            </a:xfrm>
            <a:prstGeom prst="hexagon">
              <a:avLst>
                <a:gd name="adj" fmla="val 31447"/>
                <a:gd name="vf" fmla="val 115470"/>
              </a:avLst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1" name="AutoShape 215"/>
            <p:cNvSpPr>
              <a:spLocks noChangeArrowheads="1"/>
            </p:cNvSpPr>
            <p:nvPr/>
          </p:nvSpPr>
          <p:spPr bwMode="auto">
            <a:xfrm>
              <a:off x="4587958" y="3717032"/>
              <a:ext cx="416090" cy="216024"/>
            </a:xfrm>
            <a:prstGeom prst="hexagon">
              <a:avLst>
                <a:gd name="adj" fmla="val 31447"/>
                <a:gd name="vf" fmla="val 115470"/>
              </a:avLst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62" name="直接连接符 61"/>
            <p:cNvCxnSpPr>
              <a:endCxn id="60" idx="3"/>
            </p:cNvCxnSpPr>
            <p:nvPr/>
          </p:nvCxnSpPr>
          <p:spPr bwMode="auto">
            <a:xfrm>
              <a:off x="3635896" y="3823320"/>
              <a:ext cx="375998" cy="17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60" idx="0"/>
              <a:endCxn id="61" idx="3"/>
            </p:cNvCxnSpPr>
            <p:nvPr/>
          </p:nvCxnSpPr>
          <p:spPr bwMode="auto">
            <a:xfrm>
              <a:off x="4427984" y="3825044"/>
              <a:ext cx="15997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635896" y="3706872"/>
              <a:ext cx="0" cy="3848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139952" y="4005064"/>
              <a:ext cx="0" cy="866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arrow" w="sm" len="sm"/>
              <a:tailEnd type="none" w="sm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716016" y="4005064"/>
              <a:ext cx="0" cy="866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arrow" w="sm" len="sm"/>
              <a:tailEnd type="none" w="sm" len="sm"/>
            </a:ln>
            <a:effectLst/>
          </p:spPr>
        </p:cxnSp>
      </p:grp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2987824" y="1212370"/>
            <a:ext cx="6048672" cy="2360646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spc="-30" dirty="0">
                <a:latin typeface="宋体" panose="02010600030101010101" pitchFamily="2" charset="-122"/>
              </a:rPr>
              <a:t>   可</a:t>
            </a:r>
            <a:r>
              <a:rPr lang="zh-CN" altLang="en-US" b="1" u="sng" spc="-30" dirty="0">
                <a:solidFill>
                  <a:srgbClr val="990099"/>
                </a:solidFill>
                <a:latin typeface="宋体" panose="02010600030101010101" pitchFamily="2" charset="-122"/>
              </a:rPr>
              <a:t>随时</a:t>
            </a:r>
            <a:r>
              <a:rPr lang="zh-CN" altLang="en-US" b="1" spc="-30" dirty="0">
                <a:latin typeface="宋体" panose="02010600030101010101" pitchFamily="2" charset="-122"/>
              </a:rPr>
              <a:t>进行数据</a:t>
            </a:r>
            <a:r>
              <a:rPr lang="zh-CN" altLang="en-US" b="1" u="sng" spc="-30" dirty="0">
                <a:latin typeface="宋体" panose="02010600030101010101" pitchFamily="2" charset="-122"/>
              </a:rPr>
              <a:t>传送</a:t>
            </a:r>
            <a:r>
              <a:rPr lang="zh-CN" altLang="en-US" b="1" spc="-30" dirty="0">
                <a:latin typeface="宋体" panose="02010600030101010101" pitchFamily="2" charset="-122"/>
              </a:rPr>
              <a:t>     </a:t>
            </a:r>
            <a:r>
              <a:rPr lang="zh-CN" altLang="en-US" sz="1800" b="1" spc="-30" dirty="0">
                <a:latin typeface="宋体" panose="02010600030101010101" pitchFamily="2" charset="-122"/>
              </a:rPr>
              <a:t>←</a:t>
            </a:r>
            <a:r>
              <a:rPr lang="en-US" altLang="zh-CN" sz="1800" b="1" spc="-30" dirty="0">
                <a:latin typeface="宋体" panose="02010600030101010101" pitchFamily="2" charset="-122"/>
              </a:rPr>
              <a:t>1</a:t>
            </a:r>
            <a:r>
              <a:rPr lang="zh-CN" altLang="en-US" sz="1800" b="1" spc="-30" dirty="0">
                <a:latin typeface="宋体" panose="02010600030101010101" pitchFamily="2" charset="-122"/>
              </a:rPr>
              <a:t>个数据</a:t>
            </a:r>
            <a:r>
              <a:rPr lang="en-US" altLang="zh-CN" sz="1800" b="1" spc="-30" dirty="0">
                <a:latin typeface="宋体" panose="02010600030101010101" pitchFamily="2" charset="-122"/>
              </a:rPr>
              <a:t>/</a:t>
            </a:r>
            <a:r>
              <a:rPr lang="zh-CN" altLang="en-US" sz="1800" b="1" spc="-30" dirty="0">
                <a:latin typeface="宋体" panose="02010600030101010101" pitchFamily="2" charset="-122"/>
              </a:rPr>
              <a:t>次</a:t>
            </a:r>
            <a:r>
              <a:rPr lang="zh-CN" altLang="en-US" b="1" spc="-30" dirty="0">
                <a:latin typeface="宋体" panose="02010600030101010101" pitchFamily="2" charset="-122"/>
              </a:rPr>
              <a:t> </a:t>
            </a:r>
            <a:endParaRPr lang="en-US" altLang="zh-CN" b="1" spc="-3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简单设备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LED)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</a:p>
          <a:p>
            <a:pPr marL="447675" indent="-447675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先</a:t>
            </a:r>
            <a:r>
              <a:rPr lang="zh-CN" altLang="en-US" b="1" u="sng" dirty="0">
                <a:latin typeface="宋体" panose="02010600030101010101" pitchFamily="2" charset="-122"/>
              </a:rPr>
              <a:t>启动</a:t>
            </a:r>
            <a:r>
              <a:rPr lang="zh-CN" altLang="en-US" b="1" dirty="0">
                <a:latin typeface="宋体" panose="02010600030101010101" pitchFamily="2" charset="-122"/>
              </a:rPr>
              <a:t>设备，</a:t>
            </a:r>
            <a:r>
              <a:rPr lang="zh-CN" altLang="en-US" b="1" u="sng" dirty="0">
                <a:latin typeface="宋体" panose="02010600030101010101" pitchFamily="2" charset="-122"/>
              </a:rPr>
              <a:t>等到</a:t>
            </a:r>
            <a:r>
              <a:rPr lang="zh-CN" altLang="en-US" b="1" dirty="0">
                <a:latin typeface="宋体" panose="02010600030101010101" pitchFamily="2" charset="-122"/>
              </a:rPr>
              <a:t>设备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就绪时</a:t>
            </a:r>
            <a:r>
              <a:rPr lang="zh-CN" altLang="en-US" b="1" dirty="0">
                <a:latin typeface="宋体" panose="02010600030101010101" pitchFamily="2" charset="-122"/>
              </a:rPr>
              <a:t>，才进行数据</a:t>
            </a:r>
            <a:r>
              <a:rPr lang="zh-CN" altLang="en-US" b="1" u="sng" dirty="0">
                <a:latin typeface="宋体" panose="02010600030101010101" pitchFamily="2" charset="-122"/>
              </a:rPr>
              <a:t>传送</a:t>
            </a:r>
            <a:r>
              <a:rPr lang="zh-CN" altLang="en-US" b="1" dirty="0">
                <a:latin typeface="宋体" panose="02010600030101010101" pitchFamily="2" charset="-122"/>
              </a:rPr>
              <a:t>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个或</a:t>
            </a:r>
            <a:r>
              <a:rPr lang="en-US" altLang="zh-CN" sz="1800" b="1" dirty="0">
                <a:latin typeface="宋体" panose="02010600030101010101" pitchFamily="2" charset="-122"/>
              </a:rPr>
              <a:t>n</a:t>
            </a:r>
            <a:r>
              <a:rPr lang="zh-CN" altLang="en-US" sz="1800" b="1" dirty="0">
                <a:latin typeface="宋体" panose="02010600030101010101" pitchFamily="2" charset="-122"/>
              </a:rPr>
              <a:t>个数据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次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spc="-70" dirty="0">
                <a:latin typeface="宋体" panose="02010600030101010101" pitchFamily="2" charset="-122"/>
              </a:rPr>
              <a:t>复杂设备，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97" name="Text Box 145"/>
          <p:cNvSpPr txBox="1">
            <a:spLocks noChangeArrowheads="1"/>
          </p:cNvSpPr>
          <p:nvPr/>
        </p:nvSpPr>
        <p:spPr bwMode="auto">
          <a:xfrm>
            <a:off x="4374473" y="1700808"/>
            <a:ext cx="4445999" cy="186204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   都</a:t>
            </a:r>
            <a:r>
              <a:rPr lang="zh-CN" altLang="en-US" sz="2200" b="1" dirty="0">
                <a:latin typeface="宋体" panose="02010600030101010101" pitchFamily="2" charset="-122"/>
              </a:rPr>
              <a:t>为</a:t>
            </a:r>
            <a:r>
              <a:rPr lang="zh-CN" altLang="en-US" sz="2200" b="1" u="sng" dirty="0">
                <a:latin typeface="宋体" panose="02010600030101010101" pitchFamily="2" charset="-122"/>
              </a:rPr>
              <a:t>字符设备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并行设备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70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70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spc="-70" dirty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sz="2200" b="1" spc="-70" dirty="0">
                <a:latin typeface="宋体" panose="02010600030101010101" pitchFamily="2" charset="-122"/>
              </a:rPr>
              <a:t>为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字符设备</a:t>
            </a:r>
            <a:r>
              <a:rPr lang="zh-CN" altLang="en-US" sz="2200" b="1" spc="-70" dirty="0">
                <a:latin typeface="宋体" panose="02010600030101010101" pitchFamily="2" charset="-122"/>
              </a:rPr>
              <a:t>或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块设备</a:t>
            </a:r>
            <a:r>
              <a:rPr lang="zh-CN" altLang="en-US" sz="2200" b="1" spc="-70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并</a:t>
            </a:r>
            <a:r>
              <a:rPr lang="en-US" altLang="zh-CN" sz="2200" b="1" u="sng" spc="-70" dirty="0">
                <a:latin typeface="宋体" panose="02010600030101010101" pitchFamily="2" charset="-122"/>
              </a:rPr>
              <a:t>/</a:t>
            </a:r>
            <a:r>
              <a:rPr lang="zh-CN" altLang="en-US" sz="2200" b="1" u="sng" spc="-70" dirty="0">
                <a:latin typeface="宋体" panose="02010600030101010101" pitchFamily="2" charset="-122"/>
              </a:rPr>
              <a:t>串</a:t>
            </a:r>
            <a:r>
              <a:rPr lang="zh-CN" altLang="en-US" sz="2200" b="1" spc="-70" dirty="0">
                <a:latin typeface="宋体" panose="02010600030101010101" pitchFamily="2" charset="-122"/>
              </a:rPr>
              <a:t>设备</a:t>
            </a:r>
            <a:endParaRPr lang="en-US" altLang="zh-CN" sz="2200" b="1" spc="-70" dirty="0">
              <a:latin typeface="宋体" panose="0201060003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5148064" y="2708920"/>
            <a:ext cx="2607627" cy="435195"/>
            <a:chOff x="7696827" y="8571533"/>
            <a:chExt cx="1030418" cy="435195"/>
          </a:xfrm>
        </p:grpSpPr>
        <p:sp>
          <p:nvSpPr>
            <p:cNvPr id="71" name="Text Box 81"/>
            <p:cNvSpPr txBox="1">
              <a:spLocks noChangeArrowheads="1"/>
            </p:cNvSpPr>
            <p:nvPr/>
          </p:nvSpPr>
          <p:spPr bwMode="auto">
            <a:xfrm>
              <a:off x="7696827" y="8571533"/>
              <a:ext cx="1030418" cy="2877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个数据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或 多个数据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启动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7913642" y="8859304"/>
              <a:ext cx="0" cy="1474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  <p:cxnSp>
          <p:nvCxnSpPr>
            <p:cNvPr id="73" name="直接箭头连接符 72"/>
            <p:cNvCxnSpPr/>
            <p:nvPr/>
          </p:nvCxnSpPr>
          <p:spPr bwMode="auto">
            <a:xfrm flipH="1">
              <a:off x="8361440" y="8859304"/>
              <a:ext cx="0" cy="14742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</p:spPr>
        </p:cxnSp>
      </p:grpSp>
      <p:grpSp>
        <p:nvGrpSpPr>
          <p:cNvPr id="69" name="组合 68"/>
          <p:cNvGrpSpPr/>
          <p:nvPr/>
        </p:nvGrpSpPr>
        <p:grpSpPr>
          <a:xfrm>
            <a:off x="6451877" y="980728"/>
            <a:ext cx="1224343" cy="792088"/>
            <a:chOff x="8000557" y="4725145"/>
            <a:chExt cx="1224343" cy="792088"/>
          </a:xfrm>
        </p:grpSpPr>
        <p:sp>
          <p:nvSpPr>
            <p:cNvPr id="74" name="Text Box 81"/>
            <p:cNvSpPr txBox="1">
              <a:spLocks noChangeArrowheads="1"/>
            </p:cNvSpPr>
            <p:nvPr/>
          </p:nvSpPr>
          <p:spPr bwMode="auto">
            <a:xfrm>
              <a:off x="8208912" y="4725145"/>
              <a:ext cx="1015988" cy="301844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无需启动</a:t>
              </a: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H="1">
              <a:off x="8000557" y="5026989"/>
              <a:ext cx="516131" cy="49024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  <p:cxnSp>
          <p:nvCxnSpPr>
            <p:cNvPr id="76" name="直接箭头连接符 75"/>
            <p:cNvCxnSpPr/>
            <p:nvPr/>
          </p:nvCxnSpPr>
          <p:spPr bwMode="auto">
            <a:xfrm>
              <a:off x="8804720" y="5026989"/>
              <a:ext cx="306955" cy="49024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</p:spPr>
        </p:cxnSp>
      </p:grpSp>
      <p:sp>
        <p:nvSpPr>
          <p:cNvPr id="3" name="矩形 2"/>
          <p:cNvSpPr/>
          <p:nvPr/>
        </p:nvSpPr>
        <p:spPr>
          <a:xfrm>
            <a:off x="3110068" y="3501008"/>
            <a:ext cx="3283271" cy="514496"/>
          </a:xfrm>
          <a:prstGeom prst="rect">
            <a:avLst/>
          </a:prstGeom>
        </p:spPr>
        <p:txBody>
          <a:bodyPr wrap="none" tIns="82800">
            <a:spAutoFit/>
          </a:bodyPr>
          <a:lstStyle/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指数据传送时的</a:t>
            </a:r>
            <a:r>
              <a:rPr lang="zh-CN" altLang="en-US" sz="2000" b="1" u="sng" dirty="0">
                <a:latin typeface="宋体" panose="02010600030101010101" pitchFamily="2" charset="-122"/>
              </a:rPr>
              <a:t>定时</a:t>
            </a:r>
            <a:r>
              <a:rPr lang="zh-CN" altLang="en-US" sz="2000" b="1" dirty="0">
                <a:latin typeface="宋体" panose="02010600030101010101" pitchFamily="2" charset="-122"/>
              </a:rPr>
              <a:t>方式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79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97" grpId="0"/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18888</TotalTime>
  <Words>11980</Words>
  <Application>Microsoft Office PowerPoint</Application>
  <PresentationFormat>全屏显示(4:3)</PresentationFormat>
  <Paragraphs>2233</Paragraphs>
  <Slides>64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MS Gothic</vt:lpstr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邹颖 曹</cp:lastModifiedBy>
  <cp:revision>1284</cp:revision>
  <dcterms:created xsi:type="dcterms:W3CDTF">2002-02-16T03:40:00Z</dcterms:created>
  <dcterms:modified xsi:type="dcterms:W3CDTF">2022-07-06T08:44:52Z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2052-10.1.0.6466</vt:lpwstr>
  </property>
</Properties>
</file>