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7" r:id="rId2"/>
    <p:sldId id="301" r:id="rId3"/>
    <p:sldId id="299" r:id="rId4"/>
    <p:sldId id="302" r:id="rId5"/>
    <p:sldId id="258" r:id="rId6"/>
    <p:sldId id="316" r:id="rId7"/>
    <p:sldId id="317" r:id="rId8"/>
    <p:sldId id="318" r:id="rId9"/>
    <p:sldId id="259" r:id="rId10"/>
    <p:sldId id="319" r:id="rId11"/>
    <p:sldId id="261" r:id="rId12"/>
    <p:sldId id="262" r:id="rId13"/>
    <p:sldId id="263" r:id="rId14"/>
    <p:sldId id="303" r:id="rId15"/>
    <p:sldId id="304" r:id="rId16"/>
    <p:sldId id="266" r:id="rId17"/>
    <p:sldId id="267" r:id="rId18"/>
    <p:sldId id="305" r:id="rId19"/>
    <p:sldId id="291" r:id="rId20"/>
    <p:sldId id="292" r:id="rId21"/>
    <p:sldId id="306" r:id="rId22"/>
    <p:sldId id="307" r:id="rId23"/>
    <p:sldId id="270" r:id="rId24"/>
    <p:sldId id="273" r:id="rId25"/>
    <p:sldId id="293" r:id="rId26"/>
    <p:sldId id="308" r:id="rId27"/>
    <p:sldId id="295" r:id="rId28"/>
    <p:sldId id="275" r:id="rId29"/>
    <p:sldId id="296" r:id="rId30"/>
    <p:sldId id="309" r:id="rId31"/>
    <p:sldId id="310" r:id="rId32"/>
    <p:sldId id="311" r:id="rId33"/>
    <p:sldId id="312" r:id="rId34"/>
    <p:sldId id="300" r:id="rId35"/>
    <p:sldId id="313" r:id="rId36"/>
    <p:sldId id="314" r:id="rId37"/>
    <p:sldId id="31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00"/>
    <a:srgbClr val="FF33CC"/>
    <a:srgbClr val="66FF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-816" y="-6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76.wmf"/><Relationship Id="rId3" Type="http://schemas.openxmlformats.org/officeDocument/2006/relationships/image" Target="../media/image70.wmf"/><Relationship Id="rId7" Type="http://schemas.openxmlformats.org/officeDocument/2006/relationships/image" Target="../media/image57.wmf"/><Relationship Id="rId12" Type="http://schemas.openxmlformats.org/officeDocument/2006/relationships/image" Target="../media/image75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56.wmf"/><Relationship Id="rId11" Type="http://schemas.openxmlformats.org/officeDocument/2006/relationships/image" Target="../media/image74.wmf"/><Relationship Id="rId5" Type="http://schemas.openxmlformats.org/officeDocument/2006/relationships/image" Target="../media/image72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image" Target="../media/image59.wmf"/><Relationship Id="rId1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3" Type="http://schemas.openxmlformats.org/officeDocument/2006/relationships/image" Target="../media/image89.wmf"/><Relationship Id="rId21" Type="http://schemas.openxmlformats.org/officeDocument/2006/relationships/image" Target="../media/image107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20" Type="http://schemas.openxmlformats.org/officeDocument/2006/relationships/image" Target="../media/image106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19" Type="http://schemas.openxmlformats.org/officeDocument/2006/relationships/image" Target="../media/image105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2.wmf"/><Relationship Id="rId7" Type="http://schemas.openxmlformats.org/officeDocument/2006/relationships/image" Target="../media/image135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93.wmf"/><Relationship Id="rId10" Type="http://schemas.openxmlformats.org/officeDocument/2006/relationships/image" Target="../media/image138.wmf"/><Relationship Id="rId4" Type="http://schemas.openxmlformats.org/officeDocument/2006/relationships/image" Target="../media/image133.wmf"/><Relationship Id="rId9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4" Type="http://schemas.openxmlformats.org/officeDocument/2006/relationships/image" Target="../media/image15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e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e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E31882-E305-4810-BD84-E0DB7D6BD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041-F1E0-4FDE-BD72-796431EDDFB9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07E9-A461-4549-B065-BFE92B82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D07D-6D27-4807-A5AC-C32A22CA22E0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94CFD-FB69-4302-B2D9-9C17E668F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265AF-0604-44D8-B54B-11C916E4D573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6343-527C-4FD8-8EEB-BAC24BFCDC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450AB-1493-4A1F-8F2A-7DAC8F5169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5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ADA93-E016-4CA7-BCC9-6F12C83AA0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90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20DA9-FCEB-4845-BCCC-6F3A25327BE1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8127-9491-42B2-9F6B-E0FE8BBA51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6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DD5F-8100-4EEA-AB55-884442452B10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9FD6-D218-4062-9C5E-E83714580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1627-EF79-4568-A4B8-7746C86C43FE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AA09E-0CDF-4F9B-8917-E256AA0A8C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4035B-A6B8-4864-81BA-ABBA58514BBA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B22C-CF01-4B22-9665-6B715363A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59C13-F457-4B91-A223-101C10584B78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48C-4BDD-4AB5-8F74-45ABB07AD1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00AC9-12D2-422B-BCF0-421851E4F6D5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077-EE46-430A-9BF0-E32D04F30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AB46-80A8-4995-8AA2-C6CA2B9F62BD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14AF3-2381-4A8D-8CB2-B607576CF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3967-3B94-415E-A23E-5A07F2D79C3A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24DEF-A54F-4B6F-8570-41451717F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6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AA6EDFFB-076C-42EA-ABAB-F83AF175FFE9}" type="datetime1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BE3292B-E2AA-4F46-B0A5-594DA8517A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png"/><Relationship Id="rId3" Type="http://schemas.openxmlformats.org/officeDocument/2006/relationships/oleObject" Target="../embeddings/Microsoft_Word_97_-_2003_Document7.doc"/><Relationship Id="rId7" Type="http://schemas.openxmlformats.org/officeDocument/2006/relationships/oleObject" Target="../embeddings/Microsoft_Word_97_-_2003_Document9.doc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Microsoft_Word_97_-_2003_Document11.doc"/><Relationship Id="rId5" Type="http://schemas.openxmlformats.org/officeDocument/2006/relationships/oleObject" Target="../embeddings/Microsoft_Word_97_-_2003_Document8.doc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Microsoft_Word_97_-_2003_Document10.doc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Microsoft_Word_97_-_2003_Document12.doc"/><Relationship Id="rId7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Microsoft_Word_97_-_2003_Document13.doc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Microsoft_Word_97_-_2003_Document15.doc"/><Relationship Id="rId7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Microsoft_Word_97_-_2003_Document16.doc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8.doc"/><Relationship Id="rId13" Type="http://schemas.openxmlformats.org/officeDocument/2006/relationships/image" Target="../media/image51.wmf"/><Relationship Id="rId18" Type="http://schemas.openxmlformats.org/officeDocument/2006/relationships/oleObject" Target="../embeddings/Microsoft_Word_97_-_2003_Document23.doc"/><Relationship Id="rId3" Type="http://schemas.openxmlformats.org/officeDocument/2006/relationships/image" Target="../media/image36.png"/><Relationship Id="rId7" Type="http://schemas.openxmlformats.org/officeDocument/2006/relationships/image" Target="../media/image48.wmf"/><Relationship Id="rId12" Type="http://schemas.openxmlformats.org/officeDocument/2006/relationships/oleObject" Target="../embeddings/Microsoft_Word_97_-_2003_Document20.doc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22.doc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Microsoft_Word_97_-_2003_Document19.doc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9.wmf"/><Relationship Id="rId14" Type="http://schemas.openxmlformats.org/officeDocument/2006/relationships/oleObject" Target="../embeddings/Microsoft_Word_97_-_2003_Document21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9.wmf"/><Relationship Id="rId3" Type="http://schemas.openxmlformats.org/officeDocument/2006/relationships/oleObject" Target="../embeddings/Microsoft_Word_97_-_2003_Document24.doc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8.wmf"/><Relationship Id="rId5" Type="http://schemas.openxmlformats.org/officeDocument/2006/relationships/image" Target="../media/image60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55.wmf"/><Relationship Id="rId9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Microsoft_Word_97_-_2003_Document25.doc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Microsoft_Word_97_-_2003_Document26.doc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audio" Target="../media/audio1.wav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69.wmf"/><Relationship Id="rId12" Type="http://schemas.openxmlformats.org/officeDocument/2006/relationships/image" Target="../media/image71.wmf"/><Relationship Id="rId17" Type="http://schemas.openxmlformats.org/officeDocument/2006/relationships/image" Target="../media/image56.wmf"/><Relationship Id="rId25" Type="http://schemas.openxmlformats.org/officeDocument/2006/relationships/image" Target="../media/image73.wmf"/><Relationship Id="rId33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75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5" Type="http://schemas.openxmlformats.org/officeDocument/2006/relationships/image" Target="../media/image68.wmf"/><Relationship Id="rId15" Type="http://schemas.openxmlformats.org/officeDocument/2006/relationships/image" Target="../media/image60.png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48.bin"/><Relationship Id="rId10" Type="http://schemas.openxmlformats.org/officeDocument/2006/relationships/image" Target="../media/image70.wmf"/><Relationship Id="rId19" Type="http://schemas.openxmlformats.org/officeDocument/2006/relationships/image" Target="../media/image57.wmf"/><Relationship Id="rId31" Type="http://schemas.openxmlformats.org/officeDocument/2006/relationships/image" Target="../media/image76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72.wmf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Microsoft_Word_97_-_2003_Document27.doc"/><Relationship Id="rId7" Type="http://schemas.openxmlformats.org/officeDocument/2006/relationships/oleObject" Target="../embeddings/Microsoft_Word_97_-_2003_Document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Microsoft_Word_97_-_2003_Document28.doc"/><Relationship Id="rId4" Type="http://schemas.openxmlformats.org/officeDocument/2006/relationships/image" Target="../media/image8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5" Type="http://schemas.openxmlformats.org/officeDocument/2006/relationships/oleObject" Target="../embeddings/Microsoft_Word_97_-_2003_Document31.doc"/><Relationship Id="rId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9" Type="http://schemas.openxmlformats.org/officeDocument/2006/relationships/oleObject" Target="../embeddings/oleObject72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102.wmf"/><Relationship Id="rId42" Type="http://schemas.openxmlformats.org/officeDocument/2006/relationships/image" Target="../media/image106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9.bin"/><Relationship Id="rId38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67.bin"/><Relationship Id="rId41" Type="http://schemas.openxmlformats.org/officeDocument/2006/relationships/oleObject" Target="../embeddings/oleObject7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37" Type="http://schemas.openxmlformats.org/officeDocument/2006/relationships/oleObject" Target="../embeddings/oleObject71.bin"/><Relationship Id="rId40" Type="http://schemas.openxmlformats.org/officeDocument/2006/relationships/image" Target="../media/image105.wmf"/><Relationship Id="rId45" Type="http://schemas.openxmlformats.org/officeDocument/2006/relationships/image" Target="../media/image107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99.wmf"/><Relationship Id="rId36" Type="http://schemas.openxmlformats.org/officeDocument/2006/relationships/image" Target="../media/image103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4" Type="http://schemas.openxmlformats.org/officeDocument/2006/relationships/oleObject" Target="../embeddings/oleObject74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100.wmf"/><Relationship Id="rId35" Type="http://schemas.openxmlformats.org/officeDocument/2006/relationships/oleObject" Target="../embeddings/oleObject70.bin"/><Relationship Id="rId43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124.wmf"/><Relationship Id="rId34" Type="http://schemas.openxmlformats.org/officeDocument/2006/relationships/oleObject" Target="../embeddings/oleObject99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4.bin"/><Relationship Id="rId33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25.wmf"/><Relationship Id="rId32" Type="http://schemas.openxmlformats.org/officeDocument/2006/relationships/oleObject" Target="../embeddings/oleObject98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6.bin"/><Relationship Id="rId10" Type="http://schemas.openxmlformats.org/officeDocument/2006/relationships/image" Target="../media/image119.wmf"/><Relationship Id="rId19" Type="http://schemas.openxmlformats.org/officeDocument/2006/relationships/image" Target="../media/image123.wmf"/><Relationship Id="rId31" Type="http://schemas.openxmlformats.org/officeDocument/2006/relationships/image" Target="../media/image128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21.wmf"/><Relationship Id="rId22" Type="http://schemas.openxmlformats.org/officeDocument/2006/relationships/oleObject" Target="../embeddings/oleObject92.bin"/><Relationship Id="rId27" Type="http://schemas.openxmlformats.org/officeDocument/2006/relationships/oleObject" Target="../embeddings/oleObject95.bin"/><Relationship Id="rId30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1.emf"/><Relationship Id="rId5" Type="http://schemas.openxmlformats.org/officeDocument/2006/relationships/oleObject" Target="../embeddings/Microsoft_Word_97_-_2003_Document33.doc"/><Relationship Id="rId4" Type="http://schemas.openxmlformats.org/officeDocument/2006/relationships/image" Target="../media/image13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35.wmf"/><Relationship Id="rId26" Type="http://schemas.openxmlformats.org/officeDocument/2006/relationships/image" Target="../media/image138.wmf"/><Relationship Id="rId3" Type="http://schemas.openxmlformats.org/officeDocument/2006/relationships/video" Target="file:///G:\&#39640;&#31561;&#25968;&#23398;\17-18-3&#39640;&#25968;&#19979;\ch5\mymovie.avi" TargetMode="External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1.bin"/><Relationship Id="rId2" Type="http://schemas.microsoft.com/office/2007/relationships/media" Target="file:///G:\&#39640;&#31561;&#25968;&#23398;\17-18-3&#39640;&#25968;&#19979;\ch5\mymovie.avi" TargetMode="External"/><Relationship Id="rId16" Type="http://schemas.openxmlformats.org/officeDocument/2006/relationships/image" Target="../media/image134.wmf"/><Relationship Id="rId20" Type="http://schemas.openxmlformats.org/officeDocument/2006/relationships/oleObject" Target="../embeddings/oleObject108.bin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39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07.bin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3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Microsoft_Word_97_-_2003_Document2.doc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Microsoft_Word_97_-_2003_Document3.doc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4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Microsoft_Word_97_-_2003_Document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5" Type="http://schemas.openxmlformats.org/officeDocument/2006/relationships/oleObject" Target="../embeddings/Microsoft_Word_97_-_2003_Document34.doc"/><Relationship Id="rId4" Type="http://schemas.openxmlformats.org/officeDocument/2006/relationships/image" Target="../media/image14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oleObject" Target="../embeddings/Microsoft_Word_97_-_2003_Document36.doc"/><Relationship Id="rId7" Type="http://schemas.openxmlformats.org/officeDocument/2006/relationships/oleObject" Target="../embeddings/Microsoft_Word_97_-_2003_Document3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emf"/><Relationship Id="rId5" Type="http://schemas.openxmlformats.org/officeDocument/2006/relationships/oleObject" Target="../embeddings/Microsoft_Word_97_-_2003_Document37.doc"/><Relationship Id="rId10" Type="http://schemas.openxmlformats.org/officeDocument/2006/relationships/image" Target="../media/image151.emf"/><Relationship Id="rId4" Type="http://schemas.openxmlformats.org/officeDocument/2006/relationships/image" Target="../media/image148.emf"/><Relationship Id="rId9" Type="http://schemas.openxmlformats.org/officeDocument/2006/relationships/oleObject" Target="../embeddings/Microsoft_Word_97_-_2003_Document39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Microsoft_Word_97_-_2003_Document45.doc"/><Relationship Id="rId3" Type="http://schemas.openxmlformats.org/officeDocument/2006/relationships/oleObject" Target="../embeddings/Microsoft_Word_97_-_2003_Document40.doc"/><Relationship Id="rId7" Type="http://schemas.openxmlformats.org/officeDocument/2006/relationships/oleObject" Target="../embeddings/Microsoft_Word_97_-_2003_Document42.doc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11" Type="http://schemas.openxmlformats.org/officeDocument/2006/relationships/oleObject" Target="../embeddings/Microsoft_Word_97_-_2003_Document44.doc"/><Relationship Id="rId5" Type="http://schemas.openxmlformats.org/officeDocument/2006/relationships/oleObject" Target="../embeddings/Microsoft_Word_97_-_2003_Document41.doc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Microsoft_Word_97_-_2003_Document43.doc"/><Relationship Id="rId14" Type="http://schemas.openxmlformats.org/officeDocument/2006/relationships/image" Target="../media/image15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Microsoft_Word_97_-_2003_Document46.doc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Microsoft_Word_97_-_2003_Document47.doc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6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oleObject" Target="../embeddings/Microsoft_Word_97_-_2003_Document6.doc"/><Relationship Id="rId3" Type="http://schemas.openxmlformats.org/officeDocument/2006/relationships/oleObject" Target="../embeddings/Microsoft_Word_97_-_2003_Document5.doc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3.wmf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6050AB4-F95C-4292-98E5-C33AED3A2D2D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Slide" r:id="rId3" imgW="4565650" imgH="3424238" progId="PowerPoint.Slide.8">
                  <p:embed/>
                </p:oleObj>
              </mc:Choice>
              <mc:Fallback>
                <p:oleObj name="Slide" r:id="rId3" imgW="4565650" imgH="3424238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25FB28-D649-4205-9537-AE3F803E29AB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09600" y="685800"/>
            <a:ext cx="677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1.3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宋体" charset="-122"/>
              </a:rPr>
              <a:t>设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  <a:sym typeface="Symbol" pitchFamily="18" charset="2"/>
              </a:rPr>
              <a:t></a:t>
            </a:r>
            <a:r>
              <a:rPr lang="en-US" altLang="zh-CN">
                <a:latin typeface="黑体" pitchFamily="2" charset="-122"/>
                <a:ea typeface="黑体" pitchFamily="2" charset="-122"/>
                <a:sym typeface="Math1" pitchFamily="2" charset="2"/>
              </a:rPr>
              <a:t>0,</a:t>
            </a:r>
            <a:r>
              <a:rPr lang="zh-CN" altLang="en-US">
                <a:latin typeface="宋体" charset="-122"/>
                <a:sym typeface="Math1" pitchFamily="2" charset="2"/>
              </a:rPr>
              <a:t>称点集</a:t>
            </a:r>
            <a:endParaRPr lang="zh-CN" altLang="en-US">
              <a:latin typeface="宋体" charset="-122"/>
            </a:endParaRP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219200" y="1524000"/>
          <a:ext cx="5638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公式" r:id="rId3" imgW="2082800" imgH="254000" progId="Equation.3">
                  <p:embed/>
                </p:oleObj>
              </mc:Choice>
              <mc:Fallback>
                <p:oleObj name="公式" r:id="rId3" imgW="2082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56388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85800" y="2378075"/>
            <a:ext cx="8439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为以</a:t>
            </a:r>
            <a:r>
              <a:rPr lang="en-US" altLang="zh-CN" i="1"/>
              <a:t>a</a:t>
            </a:r>
            <a:r>
              <a:rPr lang="zh-CN" altLang="en-US"/>
              <a:t>为中心， </a:t>
            </a:r>
            <a:r>
              <a:rPr lang="zh-CN" altLang="en-US">
                <a:sym typeface="Symbol" pitchFamily="18" charset="2"/>
              </a:rPr>
              <a:t></a:t>
            </a:r>
            <a:r>
              <a:rPr lang="zh-CN" altLang="en-US">
                <a:latin typeface="宋体" charset="-122"/>
                <a:sym typeface="Math1" pitchFamily="2" charset="2"/>
              </a:rPr>
              <a:t>为半径的</a:t>
            </a:r>
            <a:r>
              <a:rPr lang="zh-CN" altLang="en-US">
                <a:solidFill>
                  <a:srgbClr val="FF3300"/>
                </a:solidFill>
                <a:latin typeface="宋体" charset="-122"/>
                <a:sym typeface="Math1" pitchFamily="2" charset="2"/>
              </a:rPr>
              <a:t>开球</a:t>
            </a:r>
            <a:r>
              <a:rPr lang="zh-CN" altLang="en-US">
                <a:latin typeface="宋体" charset="-122"/>
                <a:sym typeface="Math1" pitchFamily="2" charset="2"/>
              </a:rPr>
              <a:t>或点</a:t>
            </a:r>
            <a:r>
              <a:rPr lang="en-US" altLang="zh-CN" i="1">
                <a:ea typeface="黑体" pitchFamily="2" charset="-122"/>
                <a:sym typeface="Math1" pitchFamily="2" charset="2"/>
              </a:rPr>
              <a:t>a</a:t>
            </a:r>
            <a:r>
              <a:rPr lang="zh-CN" altLang="en-US">
                <a:ea typeface="黑体" pitchFamily="2" charset="-122"/>
                <a:sym typeface="Math1" pitchFamily="2" charset="2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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  <a:sym typeface="Math1" pitchFamily="2" charset="2"/>
              </a:rPr>
              <a:t>邻域。</a:t>
            </a:r>
          </a:p>
          <a:p>
            <a:pPr eaLnBrk="1" hangingPunct="1"/>
            <a:r>
              <a:rPr lang="zh-CN" altLang="en-US">
                <a:solidFill>
                  <a:srgbClr val="FF3300"/>
                </a:solidFill>
                <a:sym typeface="Math1" pitchFamily="2" charset="2"/>
              </a:rPr>
              <a:t>称：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752600" y="2971800"/>
          <a:ext cx="388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公式" r:id="rId5" imgW="1434477" imgH="304668" progId="Equation.3">
                  <p:embed/>
                </p:oleObj>
              </mc:Choice>
              <mc:Fallback>
                <p:oleObj name="公式" r:id="rId5" imgW="143447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388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62000" y="4108450"/>
            <a:ext cx="764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为点</a:t>
            </a:r>
            <a:r>
              <a:rPr lang="en-US" altLang="zh-CN" i="1"/>
              <a:t>a</a:t>
            </a:r>
            <a:r>
              <a:rPr lang="zh-CN" altLang="en-US">
                <a:solidFill>
                  <a:srgbClr val="FF3300"/>
                </a:solidFill>
              </a:rPr>
              <a:t>去心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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  <a:sym typeface="Math1" pitchFamily="2" charset="2"/>
              </a:rPr>
              <a:t>邻域。</a:t>
            </a:r>
            <a:r>
              <a:rPr lang="zh-CN" altLang="en-US">
                <a:sym typeface="Math1" pitchFamily="2" charset="2"/>
              </a:rPr>
              <a:t>可分别简记为</a:t>
            </a:r>
            <a:r>
              <a:rPr lang="en-US" altLang="zh-CN" i="1">
                <a:sym typeface="Math1" pitchFamily="2" charset="2"/>
              </a:rPr>
              <a:t>U</a:t>
            </a:r>
            <a:r>
              <a:rPr lang="en-US" altLang="zh-CN">
                <a:sym typeface="Math1" pitchFamily="2" charset="2"/>
              </a:rPr>
              <a:t>(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Math1" pitchFamily="2" charset="2"/>
              </a:rPr>
              <a:t>),</a:t>
            </a:r>
            <a:r>
              <a:rPr lang="en-US" altLang="zh-CN" i="1">
                <a:cs typeface="Times New Roman" pitchFamily="18" charset="0"/>
                <a:sym typeface="Math1" pitchFamily="2" charset="2"/>
              </a:rPr>
              <a:t>    </a:t>
            </a:r>
            <a:r>
              <a:rPr lang="en-US" altLang="zh-CN">
                <a:sym typeface="Math1" pitchFamily="2" charset="2"/>
              </a:rPr>
              <a:t>(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Math1" pitchFamily="2" charset="2"/>
              </a:rPr>
              <a:t>)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7467600" y="4038600"/>
          <a:ext cx="404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公式" r:id="rId7" imgW="165028" imgH="279279" progId="Equation.3">
                  <p:embed/>
                </p:oleObj>
              </mc:Choice>
              <mc:Fallback>
                <p:oleObj name="公式" r:id="rId7" imgW="16502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38600"/>
                        <a:ext cx="4048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5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 autoUpdateAnimBg="0"/>
      <p:bldP spid="30732" grpId="0" build="p" autoUpdateAnimBg="0"/>
      <p:bldP spid="307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314D0F-4CB4-423E-AD8E-ED51CD2AE76A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304800" y="495300"/>
          <a:ext cx="11812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3" imgW="5486400" imgH="231140" progId="Word.Document.8">
                  <p:embed/>
                </p:oleObj>
              </mc:Choice>
              <mc:Fallback>
                <p:oleObj name="Document" r:id="rId3" imgW="5486400" imgH="2311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"/>
                        <a:ext cx="11812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323850" y="1341438"/>
          <a:ext cx="127476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5" imgW="5486400" imgH="254000" progId="Word.Document.8">
                  <p:embed/>
                </p:oleObj>
              </mc:Choice>
              <mc:Fallback>
                <p:oleObj name="Document" r:id="rId5" imgW="5486400" imgH="254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127476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0" y="2819400"/>
          <a:ext cx="9699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7" imgW="9189720" imgH="790956" progId="Word.Document.8">
                  <p:embed/>
                </p:oleObj>
              </mc:Choice>
              <mc:Fallback>
                <p:oleObj name="Document" r:id="rId7" imgW="9189720" imgH="7909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9400"/>
                        <a:ext cx="96996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0" y="3571875"/>
          <a:ext cx="11737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Document" r:id="rId9" imgW="5486400" imgH="230124" progId="Word.Document.8">
                  <p:embed/>
                </p:oleObj>
              </mc:Choice>
              <mc:Fallback>
                <p:oleObj name="Document" r:id="rId9" imgW="5486400" imgH="2301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1875"/>
                        <a:ext cx="11737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0" y="4143375"/>
          <a:ext cx="12242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Document" r:id="rId11" imgW="5486400" imgH="929640" progId="Word.Document.8">
                  <p:embed/>
                </p:oleObj>
              </mc:Choice>
              <mc:Fallback>
                <p:oleObj name="Document" r:id="rId11" imgW="5486400" imgH="9296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3375"/>
                        <a:ext cx="122428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0247"/>
          <p:cNvGrpSpPr>
            <a:grpSpLocks/>
          </p:cNvGrpSpPr>
          <p:nvPr/>
        </p:nvGrpSpPr>
        <p:grpSpPr bwMode="auto">
          <a:xfrm>
            <a:off x="5334000" y="333375"/>
            <a:ext cx="3810000" cy="2514600"/>
            <a:chOff x="0" y="0"/>
            <a:chExt cx="2400" cy="1584"/>
          </a:xfrm>
        </p:grpSpPr>
        <p:grpSp>
          <p:nvGrpSpPr>
            <p:cNvPr id="8203" name="组合 10248"/>
            <p:cNvGrpSpPr>
              <a:grpSpLocks/>
            </p:cNvGrpSpPr>
            <p:nvPr/>
          </p:nvGrpSpPr>
          <p:grpSpPr bwMode="auto">
            <a:xfrm>
              <a:off x="0" y="0"/>
              <a:ext cx="2400" cy="1584"/>
              <a:chOff x="0" y="0"/>
              <a:chExt cx="2400" cy="1584"/>
            </a:xfrm>
          </p:grpSpPr>
          <p:sp>
            <p:nvSpPr>
              <p:cNvPr id="8204" name="Oval 9" descr="浅色上对角线"/>
              <p:cNvSpPr>
                <a:spLocks noChangeArrowheads="1"/>
              </p:cNvSpPr>
              <p:nvPr/>
            </p:nvSpPr>
            <p:spPr bwMode="auto">
              <a:xfrm>
                <a:off x="356" y="478"/>
                <a:ext cx="252" cy="242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5" name="Oval 10"/>
              <p:cNvSpPr>
                <a:spLocks noChangeArrowheads="1"/>
              </p:cNvSpPr>
              <p:nvPr/>
            </p:nvSpPr>
            <p:spPr bwMode="auto">
              <a:xfrm>
                <a:off x="460" y="589"/>
                <a:ext cx="36" cy="3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" name="Oval 11" descr="浅色上对角线"/>
              <p:cNvSpPr>
                <a:spLocks noChangeArrowheads="1"/>
              </p:cNvSpPr>
              <p:nvPr/>
            </p:nvSpPr>
            <p:spPr bwMode="auto">
              <a:xfrm>
                <a:off x="912" y="109"/>
                <a:ext cx="243" cy="227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Oval 12"/>
              <p:cNvSpPr>
                <a:spLocks noChangeArrowheads="1"/>
              </p:cNvSpPr>
              <p:nvPr/>
            </p:nvSpPr>
            <p:spPr bwMode="auto">
              <a:xfrm>
                <a:off x="1008" y="197"/>
                <a:ext cx="37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Oval 13" descr="浅色上对角线"/>
              <p:cNvSpPr>
                <a:spLocks noChangeArrowheads="1"/>
              </p:cNvSpPr>
              <p:nvPr/>
            </p:nvSpPr>
            <p:spPr bwMode="auto">
              <a:xfrm>
                <a:off x="1536" y="1080"/>
                <a:ext cx="253" cy="242"/>
              </a:xfrm>
              <a:prstGeom prst="ellipse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Text Box 14"/>
              <p:cNvSpPr txBox="1">
                <a:spLocks noChangeArrowheads="1"/>
              </p:cNvSpPr>
              <p:nvPr/>
            </p:nvSpPr>
            <p:spPr bwMode="auto">
              <a:xfrm>
                <a:off x="528" y="52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</a:rPr>
                  <a:t>内点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0" name="Text Box 15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</a:rPr>
                  <a:t>边界点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1" name="Text Box 16"/>
              <p:cNvSpPr txBox="1">
                <a:spLocks noChangeArrowheads="1"/>
              </p:cNvSpPr>
              <p:nvPr/>
            </p:nvSpPr>
            <p:spPr bwMode="auto">
              <a:xfrm>
                <a:off x="1152" y="0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</a:rPr>
                  <a:t>外点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2" name="未知"/>
              <p:cNvSpPr>
                <a:spLocks noChangeArrowheads="1"/>
              </p:cNvSpPr>
              <p:nvPr/>
            </p:nvSpPr>
            <p:spPr bwMode="auto">
              <a:xfrm>
                <a:off x="0" y="202"/>
                <a:ext cx="2031" cy="1219"/>
              </a:xfrm>
              <a:custGeom>
                <a:avLst/>
                <a:gdLst>
                  <a:gd name="T0" fmla="*/ 23 w 2531"/>
                  <a:gd name="T1" fmla="*/ 511 h 1585"/>
                  <a:gd name="T2" fmla="*/ 341 w 2531"/>
                  <a:gd name="T3" fmla="*/ 38 h 1585"/>
                  <a:gd name="T4" fmla="*/ 1015 w 2531"/>
                  <a:gd name="T5" fmla="*/ 278 h 1585"/>
                  <a:gd name="T6" fmla="*/ 1696 w 2531"/>
                  <a:gd name="T7" fmla="*/ 165 h 1585"/>
                  <a:gd name="T8" fmla="*/ 1973 w 2531"/>
                  <a:gd name="T9" fmla="*/ 661 h 1585"/>
                  <a:gd name="T10" fmla="*/ 1347 w 2531"/>
                  <a:gd name="T11" fmla="*/ 1157 h 1585"/>
                  <a:gd name="T12" fmla="*/ 481 w 2531"/>
                  <a:gd name="T13" fmla="*/ 1031 h 1585"/>
                  <a:gd name="T14" fmla="*/ 23 w 2531"/>
                  <a:gd name="T15" fmla="*/ 511 h 15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1"/>
                  <a:gd name="T25" fmla="*/ 0 h 1585"/>
                  <a:gd name="T26" fmla="*/ 2531 w 2531"/>
                  <a:gd name="T27" fmla="*/ 1585 h 15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1" h="1585">
                    <a:moveTo>
                      <a:pt x="29" y="665"/>
                    </a:moveTo>
                    <a:cubicBezTo>
                      <a:pt x="0" y="450"/>
                      <a:pt x="219" y="100"/>
                      <a:pt x="425" y="50"/>
                    </a:cubicBezTo>
                    <a:cubicBezTo>
                      <a:pt x="631" y="0"/>
                      <a:pt x="984" y="335"/>
                      <a:pt x="1265" y="362"/>
                    </a:cubicBezTo>
                    <a:cubicBezTo>
                      <a:pt x="1546" y="389"/>
                      <a:pt x="1915" y="132"/>
                      <a:pt x="2114" y="215"/>
                    </a:cubicBezTo>
                    <a:cubicBezTo>
                      <a:pt x="2313" y="298"/>
                      <a:pt x="2531" y="645"/>
                      <a:pt x="2459" y="860"/>
                    </a:cubicBezTo>
                    <a:cubicBezTo>
                      <a:pt x="2387" y="1075"/>
                      <a:pt x="1989" y="1425"/>
                      <a:pt x="1679" y="1505"/>
                    </a:cubicBezTo>
                    <a:cubicBezTo>
                      <a:pt x="1369" y="1585"/>
                      <a:pt x="874" y="1480"/>
                      <a:pt x="599" y="1340"/>
                    </a:cubicBezTo>
                    <a:cubicBezTo>
                      <a:pt x="324" y="1200"/>
                      <a:pt x="58" y="880"/>
                      <a:pt x="29" y="665"/>
                    </a:cubicBez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3" name="Oval 18"/>
              <p:cNvSpPr>
                <a:spLocks noChangeArrowheads="1"/>
              </p:cNvSpPr>
              <p:nvPr/>
            </p:nvSpPr>
            <p:spPr bwMode="auto">
              <a:xfrm>
                <a:off x="1644" y="1190"/>
                <a:ext cx="36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199" name="对象 10259"/>
            <p:cNvGraphicFramePr>
              <a:graphicFrameLocks noChangeAspect="1"/>
            </p:cNvGraphicFramePr>
            <p:nvPr/>
          </p:nvGraphicFramePr>
          <p:xfrm>
            <a:off x="256" y="768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公式" r:id="rId14" imgW="152731" imgH="165459" progId="Equation.3">
                    <p:embed/>
                  </p:oleObj>
                </mc:Choice>
                <mc:Fallback>
                  <p:oleObj name="公式" r:id="rId14" imgW="152731" imgH="165459" progId="Equation.3">
                    <p:embed/>
                    <p:pic>
                      <p:nvPicPr>
                        <p:cNvPr id="0" name="对象 10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768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0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2AC4F3-FB0F-4E9E-8BEF-409917D3DC98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日期占位符 2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C9F0E7-9CCB-400D-ACB2-FF154D92215A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78767"/>
              </p:ext>
            </p:extLst>
          </p:nvPr>
        </p:nvGraphicFramePr>
        <p:xfrm>
          <a:off x="231775" y="3284984"/>
          <a:ext cx="11934825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Document" r:id="rId3" imgW="5486040" imgH="1226880" progId="Word.Document.8">
                  <p:embed/>
                </p:oleObj>
              </mc:Choice>
              <mc:Fallback>
                <p:oleObj name="Document" r:id="rId3" imgW="5486040" imgH="1226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284984"/>
                        <a:ext cx="11934825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581400" y="48212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726983"/>
              </p:ext>
            </p:extLst>
          </p:nvPr>
        </p:nvGraphicFramePr>
        <p:xfrm>
          <a:off x="179388" y="1844824"/>
          <a:ext cx="1219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cument" r:id="rId5" imgW="5486400" imgH="297180" progId="Word.Document.8">
                  <p:embed/>
                </p:oleObj>
              </mc:Choice>
              <mc:Fallback>
                <p:oleObj name="Document" r:id="rId5" imgW="5486400" imgH="297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824"/>
                        <a:ext cx="12192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5832310"/>
              </p:ext>
            </p:extLst>
          </p:nvPr>
        </p:nvGraphicFramePr>
        <p:xfrm>
          <a:off x="282575" y="2492896"/>
          <a:ext cx="11312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7" imgW="5486040" imgH="198000" progId="Word.Document.8">
                  <p:embed/>
                </p:oleObj>
              </mc:Choice>
              <mc:Fallback>
                <p:oleObj name="Document" r:id="rId7" imgW="5486040" imgH="1980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492896"/>
                        <a:ext cx="11312525" cy="4095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2884FD-7867-47C9-B63A-486E4937BE7C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34" y="188640"/>
            <a:ext cx="7642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聚点：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是</a:t>
            </a:r>
            <a:r>
              <a:rPr lang="en-US" altLang="zh-CN" b="1" dirty="0" err="1"/>
              <a:t>R</a:t>
            </a:r>
            <a:r>
              <a:rPr lang="en-US" altLang="zh-CN" b="1" i="1" baseline="30000" dirty="0" err="1"/>
              <a:t>n</a:t>
            </a:r>
            <a:r>
              <a:rPr lang="zh-CN" altLang="en-US" b="1" dirty="0"/>
              <a:t>中的一个点集，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</a:t>
            </a:r>
            <a:r>
              <a:rPr lang="en-US" altLang="zh-CN" b="1" dirty="0">
                <a:sym typeface="Math1" pitchFamily="2" charset="2"/>
              </a:rPr>
              <a:t> </a:t>
            </a:r>
            <a:r>
              <a:rPr lang="en-US" altLang="zh-CN" b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>
                <a:sym typeface="Math1" pitchFamily="2" charset="2"/>
              </a:rPr>
              <a:t> .</a:t>
            </a:r>
            <a:r>
              <a:rPr lang="zh-CN" altLang="en-US" b="1" dirty="0">
                <a:sym typeface="Math1" pitchFamily="2" charset="2"/>
              </a:rPr>
              <a:t>若存在</a:t>
            </a:r>
          </a:p>
          <a:p>
            <a:pPr eaLnBrk="1" hangingPunct="1"/>
            <a:r>
              <a:rPr lang="en-US" altLang="zh-CN" b="1" dirty="0" smtClean="0">
                <a:sym typeface="Math1" pitchFamily="2" charset="2"/>
              </a:rPr>
              <a:t>                       E</a:t>
            </a:r>
            <a:r>
              <a:rPr lang="zh-CN" altLang="en-US" b="1" dirty="0" smtClean="0">
                <a:sym typeface="Math1" pitchFamily="2" charset="2"/>
              </a:rPr>
              <a:t>中</a:t>
            </a:r>
            <a:r>
              <a:rPr lang="zh-CN" altLang="en-US" b="1" dirty="0">
                <a:sym typeface="Math1" pitchFamily="2" charset="2"/>
              </a:rPr>
              <a:t>的点列</a:t>
            </a:r>
            <a:r>
              <a:rPr lang="en-US" altLang="zh-CN" b="1" dirty="0"/>
              <a:t>{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k</a:t>
            </a:r>
            <a:r>
              <a:rPr lang="en-US" altLang="zh-CN" b="1" dirty="0"/>
              <a:t>} </a:t>
            </a:r>
            <a:r>
              <a:rPr lang="zh-CN" altLang="en-US" b="1" dirty="0"/>
              <a:t>， 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k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i="1" dirty="0">
                <a:sym typeface="Math1" pitchFamily="2" charset="2"/>
              </a:rPr>
              <a:t>a</a:t>
            </a:r>
            <a:r>
              <a:rPr lang="en-US" altLang="zh-CN" b="1" dirty="0">
                <a:sym typeface="Math1" pitchFamily="2" charset="2"/>
              </a:rPr>
              <a:t>(</a:t>
            </a:r>
            <a:r>
              <a:rPr lang="en-US" altLang="zh-CN" b="1" i="1" dirty="0">
                <a:sym typeface="Math1" pitchFamily="2" charset="2"/>
              </a:rPr>
              <a:t>k</a:t>
            </a:r>
            <a:r>
              <a:rPr lang="en-US" altLang="zh-CN" b="1" dirty="0">
                <a:sym typeface="Math1" pitchFamily="2" charset="2"/>
              </a:rPr>
              <a:t>=1,2,…),</a:t>
            </a:r>
            <a:r>
              <a:rPr lang="zh-CN" altLang="en-US" b="1" dirty="0">
                <a:sym typeface="Math1" pitchFamily="2" charset="2"/>
              </a:rPr>
              <a:t>使得</a:t>
            </a:r>
          </a:p>
          <a:p>
            <a:pPr eaLnBrk="1" hangingPunct="1"/>
            <a:r>
              <a:rPr lang="en-US" altLang="zh-CN" b="1" i="1" dirty="0" smtClean="0"/>
              <a:t>                      </a:t>
            </a:r>
            <a:r>
              <a:rPr lang="en-US" altLang="zh-CN" b="1" i="1" dirty="0" err="1" smtClean="0"/>
              <a:t>x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 smtClean="0">
                <a:sym typeface="Math1" pitchFamily="2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i="1" dirty="0">
                <a:sym typeface="Math1" pitchFamily="2" charset="2"/>
              </a:rPr>
              <a:t>a</a:t>
            </a:r>
            <a:r>
              <a:rPr lang="en-US" altLang="zh-CN" b="1" dirty="0">
                <a:sym typeface="Math1" pitchFamily="2" charset="2"/>
              </a:rPr>
              <a:t>(</a:t>
            </a:r>
            <a:r>
              <a:rPr lang="en-US" altLang="zh-CN" b="1" i="1" dirty="0">
                <a:sym typeface="Math1" pitchFamily="2" charset="2"/>
              </a:rPr>
              <a:t>k</a:t>
            </a:r>
            <a:r>
              <a:rPr lang="en-US" altLang="zh-CN" b="1" dirty="0">
                <a:sym typeface="Symbol" pitchFamily="18" charset="2"/>
              </a:rPr>
              <a:t></a:t>
            </a:r>
            <a:r>
              <a:rPr lang="en-US" altLang="zh-CN" b="1" dirty="0">
                <a:sym typeface="Math1" pitchFamily="2" charset="2"/>
              </a:rPr>
              <a:t>),</a:t>
            </a:r>
            <a:r>
              <a:rPr lang="zh-CN" altLang="en-US" b="1" dirty="0">
                <a:sym typeface="Math1" pitchFamily="2" charset="2"/>
              </a:rPr>
              <a:t>则称</a:t>
            </a:r>
            <a:r>
              <a:rPr lang="en-US" altLang="zh-CN" b="1" i="1" dirty="0">
                <a:sym typeface="Math1" pitchFamily="2" charset="2"/>
              </a:rPr>
              <a:t>a</a:t>
            </a:r>
            <a:r>
              <a:rPr lang="zh-CN" altLang="en-US" b="1" dirty="0" smtClean="0">
                <a:sym typeface="Math1" pitchFamily="2" charset="2"/>
              </a:rPr>
              <a:t>为</a:t>
            </a:r>
            <a:r>
              <a:rPr lang="en-US" altLang="zh-CN" b="1" dirty="0" smtClean="0">
                <a:sym typeface="Math1" pitchFamily="2" charset="2"/>
              </a:rPr>
              <a:t>E </a:t>
            </a:r>
            <a:r>
              <a:rPr lang="zh-CN" altLang="en-US" b="1" dirty="0">
                <a:sym typeface="Math1" pitchFamily="2" charset="2"/>
              </a:rPr>
              <a:t>的一个</a:t>
            </a:r>
            <a:r>
              <a:rPr lang="zh-CN" altLang="en-US" b="1" dirty="0">
                <a:solidFill>
                  <a:srgbClr val="FF0000"/>
                </a:solidFill>
                <a:sym typeface="Math1" pitchFamily="2" charset="2"/>
              </a:rPr>
              <a:t>聚点</a:t>
            </a:r>
            <a:r>
              <a:rPr lang="zh-CN" altLang="en-US" b="1" dirty="0">
                <a:sym typeface="Math1" pitchFamily="2" charset="2"/>
              </a:rPr>
              <a:t>。</a:t>
            </a:r>
            <a:endParaRPr lang="zh-CN" altLang="en-US" b="1" dirty="0"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日期占位符 4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752A9C4-E900-4A30-B9CF-40F9BDEB7424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64496"/>
              </p:ext>
            </p:extLst>
          </p:nvPr>
        </p:nvGraphicFramePr>
        <p:xfrm>
          <a:off x="153988" y="188640"/>
          <a:ext cx="1208087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Document" r:id="rId3" imgW="5486040" imgH="891000" progId="Word.Document.8">
                  <p:embed/>
                </p:oleObj>
              </mc:Choice>
              <mc:Fallback>
                <p:oleObj name="Document" r:id="rId3" imgW="5486040" imgH="891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88640"/>
                        <a:ext cx="12080875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22971"/>
              </p:ext>
            </p:extLst>
          </p:nvPr>
        </p:nvGraphicFramePr>
        <p:xfrm>
          <a:off x="228600" y="2204864"/>
          <a:ext cx="118872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ocument" r:id="rId5" imgW="5486400" imgH="297180" progId="Word.Document.8">
                  <p:embed/>
                </p:oleObj>
              </mc:Choice>
              <mc:Fallback>
                <p:oleObj name="Document" r:id="rId5" imgW="5486400" imgH="2971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4864"/>
                        <a:ext cx="118872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65281"/>
              </p:ext>
            </p:extLst>
          </p:nvPr>
        </p:nvGraphicFramePr>
        <p:xfrm>
          <a:off x="152400" y="2903091"/>
          <a:ext cx="12420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ocument" r:id="rId7" imgW="5486400" imgH="297180" progId="Word.Document.8">
                  <p:embed/>
                </p:oleObj>
              </mc:Choice>
              <mc:Fallback>
                <p:oleObj name="Document" r:id="rId7" imgW="5486400" imgH="297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03091"/>
                        <a:ext cx="12420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85800" y="46482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79388" y="3429000"/>
            <a:ext cx="2713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区域 E 的直径：</a:t>
            </a:r>
          </a:p>
        </p:txBody>
      </p:sp>
      <p:graphicFrame>
        <p:nvGraphicFramePr>
          <p:cNvPr id="12296" name="对象 12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20145"/>
              </p:ext>
            </p:extLst>
          </p:nvPr>
        </p:nvGraphicFramePr>
        <p:xfrm>
          <a:off x="3116263" y="3557588"/>
          <a:ext cx="5603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9" imgW="2093683" imgH="253780" progId="Equation.DSMT4">
                  <p:embed/>
                </p:oleObj>
              </mc:Choice>
              <mc:Fallback>
                <p:oleObj r:id="rId9" imgW="2093683" imgH="253780" progId="Equation.DSMT4">
                  <p:embed/>
                  <p:pic>
                    <p:nvPicPr>
                      <p:cNvPr id="0" name="对象 12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557588"/>
                        <a:ext cx="5603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12E91-6E7E-4E82-A995-F108A3444CC1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288803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 smtClean="0"/>
              <a:t>(11)</a:t>
            </a:r>
            <a:r>
              <a:rPr lang="zh-CN" altLang="en-US" sz="2800" dirty="0">
                <a:latin typeface="宋体" charset="-122"/>
              </a:rPr>
              <a:t>若连接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charset="-122"/>
              </a:rPr>
              <a:t>中任意两点的线段都属于</a:t>
            </a:r>
            <a:r>
              <a:rPr lang="en-US" altLang="zh-CN" sz="2800" dirty="0">
                <a:latin typeface="宋体" charset="-122"/>
              </a:rPr>
              <a:t>A,</a:t>
            </a:r>
            <a:r>
              <a:rPr lang="zh-CN" altLang="en-US" sz="2800" dirty="0">
                <a:latin typeface="宋体" charset="-122"/>
              </a:rPr>
              <a:t>则</a:t>
            </a:r>
          </a:p>
          <a:p>
            <a:pPr eaLnBrk="1" hangingPunct="1"/>
            <a:r>
              <a:rPr lang="zh-CN" altLang="en-US" sz="2800" dirty="0">
                <a:latin typeface="宋体" charset="-122"/>
              </a:rPr>
              <a:t> 称为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凸集。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/>
      <p:bldP spid="1229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09600" y="3810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itchFamily="2" charset="-122"/>
                <a:ea typeface="黑体" pitchFamily="2" charset="-122"/>
              </a:rPr>
              <a:t>第二节   多元函数的极限与连续性</a:t>
            </a:r>
            <a:r>
              <a:rPr lang="zh-CN" altLang="en-US" sz="3600"/>
              <a:t> 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380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宋体" charset="-122"/>
              </a:rPr>
              <a:t>1.</a:t>
            </a:r>
            <a:r>
              <a:rPr lang="zh-CN" altLang="en-US" sz="3600">
                <a:solidFill>
                  <a:srgbClr val="FF0000"/>
                </a:solidFill>
                <a:latin typeface="宋体" charset="-122"/>
              </a:rPr>
              <a:t>多元函数的概念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79388" y="2057400"/>
            <a:ext cx="8943975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2.1  </a:t>
            </a:r>
            <a:r>
              <a:rPr lang="zh-CN" altLang="en-US" dirty="0"/>
              <a:t>设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 </a:t>
            </a:r>
            <a:r>
              <a:rPr kumimoji="0" lang="en-US" altLang="zh-CN" dirty="0">
                <a:sym typeface="Symbol" pitchFamily="18" charset="2"/>
              </a:rPr>
              <a:t></a:t>
            </a:r>
            <a:r>
              <a:rPr kumimoji="0" lang="en-US" altLang="zh-CN" dirty="0" err="1"/>
              <a:t>R</a:t>
            </a:r>
            <a:r>
              <a:rPr kumimoji="0" lang="en-US" altLang="zh-CN" i="1" baseline="30000" dirty="0" err="1">
                <a:sym typeface="Symbol" pitchFamily="18" charset="2"/>
              </a:rPr>
              <a:t>n</a:t>
            </a:r>
            <a:r>
              <a:rPr kumimoji="0" lang="zh-CN" altLang="en-US" dirty="0">
                <a:sym typeface="Symbol" pitchFamily="18" charset="2"/>
              </a:rPr>
              <a:t>是一个点集，称映射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en-US" altLang="zh-CN" dirty="0">
                <a:sym typeface="Symbol" pitchFamily="18" charset="2"/>
              </a:rPr>
              <a:t>: </a:t>
            </a:r>
            <a:r>
              <a:rPr kumimoji="0" lang="en-US" altLang="zh-CN" i="1" dirty="0">
                <a:sym typeface="Symbol" pitchFamily="18" charset="2"/>
              </a:rPr>
              <a:t>A</a:t>
            </a:r>
            <a:r>
              <a:rPr kumimoji="0" lang="en-US" altLang="zh-CN" dirty="0">
                <a:sym typeface="Symbol" pitchFamily="18" charset="2"/>
              </a:rPr>
              <a:t>→</a:t>
            </a:r>
            <a:r>
              <a:rPr kumimoji="0" lang="en-US" altLang="zh-CN" i="1" dirty="0">
                <a:sym typeface="Symbol" pitchFamily="18" charset="2"/>
              </a:rPr>
              <a:t>R</a:t>
            </a:r>
          </a:p>
          <a:p>
            <a:pPr eaLnBrk="1" hangingPunct="1"/>
            <a:r>
              <a:rPr kumimoji="0" lang="zh-CN" altLang="en-US" dirty="0">
                <a:sym typeface="Symbol" pitchFamily="18" charset="2"/>
              </a:rPr>
              <a:t>是定义在</a:t>
            </a:r>
            <a:r>
              <a:rPr kumimoji="0" lang="en-US" altLang="zh-CN" i="1" dirty="0">
                <a:sym typeface="Symbol" pitchFamily="18" charset="2"/>
              </a:rPr>
              <a:t>A</a:t>
            </a:r>
            <a:r>
              <a:rPr kumimoji="0" lang="zh-CN" altLang="en-US" dirty="0">
                <a:sym typeface="Symbol" pitchFamily="18" charset="2"/>
              </a:rPr>
              <a:t>上的</a:t>
            </a:r>
            <a:r>
              <a:rPr kumimoji="0" lang="en-US" altLang="zh-CN" i="1" dirty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0" lang="zh-CN" altLang="en-US" dirty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元数量值函数。</a:t>
            </a:r>
          </a:p>
          <a:p>
            <a:pPr eaLnBrk="1" hangingPunct="1"/>
            <a:r>
              <a:rPr kumimoji="0" lang="zh-CN" altLang="en-US" dirty="0">
                <a:ea typeface="黑体" pitchFamily="2" charset="-122"/>
                <a:sym typeface="Symbol" pitchFamily="18" charset="2"/>
              </a:rPr>
              <a:t>简称为</a:t>
            </a:r>
            <a:r>
              <a:rPr kumimoji="0" lang="en-US" altLang="zh-CN" dirty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n</a:t>
            </a:r>
            <a:r>
              <a:rPr kumimoji="0" lang="zh-CN" altLang="en-US" dirty="0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元函数。</a:t>
            </a:r>
          </a:p>
          <a:p>
            <a:pPr eaLnBrk="1" hangingPunct="1"/>
            <a:r>
              <a:rPr kumimoji="0" lang="zh-CN" altLang="en-US" dirty="0">
                <a:sym typeface="Symbol" pitchFamily="18" charset="2"/>
              </a:rPr>
              <a:t>记为</a:t>
            </a:r>
            <a:r>
              <a:rPr kumimoji="0" lang="en-US" altLang="zh-CN" i="1" dirty="0">
                <a:sym typeface="Symbol" pitchFamily="18" charset="2"/>
              </a:rPr>
              <a:t>y</a:t>
            </a:r>
            <a:r>
              <a:rPr kumimoji="0" lang="en-US" altLang="zh-CN" dirty="0">
                <a:sym typeface="Symbol" pitchFamily="18" charset="2"/>
              </a:rPr>
              <a:t> = 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x</a:t>
            </a:r>
            <a:r>
              <a:rPr kumimoji="0" lang="en-US" altLang="zh-CN" dirty="0">
                <a:sym typeface="Symbol" pitchFamily="18" charset="2"/>
              </a:rPr>
              <a:t>) = 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x</a:t>
            </a:r>
            <a:r>
              <a:rPr kumimoji="0" lang="en-US" altLang="zh-CN" baseline="-25000" dirty="0">
                <a:sym typeface="Symbol" pitchFamily="18" charset="2"/>
              </a:rPr>
              <a:t>1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dirty="0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i="1" dirty="0" err="1">
                <a:sym typeface="Symbol" pitchFamily="18" charset="2"/>
              </a:rPr>
              <a:t>x</a:t>
            </a:r>
            <a:r>
              <a:rPr kumimoji="0" lang="en-US" altLang="zh-CN" i="1" baseline="-25000" dirty="0" err="1">
                <a:sym typeface="Symbol" pitchFamily="18" charset="2"/>
              </a:rPr>
              <a:t>n</a:t>
            </a:r>
            <a:r>
              <a:rPr kumimoji="0" lang="en-US" altLang="zh-CN" dirty="0">
                <a:sym typeface="Symbol" pitchFamily="18" charset="2"/>
              </a:rPr>
              <a:t>),</a:t>
            </a:r>
          </a:p>
          <a:p>
            <a:pPr eaLnBrk="1" hangingPunct="1"/>
            <a:r>
              <a:rPr kumimoji="0" lang="zh-CN" altLang="en-US" dirty="0">
                <a:sym typeface="Symbol" pitchFamily="18" charset="2"/>
              </a:rPr>
              <a:t>其中</a:t>
            </a:r>
            <a:r>
              <a:rPr kumimoji="0" lang="en-US" altLang="zh-CN" i="1" dirty="0">
                <a:sym typeface="Symbol" pitchFamily="18" charset="2"/>
              </a:rPr>
              <a:t>x </a:t>
            </a:r>
            <a:r>
              <a:rPr kumimoji="0" lang="en-US" altLang="zh-CN" dirty="0">
                <a:sym typeface="Symbol" pitchFamily="18" charset="2"/>
              </a:rPr>
              <a:t>= (</a:t>
            </a:r>
            <a:r>
              <a:rPr kumimoji="0" lang="en-US" altLang="zh-CN" i="1" dirty="0">
                <a:sym typeface="Symbol" pitchFamily="18" charset="2"/>
              </a:rPr>
              <a:t>x</a:t>
            </a:r>
            <a:r>
              <a:rPr kumimoji="0" lang="en-US" altLang="zh-CN" baseline="-25000" dirty="0">
                <a:sym typeface="Symbol" pitchFamily="18" charset="2"/>
              </a:rPr>
              <a:t>1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dirty="0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i="1" dirty="0" err="1">
                <a:sym typeface="Symbol" pitchFamily="18" charset="2"/>
              </a:rPr>
              <a:t>x</a:t>
            </a:r>
            <a:r>
              <a:rPr kumimoji="0" lang="en-US" altLang="zh-CN" i="1" baseline="-25000" dirty="0" err="1">
                <a:sym typeface="Symbol" pitchFamily="18" charset="2"/>
              </a:rPr>
              <a:t>n</a:t>
            </a:r>
            <a:r>
              <a:rPr kumimoji="0" lang="en-US" altLang="zh-CN" dirty="0">
                <a:sym typeface="Symbol" pitchFamily="18" charset="2"/>
              </a:rPr>
              <a:t>) </a:t>
            </a:r>
            <a:r>
              <a:rPr kumimoji="0" lang="en-US" altLang="zh-CN" i="1" dirty="0"/>
              <a:t>A</a:t>
            </a:r>
            <a:r>
              <a:rPr kumimoji="0" lang="zh-CN" altLang="en-US" dirty="0"/>
              <a:t>称</a:t>
            </a:r>
            <a:r>
              <a:rPr kumimoji="0" lang="zh-CN" altLang="en-US" dirty="0">
                <a:sym typeface="Symbol" pitchFamily="18" charset="2"/>
              </a:rPr>
              <a:t>为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自变量</a:t>
            </a:r>
            <a:r>
              <a:rPr kumimoji="0" lang="en-US" altLang="zh-CN" dirty="0">
                <a:sym typeface="Symbol" pitchFamily="18" charset="2"/>
              </a:rPr>
              <a:t>, </a:t>
            </a:r>
            <a:r>
              <a:rPr kumimoji="0" lang="en-US" altLang="zh-CN" i="1" dirty="0">
                <a:sym typeface="Symbol" pitchFamily="18" charset="2"/>
              </a:rPr>
              <a:t>y</a:t>
            </a:r>
            <a:r>
              <a:rPr kumimoji="0" lang="zh-CN" altLang="en-US" dirty="0">
                <a:sym typeface="Symbol" pitchFamily="18" charset="2"/>
              </a:rPr>
              <a:t>称为</a:t>
            </a:r>
            <a:r>
              <a:rPr kumimoji="0" lang="zh-CN" altLang="en-US" dirty="0">
                <a:solidFill>
                  <a:srgbClr val="FF3300"/>
                </a:solidFill>
                <a:sym typeface="Symbol" pitchFamily="18" charset="2"/>
              </a:rPr>
              <a:t>因变量。</a:t>
            </a:r>
          </a:p>
          <a:p>
            <a:pPr eaLnBrk="1" hangingPunct="1"/>
            <a:r>
              <a:rPr kumimoji="0" lang="en-US" altLang="zh-CN" i="1" dirty="0">
                <a:sym typeface="Symbol" pitchFamily="18" charset="2"/>
              </a:rPr>
              <a:t>D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en-US" altLang="zh-CN" dirty="0">
                <a:sym typeface="Symbol" pitchFamily="18" charset="2"/>
              </a:rPr>
              <a:t>)=</a:t>
            </a:r>
            <a:r>
              <a:rPr kumimoji="0" lang="en-US" altLang="zh-CN" i="1" dirty="0">
                <a:sym typeface="Symbol" pitchFamily="18" charset="2"/>
              </a:rPr>
              <a:t>A</a:t>
            </a:r>
            <a:r>
              <a:rPr kumimoji="0" lang="zh-CN" altLang="en-US" dirty="0">
                <a:sym typeface="Symbol" pitchFamily="18" charset="2"/>
              </a:rPr>
              <a:t>称为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zh-CN" altLang="en-US" dirty="0">
                <a:sym typeface="Symbol" pitchFamily="18" charset="2"/>
              </a:rPr>
              <a:t>的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定义域</a:t>
            </a:r>
            <a:r>
              <a:rPr kumimoji="0" lang="zh-CN" altLang="en-US" dirty="0">
                <a:sym typeface="Symbol" pitchFamily="18" charset="2"/>
              </a:rPr>
              <a:t>，</a:t>
            </a:r>
            <a:r>
              <a:rPr kumimoji="0" lang="en-US" altLang="zh-CN" i="1" dirty="0">
                <a:sym typeface="Symbol" pitchFamily="18" charset="2"/>
              </a:rPr>
              <a:t>R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f </a:t>
            </a:r>
            <a:r>
              <a:rPr kumimoji="0" lang="en-US" altLang="zh-CN" dirty="0">
                <a:sym typeface="Symbol" pitchFamily="18" charset="2"/>
              </a:rPr>
              <a:t>)={</a:t>
            </a:r>
            <a:r>
              <a:rPr kumimoji="0" lang="en-US" altLang="zh-CN" i="1" dirty="0" err="1">
                <a:sym typeface="Symbol" pitchFamily="18" charset="2"/>
              </a:rPr>
              <a:t>y</a:t>
            </a:r>
            <a:r>
              <a:rPr kumimoji="0" lang="en-US" altLang="zh-CN" dirty="0" err="1">
                <a:sym typeface="Symbol" pitchFamily="18" charset="2"/>
              </a:rPr>
              <a:t>|</a:t>
            </a:r>
            <a:r>
              <a:rPr kumimoji="0" lang="en-US" altLang="zh-CN" i="1" dirty="0" err="1">
                <a:sym typeface="Symbol" pitchFamily="18" charset="2"/>
              </a:rPr>
              <a:t>y</a:t>
            </a:r>
            <a:r>
              <a:rPr kumimoji="0" lang="en-US" altLang="zh-CN" dirty="0">
                <a:sym typeface="Symbol" pitchFamily="18" charset="2"/>
              </a:rPr>
              <a:t>=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x</a:t>
            </a:r>
            <a:r>
              <a:rPr kumimoji="0" lang="en-US" altLang="zh-CN" dirty="0">
                <a:sym typeface="Symbol" pitchFamily="18" charset="2"/>
              </a:rPr>
              <a:t>),</a:t>
            </a:r>
            <a:r>
              <a:rPr kumimoji="0" lang="en-US" altLang="zh-CN" i="1" dirty="0">
                <a:sym typeface="Symbol" pitchFamily="18" charset="2"/>
              </a:rPr>
              <a:t>x</a:t>
            </a:r>
            <a:r>
              <a:rPr kumimoji="0" lang="en-US" altLang="zh-CN" dirty="0">
                <a:sym typeface="Symbol" pitchFamily="18" charset="2"/>
              </a:rPr>
              <a:t> </a:t>
            </a:r>
            <a:r>
              <a:rPr kumimoji="0" lang="en-US" altLang="zh-CN" i="1" dirty="0">
                <a:sym typeface="Symbol" pitchFamily="18" charset="2"/>
              </a:rPr>
              <a:t>D</a:t>
            </a:r>
            <a:r>
              <a:rPr kumimoji="0" lang="en-US" altLang="zh-CN" dirty="0">
                <a:sym typeface="Symbol" pitchFamily="18" charset="2"/>
              </a:rPr>
              <a:t>(</a:t>
            </a:r>
            <a:r>
              <a:rPr kumimoji="0" lang="en-US" altLang="zh-CN" i="1" dirty="0">
                <a:sym typeface="Symbol" pitchFamily="18" charset="2"/>
              </a:rPr>
              <a:t>f </a:t>
            </a:r>
            <a:r>
              <a:rPr kumimoji="0" lang="en-US" altLang="zh-CN" dirty="0">
                <a:sym typeface="Symbol" pitchFamily="18" charset="2"/>
              </a:rPr>
              <a:t>)}</a:t>
            </a:r>
          </a:p>
          <a:p>
            <a:pPr eaLnBrk="1" hangingPunct="1"/>
            <a:r>
              <a:rPr kumimoji="0" lang="zh-CN" altLang="en-US" dirty="0">
                <a:sym typeface="Symbol" pitchFamily="18" charset="2"/>
              </a:rPr>
              <a:t>称为</a:t>
            </a:r>
            <a:r>
              <a:rPr kumimoji="0" lang="en-US" altLang="zh-CN" i="1" dirty="0">
                <a:sym typeface="Symbol" pitchFamily="18" charset="2"/>
              </a:rPr>
              <a:t>f</a:t>
            </a:r>
            <a:r>
              <a:rPr kumimoji="0" lang="zh-CN" altLang="en-US" dirty="0">
                <a:sym typeface="Symbol" pitchFamily="18" charset="2"/>
              </a:rPr>
              <a:t>的</a:t>
            </a:r>
            <a:r>
              <a:rPr kumimoji="0" lang="zh-CN" altLang="en-US" dirty="0">
                <a:solidFill>
                  <a:srgbClr val="FF0000"/>
                </a:solidFill>
                <a:sym typeface="Symbol" pitchFamily="18" charset="2"/>
              </a:rPr>
              <a:t>值域。</a:t>
            </a:r>
          </a:p>
        </p:txBody>
      </p:sp>
    </p:spTree>
    <p:extLst>
      <p:ext uri="{BB962C8B-B14F-4D97-AF65-F5344CB8AC3E}">
        <p14:creationId xmlns:p14="http://schemas.microsoft.com/office/powerpoint/2010/main" val="31413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build="p" autoUpdateAnimBg="0"/>
      <p:bldP spid="20494" grpId="0" build="p" autoUpdateAnimBg="0"/>
      <p:bldP spid="2049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533400"/>
            <a:ext cx="8342313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0" lang="zh-CN" altLang="en-US"/>
              <a:t>除非特别说明</a:t>
            </a:r>
            <a:r>
              <a:rPr kumimoji="0" lang="en-US" altLang="zh-CN"/>
              <a:t>, </a:t>
            </a:r>
            <a:r>
              <a:rPr kumimoji="0" lang="zh-CN" altLang="en-US"/>
              <a:t>或有实际意义</a:t>
            </a:r>
            <a:r>
              <a:rPr kumimoji="0" lang="en-US" altLang="zh-CN"/>
              <a:t>, </a:t>
            </a:r>
            <a:r>
              <a:rPr kumimoji="0" lang="zh-CN" altLang="en-US"/>
              <a:t>凡用算式表达的</a:t>
            </a:r>
          </a:p>
          <a:p>
            <a:pPr eaLnBrk="1" hangingPunct="1">
              <a:spcBef>
                <a:spcPct val="10000"/>
              </a:spcBef>
            </a:pPr>
            <a:r>
              <a:rPr kumimoji="0" lang="zh-CN" altLang="en-US"/>
              <a:t>多元函数</a:t>
            </a:r>
            <a:r>
              <a:rPr kumimoji="0" lang="en-US" altLang="zh-CN"/>
              <a:t>, </a:t>
            </a:r>
            <a:r>
              <a:rPr kumimoji="0" lang="zh-CN" altLang="en-US"/>
              <a:t>其定义域都是指自然定义域</a:t>
            </a:r>
            <a:r>
              <a:rPr kumimoji="0" lang="en-US" altLang="zh-CN"/>
              <a:t>, </a:t>
            </a:r>
            <a:r>
              <a:rPr kumimoji="0" lang="zh-CN" altLang="en-US"/>
              <a:t>即全体</a:t>
            </a:r>
          </a:p>
          <a:p>
            <a:pPr eaLnBrk="1" hangingPunct="1">
              <a:spcBef>
                <a:spcPct val="10000"/>
              </a:spcBef>
            </a:pPr>
            <a:r>
              <a:rPr kumimoji="0" lang="zh-CN" altLang="en-US"/>
              <a:t>使得算式有意义的自变量所成的点集</a:t>
            </a:r>
            <a:r>
              <a:rPr kumimoji="0" lang="en-US" altLang="zh-CN"/>
              <a:t>.</a:t>
            </a:r>
          </a:p>
        </p:txBody>
      </p:sp>
      <p:pic>
        <p:nvPicPr>
          <p:cNvPr id="35846" name="Picture 6" descr="5-0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343400"/>
            <a:ext cx="2952750" cy="23891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7" name="Picture 7" descr="5-0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4343400"/>
            <a:ext cx="23495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500188" y="2895600"/>
            <a:ext cx="501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/>
              <a:t>{(</a:t>
            </a:r>
            <a:r>
              <a:rPr kumimoji="0" lang="en-US" altLang="zh-CN" i="1"/>
              <a:t>x</a:t>
            </a:r>
            <a:r>
              <a:rPr kumimoji="0" lang="en-US" altLang="zh-CN"/>
              <a:t>, </a:t>
            </a:r>
            <a:r>
              <a:rPr kumimoji="0" lang="en-US" altLang="zh-CN" i="1"/>
              <a:t>y</a:t>
            </a:r>
            <a:r>
              <a:rPr kumimoji="0" lang="en-US" altLang="zh-CN"/>
              <a:t>) 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/>
              <a:t> R</a:t>
            </a:r>
            <a:r>
              <a:rPr kumimoji="0" lang="en-US" altLang="zh-CN" baseline="30000">
                <a:sym typeface="Symbol" pitchFamily="18" charset="2"/>
              </a:rPr>
              <a:t>2</a:t>
            </a:r>
            <a:r>
              <a:rPr kumimoji="0" lang="en-US" altLang="zh-CN">
                <a:sym typeface="Symbol" pitchFamily="18" charset="2"/>
              </a:rPr>
              <a:t> | |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|  1, |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|  1}; </a:t>
            </a:r>
          </a:p>
        </p:txBody>
      </p: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493713" y="2133600"/>
            <a:ext cx="6507162" cy="731838"/>
            <a:chOff x="311" y="1344"/>
            <a:chExt cx="4099" cy="461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/>
          </p:nvGraphicFramePr>
          <p:xfrm>
            <a:off x="999" y="1344"/>
            <a:ext cx="205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3" name="公式" r:id="rId5" imgW="1244600" imgH="279400" progId="Equation.3">
                    <p:embed/>
                  </p:oleObj>
                </mc:Choice>
                <mc:Fallback>
                  <p:oleObj name="公式" r:id="rId5" imgW="1244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344"/>
                          <a:ext cx="205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11" y="1440"/>
              <a:ext cx="7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0" lang="zh-CN" altLang="en-US"/>
                <a:t>例如</a:t>
              </a:r>
              <a:r>
                <a:rPr kumimoji="0" lang="en-US" altLang="zh-CN"/>
                <a:t>: </a:t>
              </a:r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3009" y="1344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/>
                <a:t>的定义域为</a:t>
              </a:r>
            </a:p>
          </p:txBody>
        </p:sp>
      </p:grp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762000" y="3657600"/>
            <a:ext cx="7688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ym typeface="Symbol" pitchFamily="18" charset="2"/>
              </a:rPr>
              <a:t>而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 = ln(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+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)</a:t>
            </a:r>
            <a:r>
              <a:rPr kumimoji="0" lang="zh-CN" altLang="en-US">
                <a:sym typeface="Symbol" pitchFamily="18" charset="2"/>
              </a:rPr>
              <a:t>的定义域为</a:t>
            </a:r>
            <a:r>
              <a:rPr kumimoji="0" lang="en-US" altLang="zh-CN">
                <a:sym typeface="Symbol" pitchFamily="18" charset="2"/>
              </a:rPr>
              <a:t>{(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)</a:t>
            </a:r>
            <a:r>
              <a:rPr kumimoji="0" lang="en-US" altLang="zh-CN"/>
              <a:t>R</a:t>
            </a:r>
            <a:r>
              <a:rPr kumimoji="0" lang="en-US" altLang="zh-CN" baseline="30000">
                <a:sym typeface="Symbol" pitchFamily="18" charset="2"/>
              </a:rPr>
              <a:t>2</a:t>
            </a:r>
            <a:r>
              <a:rPr kumimoji="0" lang="en-US" altLang="zh-CN">
                <a:sym typeface="Symbol" pitchFamily="18" charset="2"/>
              </a:rPr>
              <a:t> |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+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&gt;0}.</a:t>
            </a:r>
          </a:p>
        </p:txBody>
      </p:sp>
    </p:spTree>
    <p:extLst>
      <p:ext uri="{BB962C8B-B14F-4D97-AF65-F5344CB8AC3E}">
        <p14:creationId xmlns:p14="http://schemas.microsoft.com/office/powerpoint/2010/main" val="18647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  <p:bldP spid="35850" grpId="0" build="p" autoUpdateAnimBg="0"/>
      <p:bldP spid="3585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B2BF3D-C2BB-49CC-A6CD-7754FB2CE580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sp>
        <p:nvSpPr>
          <p:cNvPr id="16387" name="未知" descr="浅色上对角线"/>
          <p:cNvSpPr>
            <a:spLocks noChangeArrowheads="1"/>
          </p:cNvSpPr>
          <p:nvPr/>
        </p:nvSpPr>
        <p:spPr bwMode="auto">
          <a:xfrm>
            <a:off x="6665913" y="1225550"/>
            <a:ext cx="1797050" cy="1933575"/>
          </a:xfrm>
          <a:custGeom>
            <a:avLst/>
            <a:gdLst>
              <a:gd name="T0" fmla="*/ 1119947 w 1680"/>
              <a:gd name="T1" fmla="*/ 0 h 2028"/>
              <a:gd name="T2" fmla="*/ 0 w 1680"/>
              <a:gd name="T3" fmla="*/ 1041156 h 2028"/>
              <a:gd name="T4" fmla="*/ 1010841 w 1680"/>
              <a:gd name="T5" fmla="*/ 1933575 h 2028"/>
              <a:gd name="T6" fmla="*/ 1797050 w 1680"/>
              <a:gd name="T7" fmla="*/ 1338629 h 2028"/>
              <a:gd name="T8" fmla="*/ 1119947 w 1680"/>
              <a:gd name="T9" fmla="*/ 0 h 2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2028"/>
              <a:gd name="T17" fmla="*/ 1680 w 1680"/>
              <a:gd name="T18" fmla="*/ 2028 h 2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2028">
                <a:moveTo>
                  <a:pt x="1047" y="0"/>
                </a:moveTo>
                <a:lnTo>
                  <a:pt x="0" y="1092"/>
                </a:lnTo>
                <a:lnTo>
                  <a:pt x="945" y="2028"/>
                </a:lnTo>
                <a:lnTo>
                  <a:pt x="1680" y="1404"/>
                </a:lnTo>
                <a:lnTo>
                  <a:pt x="1047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6387"/>
          <p:cNvGrpSpPr>
            <a:grpSpLocks/>
          </p:cNvGrpSpPr>
          <p:nvPr/>
        </p:nvGrpSpPr>
        <p:grpSpPr bwMode="auto">
          <a:xfrm>
            <a:off x="5105400" y="1455738"/>
            <a:ext cx="3190875" cy="2278062"/>
            <a:chOff x="0" y="0"/>
            <a:chExt cx="2010" cy="1435"/>
          </a:xfrm>
        </p:grpSpPr>
        <p:sp>
          <p:nvSpPr>
            <p:cNvPr id="14358" name="Line 4"/>
            <p:cNvSpPr>
              <a:spLocks noChangeShapeType="1"/>
            </p:cNvSpPr>
            <p:nvPr/>
          </p:nvSpPr>
          <p:spPr bwMode="auto">
            <a:xfrm>
              <a:off x="424" y="0"/>
              <a:ext cx="1586" cy="14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5" name="对象 16389"/>
            <p:cNvGraphicFramePr>
              <a:graphicFrameLocks noChangeAspect="1"/>
            </p:cNvGraphicFramePr>
            <p:nvPr/>
          </p:nvGraphicFramePr>
          <p:xfrm>
            <a:off x="0" y="186"/>
            <a:ext cx="6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9" name="公式" r:id="rId4" imgW="457399" imgH="165172" progId="Equation.3">
                    <p:embed/>
                  </p:oleObj>
                </mc:Choice>
                <mc:Fallback>
                  <p:oleObj name="公式" r:id="rId4" imgW="457399" imgH="165172" progId="Equation.3">
                    <p:embed/>
                    <p:pic>
                      <p:nvPicPr>
                        <p:cNvPr id="0" name="对象 16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6"/>
                          <a:ext cx="6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390"/>
          <p:cNvGrpSpPr>
            <a:grpSpLocks/>
          </p:cNvGrpSpPr>
          <p:nvPr/>
        </p:nvGrpSpPr>
        <p:grpSpPr bwMode="auto">
          <a:xfrm>
            <a:off x="5422900" y="811213"/>
            <a:ext cx="2749550" cy="2805112"/>
            <a:chOff x="0" y="0"/>
            <a:chExt cx="1732" cy="1767"/>
          </a:xfrm>
        </p:grpSpPr>
        <p:sp>
          <p:nvSpPr>
            <p:cNvPr id="14357" name="Line 7"/>
            <p:cNvSpPr>
              <a:spLocks noChangeShapeType="1"/>
            </p:cNvSpPr>
            <p:nvPr/>
          </p:nvSpPr>
          <p:spPr bwMode="auto">
            <a:xfrm flipH="1">
              <a:off x="0" y="0"/>
              <a:ext cx="1732" cy="1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4" name="对象 16392"/>
            <p:cNvGraphicFramePr>
              <a:graphicFrameLocks noChangeAspect="1"/>
            </p:cNvGraphicFramePr>
            <p:nvPr/>
          </p:nvGraphicFramePr>
          <p:xfrm>
            <a:off x="136" y="1483"/>
            <a:ext cx="7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公式" r:id="rId6" imgW="546100" imgH="203200" progId="Equation.3">
                    <p:embed/>
                  </p:oleObj>
                </mc:Choice>
                <mc:Fallback>
                  <p:oleObj name="公式" r:id="rId6" imgW="546100" imgH="203200" progId="Equation.3">
                    <p:embed/>
                    <p:pic>
                      <p:nvPicPr>
                        <p:cNvPr id="0" name="对象 16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1483"/>
                          <a:ext cx="76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457200" y="1371600"/>
          <a:ext cx="12725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Document" r:id="rId8" imgW="5486400" imgH="254000" progId="Word.Document.8">
                  <p:embed/>
                </p:oleObj>
              </mc:Choice>
              <mc:Fallback>
                <p:oleObj name="Document" r:id="rId8" imgW="5486400" imgH="2540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12725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0" y="2006600"/>
          <a:ext cx="1371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Document" r:id="rId10" imgW="5486400" imgH="533400" progId="Word.Document.8">
                  <p:embed/>
                </p:oleObj>
              </mc:Choice>
              <mc:Fallback>
                <p:oleObj name="Document" r:id="rId10" imgW="5486400" imgH="5334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6600"/>
                        <a:ext cx="1371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228600" y="611188"/>
          <a:ext cx="12725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Document" r:id="rId12" imgW="5486400" imgH="198120" progId="Word.Document.8">
                  <p:embed/>
                </p:oleObj>
              </mc:Choice>
              <mc:Fallback>
                <p:oleObj name="Document" r:id="rId12" imgW="5486400" imgH="1981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11188"/>
                        <a:ext cx="12725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2"/>
          <p:cNvGraphicFramePr>
            <a:graphicFrameLocks noChangeAspect="1"/>
          </p:cNvGraphicFramePr>
          <p:nvPr/>
        </p:nvGraphicFramePr>
        <p:xfrm>
          <a:off x="304800" y="4505325"/>
          <a:ext cx="12954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Document" r:id="rId14" imgW="5486400" imgH="254000" progId="Word.Document.8">
                  <p:embed/>
                </p:oleObj>
              </mc:Choice>
              <mc:Fallback>
                <p:oleObj name="Document" r:id="rId14" imgW="5486400" imgH="25400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05325"/>
                        <a:ext cx="12954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3"/>
          <p:cNvGraphicFramePr>
            <a:graphicFrameLocks noChangeAspect="1"/>
          </p:cNvGraphicFramePr>
          <p:nvPr/>
        </p:nvGraphicFramePr>
        <p:xfrm>
          <a:off x="527050" y="5405438"/>
          <a:ext cx="127428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Document" r:id="rId16" imgW="5477271" imgH="254085" progId="Word.Document.8">
                  <p:embed/>
                </p:oleObj>
              </mc:Choice>
              <mc:Fallback>
                <p:oleObj name="Document" r:id="rId16" imgW="5477271" imgH="25408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405438"/>
                        <a:ext cx="1274286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1143000" y="3352800"/>
          <a:ext cx="12268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Document" r:id="rId18" imgW="5486400" imgH="533400" progId="Word.Document.8">
                  <p:embed/>
                </p:oleObj>
              </mc:Choice>
              <mc:Fallback>
                <p:oleObj name="Document" r:id="rId18" imgW="5486400" imgH="5334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122682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6399"/>
          <p:cNvGrpSpPr>
            <a:grpSpLocks/>
          </p:cNvGrpSpPr>
          <p:nvPr/>
        </p:nvGrpSpPr>
        <p:grpSpPr bwMode="auto">
          <a:xfrm>
            <a:off x="5467350" y="650875"/>
            <a:ext cx="3829050" cy="3060700"/>
            <a:chOff x="0" y="0"/>
            <a:chExt cx="2412" cy="1928"/>
          </a:xfrm>
        </p:grpSpPr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0" y="1220"/>
              <a:ext cx="20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V="1">
              <a:off x="982" y="101"/>
              <a:ext cx="0" cy="18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1932" y="116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i="1">
                  <a:solidFill>
                    <a:srgbClr val="0000FF"/>
                  </a:solidFill>
                </a:rPr>
                <a:t>x</a:t>
              </a:r>
              <a:endParaRPr lang="zh-CN" altLang="en-US" i="1"/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1020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i="1">
                  <a:solidFill>
                    <a:srgbClr val="0000FF"/>
                  </a:solidFill>
                </a:rPr>
                <a:t>y</a:t>
              </a:r>
              <a:endParaRPr lang="zh-CN" altLang="en-US" i="1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780" y="11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i="1">
                  <a:solidFill>
                    <a:srgbClr val="0000FF"/>
                  </a:solidFill>
                </a:rPr>
                <a:t>o</a:t>
              </a:r>
              <a:endParaRPr lang="zh-CN" altLang="en-US" i="1"/>
            </a:p>
          </p:txBody>
        </p:sp>
      </p:grpSp>
      <p:sp>
        <p:nvSpPr>
          <p:cNvPr id="16405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EF2CE12-3E48-4598-AEE5-9D9AAB22720F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EA2750-A3D6-4FCF-934C-9F7550C69BB3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309563" y="463550"/>
          <a:ext cx="122269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Document" r:id="rId3" imgW="5486400" imgH="545592" progId="Word.Document.8">
                  <p:embed/>
                </p:oleObj>
              </mc:Choice>
              <mc:Fallback>
                <p:oleObj name="Document" r:id="rId3" imgW="5486400" imgH="5455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63550"/>
                        <a:ext cx="122269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411"/>
          <p:cNvGrpSpPr>
            <a:grpSpLocks/>
          </p:cNvGrpSpPr>
          <p:nvPr/>
        </p:nvGrpSpPr>
        <p:grpSpPr bwMode="auto">
          <a:xfrm>
            <a:off x="4648200" y="1600200"/>
            <a:ext cx="3200400" cy="3200400"/>
            <a:chOff x="0" y="0"/>
            <a:chExt cx="1876" cy="2004"/>
          </a:xfrm>
        </p:grpSpPr>
        <p:pic>
          <p:nvPicPr>
            <p:cNvPr id="1537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3" cy="20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371" name="组合 17413"/>
            <p:cNvGrpSpPr>
              <a:grpSpLocks/>
            </p:cNvGrpSpPr>
            <p:nvPr/>
          </p:nvGrpSpPr>
          <p:grpSpPr bwMode="auto">
            <a:xfrm>
              <a:off x="299" y="36"/>
              <a:ext cx="1577" cy="1632"/>
              <a:chOff x="0" y="0"/>
              <a:chExt cx="1577" cy="1632"/>
            </a:xfrm>
          </p:grpSpPr>
          <p:grpSp>
            <p:nvGrpSpPr>
              <p:cNvPr id="15372" name="组合 17414"/>
              <p:cNvGrpSpPr>
                <a:grpSpLocks/>
              </p:cNvGrpSpPr>
              <p:nvPr/>
            </p:nvGrpSpPr>
            <p:grpSpPr bwMode="auto">
              <a:xfrm>
                <a:off x="89" y="0"/>
                <a:ext cx="1488" cy="1536"/>
                <a:chOff x="0" y="0"/>
                <a:chExt cx="1488" cy="1536"/>
              </a:xfrm>
            </p:grpSpPr>
            <p:sp>
              <p:nvSpPr>
                <p:cNvPr id="15373" name="Line 7"/>
                <p:cNvSpPr>
                  <a:spLocks noChangeShapeType="1"/>
                </p:cNvSpPr>
                <p:nvPr/>
              </p:nvSpPr>
              <p:spPr bwMode="auto">
                <a:xfrm>
                  <a:off x="576" y="960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76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0" y="960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576" y="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7" name="Line 11"/>
                <p:cNvSpPr>
                  <a:spLocks noChangeShapeType="1"/>
                </p:cNvSpPr>
                <p:nvPr/>
              </p:nvSpPr>
              <p:spPr bwMode="auto">
                <a:xfrm>
                  <a:off x="1048" y="96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8" y="1144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63" name="对象 17421"/>
              <p:cNvGraphicFramePr>
                <a:graphicFrameLocks noChangeAspect="1"/>
              </p:cNvGraphicFramePr>
              <p:nvPr/>
            </p:nvGraphicFramePr>
            <p:xfrm>
              <a:off x="0" y="1517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5" name="公式" r:id="rId6" imgW="254442" imgH="241720" progId="Equation.3">
                      <p:embed/>
                    </p:oleObj>
                  </mc:Choice>
                  <mc:Fallback>
                    <p:oleObj name="公式" r:id="rId6" imgW="254442" imgH="241720" progId="Equation.3">
                      <p:embed/>
                      <p:pic>
                        <p:nvPicPr>
                          <p:cNvPr id="0" name="对象 174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517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4" name="对象 17422"/>
              <p:cNvGraphicFramePr>
                <a:graphicFrameLocks noChangeAspect="1"/>
              </p:cNvGraphicFramePr>
              <p:nvPr/>
            </p:nvGraphicFramePr>
            <p:xfrm>
              <a:off x="1440" y="100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6" name="公式" r:id="rId8" imgW="254221" imgH="317776" progId="Equation.3">
                      <p:embed/>
                    </p:oleObj>
                  </mc:Choice>
                  <mc:Fallback>
                    <p:oleObj name="公式" r:id="rId8" imgW="254221" imgH="317776" progId="Equation.3">
                      <p:embed/>
                      <p:pic>
                        <p:nvPicPr>
                          <p:cNvPr id="0" name="对象 174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00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对象 17423"/>
              <p:cNvGraphicFramePr>
                <a:graphicFrameLocks noChangeAspect="1"/>
              </p:cNvGraphicFramePr>
              <p:nvPr/>
            </p:nvGraphicFramePr>
            <p:xfrm>
              <a:off x="697" y="0"/>
              <a:ext cx="97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7" name="公式" r:id="rId10" imgW="203553" imgH="254442" progId="Equation.3">
                      <p:embed/>
                    </p:oleObj>
                  </mc:Choice>
                  <mc:Fallback>
                    <p:oleObj name="公式" r:id="rId10" imgW="203553" imgH="254442" progId="Equation.3">
                      <p:embed/>
                      <p:pic>
                        <p:nvPicPr>
                          <p:cNvPr id="0" name="对象 174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" y="0"/>
                            <a:ext cx="97" cy="1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6" name="对象 17424"/>
              <p:cNvGraphicFramePr>
                <a:graphicFrameLocks noChangeAspect="1"/>
              </p:cNvGraphicFramePr>
              <p:nvPr/>
            </p:nvGraphicFramePr>
            <p:xfrm>
              <a:off x="635" y="981"/>
              <a:ext cx="110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8" name="公式" r:id="rId12" imgW="216181" imgH="241615" progId="Equation.3">
                      <p:embed/>
                    </p:oleObj>
                  </mc:Choice>
                  <mc:Fallback>
                    <p:oleObj name="公式" r:id="rId12" imgW="216181" imgH="241615" progId="Equation.3">
                      <p:embed/>
                      <p:pic>
                        <p:nvPicPr>
                          <p:cNvPr id="0" name="对象 174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" y="981"/>
                            <a:ext cx="110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25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7C8922C-749C-41BD-825E-FE61963BE0BA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914400" y="457200"/>
          <a:ext cx="13792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Document" r:id="rId3" imgW="5280082" imgH="406275" progId="Word.Document.8">
                  <p:embed/>
                </p:oleObj>
              </mc:Choice>
              <mc:Fallback>
                <p:oleObj name="Document" r:id="rId3" imgW="5280082" imgH="406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"/>
                        <a:ext cx="137922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857250" y="1809750"/>
          <a:ext cx="127825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Document" r:id="rId5" imgW="5292852" imgH="597408" progId="Word.Document.8">
                  <p:embed/>
                </p:oleObj>
              </mc:Choice>
              <mc:Fallback>
                <p:oleObj name="Document" r:id="rId5" imgW="5292852" imgH="5974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09750"/>
                        <a:ext cx="127825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892550" y="1570038"/>
          <a:ext cx="197485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公式" r:id="rId7" imgW="876300" imgH="787400" progId="Equation.3">
                  <p:embed/>
                </p:oleObj>
              </mc:Choice>
              <mc:Fallback>
                <p:oleObj name="公式" r:id="rId7" imgW="876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70038"/>
                        <a:ext cx="197485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358900" y="3589338"/>
          <a:ext cx="4508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9" imgW="1943100" imgH="406400" progId="Equation.3">
                  <p:embed/>
                </p:oleObj>
              </mc:Choice>
              <mc:Fallback>
                <p:oleObj name="公式" r:id="rId9" imgW="1943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89338"/>
                        <a:ext cx="45085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5727700" y="3598863"/>
          <a:ext cx="26543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11" imgW="1167893" imgH="406224" progId="Equation.3">
                  <p:embed/>
                </p:oleObj>
              </mc:Choice>
              <mc:Fallback>
                <p:oleObj name="公式" r:id="rId11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598863"/>
                        <a:ext cx="26543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482725" y="4953000"/>
          <a:ext cx="61372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13" imgW="2692400" imgH="469900" progId="Equation.3">
                  <p:embed/>
                </p:oleObj>
              </mc:Choice>
              <mc:Fallback>
                <p:oleObj name="公式" r:id="rId13" imgW="2692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953000"/>
                        <a:ext cx="61372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8CE75D-90DD-4BA5-AB42-2C152AB18E30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1600200" y="1543050"/>
          <a:ext cx="5935663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BMP 图像" r:id="rId3" imgW="5934903" imgH="4552381" progId="Paint.Picture">
                  <p:embed/>
                </p:oleObj>
              </mc:Choice>
              <mc:Fallback>
                <p:oleObj name="BMP 图像" r:id="rId3" imgW="5934903" imgH="45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43050"/>
                        <a:ext cx="5935663" cy="455295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2FC4FA-E8F0-48DA-BBCD-324C0310474F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7667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二元函数的图形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多元函数微积分</a:t>
            </a:r>
            <a:r>
              <a:rPr lang="zh-CN" altLang="en-US" b="1" smtClean="0"/>
              <a:t>学习要点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多元函数微积分是一元函数微积分的推广和发展，学习过程中，一定要注意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相似之处（共同点和联系）；</a:t>
            </a:r>
            <a:endParaRPr lang="en-US" altLang="zh-CN" b="1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不同之处（区别，这点往往很关键）。</a:t>
            </a:r>
          </a:p>
        </p:txBody>
      </p:sp>
    </p:spTree>
    <p:extLst>
      <p:ext uri="{BB962C8B-B14F-4D97-AF65-F5344CB8AC3E}">
        <p14:creationId xmlns:p14="http://schemas.microsoft.com/office/powerpoint/2010/main" val="17268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02CEC15-08FB-4615-A0C7-C3D075821B5C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2133600" y="609600"/>
          <a:ext cx="6969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r:id="rId4" imgW="190997" imgH="203731" progId="Equation.DSMT4">
                  <p:embed/>
                </p:oleObj>
              </mc:Choice>
              <mc:Fallback>
                <p:oleObj r:id="rId4" imgW="190997" imgH="203731" progId="Equation.DSMT4">
                  <p:embed/>
                  <p:pic>
                    <p:nvPicPr>
                      <p:cNvPr id="0" name="对象 19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0"/>
                        <a:ext cx="6969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2971800" y="838200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公式" r:id="rId6" imgW="1423018" imgH="393871" progId="Equation.3">
                  <p:embed/>
                </p:oleObj>
              </mc:Choice>
              <mc:Fallback>
                <p:oleObj name="公式" r:id="rId6" imgW="1423018" imgH="393871" progId="Equation.3">
                  <p:embed/>
                  <p:pic>
                    <p:nvPicPr>
                      <p:cNvPr id="0" name="对象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1422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33375"/>
            <a:ext cx="3175000" cy="2605088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468313" y="3141663"/>
          <a:ext cx="679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r:id="rId9" imgW="190997" imgH="203731" progId="Equation.DSMT4">
                  <p:embed/>
                </p:oleObj>
              </mc:Choice>
              <mc:Fallback>
                <p:oleObj r:id="rId9" imgW="190997" imgH="203731" progId="Equation.DSMT4">
                  <p:embed/>
                  <p:pic>
                    <p:nvPicPr>
                      <p:cNvPr id="0" name="对象 19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41663"/>
                        <a:ext cx="679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1879600" y="32766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11" imgW="1092674" imgH="381165" progId="Equation.DSMT4">
                  <p:embed/>
                </p:oleObj>
              </mc:Choice>
              <mc:Fallback>
                <p:oleObj name="Equation" r:id="rId11" imgW="1092674" imgH="381165" progId="Equation.DSMT4">
                  <p:embed/>
                  <p:pic>
                    <p:nvPicPr>
                      <p:cNvPr id="0" name="对象 19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76600"/>
                        <a:ext cx="109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2971800" y="3263900"/>
          <a:ext cx="245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公式" r:id="rId13" imgW="2451100" imgH="469900" progId="Equation.3">
                  <p:embed/>
                </p:oleObj>
              </mc:Choice>
              <mc:Fallback>
                <p:oleObj name="公式" r:id="rId13" imgW="2451100" imgH="469900" progId="Equation.3">
                  <p:embed/>
                  <p:pic>
                    <p:nvPicPr>
                      <p:cNvPr id="0" name="对象 19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63900"/>
                        <a:ext cx="245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9464"/>
          <p:cNvGrpSpPr>
            <a:grpSpLocks/>
          </p:cNvGrpSpPr>
          <p:nvPr/>
        </p:nvGrpSpPr>
        <p:grpSpPr bwMode="auto">
          <a:xfrm>
            <a:off x="5580063" y="3429000"/>
            <a:ext cx="3024187" cy="3100388"/>
            <a:chOff x="0" y="0"/>
            <a:chExt cx="1876" cy="2004"/>
          </a:xfrm>
        </p:grpSpPr>
        <p:pic>
          <p:nvPicPr>
            <p:cNvPr id="17429" name="Picture 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3" cy="20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430" name="组合 19466"/>
            <p:cNvGrpSpPr>
              <a:grpSpLocks/>
            </p:cNvGrpSpPr>
            <p:nvPr/>
          </p:nvGrpSpPr>
          <p:grpSpPr bwMode="auto">
            <a:xfrm>
              <a:off x="299" y="36"/>
              <a:ext cx="1577" cy="1632"/>
              <a:chOff x="0" y="0"/>
              <a:chExt cx="1577" cy="1632"/>
            </a:xfrm>
          </p:grpSpPr>
          <p:grpSp>
            <p:nvGrpSpPr>
              <p:cNvPr id="17431" name="组合 19467"/>
              <p:cNvGrpSpPr>
                <a:grpSpLocks/>
              </p:cNvGrpSpPr>
              <p:nvPr/>
            </p:nvGrpSpPr>
            <p:grpSpPr bwMode="auto">
              <a:xfrm>
                <a:off x="89" y="0"/>
                <a:ext cx="1488" cy="1536"/>
                <a:chOff x="0" y="0"/>
                <a:chExt cx="1488" cy="1536"/>
              </a:xfrm>
            </p:grpSpPr>
            <p:sp>
              <p:nvSpPr>
                <p:cNvPr id="17432" name="Line 12"/>
                <p:cNvSpPr>
                  <a:spLocks noChangeShapeType="1"/>
                </p:cNvSpPr>
                <p:nvPr/>
              </p:nvSpPr>
              <p:spPr bwMode="auto">
                <a:xfrm>
                  <a:off x="576" y="960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76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0" y="960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lgDash"/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76" y="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6" name="Line 16"/>
                <p:cNvSpPr>
                  <a:spLocks noChangeShapeType="1"/>
                </p:cNvSpPr>
                <p:nvPr/>
              </p:nvSpPr>
              <p:spPr bwMode="auto">
                <a:xfrm>
                  <a:off x="1048" y="96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" y="1144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7421" name="对象 19474"/>
              <p:cNvGraphicFramePr>
                <a:graphicFrameLocks noChangeAspect="1"/>
              </p:cNvGraphicFramePr>
              <p:nvPr/>
            </p:nvGraphicFramePr>
            <p:xfrm>
              <a:off x="0" y="1517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8" name="公式" r:id="rId16" imgW="254442" imgH="241720" progId="Equation.3">
                      <p:embed/>
                    </p:oleObj>
                  </mc:Choice>
                  <mc:Fallback>
                    <p:oleObj name="公式" r:id="rId16" imgW="254442" imgH="241720" progId="Equation.3">
                      <p:embed/>
                      <p:pic>
                        <p:nvPicPr>
                          <p:cNvPr id="0" name="对象 194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517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对象 19475"/>
              <p:cNvGraphicFramePr>
                <a:graphicFrameLocks noChangeAspect="1"/>
              </p:cNvGraphicFramePr>
              <p:nvPr/>
            </p:nvGraphicFramePr>
            <p:xfrm>
              <a:off x="1440" y="100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9" name="公式" r:id="rId18" imgW="254221" imgH="317776" progId="Equation.3">
                      <p:embed/>
                    </p:oleObj>
                  </mc:Choice>
                  <mc:Fallback>
                    <p:oleObj name="公式" r:id="rId18" imgW="254221" imgH="317776" progId="Equation.3">
                      <p:embed/>
                      <p:pic>
                        <p:nvPicPr>
                          <p:cNvPr id="0" name="对象 194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00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对象 19476"/>
              <p:cNvGraphicFramePr>
                <a:graphicFrameLocks noChangeAspect="1"/>
              </p:cNvGraphicFramePr>
              <p:nvPr/>
            </p:nvGraphicFramePr>
            <p:xfrm>
              <a:off x="697" y="0"/>
              <a:ext cx="97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" name="公式" r:id="rId20" imgW="203553" imgH="254442" progId="Equation.3">
                      <p:embed/>
                    </p:oleObj>
                  </mc:Choice>
                  <mc:Fallback>
                    <p:oleObj name="公式" r:id="rId20" imgW="203553" imgH="254442" progId="Equation.3">
                      <p:embed/>
                      <p:pic>
                        <p:nvPicPr>
                          <p:cNvPr id="0" name="对象 194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" y="0"/>
                            <a:ext cx="97" cy="1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4" name="对象 19477"/>
              <p:cNvGraphicFramePr>
                <a:graphicFrameLocks noChangeAspect="1"/>
              </p:cNvGraphicFramePr>
              <p:nvPr/>
            </p:nvGraphicFramePr>
            <p:xfrm>
              <a:off x="635" y="981"/>
              <a:ext cx="110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" name="公式" r:id="rId22" imgW="216181" imgH="241615" progId="Equation.3">
                      <p:embed/>
                    </p:oleObj>
                  </mc:Choice>
                  <mc:Fallback>
                    <p:oleObj name="公式" r:id="rId22" imgW="216181" imgH="241615" progId="Equation.3">
                      <p:embed/>
                      <p:pic>
                        <p:nvPicPr>
                          <p:cNvPr id="0" name="对象 194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" y="981"/>
                            <a:ext cx="110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479" name="对象 19478"/>
          <p:cNvGraphicFramePr>
            <a:graphicFrameLocks noChangeAspect="1"/>
          </p:cNvGraphicFramePr>
          <p:nvPr/>
        </p:nvGraphicFramePr>
        <p:xfrm>
          <a:off x="1066800" y="4113213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公式" r:id="rId24" imgW="1624895" imgH="393529" progId="Equation.3">
                  <p:embed/>
                </p:oleObj>
              </mc:Choice>
              <mc:Fallback>
                <p:oleObj name="公式" r:id="rId24" imgW="1624895" imgH="393529" progId="Equation.3">
                  <p:embed/>
                  <p:pic>
                    <p:nvPicPr>
                      <p:cNvPr id="0" name="对象 19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3213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对象 19479"/>
          <p:cNvGraphicFramePr>
            <a:graphicFrameLocks noChangeAspect="1"/>
          </p:cNvGraphicFramePr>
          <p:nvPr/>
        </p:nvGraphicFramePr>
        <p:xfrm>
          <a:off x="2692400" y="4027488"/>
          <a:ext cx="1993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公式" r:id="rId26" imgW="1993035" imgH="545863" progId="Equation.3">
                  <p:embed/>
                </p:oleObj>
              </mc:Choice>
              <mc:Fallback>
                <p:oleObj name="公式" r:id="rId26" imgW="1993035" imgH="545863" progId="Equation.3">
                  <p:embed/>
                  <p:pic>
                    <p:nvPicPr>
                      <p:cNvPr id="0" name="对象 19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027488"/>
                        <a:ext cx="1993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对象 19480"/>
          <p:cNvGraphicFramePr>
            <a:graphicFrameLocks noChangeAspect="1"/>
          </p:cNvGraphicFramePr>
          <p:nvPr/>
        </p:nvGraphicFramePr>
        <p:xfrm>
          <a:off x="368300" y="49530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公式" r:id="rId28" imgW="1459866" imgH="380835" progId="Equation.3">
                  <p:embed/>
                </p:oleObj>
              </mc:Choice>
              <mc:Fallback>
                <p:oleObj name="公式" r:id="rId28" imgW="1459866" imgH="380835" progId="Equation.3">
                  <p:embed/>
                  <p:pic>
                    <p:nvPicPr>
                      <p:cNvPr id="0" name="对象 19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95300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对象 19481"/>
          <p:cNvGraphicFramePr>
            <a:graphicFrameLocks noChangeAspect="1"/>
          </p:cNvGraphicFramePr>
          <p:nvPr/>
        </p:nvGraphicFramePr>
        <p:xfrm>
          <a:off x="2590800" y="4886325"/>
          <a:ext cx="2273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公式" r:id="rId30" imgW="2578100" imgH="508000" progId="Equation.3">
                  <p:embed/>
                </p:oleObj>
              </mc:Choice>
              <mc:Fallback>
                <p:oleObj name="公式" r:id="rId30" imgW="2578100" imgH="508000" progId="Equation.3">
                  <p:embed/>
                  <p:pic>
                    <p:nvPicPr>
                      <p:cNvPr id="0" name="对象 19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86325"/>
                        <a:ext cx="22733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对象 19482"/>
          <p:cNvGraphicFramePr>
            <a:graphicFrameLocks noChangeAspect="1"/>
          </p:cNvGraphicFramePr>
          <p:nvPr/>
        </p:nvGraphicFramePr>
        <p:xfrm>
          <a:off x="2590800" y="5557838"/>
          <a:ext cx="24749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公式" r:id="rId32" imgW="2805482" imgH="520474" progId="Equation.3">
                  <p:embed/>
                </p:oleObj>
              </mc:Choice>
              <mc:Fallback>
                <p:oleObj name="公式" r:id="rId32" imgW="2805482" imgH="520474" progId="Equation.3">
                  <p:embed/>
                  <p:pic>
                    <p:nvPicPr>
                      <p:cNvPr id="0" name="对象 19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57838"/>
                        <a:ext cx="24749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7"/>
          <p:cNvGraphicFramePr>
            <a:graphicFrameLocks noChangeAspect="1"/>
          </p:cNvGraphicFramePr>
          <p:nvPr/>
        </p:nvGraphicFramePr>
        <p:xfrm>
          <a:off x="0" y="0"/>
          <a:ext cx="218122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r:id="rId34" imgW="3025775" imgH="3252788" progId="MS_ClipArt_Gallery.2">
                  <p:embed/>
                </p:oleObj>
              </mc:Choice>
              <mc:Fallback>
                <p:oleObj r:id="rId34" imgW="3025775" imgH="3252788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8122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428D81-CBF9-4BA8-9FB5-C6BD438FF9A4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7950" y="-26988"/>
            <a:ext cx="88995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定义</a:t>
            </a:r>
            <a:r>
              <a:rPr lang="en-US" altLang="zh-CN"/>
              <a:t>2.2       </a:t>
            </a:r>
            <a:r>
              <a:rPr lang="zh-CN" altLang="en-US"/>
              <a:t>设</a:t>
            </a:r>
            <a:r>
              <a:rPr kumimoji="0" lang="en-US" altLang="zh-CN" i="1"/>
              <a:t>A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</a:t>
            </a:r>
            <a:r>
              <a:rPr kumimoji="0" lang="en-US" altLang="zh-CN"/>
              <a:t>R</a:t>
            </a:r>
            <a:r>
              <a:rPr kumimoji="0" lang="en-US" altLang="zh-CN" i="1" baseline="30000">
                <a:sym typeface="Symbol" pitchFamily="18" charset="2"/>
              </a:rPr>
              <a:t>n</a:t>
            </a:r>
            <a:r>
              <a:rPr kumimoji="0" lang="zh-CN" altLang="en-US">
                <a:sym typeface="Symbol" pitchFamily="18" charset="2"/>
              </a:rPr>
              <a:t>是一个点集，称映射</a:t>
            </a:r>
          </a:p>
          <a:p>
            <a:pPr eaLnBrk="1" hangingPunct="1"/>
            <a:r>
              <a:rPr kumimoji="0" lang="zh-CN" altLang="en-US">
                <a:sym typeface="Symbol" pitchFamily="18" charset="2"/>
              </a:rPr>
              <a:t> </a:t>
            </a:r>
            <a:r>
              <a:rPr kumimoji="0" lang="en-US" altLang="zh-CN" i="1">
                <a:sym typeface="Symbol" pitchFamily="18" charset="2"/>
              </a:rPr>
              <a:t>f</a:t>
            </a:r>
            <a:r>
              <a:rPr kumimoji="0" lang="en-US" altLang="zh-CN">
                <a:sym typeface="Symbol" pitchFamily="18" charset="2"/>
              </a:rPr>
              <a:t>: </a:t>
            </a:r>
            <a:r>
              <a:rPr kumimoji="0" lang="en-US" altLang="zh-CN" i="1">
                <a:sym typeface="Symbol" pitchFamily="18" charset="2"/>
              </a:rPr>
              <a:t>A</a:t>
            </a:r>
            <a:r>
              <a:rPr kumimoji="0" lang="en-US" altLang="zh-CN">
                <a:sym typeface="Symbol" pitchFamily="18" charset="2"/>
              </a:rPr>
              <a:t>→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 i="1" baseline="30000">
                <a:sym typeface="Symbol" pitchFamily="18" charset="2"/>
              </a:rPr>
              <a:t>m 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m</a:t>
            </a:r>
            <a:r>
              <a:rPr kumimoji="0" lang="en-US" altLang="zh-CN">
                <a:sym typeface="Symbol" pitchFamily="18" charset="2"/>
              </a:rPr>
              <a:t>  2)</a:t>
            </a:r>
            <a:r>
              <a:rPr kumimoji="0" lang="zh-CN" altLang="en-US">
                <a:sym typeface="Symbol" pitchFamily="18" charset="2"/>
              </a:rPr>
              <a:t>是定义在</a:t>
            </a:r>
            <a:r>
              <a:rPr kumimoji="0" lang="en-US" altLang="zh-CN" i="1">
                <a:sym typeface="Symbol" pitchFamily="18" charset="2"/>
              </a:rPr>
              <a:t>A</a:t>
            </a:r>
            <a:r>
              <a:rPr kumimoji="0" lang="zh-CN" altLang="en-US">
                <a:sym typeface="Symbol" pitchFamily="18" charset="2"/>
              </a:rPr>
              <a:t>上的</a:t>
            </a:r>
            <a:r>
              <a:rPr kumimoji="0" lang="en-US" altLang="zh-CN" i="1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0" lang="zh-CN" altLang="en-US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元向量值函数。</a:t>
            </a:r>
          </a:p>
          <a:p>
            <a:pPr eaLnBrk="1" hangingPunct="1"/>
            <a:r>
              <a:rPr kumimoji="0" lang="zh-CN" altLang="en-US">
                <a:sym typeface="Symbol" pitchFamily="18" charset="2"/>
              </a:rPr>
              <a:t>也可记为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 = </a:t>
            </a:r>
            <a:r>
              <a:rPr kumimoji="0" lang="en-US" altLang="zh-CN" i="1">
                <a:sym typeface="Symbol" pitchFamily="18" charset="2"/>
              </a:rPr>
              <a:t>f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) = </a:t>
            </a:r>
            <a:r>
              <a:rPr kumimoji="0" lang="en-US" altLang="zh-CN" i="1">
                <a:sym typeface="Symbol" pitchFamily="18" charset="2"/>
              </a:rPr>
              <a:t>f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 baseline="-25000">
                <a:sym typeface="Symbol" pitchFamily="18" charset="2"/>
              </a:rPr>
              <a:t>1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 i="1" baseline="-25000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),</a:t>
            </a:r>
          </a:p>
          <a:p>
            <a:pPr eaLnBrk="1" hangingPunct="1"/>
            <a:r>
              <a:rPr kumimoji="0" lang="zh-CN" altLang="en-US">
                <a:sym typeface="Symbol" pitchFamily="18" charset="2"/>
              </a:rPr>
              <a:t>其中</a:t>
            </a:r>
            <a:r>
              <a:rPr kumimoji="0" lang="en-US" altLang="zh-CN" i="1">
                <a:sym typeface="Symbol" pitchFamily="18" charset="2"/>
              </a:rPr>
              <a:t>x </a:t>
            </a:r>
            <a:r>
              <a:rPr kumimoji="0" lang="en-US" altLang="zh-CN">
                <a:sym typeface="Symbol" pitchFamily="18" charset="2"/>
              </a:rPr>
              <a:t>= (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 baseline="-25000">
                <a:sym typeface="Symbol" pitchFamily="18" charset="2"/>
              </a:rPr>
              <a:t>1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 i="1" baseline="-25000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) </a:t>
            </a:r>
            <a:r>
              <a:rPr kumimoji="0" lang="en-US" altLang="zh-CN" i="1"/>
              <a:t>A</a:t>
            </a:r>
            <a:r>
              <a:rPr kumimoji="0" lang="zh-CN" altLang="en-US"/>
              <a:t>称</a:t>
            </a:r>
            <a:r>
              <a:rPr kumimoji="0" lang="zh-CN" altLang="en-US">
                <a:sym typeface="Symbol" pitchFamily="18" charset="2"/>
              </a:rPr>
              <a:t>为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自变量</a:t>
            </a:r>
            <a:r>
              <a:rPr kumimoji="0" lang="en-US" altLang="zh-CN">
                <a:sym typeface="Symbol" pitchFamily="18" charset="2"/>
              </a:rPr>
              <a:t>, </a:t>
            </a:r>
          </a:p>
          <a:p>
            <a:pPr eaLnBrk="1" hangingPunct="1"/>
            <a:r>
              <a:rPr kumimoji="0" lang="en-US" altLang="zh-CN" i="1">
                <a:sym typeface="Symbol" pitchFamily="18" charset="2"/>
              </a:rPr>
              <a:t>y </a:t>
            </a:r>
            <a:r>
              <a:rPr kumimoji="0" lang="en-US" altLang="zh-CN">
                <a:sym typeface="Symbol" pitchFamily="18" charset="2"/>
              </a:rPr>
              <a:t>= (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 baseline="-25000">
                <a:sym typeface="Symbol" pitchFamily="18" charset="2"/>
              </a:rPr>
              <a:t>1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 i="1" baseline="-25000">
                <a:sym typeface="Symbol" pitchFamily="18" charset="2"/>
              </a:rPr>
              <a:t>m</a:t>
            </a:r>
            <a:r>
              <a:rPr kumimoji="0" lang="en-US" altLang="zh-CN">
                <a:sym typeface="Symbol" pitchFamily="18" charset="2"/>
              </a:rPr>
              <a:t>)  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 i="1" baseline="30000">
                <a:sym typeface="Symbol" pitchFamily="18" charset="2"/>
              </a:rPr>
              <a:t>m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zh-CN" altLang="en-US">
                <a:sym typeface="Symbol" pitchFamily="18" charset="2"/>
              </a:rPr>
              <a:t>称为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因变量。 </a:t>
            </a:r>
            <a:r>
              <a:rPr kumimoji="0" lang="en-US" altLang="zh-CN" i="1">
                <a:sym typeface="Symbol" pitchFamily="18" charset="2"/>
              </a:rPr>
              <a:t>f </a:t>
            </a:r>
            <a:r>
              <a:rPr kumimoji="0" lang="en-US" altLang="zh-CN">
                <a:sym typeface="Symbol" pitchFamily="18" charset="2"/>
              </a:rPr>
              <a:t>= (</a:t>
            </a:r>
            <a:r>
              <a:rPr kumimoji="0" lang="en-US" altLang="zh-CN" i="1">
                <a:sym typeface="Symbol" pitchFamily="18" charset="2"/>
              </a:rPr>
              <a:t>f</a:t>
            </a:r>
            <a:r>
              <a:rPr kumimoji="0" lang="en-US" altLang="zh-CN" baseline="-25000">
                <a:sym typeface="Symbol" pitchFamily="18" charset="2"/>
              </a:rPr>
              <a:t>1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f</a:t>
            </a:r>
            <a:r>
              <a:rPr kumimoji="0" lang="en-US" altLang="zh-CN" i="1" baseline="-25000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) </a:t>
            </a:r>
            <a:endParaRPr kumimoji="0" lang="en-US" altLang="zh-CN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0825" y="5651265"/>
            <a:ext cx="864235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0" lang="zh-CN" altLang="en-US" sz="2800" b="1" dirty="0">
                <a:sym typeface="Symbol" pitchFamily="18" charset="2"/>
              </a:rPr>
              <a:t>其中</a:t>
            </a:r>
            <a:r>
              <a:rPr kumimoji="0" lang="en-US" altLang="zh-CN" sz="2800" b="1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0" lang="en-US" altLang="zh-CN" sz="2800" b="1" dirty="0">
                <a:sym typeface="Symbol" pitchFamily="18" charset="2"/>
              </a:rPr>
              <a:t>=(</a:t>
            </a:r>
            <a:r>
              <a:rPr kumimoji="0" lang="en-US" altLang="zh-CN" sz="2800" b="1" i="1" dirty="0">
                <a:sym typeface="Symbol" pitchFamily="18" charset="2"/>
              </a:rPr>
              <a:t>x</a:t>
            </a:r>
            <a:r>
              <a:rPr kumimoji="0" lang="en-US" altLang="zh-CN" sz="2800" b="1" baseline="-30000" dirty="0">
                <a:sym typeface="Symbol" pitchFamily="18" charset="2"/>
              </a:rPr>
              <a:t>1</a:t>
            </a:r>
            <a:r>
              <a:rPr kumimoji="0" lang="en-US" altLang="zh-CN" sz="2800" b="1" dirty="0">
                <a:sym typeface="Symbol" pitchFamily="18" charset="2"/>
              </a:rPr>
              <a:t>, …, </a:t>
            </a:r>
            <a:r>
              <a:rPr kumimoji="0" lang="en-US" altLang="zh-CN" sz="2800" b="1" i="1" dirty="0" err="1">
                <a:sym typeface="Symbol" pitchFamily="18" charset="2"/>
              </a:rPr>
              <a:t>x</a:t>
            </a:r>
            <a:r>
              <a:rPr kumimoji="0" lang="en-US" altLang="zh-CN" sz="2800" b="1" i="1" baseline="-30000" dirty="0" err="1">
                <a:sym typeface="Symbol" pitchFamily="18" charset="2"/>
              </a:rPr>
              <a:t>n</a:t>
            </a:r>
            <a:r>
              <a:rPr kumimoji="0" lang="en-US" altLang="zh-CN" sz="2800" b="1" dirty="0">
                <a:sym typeface="Symbol" pitchFamily="18" charset="2"/>
              </a:rPr>
              <a:t>)</a:t>
            </a:r>
            <a:r>
              <a:rPr kumimoji="0" lang="en-US" altLang="zh-CN" sz="2800" b="1" i="1" dirty="0"/>
              <a:t>A</a:t>
            </a:r>
            <a:r>
              <a:rPr kumimoji="0" lang="zh-CN" altLang="en-US" sz="2800" b="1" dirty="0">
                <a:sym typeface="Symbol" pitchFamily="18" charset="2"/>
              </a:rPr>
              <a:t>为自变量</a:t>
            </a:r>
            <a:r>
              <a:rPr kumimoji="0" lang="en-US" altLang="zh-CN" sz="2800" b="1" dirty="0">
                <a:sym typeface="Symbol" pitchFamily="18" charset="2"/>
              </a:rPr>
              <a:t>, </a:t>
            </a:r>
            <a:r>
              <a:rPr kumimoji="0" lang="en-US" altLang="zh-CN" sz="2800" b="1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kumimoji="0" lang="en-US" altLang="zh-CN" sz="2800" b="1" dirty="0">
                <a:sym typeface="Symbol" pitchFamily="18" charset="2"/>
              </a:rPr>
              <a:t>=(</a:t>
            </a:r>
            <a:r>
              <a:rPr kumimoji="0" lang="en-US" altLang="zh-CN" sz="2800" b="1" i="1" dirty="0">
                <a:sym typeface="Symbol" pitchFamily="18" charset="2"/>
              </a:rPr>
              <a:t>y</a:t>
            </a:r>
            <a:r>
              <a:rPr kumimoji="0" lang="en-US" altLang="zh-CN" sz="2800" b="1" baseline="-30000" dirty="0">
                <a:sym typeface="Symbol" pitchFamily="18" charset="2"/>
              </a:rPr>
              <a:t>1</a:t>
            </a:r>
            <a:r>
              <a:rPr kumimoji="0" lang="en-US" altLang="zh-CN" sz="2800" b="1" dirty="0">
                <a:sym typeface="Symbol" pitchFamily="18" charset="2"/>
              </a:rPr>
              <a:t>, </a:t>
            </a:r>
            <a:r>
              <a:rPr kumimoji="0" lang="en-US" altLang="zh-CN" sz="2800" b="1" dirty="0">
                <a:latin typeface="Arial" charset="0"/>
                <a:sym typeface="Symbol" pitchFamily="18" charset="2"/>
              </a:rPr>
              <a:t>…</a:t>
            </a:r>
            <a:r>
              <a:rPr kumimoji="0" lang="en-US" altLang="zh-CN" sz="2800" b="1" dirty="0">
                <a:sym typeface="Symbol" pitchFamily="18" charset="2"/>
              </a:rPr>
              <a:t>, </a:t>
            </a:r>
            <a:r>
              <a:rPr kumimoji="0" lang="en-US" altLang="zh-CN" sz="2800" b="1" i="1" dirty="0" err="1">
                <a:sym typeface="Symbol" pitchFamily="18" charset="2"/>
              </a:rPr>
              <a:t>x</a:t>
            </a:r>
            <a:r>
              <a:rPr kumimoji="0" lang="en-US" altLang="zh-CN" sz="2800" b="1" i="1" baseline="-30000" dirty="0" err="1">
                <a:sym typeface="Symbol" pitchFamily="18" charset="2"/>
              </a:rPr>
              <a:t>m</a:t>
            </a:r>
            <a:r>
              <a:rPr kumimoji="0" lang="en-US" altLang="zh-CN" sz="2800" b="1" dirty="0">
                <a:sym typeface="Symbol" pitchFamily="18" charset="2"/>
              </a:rPr>
              <a:t>)</a:t>
            </a:r>
            <a:r>
              <a:rPr kumimoji="0" lang="en-US" altLang="zh-CN" sz="2800" b="1" i="1" dirty="0"/>
              <a:t>B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 b="1" dirty="0">
                <a:sym typeface="Symbol" pitchFamily="18" charset="2"/>
              </a:rPr>
              <a:t>为因变量</a:t>
            </a:r>
            <a:r>
              <a:rPr kumimoji="0" lang="en-US" altLang="zh-CN" sz="2800" b="1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814638" y="3573463"/>
          <a:ext cx="389096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3" imgW="1524000" imgH="812800" progId="Equation.3">
                  <p:embed/>
                </p:oleObj>
              </mc:Choice>
              <mc:Fallback>
                <p:oleObj name="公式" r:id="rId3" imgW="1524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573463"/>
                        <a:ext cx="3890962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9388" y="2852738"/>
            <a:ext cx="73661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sz="2800" b="1" dirty="0">
                <a:sym typeface="Symbol" pitchFamily="18" charset="2"/>
              </a:rPr>
              <a:t>一个</a:t>
            </a:r>
            <a:r>
              <a:rPr kumimoji="0" lang="en-US" altLang="zh-CN" sz="2800" b="1" i="1" dirty="0">
                <a:sym typeface="Symbol" pitchFamily="18" charset="2"/>
              </a:rPr>
              <a:t>n</a:t>
            </a:r>
            <a:r>
              <a:rPr kumimoji="0" lang="zh-CN" altLang="en-US" sz="2800" b="1" dirty="0">
                <a:sym typeface="Symbol" pitchFamily="18" charset="2"/>
              </a:rPr>
              <a:t>元</a:t>
            </a:r>
            <a:r>
              <a:rPr kumimoji="0" lang="en-US" altLang="zh-CN" sz="2800" b="1" i="1" dirty="0">
                <a:sym typeface="Symbol" pitchFamily="18" charset="2"/>
              </a:rPr>
              <a:t>m</a:t>
            </a:r>
            <a:r>
              <a:rPr kumimoji="0" lang="zh-CN" altLang="en-US" sz="2800" b="1" dirty="0">
                <a:sym typeface="Symbol" pitchFamily="18" charset="2"/>
              </a:rPr>
              <a:t>维向量值函数</a:t>
            </a:r>
            <a:r>
              <a:rPr kumimoji="0" lang="en-US" altLang="zh-CN" sz="2800" b="1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kumimoji="0" lang="en-US" altLang="zh-CN" sz="2800" b="1" dirty="0">
                <a:sym typeface="Symbol" pitchFamily="18" charset="2"/>
              </a:rPr>
              <a:t> = </a:t>
            </a:r>
            <a:r>
              <a:rPr kumimoji="0" lang="en-US" altLang="zh-CN" sz="2800" b="1" i="1" dirty="0">
                <a:sym typeface="Symbol" pitchFamily="18" charset="2"/>
              </a:rPr>
              <a:t>f</a:t>
            </a:r>
            <a:r>
              <a:rPr kumimoji="0" lang="en-US" altLang="zh-CN" sz="2800" b="1" dirty="0">
                <a:sym typeface="Symbol" pitchFamily="18" charset="2"/>
              </a:rPr>
              <a:t>(</a:t>
            </a:r>
            <a:r>
              <a:rPr kumimoji="0" lang="en-US" altLang="zh-CN" sz="2800" b="1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kumimoji="0" lang="en-US" altLang="zh-CN" sz="2800" b="1" dirty="0">
                <a:sym typeface="Symbol" pitchFamily="18" charset="2"/>
              </a:rPr>
              <a:t>) </a:t>
            </a:r>
            <a:r>
              <a:rPr kumimoji="0" lang="zh-CN" altLang="en-US" sz="2800" b="1" dirty="0">
                <a:sym typeface="Symbol" pitchFamily="18" charset="2"/>
              </a:rPr>
              <a:t>对应于</a:t>
            </a:r>
            <a:r>
              <a:rPr kumimoji="0" lang="en-US" altLang="zh-CN" sz="2800" b="1" i="1" dirty="0">
                <a:sym typeface="Symbol" pitchFamily="18" charset="2"/>
              </a:rPr>
              <a:t>m</a:t>
            </a:r>
            <a:r>
              <a:rPr kumimoji="0" lang="zh-CN" altLang="en-US" sz="2800" b="1" dirty="0">
                <a:sym typeface="Symbol" pitchFamily="18" charset="2"/>
              </a:rPr>
              <a:t>个</a:t>
            </a:r>
            <a:r>
              <a:rPr kumimoji="0" lang="en-US" altLang="zh-CN" sz="2800" b="1" i="1" dirty="0">
                <a:sym typeface="Symbol" pitchFamily="18" charset="2"/>
              </a:rPr>
              <a:t>n</a:t>
            </a:r>
            <a:r>
              <a:rPr kumimoji="0" lang="zh-CN" altLang="en-US" sz="2800" b="1" dirty="0">
                <a:sym typeface="Symbol" pitchFamily="18" charset="2"/>
              </a:rPr>
              <a:t>元</a:t>
            </a:r>
          </a:p>
          <a:p>
            <a:pPr eaLnBrk="1" hangingPunct="1"/>
            <a:r>
              <a:rPr kumimoji="0" lang="zh-CN" altLang="en-US" sz="2800" b="1" dirty="0">
                <a:sym typeface="Symbol" pitchFamily="18" charset="2"/>
              </a:rPr>
              <a:t>数量值函数</a:t>
            </a:r>
          </a:p>
        </p:txBody>
      </p:sp>
    </p:spTree>
    <p:extLst>
      <p:ext uri="{BB962C8B-B14F-4D97-AF65-F5344CB8AC3E}">
        <p14:creationId xmlns:p14="http://schemas.microsoft.com/office/powerpoint/2010/main" val="30062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69" grpId="0" build="p" autoUpdateAnimBg="0"/>
      <p:bldP spid="368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98525" y="1143000"/>
          <a:ext cx="7205663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公式" r:id="rId3" imgW="2844800" imgH="939800" progId="Equation.3">
                  <p:embed/>
                </p:oleObj>
              </mc:Choice>
              <mc:Fallback>
                <p:oleObj name="公式" r:id="rId3" imgW="2844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143000"/>
                        <a:ext cx="7205663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33400" y="212725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/>
              <a:t>若用列向量表示</a:t>
            </a:r>
            <a:r>
              <a:rPr kumimoji="0" lang="en-US" altLang="zh-CN"/>
              <a:t>, </a:t>
            </a:r>
            <a:r>
              <a:rPr kumimoji="0" lang="zh-CN" altLang="en-US"/>
              <a:t>即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4925" y="3657600"/>
            <a:ext cx="91328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/>
              <a:t>空间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 baseline="30000">
                <a:sym typeface="Symbol" pitchFamily="18" charset="2"/>
              </a:rPr>
              <a:t>3</a:t>
            </a:r>
            <a:r>
              <a:rPr kumimoji="0" lang="zh-CN" altLang="en-US">
                <a:sym typeface="Symbol" pitchFamily="18" charset="2"/>
              </a:rPr>
              <a:t>中曲线的参数方程为：</a:t>
            </a:r>
          </a:p>
          <a:p>
            <a:pPr eaLnBrk="1" hangingPunct="1"/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=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),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=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),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=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) 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 [</a:t>
            </a:r>
            <a:r>
              <a:rPr kumimoji="0" lang="en-US" altLang="zh-CN">
                <a:sym typeface="Math1" pitchFamily="2" charset="2"/>
              </a:rPr>
              <a:t>,</a:t>
            </a:r>
            <a:r>
              <a:rPr kumimoji="0" lang="en-US" altLang="zh-CN">
                <a:sym typeface="Symbol" pitchFamily="18" charset="2"/>
              </a:rPr>
              <a:t></a:t>
            </a:r>
            <a:r>
              <a:rPr kumimoji="0" lang="en-US" altLang="zh-CN">
                <a:sym typeface="Math1" pitchFamily="2" charset="2"/>
              </a:rPr>
              <a:t>]</a:t>
            </a:r>
            <a:r>
              <a:rPr kumimoji="0" lang="en-US" altLang="zh-CN">
                <a:sym typeface="Symbol" pitchFamily="18" charset="2"/>
              </a:rPr>
              <a:t></a:t>
            </a:r>
            <a:r>
              <a:rPr kumimoji="0" lang="en-US" altLang="zh-CN">
                <a:sym typeface="Math1" pitchFamily="2" charset="2"/>
              </a:rPr>
              <a:t>R,</a:t>
            </a:r>
            <a:r>
              <a:rPr kumimoji="0" lang="zh-CN" altLang="en-US">
                <a:sym typeface="Math1" pitchFamily="2" charset="2"/>
              </a:rPr>
              <a:t>为一元向量值函数，</a:t>
            </a:r>
          </a:p>
          <a:p>
            <a:pPr eaLnBrk="1" hangingPunct="1"/>
            <a:r>
              <a:rPr kumimoji="0" lang="zh-CN" altLang="en-US">
                <a:sym typeface="Math1" pitchFamily="2" charset="2"/>
              </a:rPr>
              <a:t>可写成：</a:t>
            </a:r>
            <a:r>
              <a:rPr kumimoji="0" lang="en-US" altLang="zh-CN" i="1">
                <a:sym typeface="Math1" pitchFamily="2" charset="2"/>
              </a:rPr>
              <a:t>r=r</a:t>
            </a:r>
            <a:r>
              <a:rPr kumimoji="0" lang="en-US" altLang="zh-CN">
                <a:sym typeface="Math1" pitchFamily="2" charset="2"/>
              </a:rPr>
              <a:t>(</a:t>
            </a:r>
            <a:r>
              <a:rPr kumimoji="0" lang="en-US" altLang="zh-CN" i="1">
                <a:sym typeface="Math1" pitchFamily="2" charset="2"/>
              </a:rPr>
              <a:t>t</a:t>
            </a:r>
            <a:r>
              <a:rPr kumimoji="0" lang="en-US" altLang="zh-CN">
                <a:sym typeface="Math1" pitchFamily="2" charset="2"/>
              </a:rPr>
              <a:t>)</a:t>
            </a:r>
            <a:endParaRPr kumimoji="0" lang="en-US" altLang="zh-CN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86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  <p:bldP spid="378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494691-0C96-4B81-A543-B42A854B29B3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46338"/>
              </p:ext>
            </p:extLst>
          </p:nvPr>
        </p:nvGraphicFramePr>
        <p:xfrm>
          <a:off x="227013" y="404664"/>
          <a:ext cx="11579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Document" r:id="rId3" imgW="5486809" imgH="231848" progId="Word.Document.8">
                  <p:embed/>
                </p:oleObj>
              </mc:Choice>
              <mc:Fallback>
                <p:oleObj name="Document" r:id="rId3" imgW="5486809" imgH="2318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404664"/>
                        <a:ext cx="115792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69177"/>
              </p:ext>
            </p:extLst>
          </p:nvPr>
        </p:nvGraphicFramePr>
        <p:xfrm>
          <a:off x="609600" y="3017168"/>
          <a:ext cx="1257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Document" r:id="rId5" imgW="5471202" imgH="316620" progId="Word.Document.8">
                  <p:embed/>
                </p:oleObj>
              </mc:Choice>
              <mc:Fallback>
                <p:oleObj name="Document" r:id="rId5" imgW="5471202" imgH="3166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17168"/>
                        <a:ext cx="1257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62848"/>
              </p:ext>
            </p:extLst>
          </p:nvPr>
        </p:nvGraphicFramePr>
        <p:xfrm>
          <a:off x="307975" y="1340768"/>
          <a:ext cx="129508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Document" r:id="rId7" imgW="5486400" imgH="632460" progId="Word.Document.8">
                  <p:embed/>
                </p:oleObj>
              </mc:Choice>
              <mc:Fallback>
                <p:oleObj name="Document" r:id="rId7" imgW="5486400" imgH="6324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40768"/>
                        <a:ext cx="1295082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8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13FCF7-92BD-41D3-8754-19AD9040F4D3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D011187-1E17-45A8-A0C8-6D73E5737022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228600" y="457200"/>
          <a:ext cx="12192000" cy="50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3" imgW="5486400" imgH="2283460" progId="Word.Document.8">
                  <p:embed/>
                </p:oleObj>
              </mc:Choice>
              <mc:Fallback>
                <p:oleObj name="Document" r:id="rId3" imgW="5486400" imgH="22834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12192000" cy="507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143000" y="4191000"/>
            <a:ext cx="6477000" cy="1219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79106"/>
              </p:ext>
            </p:extLst>
          </p:nvPr>
        </p:nvGraphicFramePr>
        <p:xfrm>
          <a:off x="395536" y="5435090"/>
          <a:ext cx="12420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Document" r:id="rId5" imgW="5486400" imgH="198120" progId="Word.Document.8">
                  <p:embed/>
                </p:oleObj>
              </mc:Choice>
              <mc:Fallback>
                <p:oleObj name="Document" r:id="rId5" imgW="5486400" imgH="198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35090"/>
                        <a:ext cx="12420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807230-A05E-43CD-A75E-C733BAAECB00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5800" y="5945906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否则，</a:t>
            </a:r>
            <a:r>
              <a:rPr lang="zh-CN" altLang="en-US" dirty="0">
                <a:sym typeface="Symbol" pitchFamily="18" charset="2"/>
              </a:rPr>
              <a:t>称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>
                <a:sym typeface="Symbol" pitchFamily="18" charset="2"/>
              </a:rPr>
              <a:t>,</a:t>
            </a:r>
            <a:r>
              <a:rPr lang="en-US" altLang="zh-CN" i="1" dirty="0" err="1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) </a:t>
            </a:r>
            <a:r>
              <a:rPr lang="en-US" altLang="zh-CN" dirty="0">
                <a:sym typeface="Math1" pitchFamily="2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,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-25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时，</a:t>
            </a:r>
            <a:r>
              <a:rPr lang="en-US" altLang="zh-CN" i="1" dirty="0">
                <a:sym typeface="Symbol" pitchFamily="18" charset="2"/>
              </a:rPr>
              <a:t>f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 err="1">
                <a:sym typeface="Symbol" pitchFamily="18" charset="2"/>
              </a:rPr>
              <a:t>x,y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没有极限。</a:t>
            </a:r>
            <a:r>
              <a:rPr lang="zh-CN" altLang="en-US" dirty="0">
                <a:sym typeface="Math1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3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32C7EF8-3CA5-42BA-A788-DF0B2C14C13C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0482" name="对象 22530"/>
          <p:cNvGraphicFramePr>
            <a:graphicFrameLocks noChangeAspect="1"/>
          </p:cNvGraphicFramePr>
          <p:nvPr/>
        </p:nvGraphicFramePr>
        <p:xfrm>
          <a:off x="684213" y="620713"/>
          <a:ext cx="6111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r:id="rId3" imgW="190997" imgH="203731" progId="Equation.DSMT4">
                  <p:embed/>
                </p:oleObj>
              </mc:Choice>
              <mc:Fallback>
                <p:oleObj r:id="rId3" imgW="190997" imgH="203731" progId="Equation.DSMT4">
                  <p:embed/>
                  <p:pic>
                    <p:nvPicPr>
                      <p:cNvPr id="0" name="对象 22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611187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>
            <a:graphicFrameLocks noChangeAspect="1"/>
          </p:cNvGraphicFramePr>
          <p:nvPr/>
        </p:nvGraphicFramePr>
        <p:xfrm>
          <a:off x="1701800" y="850900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5" imgW="724214" imgH="368460" progId="Equation.3">
                  <p:embed/>
                </p:oleObj>
              </mc:Choice>
              <mc:Fallback>
                <p:oleObj name="公式" r:id="rId5" imgW="724214" imgH="368460" progId="Equation.3">
                  <p:embed/>
                  <p:pic>
                    <p:nvPicPr>
                      <p:cNvPr id="0" name="对象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850900"/>
                        <a:ext cx="723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>
            <a:graphicFrameLocks noChangeAspect="1"/>
          </p:cNvGraphicFramePr>
          <p:nvPr/>
        </p:nvGraphicFramePr>
        <p:xfrm>
          <a:off x="2438400" y="787400"/>
          <a:ext cx="124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公式" r:id="rId7" imgW="1245681" imgH="597419" progId="Equation.3">
                  <p:embed/>
                </p:oleObj>
              </mc:Choice>
              <mc:Fallback>
                <p:oleObj name="公式" r:id="rId7" imgW="1245681" imgH="597419" progId="Equation.3">
                  <p:embed/>
                  <p:pic>
                    <p:nvPicPr>
                      <p:cNvPr id="0" name="对象 22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87400"/>
                        <a:ext cx="124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>
            <a:graphicFrameLocks noChangeAspect="1"/>
          </p:cNvGraphicFramePr>
          <p:nvPr/>
        </p:nvGraphicFramePr>
        <p:xfrm>
          <a:off x="3683000" y="787400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9" imgW="1372792" imgH="470308" progId="Equation.3">
                  <p:embed/>
                </p:oleObj>
              </mc:Choice>
              <mc:Fallback>
                <p:oleObj name="公式" r:id="rId9" imgW="1372792" imgH="470308" progId="Equation.3">
                  <p:embed/>
                  <p:pic>
                    <p:nvPicPr>
                      <p:cNvPr id="0" name="对象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787400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>
            <a:graphicFrameLocks noChangeAspect="1"/>
          </p:cNvGraphicFramePr>
          <p:nvPr/>
        </p:nvGraphicFramePr>
        <p:xfrm>
          <a:off x="5016500" y="615950"/>
          <a:ext cx="161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公式" r:id="rId11" imgW="1612900" imgH="914400" progId="Equation.3">
                  <p:embed/>
                </p:oleObj>
              </mc:Choice>
              <mc:Fallback>
                <p:oleObj name="公式" r:id="rId11" imgW="1612900" imgH="914400" progId="Equation.3">
                  <p:embed/>
                  <p:pic>
                    <p:nvPicPr>
                      <p:cNvPr id="0" name="对象 22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615950"/>
                        <a:ext cx="161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2535"/>
          <p:cNvGraphicFramePr>
            <a:graphicFrameLocks noChangeAspect="1"/>
          </p:cNvGraphicFramePr>
          <p:nvPr/>
        </p:nvGraphicFramePr>
        <p:xfrm>
          <a:off x="6667500" y="901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公式" r:id="rId13" imgW="495300" imgH="317500" progId="Equation.3">
                  <p:embed/>
                </p:oleObj>
              </mc:Choice>
              <mc:Fallback>
                <p:oleObj name="公式" r:id="rId13" imgW="495300" imgH="317500" progId="Equation.3">
                  <p:embed/>
                  <p:pic>
                    <p:nvPicPr>
                      <p:cNvPr id="0" name="对象 22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9017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22536"/>
          <p:cNvGraphicFramePr>
            <a:graphicFrameLocks noChangeAspect="1"/>
          </p:cNvGraphicFramePr>
          <p:nvPr/>
        </p:nvGraphicFramePr>
        <p:xfrm>
          <a:off x="914400" y="1814513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公式" r:id="rId15" imgW="381331" imgH="355909" progId="Equation.3">
                  <p:embed/>
                </p:oleObj>
              </mc:Choice>
              <mc:Fallback>
                <p:oleObj name="公式" r:id="rId15" imgW="381331" imgH="355909" progId="Equation.3">
                  <p:embed/>
                  <p:pic>
                    <p:nvPicPr>
                      <p:cNvPr id="0" name="对象 22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14513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2537"/>
          <p:cNvGraphicFramePr>
            <a:graphicFrameLocks noChangeAspect="1"/>
          </p:cNvGraphicFramePr>
          <p:nvPr/>
        </p:nvGraphicFramePr>
        <p:xfrm>
          <a:off x="1701800" y="1790700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公式" r:id="rId17" imgW="1257300" imgH="406400" progId="Equation.3">
                  <p:embed/>
                </p:oleObj>
              </mc:Choice>
              <mc:Fallback>
                <p:oleObj name="公式" r:id="rId17" imgW="1257300" imgH="406400" progId="Equation.3">
                  <p:embed/>
                  <p:pic>
                    <p:nvPicPr>
                      <p:cNvPr id="0" name="对象 22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790700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2538"/>
          <p:cNvGraphicFramePr>
            <a:graphicFrameLocks noChangeAspect="1"/>
          </p:cNvGraphicFramePr>
          <p:nvPr/>
        </p:nvGraphicFramePr>
        <p:xfrm>
          <a:off x="3270250" y="1814513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公式" r:id="rId19" imgW="914400" imgH="355600" progId="Equation.3">
                  <p:embed/>
                </p:oleObj>
              </mc:Choice>
              <mc:Fallback>
                <p:oleObj name="公式" r:id="rId19" imgW="914400" imgH="355600" progId="Equation.3">
                  <p:embed/>
                  <p:pic>
                    <p:nvPicPr>
                      <p:cNvPr id="0" name="对象 22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14513"/>
                        <a:ext cx="91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22539"/>
          <p:cNvGraphicFramePr>
            <a:graphicFrameLocks noChangeAspect="1"/>
          </p:cNvGraphicFramePr>
          <p:nvPr/>
        </p:nvGraphicFramePr>
        <p:xfrm>
          <a:off x="228600" y="26035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公式" r:id="rId21" imgW="317776" imgH="381331" progId="Equation.3">
                  <p:embed/>
                </p:oleObj>
              </mc:Choice>
              <mc:Fallback>
                <p:oleObj name="公式" r:id="rId21" imgW="317776" imgH="381331" progId="Equation.3">
                  <p:embed/>
                  <p:pic>
                    <p:nvPicPr>
                      <p:cNvPr id="0" name="对象 22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035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2540"/>
          <p:cNvGraphicFramePr>
            <a:graphicFrameLocks noChangeAspect="1"/>
          </p:cNvGraphicFramePr>
          <p:nvPr/>
        </p:nvGraphicFramePr>
        <p:xfrm>
          <a:off x="1828800" y="2559050"/>
          <a:ext cx="2882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公式" r:id="rId23" imgW="2881649" imgH="520474" progId="Equation.3">
                  <p:embed/>
                </p:oleObj>
              </mc:Choice>
              <mc:Fallback>
                <p:oleObj name="公式" r:id="rId23" imgW="2881649" imgH="520474" progId="Equation.3">
                  <p:embed/>
                  <p:pic>
                    <p:nvPicPr>
                      <p:cNvPr id="0" name="对象 22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59050"/>
                        <a:ext cx="2882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2541"/>
          <p:cNvGraphicFramePr>
            <a:graphicFrameLocks noChangeAspect="1"/>
          </p:cNvGraphicFramePr>
          <p:nvPr/>
        </p:nvGraphicFramePr>
        <p:xfrm>
          <a:off x="1295400" y="2667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公式" r:id="rId25" imgW="495300" imgH="317500" progId="Equation.3">
                  <p:embed/>
                </p:oleObj>
              </mc:Choice>
              <mc:Fallback>
                <p:oleObj name="公式" r:id="rId25" imgW="495300" imgH="317500" progId="Equation.3">
                  <p:embed/>
                  <p:pic>
                    <p:nvPicPr>
                      <p:cNvPr id="0" name="对象 22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22542"/>
          <p:cNvGraphicFramePr>
            <a:graphicFrameLocks noChangeAspect="1"/>
          </p:cNvGraphicFramePr>
          <p:nvPr/>
        </p:nvGraphicFramePr>
        <p:xfrm>
          <a:off x="4711700" y="26035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公式" r:id="rId27" imgW="838564" imgH="381165" progId="Equation.3">
                  <p:embed/>
                </p:oleObj>
              </mc:Choice>
              <mc:Fallback>
                <p:oleObj name="公式" r:id="rId27" imgW="838564" imgH="381165" progId="Equation.3">
                  <p:embed/>
                  <p:pic>
                    <p:nvPicPr>
                      <p:cNvPr id="0" name="对象 22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603500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22543"/>
          <p:cNvGraphicFramePr>
            <a:graphicFrameLocks noChangeAspect="1"/>
          </p:cNvGraphicFramePr>
          <p:nvPr/>
        </p:nvGraphicFramePr>
        <p:xfrm>
          <a:off x="5689600" y="2616200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公式" r:id="rId29" imgW="483019" imgH="406753" progId="Equation.3">
                  <p:embed/>
                </p:oleObj>
              </mc:Choice>
              <mc:Fallback>
                <p:oleObj name="公式" r:id="rId29" imgW="483019" imgH="406753" progId="Equation.3">
                  <p:embed/>
                  <p:pic>
                    <p:nvPicPr>
                      <p:cNvPr id="0" name="对象 22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616200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对象 22544"/>
          <p:cNvGraphicFramePr>
            <a:graphicFrameLocks noChangeAspect="1"/>
          </p:cNvGraphicFramePr>
          <p:nvPr/>
        </p:nvGraphicFramePr>
        <p:xfrm>
          <a:off x="6159500" y="2503488"/>
          <a:ext cx="27559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公式" r:id="rId31" imgW="2754704" imgH="520474" progId="Equation.3">
                  <p:embed/>
                </p:oleObj>
              </mc:Choice>
              <mc:Fallback>
                <p:oleObj name="公式" r:id="rId31" imgW="2754704" imgH="520474" progId="Equation.3">
                  <p:embed/>
                  <p:pic>
                    <p:nvPicPr>
                      <p:cNvPr id="0" name="对象 22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03488"/>
                        <a:ext cx="27559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22545"/>
          <p:cNvGraphicFramePr>
            <a:graphicFrameLocks noChangeAspect="1"/>
          </p:cNvGraphicFramePr>
          <p:nvPr/>
        </p:nvGraphicFramePr>
        <p:xfrm>
          <a:off x="914400" y="3186113"/>
          <a:ext cx="378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公式" r:id="rId33" imgW="3784600" imgH="1016000" progId="Equation.3">
                  <p:embed/>
                </p:oleObj>
              </mc:Choice>
              <mc:Fallback>
                <p:oleObj name="公式" r:id="rId33" imgW="3784600" imgH="1016000" progId="Equation.3">
                  <p:embed/>
                  <p:pic>
                    <p:nvPicPr>
                      <p:cNvPr id="0" name="对象 22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6113"/>
                        <a:ext cx="3784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2546"/>
          <p:cNvGraphicFramePr>
            <a:graphicFrameLocks noChangeAspect="1"/>
          </p:cNvGraphicFramePr>
          <p:nvPr/>
        </p:nvGraphicFramePr>
        <p:xfrm>
          <a:off x="584200" y="4202113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公式" r:id="rId35" imgW="3530600" imgH="1016000" progId="Equation.3">
                  <p:embed/>
                </p:oleObj>
              </mc:Choice>
              <mc:Fallback>
                <p:oleObj name="公式" r:id="rId35" imgW="3530600" imgH="1016000" progId="Equation.3">
                  <p:embed/>
                  <p:pic>
                    <p:nvPicPr>
                      <p:cNvPr id="0" name="对象 22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202113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2547"/>
          <p:cNvGraphicFramePr>
            <a:graphicFrameLocks noChangeAspect="1"/>
          </p:cNvGraphicFramePr>
          <p:nvPr/>
        </p:nvGraphicFramePr>
        <p:xfrm>
          <a:off x="596900" y="5218113"/>
          <a:ext cx="1460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公式" r:id="rId37" imgW="1459866" imgH="495085" progId="Equation.3">
                  <p:embed/>
                </p:oleObj>
              </mc:Choice>
              <mc:Fallback>
                <p:oleObj name="公式" r:id="rId37" imgW="1459866" imgH="495085" progId="Equation.3">
                  <p:embed/>
                  <p:pic>
                    <p:nvPicPr>
                      <p:cNvPr id="0" name="对象 22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218113"/>
                        <a:ext cx="1460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22548"/>
          <p:cNvGraphicFramePr>
            <a:graphicFrameLocks noChangeAspect="1"/>
          </p:cNvGraphicFramePr>
          <p:nvPr/>
        </p:nvGraphicFramePr>
        <p:xfrm>
          <a:off x="4229100" y="1776413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公式" r:id="rId39" imgW="483229" imgH="394213" progId="Equation.3">
                  <p:embed/>
                </p:oleObj>
              </mc:Choice>
              <mc:Fallback>
                <p:oleObj name="公式" r:id="rId39" imgW="483229" imgH="394213" progId="Equation.3">
                  <p:embed/>
                  <p:pic>
                    <p:nvPicPr>
                      <p:cNvPr id="0" name="对象 22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776413"/>
                        <a:ext cx="48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对象 22549"/>
          <p:cNvGraphicFramePr>
            <a:graphicFrameLocks noChangeAspect="1"/>
          </p:cNvGraphicFramePr>
          <p:nvPr/>
        </p:nvGraphicFramePr>
        <p:xfrm>
          <a:off x="1993900" y="524510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公式" r:id="rId41" imgW="673392" imgH="393871" progId="Equation.3">
                  <p:embed/>
                </p:oleObj>
              </mc:Choice>
              <mc:Fallback>
                <p:oleObj name="公式" r:id="rId41" imgW="673392" imgH="393871" progId="Equation.3">
                  <p:embed/>
                  <p:pic>
                    <p:nvPicPr>
                      <p:cNvPr id="0" name="对象 22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245100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838200" y="5805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结论成立</a:t>
            </a:r>
          </a:p>
        </p:txBody>
      </p:sp>
      <p:pic>
        <p:nvPicPr>
          <p:cNvPr id="22552" name="Picture 23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29000"/>
            <a:ext cx="3390900" cy="27781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53" name="对象 22552"/>
          <p:cNvGraphicFramePr>
            <a:graphicFrameLocks noChangeAspect="1"/>
          </p:cNvGraphicFramePr>
          <p:nvPr/>
        </p:nvGraphicFramePr>
        <p:xfrm>
          <a:off x="2679700" y="539750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公式" r:id="rId44" imgW="520926" imgH="241405" progId="Equation.3">
                  <p:embed/>
                </p:oleObj>
              </mc:Choice>
              <mc:Fallback>
                <p:oleObj name="公式" r:id="rId44" imgW="520926" imgH="241405" progId="Equation.3">
                  <p:embed/>
                  <p:pic>
                    <p:nvPicPr>
                      <p:cNvPr id="0" name="对象 22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39750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CFAE371-B308-4B46-8E7B-AECBBBB990DD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1295400" y="4191000"/>
          <a:ext cx="59086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3" imgW="2451100" imgH="279400" progId="Equation.3">
                  <p:embed/>
                </p:oleObj>
              </mc:Choice>
              <mc:Fallback>
                <p:oleObj name="公式" r:id="rId3" imgW="2451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59086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69938" y="1447800"/>
            <a:ext cx="1135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证明</a:t>
            </a:r>
            <a:r>
              <a:rPr lang="en-US" altLang="zh-CN"/>
              <a:t>:</a:t>
            </a: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1981200" y="1219200"/>
            <a:ext cx="6853238" cy="1035050"/>
            <a:chOff x="1248" y="768"/>
            <a:chExt cx="4317" cy="652"/>
          </a:xfrm>
        </p:grpSpPr>
        <p:graphicFrame>
          <p:nvGraphicFramePr>
            <p:cNvPr id="23573" name="Object 7"/>
            <p:cNvGraphicFramePr>
              <a:graphicFrameLocks noChangeAspect="1"/>
            </p:cNvGraphicFramePr>
            <p:nvPr/>
          </p:nvGraphicFramePr>
          <p:xfrm>
            <a:off x="1248" y="768"/>
            <a:ext cx="1671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name="公式" r:id="rId5" imgW="1104900" imgH="431800" progId="Equation.3">
                    <p:embed/>
                  </p:oleObj>
                </mc:Choice>
                <mc:Fallback>
                  <p:oleObj name="公式" r:id="rId5" imgW="1104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768"/>
                          <a:ext cx="1671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Rectangle 14"/>
            <p:cNvSpPr>
              <a:spLocks noChangeArrowheads="1"/>
            </p:cNvSpPr>
            <p:nvPr/>
          </p:nvSpPr>
          <p:spPr bwMode="auto">
            <a:xfrm>
              <a:off x="2880" y="912"/>
              <a:ext cx="26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的定义域</a:t>
              </a:r>
              <a:r>
                <a:rPr lang="en-US" altLang="zh-CN" i="1"/>
                <a:t>A</a:t>
              </a:r>
              <a:r>
                <a:rPr lang="en-US" altLang="zh-CN"/>
                <a:t> = R</a:t>
              </a:r>
              <a:r>
                <a:rPr lang="en-US" altLang="zh-CN" baseline="30000"/>
                <a:t>2</a:t>
              </a:r>
              <a:r>
                <a:rPr lang="en-US" altLang="zh-CN"/>
                <a:t>\{(0,0)},</a:t>
              </a:r>
            </a:p>
          </p:txBody>
        </p:sp>
      </p:grpSp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990600" y="2438400"/>
            <a:ext cx="7231063" cy="1038225"/>
            <a:chOff x="624" y="1536"/>
            <a:chExt cx="4555" cy="654"/>
          </a:xfrm>
        </p:grpSpPr>
        <p:graphicFrame>
          <p:nvGraphicFramePr>
            <p:cNvPr id="23569" name="Object 8"/>
            <p:cNvGraphicFramePr>
              <a:graphicFrameLocks noChangeAspect="1"/>
            </p:cNvGraphicFramePr>
            <p:nvPr/>
          </p:nvGraphicFramePr>
          <p:xfrm>
            <a:off x="1824" y="1536"/>
            <a:ext cx="1571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name="公式" r:id="rId7" imgW="1040948" imgH="431613" progId="Equation.3">
                    <p:embed/>
                  </p:oleObj>
                </mc:Choice>
                <mc:Fallback>
                  <p:oleObj name="公式" r:id="rId7" imgW="1040948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36"/>
                          <a:ext cx="1571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9"/>
            <p:cNvGraphicFramePr>
              <a:graphicFrameLocks noChangeAspect="1"/>
            </p:cNvGraphicFramePr>
            <p:nvPr/>
          </p:nvGraphicFramePr>
          <p:xfrm>
            <a:off x="3936" y="1632"/>
            <a:ext cx="124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name="公式" r:id="rId9" imgW="736600" imgH="279400" progId="Equation.3">
                    <p:embed/>
                  </p:oleObj>
                </mc:Choice>
                <mc:Fallback>
                  <p:oleObj name="公式" r:id="rId9" imgW="736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1243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Rectangle 15"/>
            <p:cNvSpPr>
              <a:spLocks noChangeArrowheads="1"/>
            </p:cNvSpPr>
            <p:nvPr/>
          </p:nvSpPr>
          <p:spPr bwMode="auto">
            <a:xfrm>
              <a:off x="624" y="1632"/>
              <a:ext cx="12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| 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r>
                <a:rPr lang="en-US" altLang="zh-CN">
                  <a:sym typeface="Symbol" pitchFamily="18" charset="2"/>
                </a:rPr>
                <a:t></a:t>
              </a:r>
              <a:r>
                <a:rPr lang="en-US" altLang="zh-CN"/>
                <a:t>0| </a:t>
              </a:r>
            </a:p>
          </p:txBody>
        </p:sp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3456" y="1632"/>
              <a:ext cx="4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ym typeface="Symbol" pitchFamily="18" charset="2"/>
                </a:rPr>
                <a:t></a:t>
              </a:r>
              <a:r>
                <a:rPr lang="en-US" altLang="zh-CN"/>
                <a:t>|</a:t>
              </a:r>
              <a:r>
                <a:rPr lang="en-US" altLang="zh-CN" i="1"/>
                <a:t>y</a:t>
              </a:r>
              <a:r>
                <a:rPr lang="en-US" altLang="zh-CN"/>
                <a:t>|</a:t>
              </a:r>
            </a:p>
          </p:txBody>
        </p:sp>
      </p:grp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1219200" y="3505200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故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zh-CN" altLang="en-US" i="1">
                <a:sym typeface="Symbol" pitchFamily="18" charset="2"/>
              </a:rPr>
              <a:t></a:t>
            </a:r>
            <a:r>
              <a:rPr lang="zh-CN" altLang="en-US"/>
              <a:t> </a:t>
            </a:r>
            <a:r>
              <a:rPr lang="en-US" altLang="zh-CN"/>
              <a:t>&gt;0, </a:t>
            </a:r>
            <a:r>
              <a:rPr lang="zh-CN" altLang="en-US"/>
              <a:t>取</a:t>
            </a:r>
            <a:r>
              <a:rPr lang="zh-CN" altLang="en-US" i="1">
                <a:sym typeface="Symbol" pitchFamily="18" charset="2"/>
              </a:rPr>
              <a:t></a:t>
            </a:r>
            <a:r>
              <a:rPr lang="zh-CN" altLang="en-US" i="1"/>
              <a:t> 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则当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1447800" y="5105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恒有</a:t>
            </a:r>
            <a:r>
              <a:rPr lang="en-US" altLang="zh-CN" i="1">
                <a:sym typeface="Symbol" pitchFamily="18" charset="2"/>
              </a:rPr>
              <a:t>| f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)0</a:t>
            </a:r>
            <a:r>
              <a:rPr lang="en-US" altLang="zh-CN" i="1">
                <a:sym typeface="Symbol" pitchFamily="18" charset="2"/>
              </a:rPr>
              <a:t>|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/>
              <a:t>.</a:t>
            </a:r>
          </a:p>
        </p:txBody>
      </p: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1295400" y="5700713"/>
            <a:ext cx="2895600" cy="1157287"/>
            <a:chOff x="816" y="3591"/>
            <a:chExt cx="1824" cy="729"/>
          </a:xfrm>
        </p:grpSpPr>
        <p:graphicFrame>
          <p:nvGraphicFramePr>
            <p:cNvPr id="23567" name="Object 12"/>
            <p:cNvGraphicFramePr>
              <a:graphicFrameLocks noChangeAspect="1"/>
            </p:cNvGraphicFramePr>
            <p:nvPr/>
          </p:nvGraphicFramePr>
          <p:xfrm>
            <a:off x="1153" y="3591"/>
            <a:ext cx="1487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公式" r:id="rId11" imgW="977476" imgH="482391" progId="Equation.3">
                    <p:embed/>
                  </p:oleObj>
                </mc:Choice>
                <mc:Fallback>
                  <p:oleObj name="公式" r:id="rId11" imgW="977476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3591"/>
                          <a:ext cx="1487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Rectangle 21"/>
            <p:cNvSpPr>
              <a:spLocks noChangeArrowheads="1"/>
            </p:cNvSpPr>
            <p:nvPr/>
          </p:nvSpPr>
          <p:spPr bwMode="auto">
            <a:xfrm>
              <a:off x="816" y="3672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宋体" charset="-122"/>
                  <a:sym typeface="Symbol" pitchFamily="18" charset="2"/>
                </a:rPr>
                <a:t>故</a:t>
              </a:r>
            </a:p>
          </p:txBody>
        </p:sp>
      </p:grp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746125" y="76200"/>
            <a:ext cx="4343400" cy="1150938"/>
            <a:chOff x="470" y="48"/>
            <a:chExt cx="2736" cy="725"/>
          </a:xfrm>
        </p:grpSpPr>
        <p:graphicFrame>
          <p:nvGraphicFramePr>
            <p:cNvPr id="23565" name="Object 5"/>
            <p:cNvGraphicFramePr>
              <a:graphicFrameLocks noChangeAspect="1"/>
            </p:cNvGraphicFramePr>
            <p:nvPr/>
          </p:nvGraphicFramePr>
          <p:xfrm>
            <a:off x="1728" y="48"/>
            <a:ext cx="147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公式" r:id="rId13" imgW="977476" imgH="482391" progId="Equation.3">
                    <p:embed/>
                  </p:oleObj>
                </mc:Choice>
                <mc:Fallback>
                  <p:oleObj name="公式" r:id="rId13" imgW="977476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"/>
                          <a:ext cx="1478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Text Box 23"/>
            <p:cNvSpPr txBox="1">
              <a:spLocks noChangeArrowheads="1"/>
            </p:cNvSpPr>
            <p:nvPr/>
          </p:nvSpPr>
          <p:spPr bwMode="auto">
            <a:xfrm>
              <a:off x="470" y="192"/>
              <a:ext cx="12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3300"/>
                  </a:solidFill>
                </a:rPr>
                <a:t>例</a:t>
              </a:r>
              <a:r>
                <a:rPr lang="en-US" altLang="zh-CN">
                  <a:solidFill>
                    <a:srgbClr val="FF3300"/>
                  </a:solidFill>
                </a:rPr>
                <a:t>2</a:t>
              </a:r>
              <a:r>
                <a:rPr lang="en-US" altLang="zh-CN"/>
                <a:t> .</a:t>
              </a:r>
              <a:r>
                <a:rPr lang="zh-CN" altLang="en-US">
                  <a:latin typeface="宋体" charset="-122"/>
                </a:rPr>
                <a:t>证明</a:t>
              </a:r>
              <a:r>
                <a:rPr lang="en-US" altLang="zh-CN"/>
                <a:t>:</a:t>
              </a:r>
            </a:p>
          </p:txBody>
        </p:sp>
      </p:grp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4800600" y="4953000"/>
            <a:ext cx="3962400" cy="1603375"/>
            <a:chOff x="3024" y="3120"/>
            <a:chExt cx="2496" cy="1010"/>
          </a:xfrm>
        </p:grpSpPr>
        <p:graphicFrame>
          <p:nvGraphicFramePr>
            <p:cNvPr id="23563" name="Object 25"/>
            <p:cNvGraphicFramePr>
              <a:graphicFrameLocks noChangeAspect="1"/>
            </p:cNvGraphicFramePr>
            <p:nvPr/>
          </p:nvGraphicFramePr>
          <p:xfrm>
            <a:off x="3024" y="3696"/>
            <a:ext cx="2496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3" name="公式" r:id="rId15" imgW="1714534" imgH="266760" progId="Equation.3">
                    <p:embed/>
                  </p:oleObj>
                </mc:Choice>
                <mc:Fallback>
                  <p:oleObj name="公式" r:id="rId15" imgW="1714534" imgH="266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96"/>
                          <a:ext cx="2496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Line 26"/>
            <p:cNvSpPr>
              <a:spLocks noChangeShapeType="1"/>
            </p:cNvSpPr>
            <p:nvPr/>
          </p:nvSpPr>
          <p:spPr bwMode="auto">
            <a:xfrm flipH="1" flipV="1">
              <a:off x="3792" y="3120"/>
              <a:ext cx="528" cy="528"/>
            </a:xfrm>
            <a:prstGeom prst="lin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8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 build="p" autoUpdateAnimBg="0"/>
      <p:bldP spid="40977" grpId="0" build="p" autoUpdateAnimBg="0"/>
      <p:bldP spid="4098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D12480-522D-4EB4-B02B-51D4CCC636F2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3555" name="对象 23554"/>
          <p:cNvGraphicFramePr>
            <a:graphicFrameLocks noChangeAspect="1"/>
          </p:cNvGraphicFramePr>
          <p:nvPr/>
        </p:nvGraphicFramePr>
        <p:xfrm>
          <a:off x="914400" y="1676400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公式" r:id="rId3" imgW="940208" imgH="381165" progId="Equation.3">
                  <p:embed/>
                </p:oleObj>
              </mc:Choice>
              <mc:Fallback>
                <p:oleObj name="公式" r:id="rId3" imgW="940208" imgH="381165" progId="Equation.3">
                  <p:embed/>
                  <p:pic>
                    <p:nvPicPr>
                      <p:cNvPr id="0" name="对象 23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93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2133600" y="175260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7" name="对象 23556"/>
          <p:cNvGraphicFramePr>
            <a:graphicFrameLocks noChangeAspect="1"/>
          </p:cNvGraphicFramePr>
          <p:nvPr/>
        </p:nvGraphicFramePr>
        <p:xfrm>
          <a:off x="3492500" y="16764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公式" r:id="rId5" imgW="1459866" imgH="380835" progId="Equation.3">
                  <p:embed/>
                </p:oleObj>
              </mc:Choice>
              <mc:Fallback>
                <p:oleObj name="公式" r:id="rId5" imgW="1459866" imgH="380835" progId="Equation.3">
                  <p:embed/>
                  <p:pic>
                    <p:nvPicPr>
                      <p:cNvPr id="0" name="对象 23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67640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/>
          <p:cNvGraphicFramePr>
            <a:graphicFrameLocks noChangeAspect="1"/>
          </p:cNvGraphicFramePr>
          <p:nvPr/>
        </p:nvGraphicFramePr>
        <p:xfrm>
          <a:off x="4953000" y="16637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公式" r:id="rId7" imgW="1308668" imgH="393871" progId="Equation.3">
                  <p:embed/>
                </p:oleObj>
              </mc:Choice>
              <mc:Fallback>
                <p:oleObj name="公式" r:id="rId7" imgW="1308668" imgH="393871" progId="Equation.3">
                  <p:embed/>
                  <p:pic>
                    <p:nvPicPr>
                      <p:cNvPr id="0" name="对象 23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637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/>
          <p:cNvGraphicFramePr>
            <a:graphicFrameLocks noChangeAspect="1"/>
          </p:cNvGraphicFramePr>
          <p:nvPr/>
        </p:nvGraphicFramePr>
        <p:xfrm>
          <a:off x="914400" y="9144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公式" r:id="rId9" imgW="1789923" imgH="380835" progId="Equation.3">
                  <p:embed/>
                </p:oleObj>
              </mc:Choice>
              <mc:Fallback>
                <p:oleObj name="公式" r:id="rId9" imgW="1789923" imgH="380835" progId="Equation.3">
                  <p:embed/>
                  <p:pic>
                    <p:nvPicPr>
                      <p:cNvPr id="0" name="对象 23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3559"/>
          <p:cNvGrpSpPr>
            <a:grpSpLocks/>
          </p:cNvGrpSpPr>
          <p:nvPr/>
        </p:nvGrpSpPr>
        <p:grpSpPr bwMode="auto">
          <a:xfrm>
            <a:off x="3276600" y="876300"/>
            <a:ext cx="3276600" cy="273050"/>
            <a:chOff x="0" y="0"/>
            <a:chExt cx="2064" cy="172"/>
          </a:xfrm>
        </p:grpSpPr>
        <p:sp>
          <p:nvSpPr>
            <p:cNvPr id="21542" name="Line 8"/>
            <p:cNvSpPr>
              <a:spLocks noChangeShapeType="1"/>
            </p:cNvSpPr>
            <p:nvPr/>
          </p:nvSpPr>
          <p:spPr bwMode="auto">
            <a:xfrm>
              <a:off x="0" y="0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3" name="对象 23561"/>
            <p:cNvGraphicFramePr>
              <a:graphicFrameLocks noChangeAspect="1"/>
            </p:cNvGraphicFramePr>
            <p:nvPr/>
          </p:nvGraphicFramePr>
          <p:xfrm>
            <a:off x="1904" y="2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7" name="公式" r:id="rId11" imgW="254442" imgH="241720" progId="Equation.3">
                    <p:embed/>
                  </p:oleObj>
                </mc:Choice>
                <mc:Fallback>
                  <p:oleObj name="公式" r:id="rId11" imgW="254442" imgH="241720" progId="Equation.3">
                    <p:embed/>
                    <p:pic>
                      <p:nvPicPr>
                        <p:cNvPr id="0" name="对象 23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3562"/>
          <p:cNvGrpSpPr>
            <a:grpSpLocks noChangeAspect="1"/>
          </p:cNvGrpSpPr>
          <p:nvPr/>
        </p:nvGrpSpPr>
        <p:grpSpPr bwMode="auto">
          <a:xfrm>
            <a:off x="4381500" y="762000"/>
            <a:ext cx="355600" cy="603250"/>
            <a:chOff x="0" y="0"/>
            <a:chExt cx="224" cy="380"/>
          </a:xfrm>
        </p:grpSpPr>
        <p:graphicFrame>
          <p:nvGraphicFramePr>
            <p:cNvPr id="21521" name="对象 23563"/>
            <p:cNvGraphicFramePr>
              <a:graphicFrameLocks noChangeAspect="1"/>
            </p:cNvGraphicFramePr>
            <p:nvPr/>
          </p:nvGraphicFramePr>
          <p:xfrm>
            <a:off x="0" y="0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8" name="公式" r:id="rId13" imgW="191081" imgH="191081" progId="Equation.3">
                    <p:embed/>
                  </p:oleObj>
                </mc:Choice>
                <mc:Fallback>
                  <p:oleObj name="公式" r:id="rId13" imgW="191081" imgH="191081" progId="Equation.3">
                    <p:embed/>
                    <p:pic>
                      <p:nvPicPr>
                        <p:cNvPr id="0" name="对象 23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对象 23564"/>
            <p:cNvGraphicFramePr>
              <a:graphicFrameLocks noChangeAspect="1"/>
            </p:cNvGraphicFramePr>
            <p:nvPr/>
          </p:nvGraphicFramePr>
          <p:xfrm>
            <a:off x="0" y="10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" name="公式" r:id="rId15" imgW="355909" imgH="432175" progId="Equation.3">
                    <p:embed/>
                  </p:oleObj>
                </mc:Choice>
                <mc:Fallback>
                  <p:oleObj name="公式" r:id="rId15" imgW="355909" imgH="432175" progId="Equation.3">
                    <p:embed/>
                    <p:pic>
                      <p:nvPicPr>
                        <p:cNvPr id="0" name="对象 23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3873500" y="876300"/>
            <a:ext cx="5461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 flipH="1">
            <a:off x="4495800" y="8763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23567"/>
          <p:cNvGrpSpPr>
            <a:grpSpLocks/>
          </p:cNvGrpSpPr>
          <p:nvPr/>
        </p:nvGrpSpPr>
        <p:grpSpPr bwMode="auto">
          <a:xfrm>
            <a:off x="3505200" y="2362200"/>
            <a:ext cx="3276600" cy="2590800"/>
            <a:chOff x="0" y="0"/>
            <a:chExt cx="2064" cy="1632"/>
          </a:xfrm>
        </p:grpSpPr>
        <p:sp>
          <p:nvSpPr>
            <p:cNvPr id="21539" name="Line 16"/>
            <p:cNvSpPr>
              <a:spLocks noChangeShapeType="1"/>
            </p:cNvSpPr>
            <p:nvPr/>
          </p:nvSpPr>
          <p:spPr bwMode="auto">
            <a:xfrm flipV="1">
              <a:off x="416" y="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0" name="组合 23569"/>
            <p:cNvGrpSpPr>
              <a:grpSpLocks/>
            </p:cNvGrpSpPr>
            <p:nvPr/>
          </p:nvGrpSpPr>
          <p:grpSpPr bwMode="auto">
            <a:xfrm>
              <a:off x="0" y="1056"/>
              <a:ext cx="2064" cy="172"/>
              <a:chOff x="0" y="0"/>
              <a:chExt cx="2064" cy="172"/>
            </a:xfrm>
          </p:grpSpPr>
          <p:sp>
            <p:nvSpPr>
              <p:cNvPr id="21541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0" name="对象 23571"/>
              <p:cNvGraphicFramePr>
                <a:graphicFrameLocks noChangeAspect="1"/>
              </p:cNvGraphicFramePr>
              <p:nvPr/>
            </p:nvGraphicFramePr>
            <p:xfrm>
              <a:off x="1904" y="20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40" name="公式" r:id="rId17" imgW="254442" imgH="241720" progId="Equation.3">
                      <p:embed/>
                    </p:oleObj>
                  </mc:Choice>
                  <mc:Fallback>
                    <p:oleObj name="公式" r:id="rId17" imgW="254442" imgH="241720" progId="Equation.3">
                      <p:embed/>
                      <p:pic>
                        <p:nvPicPr>
                          <p:cNvPr id="0" name="对象 235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4" y="20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8" name="对象 23572"/>
            <p:cNvGraphicFramePr>
              <a:graphicFrameLocks noChangeAspect="1"/>
            </p:cNvGraphicFramePr>
            <p:nvPr/>
          </p:nvGraphicFramePr>
          <p:xfrm>
            <a:off x="416" y="8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1" name="公式" r:id="rId18" imgW="254221" imgH="317776" progId="Equation.3">
                    <p:embed/>
                  </p:oleObj>
                </mc:Choice>
                <mc:Fallback>
                  <p:oleObj name="公式" r:id="rId18" imgW="254221" imgH="317776" progId="Equation.3">
                    <p:embed/>
                    <p:pic>
                      <p:nvPicPr>
                        <p:cNvPr id="0" name="对象 23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8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对象 23573"/>
            <p:cNvGraphicFramePr>
              <a:graphicFrameLocks noChangeAspect="1"/>
            </p:cNvGraphicFramePr>
            <p:nvPr/>
          </p:nvGraphicFramePr>
          <p:xfrm>
            <a:off x="288" y="105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2" name="公式" r:id="rId20" imgW="203377" imgH="317776" progId="Equation.3">
                    <p:embed/>
                  </p:oleObj>
                </mc:Choice>
                <mc:Fallback>
                  <p:oleObj name="公式" r:id="rId20" imgW="203377" imgH="317776" progId="Equation.3">
                    <p:embed/>
                    <p:pic>
                      <p:nvPicPr>
                        <p:cNvPr id="0" name="对象 23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05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3574"/>
          <p:cNvGrpSpPr>
            <a:grpSpLocks noChangeAspect="1"/>
          </p:cNvGrpSpPr>
          <p:nvPr/>
        </p:nvGrpSpPr>
        <p:grpSpPr bwMode="auto">
          <a:xfrm>
            <a:off x="4965700" y="2813050"/>
            <a:ext cx="349250" cy="603250"/>
            <a:chOff x="0" y="0"/>
            <a:chExt cx="220" cy="380"/>
          </a:xfrm>
        </p:grpSpPr>
        <p:graphicFrame>
          <p:nvGraphicFramePr>
            <p:cNvPr id="21516" name="对象 23575"/>
            <p:cNvGraphicFramePr>
              <a:graphicFrameLocks noChangeAspect="1"/>
            </p:cNvGraphicFramePr>
            <p:nvPr/>
          </p:nvGraphicFramePr>
          <p:xfrm>
            <a:off x="0" y="0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3" name="公式" r:id="rId22" imgW="191081" imgH="191081" progId="Equation.3">
                    <p:embed/>
                  </p:oleObj>
                </mc:Choice>
                <mc:Fallback>
                  <p:oleObj name="公式" r:id="rId22" imgW="191081" imgH="191081" progId="Equation.3">
                    <p:embed/>
                    <p:pic>
                      <p:nvPicPr>
                        <p:cNvPr id="0" name="对象 23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对象 23576"/>
            <p:cNvGraphicFramePr>
              <a:graphicFrameLocks noChangeAspect="1"/>
            </p:cNvGraphicFramePr>
            <p:nvPr/>
          </p:nvGraphicFramePr>
          <p:xfrm>
            <a:off x="4" y="108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4" name="公式" r:id="rId23" imgW="343347" imgH="432363" progId="Equation.3">
                    <p:embed/>
                  </p:oleObj>
                </mc:Choice>
                <mc:Fallback>
                  <p:oleObj name="公式" r:id="rId23" imgW="343347" imgH="432363" progId="Equation.3">
                    <p:embed/>
                    <p:pic>
                      <p:nvPicPr>
                        <p:cNvPr id="0" name="对象 23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108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3577"/>
          <p:cNvGrpSpPr>
            <a:grpSpLocks/>
          </p:cNvGrpSpPr>
          <p:nvPr/>
        </p:nvGrpSpPr>
        <p:grpSpPr bwMode="auto">
          <a:xfrm>
            <a:off x="4578350" y="2578100"/>
            <a:ext cx="1111250" cy="749300"/>
            <a:chOff x="0" y="0"/>
            <a:chExt cx="700" cy="472"/>
          </a:xfrm>
        </p:grpSpPr>
        <p:sp>
          <p:nvSpPr>
            <p:cNvPr id="21536" name="Line 26"/>
            <p:cNvSpPr>
              <a:spLocks noChangeShapeType="1"/>
            </p:cNvSpPr>
            <p:nvPr/>
          </p:nvSpPr>
          <p:spPr bwMode="auto">
            <a:xfrm>
              <a:off x="28" y="0"/>
              <a:ext cx="268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27"/>
            <p:cNvSpPr>
              <a:spLocks noChangeShapeType="1"/>
            </p:cNvSpPr>
            <p:nvPr/>
          </p:nvSpPr>
          <p:spPr bwMode="auto">
            <a:xfrm flipV="1">
              <a:off x="0" y="200"/>
              <a:ext cx="26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28"/>
            <p:cNvSpPr>
              <a:spLocks noChangeShapeType="1"/>
            </p:cNvSpPr>
            <p:nvPr/>
          </p:nvSpPr>
          <p:spPr bwMode="auto">
            <a:xfrm flipH="1">
              <a:off x="316" y="2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82" name="未知"/>
          <p:cNvSpPr>
            <a:spLocks noChangeArrowheads="1"/>
          </p:cNvSpPr>
          <p:nvPr/>
        </p:nvSpPr>
        <p:spPr bwMode="auto">
          <a:xfrm>
            <a:off x="5080000" y="2667000"/>
            <a:ext cx="457200" cy="419100"/>
          </a:xfrm>
          <a:custGeom>
            <a:avLst/>
            <a:gdLst>
              <a:gd name="T0" fmla="*/ 457200 w 288"/>
              <a:gd name="T1" fmla="*/ 419100 h 264"/>
              <a:gd name="T2" fmla="*/ 228600 w 288"/>
              <a:gd name="T3" fmla="*/ 38100 h 264"/>
              <a:gd name="T4" fmla="*/ 0 w 288"/>
              <a:gd name="T5" fmla="*/ 190500 h 264"/>
              <a:gd name="T6" fmla="*/ 0 60000 65536"/>
              <a:gd name="T7" fmla="*/ 0 60000 65536"/>
              <a:gd name="T8" fmla="*/ 0 60000 65536"/>
              <a:gd name="T9" fmla="*/ 0 w 288"/>
              <a:gd name="T10" fmla="*/ 0 h 264"/>
              <a:gd name="T11" fmla="*/ 288 w 288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64">
                <a:moveTo>
                  <a:pt x="288" y="264"/>
                </a:moveTo>
                <a:cubicBezTo>
                  <a:pt x="240" y="156"/>
                  <a:pt x="192" y="48"/>
                  <a:pt x="144" y="24"/>
                </a:cubicBezTo>
                <a:cubicBezTo>
                  <a:pt x="96" y="0"/>
                  <a:pt x="48" y="60"/>
                  <a:pt x="0" y="120"/>
                </a:cubicBez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3" name="对象 23582"/>
          <p:cNvGraphicFramePr>
            <a:graphicFrameLocks noChangeAspect="1"/>
          </p:cNvGraphicFramePr>
          <p:nvPr/>
        </p:nvGraphicFramePr>
        <p:xfrm>
          <a:off x="914400" y="46482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公式" r:id="rId25" imgW="1789923" imgH="380835" progId="Equation.3">
                  <p:embed/>
                </p:oleObj>
              </mc:Choice>
              <mc:Fallback>
                <p:oleObj name="公式" r:id="rId25" imgW="1789923" imgH="380835" progId="Equation.3">
                  <p:embed/>
                  <p:pic>
                    <p:nvPicPr>
                      <p:cNvPr id="0" name="对象 23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对象 23583"/>
          <p:cNvGraphicFramePr>
            <a:graphicFrameLocks noChangeAspect="1"/>
          </p:cNvGraphicFramePr>
          <p:nvPr/>
        </p:nvGraphicFramePr>
        <p:xfrm>
          <a:off x="914400" y="5486400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公式" r:id="rId27" imgW="940208" imgH="381165" progId="Equation.3">
                  <p:embed/>
                </p:oleObj>
              </mc:Choice>
              <mc:Fallback>
                <p:oleObj name="公式" r:id="rId27" imgW="940208" imgH="381165" progId="Equation.3">
                  <p:embed/>
                  <p:pic>
                    <p:nvPicPr>
                      <p:cNvPr id="0" name="对象 23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93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AutoShape 32"/>
          <p:cNvSpPr>
            <a:spLocks noChangeArrowheads="1"/>
          </p:cNvSpPr>
          <p:nvPr/>
        </p:nvSpPr>
        <p:spPr bwMode="auto">
          <a:xfrm>
            <a:off x="2133600" y="556260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86" name="对象 23585"/>
          <p:cNvGraphicFramePr>
            <a:graphicFrameLocks noChangeAspect="1"/>
          </p:cNvGraphicFramePr>
          <p:nvPr/>
        </p:nvGraphicFramePr>
        <p:xfrm>
          <a:off x="3352800" y="5486400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公式" r:id="rId28" imgW="1497950" imgH="380835" progId="Equation.3">
                  <p:embed/>
                </p:oleObj>
              </mc:Choice>
              <mc:Fallback>
                <p:oleObj name="公式" r:id="rId28" imgW="1497950" imgH="380835" progId="Equation.3">
                  <p:embed/>
                  <p:pic>
                    <p:nvPicPr>
                      <p:cNvPr id="0" name="对象 23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86400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对象 23586"/>
          <p:cNvGraphicFramePr>
            <a:graphicFrameLocks noChangeAspect="1"/>
          </p:cNvGraphicFramePr>
          <p:nvPr/>
        </p:nvGraphicFramePr>
        <p:xfrm>
          <a:off x="4876800" y="5486400"/>
          <a:ext cx="133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公式" r:id="rId30" imgW="1334079" imgH="381165" progId="Equation.3">
                  <p:embed/>
                </p:oleObj>
              </mc:Choice>
              <mc:Fallback>
                <p:oleObj name="公式" r:id="rId30" imgW="1334079" imgH="381165" progId="Equation.3">
                  <p:embed/>
                  <p:pic>
                    <p:nvPicPr>
                      <p:cNvPr id="0" name="对象 23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133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对象 23587"/>
          <p:cNvGraphicFramePr>
            <a:graphicFrameLocks noChangeAspect="1"/>
          </p:cNvGraphicFramePr>
          <p:nvPr/>
        </p:nvGraphicFramePr>
        <p:xfrm>
          <a:off x="6172200" y="549910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公式" r:id="rId32" imgW="1079969" imgH="381165" progId="Equation.3">
                  <p:embed/>
                </p:oleObj>
              </mc:Choice>
              <mc:Fallback>
                <p:oleObj name="公式" r:id="rId32" imgW="1079969" imgH="381165" progId="Equation.3">
                  <p:embed/>
                  <p:pic>
                    <p:nvPicPr>
                      <p:cNvPr id="0" name="对象 23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99100"/>
                        <a:ext cx="107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对象 23588"/>
          <p:cNvGraphicFramePr>
            <a:graphicFrameLocks noChangeAspect="1"/>
          </p:cNvGraphicFramePr>
          <p:nvPr/>
        </p:nvGraphicFramePr>
        <p:xfrm>
          <a:off x="7289800" y="54864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公式" r:id="rId34" imgW="1308668" imgH="393871" progId="Equation.3">
                  <p:embed/>
                </p:oleObj>
              </mc:Choice>
              <mc:Fallback>
                <p:oleObj name="公式" r:id="rId34" imgW="1308668" imgH="393871" progId="Equation.3">
                  <p:embed/>
                  <p:pic>
                    <p:nvPicPr>
                      <p:cNvPr id="0" name="对象 23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54864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0D1286D-1615-4732-9F92-1F081DDB0FD2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66" grpId="0" animBg="1"/>
      <p:bldP spid="23567" grpId="0" animBg="1"/>
      <p:bldP spid="23582" grpId="0" animBg="1"/>
      <p:bldP spid="235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D361F38-5A3B-4F3A-BFB5-7EB0704F0CCC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pSp>
        <p:nvGrpSpPr>
          <p:cNvPr id="22533" name="组合 24578"/>
          <p:cNvGrpSpPr>
            <a:grpSpLocks/>
          </p:cNvGrpSpPr>
          <p:nvPr/>
        </p:nvGrpSpPr>
        <p:grpSpPr bwMode="auto">
          <a:xfrm>
            <a:off x="684213" y="620713"/>
            <a:ext cx="11817350" cy="3182937"/>
            <a:chOff x="0" y="0"/>
            <a:chExt cx="7444" cy="2005"/>
          </a:xfrm>
        </p:grpSpPr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135" y="358"/>
            <a:ext cx="7309" cy="1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Document" r:id="rId3" imgW="5266800" imgH="1188720" progId="Word.Document.8">
                    <p:embed/>
                  </p:oleObj>
                </mc:Choice>
                <mc:Fallback>
                  <p:oleObj name="Document" r:id="rId3" imgW="5266800" imgH="118872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" y="358"/>
                          <a:ext cx="7309" cy="1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720" cy="672"/>
            </a:xfrm>
            <a:prstGeom prst="irregularSeal1">
              <a:avLst/>
            </a:prstGeom>
            <a:solidFill>
              <a:srgbClr val="FFFF66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方正舒体" pitchFamily="2" charset="-122"/>
                  <a:ea typeface="方正舒体" pitchFamily="2" charset="-122"/>
                </a:rPr>
                <a:t>注意</a:t>
              </a:r>
              <a:endParaRPr lang="zh-CN" altLang="en-US" b="1">
                <a:latin typeface="宋体" pitchFamily="2" charset="-122"/>
              </a:endParaRPr>
            </a:p>
          </p:txBody>
        </p:sp>
      </p:grp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463550" y="3695700"/>
          <a:ext cx="112426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Document" r:id="rId5" imgW="5266800" imgH="791640" progId="Word.Document.8">
                  <p:embed/>
                </p:oleObj>
              </mc:Choice>
              <mc:Fallback>
                <p:oleObj name="Document" r:id="rId5" imgW="5266800" imgH="7916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695700"/>
                        <a:ext cx="1124267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381000" y="3657600"/>
            <a:ext cx="8382000" cy="1905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A754F4-C420-42A7-AFED-9B8853957257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9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C36C2E3-F889-4036-B2EA-FF6326DFF1F2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2247900" y="700088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公式" r:id="rId5" imgW="724214" imgH="368460" progId="Equation.3">
                  <p:embed/>
                </p:oleObj>
              </mc:Choice>
              <mc:Fallback>
                <p:oleObj name="公式" r:id="rId5" imgW="724214" imgH="368460" progId="Equation.3">
                  <p:embed/>
                  <p:pic>
                    <p:nvPicPr>
                      <p:cNvPr id="0" name="对象 25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700088"/>
                        <a:ext cx="723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>
            <a:graphicFrameLocks noChangeAspect="1"/>
          </p:cNvGraphicFramePr>
          <p:nvPr/>
        </p:nvGraphicFramePr>
        <p:xfrm>
          <a:off x="3136900" y="700088"/>
          <a:ext cx="124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公式" r:id="rId7" imgW="1245681" imgH="597419" progId="Equation.3">
                  <p:embed/>
                </p:oleObj>
              </mc:Choice>
              <mc:Fallback>
                <p:oleObj name="公式" r:id="rId7" imgW="1245681" imgH="597419" progId="Equation.3">
                  <p:embed/>
                  <p:pic>
                    <p:nvPicPr>
                      <p:cNvPr id="0" name="对象 25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700088"/>
                        <a:ext cx="124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>
            <a:graphicFrameLocks noChangeAspect="1"/>
          </p:cNvGraphicFramePr>
          <p:nvPr/>
        </p:nvGraphicFramePr>
        <p:xfrm>
          <a:off x="4381500" y="485775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公式" r:id="rId9" imgW="1143993" imgH="915194" progId="Equation.3">
                  <p:embed/>
                </p:oleObj>
              </mc:Choice>
              <mc:Fallback>
                <p:oleObj name="公式" r:id="rId9" imgW="1143993" imgH="915194" progId="Equation.3">
                  <p:embed/>
                  <p:pic>
                    <p:nvPicPr>
                      <p:cNvPr id="0" name="对象 25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85775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5524500" y="725488"/>
          <a:ext cx="57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公式" r:id="rId11" imgW="571500" imgH="355600" progId="Equation.3">
                  <p:embed/>
                </p:oleObj>
              </mc:Choice>
              <mc:Fallback>
                <p:oleObj name="公式" r:id="rId11" imgW="571500" imgH="355600" progId="Equation.3">
                  <p:embed/>
                  <p:pic>
                    <p:nvPicPr>
                      <p:cNvPr id="0" name="对象 25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725488"/>
                        <a:ext cx="57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>
            <a:graphicFrameLocks noChangeAspect="1"/>
          </p:cNvGraphicFramePr>
          <p:nvPr/>
        </p:nvGraphicFramePr>
        <p:xfrm>
          <a:off x="1460500" y="175260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公式" r:id="rId13" imgW="381331" imgH="355909" progId="Equation.3">
                  <p:embed/>
                </p:oleObj>
              </mc:Choice>
              <mc:Fallback>
                <p:oleObj name="公式" r:id="rId13" imgW="381331" imgH="355909" progId="Equation.3">
                  <p:embed/>
                  <p:pic>
                    <p:nvPicPr>
                      <p:cNvPr id="0" name="对象 25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752600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222500" y="1614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取</a:t>
            </a:r>
          </a:p>
        </p:txBody>
      </p:sp>
      <p:graphicFrame>
        <p:nvGraphicFramePr>
          <p:cNvPr id="25610" name="对象 25609"/>
          <p:cNvGraphicFramePr>
            <a:graphicFrameLocks noChangeAspect="1"/>
          </p:cNvGraphicFramePr>
          <p:nvPr/>
        </p:nvGraphicFramePr>
        <p:xfrm>
          <a:off x="2755900" y="17399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公式" r:id="rId15" imgW="1003736" imgH="393871" progId="Equation.3">
                  <p:embed/>
                </p:oleObj>
              </mc:Choice>
              <mc:Fallback>
                <p:oleObj name="公式" r:id="rId15" imgW="1003736" imgH="393871" progId="Equation.3">
                  <p:embed/>
                  <p:pic>
                    <p:nvPicPr>
                      <p:cNvPr id="0" name="对象 25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7399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>
            <a:graphicFrameLocks noChangeAspect="1"/>
          </p:cNvGraphicFramePr>
          <p:nvPr/>
        </p:nvGraphicFramePr>
        <p:xfrm>
          <a:off x="1181100" y="464820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17" imgW="1194837" imgH="838928" progId="Equation.3">
                  <p:embed/>
                </p:oleObj>
              </mc:Choice>
              <mc:Fallback>
                <p:oleObj name="公式" r:id="rId17" imgW="1194837" imgH="838928" progId="Equation.3">
                  <p:embed/>
                  <p:pic>
                    <p:nvPicPr>
                      <p:cNvPr id="0" name="对象 25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648200"/>
                        <a:ext cx="119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>
            <a:graphicFrameLocks noChangeAspect="1"/>
          </p:cNvGraphicFramePr>
          <p:nvPr/>
        </p:nvGraphicFramePr>
        <p:xfrm>
          <a:off x="1460500" y="2603500"/>
          <a:ext cx="124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公式" r:id="rId19" imgW="1245681" imgH="597419" progId="Equation.3">
                  <p:embed/>
                </p:oleObj>
              </mc:Choice>
              <mc:Fallback>
                <p:oleObj name="公式" r:id="rId19" imgW="1245681" imgH="597419" progId="Equation.3">
                  <p:embed/>
                  <p:pic>
                    <p:nvPicPr>
                      <p:cNvPr id="0" name="对象 25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603500"/>
                        <a:ext cx="124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25612"/>
          <p:cNvGraphicFramePr>
            <a:graphicFrameLocks noChangeAspect="1"/>
          </p:cNvGraphicFramePr>
          <p:nvPr/>
        </p:nvGraphicFramePr>
        <p:xfrm>
          <a:off x="2705100" y="23622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公式" r:id="rId20" imgW="1143993" imgH="915194" progId="Equation.3">
                  <p:embed/>
                </p:oleObj>
              </mc:Choice>
              <mc:Fallback>
                <p:oleObj name="公式" r:id="rId20" imgW="1143993" imgH="915194" progId="Equation.3">
                  <p:embed/>
                  <p:pic>
                    <p:nvPicPr>
                      <p:cNvPr id="0" name="对象 25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3622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25613"/>
          <p:cNvGraphicFramePr>
            <a:graphicFrameLocks noChangeAspect="1"/>
          </p:cNvGraphicFramePr>
          <p:nvPr/>
        </p:nvGraphicFramePr>
        <p:xfrm>
          <a:off x="1206500" y="3860800"/>
          <a:ext cx="825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公式" r:id="rId21" imgW="826217" imgH="559285" progId="Equation.3">
                  <p:embed/>
                </p:oleObj>
              </mc:Choice>
              <mc:Fallback>
                <p:oleObj name="公式" r:id="rId21" imgW="826217" imgH="559285" progId="Equation.3">
                  <p:embed/>
                  <p:pic>
                    <p:nvPicPr>
                      <p:cNvPr id="0" name="对象 25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860800"/>
                        <a:ext cx="825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对象 25614"/>
          <p:cNvGraphicFramePr>
            <a:graphicFrameLocks noChangeAspect="1"/>
          </p:cNvGraphicFramePr>
          <p:nvPr/>
        </p:nvGraphicFramePr>
        <p:xfrm>
          <a:off x="2032000" y="358140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公式" r:id="rId23" imgW="1485900" imgH="838200" progId="Equation.3">
                  <p:embed/>
                </p:oleObj>
              </mc:Choice>
              <mc:Fallback>
                <p:oleObj name="公式" r:id="rId23" imgW="1485900" imgH="838200" progId="Equation.3">
                  <p:embed/>
                  <p:pic>
                    <p:nvPicPr>
                      <p:cNvPr id="0" name="对象 25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581400"/>
                        <a:ext cx="148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对象 25615"/>
          <p:cNvGraphicFramePr>
            <a:graphicFrameLocks noChangeAspect="1"/>
          </p:cNvGraphicFramePr>
          <p:nvPr/>
        </p:nvGraphicFramePr>
        <p:xfrm>
          <a:off x="1460500" y="5791200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公式" r:id="rId25" imgW="1397607" imgH="381165" progId="Equation.3">
                  <p:embed/>
                </p:oleObj>
              </mc:Choice>
              <mc:Fallback>
                <p:oleObj name="公式" r:id="rId25" imgW="1397607" imgH="381165" progId="Equation.3">
                  <p:embed/>
                  <p:pic>
                    <p:nvPicPr>
                      <p:cNvPr id="0" name="对象 25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791200"/>
                        <a:ext cx="139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对象 25616"/>
          <p:cNvGraphicFramePr>
            <a:graphicFrameLocks noChangeAspect="1"/>
          </p:cNvGraphicFramePr>
          <p:nvPr/>
        </p:nvGraphicFramePr>
        <p:xfrm>
          <a:off x="2965450" y="5791200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公式" r:id="rId27" imgW="1105380" imgH="381165" progId="Equation.3">
                  <p:embed/>
                </p:oleObj>
              </mc:Choice>
              <mc:Fallback>
                <p:oleObj name="公式" r:id="rId27" imgW="1105380" imgH="381165" progId="Equation.3">
                  <p:embed/>
                  <p:pic>
                    <p:nvPicPr>
                      <p:cNvPr id="0" name="对象 25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791200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对象 25617"/>
          <p:cNvGraphicFramePr>
            <a:graphicFrameLocks noChangeAspect="1"/>
          </p:cNvGraphicFramePr>
          <p:nvPr/>
        </p:nvGraphicFramePr>
        <p:xfrm>
          <a:off x="4095750" y="5791200"/>
          <a:ext cx="57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公式" r:id="rId29" imgW="571500" imgH="355600" progId="Equation.3">
                  <p:embed/>
                </p:oleObj>
              </mc:Choice>
              <mc:Fallback>
                <p:oleObj name="公式" r:id="rId29" imgW="571500" imgH="355600" progId="Equation.3">
                  <p:embed/>
                  <p:pic>
                    <p:nvPicPr>
                      <p:cNvPr id="0" name="对象 25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791200"/>
                        <a:ext cx="57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9" name="mymovie.avi">
            <a:hlinkClick r:id="" action="ppaction://media"/>
          </p:cNvPr>
          <p:cNvPicPr>
            <a:picLocks noChangeAspect="1" noChangeArrowheads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524000"/>
            <a:ext cx="4152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BF4BBE-50FE-478F-A0BD-8584DD3DA762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76672"/>
            <a:ext cx="1032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3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6000" fill="hold"/>
                                        <p:tgtEl>
                                          <p:spTgt spid="256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8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619"/>
                </p:tgtEl>
              </p:cMediaNode>
            </p:video>
          </p:childTnLst>
        </p:cTn>
      </p:par>
    </p:tnLst>
    <p:bldLst>
      <p:bldP spid="256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B1E4CD-DF77-4A12-92E9-A01E3DC72303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250825" y="2852738"/>
          <a:ext cx="8210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3" imgW="3365500" imgH="457200" progId="Equation.3">
                  <p:embed/>
                </p:oleObj>
              </mc:Choice>
              <mc:Fallback>
                <p:oleObj name="公式" r:id="rId3" imgW="3365500" imgH="457200" progId="Equation.3">
                  <p:embed/>
                  <p:pic>
                    <p:nvPicPr>
                      <p:cNvPr id="0" name="对象 5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52738"/>
                        <a:ext cx="82105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>
            <a:graphicFrameLocks noChangeAspect="1"/>
          </p:cNvGraphicFramePr>
          <p:nvPr/>
        </p:nvGraphicFramePr>
        <p:xfrm>
          <a:off x="755650" y="3933825"/>
          <a:ext cx="6918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5" imgW="2411953" imgH="482391" progId="Equation.3">
                  <p:embed/>
                </p:oleObj>
              </mc:Choice>
              <mc:Fallback>
                <p:oleObj name="公式" r:id="rId5" imgW="2411953" imgH="482391" progId="Equation.3">
                  <p:embed/>
                  <p:pic>
                    <p:nvPicPr>
                      <p:cNvPr id="0" name="对象 5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69183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/>
          <p:cNvGraphicFramePr>
            <a:graphicFrameLocks noChangeAspect="1"/>
          </p:cNvGraphicFramePr>
          <p:nvPr/>
        </p:nvGraphicFramePr>
        <p:xfrm>
          <a:off x="900113" y="5157788"/>
          <a:ext cx="18938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7" imgW="660687" imgH="482810" progId="Equation.3">
                  <p:embed/>
                </p:oleObj>
              </mc:Choice>
              <mc:Fallback>
                <p:oleObj name="公式" r:id="rId7" imgW="660687" imgH="482810" progId="Equation.3">
                  <p:embed/>
                  <p:pic>
                    <p:nvPicPr>
                      <p:cNvPr id="0" name="对象 5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18938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2909888" y="5510213"/>
          <a:ext cx="5692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9" imgW="2030238" imgH="203024" progId="Equation.3">
                  <p:embed/>
                </p:oleObj>
              </mc:Choice>
              <mc:Fallback>
                <p:oleObj name="公式" r:id="rId9" imgW="2030238" imgH="203024" progId="Equation.3">
                  <p:embed/>
                  <p:pic>
                    <p:nvPicPr>
                      <p:cNvPr id="0" name="对象 5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510213"/>
                        <a:ext cx="5692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61312"/>
              </p:ext>
            </p:extLst>
          </p:nvPr>
        </p:nvGraphicFramePr>
        <p:xfrm>
          <a:off x="-36512" y="836712"/>
          <a:ext cx="111220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Document" r:id="rId11" imgW="5471202" imgH="347016" progId="Word.Document.8">
                  <p:embed/>
                </p:oleObj>
              </mc:Choice>
              <mc:Fallback>
                <p:oleObj name="Document" r:id="rId11" imgW="5471202" imgH="34701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836712"/>
                        <a:ext cx="111220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9"/>
          <p:cNvGraphicFramePr>
            <a:graphicFrameLocks noChangeAspect="1"/>
          </p:cNvGraphicFramePr>
          <p:nvPr/>
        </p:nvGraphicFramePr>
        <p:xfrm>
          <a:off x="0" y="1484313"/>
          <a:ext cx="12039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Document" r:id="rId13" imgW="5486400" imgH="266700" progId="Word.Document.8">
                  <p:embed/>
                </p:oleObj>
              </mc:Choice>
              <mc:Fallback>
                <p:oleObj name="Document" r:id="rId13" imgW="5486400" imgH="2667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120396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"/>
          <p:cNvGraphicFramePr>
            <a:graphicFrameLocks noChangeAspect="1"/>
          </p:cNvGraphicFramePr>
          <p:nvPr/>
        </p:nvGraphicFramePr>
        <p:xfrm>
          <a:off x="0" y="2170113"/>
          <a:ext cx="13335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Document" r:id="rId15" imgW="5486040" imgH="378000" progId="Word.Document.8">
                  <p:embed/>
                </p:oleObj>
              </mc:Choice>
              <mc:Fallback>
                <p:oleObj name="Document" r:id="rId15" imgW="5486040" imgH="3780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0113"/>
                        <a:ext cx="13335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E12ADD-FADF-452C-9737-B34E9DFF9C28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-27384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第一节 </a:t>
            </a:r>
            <a:r>
              <a:rPr lang="en-US" altLang="zh-CN" sz="3600" i="1" dirty="0">
                <a:ea typeface="黑体" pitchFamily="2" charset="-122"/>
              </a:rPr>
              <a:t>n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维</a:t>
            </a:r>
            <a:r>
              <a:rPr lang="en-US" altLang="zh-CN" sz="3600" dirty="0">
                <a:ea typeface="黑体" pitchFamily="2" charset="-122"/>
              </a:rPr>
              <a:t>Euclid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空间点集拓扑初步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1219200" y="0"/>
          <a:ext cx="3937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公式" r:id="rId3" imgW="1524000" imgH="495300" progId="Equation.3">
                  <p:embed/>
                </p:oleObj>
              </mc:Choice>
              <mc:Fallback>
                <p:oleObj name="公式" r:id="rId3" imgW="1524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0"/>
                        <a:ext cx="3937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0" y="1295400"/>
          <a:ext cx="87058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公式" r:id="rId5" imgW="3060700" imgH="685800" progId="Equation.3">
                  <p:embed/>
                </p:oleObj>
              </mc:Choice>
              <mc:Fallback>
                <p:oleObj name="公式" r:id="rId5" imgW="3060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70585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487363" y="2997200"/>
          <a:ext cx="665003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公式" r:id="rId7" imgW="2336800" imgH="927100" progId="Equation.3">
                  <p:embed/>
                </p:oleObj>
              </mc:Choice>
              <mc:Fallback>
                <p:oleObj name="公式" r:id="rId7" imgW="2336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997200"/>
                        <a:ext cx="665003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401" y="260648"/>
            <a:ext cx="1032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4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677863"/>
            <a:ext cx="850741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2.4</a:t>
            </a:r>
            <a:r>
              <a:rPr lang="en-US" altLang="zh-CN"/>
              <a:t> (</a:t>
            </a:r>
            <a:r>
              <a:rPr lang="zh-CN" altLang="en-US"/>
              <a:t>二元函数连续性） 设有点集</a:t>
            </a:r>
            <a:r>
              <a:rPr lang="en-US" altLang="zh-CN" i="1"/>
              <a:t>A 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/>
              <a:t>R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</a:t>
            </a:r>
          </a:p>
          <a:p>
            <a:pPr eaLnBrk="1" hangingPunct="1"/>
            <a:r>
              <a:rPr lang="en-US" altLang="zh-CN" i="1">
                <a:sym typeface="Symbol" pitchFamily="18" charset="2"/>
              </a:rPr>
              <a:t>f :A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sym typeface="Math1" pitchFamily="2" charset="2"/>
              </a:rPr>
              <a:t> R</a:t>
            </a:r>
            <a:r>
              <a:rPr lang="zh-CN" altLang="en-US">
                <a:sym typeface="Math1" pitchFamily="2" charset="2"/>
              </a:rPr>
              <a:t>是一个二元数量值函数。</a:t>
            </a:r>
            <a:r>
              <a:rPr lang="zh-CN" altLang="en-US">
                <a:latin typeface="宋体" charset="-122"/>
                <a:sym typeface="Symbol" pitchFamily="18" charset="2"/>
              </a:rPr>
              <a:t>点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30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 baseline="-30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latin typeface="宋体" charset="-122"/>
                <a:sym typeface="Symbol" pitchFamily="18" charset="2"/>
              </a:rPr>
              <a:t>是</a:t>
            </a:r>
          </a:p>
          <a:p>
            <a:pPr eaLnBrk="1" hangingPunct="1"/>
            <a:r>
              <a:rPr lang="en-US" altLang="zh-CN" i="1">
                <a:sym typeface="Symbol" pitchFamily="18" charset="2"/>
              </a:rPr>
              <a:t>A</a:t>
            </a:r>
            <a:r>
              <a:rPr lang="zh-CN" altLang="en-US">
                <a:latin typeface="宋体" charset="-122"/>
                <a:sym typeface="Symbol" pitchFamily="18" charset="2"/>
              </a:rPr>
              <a:t>的聚点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并</a:t>
            </a:r>
            <a:r>
              <a:rPr lang="zh-CN" altLang="en-US">
                <a:latin typeface="宋体" charset="-122"/>
                <a:sym typeface="Symbol" pitchFamily="18" charset="2"/>
              </a:rPr>
              <a:t>且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30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 baseline="-30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baseline="-30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,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870075" y="2362200"/>
          <a:ext cx="5149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公式" r:id="rId3" imgW="1943100" imgH="292100" progId="Equation.3">
                  <p:embed/>
                </p:oleObj>
              </mc:Choice>
              <mc:Fallback>
                <p:oleObj name="公式" r:id="rId3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2362200"/>
                        <a:ext cx="51498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62000" y="24685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宋体" charset="-122"/>
                <a:sym typeface="Symbol" pitchFamily="18" charset="2"/>
              </a:rPr>
              <a:t>如果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85800" y="342900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宋体" charset="-122"/>
                <a:sym typeface="Symbol" pitchFamily="18" charset="2"/>
              </a:rPr>
              <a:t>则称函数</a:t>
            </a:r>
            <a:r>
              <a:rPr lang="en-US" altLang="zh-CN" sz="2800" i="1" dirty="0">
                <a:sym typeface="Symbol" pitchFamily="18" charset="2"/>
              </a:rPr>
              <a:t>f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i="1" dirty="0">
                <a:sym typeface="Symbol" pitchFamily="18" charset="2"/>
              </a:rPr>
              <a:t>y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在点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i="1" dirty="0">
                <a:sym typeface="Symbol" pitchFamily="18" charset="2"/>
              </a:rPr>
              <a:t>y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处</a:t>
            </a: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连续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并称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i="1" dirty="0">
                <a:sym typeface="Symbol" pitchFamily="18" charset="2"/>
              </a:rPr>
              <a:t>y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en-US" altLang="zh-CN" sz="2800" baseline="-30000" dirty="0">
                <a:sym typeface="Symbol" pitchFamily="18" charset="2"/>
              </a:rPr>
              <a:t> 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990600" y="4114800"/>
            <a:ext cx="7829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宋体" charset="-122"/>
                <a:sym typeface="Symbol" pitchFamily="18" charset="2"/>
              </a:rPr>
              <a:t>为</a:t>
            </a:r>
            <a:r>
              <a:rPr lang="en-US" altLang="zh-CN" sz="2800" i="1" dirty="0">
                <a:sym typeface="Symbol" pitchFamily="18" charset="2"/>
              </a:rPr>
              <a:t>f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连续点</a:t>
            </a:r>
            <a:r>
              <a:rPr lang="en-US" altLang="zh-CN" sz="2800" dirty="0">
                <a:sym typeface="Symbol" pitchFamily="18" charset="2"/>
              </a:rPr>
              <a:t>,</a:t>
            </a:r>
            <a:r>
              <a:rPr lang="zh-CN" altLang="en-US" sz="2800" dirty="0">
                <a:sym typeface="Symbol" pitchFamily="18" charset="2"/>
              </a:rPr>
              <a:t>否则称</a:t>
            </a:r>
            <a:r>
              <a:rPr lang="en-US" altLang="zh-CN" sz="2800" i="1" dirty="0">
                <a:sym typeface="Symbol" pitchFamily="18" charset="2"/>
              </a:rPr>
              <a:t>f </a:t>
            </a:r>
            <a:r>
              <a:rPr lang="zh-CN" altLang="en-US" sz="2800" dirty="0">
                <a:sym typeface="Symbol" pitchFamily="18" charset="2"/>
              </a:rPr>
              <a:t>在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i="1" dirty="0">
                <a:sym typeface="Symbol" pitchFamily="18" charset="2"/>
              </a:rPr>
              <a:t>y</a:t>
            </a:r>
            <a:r>
              <a:rPr lang="en-US" altLang="zh-CN" sz="2800" baseline="-30000" dirty="0">
                <a:sym typeface="Symbol" pitchFamily="18" charset="2"/>
              </a:rPr>
              <a:t>0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处</a:t>
            </a:r>
            <a:r>
              <a:rPr lang="zh-CN" altLang="en-US" sz="2800" b="1" dirty="0">
                <a:solidFill>
                  <a:srgbClr val="FF0000"/>
                </a:solidFill>
                <a:sym typeface="Symbol" pitchFamily="18" charset="2"/>
              </a:rPr>
              <a:t>间断</a:t>
            </a:r>
            <a:r>
              <a:rPr lang="zh-CN" altLang="en-US" dirty="0">
                <a:sym typeface="Symbol" pitchFamily="18" charset="2"/>
              </a:rPr>
              <a:t>。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755650" y="4876800"/>
            <a:ext cx="8153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宋体" charset="-122"/>
                <a:sym typeface="Symbol" pitchFamily="18" charset="2"/>
              </a:rPr>
              <a:t>若</a:t>
            </a:r>
            <a:r>
              <a:rPr lang="en-US" altLang="zh-CN" sz="2800" i="1" dirty="0">
                <a:sym typeface="Symbol" pitchFamily="18" charset="2"/>
              </a:rPr>
              <a:t>f 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在点集</a:t>
            </a:r>
            <a:r>
              <a:rPr lang="en-US" altLang="zh-CN" sz="2800" i="1" dirty="0">
                <a:sym typeface="Symbol" pitchFamily="18" charset="2"/>
              </a:rPr>
              <a:t>A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中每一点处都连续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则称</a:t>
            </a:r>
            <a:r>
              <a:rPr lang="en-US" altLang="zh-CN" sz="2800" i="1" dirty="0">
                <a:sym typeface="Symbol" pitchFamily="18" charset="2"/>
              </a:rPr>
              <a:t>f</a:t>
            </a:r>
            <a:r>
              <a:rPr lang="zh-CN" altLang="en-US" sz="2800" dirty="0">
                <a:sym typeface="Symbol" pitchFamily="18" charset="2"/>
              </a:rPr>
              <a:t>在集合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上连续，称</a:t>
            </a:r>
            <a:r>
              <a:rPr lang="en-US" altLang="zh-CN" sz="2800" i="1" dirty="0">
                <a:sym typeface="Symbol" pitchFamily="18" charset="2"/>
              </a:rPr>
              <a:t>f 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为</a:t>
            </a:r>
            <a:r>
              <a:rPr lang="en-US" altLang="zh-CN" sz="2800" i="1" dirty="0">
                <a:sym typeface="Symbol" pitchFamily="18" charset="2"/>
              </a:rPr>
              <a:t>A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上的</a:t>
            </a: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连续函数</a:t>
            </a:r>
            <a:r>
              <a:rPr lang="en-US" altLang="zh-CN" sz="2800" dirty="0">
                <a:sym typeface="Symbol" pitchFamily="18" charset="2"/>
              </a:rPr>
              <a:t>.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228600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多元函数</a:t>
            </a:r>
            <a:r>
              <a:rPr lang="zh-CN" altLang="en-US" sz="2800" b="1" dirty="0">
                <a:solidFill>
                  <a:srgbClr val="FF3300"/>
                </a:solidFill>
              </a:rPr>
              <a:t>的连续性</a:t>
            </a:r>
          </a:p>
        </p:txBody>
      </p:sp>
    </p:spTree>
    <p:extLst>
      <p:ext uri="{BB962C8B-B14F-4D97-AF65-F5344CB8AC3E}">
        <p14:creationId xmlns:p14="http://schemas.microsoft.com/office/powerpoint/2010/main" val="20506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 autoUpdateAnimBg="0"/>
      <p:bldP spid="46086" grpId="0" build="p" autoUpdateAnimBg="0"/>
      <p:bldP spid="46087" grpId="0" build="p" autoUpdateAnimBg="0"/>
      <p:bldP spid="46088" grpId="0" build="p" autoUpdateAnimBg="0"/>
      <p:bldP spid="4609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702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函数的连续性也可用 </a:t>
            </a:r>
            <a:r>
              <a:rPr lang="zh-CN" altLang="en-US" i="1">
                <a:sym typeface="Symbol" pitchFamily="18" charset="2"/>
              </a:rPr>
              <a:t>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en-US" altLang="zh-CN" i="1">
                <a:sym typeface="Symbol" pitchFamily="18" charset="2"/>
              </a:rPr>
              <a:t></a:t>
            </a:r>
            <a:r>
              <a:rPr lang="zh-CN" altLang="en-US"/>
              <a:t>语言来描述：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1066800"/>
            <a:ext cx="457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ym typeface="Symbol" pitchFamily="18" charset="2"/>
              </a:rPr>
              <a:t></a:t>
            </a:r>
            <a:r>
              <a:rPr lang="en-US" altLang="zh-CN" sz="3200" i="1" dirty="0">
                <a:sym typeface="Symbol" pitchFamily="18" charset="2"/>
              </a:rPr>
              <a:t></a:t>
            </a:r>
            <a:r>
              <a:rPr lang="en-US" altLang="zh-CN" sz="3200" dirty="0"/>
              <a:t> &gt;0, </a:t>
            </a:r>
            <a:r>
              <a:rPr lang="en-US" altLang="zh-CN" sz="3200" dirty="0">
                <a:sym typeface="Symbol" pitchFamily="18" charset="2"/>
              </a:rPr>
              <a:t></a:t>
            </a:r>
            <a:r>
              <a:rPr lang="en-US" altLang="zh-CN" sz="3200" i="1" dirty="0">
                <a:sym typeface="Symbol" pitchFamily="18" charset="2"/>
              </a:rPr>
              <a:t></a:t>
            </a:r>
            <a:r>
              <a:rPr lang="en-US" altLang="zh-CN" sz="3200" i="1" dirty="0"/>
              <a:t> </a:t>
            </a:r>
            <a:r>
              <a:rPr lang="en-US" altLang="zh-CN" sz="3200" dirty="0">
                <a:sym typeface="Symbol" pitchFamily="18" charset="2"/>
              </a:rPr>
              <a:t>&gt;0, 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使得</a:t>
            </a:r>
            <a:endParaRPr lang="zh-CN" altLang="en-US" sz="3200" dirty="0">
              <a:sym typeface="Symbol" pitchFamily="18" charset="2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814388" y="1828800"/>
          <a:ext cx="5662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公式" r:id="rId3" imgW="1828800" imgH="228600" progId="Equation.3">
                  <p:embed/>
                </p:oleObj>
              </mc:Choice>
              <mc:Fallback>
                <p:oleObj name="公式" r:id="rId3" imgW="182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828800"/>
                        <a:ext cx="5662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09600" y="2590800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latin typeface="宋体" charset="-122"/>
                <a:sym typeface="Symbol" pitchFamily="18" charset="2"/>
              </a:rPr>
              <a:t>恒有</a:t>
            </a:r>
            <a:r>
              <a:rPr lang="en-US" altLang="zh-CN" sz="3200" i="1" dirty="0">
                <a:sym typeface="Symbol" pitchFamily="18" charset="2"/>
              </a:rPr>
              <a:t>|f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i="1" dirty="0" err="1">
                <a:sym typeface="Symbol" pitchFamily="18" charset="2"/>
              </a:rPr>
              <a:t>x,y</a:t>
            </a:r>
            <a:r>
              <a:rPr lang="en-US" altLang="zh-CN" sz="3200" dirty="0">
                <a:sym typeface="Symbol" pitchFamily="18" charset="2"/>
              </a:rPr>
              <a:t>)</a:t>
            </a:r>
            <a:r>
              <a:rPr lang="en-US" altLang="zh-CN" sz="3200" i="1" dirty="0">
                <a:sym typeface="Symbol" pitchFamily="18" charset="2"/>
              </a:rPr>
              <a:t>f 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i="1" dirty="0">
                <a:sym typeface="Symbol" pitchFamily="18" charset="2"/>
              </a:rPr>
              <a:t>x</a:t>
            </a:r>
            <a:r>
              <a:rPr lang="en-US" altLang="zh-CN" sz="3200" baseline="-30000" dirty="0">
                <a:sym typeface="Symbol" pitchFamily="18" charset="2"/>
              </a:rPr>
              <a:t>0</a:t>
            </a:r>
            <a:r>
              <a:rPr lang="en-US" altLang="zh-CN" sz="3200" dirty="0">
                <a:sym typeface="Symbol" pitchFamily="18" charset="2"/>
              </a:rPr>
              <a:t>, </a:t>
            </a:r>
            <a:r>
              <a:rPr lang="en-US" altLang="zh-CN" sz="3200" i="1" dirty="0">
                <a:sym typeface="Symbol" pitchFamily="18" charset="2"/>
              </a:rPr>
              <a:t>y</a:t>
            </a:r>
            <a:r>
              <a:rPr lang="en-US" altLang="zh-CN" sz="3200" baseline="-30000" dirty="0">
                <a:sym typeface="Symbol" pitchFamily="18" charset="2"/>
              </a:rPr>
              <a:t>0</a:t>
            </a:r>
            <a:r>
              <a:rPr lang="en-US" altLang="zh-CN" sz="3200" dirty="0">
                <a:sym typeface="Symbol" pitchFamily="18" charset="2"/>
              </a:rPr>
              <a:t>)</a:t>
            </a:r>
            <a:r>
              <a:rPr lang="en-US" altLang="zh-CN" sz="3200" baseline="-300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|&lt;</a:t>
            </a:r>
            <a:r>
              <a:rPr lang="en-US" altLang="zh-CN" sz="3200" i="1" dirty="0">
                <a:sym typeface="Symbol" pitchFamily="18" charset="2"/>
              </a:rPr>
              <a:t></a:t>
            </a:r>
            <a:r>
              <a:rPr lang="en-US" altLang="zh-CN" sz="3200" dirty="0">
                <a:sym typeface="Symbol" pitchFamily="18" charset="2"/>
              </a:rPr>
              <a:t>,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称</a:t>
            </a:r>
            <a:r>
              <a:rPr lang="en-US" altLang="zh-CN" sz="3200" i="1" dirty="0">
                <a:sym typeface="Symbol" pitchFamily="18" charset="2"/>
              </a:rPr>
              <a:t>f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在点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i="1" dirty="0">
                <a:sym typeface="Symbol" pitchFamily="18" charset="2"/>
              </a:rPr>
              <a:t>x</a:t>
            </a:r>
            <a:r>
              <a:rPr lang="en-US" altLang="zh-CN" sz="3200" baseline="-30000" dirty="0">
                <a:sym typeface="Symbol" pitchFamily="18" charset="2"/>
              </a:rPr>
              <a:t>0</a:t>
            </a:r>
            <a:r>
              <a:rPr lang="en-US" altLang="zh-CN" sz="3200" dirty="0">
                <a:sym typeface="Symbol" pitchFamily="18" charset="2"/>
              </a:rPr>
              <a:t>, </a:t>
            </a:r>
            <a:r>
              <a:rPr lang="en-US" altLang="zh-CN" sz="3200" i="1" dirty="0">
                <a:sym typeface="Symbol" pitchFamily="18" charset="2"/>
              </a:rPr>
              <a:t>y</a:t>
            </a:r>
            <a:r>
              <a:rPr lang="en-US" altLang="zh-CN" sz="3200" baseline="-30000" dirty="0">
                <a:sym typeface="Symbol" pitchFamily="18" charset="2"/>
              </a:rPr>
              <a:t>0</a:t>
            </a:r>
            <a:r>
              <a:rPr lang="en-US" altLang="zh-CN" sz="3200" dirty="0">
                <a:sym typeface="Symbol" pitchFamily="18" charset="2"/>
              </a:rPr>
              <a:t>)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处</a:t>
            </a:r>
            <a:r>
              <a:rPr lang="zh-CN" altLang="en-US" sz="3200" dirty="0">
                <a:ea typeface="黑体" pitchFamily="2" charset="-122"/>
                <a:sym typeface="Symbol" pitchFamily="18" charset="2"/>
              </a:rPr>
              <a:t>连续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57200" y="990600"/>
            <a:ext cx="8382000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00847"/>
              </p:ext>
            </p:extLst>
          </p:nvPr>
        </p:nvGraphicFramePr>
        <p:xfrm>
          <a:off x="317500" y="4437112"/>
          <a:ext cx="12103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5" imgW="5486400" imgH="632460" progId="Word.Document.8">
                  <p:embed/>
                </p:oleObj>
              </mc:Choice>
              <mc:Fallback>
                <p:oleObj name="Document" r:id="rId5" imgW="5486400" imgH="6324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437112"/>
                        <a:ext cx="121031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44957"/>
              </p:ext>
            </p:extLst>
          </p:nvPr>
        </p:nvGraphicFramePr>
        <p:xfrm>
          <a:off x="685800" y="5913487"/>
          <a:ext cx="11964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7" imgW="5486400" imgH="198120" progId="Word.Document.8">
                  <p:embed/>
                </p:oleObj>
              </mc:Choice>
              <mc:Fallback>
                <p:oleObj name="Document" r:id="rId7" imgW="5486400" imgH="198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13487"/>
                        <a:ext cx="11964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0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  <p:bldP spid="47109" grpId="0" build="p" autoUpdateAnimBg="0"/>
      <p:bldP spid="47111" grpId="0" build="p" autoUpdateAnimBg="0"/>
      <p:bldP spid="471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09600" y="4246563"/>
            <a:ext cx="7924800" cy="838200"/>
          </a:xfrm>
          <a:prstGeom prst="rect">
            <a:avLst/>
          </a:prstGeom>
          <a:solidFill>
            <a:srgbClr val="66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762000" y="908050"/>
          <a:ext cx="116205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Document" r:id="rId3" imgW="5491445" imgH="890899" progId="Word.Document.8">
                  <p:embed/>
                </p:oleObj>
              </mc:Choice>
              <mc:Fallback>
                <p:oleObj name="Document" r:id="rId3" imgW="5491445" imgH="890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08050"/>
                        <a:ext cx="116205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85800" y="4503738"/>
          <a:ext cx="1188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Document" r:id="rId5" imgW="5491445" imgH="197978" progId="Word.Document.8">
                  <p:embed/>
                </p:oleObj>
              </mc:Choice>
              <mc:Fallback>
                <p:oleObj name="Document" r:id="rId5" imgW="5491445" imgH="197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03738"/>
                        <a:ext cx="1188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827088" y="5310188"/>
          <a:ext cx="1086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Document" r:id="rId7" imgW="5491445" imgH="593933" progId="Word.Document.8">
                  <p:embed/>
                </p:oleObj>
              </mc:Choice>
              <mc:Fallback>
                <p:oleObj name="Document" r:id="rId7" imgW="5491445" imgH="593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10188"/>
                        <a:ext cx="108648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Grp="1" noChangeAspect="1"/>
          </p:cNvGraphicFramePr>
          <p:nvPr>
            <p:ph/>
          </p:nvPr>
        </p:nvGraphicFramePr>
        <p:xfrm>
          <a:off x="755650" y="2924175"/>
          <a:ext cx="1145063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Document" r:id="rId9" imgW="5491445" imgH="592493" progId="Word.Document.8">
                  <p:embed/>
                </p:oleObj>
              </mc:Choice>
              <mc:Fallback>
                <p:oleObj name="Document" r:id="rId9" imgW="5491445" imgH="592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1145063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6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占位符 1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7071DFE-733C-4B03-9799-0D40D917F18F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29699" name="对象 29698"/>
          <p:cNvGraphicFramePr>
            <a:graphicFrameLocks/>
          </p:cNvGraphicFramePr>
          <p:nvPr/>
        </p:nvGraphicFramePr>
        <p:xfrm>
          <a:off x="395288" y="692150"/>
          <a:ext cx="8104187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3" imgW="155752800" imgH="78638400" progId="Equation.3">
                  <p:embed/>
                </p:oleObj>
              </mc:Choice>
              <mc:Fallback>
                <p:oleObj name="公式" r:id="rId3" imgW="155752800" imgH="78638400" progId="Equation.3">
                  <p:embed/>
                  <p:pic>
                    <p:nvPicPr>
                      <p:cNvPr id="0" name="对象 2969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8104187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31775" y="3175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3300"/>
                </a:solidFill>
              </a:rPr>
              <a:t>例如：</a:t>
            </a:r>
          </a:p>
        </p:txBody>
      </p:sp>
      <p:sp>
        <p:nvSpPr>
          <p:cNvPr id="29700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FB234A-3BB4-441F-9C4F-2E39BB15AB8A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84213" y="2882900"/>
          <a:ext cx="125745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Document" r:id="rId3" imgW="5486400" imgH="198120" progId="Word.Document.8">
                  <p:embed/>
                </p:oleObj>
              </mc:Choice>
              <mc:Fallback>
                <p:oleObj name="Document" r:id="rId3" imgW="5486400" imgH="198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82900"/>
                        <a:ext cx="125745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39750" y="3429000"/>
          <a:ext cx="109489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Document" r:id="rId5" imgW="5486400" imgH="660400" progId="Word.Document.8">
                  <p:embed/>
                </p:oleObj>
              </mc:Choice>
              <mc:Fallback>
                <p:oleObj name="Document" r:id="rId5" imgW="5486400" imgH="66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109489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733800" y="3476625"/>
          <a:ext cx="12192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ocument" r:id="rId7" imgW="5486400" imgH="659892" progId="Word.Document.8">
                  <p:embed/>
                </p:oleObj>
              </mc:Choice>
              <mc:Fallback>
                <p:oleObj name="Document" r:id="rId7" imgW="5486400" imgH="659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76625"/>
                        <a:ext cx="12192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39750" y="5024438"/>
          <a:ext cx="126809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Document" r:id="rId9" imgW="5486400" imgH="622300" progId="Word.Document.8">
                  <p:embed/>
                </p:oleObj>
              </mc:Choice>
              <mc:Fallback>
                <p:oleObj name="Document" r:id="rId9" imgW="5486400" imgH="622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24438"/>
                        <a:ext cx="126809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492500" y="5084763"/>
          <a:ext cx="107918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Document" r:id="rId11" imgW="5486400" imgH="621792" progId="Word.Document.8">
                  <p:embed/>
                </p:oleObj>
              </mc:Choice>
              <mc:Fallback>
                <p:oleObj name="Document" r:id="rId11" imgW="5486400" imgH="621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107918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85800" y="736600"/>
          <a:ext cx="11023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13" imgW="5266497" imgH="892312" progId="Word.Document.8">
                  <p:embed/>
                </p:oleObj>
              </mc:Choice>
              <mc:Fallback>
                <p:oleObj name="Document" r:id="rId13" imgW="5266497" imgH="892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36600"/>
                        <a:ext cx="11023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3400" y="549275"/>
            <a:ext cx="8229600" cy="1944688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570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611188" y="793750"/>
          <a:ext cx="111029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Document" r:id="rId3" imgW="5486400" imgH="698500" progId="Word.Document.8">
                  <p:embed/>
                </p:oleObj>
              </mc:Choice>
              <mc:Fallback>
                <p:oleObj name="Document" r:id="rId3" imgW="5486400" imgH="698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93750"/>
                        <a:ext cx="1110297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611188" y="3500438"/>
          <a:ext cx="110585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Document" r:id="rId5" imgW="5491445" imgH="786871" progId="Word.Document.8">
                  <p:embed/>
                </p:oleObj>
              </mc:Choice>
              <mc:Fallback>
                <p:oleObj name="Document" r:id="rId5" imgW="5491445" imgH="786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110585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2346325"/>
          <a:ext cx="388778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公式" r:id="rId7" imgW="2349500" imgH="660400" progId="Equation.3">
                  <p:embed/>
                </p:oleObj>
              </mc:Choice>
              <mc:Fallback>
                <p:oleObj name="公式" r:id="rId7" imgW="2349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6325"/>
                        <a:ext cx="3887787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56325" y="5445125"/>
          <a:ext cx="5762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公式" r:id="rId9" imgW="279400" imgH="139700" progId="Equation.3">
                  <p:embed/>
                </p:oleObj>
              </mc:Choice>
              <mc:Fallback>
                <p:oleObj name="公式" r:id="rId9" imgW="279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445125"/>
                        <a:ext cx="5762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2205038"/>
            <a:ext cx="3095625" cy="1295400"/>
            <a:chOff x="431" y="1117"/>
            <a:chExt cx="2041" cy="816"/>
          </a:xfrm>
        </p:grpSpPr>
        <p:graphicFrame>
          <p:nvGraphicFramePr>
            <p:cNvPr id="35851" name="Object 2"/>
            <p:cNvGraphicFramePr>
              <a:graphicFrameLocks noChangeAspect="1"/>
            </p:cNvGraphicFramePr>
            <p:nvPr/>
          </p:nvGraphicFramePr>
          <p:xfrm>
            <a:off x="839" y="1117"/>
            <a:ext cx="163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7" name="公式" r:id="rId11" imgW="1473200" imgH="711200" progId="Equation.3">
                    <p:embed/>
                  </p:oleObj>
                </mc:Choice>
                <mc:Fallback>
                  <p:oleObj name="公式" r:id="rId11" imgW="14732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117"/>
                          <a:ext cx="1633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Text Box 4"/>
            <p:cNvSpPr txBox="1">
              <a:spLocks noChangeArrowheads="1"/>
            </p:cNvSpPr>
            <p:nvPr/>
          </p:nvSpPr>
          <p:spPr bwMode="auto">
            <a:xfrm>
              <a:off x="431" y="1298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66"/>
                  </a:solidFill>
                  <a:ea typeface="黑体" pitchFamily="2" charset="-122"/>
                </a:rPr>
                <a:t>解</a:t>
              </a:r>
              <a:r>
                <a:rPr lang="zh-CN" altLang="en-US" sz="2400"/>
                <a:t>：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4213" y="4872038"/>
            <a:ext cx="5461000" cy="1365250"/>
            <a:chOff x="431" y="2805"/>
            <a:chExt cx="3440" cy="860"/>
          </a:xfrm>
        </p:grpSpPr>
        <p:sp>
          <p:nvSpPr>
            <p:cNvPr id="35849" name="Text Box 5"/>
            <p:cNvSpPr txBox="1">
              <a:spLocks noChangeArrowheads="1"/>
            </p:cNvSpPr>
            <p:nvPr/>
          </p:nvSpPr>
          <p:spPr bwMode="auto">
            <a:xfrm>
              <a:off x="431" y="3051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66"/>
                  </a:solidFill>
                  <a:ea typeface="黑体" pitchFamily="2" charset="-122"/>
                </a:rPr>
                <a:t>解</a:t>
              </a:r>
              <a:r>
                <a:rPr lang="zh-CN" altLang="en-US" sz="2400"/>
                <a:t>：</a:t>
              </a:r>
            </a:p>
          </p:txBody>
        </p:sp>
        <p:graphicFrame>
          <p:nvGraphicFramePr>
            <p:cNvPr id="35850" name="Object 7"/>
            <p:cNvGraphicFramePr>
              <a:graphicFrameLocks noChangeAspect="1"/>
            </p:cNvGraphicFramePr>
            <p:nvPr/>
          </p:nvGraphicFramePr>
          <p:xfrm>
            <a:off x="935" y="2805"/>
            <a:ext cx="2936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8" name="公式" r:id="rId13" imgW="2235200" imgH="660400" progId="Equation.3">
                    <p:embed/>
                  </p:oleObj>
                </mc:Choice>
                <mc:Fallback>
                  <p:oleObj name="公式" r:id="rId13" imgW="22352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2805"/>
                          <a:ext cx="2936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0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69213" y="2397125"/>
          <a:ext cx="790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公式" r:id="rId15" imgW="431613" imgH="406224" progId="Equation.3">
                  <p:embed/>
                </p:oleObj>
              </mc:Choice>
              <mc:Fallback>
                <p:oleObj name="公式" r:id="rId15" imgW="43161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2397125"/>
                        <a:ext cx="790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556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3. </a:t>
            </a:r>
            <a:r>
              <a:rPr lang="zh-CN" altLang="en-US">
                <a:solidFill>
                  <a:srgbClr val="FF3300"/>
                </a:solidFill>
              </a:rPr>
              <a:t>多元连续函数的性质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6200" y="762000"/>
            <a:ext cx="94980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(1)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有界性</a:t>
            </a:r>
            <a:r>
              <a:rPr lang="en-US" altLang="zh-CN" sz="3200" smtClean="0"/>
              <a:t>: </a:t>
            </a:r>
            <a:r>
              <a:rPr lang="zh-CN" altLang="en-US" sz="3200" smtClean="0">
                <a:latin typeface="宋体" panose="02010600030101010101" pitchFamily="2" charset="-122"/>
              </a:rPr>
              <a:t>若函数</a:t>
            </a:r>
            <a:r>
              <a:rPr lang="en-US" altLang="zh-CN" sz="3200" i="1" smtClean="0"/>
              <a:t>f</a:t>
            </a:r>
            <a:r>
              <a:rPr lang="zh-CN" altLang="en-US" sz="3200" smtClean="0">
                <a:latin typeface="宋体" panose="02010600030101010101" pitchFamily="2" charset="-122"/>
              </a:rPr>
              <a:t>在紧集</a:t>
            </a:r>
            <a:r>
              <a:rPr lang="en-US" altLang="zh-CN" sz="3200" i="1" smtClean="0"/>
              <a:t>A</a:t>
            </a:r>
            <a:r>
              <a:rPr lang="zh-CN" altLang="en-US" sz="3200" smtClean="0">
                <a:latin typeface="宋体" panose="02010600030101010101" pitchFamily="2" charset="-122"/>
              </a:rPr>
              <a:t>上连续</a:t>
            </a:r>
            <a:r>
              <a:rPr lang="en-US" altLang="zh-CN" sz="3200" smtClean="0"/>
              <a:t>,</a:t>
            </a:r>
            <a:r>
              <a:rPr lang="zh-CN" altLang="en-US" sz="3200" smtClean="0">
                <a:latin typeface="宋体" panose="02010600030101010101" pitchFamily="2" charset="-122"/>
              </a:rPr>
              <a:t>则</a:t>
            </a:r>
            <a:r>
              <a:rPr lang="en-US" altLang="zh-CN" sz="3200" i="1" smtClean="0"/>
              <a:t>f</a:t>
            </a:r>
            <a:r>
              <a:rPr lang="zh-CN" altLang="en-US" sz="3200" smtClean="0">
                <a:latin typeface="宋体" panose="02010600030101010101" pitchFamily="2" charset="-122"/>
              </a:rPr>
              <a:t>在</a:t>
            </a:r>
            <a:r>
              <a:rPr lang="en-US" altLang="zh-CN" sz="3200" i="1" smtClean="0"/>
              <a:t>A</a:t>
            </a:r>
            <a:r>
              <a:rPr lang="zh-CN" altLang="en-US" sz="3200" smtClean="0">
                <a:latin typeface="宋体" panose="02010600030101010101" pitchFamily="2" charset="-122"/>
              </a:rPr>
              <a:t>上有界，</a:t>
            </a:r>
          </a:p>
          <a:p>
            <a:pPr eaLnBrk="1" hangingPunct="1">
              <a:defRPr/>
            </a:pPr>
            <a:r>
              <a:rPr lang="zh-CN" altLang="en-US" sz="3200" smtClean="0">
                <a:latin typeface="宋体" panose="02010600030101010101" pitchFamily="2" charset="-122"/>
              </a:rPr>
              <a:t>    即存在</a:t>
            </a:r>
            <a:r>
              <a:rPr lang="en-US" altLang="zh-CN" sz="3200" i="1" smtClean="0"/>
              <a:t>M</a:t>
            </a:r>
            <a:r>
              <a:rPr lang="en-US" altLang="zh-CN" sz="3200" smtClean="0"/>
              <a:t> &gt;0, </a:t>
            </a:r>
            <a:r>
              <a:rPr lang="zh-CN" altLang="en-US" sz="3200" smtClean="0">
                <a:latin typeface="宋体" panose="02010600030101010101" pitchFamily="2" charset="-122"/>
              </a:rPr>
              <a:t>使得</a:t>
            </a:r>
            <a:r>
              <a:rPr lang="zh-CN" altLang="en-US" sz="3200" smtClean="0">
                <a:sym typeface="Symbol" panose="05050102010706020507" pitchFamily="18" charset="2"/>
              </a:rPr>
              <a:t></a:t>
            </a:r>
            <a:r>
              <a:rPr lang="en-US" altLang="zh-CN" sz="3200" i="1" smtClean="0"/>
              <a:t>x 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i="1" smtClean="0"/>
              <a:t>A</a:t>
            </a:r>
            <a:r>
              <a:rPr lang="en-US" altLang="zh-CN" sz="3200" smtClean="0">
                <a:sym typeface="Symbol" panose="05050102010706020507" pitchFamily="18" charset="2"/>
              </a:rPr>
              <a:t>, </a:t>
            </a:r>
            <a:r>
              <a:rPr lang="zh-CN" altLang="en-US" sz="3200" smtClean="0">
                <a:latin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3200" smtClean="0">
                <a:sym typeface="Symbol" panose="05050102010706020507" pitchFamily="18" charset="2"/>
              </a:rPr>
              <a:t>|</a:t>
            </a:r>
            <a:r>
              <a:rPr lang="en-US" altLang="zh-CN" sz="3200" i="1" smtClean="0">
                <a:sym typeface="Symbol" panose="05050102010706020507" pitchFamily="18" charset="2"/>
              </a:rPr>
              <a:t> f</a:t>
            </a:r>
            <a:r>
              <a:rPr lang="en-US" altLang="zh-CN" sz="3200" smtClean="0">
                <a:sym typeface="Symbol" panose="05050102010706020507" pitchFamily="18" charset="2"/>
              </a:rPr>
              <a:t>(</a:t>
            </a:r>
            <a:r>
              <a:rPr lang="en-US" altLang="zh-CN" sz="3200" i="1" smtClean="0">
                <a:sym typeface="Symbol" panose="05050102010706020507" pitchFamily="18" charset="2"/>
              </a:rPr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)|  </a:t>
            </a:r>
            <a:r>
              <a:rPr lang="en-US" altLang="zh-CN" sz="3200" i="1" smtClean="0">
                <a:sym typeface="Symbol" panose="05050102010706020507" pitchFamily="18" charset="2"/>
              </a:rPr>
              <a:t>M</a:t>
            </a:r>
            <a:r>
              <a:rPr lang="en-US" altLang="zh-CN" sz="3200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4800" y="1981200"/>
            <a:ext cx="85827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(2)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最值</a:t>
            </a:r>
            <a:r>
              <a:rPr lang="en-US" altLang="zh-CN" sz="3200" dirty="0">
                <a:ea typeface="宋体" panose="02010600030101010101" pitchFamily="2" charset="-122"/>
              </a:rPr>
              <a:t>: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sz="3200" i="1" dirty="0">
                <a:ea typeface="宋体" panose="02010600030101010101" pitchFamily="2" charset="-122"/>
              </a:rPr>
              <a:t>f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在紧集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上连续</a:t>
            </a:r>
            <a:r>
              <a:rPr lang="en-US" altLang="zh-CN" sz="3200" dirty="0"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3200" i="1" dirty="0">
                <a:ea typeface="宋体" panose="02010600030101010101" pitchFamily="2" charset="-122"/>
              </a:rPr>
              <a:t>f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上必能</a:t>
            </a:r>
          </a:p>
          <a:p>
            <a:pPr eaLnBrk="1" hangingPunct="1"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取到最大值</a:t>
            </a:r>
            <a:r>
              <a:rPr lang="en-US" altLang="zh-CN" sz="3200" i="1" dirty="0">
                <a:ea typeface="宋体" panose="02010600030101010101" pitchFamily="2" charset="-122"/>
              </a:rPr>
              <a:t>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与最小值</a:t>
            </a:r>
            <a:r>
              <a:rPr lang="en-US" altLang="zh-CN" sz="3200" i="1" dirty="0">
                <a:ea typeface="宋体" panose="02010600030101010101" pitchFamily="2" charset="-122"/>
              </a:rPr>
              <a:t>m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81000" y="3124200"/>
            <a:ext cx="83551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(3)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介值性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sz="3200" i="1" dirty="0"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在有界连通闭集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上连续</a:t>
            </a:r>
            <a:r>
              <a:rPr lang="en-US" altLang="zh-CN" sz="3200" dirty="0">
                <a:ea typeface="宋体" panose="02010600030101010101" pitchFamily="2" charset="-122"/>
              </a:rPr>
              <a:t>,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3200" i="1" dirty="0">
                <a:ea typeface="宋体" panose="02010600030101010101" pitchFamily="2" charset="-122"/>
              </a:rPr>
              <a:t>m</a:t>
            </a:r>
            <a:r>
              <a:rPr lang="zh-CN" altLang="en-US" sz="3200" dirty="0">
                <a:ea typeface="宋体" panose="02010600030101010101" pitchFamily="2" charset="-122"/>
              </a:rPr>
              <a:t>与</a:t>
            </a:r>
            <a:r>
              <a:rPr lang="en-US" altLang="zh-CN" sz="3200" i="1" dirty="0">
                <a:ea typeface="宋体" panose="02010600030101010101" pitchFamily="2" charset="-122"/>
              </a:rPr>
              <a:t>M</a:t>
            </a:r>
            <a:r>
              <a:rPr lang="zh-CN" altLang="en-US" sz="3200" dirty="0">
                <a:ea typeface="宋体" panose="02010600030101010101" pitchFamily="2" charset="-122"/>
              </a:rPr>
              <a:t>分别是</a:t>
            </a:r>
            <a:r>
              <a:rPr lang="zh-CN" altLang="en-US" sz="3200" i="1" dirty="0"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ea typeface="宋体" panose="02010600030101010101" pitchFamily="2" charset="-122"/>
              </a:rPr>
              <a:t>f </a:t>
            </a:r>
            <a:r>
              <a:rPr lang="zh-CN" altLang="en-US" sz="3200" dirty="0">
                <a:ea typeface="宋体" panose="02010600030101010101" pitchFamily="2" charset="-122"/>
              </a:rPr>
              <a:t>在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ea typeface="宋体" panose="02010600030101010101" pitchFamily="2" charset="-122"/>
              </a:rPr>
              <a:t>上的最小值与最大值，</a:t>
            </a:r>
          </a:p>
          <a:p>
            <a:pPr eaLnBrk="1" hangingPunct="1">
              <a:defRPr/>
            </a:pPr>
            <a:r>
              <a:rPr lang="zh-CN" altLang="en-US" sz="3200" dirty="0">
                <a:ea typeface="宋体" panose="02010600030101010101" pitchFamily="2" charset="-122"/>
              </a:rPr>
              <a:t>      则对  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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,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m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&lt;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 &lt;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M,</a:t>
            </a:r>
            <a:r>
              <a:rPr lang="zh-CN" altLang="en-US" sz="3200" dirty="0">
                <a:ea typeface="宋体" panose="02010600030101010101" pitchFamily="2" charset="-122"/>
                <a:sym typeface="Math1" pitchFamily="2" charset="2"/>
              </a:rPr>
              <a:t>必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0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A,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使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0 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)=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 .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81000" y="4648200"/>
            <a:ext cx="838562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(4)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一致连续性</a:t>
            </a:r>
            <a:r>
              <a:rPr lang="en-US" altLang="zh-CN" sz="3200" dirty="0">
                <a:ea typeface="宋体" panose="02010600030101010101" pitchFamily="2" charset="-122"/>
              </a:rPr>
              <a:t>: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sz="3200" i="1" dirty="0">
                <a:ea typeface="宋体" panose="02010600030101010101" pitchFamily="2" charset="-122"/>
              </a:rPr>
              <a:t>f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在紧集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上连续</a:t>
            </a:r>
            <a:r>
              <a:rPr lang="en-US" altLang="zh-CN" sz="3200" dirty="0"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  <a:p>
            <a:pPr eaLnBrk="1" hangingPunct="1"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3200" i="1" dirty="0">
                <a:ea typeface="宋体" panose="02010600030101010101" pitchFamily="2" charset="-122"/>
              </a:rPr>
              <a:t>f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3200" i="1" dirty="0"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上一致连续，即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32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&gt;0,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3200" i="1" dirty="0">
                <a:ea typeface="宋体" panose="02010600030101010101" pitchFamily="2" charset="-122"/>
              </a:rPr>
              <a:t> =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3200" i="1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ea typeface="宋体" panose="02010600030101010101" pitchFamily="2" charset="-122"/>
              </a:rPr>
              <a:t> )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&gt;0, </a:t>
            </a:r>
          </a:p>
          <a:p>
            <a:pPr eaLnBrk="1" hangingPunct="1">
              <a:defRPr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3200" dirty="0">
                <a:ea typeface="宋体" panose="02010600030101010101" pitchFamily="2" charset="-122"/>
                <a:sym typeface="Math1" pitchFamily="2" charset="2"/>
              </a:rPr>
              <a:t> 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1 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, 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2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A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，当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|| 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1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 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2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||&lt;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时，</a:t>
            </a:r>
          </a:p>
          <a:p>
            <a:pPr eaLnBrk="1" hangingPunct="1">
              <a:defRPr/>
            </a:pP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      恒有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1 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)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ea typeface="宋体" panose="02010600030101010101" pitchFamily="2" charset="-122"/>
                <a:sym typeface="Math1" pitchFamily="2" charset="2"/>
              </a:rPr>
              <a:t>x</a:t>
            </a:r>
            <a:r>
              <a:rPr lang="en-US" altLang="zh-CN" sz="3200" baseline="-25000" dirty="0">
                <a:ea typeface="宋体" panose="02010600030101010101" pitchFamily="2" charset="-122"/>
                <a:sym typeface="Math1" pitchFamily="2" charset="2"/>
              </a:rPr>
              <a:t>2 </a:t>
            </a:r>
            <a:r>
              <a:rPr lang="en-US" altLang="zh-CN" sz="3200" dirty="0">
                <a:ea typeface="宋体" panose="02010600030101010101" pitchFamily="2" charset="-122"/>
                <a:sym typeface="Math1" pitchFamily="2" charset="2"/>
              </a:rPr>
              <a:t>)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|&lt;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33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  <p:bldP spid="48133" grpId="0" build="p" autoUpdateAnimBg="0"/>
      <p:bldP spid="48137" grpId="0" build="p" autoUpdateAnimBg="0"/>
      <p:bldP spid="48143" grpId="0" build="p" autoUpdateAnimBg="0"/>
      <p:bldP spid="4814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00100" y="2993578"/>
            <a:ext cx="737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 dirty="0"/>
              <a:t>n</a:t>
            </a:r>
            <a:r>
              <a:rPr lang="zh-CN" altLang="en-US" dirty="0"/>
              <a:t>维空间中两点（向量又称为点）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09600" y="4577754"/>
            <a:ext cx="417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间的</a:t>
            </a:r>
            <a:r>
              <a:rPr lang="zh-CN" altLang="en-US" dirty="0">
                <a:solidFill>
                  <a:srgbClr val="FF3300"/>
                </a:solidFill>
              </a:rPr>
              <a:t>距离</a:t>
            </a:r>
            <a:r>
              <a:rPr lang="zh-CN" altLang="en-US" dirty="0"/>
              <a:t>定义为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838200" y="1193378"/>
            <a:ext cx="589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向量</a:t>
            </a:r>
            <a:r>
              <a:rPr lang="en-US" altLang="zh-CN" i="1" dirty="0"/>
              <a:t>x</a:t>
            </a:r>
            <a:r>
              <a:rPr lang="zh-CN" altLang="en-US" dirty="0"/>
              <a:t>的长度定义为：</a:t>
            </a: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931493"/>
              </p:ext>
            </p:extLst>
          </p:nvPr>
        </p:nvGraphicFramePr>
        <p:xfrm>
          <a:off x="1066800" y="1905645"/>
          <a:ext cx="6705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2438400" imgH="292100" progId="Equation.3">
                  <p:embed/>
                </p:oleObj>
              </mc:Choice>
              <mc:Fallback>
                <p:oleObj name="公式" r:id="rId3" imgW="2438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645"/>
                        <a:ext cx="6705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990600" y="3853482"/>
            <a:ext cx="7162800" cy="655638"/>
            <a:chOff x="624" y="1824"/>
            <a:chExt cx="4512" cy="413"/>
          </a:xfrm>
        </p:grpSpPr>
        <p:sp>
          <p:nvSpPr>
            <p:cNvPr id="4104" name="Text Box 10"/>
            <p:cNvSpPr txBox="1">
              <a:spLocks noChangeArrowheads="1"/>
            </p:cNvSpPr>
            <p:nvPr/>
          </p:nvSpPr>
          <p:spPr bwMode="auto">
            <a:xfrm>
              <a:off x="2832" y="187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与</a:t>
              </a:r>
            </a:p>
          </p:txBody>
        </p:sp>
        <p:graphicFrame>
          <p:nvGraphicFramePr>
            <p:cNvPr id="4105" name="Object 24"/>
            <p:cNvGraphicFramePr>
              <a:graphicFrameLocks noChangeAspect="1"/>
            </p:cNvGraphicFramePr>
            <p:nvPr/>
          </p:nvGraphicFramePr>
          <p:xfrm>
            <a:off x="624" y="1824"/>
            <a:ext cx="193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公式" r:id="rId5" imgW="1244600" imgH="228600" progId="Equation.3">
                    <p:embed/>
                  </p:oleObj>
                </mc:Choice>
                <mc:Fallback>
                  <p:oleObj name="公式" r:id="rId5" imgW="1244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24"/>
                          <a:ext cx="193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25"/>
            <p:cNvGraphicFramePr>
              <a:graphicFrameLocks noChangeAspect="1"/>
            </p:cNvGraphicFramePr>
            <p:nvPr/>
          </p:nvGraphicFramePr>
          <p:xfrm>
            <a:off x="3226" y="1872"/>
            <a:ext cx="191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" name="公式" r:id="rId7" imgW="1231366" imgH="228501" progId="Equation.3">
                    <p:embed/>
                  </p:oleObj>
                </mc:Choice>
                <mc:Fallback>
                  <p:oleObj name="公式" r:id="rId7" imgW="123136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1872"/>
                          <a:ext cx="191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35343"/>
              </p:ext>
            </p:extLst>
          </p:nvPr>
        </p:nvGraphicFramePr>
        <p:xfrm>
          <a:off x="925513" y="5360119"/>
          <a:ext cx="73675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9" imgW="3136900" imgH="495300" progId="Equation.3">
                  <p:embed/>
                </p:oleObj>
              </mc:Choice>
              <mc:Fallback>
                <p:oleObj name="公式" r:id="rId9" imgW="3136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360119"/>
                        <a:ext cx="73675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07530"/>
              </p:ext>
            </p:extLst>
          </p:nvPr>
        </p:nvGraphicFramePr>
        <p:xfrm>
          <a:off x="3491880" y="116632"/>
          <a:ext cx="2971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11" imgW="1143000" imgH="431800" progId="Equation.3">
                  <p:embed/>
                </p:oleObj>
              </mc:Choice>
              <mc:Fallback>
                <p:oleObj name="公式" r:id="rId11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16632"/>
                        <a:ext cx="2971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115616" y="434846"/>
            <a:ext cx="287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若定义内积：</a:t>
            </a:r>
          </a:p>
        </p:txBody>
      </p:sp>
    </p:spTree>
    <p:extLst>
      <p:ext uri="{BB962C8B-B14F-4D97-AF65-F5344CB8AC3E}">
        <p14:creationId xmlns:p14="http://schemas.microsoft.com/office/powerpoint/2010/main" val="9087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build="p" autoUpdateAnimBg="0"/>
      <p:bldP spid="25612" grpId="0" build="p" autoUpdateAnimBg="0"/>
      <p:bldP spid="256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70B1F9-1C17-4101-8E97-80B3F9951F38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395288" y="260350"/>
          <a:ext cx="11734800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5275580" imgH="1981200" progId="Word.Document.8">
                  <p:embed/>
                </p:oleObj>
              </mc:Choice>
              <mc:Fallback>
                <p:oleObj name="Document" r:id="rId3" imgW="5275580" imgH="1981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11734800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F0F0342-2EF0-4865-AB1B-6B5A03963F46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4800" y="38100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i="1" baseline="30000" dirty="0" err="1" smtClean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中点列的</a:t>
            </a:r>
            <a:r>
              <a:rPr lang="zh-CN" altLang="en-US" dirty="0" smtClean="0">
                <a:solidFill>
                  <a:srgbClr val="FF0000"/>
                </a:solidFill>
              </a:rPr>
              <a:t>极限</a:t>
            </a:r>
            <a:endParaRPr lang="zh-CN" altLang="en-US" dirty="0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07950" y="1295400"/>
            <a:ext cx="9432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定义</a:t>
            </a:r>
            <a:r>
              <a:rPr lang="en-US" altLang="zh-CN">
                <a:solidFill>
                  <a:srgbClr val="FF3300"/>
                </a:solidFill>
              </a:rPr>
              <a:t>1.1</a:t>
            </a:r>
            <a:r>
              <a:rPr lang="en-US" altLang="zh-CN"/>
              <a:t> (</a:t>
            </a:r>
            <a:r>
              <a:rPr lang="zh-CN" altLang="en-US"/>
              <a:t>点列的极限） 设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zh-CN" altLang="en-US"/>
              <a:t>中的一个点列，</a:t>
            </a:r>
          </a:p>
          <a:p>
            <a:pPr eaLnBrk="1" hangingPunct="1"/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zh-CN" altLang="en-US"/>
              <a:t>中的一点，若当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</a:t>
            </a:r>
            <a:r>
              <a:rPr lang="zh-CN" altLang="en-US">
                <a:sym typeface="Math1" pitchFamily="2" charset="2"/>
              </a:rPr>
              <a:t>时，</a:t>
            </a:r>
            <a:r>
              <a:rPr lang="zh-CN" altLang="en-US">
                <a:sym typeface="Symbol" pitchFamily="18" charset="2"/>
              </a:rPr>
              <a:t></a:t>
            </a:r>
            <a:r>
              <a:rPr lang="en-US" altLang="zh-CN">
                <a:sym typeface="Math1" pitchFamily="2" charset="2"/>
              </a:rPr>
              <a:t>(</a:t>
            </a:r>
            <a:r>
              <a:rPr lang="en-US" altLang="zh-CN" i="1">
                <a:sym typeface="Math1" pitchFamily="2" charset="2"/>
              </a:rPr>
              <a:t>x</a:t>
            </a:r>
            <a:r>
              <a:rPr lang="en-US" altLang="zh-CN" i="1" baseline="-25000">
                <a:sym typeface="Math1" pitchFamily="2" charset="2"/>
              </a:rPr>
              <a:t>k</a:t>
            </a:r>
            <a:r>
              <a:rPr lang="en-US" altLang="zh-CN">
                <a:sym typeface="Math1" pitchFamily="2" charset="2"/>
              </a:rPr>
              <a:t>,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Math1" pitchFamily="2" charset="2"/>
              </a:rPr>
              <a:t>)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sym typeface="Math1" pitchFamily="2" charset="2"/>
              </a:rPr>
              <a:t>0,</a:t>
            </a:r>
            <a:r>
              <a:rPr lang="zh-CN" altLang="en-US">
                <a:sym typeface="Math1" pitchFamily="2" charset="2"/>
              </a:rPr>
              <a:t>即：</a:t>
            </a:r>
            <a:endParaRPr lang="zh-CN" altLang="en-US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609600" y="2667000"/>
          <a:ext cx="8001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公式" r:id="rId3" imgW="3175000" imgH="254000" progId="Equation.3">
                  <p:embed/>
                </p:oleObj>
              </mc:Choice>
              <mc:Fallback>
                <p:oleObj name="公式" r:id="rId3" imgW="3175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8001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50825" y="342900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则称点列 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极限存在</a:t>
            </a:r>
            <a:r>
              <a:rPr lang="zh-CN" altLang="en-US"/>
              <a:t>，且称</a:t>
            </a:r>
            <a:r>
              <a:rPr lang="en-US" altLang="zh-CN" i="1"/>
              <a:t>a</a:t>
            </a:r>
            <a:r>
              <a:rPr lang="zh-CN" altLang="en-US"/>
              <a:t>为它的</a:t>
            </a:r>
            <a:r>
              <a:rPr lang="zh-CN" altLang="en-US">
                <a:solidFill>
                  <a:srgbClr val="FF0000"/>
                </a:solidFill>
              </a:rPr>
              <a:t>极限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记作</a:t>
            </a: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1676400" y="4114800"/>
          <a:ext cx="5410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5" imgW="2133600" imgH="279400" progId="Equation.3">
                  <p:embed/>
                </p:oleObj>
              </mc:Choice>
              <mc:Fallback>
                <p:oleObj name="公式" r:id="rId5" imgW="2133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5410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62000" y="4983163"/>
            <a:ext cx="517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这时也称点列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 </a:t>
            </a:r>
            <a:r>
              <a:rPr lang="zh-CN" altLang="en-US">
                <a:solidFill>
                  <a:srgbClr val="FF0000"/>
                </a:solidFill>
              </a:rPr>
              <a:t>收敛于</a:t>
            </a:r>
            <a:r>
              <a:rPr lang="en-US" altLang="zh-CN" i="1"/>
              <a:t>a .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762000" y="57150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设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zh-CN" altLang="en-US"/>
              <a:t>＝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k,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i="1" baseline="-25000"/>
              <a:t>k,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k,n</a:t>
            </a:r>
            <a:r>
              <a:rPr lang="en-US" altLang="zh-CN"/>
              <a:t>),  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6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build="p" autoUpdateAnimBg="0"/>
      <p:bldP spid="26640" grpId="0" build="p" autoUpdateAnimBg="0"/>
      <p:bldP spid="26642" grpId="0" build="p" autoUpdateAnimBg="0"/>
      <p:bldP spid="26645" grpId="0" build="p" autoUpdateAnimBg="0"/>
      <p:bldP spid="266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57200" y="228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1.1</a:t>
            </a:r>
            <a:r>
              <a:rPr lang="en-US" altLang="zh-CN"/>
              <a:t>  </a:t>
            </a:r>
            <a:r>
              <a:rPr lang="zh-CN" altLang="en-US"/>
              <a:t>设点列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 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>
                <a:sym typeface="Math1" pitchFamily="2" charset="2"/>
              </a:rPr>
              <a:t>R</a:t>
            </a:r>
            <a:r>
              <a:rPr lang="en-US" altLang="zh-CN" i="1" baseline="30000">
                <a:sym typeface="Math1" pitchFamily="2" charset="2"/>
              </a:rPr>
              <a:t>n</a:t>
            </a:r>
            <a:r>
              <a:rPr lang="en-US" altLang="zh-CN" i="1">
                <a:sym typeface="Math1" pitchFamily="2" charset="2"/>
              </a:rPr>
              <a:t>,</a:t>
            </a:r>
            <a:r>
              <a:rPr lang="zh-CN" altLang="en-US">
                <a:sym typeface="Math1" pitchFamily="2" charset="2"/>
              </a:rPr>
              <a:t>点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sym typeface="Math1" pitchFamily="2" charset="2"/>
              </a:rPr>
              <a:t> R</a:t>
            </a:r>
            <a:r>
              <a:rPr lang="en-US" altLang="zh-CN" i="1" baseline="30000">
                <a:sym typeface="Math1" pitchFamily="2" charset="2"/>
              </a:rPr>
              <a:t>n</a:t>
            </a:r>
            <a:r>
              <a:rPr lang="en-US" altLang="zh-CN">
                <a:sym typeface="Math1" pitchFamily="2" charset="2"/>
              </a:rPr>
              <a:t>,</a:t>
            </a:r>
            <a:r>
              <a:rPr lang="zh-CN" altLang="en-US">
                <a:sym typeface="Math1" pitchFamily="2" charset="2"/>
              </a:rPr>
              <a:t>则</a:t>
            </a:r>
            <a:endParaRPr lang="zh-CN" altLang="en-US" i="1" baseline="30000">
              <a:sym typeface="Math1" pitchFamily="2" charset="2"/>
            </a:endParaRP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81000" y="990600"/>
          <a:ext cx="80692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公式" r:id="rId3" imgW="3136900" imgH="279400" progId="Equation.3">
                  <p:embed/>
                </p:oleObj>
              </mc:Choice>
              <mc:Fallback>
                <p:oleObj name="公式" r:id="rId3" imgW="3136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0692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772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此为向量收敛与数列收敛之间的桥梁。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57200" y="2514600"/>
            <a:ext cx="346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由此可得：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04800" y="3124200"/>
            <a:ext cx="8251825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1.2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 </a:t>
            </a:r>
            <a:r>
              <a:rPr lang="zh-CN" altLang="en-US"/>
              <a:t>是</a:t>
            </a:r>
            <a:r>
              <a:rPr lang="en-US" altLang="zh-CN">
                <a:sym typeface="Math1" pitchFamily="2" charset="2"/>
              </a:rPr>
              <a:t>R</a:t>
            </a:r>
            <a:r>
              <a:rPr lang="en-US" altLang="zh-CN" i="1" baseline="30000">
                <a:sym typeface="Math1" pitchFamily="2" charset="2"/>
              </a:rPr>
              <a:t>n</a:t>
            </a:r>
            <a:r>
              <a:rPr lang="zh-CN" altLang="en-US">
                <a:sym typeface="Math1" pitchFamily="2" charset="2"/>
              </a:rPr>
              <a:t>中收敛点列，则：</a:t>
            </a:r>
          </a:p>
          <a:p>
            <a:pPr eaLnBrk="1" hangingPunct="1">
              <a:buFontTx/>
              <a:buAutoNum type="arabicParenBoth"/>
            </a:pP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的极限是唯一的；</a:t>
            </a:r>
          </a:p>
          <a:p>
            <a:pPr eaLnBrk="1" hangingPunct="1">
              <a:buFontTx/>
              <a:buAutoNum type="arabicParenBoth"/>
            </a:pPr>
            <a:r>
              <a:rPr lang="zh-CN" altLang="en-US">
                <a:sym typeface="Math1" pitchFamily="2" charset="2"/>
              </a:rPr>
              <a:t> 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是有界的</a:t>
            </a:r>
            <a:r>
              <a:rPr lang="en-US" altLang="zh-CN"/>
              <a:t>,</a:t>
            </a:r>
            <a:r>
              <a:rPr lang="zh-CN" altLang="en-US"/>
              <a:t>即</a:t>
            </a:r>
          </a:p>
          <a:p>
            <a:pPr eaLnBrk="1" hangingPunct="1"/>
            <a:r>
              <a:rPr lang="zh-CN" altLang="en-US">
                <a:sym typeface="Symbol" pitchFamily="18" charset="2"/>
              </a:rPr>
              <a:t></a:t>
            </a:r>
            <a:r>
              <a:rPr lang="en-US" altLang="zh-CN" i="1">
                <a:sym typeface="Math1" pitchFamily="2" charset="2"/>
              </a:rPr>
              <a:t>M</a:t>
            </a:r>
            <a:r>
              <a:rPr lang="en-US" altLang="zh-CN">
                <a:sym typeface="Math1" pitchFamily="2" charset="2"/>
              </a:rPr>
              <a:t>(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sym typeface="Math1" pitchFamily="2" charset="2"/>
              </a:rPr>
              <a:t>R)&gt;0,</a:t>
            </a:r>
            <a:r>
              <a:rPr lang="zh-CN" altLang="en-US">
                <a:sym typeface="Math1" pitchFamily="2" charset="2"/>
              </a:rPr>
              <a:t>使得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i="1">
                <a:sym typeface="Math1" pitchFamily="2" charset="2"/>
              </a:rPr>
              <a:t>k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sym typeface="Math1" pitchFamily="2" charset="2"/>
              </a:rPr>
              <a:t> N</a:t>
            </a:r>
            <a:r>
              <a:rPr lang="en-US" altLang="zh-CN" baseline="-25000">
                <a:sym typeface="Symbol" pitchFamily="18" charset="2"/>
              </a:rPr>
              <a:t></a:t>
            </a:r>
            <a:r>
              <a:rPr lang="en-US" altLang="zh-CN">
                <a:sym typeface="Math1" pitchFamily="2" charset="2"/>
              </a:rPr>
              <a:t>,</a:t>
            </a:r>
            <a:r>
              <a:rPr lang="zh-CN" altLang="en-US">
                <a:sym typeface="Math1" pitchFamily="2" charset="2"/>
              </a:rPr>
              <a:t>恒有</a:t>
            </a:r>
            <a:r>
              <a:rPr lang="en-US" altLang="zh-CN">
                <a:sym typeface="Math1" pitchFamily="2" charset="2"/>
              </a:rPr>
              <a:t>||</a:t>
            </a:r>
            <a:r>
              <a:rPr lang="en-US" altLang="zh-CN" i="1">
                <a:sym typeface="Math1" pitchFamily="2" charset="2"/>
              </a:rPr>
              <a:t>x</a:t>
            </a:r>
            <a:r>
              <a:rPr lang="en-US" altLang="zh-CN" i="1" baseline="-25000">
                <a:sym typeface="Math1" pitchFamily="2" charset="2"/>
              </a:rPr>
              <a:t>k</a:t>
            </a:r>
            <a:r>
              <a:rPr lang="en-US" altLang="zh-CN">
                <a:sym typeface="Math1" pitchFamily="2" charset="2"/>
              </a:rPr>
              <a:t>||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 i="1">
                <a:sym typeface="Math1" pitchFamily="2" charset="2"/>
              </a:rPr>
              <a:t>M</a:t>
            </a:r>
            <a:r>
              <a:rPr lang="en-US" altLang="zh-CN">
                <a:sym typeface="Math1" pitchFamily="2" charset="2"/>
              </a:rPr>
              <a:t>;</a:t>
            </a:r>
          </a:p>
          <a:p>
            <a:pPr eaLnBrk="1" hangingPunct="1"/>
            <a:r>
              <a:rPr lang="en-US" altLang="zh-CN">
                <a:sym typeface="Math1" pitchFamily="2" charset="2"/>
              </a:rPr>
              <a:t>(3)</a:t>
            </a:r>
            <a:r>
              <a:rPr lang="zh-CN" altLang="en-US">
                <a:sym typeface="Math1" pitchFamily="2" charset="2"/>
              </a:rPr>
              <a:t>若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Math1" pitchFamily="2" charset="2"/>
              </a:rPr>
              <a:t>, </a:t>
            </a:r>
            <a:r>
              <a:rPr lang="en-US" altLang="zh-CN" i="1"/>
              <a:t>y</a:t>
            </a:r>
            <a:r>
              <a:rPr lang="en-US" altLang="zh-CN" i="1" baseline="-25000"/>
              <a:t>k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 i="1">
                <a:sym typeface="Math1" pitchFamily="2" charset="2"/>
              </a:rPr>
              <a:t>b,</a:t>
            </a:r>
            <a:r>
              <a:rPr lang="zh-CN" altLang="en-US">
                <a:sym typeface="Math1" pitchFamily="2" charset="2"/>
              </a:rPr>
              <a:t>则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>
                <a:sym typeface="Symbol" pitchFamily="18" charset="2"/>
              </a:rPr>
              <a:t>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 i="1"/>
              <a:t>y</a:t>
            </a:r>
            <a:r>
              <a:rPr lang="en-US" altLang="zh-CN" i="1" baseline="-25000"/>
              <a:t>k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Math1" pitchFamily="2" charset="2"/>
              </a:rPr>
              <a:t>a </a:t>
            </a:r>
            <a:r>
              <a:rPr lang="en-US" altLang="zh-CN">
                <a:sym typeface="Symbol" pitchFamily="18" charset="2"/>
              </a:rPr>
              <a:t></a:t>
            </a:r>
            <a:r>
              <a:rPr lang="en-US" altLang="zh-CN" i="1">
                <a:sym typeface="Math1" pitchFamily="2" charset="2"/>
              </a:rPr>
              <a:t> b</a:t>
            </a:r>
            <a:r>
              <a:rPr lang="en-US" altLang="zh-CN">
                <a:sym typeface="Math1" pitchFamily="2" charset="2"/>
              </a:rPr>
              <a:t> ,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 i="1"/>
              <a:t>x</a:t>
            </a:r>
            <a:r>
              <a:rPr lang="en-US" altLang="zh-CN" i="1" baseline="-25000"/>
              <a:t>k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sym typeface="Math1" pitchFamily="2" charset="2"/>
              </a:rPr>
              <a:t> 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en-US" altLang="zh-CN" i="1">
                <a:sym typeface="Math1" pitchFamily="2" charset="2"/>
              </a:rPr>
              <a:t>a</a:t>
            </a:r>
          </a:p>
          <a:p>
            <a:pPr eaLnBrk="1" hangingPunct="1"/>
            <a:r>
              <a:rPr lang="en-US" altLang="zh-CN" i="1">
                <a:sym typeface="Math1" pitchFamily="2" charset="2"/>
              </a:rPr>
              <a:t>&lt; </a:t>
            </a:r>
            <a:r>
              <a:rPr lang="en-US" altLang="zh-CN" i="1"/>
              <a:t>x</a:t>
            </a:r>
            <a:r>
              <a:rPr lang="en-US" altLang="zh-CN" i="1" baseline="-25000"/>
              <a:t>k </a:t>
            </a:r>
            <a:r>
              <a:rPr lang="en-US" altLang="zh-CN">
                <a:sym typeface="Math1" pitchFamily="2" charset="2"/>
              </a:rPr>
              <a:t>, </a:t>
            </a:r>
            <a:r>
              <a:rPr lang="en-US" altLang="zh-CN" i="1"/>
              <a:t>y</a:t>
            </a:r>
            <a:r>
              <a:rPr lang="en-US" altLang="zh-CN" i="1" baseline="-25000"/>
              <a:t>k</a:t>
            </a:r>
            <a:r>
              <a:rPr lang="en-US" altLang="zh-CN" i="1"/>
              <a:t>&gt;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sym typeface="Math1" pitchFamily="2" charset="2"/>
              </a:rPr>
              <a:t>&lt;</a:t>
            </a:r>
            <a:r>
              <a:rPr lang="en-US" altLang="zh-CN" i="1">
                <a:sym typeface="Math1" pitchFamily="2" charset="2"/>
              </a:rPr>
              <a:t>a</a:t>
            </a:r>
            <a:r>
              <a:rPr lang="en-US" altLang="zh-CN">
                <a:sym typeface="Math1" pitchFamily="2" charset="2"/>
              </a:rPr>
              <a:t>,</a:t>
            </a:r>
            <a:r>
              <a:rPr lang="en-US" altLang="zh-CN" i="1">
                <a:sym typeface="Math1" pitchFamily="2" charset="2"/>
              </a:rPr>
              <a:t>b</a:t>
            </a:r>
            <a:r>
              <a:rPr lang="en-US" altLang="zh-CN">
                <a:sym typeface="Math1" pitchFamily="2" charset="2"/>
              </a:rPr>
              <a:t>&gt;</a:t>
            </a:r>
            <a:r>
              <a:rPr lang="en-US" altLang="zh-CN" i="1">
                <a:sym typeface="Math1" pitchFamily="2" charset="2"/>
              </a:rPr>
              <a:t> ,</a:t>
            </a:r>
            <a:r>
              <a:rPr lang="zh-CN" altLang="en-US">
                <a:sym typeface="Math1" pitchFamily="2" charset="2"/>
              </a:rPr>
              <a:t>其中</a:t>
            </a:r>
            <a:r>
              <a:rPr lang="zh-CN" altLang="en-US">
                <a:sym typeface="Symbol" pitchFamily="18" charset="2"/>
              </a:rPr>
              <a:t></a:t>
            </a:r>
            <a:r>
              <a:rPr lang="en-US" altLang="zh-CN">
                <a:sym typeface="Math1" pitchFamily="2" charset="2"/>
              </a:rPr>
              <a:t>R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(4)</a:t>
            </a:r>
            <a:r>
              <a:rPr lang="zh-CN" altLang="en-US"/>
              <a:t>若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收敛于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zh-CN" altLang="en-US"/>
              <a:t>则它的任一子列也收敛于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6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build="p" autoUpdateAnimBg="0"/>
      <p:bldP spid="27660" grpId="0" build="p" autoUpdateAnimBg="0"/>
      <p:bldP spid="27661" grpId="0" build="p" autoUpdateAnimBg="0"/>
      <p:bldP spid="276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6200" y="304800"/>
            <a:ext cx="9067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由于向量不能比较大小，也不能相除，所以数列</a:t>
            </a:r>
          </a:p>
          <a:p>
            <a:pPr eaLnBrk="1" hangingPunct="1"/>
            <a:r>
              <a:rPr lang="zh-CN" altLang="en-US"/>
              <a:t>极限中的单调性，保序性，确界，商不能推广。</a:t>
            </a:r>
          </a:p>
          <a:p>
            <a:pPr eaLnBrk="1" hangingPunct="1"/>
            <a:r>
              <a:rPr lang="zh-CN" altLang="en-US"/>
              <a:t>但闭区间套定理，</a:t>
            </a:r>
            <a:r>
              <a:rPr lang="en-US" altLang="zh-CN"/>
              <a:t>Bolzano-Weierstrass</a:t>
            </a:r>
            <a:r>
              <a:rPr lang="zh-CN" altLang="en-US"/>
              <a:t>定理，</a:t>
            </a:r>
          </a:p>
          <a:p>
            <a:pPr eaLnBrk="1" hangingPunct="1"/>
            <a:r>
              <a:rPr lang="en-US" altLang="zh-CN"/>
              <a:t>Cauchy</a:t>
            </a:r>
            <a:r>
              <a:rPr lang="zh-CN" altLang="en-US"/>
              <a:t>收敛原理在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zh-CN" altLang="en-US"/>
              <a:t>中仍然成立。</a:t>
            </a:r>
          </a:p>
        </p:txBody>
      </p:sp>
    </p:spTree>
    <p:extLst>
      <p:ext uri="{BB962C8B-B14F-4D97-AF65-F5344CB8AC3E}">
        <p14:creationId xmlns:p14="http://schemas.microsoft.com/office/powerpoint/2010/main" val="8197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日期占位符 3"/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041E51-5E79-44D9-9137-B516E9B7ADA1}" type="datetime1">
              <a:rPr lang="zh-CN" altLang="en-US" sz="1400"/>
              <a:pPr eaLnBrk="1" hangingPunct="1"/>
              <a:t>2020/3/8</a:t>
            </a:fld>
            <a:endParaRPr lang="zh-CN" altLang="en-US" sz="1400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457200" y="457200"/>
          <a:ext cx="118110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Document" r:id="rId3" imgW="5275580" imgH="1386840" progId="Word.Document.8">
                  <p:embed/>
                </p:oleObj>
              </mc:Choice>
              <mc:Fallback>
                <p:oleObj name="Document" r:id="rId3" imgW="5275580" imgH="13868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1181100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219"/>
          <p:cNvGrpSpPr>
            <a:grpSpLocks/>
          </p:cNvGrpSpPr>
          <p:nvPr/>
        </p:nvGrpSpPr>
        <p:grpSpPr bwMode="auto">
          <a:xfrm>
            <a:off x="5943600" y="688975"/>
            <a:ext cx="2895600" cy="2470150"/>
            <a:chOff x="0" y="0"/>
            <a:chExt cx="1824" cy="1556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auto">
            <a:xfrm>
              <a:off x="0" y="1220"/>
              <a:ext cx="17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5"/>
            <p:cNvSpPr>
              <a:spLocks noChangeShapeType="1"/>
            </p:cNvSpPr>
            <p:nvPr/>
          </p:nvSpPr>
          <p:spPr bwMode="auto">
            <a:xfrm flipV="1">
              <a:off x="240" y="68"/>
              <a:ext cx="0" cy="14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8" name="对象 9222"/>
            <p:cNvGraphicFramePr>
              <a:graphicFrameLocks noChangeAspect="1"/>
            </p:cNvGraphicFramePr>
            <p:nvPr/>
          </p:nvGraphicFramePr>
          <p:xfrm>
            <a:off x="1612" y="126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公式" r:id="rId5" imgW="127276" imgH="140004" progId="Equation.3">
                    <p:embed/>
                  </p:oleObj>
                </mc:Choice>
                <mc:Fallback>
                  <p:oleObj name="公式" r:id="rId5" imgW="127276" imgH="140004" progId="Equation.3">
                    <p:embed/>
                    <p:pic>
                      <p:nvPicPr>
                        <p:cNvPr id="0" name="对象 9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268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对象 9223"/>
            <p:cNvGraphicFramePr>
              <a:graphicFrameLocks noChangeAspect="1"/>
            </p:cNvGraphicFramePr>
            <p:nvPr/>
          </p:nvGraphicFramePr>
          <p:xfrm>
            <a:off x="4" y="0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公式" r:id="rId7" imgW="140004" imgH="165459" progId="Equation.3">
                    <p:embed/>
                  </p:oleObj>
                </mc:Choice>
                <mc:Fallback>
                  <p:oleObj name="公式" r:id="rId7" imgW="140004" imgH="165459" progId="Equation.3">
                    <p:embed/>
                    <p:pic>
                      <p:nvPicPr>
                        <p:cNvPr id="0" name="对象 9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0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对象 9224"/>
            <p:cNvGraphicFramePr>
              <a:graphicFrameLocks noChangeAspect="1"/>
            </p:cNvGraphicFramePr>
            <p:nvPr/>
          </p:nvGraphicFramePr>
          <p:xfrm>
            <a:off x="48" y="1252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公式" r:id="rId9" imgW="127276" imgH="140004" progId="Equation.3">
                    <p:embed/>
                  </p:oleObj>
                </mc:Choice>
                <mc:Fallback>
                  <p:oleObj name="公式" r:id="rId9" imgW="127276" imgH="140004" progId="Equation.3">
                    <p:embed/>
                    <p:pic>
                      <p:nvPicPr>
                        <p:cNvPr id="0" name="对象 9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252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Oval 9" descr="20%"/>
            <p:cNvSpPr>
              <a:spLocks noChangeArrowheads="1"/>
            </p:cNvSpPr>
            <p:nvPr/>
          </p:nvSpPr>
          <p:spPr bwMode="auto">
            <a:xfrm>
              <a:off x="480" y="212"/>
              <a:ext cx="816" cy="816"/>
            </a:xfrm>
            <a:prstGeom prst="ellipse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10"/>
            <p:cNvSpPr>
              <a:spLocks noChangeArrowheads="1"/>
            </p:cNvSpPr>
            <p:nvPr/>
          </p:nvSpPr>
          <p:spPr bwMode="auto">
            <a:xfrm>
              <a:off x="864" y="59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未知"/>
            <p:cNvSpPr>
              <a:spLocks noChangeArrowheads="1"/>
            </p:cNvSpPr>
            <p:nvPr/>
          </p:nvSpPr>
          <p:spPr bwMode="auto">
            <a:xfrm>
              <a:off x="880" y="295"/>
              <a:ext cx="230" cy="300"/>
            </a:xfrm>
            <a:custGeom>
              <a:avLst/>
              <a:gdLst>
                <a:gd name="T0" fmla="*/ 0 w 230"/>
                <a:gd name="T1" fmla="*/ 300 h 300"/>
                <a:gd name="T2" fmla="*/ 230 w 230"/>
                <a:gd name="T3" fmla="*/ 0 h 300"/>
                <a:gd name="T4" fmla="*/ 0 60000 65536"/>
                <a:gd name="T5" fmla="*/ 0 60000 65536"/>
                <a:gd name="T6" fmla="*/ 0 w 230"/>
                <a:gd name="T7" fmla="*/ 0 h 300"/>
                <a:gd name="T8" fmla="*/ 230 w 230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0" h="300">
                  <a:moveTo>
                    <a:pt x="0" y="300"/>
                  </a:moveTo>
                  <a:lnTo>
                    <a:pt x="23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1" name="对象 9228"/>
            <p:cNvGraphicFramePr>
              <a:graphicFrameLocks noChangeAspect="1"/>
            </p:cNvGraphicFramePr>
            <p:nvPr/>
          </p:nvGraphicFramePr>
          <p:xfrm>
            <a:off x="866" y="260"/>
            <a:ext cx="19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公式" r:id="rId12" imgW="127166" imgH="178032" progId="Equation.3">
                    <p:embed/>
                  </p:oleObj>
                </mc:Choice>
                <mc:Fallback>
                  <p:oleObj name="公式" r:id="rId12" imgW="127166" imgH="178032" progId="Equation.3">
                    <p:embed/>
                    <p:pic>
                      <p:nvPicPr>
                        <p:cNvPr id="0" name="对象 9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260"/>
                          <a:ext cx="19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9229"/>
            <p:cNvGraphicFramePr>
              <a:graphicFrameLocks noChangeAspect="1"/>
            </p:cNvGraphicFramePr>
            <p:nvPr/>
          </p:nvGraphicFramePr>
          <p:xfrm>
            <a:off x="1144" y="116"/>
            <a:ext cx="30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" name="公式" r:id="rId14" imgW="203642" imgH="165459" progId="Equation.3">
                    <p:embed/>
                  </p:oleObj>
                </mc:Choice>
                <mc:Fallback>
                  <p:oleObj name="公式" r:id="rId14" imgW="203642" imgH="165459" progId="Equation.3">
                    <p:embed/>
                    <p:pic>
                      <p:nvPicPr>
                        <p:cNvPr id="0" name="对象 9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16"/>
                          <a:ext cx="30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对象 9230"/>
            <p:cNvGraphicFramePr>
              <a:graphicFrameLocks noChangeAspect="1"/>
            </p:cNvGraphicFramePr>
            <p:nvPr/>
          </p:nvGraphicFramePr>
          <p:xfrm>
            <a:off x="548" y="510"/>
            <a:ext cx="36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公式" r:id="rId16" imgW="241615" imgH="216181" progId="Equation.3">
                    <p:embed/>
                  </p:oleObj>
                </mc:Choice>
                <mc:Fallback>
                  <p:oleObj name="公式" r:id="rId16" imgW="241615" imgH="216181" progId="Equation.3">
                    <p:embed/>
                    <p:pic>
                      <p:nvPicPr>
                        <p:cNvPr id="0" name="对象 9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510"/>
                          <a:ext cx="36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24E3A29-A3E3-4B0E-BDEA-24E97BCE2136}" type="datetime1">
              <a:rPr lang="zh-CN" altLang="en-US" smtClean="0">
                <a:latin typeface="Times New Roman" pitchFamily="18" charset="0"/>
              </a:rPr>
              <a:pPr>
                <a:defRPr/>
              </a:pPr>
              <a:t>2020/3/8</a:t>
            </a:fld>
            <a:endParaRPr lang="zh-CN" altLang="en-US" smtClean="0">
              <a:latin typeface="Times New Roman" pitchFamily="18" charset="0"/>
            </a:endParaRPr>
          </a:p>
        </p:txBody>
      </p:sp>
      <p:graphicFrame>
        <p:nvGraphicFramePr>
          <p:cNvPr id="8195" name="Object 17"/>
          <p:cNvGraphicFramePr>
            <a:graphicFrameLocks noChangeAspect="1"/>
          </p:cNvGraphicFramePr>
          <p:nvPr/>
        </p:nvGraphicFramePr>
        <p:xfrm>
          <a:off x="214313" y="142875"/>
          <a:ext cx="12039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Document" r:id="rId18" imgW="5486400" imgH="231140" progId="Word.Document.8">
                  <p:embed/>
                </p:oleObj>
              </mc:Choice>
              <mc:Fallback>
                <p:oleObj name="Document" r:id="rId18" imgW="5486400" imgH="23114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42875"/>
                        <a:ext cx="12039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Pages>0</Pages>
  <Words>1365</Words>
  <Characters>0</Characters>
  <Application>Microsoft Office PowerPoint</Application>
  <DocSecurity>0</DocSecurity>
  <PresentationFormat>全屏显示(4:3)</PresentationFormat>
  <Lines>0</Lines>
  <Paragraphs>155</Paragraphs>
  <Slides>37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默认设计模板</vt:lpstr>
      <vt:lpstr>Slide</vt:lpstr>
      <vt:lpstr>公式</vt:lpstr>
      <vt:lpstr>Document</vt:lpstr>
      <vt:lpstr>Equation.DSMT4</vt:lpstr>
      <vt:lpstr>BMP 图像</vt:lpstr>
      <vt:lpstr>Equation</vt:lpstr>
      <vt:lpstr>MS_ClipArt_Gallery.2</vt:lpstr>
      <vt:lpstr>Microsoft Word 97 - 2003 Document</vt:lpstr>
      <vt:lpstr>PowerPoint 演示文稿</vt:lpstr>
      <vt:lpstr>多元函数微积分学习要点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§8.1多元函数概念</dc:title>
  <dc:creator>wangjing</dc:creator>
  <cp:lastModifiedBy>fswjseu</cp:lastModifiedBy>
  <cp:revision>146</cp:revision>
  <dcterms:created xsi:type="dcterms:W3CDTF">2002-04-28T08:39:17Z</dcterms:created>
  <dcterms:modified xsi:type="dcterms:W3CDTF">2020-03-08T09:43:17Z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