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93" r:id="rId2"/>
    <p:sldId id="295" r:id="rId3"/>
    <p:sldId id="296" r:id="rId4"/>
    <p:sldId id="261" r:id="rId5"/>
    <p:sldId id="305" r:id="rId6"/>
    <p:sldId id="306" r:id="rId7"/>
    <p:sldId id="318" r:id="rId8"/>
    <p:sldId id="297" r:id="rId9"/>
    <p:sldId id="332" r:id="rId10"/>
    <p:sldId id="333" r:id="rId11"/>
    <p:sldId id="334" r:id="rId12"/>
    <p:sldId id="335" r:id="rId13"/>
    <p:sldId id="336" r:id="rId14"/>
    <p:sldId id="337" r:id="rId15"/>
    <p:sldId id="321" r:id="rId16"/>
    <p:sldId id="338" r:id="rId17"/>
    <p:sldId id="339" r:id="rId18"/>
    <p:sldId id="341" r:id="rId19"/>
    <p:sldId id="342" r:id="rId20"/>
    <p:sldId id="307" r:id="rId21"/>
    <p:sldId id="319" r:id="rId22"/>
    <p:sldId id="324" r:id="rId23"/>
    <p:sldId id="325" r:id="rId24"/>
    <p:sldId id="327" r:id="rId25"/>
    <p:sldId id="330" r:id="rId26"/>
    <p:sldId id="328" r:id="rId27"/>
    <p:sldId id="331" r:id="rId28"/>
    <p:sldId id="329" r:id="rId29"/>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5428" userDrawn="1">
          <p15:clr>
            <a:srgbClr val="A4A3A4"/>
          </p15:clr>
        </p15:guide>
        <p15:guide id="3" orient="horz" pos="1321" userDrawn="1">
          <p15:clr>
            <a:srgbClr val="A4A3A4"/>
          </p15:clr>
        </p15:guide>
        <p15:guide id="4" orient="horz" pos="12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03F"/>
    <a:srgbClr val="9BD5DA"/>
    <a:srgbClr val="3EAEB7"/>
    <a:srgbClr val="C83144"/>
    <a:srgbClr val="55B2A5"/>
    <a:srgbClr val="418F84"/>
    <a:srgbClr val="2C625A"/>
    <a:srgbClr val="55B2A7"/>
    <a:srgbClr val="DD1B3F"/>
    <a:srgbClr val="703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3891" autoAdjust="0"/>
  </p:normalViewPr>
  <p:slideViewPr>
    <p:cSldViewPr snapToGrid="0">
      <p:cViewPr varScale="1">
        <p:scale>
          <a:sx n="68" d="100"/>
          <a:sy n="68" d="100"/>
        </p:scale>
        <p:origin x="500" y="48"/>
      </p:cViewPr>
      <p:guideLst>
        <p:guide orient="horz" pos="2115"/>
        <p:guide pos="5428"/>
        <p:guide orient="horz" pos="1321"/>
        <p:guide orient="horz" pos="1298"/>
      </p:guideLst>
    </p:cSldViewPr>
  </p:slideViewPr>
  <p:notesTextViewPr>
    <p:cViewPr>
      <p:scale>
        <a:sx n="1" d="1"/>
        <a:sy n="1" d="1"/>
      </p:scale>
      <p:origin x="0" y="0"/>
    </p:cViewPr>
  </p:notesTextViewPr>
  <p:notesViewPr>
    <p:cSldViewPr snapToGrid="0" showGuides="1">
      <p:cViewPr varScale="1">
        <p:scale>
          <a:sx n="49" d="100"/>
          <a:sy n="49" d="100"/>
        </p:scale>
        <p:origin x="192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87F3D-A9B4-48A4-B1A8-9B23B25036F7}" type="datetimeFigureOut">
              <a:rPr lang="zh-CN" altLang="en-US" smtClean="0"/>
              <a:t>2022/5/18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349ED-01C7-4932-82E8-42DB3C01F7E8}" type="slidenum">
              <a:rPr lang="zh-CN" altLang="en-US" smtClean="0"/>
              <a:t>‹#›</a:t>
            </a:fld>
            <a:endParaRPr lang="zh-CN" altLang="en-US"/>
          </a:p>
        </p:txBody>
      </p:sp>
    </p:spTree>
    <p:extLst>
      <p:ext uri="{BB962C8B-B14F-4D97-AF65-F5344CB8AC3E}">
        <p14:creationId xmlns:p14="http://schemas.microsoft.com/office/powerpoint/2010/main" val="302120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349ED-01C7-4932-82E8-42DB3C01F7E8}" type="slidenum">
              <a:rPr lang="zh-CN" altLang="en-US" smtClean="0"/>
              <a:t>1</a:t>
            </a:fld>
            <a:endParaRPr lang="zh-CN" altLang="en-US"/>
          </a:p>
        </p:txBody>
      </p:sp>
    </p:spTree>
    <p:extLst>
      <p:ext uri="{BB962C8B-B14F-4D97-AF65-F5344CB8AC3E}">
        <p14:creationId xmlns:p14="http://schemas.microsoft.com/office/powerpoint/2010/main" val="1324252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10</a:t>
            </a:fld>
            <a:endParaRPr lang="zh-CN" altLang="en-US"/>
          </a:p>
        </p:txBody>
      </p:sp>
    </p:spTree>
    <p:extLst>
      <p:ext uri="{BB962C8B-B14F-4D97-AF65-F5344CB8AC3E}">
        <p14:creationId xmlns:p14="http://schemas.microsoft.com/office/powerpoint/2010/main" val="174523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11</a:t>
            </a:fld>
            <a:endParaRPr lang="zh-CN" altLang="en-US"/>
          </a:p>
        </p:txBody>
      </p:sp>
    </p:spTree>
    <p:extLst>
      <p:ext uri="{BB962C8B-B14F-4D97-AF65-F5344CB8AC3E}">
        <p14:creationId xmlns:p14="http://schemas.microsoft.com/office/powerpoint/2010/main" val="389056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12</a:t>
            </a:fld>
            <a:endParaRPr lang="zh-CN" altLang="en-US"/>
          </a:p>
        </p:txBody>
      </p:sp>
    </p:spTree>
    <p:extLst>
      <p:ext uri="{BB962C8B-B14F-4D97-AF65-F5344CB8AC3E}">
        <p14:creationId xmlns:p14="http://schemas.microsoft.com/office/powerpoint/2010/main" val="1714413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13</a:t>
            </a:fld>
            <a:endParaRPr lang="zh-CN" altLang="en-US"/>
          </a:p>
        </p:txBody>
      </p:sp>
    </p:spTree>
    <p:extLst>
      <p:ext uri="{BB962C8B-B14F-4D97-AF65-F5344CB8AC3E}">
        <p14:creationId xmlns:p14="http://schemas.microsoft.com/office/powerpoint/2010/main" val="232376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14</a:t>
            </a:fld>
            <a:endParaRPr lang="zh-CN" altLang="en-US"/>
          </a:p>
        </p:txBody>
      </p:sp>
    </p:spTree>
    <p:extLst>
      <p:ext uri="{BB962C8B-B14F-4D97-AF65-F5344CB8AC3E}">
        <p14:creationId xmlns:p14="http://schemas.microsoft.com/office/powerpoint/2010/main" val="1001311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15</a:t>
            </a:fld>
            <a:endParaRPr lang="zh-CN" altLang="en-US"/>
          </a:p>
        </p:txBody>
      </p:sp>
    </p:spTree>
    <p:extLst>
      <p:ext uri="{BB962C8B-B14F-4D97-AF65-F5344CB8AC3E}">
        <p14:creationId xmlns:p14="http://schemas.microsoft.com/office/powerpoint/2010/main" val="3263754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16</a:t>
            </a:fld>
            <a:endParaRPr lang="zh-CN" altLang="en-US"/>
          </a:p>
        </p:txBody>
      </p:sp>
    </p:spTree>
    <p:extLst>
      <p:ext uri="{BB962C8B-B14F-4D97-AF65-F5344CB8AC3E}">
        <p14:creationId xmlns:p14="http://schemas.microsoft.com/office/powerpoint/2010/main" val="4207900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17</a:t>
            </a:fld>
            <a:endParaRPr lang="zh-CN" altLang="en-US"/>
          </a:p>
        </p:txBody>
      </p:sp>
    </p:spTree>
    <p:extLst>
      <p:ext uri="{BB962C8B-B14F-4D97-AF65-F5344CB8AC3E}">
        <p14:creationId xmlns:p14="http://schemas.microsoft.com/office/powerpoint/2010/main" val="2878599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18</a:t>
            </a:fld>
            <a:endParaRPr lang="zh-CN" altLang="en-US"/>
          </a:p>
        </p:txBody>
      </p:sp>
    </p:spTree>
    <p:extLst>
      <p:ext uri="{BB962C8B-B14F-4D97-AF65-F5344CB8AC3E}">
        <p14:creationId xmlns:p14="http://schemas.microsoft.com/office/powerpoint/2010/main" val="219949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19</a:t>
            </a:fld>
            <a:endParaRPr lang="zh-CN" altLang="en-US"/>
          </a:p>
        </p:txBody>
      </p:sp>
    </p:spTree>
    <p:extLst>
      <p:ext uri="{BB962C8B-B14F-4D97-AF65-F5344CB8AC3E}">
        <p14:creationId xmlns:p14="http://schemas.microsoft.com/office/powerpoint/2010/main" val="42463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a:t>
            </a:fld>
            <a:endParaRPr lang="zh-CN" altLang="en-US"/>
          </a:p>
        </p:txBody>
      </p:sp>
    </p:spTree>
    <p:extLst>
      <p:ext uri="{BB962C8B-B14F-4D97-AF65-F5344CB8AC3E}">
        <p14:creationId xmlns:p14="http://schemas.microsoft.com/office/powerpoint/2010/main" val="4192336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20</a:t>
            </a:fld>
            <a:endParaRPr lang="zh-CN" altLang="en-US"/>
          </a:p>
        </p:txBody>
      </p:sp>
    </p:spTree>
    <p:extLst>
      <p:ext uri="{BB962C8B-B14F-4D97-AF65-F5344CB8AC3E}">
        <p14:creationId xmlns:p14="http://schemas.microsoft.com/office/powerpoint/2010/main" val="3998186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21</a:t>
            </a:fld>
            <a:endParaRPr lang="zh-CN" altLang="en-US"/>
          </a:p>
        </p:txBody>
      </p:sp>
    </p:spTree>
    <p:extLst>
      <p:ext uri="{BB962C8B-B14F-4D97-AF65-F5344CB8AC3E}">
        <p14:creationId xmlns:p14="http://schemas.microsoft.com/office/powerpoint/2010/main" val="1682623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22</a:t>
            </a:fld>
            <a:endParaRPr lang="zh-CN" altLang="en-US"/>
          </a:p>
        </p:txBody>
      </p:sp>
    </p:spTree>
    <p:extLst>
      <p:ext uri="{BB962C8B-B14F-4D97-AF65-F5344CB8AC3E}">
        <p14:creationId xmlns:p14="http://schemas.microsoft.com/office/powerpoint/2010/main" val="1493748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23</a:t>
            </a:fld>
            <a:endParaRPr lang="zh-CN" altLang="en-US"/>
          </a:p>
        </p:txBody>
      </p:sp>
    </p:spTree>
    <p:extLst>
      <p:ext uri="{BB962C8B-B14F-4D97-AF65-F5344CB8AC3E}">
        <p14:creationId xmlns:p14="http://schemas.microsoft.com/office/powerpoint/2010/main" val="1025057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24</a:t>
            </a:fld>
            <a:endParaRPr lang="zh-CN" altLang="en-US"/>
          </a:p>
        </p:txBody>
      </p:sp>
    </p:spTree>
    <p:extLst>
      <p:ext uri="{BB962C8B-B14F-4D97-AF65-F5344CB8AC3E}">
        <p14:creationId xmlns:p14="http://schemas.microsoft.com/office/powerpoint/2010/main" val="4005122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25</a:t>
            </a:fld>
            <a:endParaRPr lang="zh-CN" altLang="en-US"/>
          </a:p>
        </p:txBody>
      </p:sp>
    </p:spTree>
    <p:extLst>
      <p:ext uri="{BB962C8B-B14F-4D97-AF65-F5344CB8AC3E}">
        <p14:creationId xmlns:p14="http://schemas.microsoft.com/office/powerpoint/2010/main" val="503606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26</a:t>
            </a:fld>
            <a:endParaRPr lang="zh-CN" altLang="en-US"/>
          </a:p>
        </p:txBody>
      </p:sp>
    </p:spTree>
    <p:extLst>
      <p:ext uri="{BB962C8B-B14F-4D97-AF65-F5344CB8AC3E}">
        <p14:creationId xmlns:p14="http://schemas.microsoft.com/office/powerpoint/2010/main" val="153041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27</a:t>
            </a:fld>
            <a:endParaRPr lang="zh-CN" altLang="en-US"/>
          </a:p>
        </p:txBody>
      </p:sp>
    </p:spTree>
    <p:extLst>
      <p:ext uri="{BB962C8B-B14F-4D97-AF65-F5344CB8AC3E}">
        <p14:creationId xmlns:p14="http://schemas.microsoft.com/office/powerpoint/2010/main" val="2301964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28</a:t>
            </a:fld>
            <a:endParaRPr lang="zh-CN" altLang="en-US"/>
          </a:p>
        </p:txBody>
      </p:sp>
    </p:spTree>
    <p:extLst>
      <p:ext uri="{BB962C8B-B14F-4D97-AF65-F5344CB8AC3E}">
        <p14:creationId xmlns:p14="http://schemas.microsoft.com/office/powerpoint/2010/main" val="194852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3</a:t>
            </a:fld>
            <a:endParaRPr lang="zh-CN" altLang="en-US"/>
          </a:p>
        </p:txBody>
      </p:sp>
    </p:spTree>
    <p:extLst>
      <p:ext uri="{BB962C8B-B14F-4D97-AF65-F5344CB8AC3E}">
        <p14:creationId xmlns:p14="http://schemas.microsoft.com/office/powerpoint/2010/main" val="394606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4</a:t>
            </a:fld>
            <a:endParaRPr lang="zh-CN" altLang="en-US"/>
          </a:p>
        </p:txBody>
      </p:sp>
    </p:spTree>
    <p:extLst>
      <p:ext uri="{BB962C8B-B14F-4D97-AF65-F5344CB8AC3E}">
        <p14:creationId xmlns:p14="http://schemas.microsoft.com/office/powerpoint/2010/main" val="293064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5</a:t>
            </a:fld>
            <a:endParaRPr lang="zh-CN" altLang="en-US"/>
          </a:p>
        </p:txBody>
      </p:sp>
    </p:spTree>
    <p:extLst>
      <p:ext uri="{BB962C8B-B14F-4D97-AF65-F5344CB8AC3E}">
        <p14:creationId xmlns:p14="http://schemas.microsoft.com/office/powerpoint/2010/main" val="267478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6</a:t>
            </a:fld>
            <a:endParaRPr lang="zh-CN" altLang="en-US"/>
          </a:p>
        </p:txBody>
      </p:sp>
    </p:spTree>
    <p:extLst>
      <p:ext uri="{BB962C8B-B14F-4D97-AF65-F5344CB8AC3E}">
        <p14:creationId xmlns:p14="http://schemas.microsoft.com/office/powerpoint/2010/main" val="391441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7</a:t>
            </a:fld>
            <a:endParaRPr lang="zh-CN" altLang="en-US"/>
          </a:p>
        </p:txBody>
      </p:sp>
    </p:spTree>
    <p:extLst>
      <p:ext uri="{BB962C8B-B14F-4D97-AF65-F5344CB8AC3E}">
        <p14:creationId xmlns:p14="http://schemas.microsoft.com/office/powerpoint/2010/main" val="65462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8</a:t>
            </a:fld>
            <a:endParaRPr lang="zh-CN" altLang="en-US"/>
          </a:p>
        </p:txBody>
      </p:sp>
    </p:spTree>
    <p:extLst>
      <p:ext uri="{BB962C8B-B14F-4D97-AF65-F5344CB8AC3E}">
        <p14:creationId xmlns:p14="http://schemas.microsoft.com/office/powerpoint/2010/main" val="20568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349ED-01C7-4932-82E8-42DB3C01F7E8}" type="slidenum">
              <a:rPr lang="zh-CN" altLang="en-US" smtClean="0"/>
              <a:t>9</a:t>
            </a:fld>
            <a:endParaRPr lang="zh-CN" altLang="en-US"/>
          </a:p>
        </p:txBody>
      </p:sp>
    </p:spTree>
    <p:extLst>
      <p:ext uri="{BB962C8B-B14F-4D97-AF65-F5344CB8AC3E}">
        <p14:creationId xmlns:p14="http://schemas.microsoft.com/office/powerpoint/2010/main" val="408636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图片 62"/>
          <p:cNvPicPr>
            <a:picLocks noChangeAspect="1"/>
          </p:cNvPicPr>
          <p:nvPr/>
        </p:nvPicPr>
        <p:blipFill rotWithShape="1">
          <a:blip r:embed="rId3">
            <a:extLst>
              <a:ext uri="{28A0092B-C50C-407E-A947-70E740481C1C}">
                <a14:useLocalDpi xmlns:a14="http://schemas.microsoft.com/office/drawing/2010/main" val="0"/>
              </a:ext>
            </a:extLst>
          </a:blip>
          <a:srcRect l="3384" t="8889" r="15812" b="17483"/>
          <a:stretch/>
        </p:blipFill>
        <p:spPr>
          <a:xfrm>
            <a:off x="0" y="0"/>
            <a:ext cx="12192000" cy="6858000"/>
          </a:xfrm>
          <a:prstGeom prst="rect">
            <a:avLst/>
          </a:prstGeom>
        </p:spPr>
      </p:pic>
      <p:sp>
        <p:nvSpPr>
          <p:cNvPr id="34" name="矩形 259"/>
          <p:cNvSpPr>
            <a:spLocks noChangeArrowheads="1"/>
          </p:cNvSpPr>
          <p:nvPr/>
        </p:nvSpPr>
        <p:spPr bwMode="auto">
          <a:xfrm>
            <a:off x="3327337" y="2182969"/>
            <a:ext cx="7858823"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7200" b="1" spc="400" dirty="0">
                <a:solidFill>
                  <a:schemeClr val="tx1">
                    <a:lumMod val="75000"/>
                    <a:lumOff val="25000"/>
                  </a:schemeClr>
                </a:solidFill>
                <a:latin typeface="+mn-lt"/>
                <a:ea typeface="+mn-ea"/>
                <a:cs typeface="+mn-ea"/>
                <a:sym typeface="+mn-lt"/>
              </a:rPr>
              <a:t>编译原理课程设计</a:t>
            </a:r>
            <a:endParaRPr lang="en-US" altLang="zh-CN" sz="7200" b="1" spc="400" dirty="0">
              <a:solidFill>
                <a:schemeClr val="tx1">
                  <a:lumMod val="75000"/>
                  <a:lumOff val="25000"/>
                </a:schemeClr>
              </a:solidFill>
              <a:latin typeface="+mn-lt"/>
              <a:ea typeface="+mn-ea"/>
              <a:cs typeface="+mn-ea"/>
              <a:sym typeface="+mn-lt"/>
            </a:endParaRPr>
          </a:p>
        </p:txBody>
      </p:sp>
      <p:sp>
        <p:nvSpPr>
          <p:cNvPr id="50" name="矩形 259"/>
          <p:cNvSpPr>
            <a:spLocks noChangeArrowheads="1"/>
          </p:cNvSpPr>
          <p:nvPr/>
        </p:nvSpPr>
        <p:spPr bwMode="auto">
          <a:xfrm>
            <a:off x="8086328" y="1221985"/>
            <a:ext cx="301855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5400" b="1" dirty="0">
                <a:solidFill>
                  <a:srgbClr val="E3603F"/>
                </a:solidFill>
                <a:latin typeface="+mn-lt"/>
                <a:ea typeface="+mn-ea"/>
                <a:cs typeface="+mn-ea"/>
                <a:sym typeface="+mn-lt"/>
              </a:rPr>
              <a:t>2022</a:t>
            </a:r>
            <a:r>
              <a:rPr lang="zh-CN" altLang="en-US" sz="5400" b="1" dirty="0">
                <a:solidFill>
                  <a:srgbClr val="E3603F"/>
                </a:solidFill>
                <a:latin typeface="+mn-lt"/>
                <a:ea typeface="+mn-ea"/>
                <a:cs typeface="+mn-ea"/>
                <a:sym typeface="+mn-lt"/>
              </a:rPr>
              <a:t>年</a:t>
            </a:r>
            <a:endParaRPr lang="en-US" altLang="zh-CN" sz="5400" b="1" dirty="0">
              <a:solidFill>
                <a:srgbClr val="E3603F"/>
              </a:solidFill>
              <a:latin typeface="+mn-lt"/>
              <a:ea typeface="+mn-ea"/>
              <a:cs typeface="+mn-ea"/>
              <a:sym typeface="+mn-lt"/>
            </a:endParaRPr>
          </a:p>
        </p:txBody>
      </p:sp>
      <p:sp>
        <p:nvSpPr>
          <p:cNvPr id="55" name="文本框 7"/>
          <p:cNvSpPr txBox="1"/>
          <p:nvPr/>
        </p:nvSpPr>
        <p:spPr>
          <a:xfrm>
            <a:off x="4268414" y="3357941"/>
            <a:ext cx="6780070" cy="418189"/>
          </a:xfrm>
          <a:prstGeom prst="rect">
            <a:avLst/>
          </a:prstGeom>
          <a:noFill/>
        </p:spPr>
        <p:txBody>
          <a:bodyPr wrap="square" lIns="91359" tIns="45719" rIns="91359" bIns="45719" rtlCol="0">
            <a:spAutoFit/>
            <a:scene3d>
              <a:camera prst="orthographicFront"/>
              <a:lightRig rig="threePt" dir="t"/>
            </a:scene3d>
            <a:sp3d contourW="12700"/>
          </a:bodyPr>
          <a:lstStyle/>
          <a:p>
            <a:pPr algn="r" defTabSz="912684">
              <a:lnSpc>
                <a:spcPct val="150000"/>
              </a:lnSpc>
            </a:pPr>
            <a:r>
              <a:rPr lang="en-US" altLang="zh-CN" sz="1600" dirty="0">
                <a:solidFill>
                  <a:schemeClr val="tx1">
                    <a:lumMod val="75000"/>
                    <a:lumOff val="25000"/>
                  </a:schemeClr>
                </a:solidFill>
                <a:cs typeface="+mn-ea"/>
                <a:sym typeface="+mn-lt"/>
              </a:rPr>
              <a:t>2022.05.22</a:t>
            </a:r>
          </a:p>
        </p:txBody>
      </p:sp>
      <p:sp>
        <p:nvSpPr>
          <p:cNvPr id="6" name="文本框 5"/>
          <p:cNvSpPr txBox="1"/>
          <p:nvPr/>
        </p:nvSpPr>
        <p:spPr>
          <a:xfrm>
            <a:off x="5423542" y="4048785"/>
            <a:ext cx="2234907" cy="400110"/>
          </a:xfrm>
          <a:prstGeom prst="rect">
            <a:avLst/>
          </a:prstGeom>
          <a:noFill/>
          <a:ln>
            <a:solidFill>
              <a:srgbClr val="3EAEB7"/>
            </a:solidFill>
          </a:ln>
        </p:spPr>
        <p:txBody>
          <a:bodyPr wrap="none" rtlCol="0">
            <a:spAutoFit/>
          </a:bodyPr>
          <a:lstStyle/>
          <a:p>
            <a:pPr algn="ctr"/>
            <a:r>
              <a:rPr lang="en-US" altLang="zh-CN" sz="2000" dirty="0">
                <a:solidFill>
                  <a:srgbClr val="3EAEB7"/>
                </a:solidFill>
                <a:cs typeface="+mn-ea"/>
                <a:sym typeface="+mn-lt"/>
              </a:rPr>
              <a:t>09019204 </a:t>
            </a:r>
            <a:r>
              <a:rPr lang="zh-CN" altLang="en-US" sz="2000" dirty="0">
                <a:solidFill>
                  <a:srgbClr val="3EAEB7"/>
                </a:solidFill>
                <a:cs typeface="+mn-ea"/>
                <a:sym typeface="+mn-lt"/>
              </a:rPr>
              <a:t>曹邹颖</a:t>
            </a:r>
            <a:endParaRPr lang="en-US" altLang="zh-CN" sz="2000" dirty="0">
              <a:solidFill>
                <a:srgbClr val="3EAEB7"/>
              </a:solidFill>
              <a:cs typeface="+mn-ea"/>
              <a:sym typeface="+mn-lt"/>
            </a:endParaRPr>
          </a:p>
        </p:txBody>
      </p:sp>
      <p:sp>
        <p:nvSpPr>
          <p:cNvPr id="7" name="矩形 6"/>
          <p:cNvSpPr/>
          <p:nvPr/>
        </p:nvSpPr>
        <p:spPr>
          <a:xfrm>
            <a:off x="3550373" y="4796843"/>
            <a:ext cx="1210588" cy="400110"/>
          </a:xfrm>
          <a:prstGeom prst="rect">
            <a:avLst/>
          </a:prstGeom>
          <a:ln>
            <a:solidFill>
              <a:srgbClr val="3EAEB7"/>
            </a:solidFill>
          </a:ln>
        </p:spPr>
        <p:txBody>
          <a:bodyPr wrap="none">
            <a:spAutoFit/>
          </a:bodyPr>
          <a:lstStyle/>
          <a:p>
            <a:pPr algn="ctr"/>
            <a:r>
              <a:rPr lang="zh-CN" altLang="en-US" sz="2000" dirty="0">
                <a:solidFill>
                  <a:srgbClr val="3EAEB7"/>
                </a:solidFill>
                <a:cs typeface="+mn-ea"/>
                <a:sym typeface="+mn-lt"/>
              </a:rPr>
              <a:t>汇报小组</a:t>
            </a:r>
          </a:p>
        </p:txBody>
      </p:sp>
      <p:sp>
        <p:nvSpPr>
          <p:cNvPr id="8" name="文本框 7">
            <a:extLst>
              <a:ext uri="{FF2B5EF4-FFF2-40B4-BE49-F238E27FC236}">
                <a16:creationId xmlns:a16="http://schemas.microsoft.com/office/drawing/2014/main" id="{646F97AC-3730-B129-E1E1-0A1C6AC40C39}"/>
              </a:ext>
            </a:extLst>
          </p:cNvPr>
          <p:cNvSpPr txBox="1"/>
          <p:nvPr/>
        </p:nvSpPr>
        <p:spPr>
          <a:xfrm>
            <a:off x="5423540" y="5524468"/>
            <a:ext cx="2234907" cy="400110"/>
          </a:xfrm>
          <a:prstGeom prst="rect">
            <a:avLst/>
          </a:prstGeom>
          <a:noFill/>
          <a:ln>
            <a:solidFill>
              <a:srgbClr val="3EAEB7"/>
            </a:solidFill>
          </a:ln>
        </p:spPr>
        <p:txBody>
          <a:bodyPr wrap="none" rtlCol="0">
            <a:spAutoFit/>
          </a:bodyPr>
          <a:lstStyle/>
          <a:p>
            <a:pPr algn="ctr"/>
            <a:r>
              <a:rPr lang="en-US" altLang="zh-CN" sz="2000" dirty="0">
                <a:solidFill>
                  <a:srgbClr val="3EAEB7"/>
                </a:solidFill>
                <a:cs typeface="+mn-ea"/>
                <a:sym typeface="+mn-lt"/>
              </a:rPr>
              <a:t>09019104 </a:t>
            </a:r>
            <a:r>
              <a:rPr lang="zh-CN" altLang="en-US" sz="2000" dirty="0">
                <a:solidFill>
                  <a:srgbClr val="3EAEB7"/>
                </a:solidFill>
                <a:cs typeface="+mn-ea"/>
                <a:sym typeface="+mn-lt"/>
              </a:rPr>
              <a:t>陈逸彤</a:t>
            </a:r>
            <a:endParaRPr lang="en-US" altLang="zh-CN" sz="2000" dirty="0">
              <a:solidFill>
                <a:srgbClr val="3EAEB7"/>
              </a:solidFill>
              <a:cs typeface="+mn-ea"/>
              <a:sym typeface="+mn-lt"/>
            </a:endParaRPr>
          </a:p>
        </p:txBody>
      </p:sp>
      <p:sp>
        <p:nvSpPr>
          <p:cNvPr id="9" name="文本框 8">
            <a:extLst>
              <a:ext uri="{FF2B5EF4-FFF2-40B4-BE49-F238E27FC236}">
                <a16:creationId xmlns:a16="http://schemas.microsoft.com/office/drawing/2014/main" id="{0A77432B-1E17-273A-CCE5-D83A628F50FF}"/>
              </a:ext>
            </a:extLst>
          </p:cNvPr>
          <p:cNvSpPr txBox="1"/>
          <p:nvPr/>
        </p:nvSpPr>
        <p:spPr>
          <a:xfrm>
            <a:off x="5423540" y="4789116"/>
            <a:ext cx="2234907" cy="400110"/>
          </a:xfrm>
          <a:prstGeom prst="rect">
            <a:avLst/>
          </a:prstGeom>
          <a:noFill/>
          <a:ln>
            <a:solidFill>
              <a:srgbClr val="3EAEB7"/>
            </a:solidFill>
          </a:ln>
        </p:spPr>
        <p:txBody>
          <a:bodyPr wrap="none" rtlCol="0">
            <a:spAutoFit/>
          </a:bodyPr>
          <a:lstStyle/>
          <a:p>
            <a:pPr algn="ctr"/>
            <a:r>
              <a:rPr lang="en-US" altLang="zh-CN" sz="2000" dirty="0">
                <a:solidFill>
                  <a:srgbClr val="3EAEB7"/>
                </a:solidFill>
                <a:cs typeface="+mn-ea"/>
                <a:sym typeface="+mn-lt"/>
              </a:rPr>
              <a:t>09019231 </a:t>
            </a:r>
            <a:r>
              <a:rPr lang="zh-CN" altLang="en-US" sz="2000" dirty="0">
                <a:solidFill>
                  <a:srgbClr val="3EAEB7"/>
                </a:solidFill>
                <a:cs typeface="+mn-ea"/>
                <a:sym typeface="+mn-lt"/>
              </a:rPr>
              <a:t>许志豪</a:t>
            </a:r>
            <a:endParaRPr lang="en-US" altLang="zh-CN" sz="2000" dirty="0">
              <a:solidFill>
                <a:srgbClr val="3EAEB7"/>
              </a:solidFill>
              <a:cs typeface="+mn-ea"/>
              <a:sym typeface="+mn-lt"/>
            </a:endParaRPr>
          </a:p>
        </p:txBody>
      </p:sp>
    </p:spTree>
    <p:extLst>
      <p:ext uri="{BB962C8B-B14F-4D97-AF65-F5344CB8AC3E}">
        <p14:creationId xmlns:p14="http://schemas.microsoft.com/office/powerpoint/2010/main" val="39985630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0"/>
                                        </p:tgtEl>
                                        <p:attrNameLst>
                                          <p:attrName>ppt_y</p:attrName>
                                        </p:attrNameLst>
                                      </p:cBhvr>
                                      <p:tavLst>
                                        <p:tav tm="0">
                                          <p:val>
                                            <p:strVal val="#ppt_y"/>
                                          </p:val>
                                        </p:tav>
                                        <p:tav tm="100000">
                                          <p:val>
                                            <p:strVal val="#ppt_y"/>
                                          </p:val>
                                        </p:tav>
                                      </p:tavLst>
                                    </p:anim>
                                    <p:anim calcmode="lin" valueType="num">
                                      <p:cBhvr>
                                        <p:cTn id="9"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0"/>
                                        </p:tgtEl>
                                      </p:cBhvr>
                                    </p:animEffect>
                                  </p:childTnLst>
                                </p:cTn>
                              </p:par>
                            </p:childTnLst>
                          </p:cTn>
                        </p:par>
                        <p:par>
                          <p:cTn id="12" fill="hold">
                            <p:stCondLst>
                              <p:cond delay="7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
                                        </p:tgtEl>
                                        <p:attrNameLst>
                                          <p:attrName>ppt_y</p:attrName>
                                        </p:attrNameLst>
                                      </p:cBhvr>
                                      <p:tavLst>
                                        <p:tav tm="0">
                                          <p:val>
                                            <p:strVal val="#ppt_y"/>
                                          </p:val>
                                        </p:tav>
                                        <p:tav tm="100000">
                                          <p:val>
                                            <p:strVal val="#ppt_y"/>
                                          </p:val>
                                        </p:tav>
                                      </p:tavLst>
                                    </p:anim>
                                    <p:anim calcmode="lin" valueType="num">
                                      <p:cBhvr>
                                        <p:cTn id="17"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
                                        </p:tgtEl>
                                      </p:cBhvr>
                                    </p:animEffect>
                                  </p:childTnLst>
                                </p:cTn>
                              </p:par>
                            </p:childTnLst>
                          </p:cTn>
                        </p:par>
                        <p:par>
                          <p:cTn id="20" fill="hold">
                            <p:stCondLst>
                              <p:cond delay="1550"/>
                            </p:stCondLst>
                            <p:childTnLst>
                              <p:par>
                                <p:cTn id="21" presetID="12" presetClass="entr" presetSubtype="8"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ppt_x</p:attrName>
                                        </p:attrNameLst>
                                      </p:cBhvr>
                                      <p:tavLst>
                                        <p:tav tm="0">
                                          <p:val>
                                            <p:strVal val="#ppt_x-#ppt_w*1.125000"/>
                                          </p:val>
                                        </p:tav>
                                        <p:tav tm="100000">
                                          <p:val>
                                            <p:strVal val="#ppt_x"/>
                                          </p:val>
                                        </p:tav>
                                      </p:tavLst>
                                    </p:anim>
                                    <p:animEffect transition="in" filter="wipe(right)">
                                      <p:cBhvr>
                                        <p:cTn id="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0"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670559" y="801882"/>
            <a:ext cx="7917259"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文件解析部分：实验中主要数据结构定义</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59" y="1831913"/>
            <a:ext cx="9661217" cy="2009333"/>
          </a:xfrm>
          <a:prstGeom prst="rect">
            <a:avLst/>
          </a:prstGeom>
          <a:noFill/>
        </p:spPr>
        <p:txBody>
          <a:bodyPr wrap="square">
            <a:spAutoFit/>
          </a:bodyPr>
          <a:lstStyle/>
          <a:p>
            <a:pPr>
              <a:lnSpc>
                <a:spcPct val="150000"/>
              </a:lnSpc>
              <a:spcBef>
                <a:spcPts val="600"/>
              </a:spcBef>
              <a:spcAft>
                <a:spcPts val="600"/>
              </a:spcAft>
            </a:pPr>
            <a:r>
              <a:rPr lang="en-US" altLang="zh-CN" sz="2400" dirty="0">
                <a:latin typeface="华文仿宋" panose="02010600040101010101" pitchFamily="2" charset="-122"/>
                <a:ea typeface="华文仿宋" panose="02010600040101010101" pitchFamily="2" charset="-122"/>
              </a:rPr>
              <a:t>string ID;	// </a:t>
            </a:r>
            <a:r>
              <a:rPr lang="zh-CN" altLang="en-US" sz="2400" dirty="0">
                <a:latin typeface="华文仿宋" panose="02010600040101010101" pitchFamily="2" charset="-122"/>
                <a:ea typeface="华文仿宋" panose="02010600040101010101" pitchFamily="2" charset="-122"/>
              </a:rPr>
              <a:t>表示符号</a:t>
            </a:r>
            <a:r>
              <a:rPr lang="en-US" altLang="zh-CN" sz="2400" dirty="0">
                <a:latin typeface="华文仿宋" panose="02010600040101010101" pitchFamily="2" charset="-122"/>
                <a:ea typeface="华文仿宋" panose="02010600040101010101" pitchFamily="2" charset="-122"/>
              </a:rPr>
              <a:t>ID</a:t>
            </a:r>
          </a:p>
          <a:p>
            <a:pPr>
              <a:lnSpc>
                <a:spcPct val="150000"/>
              </a:lnSpc>
              <a:spcBef>
                <a:spcPts val="600"/>
              </a:spcBef>
              <a:spcAft>
                <a:spcPts val="600"/>
              </a:spcAft>
            </a:pPr>
            <a:r>
              <a:rPr lang="en-US" altLang="zh-CN" sz="2400" dirty="0">
                <a:latin typeface="华文仿宋" panose="02010600040101010101" pitchFamily="2" charset="-122"/>
                <a:ea typeface="华文仿宋" panose="02010600040101010101" pitchFamily="2" charset="-122"/>
              </a:rPr>
              <a:t>string RE;	// </a:t>
            </a:r>
            <a:r>
              <a:rPr lang="zh-CN" altLang="en-US" sz="2400" dirty="0">
                <a:latin typeface="华文仿宋" panose="02010600040101010101" pitchFamily="2" charset="-122"/>
                <a:ea typeface="华文仿宋" panose="02010600040101010101" pitchFamily="2" charset="-122"/>
              </a:rPr>
              <a:t>正则表达式</a:t>
            </a:r>
            <a:r>
              <a:rPr lang="en-US" altLang="zh-CN" sz="2400" dirty="0">
                <a:latin typeface="华文仿宋" panose="02010600040101010101" pitchFamily="2" charset="-122"/>
                <a:ea typeface="华文仿宋" panose="02010600040101010101" pitchFamily="2" charset="-122"/>
              </a:rPr>
              <a:t>RE</a:t>
            </a:r>
          </a:p>
          <a:p>
            <a:pPr>
              <a:lnSpc>
                <a:spcPct val="150000"/>
              </a:lnSpc>
              <a:spcBef>
                <a:spcPts val="600"/>
              </a:spcBef>
              <a:spcAft>
                <a:spcPts val="600"/>
              </a:spcAft>
            </a:pPr>
            <a:r>
              <a:rPr lang="en-US" altLang="zh-CN" sz="2400" dirty="0">
                <a:latin typeface="华文仿宋" panose="02010600040101010101" pitchFamily="2" charset="-122"/>
                <a:ea typeface="华文仿宋" panose="02010600040101010101" pitchFamily="2" charset="-122"/>
              </a:rPr>
              <a:t>Pair* </a:t>
            </a:r>
            <a:r>
              <a:rPr lang="en-US" altLang="zh-CN" sz="2400" dirty="0" err="1">
                <a:latin typeface="华文仿宋" panose="02010600040101010101" pitchFamily="2" charset="-122"/>
                <a:ea typeface="华文仿宋" panose="02010600040101010101" pitchFamily="2" charset="-122"/>
              </a:rPr>
              <a:t>newRule</a:t>
            </a:r>
            <a:r>
              <a:rPr lang="en-US" altLang="zh-CN" sz="2400" dirty="0">
                <a:latin typeface="华文仿宋" panose="02010600040101010101" pitchFamily="2" charset="-122"/>
                <a:ea typeface="华文仿宋" panose="02010600040101010101" pitchFamily="2" charset="-122"/>
              </a:rPr>
              <a:t>(string first, string second);	// </a:t>
            </a:r>
            <a:r>
              <a:rPr lang="zh-CN" altLang="en-US" sz="2400" dirty="0">
                <a:latin typeface="华文仿宋" panose="02010600040101010101" pitchFamily="2" charset="-122"/>
                <a:ea typeface="华文仿宋" panose="02010600040101010101" pitchFamily="2" charset="-122"/>
              </a:rPr>
              <a:t>正规表达式的表示符号与定义</a:t>
            </a:r>
          </a:p>
        </p:txBody>
      </p:sp>
    </p:spTree>
    <p:extLst>
      <p:ext uri="{BB962C8B-B14F-4D97-AF65-F5344CB8AC3E}">
        <p14:creationId xmlns:p14="http://schemas.microsoft.com/office/powerpoint/2010/main" val="419467947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670560" y="726468"/>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文件解析部分：实验中的主要思路和算法描述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690511"/>
            <a:ext cx="9152170" cy="3979103"/>
          </a:xfrm>
          <a:prstGeom prst="rect">
            <a:avLst/>
          </a:prstGeom>
          <a:noFill/>
        </p:spPr>
        <p:txBody>
          <a:bodyPr wrap="square">
            <a:spAutoFit/>
          </a:bodyPr>
          <a:lstStyle/>
          <a:p>
            <a:pPr>
              <a:lnSpc>
                <a:spcPct val="150000"/>
              </a:lnSpc>
              <a:spcBef>
                <a:spcPts val="600"/>
              </a:spcBef>
              <a:spcAft>
                <a:spcPts val="600"/>
              </a:spcAft>
            </a:pPr>
            <a:r>
              <a:rPr lang="en-US" altLang="zh-CN" sz="2400" dirty="0">
                <a:latin typeface="华文仿宋" panose="02010600040101010101" pitchFamily="2" charset="-122"/>
                <a:ea typeface="华文仿宋" panose="02010600040101010101" pitchFamily="2" charset="-122"/>
              </a:rPr>
              <a:t>Lex</a:t>
            </a:r>
            <a:r>
              <a:rPr lang="zh-CN" altLang="en-US" sz="2400" dirty="0">
                <a:latin typeface="华文仿宋" panose="02010600040101010101" pitchFamily="2" charset="-122"/>
                <a:ea typeface="华文仿宋" panose="02010600040101010101" pitchFamily="2" charset="-122"/>
              </a:rPr>
              <a:t>文件解析器需要解析的</a:t>
            </a:r>
            <a:r>
              <a:rPr lang="en-US" altLang="zh-CN" sz="2400" dirty="0">
                <a:latin typeface="华文仿宋" panose="02010600040101010101" pitchFamily="2" charset="-122"/>
                <a:ea typeface="华文仿宋" panose="02010600040101010101" pitchFamily="2" charset="-122"/>
              </a:rPr>
              <a:t>c99.l</a:t>
            </a:r>
            <a:r>
              <a:rPr lang="zh-CN" altLang="en-US" sz="2400" dirty="0">
                <a:latin typeface="华文仿宋" panose="02010600040101010101" pitchFamily="2" charset="-122"/>
                <a:ea typeface="华文仿宋" panose="02010600040101010101" pitchFamily="2" charset="-122"/>
              </a:rPr>
              <a:t>文件主要分为四个部分：</a:t>
            </a:r>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① 用户自定义变量、常量和头文件（以</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开头，以</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结尾）</a:t>
            </a:r>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② 正规表达式定义（在第一个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之前）</a:t>
            </a:r>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③ 保留字、正则表达式与相应的动作（起始于第一个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，终止于第二个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a:t>
            </a:r>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④ 用户自定义子例程段（第二个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之后）</a:t>
            </a:r>
          </a:p>
        </p:txBody>
      </p:sp>
    </p:spTree>
    <p:extLst>
      <p:ext uri="{BB962C8B-B14F-4D97-AF65-F5344CB8AC3E}">
        <p14:creationId xmlns:p14="http://schemas.microsoft.com/office/powerpoint/2010/main" val="243600590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B42AF1-62DF-9193-8C39-B0C606F2A535}"/>
              </a:ext>
            </a:extLst>
          </p:cNvPr>
          <p:cNvSpPr txBox="1"/>
          <p:nvPr/>
        </p:nvSpPr>
        <p:spPr>
          <a:xfrm>
            <a:off x="670560" y="511243"/>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文件解析部分：实验中的主要思路和算法描述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227065"/>
            <a:ext cx="9152170" cy="1508105"/>
          </a:xfrm>
          <a:prstGeom prst="rect">
            <a:avLst/>
          </a:prstGeom>
          <a:noFill/>
        </p:spPr>
        <p:txBody>
          <a:bodyPr wrap="square">
            <a:spAutoFit/>
          </a:bodyPr>
          <a:lstStyle/>
          <a:p>
            <a:pPr>
              <a:spcBef>
                <a:spcPts val="600"/>
              </a:spcBef>
              <a:spcAft>
                <a:spcPts val="600"/>
              </a:spcAft>
            </a:pPr>
            <a:r>
              <a:rPr lang="en-US" altLang="zh-CN" sz="2400" dirty="0">
                <a:latin typeface="华文仿宋" panose="02010600040101010101" pitchFamily="2" charset="-122"/>
                <a:ea typeface="华文仿宋" panose="02010600040101010101" pitchFamily="2" charset="-122"/>
              </a:rPr>
              <a:t>c99.l</a:t>
            </a:r>
            <a:r>
              <a:rPr lang="zh-CN" altLang="en-US" sz="2400" dirty="0">
                <a:latin typeface="华文仿宋" panose="02010600040101010101" pitchFamily="2" charset="-122"/>
                <a:ea typeface="华文仿宋" panose="02010600040101010101" pitchFamily="2" charset="-122"/>
              </a:rPr>
              <a:t>文件的①和④两个部分直接读入并存入</a:t>
            </a:r>
            <a:r>
              <a:rPr lang="en-US" altLang="zh-CN" sz="2400" dirty="0">
                <a:latin typeface="华文仿宋" panose="02010600040101010101" pitchFamily="2" charset="-122"/>
                <a:ea typeface="华文仿宋" panose="02010600040101010101" pitchFamily="2" charset="-122"/>
              </a:rPr>
              <a:t>Lex.cpp</a:t>
            </a:r>
            <a:r>
              <a:rPr lang="zh-CN" altLang="en-US" sz="2400" dirty="0">
                <a:latin typeface="华文仿宋" panose="02010600040101010101" pitchFamily="2" charset="-122"/>
                <a:ea typeface="华文仿宋" panose="02010600040101010101" pitchFamily="2" charset="-122"/>
              </a:rPr>
              <a:t>即可：</a:t>
            </a:r>
            <a:endParaRPr lang="en-US" altLang="zh-CN" sz="2400" dirty="0">
              <a:latin typeface="华文仿宋" panose="02010600040101010101" pitchFamily="2" charset="-122"/>
              <a:ea typeface="华文仿宋" panose="02010600040101010101" pitchFamily="2" charset="-122"/>
            </a:endParaRPr>
          </a:p>
          <a:p>
            <a:pPr>
              <a:spcBef>
                <a:spcPts val="600"/>
              </a:spcBef>
              <a:spcAft>
                <a:spcPts val="600"/>
              </a:spcAft>
            </a:pPr>
            <a:r>
              <a:rPr lang="zh-CN" altLang="en-US" sz="2400" dirty="0">
                <a:latin typeface="华文仿宋" panose="02010600040101010101" pitchFamily="2" charset="-122"/>
                <a:ea typeface="华文仿宋" panose="02010600040101010101" pitchFamily="2" charset="-122"/>
              </a:rPr>
              <a:t>① 用户自定义变量、常量和头文件（以</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开头，以</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结尾）</a:t>
            </a:r>
            <a:endParaRPr lang="en-US" altLang="zh-CN" sz="2400" dirty="0">
              <a:latin typeface="华文仿宋" panose="02010600040101010101" pitchFamily="2" charset="-122"/>
              <a:ea typeface="华文仿宋" panose="02010600040101010101" pitchFamily="2" charset="-122"/>
            </a:endParaRPr>
          </a:p>
          <a:p>
            <a:pPr>
              <a:spcBef>
                <a:spcPts val="600"/>
              </a:spcBef>
              <a:spcAft>
                <a:spcPts val="600"/>
              </a:spcAft>
            </a:pPr>
            <a:r>
              <a:rPr lang="zh-CN" altLang="en-US" sz="2400" dirty="0">
                <a:latin typeface="华文仿宋" panose="02010600040101010101" pitchFamily="2" charset="-122"/>
                <a:ea typeface="华文仿宋" panose="02010600040101010101" pitchFamily="2" charset="-122"/>
              </a:rPr>
              <a:t>④ 用户自定义子例程段（第二个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之后）</a:t>
            </a:r>
          </a:p>
        </p:txBody>
      </p:sp>
      <p:pic>
        <p:nvPicPr>
          <p:cNvPr id="2" name="图片 1">
            <a:extLst>
              <a:ext uri="{FF2B5EF4-FFF2-40B4-BE49-F238E27FC236}">
                <a16:creationId xmlns:a16="http://schemas.microsoft.com/office/drawing/2014/main" id="{21DE88E0-F67B-4F63-9EB0-583412B71E6C}"/>
              </a:ext>
            </a:extLst>
          </p:cNvPr>
          <p:cNvPicPr>
            <a:picLocks noChangeAspect="1"/>
          </p:cNvPicPr>
          <p:nvPr/>
        </p:nvPicPr>
        <p:blipFill>
          <a:blip r:embed="rId3"/>
          <a:stretch>
            <a:fillRect/>
          </a:stretch>
        </p:blipFill>
        <p:spPr>
          <a:xfrm>
            <a:off x="2116344" y="3898186"/>
            <a:ext cx="2117019" cy="1796798"/>
          </a:xfrm>
          <a:prstGeom prst="rect">
            <a:avLst/>
          </a:prstGeom>
        </p:spPr>
      </p:pic>
      <p:pic>
        <p:nvPicPr>
          <p:cNvPr id="4" name="图片 3">
            <a:extLst>
              <a:ext uri="{FF2B5EF4-FFF2-40B4-BE49-F238E27FC236}">
                <a16:creationId xmlns:a16="http://schemas.microsoft.com/office/drawing/2014/main" id="{BE7ECF06-F561-42DF-AFC1-45765737C3D4}"/>
              </a:ext>
            </a:extLst>
          </p:cNvPr>
          <p:cNvPicPr>
            <a:picLocks noChangeAspect="1"/>
          </p:cNvPicPr>
          <p:nvPr/>
        </p:nvPicPr>
        <p:blipFill>
          <a:blip r:embed="rId4"/>
          <a:stretch>
            <a:fillRect/>
          </a:stretch>
        </p:blipFill>
        <p:spPr>
          <a:xfrm>
            <a:off x="4882682" y="2880587"/>
            <a:ext cx="4638013" cy="3831996"/>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Tree>
    <p:extLst>
      <p:ext uri="{BB962C8B-B14F-4D97-AF65-F5344CB8AC3E}">
        <p14:creationId xmlns:p14="http://schemas.microsoft.com/office/powerpoint/2010/main" val="361607741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B42AF1-62DF-9193-8C39-B0C606F2A535}"/>
              </a:ext>
            </a:extLst>
          </p:cNvPr>
          <p:cNvSpPr txBox="1"/>
          <p:nvPr/>
        </p:nvSpPr>
        <p:spPr>
          <a:xfrm>
            <a:off x="670560" y="486068"/>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文件解析部分：实验中的主要思路和算法描述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379864"/>
            <a:ext cx="9152170" cy="984885"/>
          </a:xfrm>
          <a:prstGeom prst="rect">
            <a:avLst/>
          </a:prstGeom>
          <a:noFill/>
        </p:spPr>
        <p:txBody>
          <a:bodyPr wrap="square">
            <a:spAutoFit/>
          </a:bodyPr>
          <a:lstStyle/>
          <a:p>
            <a:pPr>
              <a:spcBef>
                <a:spcPts val="600"/>
              </a:spcBef>
              <a:spcAft>
                <a:spcPts val="600"/>
              </a:spcAft>
            </a:pPr>
            <a:r>
              <a:rPr lang="en-US" altLang="zh-CN" sz="2400" dirty="0">
                <a:latin typeface="华文仿宋" panose="02010600040101010101" pitchFamily="2" charset="-122"/>
                <a:ea typeface="华文仿宋" panose="02010600040101010101" pitchFamily="2" charset="-122"/>
              </a:rPr>
              <a:t>c99.l</a:t>
            </a:r>
            <a:r>
              <a:rPr lang="zh-CN" altLang="en-US" sz="2400" dirty="0">
                <a:latin typeface="华文仿宋" panose="02010600040101010101" pitchFamily="2" charset="-122"/>
                <a:ea typeface="华文仿宋" panose="02010600040101010101" pitchFamily="2" charset="-122"/>
              </a:rPr>
              <a:t>文件的第二部分：</a:t>
            </a:r>
            <a:endParaRPr lang="en-US" altLang="zh-CN" sz="2400" dirty="0">
              <a:latin typeface="华文仿宋" panose="02010600040101010101" pitchFamily="2" charset="-122"/>
              <a:ea typeface="华文仿宋" panose="02010600040101010101" pitchFamily="2" charset="-122"/>
            </a:endParaRPr>
          </a:p>
          <a:p>
            <a:pPr>
              <a:spcBef>
                <a:spcPts val="600"/>
              </a:spcBef>
              <a:spcAft>
                <a:spcPts val="600"/>
              </a:spcAft>
            </a:pPr>
            <a:r>
              <a:rPr lang="zh-CN" altLang="en-US" sz="2400" dirty="0">
                <a:latin typeface="华文仿宋" panose="02010600040101010101" pitchFamily="2" charset="-122"/>
                <a:ea typeface="华文仿宋" panose="02010600040101010101" pitchFamily="2" charset="-122"/>
              </a:rPr>
              <a:t>② 正规表达式定义（在第一个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之前）</a:t>
            </a:r>
            <a:endParaRPr lang="en-US" altLang="zh-CN" sz="2400" dirty="0">
              <a:latin typeface="华文仿宋" panose="02010600040101010101" pitchFamily="2" charset="-122"/>
              <a:ea typeface="华文仿宋" panose="02010600040101010101" pitchFamily="2"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FF7AAD7-1984-441E-92F3-ED870112F16A}"/>
                  </a:ext>
                </a:extLst>
              </p:cNvPr>
              <p:cNvSpPr txBox="1"/>
              <p:nvPr/>
            </p:nvSpPr>
            <p:spPr>
              <a:xfrm>
                <a:off x="670560" y="4985570"/>
                <a:ext cx="9444401" cy="1180707"/>
              </a:xfrm>
              <a:prstGeom prst="rect">
                <a:avLst/>
              </a:prstGeom>
              <a:noFill/>
            </p:spPr>
            <p:txBody>
              <a:bodyPr wrap="square">
                <a:spAutoFit/>
              </a:bodyPr>
              <a:lstStyle/>
              <a:p>
                <a:pPr>
                  <a:lnSpc>
                    <a:spcPct val="150000"/>
                  </a:lnSpc>
                  <a:spcBef>
                    <a:spcPts val="600"/>
                  </a:spcBef>
                  <a:spcAft>
                    <a:spcPts val="600"/>
                  </a:spcAft>
                </a:pPr>
                <a14:m>
                  <m:oMath xmlns:m="http://schemas.openxmlformats.org/officeDocument/2006/math">
                    <m:r>
                      <a:rPr lang="zh-CN" altLang="en-US" sz="2400" i="1" smtClean="0">
                        <a:latin typeface="Cambria Math" panose="02040503050406030204" pitchFamily="18" charset="0"/>
                        <a:ea typeface="华文仿宋" panose="02010600040101010101" pitchFamily="2" charset="-122"/>
                      </a:rPr>
                      <m:t>→</m:t>
                    </m:r>
                  </m:oMath>
                </a14:m>
                <a:r>
                  <a:rPr lang="zh-CN" altLang="en-US" sz="2400" dirty="0">
                    <a:latin typeface="华文仿宋" panose="02010600040101010101" pitchFamily="2" charset="-122"/>
                    <a:ea typeface="华文仿宋" panose="02010600040101010101" pitchFamily="2" charset="-122"/>
                  </a:rPr>
                  <a:t>逐行读取每个正规表达式的表示符号与定义，并用结构体变量存储它们，并建立起这两者的对应关系</a:t>
                </a:r>
                <a:endParaRPr lang="en-US" altLang="zh-CN" sz="2400" dirty="0">
                  <a:latin typeface="华文仿宋" panose="02010600040101010101" pitchFamily="2" charset="-122"/>
                  <a:ea typeface="华文仿宋" panose="02010600040101010101" pitchFamily="2" charset="-122"/>
                </a:endParaRPr>
              </a:p>
            </p:txBody>
          </p:sp>
        </mc:Choice>
        <mc:Fallback>
          <p:sp>
            <p:nvSpPr>
              <p:cNvPr id="6" name="文本框 5">
                <a:extLst>
                  <a:ext uri="{FF2B5EF4-FFF2-40B4-BE49-F238E27FC236}">
                    <a16:creationId xmlns:a16="http://schemas.microsoft.com/office/drawing/2014/main" id="{3FF7AAD7-1984-441E-92F3-ED870112F16A}"/>
                  </a:ext>
                </a:extLst>
              </p:cNvPr>
              <p:cNvSpPr txBox="1">
                <a:spLocks noRot="1" noChangeAspect="1" noMove="1" noResize="1" noEditPoints="1" noAdjustHandles="1" noChangeArrowheads="1" noChangeShapeType="1" noTextEdit="1"/>
              </p:cNvSpPr>
              <p:nvPr/>
            </p:nvSpPr>
            <p:spPr>
              <a:xfrm>
                <a:off x="670560" y="4985570"/>
                <a:ext cx="9444401" cy="1180707"/>
              </a:xfrm>
              <a:prstGeom prst="rect">
                <a:avLst/>
              </a:prstGeom>
              <a:blipFill>
                <a:blip r:embed="rId3"/>
                <a:stretch>
                  <a:fillRect l="-968" b="-824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7B2B3CE-6969-446B-A8DF-BFFF5E23B5E4}"/>
              </a:ext>
            </a:extLst>
          </p:cNvPr>
          <p:cNvPicPr>
            <a:picLocks noChangeAspect="1"/>
          </p:cNvPicPr>
          <p:nvPr/>
        </p:nvPicPr>
        <p:blipFill>
          <a:blip r:embed="rId4"/>
          <a:stretch>
            <a:fillRect/>
          </a:stretch>
        </p:blipFill>
        <p:spPr>
          <a:xfrm>
            <a:off x="670560" y="2518822"/>
            <a:ext cx="5353737" cy="2096172"/>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Tree>
    <p:extLst>
      <p:ext uri="{BB962C8B-B14F-4D97-AF65-F5344CB8AC3E}">
        <p14:creationId xmlns:p14="http://schemas.microsoft.com/office/powerpoint/2010/main" val="3776340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670560" y="583646"/>
            <a:ext cx="9340706"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文件解析部分：实验中的主要思路和算法描述</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397110"/>
            <a:ext cx="9152170" cy="1723549"/>
          </a:xfrm>
          <a:prstGeom prst="rect">
            <a:avLst/>
          </a:prstGeom>
          <a:noFill/>
        </p:spPr>
        <p:txBody>
          <a:bodyPr wrap="square">
            <a:spAutoFit/>
          </a:bodyPr>
          <a:lstStyle/>
          <a:p>
            <a:pPr>
              <a:spcBef>
                <a:spcPts val="600"/>
              </a:spcBef>
              <a:spcAft>
                <a:spcPts val="600"/>
              </a:spcAft>
            </a:pPr>
            <a:r>
              <a:rPr lang="en-US" altLang="zh-CN" sz="2400" dirty="0">
                <a:latin typeface="华文仿宋" panose="02010600040101010101" pitchFamily="2" charset="-122"/>
                <a:ea typeface="华文仿宋" panose="02010600040101010101" pitchFamily="2" charset="-122"/>
              </a:rPr>
              <a:t>c99.l</a:t>
            </a:r>
            <a:r>
              <a:rPr lang="zh-CN" altLang="en-US" sz="2400" dirty="0">
                <a:latin typeface="华文仿宋" panose="02010600040101010101" pitchFamily="2" charset="-122"/>
                <a:ea typeface="华文仿宋" panose="02010600040101010101" pitchFamily="2" charset="-122"/>
              </a:rPr>
              <a:t>文件的第三部分：</a:t>
            </a:r>
            <a:endParaRPr lang="en-US" altLang="zh-CN" sz="2400" dirty="0">
              <a:latin typeface="华文仿宋" panose="02010600040101010101" pitchFamily="2" charset="-122"/>
              <a:ea typeface="华文仿宋" panose="02010600040101010101" pitchFamily="2" charset="-122"/>
            </a:endParaRPr>
          </a:p>
          <a:p>
            <a:pPr>
              <a:spcBef>
                <a:spcPts val="600"/>
              </a:spcBef>
              <a:spcAft>
                <a:spcPts val="600"/>
              </a:spcAft>
            </a:pPr>
            <a:r>
              <a:rPr lang="zh-CN" altLang="en-US" sz="2400" dirty="0">
                <a:latin typeface="华文仿宋" panose="02010600040101010101" pitchFamily="2" charset="-122"/>
                <a:ea typeface="华文仿宋" panose="02010600040101010101" pitchFamily="2" charset="-122"/>
              </a:rPr>
              <a:t>③ 保留字、正则表达式与相应的动作（起始于第一个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，终止于第二个</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，每行的词法规则构成是保留字或者正则表达式 </a:t>
            </a:r>
            <a:r>
              <a:rPr lang="en-US" altLang="zh-CN" sz="2400" dirty="0">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动作，中间用若干数量不一的制表符分隔开）</a:t>
            </a:r>
            <a:endParaRPr lang="en-US" altLang="zh-CN" sz="2400" dirty="0">
              <a:latin typeface="华文仿宋" panose="02010600040101010101" pitchFamily="2" charset="-122"/>
              <a:ea typeface="华文仿宋" panose="02010600040101010101" pitchFamily="2"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FE436F4-4118-4E8F-90E1-A544FF1C935C}"/>
                  </a:ext>
                </a:extLst>
              </p:cNvPr>
              <p:cNvSpPr txBox="1"/>
              <p:nvPr/>
            </p:nvSpPr>
            <p:spPr>
              <a:xfrm>
                <a:off x="670560" y="4417800"/>
                <a:ext cx="9152170" cy="1723549"/>
              </a:xfrm>
              <a:prstGeom prst="rect">
                <a:avLst/>
              </a:prstGeom>
              <a:noFill/>
            </p:spPr>
            <p:txBody>
              <a:bodyPr wrap="square">
                <a:spAutoFit/>
              </a:bodyPr>
              <a:lstStyle/>
              <a:p>
                <a:pPr>
                  <a:spcBef>
                    <a:spcPts val="600"/>
                  </a:spcBef>
                  <a:spcAft>
                    <a:spcPts val="600"/>
                  </a:spcAft>
                </a:pPr>
                <a14:m>
                  <m:oMath xmlns:m="http://schemas.openxmlformats.org/officeDocument/2006/math">
                    <m:r>
                      <a:rPr lang="zh-CN" altLang="en-US" sz="2400" i="1">
                        <a:latin typeface="Cambria Math" panose="02040503050406030204" pitchFamily="18" charset="0"/>
                        <a:ea typeface="华文仿宋" panose="02010600040101010101" pitchFamily="2" charset="-122"/>
                      </a:rPr>
                      <m:t>→</m:t>
                    </m:r>
                  </m:oMath>
                </a14:m>
                <a:r>
                  <a:rPr lang="zh-CN" altLang="en-US" sz="2400" dirty="0">
                    <a:latin typeface="华文仿宋" panose="02010600040101010101" pitchFamily="2" charset="-122"/>
                    <a:ea typeface="华文仿宋" panose="02010600040101010101" pitchFamily="2" charset="-122"/>
                  </a:rPr>
                  <a:t>先按行读取，然后按制表符将保留字或者正则表达式与动作分开，分别存入对应的变量中。</a:t>
                </a:r>
                <a:endParaRPr lang="en-US" altLang="zh-CN" sz="2400" dirty="0">
                  <a:latin typeface="华文仿宋" panose="02010600040101010101" pitchFamily="2" charset="-122"/>
                  <a:ea typeface="华文仿宋" panose="02010600040101010101" pitchFamily="2" charset="-122"/>
                </a:endParaRPr>
              </a:p>
              <a:p>
                <a:pPr>
                  <a:spcBef>
                    <a:spcPts val="600"/>
                  </a:spcBef>
                  <a:spcAft>
                    <a:spcPts val="600"/>
                  </a:spcAft>
                </a:pPr>
                <a14:m>
                  <m:oMath xmlns:m="http://schemas.openxmlformats.org/officeDocument/2006/math">
                    <m:r>
                      <a:rPr lang="zh-CN" altLang="en-US" sz="2400" i="1">
                        <a:latin typeface="Cambria Math" panose="02040503050406030204" pitchFamily="18" charset="0"/>
                        <a:ea typeface="华文仿宋" panose="02010600040101010101" pitchFamily="2" charset="-122"/>
                      </a:rPr>
                      <m:t>→</m:t>
                    </m:r>
                  </m:oMath>
                </a14:m>
                <a:r>
                  <a:rPr lang="zh-CN" altLang="en-US" sz="2400" dirty="0">
                    <a:latin typeface="华文仿宋" panose="02010600040101010101" pitchFamily="2" charset="-122"/>
                    <a:ea typeface="华文仿宋" panose="02010600040101010101" pitchFamily="2" charset="-122"/>
                  </a:rPr>
                  <a:t>将第三部分使用的表示符号替换为正规式（即使用第二部分的对应关系进行替换）</a:t>
                </a:r>
                <a:endParaRPr lang="en-US" altLang="zh-CN" sz="2400" dirty="0">
                  <a:latin typeface="华文仿宋" panose="02010600040101010101" pitchFamily="2" charset="-122"/>
                  <a:ea typeface="华文仿宋" panose="02010600040101010101" pitchFamily="2" charset="-122"/>
                </a:endParaRPr>
              </a:p>
            </p:txBody>
          </p:sp>
        </mc:Choice>
        <mc:Fallback>
          <p:sp>
            <p:nvSpPr>
              <p:cNvPr id="6" name="文本框 5">
                <a:extLst>
                  <a:ext uri="{FF2B5EF4-FFF2-40B4-BE49-F238E27FC236}">
                    <a16:creationId xmlns:a16="http://schemas.microsoft.com/office/drawing/2014/main" id="{FFE436F4-4118-4E8F-90E1-A544FF1C935C}"/>
                  </a:ext>
                </a:extLst>
              </p:cNvPr>
              <p:cNvSpPr txBox="1">
                <a:spLocks noRot="1" noChangeAspect="1" noMove="1" noResize="1" noEditPoints="1" noAdjustHandles="1" noChangeArrowheads="1" noChangeShapeType="1" noTextEdit="1"/>
              </p:cNvSpPr>
              <p:nvPr/>
            </p:nvSpPr>
            <p:spPr>
              <a:xfrm>
                <a:off x="670560" y="4417800"/>
                <a:ext cx="9152170" cy="1723549"/>
              </a:xfrm>
              <a:prstGeom prst="rect">
                <a:avLst/>
              </a:prstGeom>
              <a:blipFill>
                <a:blip r:embed="rId4"/>
                <a:stretch>
                  <a:fillRect l="-999" t="-2837" r="-4330" b="-744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7881800-AF3B-4325-B2E3-F3475355D965}"/>
              </a:ext>
            </a:extLst>
          </p:cNvPr>
          <p:cNvPicPr>
            <a:picLocks noChangeAspect="1"/>
          </p:cNvPicPr>
          <p:nvPr/>
        </p:nvPicPr>
        <p:blipFill>
          <a:blip r:embed="rId5"/>
          <a:stretch>
            <a:fillRect/>
          </a:stretch>
        </p:blipFill>
        <p:spPr>
          <a:xfrm>
            <a:off x="670560" y="3120659"/>
            <a:ext cx="5282637" cy="1000841"/>
          </a:xfrm>
          <a:prstGeom prst="rect">
            <a:avLst/>
          </a:prstGeom>
        </p:spPr>
      </p:pic>
    </p:spTree>
    <p:extLst>
      <p:ext uri="{BB962C8B-B14F-4D97-AF65-F5344CB8AC3E}">
        <p14:creationId xmlns:p14="http://schemas.microsoft.com/office/powerpoint/2010/main" val="77372789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45975" y="1249343"/>
            <a:ext cx="4275648"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a:t>
            </a:r>
          </a:p>
        </p:txBody>
      </p:sp>
      <p:sp>
        <p:nvSpPr>
          <p:cNvPr id="4" name="文本框 3">
            <a:extLst>
              <a:ext uri="{FF2B5EF4-FFF2-40B4-BE49-F238E27FC236}">
                <a16:creationId xmlns:a16="http://schemas.microsoft.com/office/drawing/2014/main" id="{01E0DCB0-9043-70AA-C8C2-58F78CE67C0D}"/>
              </a:ext>
            </a:extLst>
          </p:cNvPr>
          <p:cNvSpPr txBox="1"/>
          <p:nvPr/>
        </p:nvSpPr>
        <p:spPr>
          <a:xfrm>
            <a:off x="745975" y="2413337"/>
            <a:ext cx="4592320" cy="1015663"/>
          </a:xfrm>
          <a:prstGeom prst="rect">
            <a:avLst/>
          </a:prstGeom>
          <a:noFill/>
        </p:spPr>
        <p:txBody>
          <a:bodyPr wrap="square">
            <a:spAutoFit/>
          </a:bodyPr>
          <a:lstStyle/>
          <a:p>
            <a:pPr marL="285750" indent="-285750">
              <a:buFont typeface="Arial" panose="020B0604020202020204" pitchFamily="34" charset="0"/>
              <a:buChar char="•"/>
            </a:pPr>
            <a:r>
              <a:rPr lang="zh-CN" altLang="en-US" sz="2000" dirty="0"/>
              <a:t>实验内容</a:t>
            </a:r>
            <a:endParaRPr lang="en-US" altLang="zh-CN" sz="2000" dirty="0"/>
          </a:p>
          <a:p>
            <a:endParaRPr lang="en-US" altLang="zh-CN" sz="2000" dirty="0"/>
          </a:p>
          <a:p>
            <a:pPr marL="285750" indent="-285750">
              <a:buFont typeface="Arial" panose="020B0604020202020204" pitchFamily="34" charset="0"/>
              <a:buChar char="•"/>
            </a:pPr>
            <a:r>
              <a:rPr lang="zh-CN" altLang="en-US" sz="2000" dirty="0"/>
              <a:t>实验中的主要思路和算法描述</a:t>
            </a:r>
            <a:endParaRPr lang="en-US" altLang="zh-CN" sz="2000" dirty="0"/>
          </a:p>
        </p:txBody>
      </p:sp>
    </p:spTree>
    <p:extLst>
      <p:ext uri="{BB962C8B-B14F-4D97-AF65-F5344CB8AC3E}">
        <p14:creationId xmlns:p14="http://schemas.microsoft.com/office/powerpoint/2010/main" val="217664522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45975" y="1249343"/>
            <a:ext cx="5569984"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词法分析代码生成：实验内容</a:t>
            </a:r>
          </a:p>
        </p:txBody>
      </p:sp>
      <p:sp>
        <p:nvSpPr>
          <p:cNvPr id="4" name="文本框 3">
            <a:extLst>
              <a:ext uri="{FF2B5EF4-FFF2-40B4-BE49-F238E27FC236}">
                <a16:creationId xmlns:a16="http://schemas.microsoft.com/office/drawing/2014/main" id="{01E0DCB0-9043-70AA-C8C2-58F78CE67C0D}"/>
              </a:ext>
            </a:extLst>
          </p:cNvPr>
          <p:cNvSpPr txBox="1"/>
          <p:nvPr/>
        </p:nvSpPr>
        <p:spPr>
          <a:xfrm>
            <a:off x="745975" y="2451044"/>
            <a:ext cx="4592320" cy="461665"/>
          </a:xfrm>
          <a:prstGeom prst="rect">
            <a:avLst/>
          </a:prstGeom>
          <a:noFill/>
        </p:spPr>
        <p:txBody>
          <a:bodyPr wrap="square">
            <a:spAutoFit/>
          </a:bodyPr>
          <a:lstStyle/>
          <a:p>
            <a:r>
              <a:rPr lang="zh-CN" altLang="en-US" sz="2400" dirty="0">
                <a:latin typeface="华文仿宋" panose="02010600040101010101" pitchFamily="2" charset="-122"/>
                <a:ea typeface="华文仿宋" panose="02010600040101010101" pitchFamily="2" charset="-122"/>
              </a:rPr>
              <a:t>生成词法分析程序的 </a:t>
            </a:r>
            <a:r>
              <a:rPr lang="en-US" altLang="zh-CN" sz="2400" dirty="0">
                <a:latin typeface="华文仿宋" panose="02010600040101010101" pitchFamily="2" charset="-122"/>
                <a:ea typeface="华文仿宋" panose="02010600040101010101" pitchFamily="2" charset="-122"/>
              </a:rPr>
              <a:t>C </a:t>
            </a:r>
            <a:r>
              <a:rPr lang="zh-CN" altLang="en-US" sz="2400" dirty="0">
                <a:latin typeface="华文仿宋" panose="02010600040101010101" pitchFamily="2" charset="-122"/>
                <a:ea typeface="华文仿宋" panose="02010600040101010101" pitchFamily="2" charset="-122"/>
              </a:rPr>
              <a:t>代码</a:t>
            </a:r>
            <a:endParaRPr lang="en-US" altLang="zh-CN"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1692107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08265" y="839032"/>
            <a:ext cx="8643122"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词法分析代码生成：实验中的主要思路和算法描述</a:t>
            </a:r>
          </a:p>
        </p:txBody>
      </p:sp>
      <p:sp>
        <p:nvSpPr>
          <p:cNvPr id="4" name="文本框 3">
            <a:extLst>
              <a:ext uri="{FF2B5EF4-FFF2-40B4-BE49-F238E27FC236}">
                <a16:creationId xmlns:a16="http://schemas.microsoft.com/office/drawing/2014/main" id="{01E0DCB0-9043-70AA-C8C2-58F78CE67C0D}"/>
              </a:ext>
            </a:extLst>
          </p:cNvPr>
          <p:cNvSpPr txBox="1"/>
          <p:nvPr/>
        </p:nvSpPr>
        <p:spPr>
          <a:xfrm>
            <a:off x="708265" y="1793391"/>
            <a:ext cx="9698927" cy="1147558"/>
          </a:xfrm>
          <a:prstGeom prst="rect">
            <a:avLst/>
          </a:prstGeom>
          <a:noFill/>
        </p:spPr>
        <p:txBody>
          <a:bodyPr wrap="square">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① 直接复制</a:t>
            </a:r>
            <a:r>
              <a:rPr lang="en-US" altLang="zh-CN" sz="2400" dirty="0">
                <a:latin typeface="华文仿宋" panose="02010600040101010101" pitchFamily="2" charset="-122"/>
                <a:ea typeface="华文仿宋" panose="02010600040101010101" pitchFamily="2" charset="-122"/>
              </a:rPr>
              <a:t>c99.l</a:t>
            </a:r>
            <a:r>
              <a:rPr lang="zh-CN" altLang="en-US" sz="2400" dirty="0">
                <a:latin typeface="华文仿宋" panose="02010600040101010101" pitchFamily="2" charset="-122"/>
                <a:ea typeface="华文仿宋" panose="02010600040101010101" pitchFamily="2" charset="-122"/>
              </a:rPr>
              <a:t>文件文件解析后得到的第一部分，即：用户自定义变量、常量和头文件</a:t>
            </a:r>
          </a:p>
        </p:txBody>
      </p:sp>
      <p:sp>
        <p:nvSpPr>
          <p:cNvPr id="5" name="文本框 4">
            <a:extLst>
              <a:ext uri="{FF2B5EF4-FFF2-40B4-BE49-F238E27FC236}">
                <a16:creationId xmlns:a16="http://schemas.microsoft.com/office/drawing/2014/main" id="{26EE0A10-B343-4356-89D1-A91A0575AFC2}"/>
              </a:ext>
            </a:extLst>
          </p:cNvPr>
          <p:cNvSpPr txBox="1"/>
          <p:nvPr/>
        </p:nvSpPr>
        <p:spPr>
          <a:xfrm>
            <a:off x="708265" y="3360985"/>
            <a:ext cx="8718537" cy="593560"/>
          </a:xfrm>
          <a:prstGeom prst="rect">
            <a:avLst/>
          </a:prstGeom>
          <a:noFill/>
        </p:spPr>
        <p:txBody>
          <a:bodyPr wrap="square">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② </a:t>
            </a:r>
            <a:r>
              <a:rPr lang="en-US" altLang="zh-CN" sz="2400" dirty="0">
                <a:latin typeface="华文仿宋" panose="02010600040101010101" pitchFamily="2" charset="-122"/>
                <a:ea typeface="华文仿宋" panose="02010600040101010101" pitchFamily="2" charset="-122"/>
              </a:rPr>
              <a:t>C/C++</a:t>
            </a:r>
            <a:r>
              <a:rPr lang="zh-CN" altLang="en-US" sz="2400" dirty="0">
                <a:latin typeface="华文仿宋" panose="02010600040101010101" pitchFamily="2" charset="-122"/>
                <a:ea typeface="华文仿宋" panose="02010600040101010101" pitchFamily="2" charset="-122"/>
              </a:rPr>
              <a:t>程序必须包含的一些预申明，如：</a:t>
            </a:r>
            <a:r>
              <a:rPr lang="en-US" altLang="zh-CN" sz="2400" dirty="0">
                <a:latin typeface="华文仿宋" panose="02010600040101010101" pitchFamily="2" charset="-122"/>
                <a:ea typeface="华文仿宋" panose="02010600040101010101" pitchFamily="2" charset="-122"/>
              </a:rPr>
              <a:t> using namespace std; </a:t>
            </a:r>
            <a:endParaRPr lang="zh-CN" altLang="en-US" sz="2400" dirty="0">
              <a:latin typeface="华文仿宋" panose="02010600040101010101" pitchFamily="2" charset="-122"/>
              <a:ea typeface="华文仿宋" panose="02010600040101010101" pitchFamily="2" charset="-122"/>
            </a:endParaRPr>
          </a:p>
        </p:txBody>
      </p:sp>
      <p:sp>
        <p:nvSpPr>
          <p:cNvPr id="6" name="文本框 5">
            <a:extLst>
              <a:ext uri="{FF2B5EF4-FFF2-40B4-BE49-F238E27FC236}">
                <a16:creationId xmlns:a16="http://schemas.microsoft.com/office/drawing/2014/main" id="{89ECC48C-83BB-47D9-BBD1-72751D7D022F}"/>
              </a:ext>
            </a:extLst>
          </p:cNvPr>
          <p:cNvSpPr txBox="1"/>
          <p:nvPr/>
        </p:nvSpPr>
        <p:spPr>
          <a:xfrm>
            <a:off x="708264" y="5388177"/>
            <a:ext cx="8718537" cy="593560"/>
          </a:xfrm>
          <a:prstGeom prst="rect">
            <a:avLst/>
          </a:prstGeom>
          <a:noFill/>
        </p:spPr>
        <p:txBody>
          <a:bodyPr wrap="square">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④ 状态标识符</a:t>
            </a:r>
            <a:r>
              <a:rPr lang="en-US" altLang="zh-CN" sz="2400" dirty="0">
                <a:latin typeface="华文仿宋" panose="02010600040101010101" pitchFamily="2" charset="-122"/>
                <a:ea typeface="华文仿宋" panose="02010600040101010101" pitchFamily="2" charset="-122"/>
              </a:rPr>
              <a:t>state</a:t>
            </a:r>
            <a:r>
              <a:rPr lang="zh-CN" altLang="en-US" sz="2400" dirty="0">
                <a:latin typeface="华文仿宋" panose="02010600040101010101" pitchFamily="2" charset="-122"/>
                <a:ea typeface="华文仿宋" panose="02010600040101010101" pitchFamily="2" charset="-122"/>
              </a:rPr>
              <a:t>初始化，状态数</a:t>
            </a:r>
            <a:r>
              <a:rPr lang="en-US" altLang="zh-CN" sz="2400" dirty="0">
                <a:latin typeface="华文仿宋" panose="02010600040101010101" pitchFamily="2" charset="-122"/>
                <a:ea typeface="华文仿宋" panose="02010600040101010101" pitchFamily="2" charset="-122"/>
              </a:rPr>
              <a:t>N</a:t>
            </a:r>
            <a:endParaRPr lang="zh-CN" altLang="en-US" sz="2400" dirty="0">
              <a:latin typeface="华文仿宋" panose="02010600040101010101" pitchFamily="2" charset="-122"/>
              <a:ea typeface="华文仿宋" panose="02010600040101010101" pitchFamily="2" charset="-122"/>
            </a:endParaRPr>
          </a:p>
        </p:txBody>
      </p:sp>
      <p:sp>
        <p:nvSpPr>
          <p:cNvPr id="8" name="文本框 7">
            <a:extLst>
              <a:ext uri="{FF2B5EF4-FFF2-40B4-BE49-F238E27FC236}">
                <a16:creationId xmlns:a16="http://schemas.microsoft.com/office/drawing/2014/main" id="{624B35BF-6D51-46A4-8103-4C7B10927481}"/>
              </a:ext>
            </a:extLst>
          </p:cNvPr>
          <p:cNvSpPr txBox="1"/>
          <p:nvPr/>
        </p:nvSpPr>
        <p:spPr>
          <a:xfrm>
            <a:off x="708265" y="4374581"/>
            <a:ext cx="8718537" cy="593560"/>
          </a:xfrm>
          <a:prstGeom prst="rect">
            <a:avLst/>
          </a:prstGeom>
          <a:noFill/>
        </p:spPr>
        <p:txBody>
          <a:bodyPr wrap="square">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③ 词法分析函数定义</a:t>
            </a:r>
            <a:r>
              <a:rPr lang="en-US" altLang="zh-CN" sz="2400" dirty="0">
                <a:latin typeface="华文仿宋" panose="02010600040101010101" pitchFamily="2" charset="-122"/>
                <a:ea typeface="华文仿宋" panose="02010600040101010101" pitchFamily="2" charset="-122"/>
              </a:rPr>
              <a:t>string analysis(char *</a:t>
            </a:r>
            <a:r>
              <a:rPr lang="en-US" altLang="zh-CN" sz="2400" dirty="0" err="1">
                <a:latin typeface="华文仿宋" panose="02010600040101010101" pitchFamily="2" charset="-122"/>
                <a:ea typeface="华文仿宋" panose="02010600040101010101" pitchFamily="2" charset="-122"/>
              </a:rPr>
              <a:t>yytext</a:t>
            </a:r>
            <a:r>
              <a:rPr lang="en-US" altLang="zh-CN" sz="2400" dirty="0">
                <a:latin typeface="华文仿宋" panose="02010600040101010101" pitchFamily="2" charset="-122"/>
                <a:ea typeface="华文仿宋" panose="02010600040101010101" pitchFamily="2" charset="-122"/>
              </a:rPr>
              <a:t>, int n)</a:t>
            </a:r>
            <a:endParaRPr lang="zh-CN" altLang="en-US"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29638516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08263" y="635086"/>
            <a:ext cx="8643122"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词法分析代码生成：实验中的主要思路和算法描述</a:t>
            </a:r>
          </a:p>
        </p:txBody>
      </p:sp>
      <p:sp>
        <p:nvSpPr>
          <p:cNvPr id="4" name="文本框 3">
            <a:extLst>
              <a:ext uri="{FF2B5EF4-FFF2-40B4-BE49-F238E27FC236}">
                <a16:creationId xmlns:a16="http://schemas.microsoft.com/office/drawing/2014/main" id="{01E0DCB0-9043-70AA-C8C2-58F78CE67C0D}"/>
              </a:ext>
            </a:extLst>
          </p:cNvPr>
          <p:cNvSpPr txBox="1"/>
          <p:nvPr/>
        </p:nvSpPr>
        <p:spPr>
          <a:xfrm>
            <a:off x="708263" y="1386311"/>
            <a:ext cx="9698927" cy="593560"/>
          </a:xfrm>
          <a:prstGeom prst="rect">
            <a:avLst/>
          </a:prstGeom>
          <a:noFill/>
        </p:spPr>
        <p:txBody>
          <a:bodyPr wrap="square">
            <a:spAutoFit/>
          </a:bodyPr>
          <a:lstStyle/>
          <a:p>
            <a:pPr>
              <a:lnSpc>
                <a:spcPct val="150000"/>
              </a:lnSpc>
              <a:spcAft>
                <a:spcPts val="600"/>
              </a:spcAft>
            </a:pPr>
            <a:r>
              <a:rPr lang="zh-CN" altLang="en-US" sz="2400" dirty="0">
                <a:latin typeface="华文仿宋" panose="02010600040101010101" pitchFamily="2" charset="-122"/>
                <a:ea typeface="华文仿宋" panose="02010600040101010101" pitchFamily="2" charset="-122"/>
              </a:rPr>
              <a:t>⑤ 生成接收状态到动作代码的 </a:t>
            </a:r>
            <a:r>
              <a:rPr lang="en-US" altLang="zh-CN" sz="2400" dirty="0">
                <a:latin typeface="华文仿宋" panose="02010600040101010101" pitchFamily="2" charset="-122"/>
                <a:ea typeface="华文仿宋" panose="02010600040101010101" pitchFamily="2" charset="-122"/>
              </a:rPr>
              <a:t>switch case </a:t>
            </a:r>
            <a:r>
              <a:rPr lang="zh-CN" altLang="en-US" sz="2400" dirty="0">
                <a:latin typeface="华文仿宋" panose="02010600040101010101" pitchFamily="2" charset="-122"/>
                <a:ea typeface="华文仿宋" panose="02010600040101010101" pitchFamily="2" charset="-122"/>
              </a:rPr>
              <a:t>的映射表</a:t>
            </a:r>
          </a:p>
        </p:txBody>
      </p:sp>
      <p:sp>
        <p:nvSpPr>
          <p:cNvPr id="5" name="文本框 4">
            <a:extLst>
              <a:ext uri="{FF2B5EF4-FFF2-40B4-BE49-F238E27FC236}">
                <a16:creationId xmlns:a16="http://schemas.microsoft.com/office/drawing/2014/main" id="{26EE0A10-B343-4356-89D1-A91A0575AFC2}"/>
              </a:ext>
            </a:extLst>
          </p:cNvPr>
          <p:cNvSpPr txBox="1"/>
          <p:nvPr/>
        </p:nvSpPr>
        <p:spPr>
          <a:xfrm>
            <a:off x="708263" y="2093873"/>
            <a:ext cx="9868609" cy="1147558"/>
          </a:xfrm>
          <a:prstGeom prst="rect">
            <a:avLst/>
          </a:prstGeom>
          <a:noFill/>
        </p:spPr>
        <p:txBody>
          <a:bodyPr wrap="square">
            <a:spAutoFit/>
          </a:bodyPr>
          <a:lstStyle/>
          <a:p>
            <a:pPr>
              <a:lnSpc>
                <a:spcPct val="150000"/>
              </a:lnSpc>
              <a:spcAft>
                <a:spcPts val="600"/>
              </a:spcAft>
            </a:pPr>
            <a:r>
              <a:rPr lang="zh-CN" altLang="en-US" sz="2400" dirty="0">
                <a:latin typeface="华文仿宋" panose="02010600040101010101" pitchFamily="2" charset="-122"/>
                <a:ea typeface="华文仿宋" panose="02010600040101010101" pitchFamily="2" charset="-122"/>
              </a:rPr>
              <a:t>注意：若到了最后一个状态就跳出循环，若发什么错误就返回</a:t>
            </a:r>
            <a:r>
              <a:rPr lang="en-US" altLang="zh-CN" sz="2400" dirty="0">
                <a:latin typeface="华文仿宋" panose="02010600040101010101" pitchFamily="2" charset="-122"/>
                <a:ea typeface="华文仿宋" panose="02010600040101010101" pitchFamily="2" charset="-122"/>
              </a:rPr>
              <a:t>ERROR</a:t>
            </a:r>
            <a:r>
              <a:rPr lang="zh-CN" altLang="en-US" sz="2400" dirty="0">
                <a:latin typeface="华文仿宋" panose="02010600040101010101" pitchFamily="2" charset="-122"/>
                <a:ea typeface="华文仿宋" panose="02010600040101010101" pitchFamily="2" charset="-122"/>
              </a:rPr>
              <a:t>，还要特别处理所有的转义运算符。</a:t>
            </a:r>
          </a:p>
        </p:txBody>
      </p:sp>
      <p:sp>
        <p:nvSpPr>
          <p:cNvPr id="8" name="文本框 7">
            <a:extLst>
              <a:ext uri="{FF2B5EF4-FFF2-40B4-BE49-F238E27FC236}">
                <a16:creationId xmlns:a16="http://schemas.microsoft.com/office/drawing/2014/main" id="{624B35BF-6D51-46A4-8103-4C7B10927481}"/>
              </a:ext>
            </a:extLst>
          </p:cNvPr>
          <p:cNvSpPr txBox="1"/>
          <p:nvPr/>
        </p:nvSpPr>
        <p:spPr>
          <a:xfrm>
            <a:off x="708263" y="3355434"/>
            <a:ext cx="10726450" cy="3363549"/>
          </a:xfrm>
          <a:prstGeom prst="rect">
            <a:avLst/>
          </a:prstGeom>
          <a:noFill/>
        </p:spPr>
        <p:txBody>
          <a:bodyPr wrap="square">
            <a:spAutoFit/>
          </a:bodyPr>
          <a:lstStyle/>
          <a:p>
            <a:pPr>
              <a:lnSpc>
                <a:spcPct val="150000"/>
              </a:lnSpc>
              <a:spcAft>
                <a:spcPts val="600"/>
              </a:spcAft>
            </a:pPr>
            <a:r>
              <a:rPr lang="en-US" altLang="zh-CN" sz="2400" dirty="0" err="1">
                <a:latin typeface="华文仿宋" panose="02010600040101010101" pitchFamily="2" charset="-122"/>
                <a:ea typeface="华文仿宋" panose="02010600040101010101" pitchFamily="2" charset="-122"/>
              </a:rPr>
              <a:t>yylex</a:t>
            </a:r>
            <a:r>
              <a:rPr lang="zh-CN" altLang="en-US" sz="2400" dirty="0">
                <a:latin typeface="华文仿宋" panose="02010600040101010101" pitchFamily="2" charset="-122"/>
                <a:ea typeface="华文仿宋" panose="02010600040101010101" pitchFamily="2" charset="-122"/>
              </a:rPr>
              <a:t>在匹配词法单元时，要遵循最长匹配原则。 因此， 每当到了接收状态，则暂时记录下来， 然后继续进行状态转移，尝试接触下一个接收状态， 进行更长的匹配。 这样， 记录的永远是当前看到的最长的接收状态；同长度情况下永远是最早出现接收状态（后出现规定不覆盖），符合 </a:t>
            </a:r>
            <a:r>
              <a:rPr lang="en-US" altLang="zh-CN" sz="2400" dirty="0">
                <a:latin typeface="华文仿宋" panose="02010600040101010101" pitchFamily="2" charset="-122"/>
                <a:ea typeface="华文仿宋" panose="02010600040101010101" pitchFamily="2" charset="-122"/>
              </a:rPr>
              <a:t>Lex </a:t>
            </a:r>
            <a:r>
              <a:rPr lang="zh-CN" altLang="en-US" sz="2400" dirty="0">
                <a:latin typeface="华文仿宋" panose="02010600040101010101" pitchFamily="2" charset="-122"/>
                <a:ea typeface="华文仿宋" panose="02010600040101010101" pitchFamily="2" charset="-122"/>
              </a:rPr>
              <a:t>的优先级要求。 直到无法进行更长的匹配， 则把失败的多余匹配全部回退，然后采取最近记录的接收状态进行接收， 填充 </a:t>
            </a:r>
            <a:r>
              <a:rPr lang="en-US" altLang="zh-CN" sz="2400" dirty="0" err="1">
                <a:latin typeface="华文仿宋" panose="02010600040101010101" pitchFamily="2" charset="-122"/>
                <a:ea typeface="华文仿宋" panose="02010600040101010101" pitchFamily="2" charset="-122"/>
              </a:rPr>
              <a:t>yytext</a:t>
            </a:r>
            <a:r>
              <a:rPr lang="zh-CN" altLang="en-US" sz="2400"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6066216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708265" y="839032"/>
            <a:ext cx="8643122"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5. </a:t>
            </a:r>
            <a:r>
              <a:rPr lang="zh-CN" altLang="en-US" sz="2800" b="1" dirty="0">
                <a:solidFill>
                  <a:schemeClr val="tx1">
                    <a:lumMod val="75000"/>
                    <a:lumOff val="25000"/>
                  </a:schemeClr>
                </a:solidFill>
                <a:cs typeface="+mn-ea"/>
              </a:rPr>
              <a:t>词法分析代码生成：实验中的主要思路和算法描述</a:t>
            </a:r>
          </a:p>
        </p:txBody>
      </p:sp>
      <p:sp>
        <p:nvSpPr>
          <p:cNvPr id="4" name="文本框 3">
            <a:extLst>
              <a:ext uri="{FF2B5EF4-FFF2-40B4-BE49-F238E27FC236}">
                <a16:creationId xmlns:a16="http://schemas.microsoft.com/office/drawing/2014/main" id="{01E0DCB0-9043-70AA-C8C2-58F78CE67C0D}"/>
              </a:ext>
            </a:extLst>
          </p:cNvPr>
          <p:cNvSpPr txBox="1"/>
          <p:nvPr/>
        </p:nvSpPr>
        <p:spPr>
          <a:xfrm>
            <a:off x="708265" y="2201283"/>
            <a:ext cx="9698927" cy="1147558"/>
          </a:xfrm>
          <a:prstGeom prst="rect">
            <a:avLst/>
          </a:prstGeom>
          <a:noFill/>
        </p:spPr>
        <p:txBody>
          <a:bodyPr wrap="square">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⑥ 直接复制</a:t>
            </a:r>
            <a:r>
              <a:rPr lang="en-US" altLang="zh-CN" sz="2400" dirty="0">
                <a:latin typeface="华文仿宋" panose="02010600040101010101" pitchFamily="2" charset="-122"/>
                <a:ea typeface="华文仿宋" panose="02010600040101010101" pitchFamily="2" charset="-122"/>
              </a:rPr>
              <a:t>c99.l</a:t>
            </a:r>
            <a:r>
              <a:rPr lang="zh-CN" altLang="en-US" sz="2400" dirty="0">
                <a:latin typeface="华文仿宋" panose="02010600040101010101" pitchFamily="2" charset="-122"/>
                <a:ea typeface="华文仿宋" panose="02010600040101010101" pitchFamily="2" charset="-122"/>
              </a:rPr>
              <a:t>文件文件解析后得到的第四部分，即：用户自定义子例程段</a:t>
            </a:r>
          </a:p>
        </p:txBody>
      </p:sp>
    </p:spTree>
    <p:extLst>
      <p:ext uri="{BB962C8B-B14F-4D97-AF65-F5344CB8AC3E}">
        <p14:creationId xmlns:p14="http://schemas.microsoft.com/office/powerpoint/2010/main" val="30178426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flipH="1">
            <a:off x="0" y="0"/>
            <a:ext cx="5865697" cy="4038601"/>
          </a:xfrm>
          <a:prstGeom prst="rect">
            <a:avLst/>
          </a:prstGeom>
        </p:spPr>
      </p:pic>
      <p:grpSp>
        <p:nvGrpSpPr>
          <p:cNvPr id="18" name="组合 17"/>
          <p:cNvGrpSpPr/>
          <p:nvPr/>
        </p:nvGrpSpPr>
        <p:grpSpPr>
          <a:xfrm>
            <a:off x="7205537" y="4724866"/>
            <a:ext cx="2212175" cy="830996"/>
            <a:chOff x="898446" y="3506312"/>
            <a:chExt cx="1659130" cy="623247"/>
          </a:xfrm>
        </p:grpSpPr>
        <p:sp>
          <p:nvSpPr>
            <p:cNvPr id="20" name="文本框 22"/>
            <p:cNvSpPr txBox="1"/>
            <p:nvPr/>
          </p:nvSpPr>
          <p:spPr>
            <a:xfrm>
              <a:off x="1394759" y="3620097"/>
              <a:ext cx="1162817" cy="377075"/>
            </a:xfrm>
            <a:prstGeom prst="rect">
              <a:avLst/>
            </a:prstGeom>
            <a:noFill/>
          </p:spPr>
          <p:txBody>
            <a:bodyPr wrap="none" rtlCol="0">
              <a:spAutoFit/>
              <a:scene3d>
                <a:camera prst="orthographicFront"/>
                <a:lightRig rig="threePt" dir="t"/>
              </a:scene3d>
              <a:sp3d contourW="12700"/>
            </a:bodyPr>
            <a:lstStyle/>
            <a:p>
              <a:r>
                <a:rPr lang="zh-CN" altLang="en-US" sz="2667" b="1" dirty="0">
                  <a:solidFill>
                    <a:schemeClr val="tx1">
                      <a:lumMod val="75000"/>
                      <a:lumOff val="25000"/>
                    </a:schemeClr>
                  </a:solidFill>
                  <a:cs typeface="+mn-ea"/>
                  <a:sym typeface="+mn-lt"/>
                </a:rPr>
                <a:t>项目展示</a:t>
              </a:r>
            </a:p>
          </p:txBody>
        </p:sp>
        <p:sp>
          <p:nvSpPr>
            <p:cNvPr id="22" name="文本框 20"/>
            <p:cNvSpPr txBox="1"/>
            <p:nvPr/>
          </p:nvSpPr>
          <p:spPr>
            <a:xfrm>
              <a:off x="898446" y="3506312"/>
              <a:ext cx="396984" cy="62324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4</a:t>
              </a:r>
              <a:endParaRPr lang="zh-CN" altLang="en-US" sz="4800" b="1" dirty="0">
                <a:solidFill>
                  <a:schemeClr val="tx1">
                    <a:lumMod val="75000"/>
                    <a:lumOff val="25000"/>
                  </a:schemeClr>
                </a:solidFill>
                <a:cs typeface="+mn-ea"/>
                <a:sym typeface="+mn-lt"/>
              </a:endParaRPr>
            </a:p>
          </p:txBody>
        </p:sp>
      </p:grpSp>
      <p:grpSp>
        <p:nvGrpSpPr>
          <p:cNvPr id="23" name="组合 22"/>
          <p:cNvGrpSpPr/>
          <p:nvPr/>
        </p:nvGrpSpPr>
        <p:grpSpPr>
          <a:xfrm>
            <a:off x="7205537" y="1603801"/>
            <a:ext cx="2895048" cy="830997"/>
            <a:chOff x="6819852" y="1760489"/>
            <a:chExt cx="2895048" cy="831000"/>
          </a:xfrm>
        </p:grpSpPr>
        <p:sp>
          <p:nvSpPr>
            <p:cNvPr id="37" name="文本框 7"/>
            <p:cNvSpPr txBox="1"/>
            <p:nvPr/>
          </p:nvSpPr>
          <p:spPr>
            <a:xfrm>
              <a:off x="7481596" y="1899990"/>
              <a:ext cx="2233304" cy="502768"/>
            </a:xfrm>
            <a:prstGeom prst="rect">
              <a:avLst/>
            </a:prstGeom>
            <a:noFill/>
          </p:spPr>
          <p:txBody>
            <a:bodyPr wrap="none" rtlCol="0">
              <a:spAutoFit/>
              <a:scene3d>
                <a:camera prst="orthographicFront"/>
                <a:lightRig rig="threePt" dir="t"/>
              </a:scene3d>
              <a:sp3d contourW="12700"/>
            </a:bodyPr>
            <a:lstStyle/>
            <a:p>
              <a:r>
                <a:rPr lang="zh-CN" altLang="en-US" sz="2667" b="1" dirty="0">
                  <a:solidFill>
                    <a:schemeClr val="tx1">
                      <a:lumMod val="75000"/>
                      <a:lumOff val="25000"/>
                    </a:schemeClr>
                  </a:solidFill>
                  <a:cs typeface="+mn-ea"/>
                  <a:sym typeface="+mn-lt"/>
                </a:rPr>
                <a:t>工作总体回顾</a:t>
              </a:r>
            </a:p>
          </p:txBody>
        </p:sp>
        <p:sp>
          <p:nvSpPr>
            <p:cNvPr id="35" name="文本框 5"/>
            <p:cNvSpPr txBox="1"/>
            <p:nvPr/>
          </p:nvSpPr>
          <p:spPr>
            <a:xfrm>
              <a:off x="6819852" y="1760489"/>
              <a:ext cx="415498" cy="831000"/>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1</a:t>
              </a:r>
              <a:endParaRPr lang="zh-CN" altLang="en-US" sz="4800" b="1" dirty="0">
                <a:solidFill>
                  <a:schemeClr val="tx1">
                    <a:lumMod val="75000"/>
                    <a:lumOff val="25000"/>
                  </a:schemeClr>
                </a:solidFill>
                <a:cs typeface="+mn-ea"/>
                <a:sym typeface="+mn-lt"/>
              </a:endParaRPr>
            </a:p>
          </p:txBody>
        </p:sp>
      </p:grpSp>
      <p:grpSp>
        <p:nvGrpSpPr>
          <p:cNvPr id="38" name="组合 37"/>
          <p:cNvGrpSpPr/>
          <p:nvPr/>
        </p:nvGrpSpPr>
        <p:grpSpPr>
          <a:xfrm>
            <a:off x="7205537" y="2644156"/>
            <a:ext cx="2741159" cy="830997"/>
            <a:chOff x="6819852" y="2767253"/>
            <a:chExt cx="2741159" cy="831000"/>
          </a:xfrm>
        </p:grpSpPr>
        <p:sp>
          <p:nvSpPr>
            <p:cNvPr id="43" name="文本框 12"/>
            <p:cNvSpPr txBox="1"/>
            <p:nvPr/>
          </p:nvSpPr>
          <p:spPr>
            <a:xfrm>
              <a:off x="7481596" y="2929127"/>
              <a:ext cx="2079415" cy="502768"/>
            </a:xfrm>
            <a:prstGeom prst="rect">
              <a:avLst/>
            </a:prstGeom>
            <a:noFill/>
          </p:spPr>
          <p:txBody>
            <a:bodyPr wrap="none" rtlCol="0">
              <a:spAutoFit/>
              <a:scene3d>
                <a:camera prst="orthographicFront"/>
                <a:lightRig rig="threePt" dir="t"/>
              </a:scene3d>
              <a:sp3d contourW="12700"/>
            </a:bodyPr>
            <a:lstStyle/>
            <a:p>
              <a:r>
                <a:rPr lang="en-US" altLang="zh-CN" sz="2667" b="1" dirty="0">
                  <a:solidFill>
                    <a:schemeClr val="tx1">
                      <a:lumMod val="75000"/>
                      <a:lumOff val="25000"/>
                    </a:schemeClr>
                  </a:solidFill>
                  <a:cs typeface="+mn-ea"/>
                  <a:sym typeface="+mn-lt"/>
                </a:rPr>
                <a:t>SeuLex</a:t>
              </a:r>
              <a:r>
                <a:rPr lang="zh-CN" altLang="en-US" sz="2667" b="1" dirty="0">
                  <a:solidFill>
                    <a:schemeClr val="tx1">
                      <a:lumMod val="75000"/>
                      <a:lumOff val="25000"/>
                    </a:schemeClr>
                  </a:solidFill>
                  <a:cs typeface="+mn-ea"/>
                  <a:sym typeface="+mn-lt"/>
                </a:rPr>
                <a:t>工作</a:t>
              </a:r>
            </a:p>
          </p:txBody>
        </p:sp>
        <p:sp>
          <p:nvSpPr>
            <p:cNvPr id="40" name="文本框 10"/>
            <p:cNvSpPr txBox="1"/>
            <p:nvPr/>
          </p:nvSpPr>
          <p:spPr>
            <a:xfrm>
              <a:off x="6819852" y="2767253"/>
              <a:ext cx="529312" cy="831000"/>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2</a:t>
              </a:r>
              <a:endParaRPr lang="zh-CN" altLang="en-US" sz="4800" b="1" dirty="0">
                <a:solidFill>
                  <a:schemeClr val="tx1">
                    <a:lumMod val="75000"/>
                    <a:lumOff val="25000"/>
                  </a:schemeClr>
                </a:solidFill>
                <a:cs typeface="+mn-ea"/>
                <a:sym typeface="+mn-lt"/>
              </a:endParaRPr>
            </a:p>
          </p:txBody>
        </p:sp>
      </p:grpSp>
      <p:grpSp>
        <p:nvGrpSpPr>
          <p:cNvPr id="44" name="组合 43"/>
          <p:cNvGrpSpPr/>
          <p:nvPr/>
        </p:nvGrpSpPr>
        <p:grpSpPr>
          <a:xfrm>
            <a:off x="7205537" y="3684511"/>
            <a:ext cx="846475" cy="830997"/>
            <a:chOff x="6819852" y="3774017"/>
            <a:chExt cx="846475" cy="831000"/>
          </a:xfrm>
        </p:grpSpPr>
        <p:sp>
          <p:nvSpPr>
            <p:cNvPr id="48" name="文本框 17"/>
            <p:cNvSpPr txBox="1"/>
            <p:nvPr/>
          </p:nvSpPr>
          <p:spPr>
            <a:xfrm>
              <a:off x="7481596" y="3895250"/>
              <a:ext cx="184731" cy="502768"/>
            </a:xfrm>
            <a:prstGeom prst="rect">
              <a:avLst/>
            </a:prstGeom>
            <a:noFill/>
          </p:spPr>
          <p:txBody>
            <a:bodyPr wrap="none" rtlCol="0">
              <a:spAutoFit/>
              <a:scene3d>
                <a:camera prst="orthographicFront"/>
                <a:lightRig rig="threePt" dir="t"/>
              </a:scene3d>
              <a:sp3d contourW="12700"/>
            </a:bodyPr>
            <a:lstStyle/>
            <a:p>
              <a:endParaRPr lang="zh-CN" altLang="en-US" sz="2667" b="1" dirty="0">
                <a:solidFill>
                  <a:schemeClr val="tx1">
                    <a:lumMod val="75000"/>
                    <a:lumOff val="25000"/>
                  </a:schemeClr>
                </a:solidFill>
                <a:cs typeface="+mn-ea"/>
                <a:sym typeface="+mn-lt"/>
              </a:endParaRPr>
            </a:p>
          </p:txBody>
        </p:sp>
        <p:sp>
          <p:nvSpPr>
            <p:cNvPr id="46" name="文本框 15"/>
            <p:cNvSpPr txBox="1"/>
            <p:nvPr/>
          </p:nvSpPr>
          <p:spPr>
            <a:xfrm>
              <a:off x="6819852" y="3774017"/>
              <a:ext cx="529312" cy="831000"/>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3</a:t>
              </a:r>
              <a:endParaRPr lang="zh-CN" altLang="en-US" sz="4800" b="1" dirty="0">
                <a:solidFill>
                  <a:schemeClr val="tx1">
                    <a:lumMod val="75000"/>
                    <a:lumOff val="25000"/>
                  </a:schemeClr>
                </a:solidFill>
                <a:cs typeface="+mn-ea"/>
                <a:sym typeface="+mn-lt"/>
              </a:endParaRPr>
            </a:p>
          </p:txBody>
        </p:sp>
      </p:grpSp>
      <p:grpSp>
        <p:nvGrpSpPr>
          <p:cNvPr id="53" name="组合 52">
            <a:extLst>
              <a:ext uri="{FF2B5EF4-FFF2-40B4-BE49-F238E27FC236}">
                <a16:creationId xmlns:a16="http://schemas.microsoft.com/office/drawing/2014/main" id="{3921B17C-24E9-4A06-B9F6-7795FAECDEC1}"/>
              </a:ext>
            </a:extLst>
          </p:cNvPr>
          <p:cNvGrpSpPr/>
          <p:nvPr/>
        </p:nvGrpSpPr>
        <p:grpSpPr>
          <a:xfrm>
            <a:off x="3222703" y="1984481"/>
            <a:ext cx="2009182" cy="3019105"/>
            <a:chOff x="5468063" y="-93319"/>
            <a:chExt cx="2009182" cy="3019108"/>
          </a:xfrm>
        </p:grpSpPr>
        <p:sp>
          <p:nvSpPr>
            <p:cNvPr id="54" name="TextBox 9">
              <a:extLst>
                <a:ext uri="{FF2B5EF4-FFF2-40B4-BE49-F238E27FC236}">
                  <a16:creationId xmlns:a16="http://schemas.microsoft.com/office/drawing/2014/main" id="{B6E8D367-7354-4532-AC0E-60EE30A42352}"/>
                </a:ext>
              </a:extLst>
            </p:cNvPr>
            <p:cNvSpPr txBox="1"/>
            <p:nvPr/>
          </p:nvSpPr>
          <p:spPr>
            <a:xfrm>
              <a:off x="6800137" y="1018855"/>
              <a:ext cx="677108" cy="1906934"/>
            </a:xfrm>
            <a:prstGeom prst="rect">
              <a:avLst/>
            </a:prstGeom>
            <a:noFill/>
            <a:ln>
              <a:solidFill>
                <a:schemeClr val="bg1"/>
              </a:solidFill>
            </a:ln>
          </p:spPr>
          <p:txBody>
            <a:bodyPr vert="eaVert" wrap="none">
              <a:spAutoFit/>
            </a:bodyPr>
            <a:lstStyle/>
            <a:p>
              <a:pPr algn="ctr"/>
              <a:r>
                <a:rPr lang="en-US" altLang="zh-CN" sz="3200" dirty="0">
                  <a:solidFill>
                    <a:schemeClr val="tx1">
                      <a:lumMod val="75000"/>
                      <a:lumOff val="25000"/>
                    </a:schemeClr>
                  </a:solidFill>
                  <a:cs typeface="+mn-ea"/>
                  <a:sym typeface="+mn-lt"/>
                </a:rPr>
                <a:t>CONTENTS</a:t>
              </a:r>
              <a:endParaRPr lang="zh-CN" altLang="en-US" sz="3200" dirty="0">
                <a:solidFill>
                  <a:schemeClr val="tx1">
                    <a:lumMod val="75000"/>
                    <a:lumOff val="25000"/>
                  </a:schemeClr>
                </a:solidFill>
                <a:cs typeface="+mn-ea"/>
                <a:sym typeface="+mn-lt"/>
              </a:endParaRPr>
            </a:p>
          </p:txBody>
        </p:sp>
        <p:cxnSp>
          <p:nvCxnSpPr>
            <p:cNvPr id="55" name="Straight Connector 3">
              <a:extLst>
                <a:ext uri="{FF2B5EF4-FFF2-40B4-BE49-F238E27FC236}">
                  <a16:creationId xmlns:a16="http://schemas.microsoft.com/office/drawing/2014/main" id="{036E5EF5-8188-4652-9E6D-A1F935D084C2}"/>
                </a:ext>
              </a:extLst>
            </p:cNvPr>
            <p:cNvCxnSpPr/>
            <p:nvPr/>
          </p:nvCxnSpPr>
          <p:spPr>
            <a:xfrm>
              <a:off x="5813425" y="1230313"/>
              <a:ext cx="5651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文本框 99"/>
            <p:cNvSpPr txBox="1"/>
            <p:nvPr/>
          </p:nvSpPr>
          <p:spPr>
            <a:xfrm>
              <a:off x="5468063" y="-93319"/>
              <a:ext cx="1292662" cy="2848960"/>
            </a:xfrm>
            <a:prstGeom prst="rect">
              <a:avLst/>
            </a:prstGeom>
            <a:noFill/>
            <a:ln w="9525">
              <a:noFill/>
            </a:ln>
          </p:spPr>
          <p:txBody>
            <a:bodyPr vert="eaVert" wrap="square">
              <a:spAutoFit/>
            </a:bodyPr>
            <a:lstStyle/>
            <a:p>
              <a:pPr algn="ctr"/>
              <a:r>
                <a:rPr lang="zh-CN" altLang="en-US" sz="7200" b="1" dirty="0">
                  <a:solidFill>
                    <a:schemeClr val="tx1">
                      <a:lumMod val="75000"/>
                      <a:lumOff val="25000"/>
                    </a:schemeClr>
                  </a:solidFill>
                  <a:cs typeface="+mn-ea"/>
                  <a:sym typeface="+mn-lt"/>
                </a:rPr>
                <a:t>目 录</a:t>
              </a:r>
            </a:p>
          </p:txBody>
        </p:sp>
      </p:grpSp>
      <p:sp>
        <p:nvSpPr>
          <p:cNvPr id="30" name="文本框 12">
            <a:extLst>
              <a:ext uri="{FF2B5EF4-FFF2-40B4-BE49-F238E27FC236}">
                <a16:creationId xmlns:a16="http://schemas.microsoft.com/office/drawing/2014/main" id="{D7DC17FE-E220-E3F4-F523-282D87CCBD1F}"/>
              </a:ext>
            </a:extLst>
          </p:cNvPr>
          <p:cNvSpPr txBox="1"/>
          <p:nvPr/>
        </p:nvSpPr>
        <p:spPr>
          <a:xfrm>
            <a:off x="7863621" y="3824203"/>
            <a:ext cx="2230162" cy="502766"/>
          </a:xfrm>
          <a:prstGeom prst="rect">
            <a:avLst/>
          </a:prstGeom>
          <a:noFill/>
        </p:spPr>
        <p:txBody>
          <a:bodyPr wrap="none" rtlCol="0">
            <a:spAutoFit/>
            <a:scene3d>
              <a:camera prst="orthographicFront"/>
              <a:lightRig rig="threePt" dir="t"/>
            </a:scene3d>
            <a:sp3d contourW="12700"/>
          </a:bodyPr>
          <a:lstStyle/>
          <a:p>
            <a:r>
              <a:rPr lang="en-US" altLang="zh-CN" sz="2667" b="1" dirty="0">
                <a:solidFill>
                  <a:schemeClr val="tx1">
                    <a:lumMod val="75000"/>
                    <a:lumOff val="25000"/>
                  </a:schemeClr>
                </a:solidFill>
                <a:cs typeface="+mn-ea"/>
                <a:sym typeface="+mn-lt"/>
              </a:rPr>
              <a:t>SeuYacc</a:t>
            </a:r>
            <a:r>
              <a:rPr lang="zh-CN" altLang="en-US" sz="2667"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334965871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1000"/>
                                        <p:tgtEl>
                                          <p:spTgt spid="53"/>
                                        </p:tgtEl>
                                      </p:cBhvr>
                                    </p:animEffect>
                                    <p:anim calcmode="lin" valueType="num">
                                      <p:cBhvr>
                                        <p:cTn id="24" dur="1000" fill="hold"/>
                                        <p:tgtEl>
                                          <p:spTgt spid="53"/>
                                        </p:tgtEl>
                                        <p:attrNameLst>
                                          <p:attrName>ppt_x</p:attrName>
                                        </p:attrNameLst>
                                      </p:cBhvr>
                                      <p:tavLst>
                                        <p:tav tm="0">
                                          <p:val>
                                            <p:strVal val="#ppt_x"/>
                                          </p:val>
                                        </p:tav>
                                        <p:tav tm="100000">
                                          <p:val>
                                            <p:strVal val="#ppt_x"/>
                                          </p:val>
                                        </p:tav>
                                      </p:tavLst>
                                    </p:anim>
                                    <p:anim calcmode="lin" valueType="num">
                                      <p:cBhvr>
                                        <p:cTn id="2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grpSp>
        <p:nvGrpSpPr>
          <p:cNvPr id="4" name="组合 3"/>
          <p:cNvGrpSpPr/>
          <p:nvPr/>
        </p:nvGrpSpPr>
        <p:grpSpPr>
          <a:xfrm>
            <a:off x="2869341" y="871538"/>
            <a:ext cx="2266770" cy="2266770"/>
            <a:chOff x="2629080" y="1018471"/>
            <a:chExt cx="2266770" cy="2266770"/>
          </a:xfrm>
        </p:grpSpPr>
        <p:sp>
          <p:nvSpPr>
            <p:cNvPr id="2" name="椭圆 1"/>
            <p:cNvSpPr/>
            <p:nvPr/>
          </p:nvSpPr>
          <p:spPr>
            <a:xfrm>
              <a:off x="2629080" y="1018471"/>
              <a:ext cx="2266770" cy="2266770"/>
            </a:xfrm>
            <a:prstGeom prst="ellipse">
              <a:avLst/>
            </a:prstGeom>
            <a:noFill/>
            <a:ln w="57150">
              <a:solidFill>
                <a:srgbClr val="9BD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Freeform 104"/>
            <p:cNvSpPr>
              <a:spLocks noEditPoints="1"/>
            </p:cNvSpPr>
            <p:nvPr/>
          </p:nvSpPr>
          <p:spPr bwMode="auto">
            <a:xfrm>
              <a:off x="3267578" y="1649316"/>
              <a:ext cx="989774" cy="1005080"/>
            </a:xfrm>
            <a:custGeom>
              <a:avLst/>
              <a:gdLst>
                <a:gd name="T0" fmla="*/ 390102 w 60"/>
                <a:gd name="T1" fmla="*/ 82030 h 61"/>
                <a:gd name="T2" fmla="*/ 225848 w 60"/>
                <a:gd name="T3" fmla="*/ 82030 h 61"/>
                <a:gd name="T4" fmla="*/ 461963 w 60"/>
                <a:gd name="T5" fmla="*/ 420401 h 61"/>
                <a:gd name="T6" fmla="*/ 513292 w 60"/>
                <a:gd name="T7" fmla="*/ 594714 h 61"/>
                <a:gd name="T8" fmla="*/ 523558 w 60"/>
                <a:gd name="T9" fmla="*/ 451162 h 61"/>
                <a:gd name="T10" fmla="*/ 564621 w 60"/>
                <a:gd name="T11" fmla="*/ 594714 h 61"/>
                <a:gd name="T12" fmla="*/ 564621 w 60"/>
                <a:gd name="T13" fmla="*/ 389640 h 61"/>
                <a:gd name="T14" fmla="*/ 574887 w 60"/>
                <a:gd name="T15" fmla="*/ 297357 h 61"/>
                <a:gd name="T16" fmla="*/ 615950 w 60"/>
                <a:gd name="T17" fmla="*/ 389640 h 61"/>
                <a:gd name="T18" fmla="*/ 574887 w 60"/>
                <a:gd name="T19" fmla="*/ 215327 h 61"/>
                <a:gd name="T20" fmla="*/ 482494 w 60"/>
                <a:gd name="T21" fmla="*/ 235835 h 61"/>
                <a:gd name="T22" fmla="*/ 461963 w 60"/>
                <a:gd name="T23" fmla="*/ 420401 h 61"/>
                <a:gd name="T24" fmla="*/ 379836 w 60"/>
                <a:gd name="T25" fmla="*/ 266596 h 61"/>
                <a:gd name="T26" fmla="*/ 369570 w 60"/>
                <a:gd name="T27" fmla="*/ 379386 h 61"/>
                <a:gd name="T28" fmla="*/ 369570 w 60"/>
                <a:gd name="T29" fmla="*/ 625475 h 61"/>
                <a:gd name="T30" fmla="*/ 318241 w 60"/>
                <a:gd name="T31" fmla="*/ 451162 h 61"/>
                <a:gd name="T32" fmla="*/ 307975 w 60"/>
                <a:gd name="T33" fmla="*/ 625475 h 61"/>
                <a:gd name="T34" fmla="*/ 246380 w 60"/>
                <a:gd name="T35" fmla="*/ 410148 h 61"/>
                <a:gd name="T36" fmla="*/ 246380 w 60"/>
                <a:gd name="T37" fmla="*/ 266596 h 61"/>
                <a:gd name="T38" fmla="*/ 236114 w 60"/>
                <a:gd name="T39" fmla="*/ 379386 h 61"/>
                <a:gd name="T40" fmla="*/ 184785 w 60"/>
                <a:gd name="T41" fmla="*/ 225581 h 61"/>
                <a:gd name="T42" fmla="*/ 379836 w 60"/>
                <a:gd name="T43" fmla="*/ 174313 h 61"/>
                <a:gd name="T44" fmla="*/ 441431 w 60"/>
                <a:gd name="T45" fmla="*/ 379386 h 61"/>
                <a:gd name="T46" fmla="*/ 153988 w 60"/>
                <a:gd name="T47" fmla="*/ 420401 h 61"/>
                <a:gd name="T48" fmla="*/ 102658 w 60"/>
                <a:gd name="T49" fmla="*/ 594714 h 61"/>
                <a:gd name="T50" fmla="*/ 92393 w 60"/>
                <a:gd name="T51" fmla="*/ 451162 h 61"/>
                <a:gd name="T52" fmla="*/ 51329 w 60"/>
                <a:gd name="T53" fmla="*/ 594714 h 61"/>
                <a:gd name="T54" fmla="*/ 51329 w 60"/>
                <a:gd name="T55" fmla="*/ 389640 h 61"/>
                <a:gd name="T56" fmla="*/ 41063 w 60"/>
                <a:gd name="T57" fmla="*/ 297357 h 61"/>
                <a:gd name="T58" fmla="*/ 0 w 60"/>
                <a:gd name="T59" fmla="*/ 389640 h 61"/>
                <a:gd name="T60" fmla="*/ 41063 w 60"/>
                <a:gd name="T61" fmla="*/ 215327 h 61"/>
                <a:gd name="T62" fmla="*/ 133456 w 60"/>
                <a:gd name="T63" fmla="*/ 235835 h 61"/>
                <a:gd name="T64" fmla="*/ 153988 w 60"/>
                <a:gd name="T65" fmla="*/ 420401 h 61"/>
                <a:gd name="T66" fmla="*/ 164253 w 60"/>
                <a:gd name="T67" fmla="*/ 143552 h 61"/>
                <a:gd name="T68" fmla="*/ 153988 w 60"/>
                <a:gd name="T69" fmla="*/ 184566 h 61"/>
                <a:gd name="T70" fmla="*/ 30798 w 60"/>
                <a:gd name="T71" fmla="*/ 143552 h 61"/>
                <a:gd name="T72" fmla="*/ 513292 w 60"/>
                <a:gd name="T73" fmla="*/ 71776 h 61"/>
                <a:gd name="T74" fmla="*/ 461963 w 60"/>
                <a:gd name="T75" fmla="*/ 184566 h 61"/>
                <a:gd name="T76" fmla="*/ 513292 w 60"/>
                <a:gd name="T77" fmla="*/ 205074 h 61"/>
                <a:gd name="T78" fmla="*/ 513292 w 60"/>
                <a:gd name="T79" fmla="*/ 71776 h 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rgbClr val="3EAEB7"/>
            </a:solidFill>
            <a:ln>
              <a:noFill/>
            </a:ln>
          </p:spPr>
          <p:txBody>
            <a:bodyPr/>
            <a:lstStyle/>
            <a:p>
              <a:pPr eaLnBrk="0" hangingPunct="0"/>
              <a:endParaRPr lang="zh-CN" altLang="en-US">
                <a:solidFill>
                  <a:srgbClr val="000000"/>
                </a:solidFill>
                <a:cs typeface="+mn-ea"/>
                <a:sym typeface="+mn-lt"/>
              </a:endParaRPr>
            </a:p>
          </p:txBody>
        </p:sp>
      </p:grpSp>
      <p:sp>
        <p:nvSpPr>
          <p:cNvPr id="14" name="文本框 5"/>
          <p:cNvSpPr txBox="1"/>
          <p:nvPr/>
        </p:nvSpPr>
        <p:spPr>
          <a:xfrm>
            <a:off x="2772261" y="3509877"/>
            <a:ext cx="2754665" cy="83099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PART 03</a:t>
            </a:r>
            <a:endParaRPr lang="zh-CN" altLang="en-US" sz="4800" b="1" dirty="0">
              <a:solidFill>
                <a:schemeClr val="tx1">
                  <a:lumMod val="75000"/>
                  <a:lumOff val="25000"/>
                </a:schemeClr>
              </a:solidFill>
              <a:cs typeface="+mn-ea"/>
              <a:sym typeface="+mn-lt"/>
            </a:endParaRPr>
          </a:p>
        </p:txBody>
      </p:sp>
      <p:sp>
        <p:nvSpPr>
          <p:cNvPr id="19" name="文本框 7"/>
          <p:cNvSpPr txBox="1"/>
          <p:nvPr/>
        </p:nvSpPr>
        <p:spPr>
          <a:xfrm>
            <a:off x="1974511" y="4712443"/>
            <a:ext cx="4056431"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tx1">
                    <a:lumMod val="75000"/>
                    <a:lumOff val="25000"/>
                  </a:schemeClr>
                </a:solidFill>
                <a:cs typeface="+mn-ea"/>
                <a:sym typeface="+mn-lt"/>
              </a:rPr>
              <a:t>SeuYacc </a:t>
            </a:r>
            <a:r>
              <a:rPr lang="zh-CN" altLang="en-US" sz="4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264363879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7">
            <a:extLst>
              <a:ext uri="{FF2B5EF4-FFF2-40B4-BE49-F238E27FC236}">
                <a16:creationId xmlns:a16="http://schemas.microsoft.com/office/drawing/2014/main" id="{9553C3F5-9E77-4665-B89F-712A2DB99040}"/>
              </a:ext>
            </a:extLst>
          </p:cNvPr>
          <p:cNvSpPr/>
          <p:nvPr/>
        </p:nvSpPr>
        <p:spPr>
          <a:xfrm>
            <a:off x="1" y="2978348"/>
            <a:ext cx="12192000" cy="3336323"/>
          </a:xfrm>
          <a:custGeom>
            <a:avLst/>
            <a:gdLst>
              <a:gd name="connsiteX0" fmla="*/ 0 w 9848335"/>
              <a:gd name="connsiteY0" fmla="*/ 3422821 h 3422821"/>
              <a:gd name="connsiteX1" fmla="*/ 2496065 w 9848335"/>
              <a:gd name="connsiteY1" fmla="*/ 1989438 h 3422821"/>
              <a:gd name="connsiteX2" fmla="*/ 6277232 w 9848335"/>
              <a:gd name="connsiteY2" fmla="*/ 2409567 h 3422821"/>
              <a:gd name="connsiteX3" fmla="*/ 9848335 w 9848335"/>
              <a:gd name="connsiteY3" fmla="*/ 0 h 3422821"/>
              <a:gd name="connsiteX0" fmla="*/ 0 w 9848335"/>
              <a:gd name="connsiteY0" fmla="*/ 3422821 h 3422821"/>
              <a:gd name="connsiteX1" fmla="*/ 2496065 w 9848335"/>
              <a:gd name="connsiteY1" fmla="*/ 1989438 h 3422821"/>
              <a:gd name="connsiteX2" fmla="*/ 6450227 w 9848335"/>
              <a:gd name="connsiteY2" fmla="*/ 2125362 h 3422821"/>
              <a:gd name="connsiteX3" fmla="*/ 9848335 w 9848335"/>
              <a:gd name="connsiteY3" fmla="*/ 0 h 3422821"/>
              <a:gd name="connsiteX0" fmla="*/ 0 w 9848335"/>
              <a:gd name="connsiteY0" fmla="*/ 3422821 h 3422821"/>
              <a:gd name="connsiteX1" fmla="*/ 2496065 w 9848335"/>
              <a:gd name="connsiteY1" fmla="*/ 1989438 h 3422821"/>
              <a:gd name="connsiteX2" fmla="*/ 6759145 w 9848335"/>
              <a:gd name="connsiteY2" fmla="*/ 2113005 h 3422821"/>
              <a:gd name="connsiteX3" fmla="*/ 9848335 w 9848335"/>
              <a:gd name="connsiteY3" fmla="*/ 0 h 3422821"/>
              <a:gd name="connsiteX0" fmla="*/ 0 w 9848335"/>
              <a:gd name="connsiteY0" fmla="*/ 3422821 h 3422821"/>
              <a:gd name="connsiteX1" fmla="*/ 3262184 w 9848335"/>
              <a:gd name="connsiteY1" fmla="*/ 1952367 h 3422821"/>
              <a:gd name="connsiteX2" fmla="*/ 6759145 w 9848335"/>
              <a:gd name="connsiteY2" fmla="*/ 2113005 h 3422821"/>
              <a:gd name="connsiteX3" fmla="*/ 9848335 w 9848335"/>
              <a:gd name="connsiteY3" fmla="*/ 0 h 3422821"/>
              <a:gd name="connsiteX0" fmla="*/ 0 w 9811265"/>
              <a:gd name="connsiteY0" fmla="*/ 3002691 h 3002691"/>
              <a:gd name="connsiteX1" fmla="*/ 3262184 w 9811265"/>
              <a:gd name="connsiteY1" fmla="*/ 1532237 h 3002691"/>
              <a:gd name="connsiteX2" fmla="*/ 6759145 w 9811265"/>
              <a:gd name="connsiteY2" fmla="*/ 1692875 h 3002691"/>
              <a:gd name="connsiteX3" fmla="*/ 9811265 w 9811265"/>
              <a:gd name="connsiteY3" fmla="*/ 0 h 3002691"/>
              <a:gd name="connsiteX0" fmla="*/ 0 w 9811265"/>
              <a:gd name="connsiteY0" fmla="*/ 3002691 h 3002691"/>
              <a:gd name="connsiteX1" fmla="*/ 3249827 w 9811265"/>
              <a:gd name="connsiteY1" fmla="*/ 1458097 h 3002691"/>
              <a:gd name="connsiteX2" fmla="*/ 6759145 w 9811265"/>
              <a:gd name="connsiteY2" fmla="*/ 1692875 h 3002691"/>
              <a:gd name="connsiteX3" fmla="*/ 9811265 w 9811265"/>
              <a:gd name="connsiteY3" fmla="*/ 0 h 3002691"/>
              <a:gd name="connsiteX0" fmla="*/ 0 w 10293179"/>
              <a:gd name="connsiteY0" fmla="*/ 3336323 h 3336323"/>
              <a:gd name="connsiteX1" fmla="*/ 3249827 w 10293179"/>
              <a:gd name="connsiteY1" fmla="*/ 1791729 h 3336323"/>
              <a:gd name="connsiteX2" fmla="*/ 6759145 w 10293179"/>
              <a:gd name="connsiteY2" fmla="*/ 2026507 h 3336323"/>
              <a:gd name="connsiteX3" fmla="*/ 10293179 w 10293179"/>
              <a:gd name="connsiteY3" fmla="*/ 0 h 3336323"/>
              <a:gd name="connsiteX0" fmla="*/ 0 w 10293179"/>
              <a:gd name="connsiteY0" fmla="*/ 3336323 h 3336323"/>
              <a:gd name="connsiteX1" fmla="*/ 3249827 w 10293179"/>
              <a:gd name="connsiteY1" fmla="*/ 1791729 h 3336323"/>
              <a:gd name="connsiteX2" fmla="*/ 7414054 w 10293179"/>
              <a:gd name="connsiteY2" fmla="*/ 1964723 h 3336323"/>
              <a:gd name="connsiteX3" fmla="*/ 10293179 w 10293179"/>
              <a:gd name="connsiteY3" fmla="*/ 0 h 3336323"/>
              <a:gd name="connsiteX0" fmla="*/ 0 w 10293179"/>
              <a:gd name="connsiteY0" fmla="*/ 3336323 h 3336323"/>
              <a:gd name="connsiteX1" fmla="*/ 3249827 w 10293179"/>
              <a:gd name="connsiteY1" fmla="*/ 1791729 h 3336323"/>
              <a:gd name="connsiteX2" fmla="*/ 7414054 w 10293179"/>
              <a:gd name="connsiteY2" fmla="*/ 1964723 h 3336323"/>
              <a:gd name="connsiteX3" fmla="*/ 10293179 w 10293179"/>
              <a:gd name="connsiteY3" fmla="*/ 0 h 3336323"/>
              <a:gd name="connsiteX0" fmla="*/ 0 w 10293179"/>
              <a:gd name="connsiteY0" fmla="*/ 3336323 h 3336323"/>
              <a:gd name="connsiteX1" fmla="*/ 3249827 w 10293179"/>
              <a:gd name="connsiteY1" fmla="*/ 1791729 h 3336323"/>
              <a:gd name="connsiteX2" fmla="*/ 7006281 w 10293179"/>
              <a:gd name="connsiteY2" fmla="*/ 1989436 h 3336323"/>
              <a:gd name="connsiteX3" fmla="*/ 10293179 w 10293179"/>
              <a:gd name="connsiteY3" fmla="*/ 0 h 3336323"/>
              <a:gd name="connsiteX0" fmla="*/ 0 w 10293179"/>
              <a:gd name="connsiteY0" fmla="*/ 3336323 h 3336323"/>
              <a:gd name="connsiteX1" fmla="*/ 2842054 w 10293179"/>
              <a:gd name="connsiteY1" fmla="*/ 1828799 h 3336323"/>
              <a:gd name="connsiteX2" fmla="*/ 7006281 w 10293179"/>
              <a:gd name="connsiteY2" fmla="*/ 1989436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Lst>
            <a:ahLst/>
            <a:cxnLst>
              <a:cxn ang="0">
                <a:pos x="connsiteX0" y="connsiteY0"/>
              </a:cxn>
              <a:cxn ang="0">
                <a:pos x="connsiteX1" y="connsiteY1"/>
              </a:cxn>
              <a:cxn ang="0">
                <a:pos x="connsiteX2" y="connsiteY2"/>
              </a:cxn>
              <a:cxn ang="0">
                <a:pos x="connsiteX3" y="connsiteY3"/>
              </a:cxn>
            </a:cxnLst>
            <a:rect l="l" t="t" r="r" b="b"/>
            <a:pathLst>
              <a:path w="10293179" h="3336323">
                <a:moveTo>
                  <a:pt x="0" y="3336323"/>
                </a:moveTo>
                <a:cubicBezTo>
                  <a:pt x="724930" y="2704069"/>
                  <a:pt x="1723768" y="2018269"/>
                  <a:pt x="2842054" y="1828799"/>
                </a:cubicBezTo>
                <a:cubicBezTo>
                  <a:pt x="3960340" y="1639329"/>
                  <a:pt x="5467865" y="2504301"/>
                  <a:pt x="6709719" y="2199501"/>
                </a:cubicBezTo>
                <a:cubicBezTo>
                  <a:pt x="7951573" y="1894701"/>
                  <a:pt x="8826844" y="1165653"/>
                  <a:pt x="10293179" y="0"/>
                </a:cubicBez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6" name="组合 25">
            <a:extLst>
              <a:ext uri="{FF2B5EF4-FFF2-40B4-BE49-F238E27FC236}">
                <a16:creationId xmlns:a16="http://schemas.microsoft.com/office/drawing/2014/main" id="{4A32306A-FEDA-4113-AB26-0B9625BB8131}"/>
              </a:ext>
            </a:extLst>
          </p:cNvPr>
          <p:cNvGrpSpPr/>
          <p:nvPr/>
        </p:nvGrpSpPr>
        <p:grpSpPr>
          <a:xfrm>
            <a:off x="1880791" y="2870052"/>
            <a:ext cx="2538809" cy="2302099"/>
            <a:chOff x="1880791" y="2474267"/>
            <a:chExt cx="2538809" cy="2302099"/>
          </a:xfrm>
        </p:grpSpPr>
        <p:grpSp>
          <p:nvGrpSpPr>
            <p:cNvPr id="5" name="组合 4">
              <a:extLst>
                <a:ext uri="{FF2B5EF4-FFF2-40B4-BE49-F238E27FC236}">
                  <a16:creationId xmlns:a16="http://schemas.microsoft.com/office/drawing/2014/main" id="{2E807016-AAB4-4EA8-B626-197228938E96}"/>
                </a:ext>
              </a:extLst>
            </p:cNvPr>
            <p:cNvGrpSpPr/>
            <p:nvPr/>
          </p:nvGrpSpPr>
          <p:grpSpPr>
            <a:xfrm>
              <a:off x="1880791" y="3312723"/>
              <a:ext cx="288000" cy="1463643"/>
              <a:chOff x="1868091" y="3436365"/>
              <a:chExt cx="288000" cy="1463643"/>
            </a:xfrm>
          </p:grpSpPr>
          <p:cxnSp>
            <p:nvCxnSpPr>
              <p:cNvPr id="6" name="直接连接符 5">
                <a:extLst>
                  <a:ext uri="{FF2B5EF4-FFF2-40B4-BE49-F238E27FC236}">
                    <a16:creationId xmlns:a16="http://schemas.microsoft.com/office/drawing/2014/main" id="{2C81A5A3-90BB-4F33-BB07-4F7995D04175}"/>
                  </a:ext>
                </a:extLst>
              </p:cNvPr>
              <p:cNvCxnSpPr/>
              <p:nvPr/>
            </p:nvCxnSpPr>
            <p:spPr>
              <a:xfrm flipV="1">
                <a:off x="2012091" y="3712008"/>
                <a:ext cx="0" cy="1188000"/>
              </a:xfrm>
              <a:prstGeom prst="line">
                <a:avLst/>
              </a:prstGeom>
              <a:ln w="12700">
                <a:solidFill>
                  <a:srgbClr val="3EAEB7"/>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B0E1770D-1D03-4616-88EE-088CA6BB9D65}"/>
                  </a:ext>
                </a:extLst>
              </p:cNvPr>
              <p:cNvGrpSpPr/>
              <p:nvPr/>
            </p:nvGrpSpPr>
            <p:grpSpPr>
              <a:xfrm>
                <a:off x="1868091" y="3436365"/>
                <a:ext cx="288000" cy="288000"/>
                <a:chOff x="3220832" y="327040"/>
                <a:chExt cx="288000" cy="288000"/>
              </a:xfrm>
            </p:grpSpPr>
            <p:sp>
              <p:nvSpPr>
                <p:cNvPr id="8" name="椭圆 7">
                  <a:extLst>
                    <a:ext uri="{FF2B5EF4-FFF2-40B4-BE49-F238E27FC236}">
                      <a16:creationId xmlns:a16="http://schemas.microsoft.com/office/drawing/2014/main" id="{C4F76A60-3A01-4FE5-9771-89FA01018050}"/>
                    </a:ext>
                  </a:extLst>
                </p:cNvPr>
                <p:cNvSpPr/>
                <p:nvPr/>
              </p:nvSpPr>
              <p:spPr>
                <a:xfrm>
                  <a:off x="3220832" y="327040"/>
                  <a:ext cx="288000" cy="288000"/>
                </a:xfrm>
                <a:prstGeom prst="ellipse">
                  <a:avLst/>
                </a:prstGeom>
                <a:solidFill>
                  <a:srgbClr val="3EAEB7"/>
                </a:solidFill>
                <a:ln>
                  <a:solidFill>
                    <a:srgbClr val="3EAE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9" name="椭圆 8">
                  <a:extLst>
                    <a:ext uri="{FF2B5EF4-FFF2-40B4-BE49-F238E27FC236}">
                      <a16:creationId xmlns:a16="http://schemas.microsoft.com/office/drawing/2014/main" id="{F25BA680-D27E-47C7-8BF1-7C46539B6736}"/>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0" name="文本框 19">
              <a:extLst>
                <a:ext uri="{FF2B5EF4-FFF2-40B4-BE49-F238E27FC236}">
                  <a16:creationId xmlns:a16="http://schemas.microsoft.com/office/drawing/2014/main" id="{E8D415A2-2C07-4934-AAC4-0D10DE7BF6EF}"/>
                </a:ext>
              </a:extLst>
            </p:cNvPr>
            <p:cNvSpPr txBox="1"/>
            <p:nvPr/>
          </p:nvSpPr>
          <p:spPr>
            <a:xfrm>
              <a:off x="2384353" y="2474267"/>
              <a:ext cx="173310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请输入标题</a:t>
              </a:r>
            </a:p>
          </p:txBody>
        </p:sp>
        <p:sp>
          <p:nvSpPr>
            <p:cNvPr id="21" name="文本框 20">
              <a:extLst>
                <a:ext uri="{FF2B5EF4-FFF2-40B4-BE49-F238E27FC236}">
                  <a16:creationId xmlns:a16="http://schemas.microsoft.com/office/drawing/2014/main" id="{9D5FBB9D-7563-4885-A0D4-C3C723D2B791}"/>
                </a:ext>
              </a:extLst>
            </p:cNvPr>
            <p:cNvSpPr txBox="1"/>
            <p:nvPr/>
          </p:nvSpPr>
          <p:spPr>
            <a:xfrm>
              <a:off x="2384351" y="2911384"/>
              <a:ext cx="2035249" cy="1532727"/>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cs typeface="+mn-ea"/>
                  <a:sym typeface="+mn-lt"/>
                </a:rPr>
                <a:t>请在此输入替换内容请在此输入替换内容请在此输入替换内容</a:t>
              </a:r>
            </a:p>
          </p:txBody>
        </p:sp>
      </p:grpSp>
      <p:grpSp>
        <p:nvGrpSpPr>
          <p:cNvPr id="27" name="组合 26">
            <a:extLst>
              <a:ext uri="{FF2B5EF4-FFF2-40B4-BE49-F238E27FC236}">
                <a16:creationId xmlns:a16="http://schemas.microsoft.com/office/drawing/2014/main" id="{C87A6C0C-0297-49DF-9867-6DA57437130E}"/>
              </a:ext>
            </a:extLst>
          </p:cNvPr>
          <p:cNvGrpSpPr/>
          <p:nvPr/>
        </p:nvGrpSpPr>
        <p:grpSpPr>
          <a:xfrm>
            <a:off x="5433700" y="3085952"/>
            <a:ext cx="2453000" cy="1969844"/>
            <a:chOff x="5433700" y="2690167"/>
            <a:chExt cx="2453000" cy="1969844"/>
          </a:xfrm>
        </p:grpSpPr>
        <p:grpSp>
          <p:nvGrpSpPr>
            <p:cNvPr id="10" name="组合 9">
              <a:extLst>
                <a:ext uri="{FF2B5EF4-FFF2-40B4-BE49-F238E27FC236}">
                  <a16:creationId xmlns:a16="http://schemas.microsoft.com/office/drawing/2014/main" id="{D59CC0FC-2085-4357-BE57-A27C2B80319A}"/>
                </a:ext>
              </a:extLst>
            </p:cNvPr>
            <p:cNvGrpSpPr/>
            <p:nvPr/>
          </p:nvGrpSpPr>
          <p:grpSpPr>
            <a:xfrm>
              <a:off x="5433700" y="3229169"/>
              <a:ext cx="288000" cy="1351738"/>
              <a:chOff x="5225010" y="3238439"/>
              <a:chExt cx="288000" cy="1351738"/>
            </a:xfrm>
          </p:grpSpPr>
          <p:cxnSp>
            <p:nvCxnSpPr>
              <p:cNvPr id="11" name="直接连接符 10">
                <a:extLst>
                  <a:ext uri="{FF2B5EF4-FFF2-40B4-BE49-F238E27FC236}">
                    <a16:creationId xmlns:a16="http://schemas.microsoft.com/office/drawing/2014/main" id="{90B7E521-508E-4B24-ABA9-1F17B0349A99}"/>
                  </a:ext>
                </a:extLst>
              </p:cNvPr>
              <p:cNvCxnSpPr/>
              <p:nvPr/>
            </p:nvCxnSpPr>
            <p:spPr>
              <a:xfrm flipV="1">
                <a:off x="5369010" y="3510177"/>
                <a:ext cx="0" cy="1080000"/>
              </a:xfrm>
              <a:prstGeom prst="line">
                <a:avLst/>
              </a:prstGeom>
              <a:ln w="12700">
                <a:solidFill>
                  <a:srgbClr val="E3603F"/>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125019F2-EABF-4DDA-84A6-FE8117D827A4}"/>
                  </a:ext>
                </a:extLst>
              </p:cNvPr>
              <p:cNvGrpSpPr/>
              <p:nvPr/>
            </p:nvGrpSpPr>
            <p:grpSpPr>
              <a:xfrm>
                <a:off x="5225010" y="3238439"/>
                <a:ext cx="288000" cy="288000"/>
                <a:chOff x="3220832" y="327040"/>
                <a:chExt cx="288000" cy="288000"/>
              </a:xfrm>
            </p:grpSpPr>
            <p:sp>
              <p:nvSpPr>
                <p:cNvPr id="13" name="椭圆 12">
                  <a:extLst>
                    <a:ext uri="{FF2B5EF4-FFF2-40B4-BE49-F238E27FC236}">
                      <a16:creationId xmlns:a16="http://schemas.microsoft.com/office/drawing/2014/main" id="{5B98D55B-260C-4D08-A69C-BD35E02E207B}"/>
                    </a:ext>
                  </a:extLst>
                </p:cNvPr>
                <p:cNvSpPr/>
                <p:nvPr/>
              </p:nvSpPr>
              <p:spPr>
                <a:xfrm>
                  <a:off x="3220832" y="327040"/>
                  <a:ext cx="288000" cy="288000"/>
                </a:xfrm>
                <a:prstGeom prst="ellipse">
                  <a:avLst/>
                </a:prstGeom>
                <a:solidFill>
                  <a:srgbClr val="E3603F"/>
                </a:solidFill>
                <a:ln>
                  <a:solidFill>
                    <a:srgbClr val="E36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4" name="椭圆 13">
                  <a:extLst>
                    <a:ext uri="{FF2B5EF4-FFF2-40B4-BE49-F238E27FC236}">
                      <a16:creationId xmlns:a16="http://schemas.microsoft.com/office/drawing/2014/main" id="{7A22CA30-9A7D-4B93-911E-920F3024660D}"/>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2" name="文本框 21">
              <a:extLst>
                <a:ext uri="{FF2B5EF4-FFF2-40B4-BE49-F238E27FC236}">
                  <a16:creationId xmlns:a16="http://schemas.microsoft.com/office/drawing/2014/main" id="{05CE346A-B0D5-4A9D-A079-66391D46BE24}"/>
                </a:ext>
              </a:extLst>
            </p:cNvPr>
            <p:cNvSpPr txBox="1"/>
            <p:nvPr/>
          </p:nvSpPr>
          <p:spPr>
            <a:xfrm>
              <a:off x="5851453" y="2690167"/>
              <a:ext cx="173310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请输入标题</a:t>
              </a:r>
            </a:p>
          </p:txBody>
        </p:sp>
        <p:sp>
          <p:nvSpPr>
            <p:cNvPr id="23" name="文本框 22">
              <a:extLst>
                <a:ext uri="{FF2B5EF4-FFF2-40B4-BE49-F238E27FC236}">
                  <a16:creationId xmlns:a16="http://schemas.microsoft.com/office/drawing/2014/main" id="{41568705-67DA-4C72-98B2-7E56D0E6E757}"/>
                </a:ext>
              </a:extLst>
            </p:cNvPr>
            <p:cNvSpPr txBox="1"/>
            <p:nvPr/>
          </p:nvSpPr>
          <p:spPr>
            <a:xfrm>
              <a:off x="5851451" y="3127284"/>
              <a:ext cx="2035249" cy="1532727"/>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cs typeface="+mn-ea"/>
                  <a:sym typeface="+mn-lt"/>
                </a:rPr>
                <a:t>请在此输入替换内容请在此输入替换内容请在此输入替换内容</a:t>
              </a:r>
            </a:p>
          </p:txBody>
        </p:sp>
      </p:grpSp>
      <p:grpSp>
        <p:nvGrpSpPr>
          <p:cNvPr id="28" name="组合 27">
            <a:extLst>
              <a:ext uri="{FF2B5EF4-FFF2-40B4-BE49-F238E27FC236}">
                <a16:creationId xmlns:a16="http://schemas.microsoft.com/office/drawing/2014/main" id="{DD652CDE-4B2B-4B92-99DD-33379DD2482E}"/>
              </a:ext>
            </a:extLst>
          </p:cNvPr>
          <p:cNvGrpSpPr/>
          <p:nvPr/>
        </p:nvGrpSpPr>
        <p:grpSpPr>
          <a:xfrm>
            <a:off x="8986609" y="1879452"/>
            <a:ext cx="2494191" cy="2936776"/>
            <a:chOff x="8986609" y="1483667"/>
            <a:chExt cx="2494191" cy="2936776"/>
          </a:xfrm>
        </p:grpSpPr>
        <p:grpSp>
          <p:nvGrpSpPr>
            <p:cNvPr id="19" name="组合 18">
              <a:extLst>
                <a:ext uri="{FF2B5EF4-FFF2-40B4-BE49-F238E27FC236}">
                  <a16:creationId xmlns:a16="http://schemas.microsoft.com/office/drawing/2014/main" id="{A9563526-F643-42EB-9A84-CB06199C00FF}"/>
                </a:ext>
              </a:extLst>
            </p:cNvPr>
            <p:cNvGrpSpPr/>
            <p:nvPr/>
          </p:nvGrpSpPr>
          <p:grpSpPr>
            <a:xfrm>
              <a:off x="8986609" y="2133600"/>
              <a:ext cx="288000" cy="2286843"/>
              <a:chOff x="7729309" y="2431884"/>
              <a:chExt cx="288000" cy="2286843"/>
            </a:xfrm>
          </p:grpSpPr>
          <p:cxnSp>
            <p:nvCxnSpPr>
              <p:cNvPr id="15" name="直接连接符 14">
                <a:extLst>
                  <a:ext uri="{FF2B5EF4-FFF2-40B4-BE49-F238E27FC236}">
                    <a16:creationId xmlns:a16="http://schemas.microsoft.com/office/drawing/2014/main" id="{3FA5BC56-3BC6-4FA7-8458-686B4498FD76}"/>
                  </a:ext>
                </a:extLst>
              </p:cNvPr>
              <p:cNvCxnSpPr/>
              <p:nvPr/>
            </p:nvCxnSpPr>
            <p:spPr>
              <a:xfrm flipV="1">
                <a:off x="7873309" y="2666727"/>
                <a:ext cx="0" cy="2052000"/>
              </a:xfrm>
              <a:prstGeom prst="line">
                <a:avLst/>
              </a:prstGeom>
              <a:ln w="12700">
                <a:solidFill>
                  <a:srgbClr val="3EAEB7"/>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CB9E022E-F4B9-43EB-B001-C6829D57BE96}"/>
                  </a:ext>
                </a:extLst>
              </p:cNvPr>
              <p:cNvGrpSpPr/>
              <p:nvPr/>
            </p:nvGrpSpPr>
            <p:grpSpPr>
              <a:xfrm>
                <a:off x="7729309" y="2431884"/>
                <a:ext cx="288000" cy="288000"/>
                <a:chOff x="3220832" y="-43664"/>
                <a:chExt cx="288000" cy="288000"/>
              </a:xfrm>
            </p:grpSpPr>
            <p:sp>
              <p:nvSpPr>
                <p:cNvPr id="17" name="椭圆 16">
                  <a:extLst>
                    <a:ext uri="{FF2B5EF4-FFF2-40B4-BE49-F238E27FC236}">
                      <a16:creationId xmlns:a16="http://schemas.microsoft.com/office/drawing/2014/main" id="{AE4DF1C5-2FE6-46AD-AF08-AA5B38ACE0C1}"/>
                    </a:ext>
                  </a:extLst>
                </p:cNvPr>
                <p:cNvSpPr/>
                <p:nvPr/>
              </p:nvSpPr>
              <p:spPr>
                <a:xfrm>
                  <a:off x="3220832" y="-43664"/>
                  <a:ext cx="288000" cy="288000"/>
                </a:xfrm>
                <a:prstGeom prst="ellipse">
                  <a:avLst/>
                </a:prstGeom>
                <a:solidFill>
                  <a:srgbClr val="3EAEB7"/>
                </a:solidFill>
                <a:ln>
                  <a:solidFill>
                    <a:srgbClr val="55B2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8" name="椭圆 17">
                  <a:extLst>
                    <a:ext uri="{FF2B5EF4-FFF2-40B4-BE49-F238E27FC236}">
                      <a16:creationId xmlns:a16="http://schemas.microsoft.com/office/drawing/2014/main" id="{5C93E412-58DD-4891-AB04-D36EC7C6D92D}"/>
                    </a:ext>
                  </a:extLst>
                </p:cNvPr>
                <p:cNvSpPr/>
                <p:nvPr/>
              </p:nvSpPr>
              <p:spPr>
                <a:xfrm>
                  <a:off x="3274832" y="10336"/>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4" name="文本框 23">
              <a:extLst>
                <a:ext uri="{FF2B5EF4-FFF2-40B4-BE49-F238E27FC236}">
                  <a16:creationId xmlns:a16="http://schemas.microsoft.com/office/drawing/2014/main" id="{EBC31064-4A0E-4C98-819D-9F4EA5028C2F}"/>
                </a:ext>
              </a:extLst>
            </p:cNvPr>
            <p:cNvSpPr txBox="1"/>
            <p:nvPr/>
          </p:nvSpPr>
          <p:spPr>
            <a:xfrm>
              <a:off x="9445553" y="1483667"/>
              <a:ext cx="173310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请输入标题</a:t>
              </a:r>
            </a:p>
          </p:txBody>
        </p:sp>
        <p:sp>
          <p:nvSpPr>
            <p:cNvPr id="25" name="文本框 24">
              <a:extLst>
                <a:ext uri="{FF2B5EF4-FFF2-40B4-BE49-F238E27FC236}">
                  <a16:creationId xmlns:a16="http://schemas.microsoft.com/office/drawing/2014/main" id="{B384D317-60B0-48FB-AE81-8A298744B0B9}"/>
                </a:ext>
              </a:extLst>
            </p:cNvPr>
            <p:cNvSpPr txBox="1"/>
            <p:nvPr/>
          </p:nvSpPr>
          <p:spPr>
            <a:xfrm>
              <a:off x="9445551" y="1920784"/>
              <a:ext cx="2035249" cy="1532727"/>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cs typeface="+mn-ea"/>
                  <a:sym typeface="+mn-lt"/>
                </a:rPr>
                <a:t>请在此输入替换内容请在此输入替换内容请在此输入替换内容</a:t>
              </a:r>
            </a:p>
          </p:txBody>
        </p:sp>
      </p:grpSp>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SeuYacc </a:t>
            </a:r>
            <a:r>
              <a:rPr lang="zh-CN" altLang="en-US" sz="2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128867095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60" y="1226088"/>
            <a:ext cx="6254334"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a:t>
            </a:r>
          </a:p>
        </p:txBody>
      </p:sp>
      <p:sp>
        <p:nvSpPr>
          <p:cNvPr id="4" name="文本框 3">
            <a:extLst>
              <a:ext uri="{FF2B5EF4-FFF2-40B4-BE49-F238E27FC236}">
                <a16:creationId xmlns:a16="http://schemas.microsoft.com/office/drawing/2014/main" id="{01E0DCB0-9043-70AA-C8C2-58F78CE67C0D}"/>
              </a:ext>
            </a:extLst>
          </p:cNvPr>
          <p:cNvSpPr txBox="1"/>
          <p:nvPr/>
        </p:nvSpPr>
        <p:spPr>
          <a:xfrm>
            <a:off x="670560" y="2305615"/>
            <a:ext cx="4592320" cy="2246769"/>
          </a:xfrm>
          <a:prstGeom prst="rect">
            <a:avLst/>
          </a:prstGeom>
          <a:noFill/>
        </p:spPr>
        <p:txBody>
          <a:bodyPr wrap="square">
            <a:spAutoFit/>
          </a:bodyPr>
          <a:lstStyle/>
          <a:p>
            <a:pPr marL="285750" indent="-285750">
              <a:buFont typeface="Arial" panose="020B0604020202020204" pitchFamily="34" charset="0"/>
              <a:buChar char="•"/>
            </a:pPr>
            <a:r>
              <a:rPr lang="zh-CN" altLang="en-US" sz="2000" dirty="0"/>
              <a:t>实验内容</a:t>
            </a:r>
            <a:endParaRPr lang="en-US" altLang="zh-CN" sz="2000" dirty="0"/>
          </a:p>
          <a:p>
            <a:endParaRPr lang="en-US" altLang="zh-CN" sz="2000" dirty="0"/>
          </a:p>
          <a:p>
            <a:pPr marL="285750" indent="-285750">
              <a:buFont typeface="Arial" panose="020B0604020202020204" pitchFamily="34" charset="0"/>
              <a:buChar char="•"/>
            </a:pPr>
            <a:r>
              <a:rPr lang="zh-CN" altLang="en-US" sz="2000" dirty="0"/>
              <a:t>实验中重要的数据结构和函数的定义</a:t>
            </a:r>
            <a:endParaRPr lang="en-US" altLang="zh-CN" sz="2000" dirty="0"/>
          </a:p>
          <a:p>
            <a:endParaRPr lang="en-US" altLang="zh-CN" sz="2000" dirty="0"/>
          </a:p>
          <a:p>
            <a:pPr marL="285750" indent="-285750">
              <a:buFont typeface="Arial" panose="020B0604020202020204" pitchFamily="34" charset="0"/>
              <a:buChar char="•"/>
            </a:pPr>
            <a:r>
              <a:rPr lang="zh-CN" altLang="en-US" sz="2000" dirty="0"/>
              <a:t>实验中的主要思路和算法描述</a:t>
            </a:r>
            <a:endParaRPr lang="en-US" altLang="zh-CN" sz="2000" dirty="0"/>
          </a:p>
          <a:p>
            <a:endParaRPr lang="en-US" altLang="zh-CN" sz="2000" dirty="0"/>
          </a:p>
          <a:p>
            <a:pPr marL="285750" indent="-285750">
              <a:buFont typeface="Arial" panose="020B0604020202020204" pitchFamily="34" charset="0"/>
              <a:buChar char="•"/>
            </a:pPr>
            <a:r>
              <a:rPr lang="zh-CN" altLang="en-US" sz="2000" dirty="0"/>
              <a:t>实验中遇到的问题</a:t>
            </a:r>
          </a:p>
        </p:txBody>
      </p:sp>
    </p:spTree>
    <p:extLst>
      <p:ext uri="{BB962C8B-B14F-4D97-AF65-F5344CB8AC3E}">
        <p14:creationId xmlns:p14="http://schemas.microsoft.com/office/powerpoint/2010/main" val="321177031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F48A5C-31E9-59B5-298C-2C00B255204E}"/>
              </a:ext>
            </a:extLst>
          </p:cNvPr>
          <p:cNvSpPr txBox="1"/>
          <p:nvPr/>
        </p:nvSpPr>
        <p:spPr>
          <a:xfrm>
            <a:off x="670560" y="627173"/>
            <a:ext cx="7436492"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项目集规范族、分析表：实验内容</a:t>
            </a:r>
          </a:p>
        </p:txBody>
      </p:sp>
      <p:sp>
        <p:nvSpPr>
          <p:cNvPr id="2" name="文本框 1">
            <a:extLst>
              <a:ext uri="{FF2B5EF4-FFF2-40B4-BE49-F238E27FC236}">
                <a16:creationId xmlns:a16="http://schemas.microsoft.com/office/drawing/2014/main" id="{4033FF75-926C-467C-A234-CD1C38BBE7E7}"/>
              </a:ext>
            </a:extLst>
          </p:cNvPr>
          <p:cNvSpPr txBox="1"/>
          <p:nvPr/>
        </p:nvSpPr>
        <p:spPr>
          <a:xfrm>
            <a:off x="670560" y="2262432"/>
            <a:ext cx="3012363" cy="1378391"/>
          </a:xfrm>
          <a:prstGeom prst="rect">
            <a:avLst/>
          </a:prstGeom>
          <a:noFill/>
        </p:spPr>
        <p:txBody>
          <a:bodyPr wrap="none" rtlCol="0">
            <a:spAutoFit/>
          </a:bodyPr>
          <a:lstStyle/>
          <a:p>
            <a:pPr marL="285750" indent="-285750">
              <a:lnSpc>
                <a:spcPct val="150000"/>
              </a:lnSpc>
              <a:spcBef>
                <a:spcPts val="1200"/>
              </a:spcBef>
              <a:spcAft>
                <a:spcPts val="600"/>
              </a:spcAft>
              <a:buFont typeface="Wingdings" panose="05000000000000000000" pitchFamily="2" charset="2"/>
              <a:buChar char="Ø"/>
            </a:pPr>
            <a:r>
              <a:rPr lang="zh-CN" altLang="en-US" sz="2400" dirty="0">
                <a:latin typeface="华文仿宋" panose="02010600040101010101" pitchFamily="2" charset="-122"/>
                <a:ea typeface="华文仿宋" panose="02010600040101010101" pitchFamily="2" charset="-122"/>
              </a:rPr>
              <a:t>构建了</a:t>
            </a:r>
            <a:r>
              <a:rPr lang="en-US" altLang="zh-CN" sz="2400" dirty="0">
                <a:latin typeface="华文仿宋" panose="02010600040101010101" pitchFamily="2" charset="-122"/>
                <a:ea typeface="华文仿宋" panose="02010600040101010101" pitchFamily="2" charset="-122"/>
              </a:rPr>
              <a:t>LR(1)</a:t>
            </a:r>
            <a:r>
              <a:rPr lang="zh-CN" altLang="en-US" sz="2400" dirty="0">
                <a:latin typeface="华文仿宋" panose="02010600040101010101" pitchFamily="2" charset="-122"/>
                <a:ea typeface="华文仿宋" panose="02010600040101010101" pitchFamily="2" charset="-122"/>
              </a:rPr>
              <a:t>自动机</a:t>
            </a:r>
            <a:endParaRPr lang="en-US" altLang="zh-CN" sz="2400" dirty="0">
              <a:latin typeface="华文仿宋" panose="02010600040101010101" pitchFamily="2" charset="-122"/>
              <a:ea typeface="华文仿宋" panose="02010600040101010101" pitchFamily="2" charset="-122"/>
            </a:endParaRPr>
          </a:p>
          <a:p>
            <a:pPr marL="285750" indent="-285750">
              <a:lnSpc>
                <a:spcPct val="150000"/>
              </a:lnSpc>
              <a:spcBef>
                <a:spcPts val="1200"/>
              </a:spcBef>
              <a:spcAft>
                <a:spcPts val="600"/>
              </a:spcAft>
              <a:buFont typeface="Wingdings" panose="05000000000000000000" pitchFamily="2" charset="2"/>
              <a:buChar char="Ø"/>
            </a:pPr>
            <a:r>
              <a:rPr lang="zh-CN" altLang="en-US" sz="2400" dirty="0">
                <a:latin typeface="华文仿宋" panose="02010600040101010101" pitchFamily="2" charset="-122"/>
                <a:ea typeface="华文仿宋" panose="02010600040101010101" pitchFamily="2" charset="-122"/>
              </a:rPr>
              <a:t>生成了语法分析表</a:t>
            </a:r>
          </a:p>
        </p:txBody>
      </p:sp>
      <p:pic>
        <p:nvPicPr>
          <p:cNvPr id="6" name="图片 5">
            <a:extLst>
              <a:ext uri="{FF2B5EF4-FFF2-40B4-BE49-F238E27FC236}">
                <a16:creationId xmlns:a16="http://schemas.microsoft.com/office/drawing/2014/main" id="{9CBCA580-DEF0-41DD-8554-F6E6DFE63947}"/>
              </a:ext>
            </a:extLst>
          </p:cNvPr>
          <p:cNvPicPr/>
          <p:nvPr/>
        </p:nvPicPr>
        <p:blipFill>
          <a:blip r:embed="rId3"/>
          <a:stretch>
            <a:fillRect/>
          </a:stretch>
        </p:blipFill>
        <p:spPr>
          <a:xfrm>
            <a:off x="3996964" y="1442623"/>
            <a:ext cx="5420413" cy="5302576"/>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Tree>
    <p:extLst>
      <p:ext uri="{BB962C8B-B14F-4D97-AF65-F5344CB8AC3E}">
        <p14:creationId xmlns:p14="http://schemas.microsoft.com/office/powerpoint/2010/main" val="383281429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1075239"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项目集规范族、分析表：实验中重要的数据结构和函数</a:t>
            </a:r>
          </a:p>
        </p:txBody>
      </p:sp>
      <p:sp>
        <p:nvSpPr>
          <p:cNvPr id="4" name="文本框 3">
            <a:extLst>
              <a:ext uri="{FF2B5EF4-FFF2-40B4-BE49-F238E27FC236}">
                <a16:creationId xmlns:a16="http://schemas.microsoft.com/office/drawing/2014/main" id="{4BBA0318-B0E4-4E2B-9AD2-BB8B47D43F79}"/>
              </a:ext>
            </a:extLst>
          </p:cNvPr>
          <p:cNvSpPr txBox="1"/>
          <p:nvPr/>
        </p:nvSpPr>
        <p:spPr>
          <a:xfrm>
            <a:off x="670559" y="1336907"/>
            <a:ext cx="11141227" cy="3671326"/>
          </a:xfrm>
          <a:prstGeom prst="rect">
            <a:avLst/>
          </a:prstGeom>
          <a:noFill/>
        </p:spPr>
        <p:txBody>
          <a:bodyPr wrap="square" rtlCol="0">
            <a:spAutoFit/>
          </a:bodyPr>
          <a:lstStyle/>
          <a:p>
            <a:pPr marL="285750" indent="-285750">
              <a:lnSpc>
                <a:spcPct val="150000"/>
              </a:lnSpc>
              <a:spcAft>
                <a:spcPts val="600"/>
              </a:spcAft>
              <a:buFont typeface="Wingdings" panose="05000000000000000000" pitchFamily="2" charset="2"/>
              <a:buChar char="Ø"/>
            </a:pPr>
            <a:r>
              <a:rPr lang="zh-CN" altLang="en-US" sz="2400" dirty="0">
                <a:latin typeface="华文仿宋" panose="02010600040101010101" pitchFamily="2" charset="-122"/>
                <a:ea typeface="华文仿宋" panose="02010600040101010101" pitchFamily="2" charset="-122"/>
              </a:rPr>
              <a:t>结构体</a:t>
            </a:r>
            <a:r>
              <a:rPr lang="en-US" altLang="zh-CN" sz="2400" dirty="0">
                <a:latin typeface="华文仿宋" panose="02010600040101010101" pitchFamily="2" charset="-122"/>
                <a:ea typeface="华文仿宋" panose="02010600040101010101" pitchFamily="2" charset="-122"/>
              </a:rPr>
              <a:t>LR1State</a:t>
            </a:r>
            <a:r>
              <a:rPr lang="zh-CN" altLang="en-US" sz="2400" dirty="0">
                <a:latin typeface="华文仿宋" panose="02010600040101010101" pitchFamily="2" charset="-122"/>
                <a:ea typeface="华文仿宋" panose="02010600040101010101" pitchFamily="2" charset="-122"/>
              </a:rPr>
              <a:t>：表示</a:t>
            </a:r>
            <a:r>
              <a:rPr lang="en-US" altLang="zh-CN" sz="2400" dirty="0">
                <a:latin typeface="华文仿宋" panose="02010600040101010101" pitchFamily="2" charset="-122"/>
                <a:ea typeface="华文仿宋" panose="02010600040101010101" pitchFamily="2" charset="-122"/>
              </a:rPr>
              <a:t>LR(1)</a:t>
            </a:r>
            <a:r>
              <a:rPr lang="zh-CN" altLang="en-US" sz="2400" dirty="0">
                <a:latin typeface="华文仿宋" panose="02010600040101010101" pitchFamily="2" charset="-122"/>
                <a:ea typeface="华文仿宋" panose="02010600040101010101" pitchFamily="2" charset="-122"/>
              </a:rPr>
              <a:t>项目集，即自动机中的一个状态</a:t>
            </a:r>
            <a:endParaRPr lang="en-US" altLang="zh-CN" sz="2400" dirty="0">
              <a:latin typeface="华文仿宋" panose="02010600040101010101" pitchFamily="2" charset="-122"/>
              <a:ea typeface="华文仿宋" panose="02010600040101010101" pitchFamily="2" charset="-122"/>
            </a:endParaRPr>
          </a:p>
          <a:p>
            <a:pPr>
              <a:lnSpc>
                <a:spcPct val="150000"/>
              </a:lnSpc>
              <a:spcAft>
                <a:spcPts val="600"/>
              </a:spcAft>
            </a:pPr>
            <a:r>
              <a:rPr lang="zh-CN" altLang="en-US" sz="2400" dirty="0">
                <a:latin typeface="华文仿宋" panose="02010600040101010101" pitchFamily="2" charset="-122"/>
                <a:ea typeface="华文仿宋" panose="02010600040101010101" pitchFamily="2" charset="-122"/>
              </a:rPr>
              <a:t>包含：</a:t>
            </a:r>
            <a:endParaRPr lang="en-US" altLang="zh-CN" sz="2400" dirty="0">
              <a:latin typeface="华文仿宋" panose="02010600040101010101" pitchFamily="2" charset="-122"/>
              <a:ea typeface="华文仿宋" panose="02010600040101010101" pitchFamily="2" charset="-122"/>
            </a:endParaRPr>
          </a:p>
          <a:p>
            <a:pPr>
              <a:lnSpc>
                <a:spcPct val="150000"/>
              </a:lnSpc>
              <a:spcAft>
                <a:spcPts val="600"/>
              </a:spcAft>
            </a:pPr>
            <a:r>
              <a:rPr lang="zh-CN" altLang="en-US" sz="2400" dirty="0">
                <a:latin typeface="华文仿宋" panose="02010600040101010101" pitchFamily="2" charset="-122"/>
                <a:ea typeface="华文仿宋" panose="02010600040101010101" pitchFamily="2" charset="-122"/>
              </a:rPr>
              <a:t>① 一个用于标识该状态的状态编号</a:t>
            </a:r>
            <a:r>
              <a:rPr lang="en-US" altLang="zh-CN" sz="2400" dirty="0" err="1">
                <a:latin typeface="华文仿宋" panose="02010600040101010101" pitchFamily="2" charset="-122"/>
                <a:ea typeface="华文仿宋" panose="02010600040101010101" pitchFamily="2" charset="-122"/>
              </a:rPr>
              <a:t>stateID</a:t>
            </a:r>
            <a:r>
              <a:rPr lang="zh-CN" altLang="en-US" sz="2400" dirty="0">
                <a:latin typeface="华文仿宋" panose="02010600040101010101" pitchFamily="2" charset="-122"/>
                <a:ea typeface="华文仿宋" panose="02010600040101010101" pitchFamily="2" charset="-122"/>
              </a:rPr>
              <a:t>（整数类型，从</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开始）</a:t>
            </a:r>
            <a:endParaRPr lang="en-US" altLang="zh-CN" sz="2400" dirty="0">
              <a:latin typeface="华文仿宋" panose="02010600040101010101" pitchFamily="2" charset="-122"/>
              <a:ea typeface="华文仿宋" panose="02010600040101010101" pitchFamily="2" charset="-122"/>
            </a:endParaRPr>
          </a:p>
          <a:p>
            <a:pPr>
              <a:lnSpc>
                <a:spcPct val="150000"/>
              </a:lnSpc>
              <a:spcAft>
                <a:spcPts val="600"/>
              </a:spcAft>
            </a:pPr>
            <a:r>
              <a:rPr lang="zh-CN" altLang="en-US" sz="2400" dirty="0">
                <a:latin typeface="华文仿宋" panose="02010600040101010101" pitchFamily="2" charset="-122"/>
                <a:ea typeface="华文仿宋" panose="02010600040101010101" pitchFamily="2" charset="-122"/>
              </a:rPr>
              <a:t>② 一个包含该状态下所有项目的集合</a:t>
            </a:r>
            <a:r>
              <a:rPr lang="en-US" altLang="zh-CN" sz="2400" dirty="0" err="1">
                <a:latin typeface="华文仿宋" panose="02010600040101010101" pitchFamily="2" charset="-122"/>
                <a:ea typeface="华文仿宋" panose="02010600040101010101" pitchFamily="2" charset="-122"/>
              </a:rPr>
              <a:t>itemSet</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LR1Item</a:t>
            </a:r>
            <a:r>
              <a:rPr lang="zh-CN" altLang="en-US" sz="2400" dirty="0">
                <a:latin typeface="华文仿宋" panose="02010600040101010101" pitchFamily="2" charset="-122"/>
                <a:ea typeface="华文仿宋" panose="02010600040101010101" pitchFamily="2" charset="-122"/>
              </a:rPr>
              <a:t>类型的</a:t>
            </a:r>
            <a:r>
              <a:rPr lang="en-US" altLang="zh-CN" sz="2400" dirty="0">
                <a:latin typeface="华文仿宋" panose="02010600040101010101" pitchFamily="2" charset="-122"/>
                <a:ea typeface="华文仿宋" panose="02010600040101010101" pitchFamily="2" charset="-122"/>
              </a:rPr>
              <a:t>multiset</a:t>
            </a:r>
            <a:r>
              <a:rPr lang="zh-CN" altLang="en-US" sz="2400" dirty="0">
                <a:latin typeface="华文仿宋" panose="02010600040101010101" pitchFamily="2" charset="-122"/>
                <a:ea typeface="华文仿宋" panose="02010600040101010101" pitchFamily="2" charset="-122"/>
              </a:rPr>
              <a:t>）</a:t>
            </a:r>
            <a:endParaRPr lang="en-US" altLang="zh-CN" sz="2400" dirty="0">
              <a:latin typeface="华文仿宋" panose="02010600040101010101" pitchFamily="2" charset="-122"/>
              <a:ea typeface="华文仿宋" panose="02010600040101010101" pitchFamily="2" charset="-122"/>
            </a:endParaRPr>
          </a:p>
          <a:p>
            <a:pPr>
              <a:lnSpc>
                <a:spcPct val="150000"/>
              </a:lnSpc>
              <a:spcAft>
                <a:spcPts val="600"/>
              </a:spcAft>
            </a:pPr>
            <a:r>
              <a:rPr lang="zh-CN" altLang="en-US" sz="2400" dirty="0">
                <a:latin typeface="华文仿宋" panose="02010600040101010101" pitchFamily="2" charset="-122"/>
                <a:ea typeface="华文仿宋" panose="02010600040101010101" pitchFamily="2" charset="-122"/>
              </a:rPr>
              <a:t>③ 一张标明当前状态通过特定符号可以到达什么状态的表格</a:t>
            </a:r>
            <a:r>
              <a:rPr lang="en-US" altLang="zh-CN" sz="2400" dirty="0" err="1">
                <a:latin typeface="华文仿宋" panose="02010600040101010101" pitchFamily="2" charset="-122"/>
                <a:ea typeface="华文仿宋" panose="02010600040101010101" pitchFamily="2" charset="-122"/>
              </a:rPr>
              <a:t>moveItemSet</a:t>
            </a:r>
            <a:r>
              <a:rPr lang="zh-CN" altLang="en-US" sz="2400" dirty="0">
                <a:latin typeface="华文仿宋" panose="02010600040101010101" pitchFamily="2" charset="-122"/>
                <a:ea typeface="华文仿宋" panose="02010600040101010101" pitchFamily="2" charset="-122"/>
              </a:rPr>
              <a:t>（</a:t>
            </a:r>
            <a:r>
              <a:rPr lang="en-US" altLang="zh-CN" sz="2400" dirty="0" err="1">
                <a:latin typeface="华文仿宋" panose="02010600040101010101" pitchFamily="2" charset="-122"/>
                <a:ea typeface="华文仿宋" panose="02010600040101010101" pitchFamily="2" charset="-122"/>
              </a:rPr>
              <a:t>unordered_map</a:t>
            </a:r>
            <a:r>
              <a:rPr lang="zh-CN" altLang="en-US" sz="2400" dirty="0">
                <a:latin typeface="华文仿宋" panose="02010600040101010101" pitchFamily="2" charset="-122"/>
                <a:ea typeface="华文仿宋" panose="02010600040101010101" pitchFamily="2" charset="-122"/>
              </a:rPr>
              <a:t>类型）</a:t>
            </a:r>
          </a:p>
        </p:txBody>
      </p:sp>
      <p:pic>
        <p:nvPicPr>
          <p:cNvPr id="2" name="图片 1">
            <a:extLst>
              <a:ext uri="{FF2B5EF4-FFF2-40B4-BE49-F238E27FC236}">
                <a16:creationId xmlns:a16="http://schemas.microsoft.com/office/drawing/2014/main" id="{8F1FB4E6-37E2-4109-A81E-DF6C267B3AC6}"/>
              </a:ext>
            </a:extLst>
          </p:cNvPr>
          <p:cNvPicPr>
            <a:picLocks noChangeAspect="1"/>
          </p:cNvPicPr>
          <p:nvPr/>
        </p:nvPicPr>
        <p:blipFill>
          <a:blip r:embed="rId4"/>
          <a:stretch>
            <a:fillRect/>
          </a:stretch>
        </p:blipFill>
        <p:spPr>
          <a:xfrm>
            <a:off x="670559" y="5194747"/>
            <a:ext cx="8950458" cy="1505182"/>
          </a:xfrm>
          <a:prstGeom prst="rect">
            <a:avLst/>
          </a:prstGeom>
        </p:spPr>
      </p:pic>
    </p:spTree>
    <p:extLst>
      <p:ext uri="{BB962C8B-B14F-4D97-AF65-F5344CB8AC3E}">
        <p14:creationId xmlns:p14="http://schemas.microsoft.com/office/powerpoint/2010/main" val="103136934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651033"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项目集规范族、分析表：实验中重要的数据结构和函数</a:t>
            </a:r>
          </a:p>
        </p:txBody>
      </p:sp>
      <p:sp>
        <p:nvSpPr>
          <p:cNvPr id="4" name="文本框 3">
            <a:extLst>
              <a:ext uri="{FF2B5EF4-FFF2-40B4-BE49-F238E27FC236}">
                <a16:creationId xmlns:a16="http://schemas.microsoft.com/office/drawing/2014/main" id="{4BBA0318-B0E4-4E2B-9AD2-BB8B47D43F79}"/>
              </a:ext>
            </a:extLst>
          </p:cNvPr>
          <p:cNvSpPr txBox="1"/>
          <p:nvPr/>
        </p:nvSpPr>
        <p:spPr>
          <a:xfrm>
            <a:off x="670558" y="1571607"/>
            <a:ext cx="11141227" cy="593560"/>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en-US" altLang="zh-CN" sz="2400" dirty="0">
                <a:latin typeface="华文仿宋" panose="02010600040101010101" pitchFamily="2" charset="-122"/>
                <a:ea typeface="华文仿宋" panose="02010600040101010101" pitchFamily="2" charset="-122"/>
              </a:rPr>
              <a:t>LR(1)</a:t>
            </a:r>
            <a:r>
              <a:rPr lang="zh-CN" altLang="en-US" sz="2400" dirty="0">
                <a:latin typeface="华文仿宋" panose="02010600040101010101" pitchFamily="2" charset="-122"/>
                <a:ea typeface="华文仿宋" panose="02010600040101010101" pitchFamily="2" charset="-122"/>
              </a:rPr>
              <a:t>分析表、项目集转换动作表</a:t>
            </a:r>
            <a:r>
              <a:rPr lang="en-US" altLang="zh-CN" sz="2400" dirty="0" err="1">
                <a:latin typeface="华文仿宋" panose="02010600040101010101" pitchFamily="2" charset="-122"/>
                <a:ea typeface="华文仿宋" panose="02010600040101010101" pitchFamily="2" charset="-122"/>
              </a:rPr>
              <a:t>actionTable</a:t>
            </a:r>
            <a:endParaRPr lang="zh-CN" altLang="en-US" sz="2400" dirty="0">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8DF9EB35-3401-4BAD-9D49-0FF63ABCB051}"/>
              </a:ext>
            </a:extLst>
          </p:cNvPr>
          <p:cNvSpPr txBox="1"/>
          <p:nvPr/>
        </p:nvSpPr>
        <p:spPr>
          <a:xfrm>
            <a:off x="670558" y="3150781"/>
            <a:ext cx="11141227" cy="593560"/>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zh-CN" altLang="en-US" sz="2400" dirty="0">
                <a:latin typeface="华文仿宋" panose="02010600040101010101" pitchFamily="2" charset="-122"/>
                <a:ea typeface="华文仿宋" panose="02010600040101010101" pitchFamily="2" charset="-122"/>
              </a:rPr>
              <a:t>项目集队列</a:t>
            </a:r>
            <a:r>
              <a:rPr lang="en-US" altLang="zh-CN" sz="2400" dirty="0">
                <a:latin typeface="华文仿宋" panose="02010600040101010101" pitchFamily="2" charset="-122"/>
                <a:ea typeface="华文仿宋" panose="02010600040101010101" pitchFamily="2" charset="-122"/>
              </a:rPr>
              <a:t>Q</a:t>
            </a:r>
            <a:r>
              <a:rPr lang="zh-CN" altLang="en-US" sz="2400" dirty="0">
                <a:latin typeface="华文仿宋" panose="02010600040101010101" pitchFamily="2" charset="-122"/>
                <a:ea typeface="华文仿宋" panose="02010600040101010101" pitchFamily="2" charset="-122"/>
              </a:rPr>
              <a:t>，存储了当前待处理的项目（它是</a:t>
            </a:r>
            <a:r>
              <a:rPr lang="en-US" altLang="zh-CN" sz="2400" dirty="0">
                <a:latin typeface="华文仿宋" panose="02010600040101010101" pitchFamily="2" charset="-122"/>
                <a:ea typeface="华文仿宋" panose="02010600040101010101" pitchFamily="2" charset="-122"/>
              </a:rPr>
              <a:t>LR1Item</a:t>
            </a:r>
            <a:r>
              <a:rPr lang="zh-CN" altLang="en-US" sz="2400" dirty="0">
                <a:latin typeface="华文仿宋" panose="02010600040101010101" pitchFamily="2" charset="-122"/>
                <a:ea typeface="华文仿宋" panose="02010600040101010101" pitchFamily="2" charset="-122"/>
              </a:rPr>
              <a:t>类型的队列）</a:t>
            </a:r>
          </a:p>
        </p:txBody>
      </p:sp>
      <p:sp>
        <p:nvSpPr>
          <p:cNvPr id="6" name="文本框 5">
            <a:extLst>
              <a:ext uri="{FF2B5EF4-FFF2-40B4-BE49-F238E27FC236}">
                <a16:creationId xmlns:a16="http://schemas.microsoft.com/office/drawing/2014/main" id="{8DC8A503-7E97-4AD0-9F62-6E5370BF7A3A}"/>
              </a:ext>
            </a:extLst>
          </p:cNvPr>
          <p:cNvSpPr txBox="1"/>
          <p:nvPr/>
        </p:nvSpPr>
        <p:spPr>
          <a:xfrm>
            <a:off x="670556" y="4729487"/>
            <a:ext cx="9180451" cy="1147558"/>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zh-CN" altLang="en-US" sz="2400" dirty="0">
                <a:latin typeface="华文仿宋" panose="02010600040101010101" pitchFamily="2" charset="-122"/>
                <a:ea typeface="华文仿宋" panose="02010600040101010101" pitchFamily="2" charset="-122"/>
              </a:rPr>
              <a:t>函数</a:t>
            </a:r>
            <a:r>
              <a:rPr lang="en-US" altLang="zh-CN" sz="2400" dirty="0">
                <a:latin typeface="华文仿宋" panose="02010600040101010101" pitchFamily="2" charset="-122"/>
                <a:ea typeface="华文仿宋" panose="02010600040101010101" pitchFamily="2" charset="-122"/>
              </a:rPr>
              <a:t>closure(multiset&lt;LR1Item&gt;&amp; </a:t>
            </a:r>
            <a:r>
              <a:rPr lang="en-US" altLang="zh-CN" sz="2400" dirty="0" err="1">
                <a:latin typeface="华文仿宋" panose="02010600040101010101" pitchFamily="2" charset="-122"/>
                <a:ea typeface="华文仿宋" panose="02010600040101010101" pitchFamily="2" charset="-122"/>
              </a:rPr>
              <a:t>itemSet</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，求当前项目集的闭包，其算法与先前“构造</a:t>
            </a:r>
            <a:r>
              <a:rPr lang="en-US" altLang="zh-CN" sz="2400" dirty="0">
                <a:latin typeface="华文仿宋" panose="02010600040101010101" pitchFamily="2" charset="-122"/>
                <a:ea typeface="华文仿宋" panose="02010600040101010101" pitchFamily="2" charset="-122"/>
              </a:rPr>
              <a:t>LR(1)</a:t>
            </a:r>
            <a:r>
              <a:rPr lang="zh-CN" altLang="en-US" sz="2400" dirty="0">
                <a:latin typeface="华文仿宋" panose="02010600040101010101" pitchFamily="2" charset="-122"/>
                <a:ea typeface="华文仿宋" panose="02010600040101010101" pitchFamily="2" charset="-122"/>
              </a:rPr>
              <a:t>项目集规范族的算法”的第一部分一致</a:t>
            </a:r>
          </a:p>
        </p:txBody>
      </p:sp>
      <p:pic>
        <p:nvPicPr>
          <p:cNvPr id="2" name="图片 1">
            <a:extLst>
              <a:ext uri="{FF2B5EF4-FFF2-40B4-BE49-F238E27FC236}">
                <a16:creationId xmlns:a16="http://schemas.microsoft.com/office/drawing/2014/main" id="{6D357287-5F6C-47A1-8EE6-AFF978880D3A}"/>
              </a:ext>
            </a:extLst>
          </p:cNvPr>
          <p:cNvPicPr>
            <a:picLocks noChangeAspect="1"/>
          </p:cNvPicPr>
          <p:nvPr/>
        </p:nvPicPr>
        <p:blipFill>
          <a:blip r:embed="rId4"/>
          <a:stretch>
            <a:fillRect/>
          </a:stretch>
        </p:blipFill>
        <p:spPr>
          <a:xfrm>
            <a:off x="670558" y="2268437"/>
            <a:ext cx="8267715" cy="460265"/>
          </a:xfrm>
          <a:prstGeom prst="rect">
            <a:avLst/>
          </a:prstGeom>
        </p:spPr>
      </p:pic>
      <p:pic>
        <p:nvPicPr>
          <p:cNvPr id="8" name="图片 7">
            <a:extLst>
              <a:ext uri="{FF2B5EF4-FFF2-40B4-BE49-F238E27FC236}">
                <a16:creationId xmlns:a16="http://schemas.microsoft.com/office/drawing/2014/main" id="{EDC9B89E-0672-4E86-8E35-1A24701BF615}"/>
              </a:ext>
            </a:extLst>
          </p:cNvPr>
          <p:cNvPicPr>
            <a:picLocks noChangeAspect="1"/>
          </p:cNvPicPr>
          <p:nvPr/>
        </p:nvPicPr>
        <p:blipFill>
          <a:blip r:embed="rId5"/>
          <a:stretch>
            <a:fillRect/>
          </a:stretch>
        </p:blipFill>
        <p:spPr>
          <a:xfrm>
            <a:off x="670557" y="3848080"/>
            <a:ext cx="7494294" cy="459327"/>
          </a:xfrm>
          <a:prstGeom prst="rect">
            <a:avLst/>
          </a:prstGeom>
        </p:spPr>
      </p:pic>
      <p:pic>
        <p:nvPicPr>
          <p:cNvPr id="9" name="图片 8">
            <a:extLst>
              <a:ext uri="{FF2B5EF4-FFF2-40B4-BE49-F238E27FC236}">
                <a16:creationId xmlns:a16="http://schemas.microsoft.com/office/drawing/2014/main" id="{9CCE1313-F62C-477A-A8DE-F3849A00A300}"/>
              </a:ext>
            </a:extLst>
          </p:cNvPr>
          <p:cNvPicPr>
            <a:picLocks noChangeAspect="1"/>
          </p:cNvPicPr>
          <p:nvPr/>
        </p:nvPicPr>
        <p:blipFill>
          <a:blip r:embed="rId6"/>
          <a:stretch>
            <a:fillRect/>
          </a:stretch>
        </p:blipFill>
        <p:spPr>
          <a:xfrm>
            <a:off x="670556" y="5980784"/>
            <a:ext cx="9295139" cy="389003"/>
          </a:xfrm>
          <a:prstGeom prst="rect">
            <a:avLst/>
          </a:prstGeom>
        </p:spPr>
      </p:pic>
    </p:spTree>
    <p:extLst>
      <p:ext uri="{BB962C8B-B14F-4D97-AF65-F5344CB8AC3E}">
        <p14:creationId xmlns:p14="http://schemas.microsoft.com/office/powerpoint/2010/main" val="375539045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858421"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项目集规范族、分析表：实验中的主要思路和算法描述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7B9086F-F3EC-4076-92E8-0BCD3751185B}"/>
                  </a:ext>
                </a:extLst>
              </p:cNvPr>
              <p:cNvSpPr txBox="1"/>
              <p:nvPr/>
            </p:nvSpPr>
            <p:spPr>
              <a:xfrm>
                <a:off x="670559" y="1694909"/>
                <a:ext cx="8385501" cy="1299458"/>
              </a:xfrm>
              <a:prstGeom prst="rect">
                <a:avLst/>
              </a:prstGeom>
              <a:noFill/>
            </p:spPr>
            <p:txBody>
              <a:bodyPr wrap="none" rtlCol="0">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① 求初态项目集</a:t>
                </a:r>
                <a14:m>
                  <m:oMath xmlns:m="http://schemas.openxmlformats.org/officeDocument/2006/math">
                    <m:sSub>
                      <m:sSubPr>
                        <m:ctrlPr>
                          <a:rPr lang="en-US" altLang="zh-CN" sz="2400" i="1" dirty="0" smtClean="0">
                            <a:latin typeface="Cambria Math" panose="02040503050406030204" pitchFamily="18" charset="0"/>
                            <a:ea typeface="华文仿宋" panose="02010600040101010101" pitchFamily="2" charset="-122"/>
                          </a:rPr>
                        </m:ctrlPr>
                      </m:sSubPr>
                      <m:e>
                        <m:r>
                          <a:rPr lang="en-US" altLang="zh-CN" sz="2400" b="0" i="1" dirty="0" smtClean="0">
                            <a:latin typeface="Cambria Math" panose="02040503050406030204" pitchFamily="18" charset="0"/>
                            <a:ea typeface="华文仿宋" panose="02010600040101010101" pitchFamily="2" charset="-122"/>
                          </a:rPr>
                          <m:t>𝐼</m:t>
                        </m:r>
                      </m:e>
                      <m:sub>
                        <m:r>
                          <a:rPr lang="en-US" altLang="zh-CN" sz="2400" b="0" i="1" dirty="0" smtClean="0">
                            <a:latin typeface="Cambria Math" panose="02040503050406030204" pitchFamily="18" charset="0"/>
                            <a:ea typeface="华文仿宋" panose="02010600040101010101" pitchFamily="2" charset="-122"/>
                          </a:rPr>
                          <m:t>0</m:t>
                        </m:r>
                      </m:sub>
                    </m:sSub>
                  </m:oMath>
                </a14:m>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从</a:t>
                </a:r>
                <a14:m>
                  <m:oMath xmlns:m="http://schemas.openxmlformats.org/officeDocument/2006/math">
                    <m:d>
                      <m:dPr>
                        <m:ctrlPr>
                          <a:rPr lang="en-US" altLang="zh-CN" sz="2400" i="1" smtClean="0">
                            <a:latin typeface="Cambria Math" panose="02040503050406030204" pitchFamily="18" charset="0"/>
                            <a:ea typeface="华文仿宋" panose="02010600040101010101" pitchFamily="2" charset="-122"/>
                          </a:rPr>
                        </m:ctrlPr>
                      </m:dPr>
                      <m:e>
                        <m:sSup>
                          <m:sSupPr>
                            <m:ctrlPr>
                              <a:rPr lang="en-US" altLang="zh-CN" sz="2400" i="1" smtClean="0">
                                <a:latin typeface="Cambria Math" panose="02040503050406030204" pitchFamily="18" charset="0"/>
                                <a:ea typeface="华文仿宋" panose="02010600040101010101" pitchFamily="2" charset="-122"/>
                              </a:rPr>
                            </m:ctrlPr>
                          </m:sSupPr>
                          <m:e>
                            <m:r>
                              <a:rPr lang="en-US" altLang="zh-CN" sz="2400" b="0" i="1" smtClean="0">
                                <a:latin typeface="Cambria Math" panose="02040503050406030204" pitchFamily="18" charset="0"/>
                                <a:ea typeface="华文仿宋" panose="02010600040101010101" pitchFamily="2" charset="-122"/>
                              </a:rPr>
                              <m:t>𝑆</m:t>
                            </m:r>
                          </m:e>
                          <m:sup>
                            <m:r>
                              <a:rPr lang="en-US" altLang="zh-CN" sz="2400" b="0" i="1" smtClean="0">
                                <a:latin typeface="Cambria Math" panose="02040503050406030204" pitchFamily="18" charset="0"/>
                                <a:ea typeface="华文仿宋" panose="02010600040101010101" pitchFamily="2" charset="-122"/>
                              </a:rPr>
                              <m:t>′</m:t>
                            </m:r>
                          </m:sup>
                        </m:sSup>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𝑆</m:t>
                        </m:r>
                        <m:r>
                          <a:rPr lang="en-US" altLang="zh-CN" sz="2400" b="0" i="1" smtClean="0">
                            <a:latin typeface="Cambria Math" panose="02040503050406030204" pitchFamily="18" charset="0"/>
                            <a:ea typeface="Cambria Math" panose="02040503050406030204" pitchFamily="18" charset="0"/>
                          </a:rPr>
                          <m:t>,#</m:t>
                        </m:r>
                      </m:e>
                    </m:d>
                  </m:oMath>
                </a14:m>
                <a:r>
                  <a:rPr lang="zh-CN" altLang="en-US" sz="2400" dirty="0">
                    <a:latin typeface="华文仿宋" panose="02010600040101010101" pitchFamily="2" charset="-122"/>
                    <a:ea typeface="华文仿宋" panose="02010600040101010101" pitchFamily="2" charset="-122"/>
                  </a:rPr>
                  <a:t>项目开始求闭包，再简化，存入项目集队列</a:t>
                </a:r>
                <a:r>
                  <a:rPr lang="en-US" altLang="zh-CN" sz="2400" dirty="0">
                    <a:latin typeface="华文仿宋" panose="02010600040101010101" pitchFamily="2" charset="-122"/>
                    <a:ea typeface="华文仿宋" panose="02010600040101010101" pitchFamily="2" charset="-122"/>
                  </a:rPr>
                  <a:t>Q</a:t>
                </a:r>
                <a:r>
                  <a:rPr lang="zh-CN" altLang="en-US" sz="2400" dirty="0">
                    <a:latin typeface="华文仿宋" panose="02010600040101010101" pitchFamily="2" charset="-122"/>
                    <a:ea typeface="华文仿宋" panose="02010600040101010101" pitchFamily="2" charset="-122"/>
                  </a:rPr>
                  <a:t>中</a:t>
                </a:r>
              </a:p>
            </p:txBody>
          </p:sp>
        </mc:Choice>
        <mc:Fallback xmlns="">
          <p:sp>
            <p:nvSpPr>
              <p:cNvPr id="2" name="文本框 1">
                <a:extLst>
                  <a:ext uri="{FF2B5EF4-FFF2-40B4-BE49-F238E27FC236}">
                    <a16:creationId xmlns:a16="http://schemas.microsoft.com/office/drawing/2014/main" id="{57B9086F-F3EC-4076-92E8-0BCD3751185B}"/>
                  </a:ext>
                </a:extLst>
              </p:cNvPr>
              <p:cNvSpPr txBox="1">
                <a:spLocks noRot="1" noChangeAspect="1" noMove="1" noResize="1" noEditPoints="1" noAdjustHandles="1" noChangeArrowheads="1" noChangeShapeType="1" noTextEdit="1"/>
              </p:cNvSpPr>
              <p:nvPr/>
            </p:nvSpPr>
            <p:spPr>
              <a:xfrm>
                <a:off x="670559" y="1694909"/>
                <a:ext cx="8385501" cy="1299458"/>
              </a:xfrm>
              <a:prstGeom prst="rect">
                <a:avLst/>
              </a:prstGeom>
              <a:blipFill>
                <a:blip r:embed="rId4"/>
                <a:stretch>
                  <a:fillRect l="-1090" r="-145" b="-103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0A321A9-9D7A-4AF2-A8A2-B3E6221C73B3}"/>
              </a:ext>
            </a:extLst>
          </p:cNvPr>
          <p:cNvSpPr txBox="1"/>
          <p:nvPr/>
        </p:nvSpPr>
        <p:spPr>
          <a:xfrm>
            <a:off x="670559" y="3538883"/>
            <a:ext cx="6654386" cy="593560"/>
          </a:xfrm>
          <a:prstGeom prst="rect">
            <a:avLst/>
          </a:prstGeom>
          <a:noFill/>
        </p:spPr>
        <p:txBody>
          <a:bodyPr wrap="none" rtlCol="0">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② 判断</a:t>
            </a:r>
            <a:r>
              <a:rPr lang="en-US" altLang="zh-CN" sz="2400" dirty="0">
                <a:latin typeface="华文仿宋" panose="02010600040101010101" pitchFamily="2" charset="-122"/>
                <a:ea typeface="华文仿宋" panose="02010600040101010101" pitchFamily="2" charset="-122"/>
              </a:rPr>
              <a:t>Q</a:t>
            </a:r>
            <a:r>
              <a:rPr lang="zh-CN" altLang="en-US" sz="2400" dirty="0">
                <a:latin typeface="华文仿宋" panose="02010600040101010101" pitchFamily="2" charset="-122"/>
                <a:ea typeface="华文仿宋" panose="02010600040101010101" pitchFamily="2" charset="-122"/>
              </a:rPr>
              <a:t>是否为空，为空则结束，不为空则转③</a:t>
            </a:r>
          </a:p>
        </p:txBody>
      </p:sp>
      <p:sp>
        <p:nvSpPr>
          <p:cNvPr id="6" name="文本框 5">
            <a:extLst>
              <a:ext uri="{FF2B5EF4-FFF2-40B4-BE49-F238E27FC236}">
                <a16:creationId xmlns:a16="http://schemas.microsoft.com/office/drawing/2014/main" id="{FE68BE74-F830-4568-B722-AB2E8B5EB367}"/>
              </a:ext>
            </a:extLst>
          </p:cNvPr>
          <p:cNvSpPr txBox="1"/>
          <p:nvPr/>
        </p:nvSpPr>
        <p:spPr>
          <a:xfrm>
            <a:off x="670559" y="4676959"/>
            <a:ext cx="9068508" cy="1301447"/>
          </a:xfrm>
          <a:prstGeom prst="rect">
            <a:avLst/>
          </a:prstGeom>
          <a:noFill/>
        </p:spPr>
        <p:txBody>
          <a:bodyPr wrap="none" rtlCol="0">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③ 弹出队列</a:t>
            </a:r>
            <a:r>
              <a:rPr lang="en-US" altLang="zh-CN" sz="2400" dirty="0">
                <a:latin typeface="华文仿宋" panose="02010600040101010101" pitchFamily="2" charset="-122"/>
                <a:ea typeface="华文仿宋" panose="02010600040101010101" pitchFamily="2" charset="-122"/>
              </a:rPr>
              <a:t>Q</a:t>
            </a:r>
            <a:r>
              <a:rPr lang="zh-CN" altLang="en-US" sz="2400" dirty="0">
                <a:latin typeface="华文仿宋" panose="02010600040101010101" pitchFamily="2" charset="-122"/>
                <a:ea typeface="华文仿宋" panose="02010600040101010101" pitchFamily="2" charset="-122"/>
              </a:rPr>
              <a:t>顶的一个项目集</a:t>
            </a:r>
            <a:r>
              <a:rPr lang="en-US" altLang="zh-CN" sz="2400" dirty="0">
                <a:latin typeface="华文仿宋" panose="02010600040101010101" pitchFamily="2" charset="-122"/>
                <a:ea typeface="华文仿宋" panose="02010600040101010101" pitchFamily="2" charset="-122"/>
              </a:rPr>
              <a:t>itemset</a:t>
            </a: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提前定义好</a:t>
            </a:r>
            <a:r>
              <a:rPr lang="en-US" altLang="zh-CN" sz="2400" dirty="0" err="1">
                <a:latin typeface="华文仿宋" panose="02010600040101010101" pitchFamily="2" charset="-122"/>
                <a:ea typeface="华文仿宋" panose="02010600040101010101" pitchFamily="2" charset="-122"/>
              </a:rPr>
              <a:t>actionTable</a:t>
            </a:r>
            <a:r>
              <a:rPr lang="zh-CN" altLang="en-US" sz="2400" dirty="0">
                <a:latin typeface="华文仿宋" panose="02010600040101010101" pitchFamily="2" charset="-122"/>
                <a:ea typeface="华文仿宋" panose="02010600040101010101" pitchFamily="2" charset="-122"/>
              </a:rPr>
              <a:t>的一行</a:t>
            </a:r>
            <a:r>
              <a:rPr lang="en-US" altLang="zh-CN" sz="2400" dirty="0">
                <a:latin typeface="华文仿宋" panose="02010600040101010101" pitchFamily="2" charset="-122"/>
                <a:ea typeface="华文仿宋" panose="02010600040101010101" pitchFamily="2" charset="-122"/>
              </a:rPr>
              <a:t>f</a:t>
            </a:r>
            <a:r>
              <a:rPr lang="zh-CN" altLang="en-US" sz="2400" dirty="0">
                <a:latin typeface="华文仿宋" panose="02010600040101010101" pitchFamily="2" charset="-122"/>
                <a:ea typeface="华文仿宋" panose="02010600040101010101" pitchFamily="2" charset="-122"/>
              </a:rPr>
              <a:t>，长度为终结符和非终结符个数之和</a:t>
            </a:r>
          </a:p>
        </p:txBody>
      </p:sp>
    </p:spTree>
    <p:extLst>
      <p:ext uri="{BB962C8B-B14F-4D97-AF65-F5344CB8AC3E}">
        <p14:creationId xmlns:p14="http://schemas.microsoft.com/office/powerpoint/2010/main" val="192225518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858421"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项目集规范族、分析表：实验中的主要思路和算法描述</a:t>
            </a:r>
          </a:p>
        </p:txBody>
      </p:sp>
      <p:sp>
        <p:nvSpPr>
          <p:cNvPr id="2" name="文本框 1">
            <a:extLst>
              <a:ext uri="{FF2B5EF4-FFF2-40B4-BE49-F238E27FC236}">
                <a16:creationId xmlns:a16="http://schemas.microsoft.com/office/drawing/2014/main" id="{57B9086F-F3EC-4076-92E8-0BCD3751185B}"/>
              </a:ext>
            </a:extLst>
          </p:cNvPr>
          <p:cNvSpPr txBox="1"/>
          <p:nvPr/>
        </p:nvSpPr>
        <p:spPr>
          <a:xfrm>
            <a:off x="670559" y="1777565"/>
            <a:ext cx="8746818" cy="3825214"/>
          </a:xfrm>
          <a:prstGeom prst="rect">
            <a:avLst/>
          </a:prstGeom>
          <a:noFill/>
        </p:spPr>
        <p:txBody>
          <a:bodyPr wrap="square" rtlCol="0">
            <a:spAutoFit/>
          </a:bodyPr>
          <a:lstStyle/>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④ 对于当前项目集中的各项目求后继项目集，同时填写分析表</a:t>
            </a:r>
            <a:r>
              <a:rPr lang="en-US" altLang="zh-CN" sz="2400" dirty="0" err="1">
                <a:latin typeface="华文仿宋" panose="02010600040101010101" pitchFamily="2" charset="-122"/>
                <a:ea typeface="华文仿宋" panose="02010600040101010101" pitchFamily="2" charset="-122"/>
              </a:rPr>
              <a:t>actionTable</a:t>
            </a:r>
            <a:r>
              <a:rPr lang="zh-CN" altLang="en-US" sz="2400" dirty="0">
                <a:latin typeface="华文仿宋" panose="02010600040101010101" pitchFamily="2" charset="-122"/>
                <a:ea typeface="华文仿宋" panose="02010600040101010101" pitchFamily="2" charset="-122"/>
              </a:rPr>
              <a:t>，最后再转②。</a:t>
            </a:r>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注意：</a:t>
            </a:r>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）对于新产生的项目集需要求闭包并最小化后再放入；</a:t>
            </a:r>
            <a:endParaRPr lang="en-US" altLang="zh-CN" sz="2400" dirty="0">
              <a:latin typeface="华文仿宋" panose="02010600040101010101" pitchFamily="2" charset="-122"/>
              <a:ea typeface="华文仿宋" panose="02010600040101010101" pitchFamily="2" charset="-122"/>
            </a:endParaRPr>
          </a:p>
          <a:p>
            <a:pPr>
              <a:lnSpc>
                <a:spcPct val="150000"/>
              </a:lnSpc>
              <a:spcBef>
                <a:spcPts val="600"/>
              </a:spcBef>
              <a:spcAft>
                <a:spcPts val="600"/>
              </a:spcAft>
            </a:pP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2</a:t>
            </a:r>
            <a:r>
              <a:rPr lang="zh-CN" altLang="en-US" sz="2400" dirty="0">
                <a:latin typeface="华文仿宋" panose="02010600040101010101" pitchFamily="2" charset="-122"/>
                <a:ea typeface="华文仿宋" panose="02010600040101010101" pitchFamily="2" charset="-122"/>
              </a:rPr>
              <a:t>）对于每个“新”状态，要判断是否与之前的某个状态相同，如果确实是新状态，要放入</a:t>
            </a:r>
            <a:r>
              <a:rPr lang="en-US" altLang="zh-CN" sz="2400" dirty="0">
                <a:latin typeface="华文仿宋" panose="02010600040101010101" pitchFamily="2" charset="-122"/>
                <a:ea typeface="华文仿宋" panose="02010600040101010101" pitchFamily="2" charset="-122"/>
              </a:rPr>
              <a:t>Q</a:t>
            </a:r>
            <a:r>
              <a:rPr lang="zh-CN" altLang="en-US" sz="2400" dirty="0">
                <a:latin typeface="华文仿宋" panose="02010600040101010101" pitchFamily="2" charset="-122"/>
                <a:ea typeface="华文仿宋" panose="02010600040101010101" pitchFamily="2" charset="-122"/>
              </a:rPr>
              <a:t>中。</a:t>
            </a:r>
          </a:p>
        </p:txBody>
      </p:sp>
    </p:spTree>
    <p:extLst>
      <p:ext uri="{BB962C8B-B14F-4D97-AF65-F5344CB8AC3E}">
        <p14:creationId xmlns:p14="http://schemas.microsoft.com/office/powerpoint/2010/main" val="145738871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7AF48A5C-31E9-59B5-298C-2C00B255204E}"/>
              </a:ext>
            </a:extLst>
          </p:cNvPr>
          <p:cNvSpPr txBox="1"/>
          <p:nvPr/>
        </p:nvSpPr>
        <p:spPr>
          <a:xfrm>
            <a:off x="670559" y="627173"/>
            <a:ext cx="10707593"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3. </a:t>
            </a:r>
            <a:r>
              <a:rPr lang="zh-CN" altLang="en-US" sz="2800" b="1" dirty="0">
                <a:solidFill>
                  <a:schemeClr val="tx1">
                    <a:lumMod val="75000"/>
                    <a:lumOff val="25000"/>
                  </a:schemeClr>
                </a:solidFill>
                <a:cs typeface="+mn-ea"/>
              </a:rPr>
              <a:t>构造</a:t>
            </a:r>
            <a:r>
              <a:rPr lang="en-US" altLang="zh-CN" sz="2800" b="1" dirty="0">
                <a:solidFill>
                  <a:schemeClr val="tx1">
                    <a:lumMod val="75000"/>
                    <a:lumOff val="25000"/>
                  </a:schemeClr>
                </a:solidFill>
                <a:cs typeface="+mn-ea"/>
              </a:rPr>
              <a:t>LR(1)</a:t>
            </a:r>
            <a:r>
              <a:rPr lang="zh-CN" altLang="en-US" sz="2800" b="1" dirty="0">
                <a:solidFill>
                  <a:schemeClr val="tx1">
                    <a:lumMod val="75000"/>
                    <a:lumOff val="25000"/>
                  </a:schemeClr>
                </a:solidFill>
                <a:cs typeface="+mn-ea"/>
              </a:rPr>
              <a:t>项目集规范族、分析表：实验中遇到的问题</a:t>
            </a:r>
          </a:p>
        </p:txBody>
      </p:sp>
      <p:sp>
        <p:nvSpPr>
          <p:cNvPr id="2" name="文本框 1">
            <a:extLst>
              <a:ext uri="{FF2B5EF4-FFF2-40B4-BE49-F238E27FC236}">
                <a16:creationId xmlns:a16="http://schemas.microsoft.com/office/drawing/2014/main" id="{419A9A53-6C2F-4C64-B0FC-464A713B435B}"/>
              </a:ext>
            </a:extLst>
          </p:cNvPr>
          <p:cNvSpPr txBox="1"/>
          <p:nvPr/>
        </p:nvSpPr>
        <p:spPr>
          <a:xfrm>
            <a:off x="670559" y="1373609"/>
            <a:ext cx="9585804" cy="4944623"/>
          </a:xfrm>
          <a:prstGeom prst="rect">
            <a:avLst/>
          </a:prstGeom>
          <a:noFill/>
        </p:spPr>
        <p:txBody>
          <a:bodyPr wrap="square" rtlCol="0">
            <a:spAutoFit/>
          </a:bodyPr>
          <a:lstStyle/>
          <a:p>
            <a:pPr>
              <a:lnSpc>
                <a:spcPct val="150000"/>
              </a:lnSpc>
              <a:spcBef>
                <a:spcPts val="600"/>
              </a:spcBef>
              <a:spcAft>
                <a:spcPts val="600"/>
              </a:spcAft>
            </a:pP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在“对于每个‘新’状态，要判断是否与之前的某个状态相同” 这一步中，我们选择了比较暴力的依次比较两项目集的项目个数、每个项目的产生式与预测符是否相等的算法。</a:t>
            </a:r>
            <a:endParaRPr lang="en-US" altLang="zh-CN" sz="2000" dirty="0">
              <a:latin typeface="仿宋" panose="02010609060101010101" pitchFamily="49" charset="-122"/>
              <a:ea typeface="仿宋" panose="02010609060101010101" pitchFamily="49" charset="-122"/>
            </a:endParaRPr>
          </a:p>
          <a:p>
            <a:pPr>
              <a:lnSpc>
                <a:spcPct val="150000"/>
              </a:lnSpc>
              <a:spcBef>
                <a:spcPts val="600"/>
              </a:spcBef>
              <a:spcAft>
                <a:spcPts val="600"/>
              </a:spcAft>
            </a:pP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由于我们对项目集的定义中有确保其中的每个项目是按自定义好的从小到大的顺序存储的，所以该比较算法看起来效率应该还不错。然而，该算法归根结底还是做很多比较，而对于计算机而言，比较运算的速度是要比算术运算慢的，一旦运算量很大，缺陷就会非常明显。</a:t>
            </a:r>
            <a:endParaRPr lang="en-US" altLang="zh-CN" sz="2000" dirty="0">
              <a:latin typeface="仿宋" panose="02010609060101010101" pitchFamily="49" charset="-122"/>
              <a:ea typeface="仿宋" panose="02010609060101010101" pitchFamily="49" charset="-122"/>
            </a:endParaRPr>
          </a:p>
          <a:p>
            <a:pPr>
              <a:lnSpc>
                <a:spcPct val="150000"/>
              </a:lnSpc>
              <a:spcBef>
                <a:spcPts val="600"/>
              </a:spcBef>
              <a:spcAft>
                <a:spcPts val="600"/>
              </a:spcAft>
            </a:pP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对于这个问题，我们有考虑过使用拓扑将每个项目集映射成一个数字，然后比较两个数字即可。然而，我们的算法水平还不足以完成这个拓扑映射算法的设计，特别是要保证映射后不会产生重合这一点。</a:t>
            </a:r>
          </a:p>
        </p:txBody>
      </p:sp>
    </p:spTree>
    <p:extLst>
      <p:ext uri="{BB962C8B-B14F-4D97-AF65-F5344CB8AC3E}">
        <p14:creationId xmlns:p14="http://schemas.microsoft.com/office/powerpoint/2010/main" val="162690683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grpSp>
        <p:nvGrpSpPr>
          <p:cNvPr id="4" name="组合 3"/>
          <p:cNvGrpSpPr/>
          <p:nvPr/>
        </p:nvGrpSpPr>
        <p:grpSpPr>
          <a:xfrm>
            <a:off x="2869341" y="871538"/>
            <a:ext cx="2266770" cy="2266770"/>
            <a:chOff x="2629080" y="1018471"/>
            <a:chExt cx="2266770" cy="2266770"/>
          </a:xfrm>
        </p:grpSpPr>
        <p:sp>
          <p:nvSpPr>
            <p:cNvPr id="2" name="椭圆 1"/>
            <p:cNvSpPr/>
            <p:nvPr/>
          </p:nvSpPr>
          <p:spPr>
            <a:xfrm>
              <a:off x="2629080" y="1018471"/>
              <a:ext cx="2266770" cy="2266770"/>
            </a:xfrm>
            <a:prstGeom prst="ellipse">
              <a:avLst/>
            </a:prstGeom>
            <a:noFill/>
            <a:ln w="57150">
              <a:solidFill>
                <a:srgbClr val="9BD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Freeform 104"/>
            <p:cNvSpPr>
              <a:spLocks noEditPoints="1"/>
            </p:cNvSpPr>
            <p:nvPr/>
          </p:nvSpPr>
          <p:spPr bwMode="auto">
            <a:xfrm>
              <a:off x="3267578" y="1649316"/>
              <a:ext cx="989774" cy="1005080"/>
            </a:xfrm>
            <a:custGeom>
              <a:avLst/>
              <a:gdLst>
                <a:gd name="T0" fmla="*/ 390102 w 60"/>
                <a:gd name="T1" fmla="*/ 82030 h 61"/>
                <a:gd name="T2" fmla="*/ 225848 w 60"/>
                <a:gd name="T3" fmla="*/ 82030 h 61"/>
                <a:gd name="T4" fmla="*/ 461963 w 60"/>
                <a:gd name="T5" fmla="*/ 420401 h 61"/>
                <a:gd name="T6" fmla="*/ 513292 w 60"/>
                <a:gd name="T7" fmla="*/ 594714 h 61"/>
                <a:gd name="T8" fmla="*/ 523558 w 60"/>
                <a:gd name="T9" fmla="*/ 451162 h 61"/>
                <a:gd name="T10" fmla="*/ 564621 w 60"/>
                <a:gd name="T11" fmla="*/ 594714 h 61"/>
                <a:gd name="T12" fmla="*/ 564621 w 60"/>
                <a:gd name="T13" fmla="*/ 389640 h 61"/>
                <a:gd name="T14" fmla="*/ 574887 w 60"/>
                <a:gd name="T15" fmla="*/ 297357 h 61"/>
                <a:gd name="T16" fmla="*/ 615950 w 60"/>
                <a:gd name="T17" fmla="*/ 389640 h 61"/>
                <a:gd name="T18" fmla="*/ 574887 w 60"/>
                <a:gd name="T19" fmla="*/ 215327 h 61"/>
                <a:gd name="T20" fmla="*/ 482494 w 60"/>
                <a:gd name="T21" fmla="*/ 235835 h 61"/>
                <a:gd name="T22" fmla="*/ 461963 w 60"/>
                <a:gd name="T23" fmla="*/ 420401 h 61"/>
                <a:gd name="T24" fmla="*/ 379836 w 60"/>
                <a:gd name="T25" fmla="*/ 266596 h 61"/>
                <a:gd name="T26" fmla="*/ 369570 w 60"/>
                <a:gd name="T27" fmla="*/ 379386 h 61"/>
                <a:gd name="T28" fmla="*/ 369570 w 60"/>
                <a:gd name="T29" fmla="*/ 625475 h 61"/>
                <a:gd name="T30" fmla="*/ 318241 w 60"/>
                <a:gd name="T31" fmla="*/ 451162 h 61"/>
                <a:gd name="T32" fmla="*/ 307975 w 60"/>
                <a:gd name="T33" fmla="*/ 625475 h 61"/>
                <a:gd name="T34" fmla="*/ 246380 w 60"/>
                <a:gd name="T35" fmla="*/ 410148 h 61"/>
                <a:gd name="T36" fmla="*/ 246380 w 60"/>
                <a:gd name="T37" fmla="*/ 266596 h 61"/>
                <a:gd name="T38" fmla="*/ 236114 w 60"/>
                <a:gd name="T39" fmla="*/ 379386 h 61"/>
                <a:gd name="T40" fmla="*/ 184785 w 60"/>
                <a:gd name="T41" fmla="*/ 225581 h 61"/>
                <a:gd name="T42" fmla="*/ 379836 w 60"/>
                <a:gd name="T43" fmla="*/ 174313 h 61"/>
                <a:gd name="T44" fmla="*/ 441431 w 60"/>
                <a:gd name="T45" fmla="*/ 379386 h 61"/>
                <a:gd name="T46" fmla="*/ 153988 w 60"/>
                <a:gd name="T47" fmla="*/ 420401 h 61"/>
                <a:gd name="T48" fmla="*/ 102658 w 60"/>
                <a:gd name="T49" fmla="*/ 594714 h 61"/>
                <a:gd name="T50" fmla="*/ 92393 w 60"/>
                <a:gd name="T51" fmla="*/ 451162 h 61"/>
                <a:gd name="T52" fmla="*/ 51329 w 60"/>
                <a:gd name="T53" fmla="*/ 594714 h 61"/>
                <a:gd name="T54" fmla="*/ 51329 w 60"/>
                <a:gd name="T55" fmla="*/ 389640 h 61"/>
                <a:gd name="T56" fmla="*/ 41063 w 60"/>
                <a:gd name="T57" fmla="*/ 297357 h 61"/>
                <a:gd name="T58" fmla="*/ 0 w 60"/>
                <a:gd name="T59" fmla="*/ 389640 h 61"/>
                <a:gd name="T60" fmla="*/ 41063 w 60"/>
                <a:gd name="T61" fmla="*/ 215327 h 61"/>
                <a:gd name="T62" fmla="*/ 133456 w 60"/>
                <a:gd name="T63" fmla="*/ 235835 h 61"/>
                <a:gd name="T64" fmla="*/ 153988 w 60"/>
                <a:gd name="T65" fmla="*/ 420401 h 61"/>
                <a:gd name="T66" fmla="*/ 164253 w 60"/>
                <a:gd name="T67" fmla="*/ 143552 h 61"/>
                <a:gd name="T68" fmla="*/ 153988 w 60"/>
                <a:gd name="T69" fmla="*/ 184566 h 61"/>
                <a:gd name="T70" fmla="*/ 30798 w 60"/>
                <a:gd name="T71" fmla="*/ 143552 h 61"/>
                <a:gd name="T72" fmla="*/ 513292 w 60"/>
                <a:gd name="T73" fmla="*/ 71776 h 61"/>
                <a:gd name="T74" fmla="*/ 461963 w 60"/>
                <a:gd name="T75" fmla="*/ 184566 h 61"/>
                <a:gd name="T76" fmla="*/ 513292 w 60"/>
                <a:gd name="T77" fmla="*/ 205074 h 61"/>
                <a:gd name="T78" fmla="*/ 513292 w 60"/>
                <a:gd name="T79" fmla="*/ 71776 h 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rgbClr val="3EAEB7"/>
            </a:solidFill>
            <a:ln>
              <a:noFill/>
            </a:ln>
          </p:spPr>
          <p:txBody>
            <a:bodyPr/>
            <a:lstStyle/>
            <a:p>
              <a:pPr eaLnBrk="0" hangingPunct="0"/>
              <a:endParaRPr lang="zh-CN" altLang="en-US">
                <a:solidFill>
                  <a:srgbClr val="000000"/>
                </a:solidFill>
                <a:cs typeface="+mn-ea"/>
                <a:sym typeface="+mn-lt"/>
              </a:endParaRPr>
            </a:p>
          </p:txBody>
        </p:sp>
      </p:grpSp>
      <p:sp>
        <p:nvSpPr>
          <p:cNvPr id="14" name="文本框 5"/>
          <p:cNvSpPr txBox="1"/>
          <p:nvPr/>
        </p:nvSpPr>
        <p:spPr>
          <a:xfrm>
            <a:off x="2772261" y="3509877"/>
            <a:ext cx="2228495" cy="83099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PART 01</a:t>
            </a:r>
            <a:endParaRPr lang="zh-CN" altLang="en-US" sz="4800" b="1" dirty="0">
              <a:solidFill>
                <a:schemeClr val="tx1">
                  <a:lumMod val="75000"/>
                  <a:lumOff val="25000"/>
                </a:schemeClr>
              </a:solidFill>
              <a:cs typeface="+mn-ea"/>
              <a:sym typeface="+mn-lt"/>
            </a:endParaRPr>
          </a:p>
        </p:txBody>
      </p:sp>
      <p:sp>
        <p:nvSpPr>
          <p:cNvPr id="19" name="文本框 7"/>
          <p:cNvSpPr txBox="1"/>
          <p:nvPr/>
        </p:nvSpPr>
        <p:spPr>
          <a:xfrm>
            <a:off x="2063733" y="4705933"/>
            <a:ext cx="3877986"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工作总体回顾</a:t>
            </a:r>
          </a:p>
        </p:txBody>
      </p:sp>
    </p:spTree>
    <p:extLst>
      <p:ext uri="{BB962C8B-B14F-4D97-AF65-F5344CB8AC3E}">
        <p14:creationId xmlns:p14="http://schemas.microsoft.com/office/powerpoint/2010/main" val="353722574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zh-CN" altLang="en-US" sz="2800" b="1" dirty="0">
                <a:solidFill>
                  <a:schemeClr val="tx1">
                    <a:lumMod val="75000"/>
                    <a:lumOff val="25000"/>
                  </a:schemeClr>
                </a:solidFill>
                <a:cs typeface="+mn-ea"/>
                <a:sym typeface="+mn-lt"/>
              </a:rPr>
              <a:t>工作总体回顾</a:t>
            </a:r>
          </a:p>
        </p:txBody>
      </p:sp>
      <p:sp>
        <p:nvSpPr>
          <p:cNvPr id="6" name="文本框 5">
            <a:extLst>
              <a:ext uri="{FF2B5EF4-FFF2-40B4-BE49-F238E27FC236}">
                <a16:creationId xmlns:a16="http://schemas.microsoft.com/office/drawing/2014/main" id="{C04D6D6E-DC3C-416B-F077-0D370A132BC9}"/>
              </a:ext>
            </a:extLst>
          </p:cNvPr>
          <p:cNvSpPr txBox="1"/>
          <p:nvPr/>
        </p:nvSpPr>
        <p:spPr>
          <a:xfrm>
            <a:off x="802640" y="1276434"/>
            <a:ext cx="1972752" cy="3539430"/>
          </a:xfrm>
          <a:prstGeom prst="rect">
            <a:avLst/>
          </a:prstGeom>
          <a:noFill/>
        </p:spPr>
        <p:txBody>
          <a:bodyPr wrap="square" rtlCol="0">
            <a:spAutoFit/>
          </a:bodyPr>
          <a:lstStyle/>
          <a:p>
            <a:pPr algn="ctr"/>
            <a:r>
              <a:rPr lang="zh-CN" altLang="en-US" sz="2800" b="1" dirty="0">
                <a:solidFill>
                  <a:schemeClr val="tx1">
                    <a:lumMod val="75000"/>
                    <a:lumOff val="25000"/>
                  </a:schemeClr>
                </a:solidFill>
                <a:cs typeface="+mn-ea"/>
                <a:sym typeface="+mn-lt"/>
              </a:rPr>
              <a:t>小组分工：</a:t>
            </a:r>
            <a:endParaRPr lang="en-US" altLang="zh-CN" sz="2800" b="1" dirty="0">
              <a:solidFill>
                <a:schemeClr val="tx1">
                  <a:lumMod val="75000"/>
                  <a:lumOff val="25000"/>
                </a:schemeClr>
              </a:solidFill>
              <a:cs typeface="+mn-ea"/>
              <a:sym typeface="+mn-lt"/>
            </a:endParaRPr>
          </a:p>
          <a:p>
            <a:pPr algn="ctr"/>
            <a:endParaRPr lang="en-US" altLang="zh-CN" sz="2800" b="1" dirty="0">
              <a:solidFill>
                <a:schemeClr val="tx1">
                  <a:lumMod val="75000"/>
                  <a:lumOff val="25000"/>
                </a:schemeClr>
              </a:solidFill>
              <a:cs typeface="+mn-ea"/>
              <a:sym typeface="+mn-lt"/>
            </a:endParaRPr>
          </a:p>
          <a:p>
            <a:pPr algn="ctr"/>
            <a:endParaRPr lang="en-US" altLang="zh-CN" sz="2800" b="1" dirty="0">
              <a:solidFill>
                <a:schemeClr val="tx1">
                  <a:lumMod val="75000"/>
                  <a:lumOff val="25000"/>
                </a:schemeClr>
              </a:solidFill>
              <a:cs typeface="+mn-ea"/>
              <a:sym typeface="+mn-lt"/>
            </a:endParaRPr>
          </a:p>
          <a:p>
            <a:r>
              <a:rPr lang="en-US" altLang="zh-CN" sz="2800" b="1" dirty="0">
                <a:solidFill>
                  <a:schemeClr val="tx1">
                    <a:lumMod val="75000"/>
                    <a:lumOff val="25000"/>
                  </a:schemeClr>
                </a:solidFill>
                <a:cs typeface="+mn-ea"/>
                <a:sym typeface="+mn-lt"/>
              </a:rPr>
              <a:t>Lex</a:t>
            </a:r>
          </a:p>
          <a:p>
            <a:pPr algn="ctr"/>
            <a:endParaRPr lang="en-US" altLang="zh-CN" sz="2800" b="1" dirty="0">
              <a:solidFill>
                <a:schemeClr val="tx1">
                  <a:lumMod val="75000"/>
                  <a:lumOff val="25000"/>
                </a:schemeClr>
              </a:solidFill>
              <a:cs typeface="+mn-ea"/>
              <a:sym typeface="+mn-lt"/>
            </a:endParaRPr>
          </a:p>
          <a:p>
            <a:pPr algn="ctr"/>
            <a:endParaRPr lang="en-US" altLang="zh-CN" sz="2800" b="1" dirty="0">
              <a:solidFill>
                <a:schemeClr val="tx1">
                  <a:lumMod val="75000"/>
                  <a:lumOff val="25000"/>
                </a:schemeClr>
              </a:solidFill>
              <a:cs typeface="+mn-ea"/>
              <a:sym typeface="+mn-lt"/>
            </a:endParaRPr>
          </a:p>
          <a:p>
            <a:pPr algn="ctr"/>
            <a:endParaRPr lang="en-US" altLang="zh-CN" sz="2800" b="1" dirty="0">
              <a:solidFill>
                <a:schemeClr val="tx1">
                  <a:lumMod val="75000"/>
                  <a:lumOff val="25000"/>
                </a:schemeClr>
              </a:solidFill>
              <a:cs typeface="+mn-ea"/>
              <a:sym typeface="+mn-lt"/>
            </a:endParaRPr>
          </a:p>
          <a:p>
            <a:r>
              <a:rPr lang="en-US" altLang="zh-CN" sz="2800" b="1" dirty="0" err="1">
                <a:solidFill>
                  <a:schemeClr val="tx1">
                    <a:lumMod val="75000"/>
                    <a:lumOff val="25000"/>
                  </a:schemeClr>
                </a:solidFill>
                <a:cs typeface="+mn-ea"/>
                <a:sym typeface="+mn-lt"/>
              </a:rPr>
              <a:t>Yacc</a:t>
            </a:r>
            <a:endParaRPr lang="en-US" altLang="zh-CN" sz="2800" b="1" dirty="0">
              <a:solidFill>
                <a:schemeClr val="tx1">
                  <a:lumMod val="75000"/>
                  <a:lumOff val="25000"/>
                </a:schemeClr>
              </a:solidFill>
              <a:cs typeface="+mn-ea"/>
              <a:sym typeface="+mn-lt"/>
            </a:endParaRPr>
          </a:p>
        </p:txBody>
      </p:sp>
      <p:sp>
        <p:nvSpPr>
          <p:cNvPr id="7" name="文本框 6">
            <a:extLst>
              <a:ext uri="{FF2B5EF4-FFF2-40B4-BE49-F238E27FC236}">
                <a16:creationId xmlns:a16="http://schemas.microsoft.com/office/drawing/2014/main" id="{74AC18CC-EE66-ABE5-7E06-77C9D0CDB78E}"/>
              </a:ext>
            </a:extLst>
          </p:cNvPr>
          <p:cNvSpPr txBox="1"/>
          <p:nvPr/>
        </p:nvSpPr>
        <p:spPr>
          <a:xfrm>
            <a:off x="2311456" y="2165246"/>
            <a:ext cx="9433504" cy="3046988"/>
          </a:xfrm>
          <a:prstGeom prst="rect">
            <a:avLst/>
          </a:prstGeom>
          <a:noFill/>
        </p:spPr>
        <p:txBody>
          <a:bodyPr wrap="square" rtlCol="0">
            <a:spAutoFit/>
          </a:bodyPr>
          <a:lstStyle/>
          <a:p>
            <a:r>
              <a:rPr lang="en-US" altLang="zh-CN" sz="2400" dirty="0">
                <a:solidFill>
                  <a:schemeClr val="tx1">
                    <a:lumMod val="75000"/>
                    <a:lumOff val="25000"/>
                  </a:schemeClr>
                </a:solidFill>
                <a:cs typeface="+mn-ea"/>
                <a:sym typeface="+mn-lt"/>
              </a:rPr>
              <a:t>09019204 </a:t>
            </a:r>
            <a:r>
              <a:rPr lang="zh-CN" altLang="en-US" sz="2400" dirty="0">
                <a:solidFill>
                  <a:schemeClr val="tx1">
                    <a:lumMod val="75000"/>
                    <a:lumOff val="25000"/>
                  </a:schemeClr>
                </a:solidFill>
                <a:cs typeface="+mn-ea"/>
                <a:sym typeface="+mn-lt"/>
              </a:rPr>
              <a:t>曹邹颖：</a:t>
            </a:r>
            <a:r>
              <a:rPr lang="en-US" altLang="zh-CN" sz="2400" dirty="0">
                <a:solidFill>
                  <a:schemeClr val="tx1">
                    <a:lumMod val="75000"/>
                    <a:lumOff val="25000"/>
                  </a:schemeClr>
                </a:solidFill>
                <a:cs typeface="+mn-ea"/>
                <a:sym typeface="+mn-lt"/>
              </a:rPr>
              <a:t>NFA</a:t>
            </a:r>
            <a:r>
              <a:rPr lang="zh-CN" altLang="en-US" sz="2400" dirty="0">
                <a:solidFill>
                  <a:schemeClr val="tx1">
                    <a:lumMod val="75000"/>
                    <a:lumOff val="25000"/>
                  </a:schemeClr>
                </a:solidFill>
                <a:cs typeface="+mn-ea"/>
                <a:sym typeface="+mn-lt"/>
              </a:rPr>
              <a:t>确定化、</a:t>
            </a:r>
            <a:r>
              <a:rPr lang="en-US" altLang="zh-CN" sz="2400" dirty="0">
                <a:solidFill>
                  <a:schemeClr val="tx1">
                    <a:lumMod val="75000"/>
                    <a:lumOff val="25000"/>
                  </a:schemeClr>
                </a:solidFill>
                <a:cs typeface="+mn-ea"/>
                <a:sym typeface="+mn-lt"/>
              </a:rPr>
              <a:t>DFA</a:t>
            </a:r>
            <a:r>
              <a:rPr lang="zh-CN" altLang="en-US" sz="2400" dirty="0">
                <a:solidFill>
                  <a:schemeClr val="tx1">
                    <a:lumMod val="75000"/>
                    <a:lumOff val="25000"/>
                  </a:schemeClr>
                </a:solidFill>
                <a:cs typeface="+mn-ea"/>
                <a:sym typeface="+mn-lt"/>
              </a:rPr>
              <a:t>模块、</a:t>
            </a:r>
            <a:r>
              <a:rPr lang="zh-CN" altLang="en-US" sz="2400" dirty="0">
                <a:solidFill>
                  <a:schemeClr val="tx1">
                    <a:lumMod val="75000"/>
                    <a:lumOff val="25000"/>
                  </a:schemeClr>
                </a:solidFill>
                <a:cs typeface="+mn-ea"/>
              </a:rPr>
              <a:t>整体架构设计和优化</a:t>
            </a:r>
            <a:endParaRPr lang="en-US" altLang="zh-CN" sz="2400" dirty="0">
              <a:solidFill>
                <a:schemeClr val="tx1">
                  <a:lumMod val="75000"/>
                  <a:lumOff val="25000"/>
                </a:schemeClr>
              </a:solidFill>
              <a:cs typeface="+mn-ea"/>
              <a:sym typeface="+mn-lt"/>
            </a:endParaRPr>
          </a:p>
          <a:p>
            <a:r>
              <a:rPr lang="en-US" altLang="zh-CN" sz="2400" dirty="0">
                <a:solidFill>
                  <a:schemeClr val="tx1">
                    <a:lumMod val="75000"/>
                    <a:lumOff val="25000"/>
                  </a:schemeClr>
                </a:solidFill>
                <a:cs typeface="+mn-ea"/>
                <a:sym typeface="+mn-lt"/>
              </a:rPr>
              <a:t>09019231 </a:t>
            </a:r>
            <a:r>
              <a:rPr lang="zh-CN" altLang="en-US" sz="2400" dirty="0">
                <a:solidFill>
                  <a:schemeClr val="tx1">
                    <a:lumMod val="75000"/>
                    <a:lumOff val="25000"/>
                  </a:schemeClr>
                </a:solidFill>
                <a:cs typeface="+mn-ea"/>
                <a:sym typeface="+mn-lt"/>
              </a:rPr>
              <a:t>许志豪：正则表达式规范化、</a:t>
            </a:r>
            <a:r>
              <a:rPr lang="en-US" altLang="zh-CN" sz="2400" dirty="0">
                <a:solidFill>
                  <a:schemeClr val="tx1">
                    <a:lumMod val="75000"/>
                    <a:lumOff val="25000"/>
                  </a:schemeClr>
                </a:solidFill>
                <a:cs typeface="+mn-ea"/>
              </a:rPr>
              <a:t>RE</a:t>
            </a:r>
            <a:r>
              <a:rPr lang="zh-CN" altLang="en-US" sz="2400" dirty="0">
                <a:solidFill>
                  <a:schemeClr val="tx1">
                    <a:lumMod val="75000"/>
                    <a:lumOff val="25000"/>
                  </a:schemeClr>
                </a:solidFill>
                <a:cs typeface="+mn-ea"/>
              </a:rPr>
              <a:t>到</a:t>
            </a:r>
            <a:r>
              <a:rPr lang="en-US" altLang="zh-CN" sz="2400" dirty="0">
                <a:solidFill>
                  <a:schemeClr val="tx1">
                    <a:lumMod val="75000"/>
                    <a:lumOff val="25000"/>
                  </a:schemeClr>
                </a:solidFill>
                <a:cs typeface="+mn-ea"/>
              </a:rPr>
              <a:t>NFA</a:t>
            </a:r>
            <a:r>
              <a:rPr lang="zh-CN" altLang="en-US" sz="2400" dirty="0">
                <a:solidFill>
                  <a:schemeClr val="tx1">
                    <a:lumMod val="75000"/>
                    <a:lumOff val="25000"/>
                  </a:schemeClr>
                </a:solidFill>
                <a:cs typeface="+mn-ea"/>
              </a:rPr>
              <a:t>的转换算法</a:t>
            </a:r>
            <a:endParaRPr lang="en-US" altLang="zh-CN" sz="2400" dirty="0">
              <a:solidFill>
                <a:schemeClr val="tx1">
                  <a:lumMod val="75000"/>
                  <a:lumOff val="25000"/>
                </a:schemeClr>
              </a:solidFill>
              <a:cs typeface="+mn-ea"/>
              <a:sym typeface="+mn-lt"/>
            </a:endParaRPr>
          </a:p>
          <a:p>
            <a:r>
              <a:rPr lang="en-US" altLang="zh-CN" sz="2400" dirty="0">
                <a:solidFill>
                  <a:schemeClr val="tx1">
                    <a:lumMod val="75000"/>
                    <a:lumOff val="25000"/>
                  </a:schemeClr>
                </a:solidFill>
                <a:cs typeface="+mn-ea"/>
                <a:sym typeface="+mn-lt"/>
              </a:rPr>
              <a:t>09019104 </a:t>
            </a:r>
            <a:r>
              <a:rPr lang="zh-CN" altLang="en-US" sz="2400" dirty="0">
                <a:solidFill>
                  <a:schemeClr val="tx1">
                    <a:lumMod val="75000"/>
                    <a:lumOff val="25000"/>
                  </a:schemeClr>
                </a:solidFill>
                <a:cs typeface="+mn-ea"/>
                <a:sym typeface="+mn-lt"/>
              </a:rPr>
              <a:t>陈逸彤：</a:t>
            </a:r>
            <a:r>
              <a:rPr lang="en-US" altLang="zh-CN" sz="2400" dirty="0">
                <a:solidFill>
                  <a:schemeClr val="tx1">
                    <a:lumMod val="75000"/>
                    <a:lumOff val="25000"/>
                  </a:schemeClr>
                </a:solidFill>
                <a:cs typeface="+mn-ea"/>
                <a:sym typeface="+mn-lt"/>
              </a:rPr>
              <a:t>c99.1</a:t>
            </a:r>
            <a:r>
              <a:rPr lang="zh-CN" altLang="en-US" sz="2400" dirty="0">
                <a:solidFill>
                  <a:schemeClr val="tx1">
                    <a:lumMod val="75000"/>
                    <a:lumOff val="25000"/>
                  </a:schemeClr>
                </a:solidFill>
                <a:cs typeface="+mn-ea"/>
                <a:sym typeface="+mn-lt"/>
              </a:rPr>
              <a:t>文件解析、词法分析代码生成模块</a:t>
            </a:r>
            <a:endParaRPr lang="en-US" altLang="zh-CN" sz="2400" dirty="0">
              <a:solidFill>
                <a:schemeClr val="tx1">
                  <a:lumMod val="75000"/>
                  <a:lumOff val="25000"/>
                </a:schemeClr>
              </a:solidFill>
              <a:cs typeface="+mn-ea"/>
              <a:sym typeface="+mn-lt"/>
            </a:endParaRPr>
          </a:p>
          <a:p>
            <a:endParaRPr lang="en-US" altLang="zh-CN" sz="2400" dirty="0">
              <a:solidFill>
                <a:schemeClr val="tx1">
                  <a:lumMod val="75000"/>
                  <a:lumOff val="25000"/>
                </a:schemeClr>
              </a:solidFill>
              <a:cs typeface="+mn-ea"/>
              <a:sym typeface="+mn-lt"/>
            </a:endParaRPr>
          </a:p>
          <a:p>
            <a:endParaRPr lang="en-US" altLang="zh-CN" sz="2400" dirty="0">
              <a:solidFill>
                <a:schemeClr val="tx1">
                  <a:lumMod val="75000"/>
                  <a:lumOff val="25000"/>
                </a:schemeClr>
              </a:solidFill>
              <a:cs typeface="+mn-ea"/>
              <a:sym typeface="+mn-lt"/>
            </a:endParaRPr>
          </a:p>
          <a:p>
            <a:r>
              <a:rPr lang="en-US" altLang="zh-CN" sz="2400" dirty="0">
                <a:solidFill>
                  <a:schemeClr val="tx1">
                    <a:lumMod val="75000"/>
                    <a:lumOff val="25000"/>
                  </a:schemeClr>
                </a:solidFill>
                <a:cs typeface="+mn-ea"/>
                <a:sym typeface="+mn-lt"/>
              </a:rPr>
              <a:t>09019204 </a:t>
            </a:r>
            <a:r>
              <a:rPr lang="zh-CN" altLang="en-US" sz="2400" dirty="0">
                <a:solidFill>
                  <a:schemeClr val="tx1">
                    <a:lumMod val="75000"/>
                    <a:lumOff val="25000"/>
                  </a:schemeClr>
                </a:solidFill>
                <a:cs typeface="+mn-ea"/>
                <a:sym typeface="+mn-lt"/>
              </a:rPr>
              <a:t>曹邹颖：</a:t>
            </a:r>
            <a:r>
              <a:rPr lang="en-US" altLang="zh-CN" sz="2400" dirty="0">
                <a:solidFill>
                  <a:schemeClr val="tx1">
                    <a:lumMod val="75000"/>
                    <a:lumOff val="25000"/>
                  </a:schemeClr>
                </a:solidFill>
                <a:cs typeface="+mn-ea"/>
                <a:sym typeface="+mn-lt"/>
              </a:rPr>
              <a:t>c99.y</a:t>
            </a:r>
            <a:r>
              <a:rPr lang="zh-CN" altLang="en-US" sz="2400" dirty="0">
                <a:solidFill>
                  <a:schemeClr val="tx1">
                    <a:lumMod val="75000"/>
                    <a:lumOff val="25000"/>
                  </a:schemeClr>
                </a:solidFill>
                <a:cs typeface="+mn-ea"/>
                <a:sym typeface="+mn-lt"/>
              </a:rPr>
              <a:t>文件解析、语法分析代码生成、整体测试</a:t>
            </a:r>
            <a:endParaRPr lang="en-US" altLang="zh-CN" sz="2400" dirty="0">
              <a:solidFill>
                <a:schemeClr val="tx1">
                  <a:lumMod val="75000"/>
                  <a:lumOff val="25000"/>
                </a:schemeClr>
              </a:solidFill>
              <a:cs typeface="+mn-ea"/>
              <a:sym typeface="+mn-lt"/>
            </a:endParaRPr>
          </a:p>
          <a:p>
            <a:r>
              <a:rPr lang="en-US" altLang="zh-CN" sz="2400" dirty="0">
                <a:solidFill>
                  <a:schemeClr val="tx1">
                    <a:lumMod val="75000"/>
                    <a:lumOff val="25000"/>
                  </a:schemeClr>
                </a:solidFill>
                <a:cs typeface="+mn-ea"/>
                <a:sym typeface="+mn-lt"/>
              </a:rPr>
              <a:t>09019231 </a:t>
            </a:r>
            <a:r>
              <a:rPr lang="zh-CN" altLang="en-US" sz="2400" dirty="0">
                <a:solidFill>
                  <a:schemeClr val="tx1">
                    <a:lumMod val="75000"/>
                    <a:lumOff val="25000"/>
                  </a:schemeClr>
                </a:solidFill>
                <a:cs typeface="+mn-ea"/>
                <a:sym typeface="+mn-lt"/>
              </a:rPr>
              <a:t>许志豪：</a:t>
            </a:r>
            <a:r>
              <a:rPr lang="zh-CN" altLang="en-US" sz="2400" dirty="0">
                <a:solidFill>
                  <a:schemeClr val="tx1">
                    <a:lumMod val="75000"/>
                    <a:lumOff val="25000"/>
                  </a:schemeClr>
                </a:solidFill>
                <a:cs typeface="+mn-ea"/>
              </a:rPr>
              <a:t>构造</a:t>
            </a:r>
            <a:r>
              <a:rPr lang="en-US" altLang="zh-CN" sz="2400" dirty="0">
                <a:solidFill>
                  <a:schemeClr val="tx1">
                    <a:lumMod val="75000"/>
                    <a:lumOff val="25000"/>
                  </a:schemeClr>
                </a:solidFill>
                <a:cs typeface="+mn-ea"/>
              </a:rPr>
              <a:t>LR(1)</a:t>
            </a:r>
            <a:r>
              <a:rPr lang="zh-CN" altLang="en-US" sz="2400" dirty="0">
                <a:solidFill>
                  <a:schemeClr val="tx1">
                    <a:lumMod val="75000"/>
                    <a:lumOff val="25000"/>
                  </a:schemeClr>
                </a:solidFill>
                <a:cs typeface="+mn-ea"/>
              </a:rPr>
              <a:t>项目集的算法、项目集的简化算法</a:t>
            </a:r>
            <a:endParaRPr lang="en-US" altLang="zh-CN" sz="2400" dirty="0">
              <a:solidFill>
                <a:schemeClr val="tx1">
                  <a:lumMod val="75000"/>
                  <a:lumOff val="25000"/>
                </a:schemeClr>
              </a:solidFill>
              <a:cs typeface="+mn-ea"/>
              <a:sym typeface="+mn-lt"/>
            </a:endParaRPr>
          </a:p>
          <a:p>
            <a:r>
              <a:rPr lang="en-US" altLang="zh-CN" sz="2400" dirty="0">
                <a:solidFill>
                  <a:schemeClr val="tx1">
                    <a:lumMod val="75000"/>
                    <a:lumOff val="25000"/>
                  </a:schemeClr>
                </a:solidFill>
                <a:cs typeface="+mn-ea"/>
                <a:sym typeface="+mn-lt"/>
              </a:rPr>
              <a:t>09019104 </a:t>
            </a:r>
            <a:r>
              <a:rPr lang="zh-CN" altLang="en-US" sz="2400" dirty="0">
                <a:solidFill>
                  <a:schemeClr val="tx1">
                    <a:lumMod val="75000"/>
                    <a:lumOff val="25000"/>
                  </a:schemeClr>
                </a:solidFill>
                <a:cs typeface="+mn-ea"/>
                <a:sym typeface="+mn-lt"/>
              </a:rPr>
              <a:t>陈逸彤：</a:t>
            </a:r>
            <a:r>
              <a:rPr lang="zh-CN" altLang="en-US" sz="2400" dirty="0">
                <a:solidFill>
                  <a:schemeClr val="tx1">
                    <a:lumMod val="75000"/>
                    <a:lumOff val="25000"/>
                  </a:schemeClr>
                </a:solidFill>
                <a:cs typeface="+mn-ea"/>
              </a:rPr>
              <a:t>构造</a:t>
            </a:r>
            <a:r>
              <a:rPr lang="en-US" altLang="zh-CN" sz="2400" dirty="0">
                <a:solidFill>
                  <a:schemeClr val="tx1">
                    <a:lumMod val="75000"/>
                    <a:lumOff val="25000"/>
                  </a:schemeClr>
                </a:solidFill>
                <a:cs typeface="+mn-ea"/>
              </a:rPr>
              <a:t>LR(1)</a:t>
            </a:r>
            <a:r>
              <a:rPr lang="zh-CN" altLang="en-US" sz="2400" dirty="0">
                <a:solidFill>
                  <a:schemeClr val="tx1">
                    <a:lumMod val="75000"/>
                    <a:lumOff val="25000"/>
                  </a:schemeClr>
                </a:solidFill>
                <a:cs typeface="+mn-ea"/>
              </a:rPr>
              <a:t>项目集规范族、分析表的算法</a:t>
            </a:r>
          </a:p>
        </p:txBody>
      </p:sp>
    </p:spTree>
    <p:extLst>
      <p:ext uri="{BB962C8B-B14F-4D97-AF65-F5344CB8AC3E}">
        <p14:creationId xmlns:p14="http://schemas.microsoft.com/office/powerpoint/2010/main" val="418407225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zh-CN" altLang="en-US" sz="2800" b="1" dirty="0">
                <a:solidFill>
                  <a:schemeClr val="tx1">
                    <a:lumMod val="75000"/>
                    <a:lumOff val="25000"/>
                  </a:schemeClr>
                </a:solidFill>
                <a:cs typeface="+mn-ea"/>
                <a:sym typeface="+mn-lt"/>
              </a:rPr>
              <a:t>工作总体回顾</a:t>
            </a:r>
          </a:p>
        </p:txBody>
      </p:sp>
    </p:spTree>
    <p:extLst>
      <p:ext uri="{BB962C8B-B14F-4D97-AF65-F5344CB8AC3E}">
        <p14:creationId xmlns:p14="http://schemas.microsoft.com/office/powerpoint/2010/main" val="421167210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grpSp>
        <p:nvGrpSpPr>
          <p:cNvPr id="4" name="组合 3"/>
          <p:cNvGrpSpPr/>
          <p:nvPr/>
        </p:nvGrpSpPr>
        <p:grpSpPr>
          <a:xfrm>
            <a:off x="2869341" y="871538"/>
            <a:ext cx="2266770" cy="2266770"/>
            <a:chOff x="2629080" y="1018471"/>
            <a:chExt cx="2266770" cy="2266770"/>
          </a:xfrm>
        </p:grpSpPr>
        <p:sp>
          <p:nvSpPr>
            <p:cNvPr id="2" name="椭圆 1"/>
            <p:cNvSpPr/>
            <p:nvPr/>
          </p:nvSpPr>
          <p:spPr>
            <a:xfrm>
              <a:off x="2629080" y="1018471"/>
              <a:ext cx="2266770" cy="2266770"/>
            </a:xfrm>
            <a:prstGeom prst="ellipse">
              <a:avLst/>
            </a:prstGeom>
            <a:noFill/>
            <a:ln w="57150">
              <a:solidFill>
                <a:srgbClr val="9BD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Freeform 104"/>
            <p:cNvSpPr>
              <a:spLocks noEditPoints="1"/>
            </p:cNvSpPr>
            <p:nvPr/>
          </p:nvSpPr>
          <p:spPr bwMode="auto">
            <a:xfrm>
              <a:off x="3267578" y="1649316"/>
              <a:ext cx="989774" cy="1005080"/>
            </a:xfrm>
            <a:custGeom>
              <a:avLst/>
              <a:gdLst>
                <a:gd name="T0" fmla="*/ 390102 w 60"/>
                <a:gd name="T1" fmla="*/ 82030 h 61"/>
                <a:gd name="T2" fmla="*/ 225848 w 60"/>
                <a:gd name="T3" fmla="*/ 82030 h 61"/>
                <a:gd name="T4" fmla="*/ 461963 w 60"/>
                <a:gd name="T5" fmla="*/ 420401 h 61"/>
                <a:gd name="T6" fmla="*/ 513292 w 60"/>
                <a:gd name="T7" fmla="*/ 594714 h 61"/>
                <a:gd name="T8" fmla="*/ 523558 w 60"/>
                <a:gd name="T9" fmla="*/ 451162 h 61"/>
                <a:gd name="T10" fmla="*/ 564621 w 60"/>
                <a:gd name="T11" fmla="*/ 594714 h 61"/>
                <a:gd name="T12" fmla="*/ 564621 w 60"/>
                <a:gd name="T13" fmla="*/ 389640 h 61"/>
                <a:gd name="T14" fmla="*/ 574887 w 60"/>
                <a:gd name="T15" fmla="*/ 297357 h 61"/>
                <a:gd name="T16" fmla="*/ 615950 w 60"/>
                <a:gd name="T17" fmla="*/ 389640 h 61"/>
                <a:gd name="T18" fmla="*/ 574887 w 60"/>
                <a:gd name="T19" fmla="*/ 215327 h 61"/>
                <a:gd name="T20" fmla="*/ 482494 w 60"/>
                <a:gd name="T21" fmla="*/ 235835 h 61"/>
                <a:gd name="T22" fmla="*/ 461963 w 60"/>
                <a:gd name="T23" fmla="*/ 420401 h 61"/>
                <a:gd name="T24" fmla="*/ 379836 w 60"/>
                <a:gd name="T25" fmla="*/ 266596 h 61"/>
                <a:gd name="T26" fmla="*/ 369570 w 60"/>
                <a:gd name="T27" fmla="*/ 379386 h 61"/>
                <a:gd name="T28" fmla="*/ 369570 w 60"/>
                <a:gd name="T29" fmla="*/ 625475 h 61"/>
                <a:gd name="T30" fmla="*/ 318241 w 60"/>
                <a:gd name="T31" fmla="*/ 451162 h 61"/>
                <a:gd name="T32" fmla="*/ 307975 w 60"/>
                <a:gd name="T33" fmla="*/ 625475 h 61"/>
                <a:gd name="T34" fmla="*/ 246380 w 60"/>
                <a:gd name="T35" fmla="*/ 410148 h 61"/>
                <a:gd name="T36" fmla="*/ 246380 w 60"/>
                <a:gd name="T37" fmla="*/ 266596 h 61"/>
                <a:gd name="T38" fmla="*/ 236114 w 60"/>
                <a:gd name="T39" fmla="*/ 379386 h 61"/>
                <a:gd name="T40" fmla="*/ 184785 w 60"/>
                <a:gd name="T41" fmla="*/ 225581 h 61"/>
                <a:gd name="T42" fmla="*/ 379836 w 60"/>
                <a:gd name="T43" fmla="*/ 174313 h 61"/>
                <a:gd name="T44" fmla="*/ 441431 w 60"/>
                <a:gd name="T45" fmla="*/ 379386 h 61"/>
                <a:gd name="T46" fmla="*/ 153988 w 60"/>
                <a:gd name="T47" fmla="*/ 420401 h 61"/>
                <a:gd name="T48" fmla="*/ 102658 w 60"/>
                <a:gd name="T49" fmla="*/ 594714 h 61"/>
                <a:gd name="T50" fmla="*/ 92393 w 60"/>
                <a:gd name="T51" fmla="*/ 451162 h 61"/>
                <a:gd name="T52" fmla="*/ 51329 w 60"/>
                <a:gd name="T53" fmla="*/ 594714 h 61"/>
                <a:gd name="T54" fmla="*/ 51329 w 60"/>
                <a:gd name="T55" fmla="*/ 389640 h 61"/>
                <a:gd name="T56" fmla="*/ 41063 w 60"/>
                <a:gd name="T57" fmla="*/ 297357 h 61"/>
                <a:gd name="T58" fmla="*/ 0 w 60"/>
                <a:gd name="T59" fmla="*/ 389640 h 61"/>
                <a:gd name="T60" fmla="*/ 41063 w 60"/>
                <a:gd name="T61" fmla="*/ 215327 h 61"/>
                <a:gd name="T62" fmla="*/ 133456 w 60"/>
                <a:gd name="T63" fmla="*/ 235835 h 61"/>
                <a:gd name="T64" fmla="*/ 153988 w 60"/>
                <a:gd name="T65" fmla="*/ 420401 h 61"/>
                <a:gd name="T66" fmla="*/ 164253 w 60"/>
                <a:gd name="T67" fmla="*/ 143552 h 61"/>
                <a:gd name="T68" fmla="*/ 153988 w 60"/>
                <a:gd name="T69" fmla="*/ 184566 h 61"/>
                <a:gd name="T70" fmla="*/ 30798 w 60"/>
                <a:gd name="T71" fmla="*/ 143552 h 61"/>
                <a:gd name="T72" fmla="*/ 513292 w 60"/>
                <a:gd name="T73" fmla="*/ 71776 h 61"/>
                <a:gd name="T74" fmla="*/ 461963 w 60"/>
                <a:gd name="T75" fmla="*/ 184566 h 61"/>
                <a:gd name="T76" fmla="*/ 513292 w 60"/>
                <a:gd name="T77" fmla="*/ 205074 h 61"/>
                <a:gd name="T78" fmla="*/ 513292 w 60"/>
                <a:gd name="T79" fmla="*/ 71776 h 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rgbClr val="3EAEB7"/>
            </a:solidFill>
            <a:ln>
              <a:noFill/>
            </a:ln>
          </p:spPr>
          <p:txBody>
            <a:bodyPr/>
            <a:lstStyle/>
            <a:p>
              <a:pPr eaLnBrk="0" hangingPunct="0"/>
              <a:endParaRPr lang="zh-CN" altLang="en-US">
                <a:solidFill>
                  <a:srgbClr val="000000"/>
                </a:solidFill>
                <a:cs typeface="+mn-ea"/>
                <a:sym typeface="+mn-lt"/>
              </a:endParaRPr>
            </a:p>
          </p:txBody>
        </p:sp>
      </p:grpSp>
      <p:sp>
        <p:nvSpPr>
          <p:cNvPr id="14" name="文本框 5"/>
          <p:cNvSpPr txBox="1"/>
          <p:nvPr/>
        </p:nvSpPr>
        <p:spPr>
          <a:xfrm>
            <a:off x="2772261" y="3509877"/>
            <a:ext cx="2754665" cy="830997"/>
          </a:xfrm>
          <a:prstGeom prst="rect">
            <a:avLst/>
          </a:prstGeom>
          <a:noFill/>
        </p:spPr>
        <p:txBody>
          <a:bodyPr wrap="none" rtlCol="0">
            <a:spAutoFit/>
            <a:scene3d>
              <a:camera prst="orthographicFront"/>
              <a:lightRig rig="threePt" dir="t"/>
            </a:scene3d>
            <a:sp3d contourW="12700"/>
          </a:bodyPr>
          <a:lstStyle/>
          <a:p>
            <a:r>
              <a:rPr lang="en-US" altLang="zh-CN" sz="4800" b="1" dirty="0">
                <a:solidFill>
                  <a:schemeClr val="tx1">
                    <a:lumMod val="75000"/>
                    <a:lumOff val="25000"/>
                  </a:schemeClr>
                </a:solidFill>
                <a:cs typeface="+mn-ea"/>
                <a:sym typeface="+mn-lt"/>
              </a:rPr>
              <a:t>PART 02</a:t>
            </a:r>
            <a:endParaRPr lang="zh-CN" altLang="en-US" sz="4800" b="1" dirty="0">
              <a:solidFill>
                <a:schemeClr val="tx1">
                  <a:lumMod val="75000"/>
                  <a:lumOff val="25000"/>
                </a:schemeClr>
              </a:solidFill>
              <a:cs typeface="+mn-ea"/>
              <a:sym typeface="+mn-lt"/>
            </a:endParaRPr>
          </a:p>
        </p:txBody>
      </p:sp>
      <p:sp>
        <p:nvSpPr>
          <p:cNvPr id="19" name="文本框 7"/>
          <p:cNvSpPr txBox="1"/>
          <p:nvPr/>
        </p:nvSpPr>
        <p:spPr>
          <a:xfrm>
            <a:off x="2257889" y="4712443"/>
            <a:ext cx="3783408"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tx1">
                    <a:lumMod val="75000"/>
                    <a:lumOff val="25000"/>
                  </a:schemeClr>
                </a:solidFill>
                <a:cs typeface="+mn-ea"/>
                <a:sym typeface="+mn-lt"/>
              </a:rPr>
              <a:t>SeuLex </a:t>
            </a:r>
            <a:r>
              <a:rPr lang="zh-CN" altLang="en-US" sz="4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16257973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7">
            <a:extLst>
              <a:ext uri="{FF2B5EF4-FFF2-40B4-BE49-F238E27FC236}">
                <a16:creationId xmlns:a16="http://schemas.microsoft.com/office/drawing/2014/main" id="{9553C3F5-9E77-4665-B89F-712A2DB99040}"/>
              </a:ext>
            </a:extLst>
          </p:cNvPr>
          <p:cNvSpPr/>
          <p:nvPr/>
        </p:nvSpPr>
        <p:spPr>
          <a:xfrm>
            <a:off x="1" y="2978348"/>
            <a:ext cx="12192000" cy="3336323"/>
          </a:xfrm>
          <a:custGeom>
            <a:avLst/>
            <a:gdLst>
              <a:gd name="connsiteX0" fmla="*/ 0 w 9848335"/>
              <a:gd name="connsiteY0" fmla="*/ 3422821 h 3422821"/>
              <a:gd name="connsiteX1" fmla="*/ 2496065 w 9848335"/>
              <a:gd name="connsiteY1" fmla="*/ 1989438 h 3422821"/>
              <a:gd name="connsiteX2" fmla="*/ 6277232 w 9848335"/>
              <a:gd name="connsiteY2" fmla="*/ 2409567 h 3422821"/>
              <a:gd name="connsiteX3" fmla="*/ 9848335 w 9848335"/>
              <a:gd name="connsiteY3" fmla="*/ 0 h 3422821"/>
              <a:gd name="connsiteX0" fmla="*/ 0 w 9848335"/>
              <a:gd name="connsiteY0" fmla="*/ 3422821 h 3422821"/>
              <a:gd name="connsiteX1" fmla="*/ 2496065 w 9848335"/>
              <a:gd name="connsiteY1" fmla="*/ 1989438 h 3422821"/>
              <a:gd name="connsiteX2" fmla="*/ 6450227 w 9848335"/>
              <a:gd name="connsiteY2" fmla="*/ 2125362 h 3422821"/>
              <a:gd name="connsiteX3" fmla="*/ 9848335 w 9848335"/>
              <a:gd name="connsiteY3" fmla="*/ 0 h 3422821"/>
              <a:gd name="connsiteX0" fmla="*/ 0 w 9848335"/>
              <a:gd name="connsiteY0" fmla="*/ 3422821 h 3422821"/>
              <a:gd name="connsiteX1" fmla="*/ 2496065 w 9848335"/>
              <a:gd name="connsiteY1" fmla="*/ 1989438 h 3422821"/>
              <a:gd name="connsiteX2" fmla="*/ 6759145 w 9848335"/>
              <a:gd name="connsiteY2" fmla="*/ 2113005 h 3422821"/>
              <a:gd name="connsiteX3" fmla="*/ 9848335 w 9848335"/>
              <a:gd name="connsiteY3" fmla="*/ 0 h 3422821"/>
              <a:gd name="connsiteX0" fmla="*/ 0 w 9848335"/>
              <a:gd name="connsiteY0" fmla="*/ 3422821 h 3422821"/>
              <a:gd name="connsiteX1" fmla="*/ 3262184 w 9848335"/>
              <a:gd name="connsiteY1" fmla="*/ 1952367 h 3422821"/>
              <a:gd name="connsiteX2" fmla="*/ 6759145 w 9848335"/>
              <a:gd name="connsiteY2" fmla="*/ 2113005 h 3422821"/>
              <a:gd name="connsiteX3" fmla="*/ 9848335 w 9848335"/>
              <a:gd name="connsiteY3" fmla="*/ 0 h 3422821"/>
              <a:gd name="connsiteX0" fmla="*/ 0 w 9811265"/>
              <a:gd name="connsiteY0" fmla="*/ 3002691 h 3002691"/>
              <a:gd name="connsiteX1" fmla="*/ 3262184 w 9811265"/>
              <a:gd name="connsiteY1" fmla="*/ 1532237 h 3002691"/>
              <a:gd name="connsiteX2" fmla="*/ 6759145 w 9811265"/>
              <a:gd name="connsiteY2" fmla="*/ 1692875 h 3002691"/>
              <a:gd name="connsiteX3" fmla="*/ 9811265 w 9811265"/>
              <a:gd name="connsiteY3" fmla="*/ 0 h 3002691"/>
              <a:gd name="connsiteX0" fmla="*/ 0 w 9811265"/>
              <a:gd name="connsiteY0" fmla="*/ 3002691 h 3002691"/>
              <a:gd name="connsiteX1" fmla="*/ 3249827 w 9811265"/>
              <a:gd name="connsiteY1" fmla="*/ 1458097 h 3002691"/>
              <a:gd name="connsiteX2" fmla="*/ 6759145 w 9811265"/>
              <a:gd name="connsiteY2" fmla="*/ 1692875 h 3002691"/>
              <a:gd name="connsiteX3" fmla="*/ 9811265 w 9811265"/>
              <a:gd name="connsiteY3" fmla="*/ 0 h 3002691"/>
              <a:gd name="connsiteX0" fmla="*/ 0 w 10293179"/>
              <a:gd name="connsiteY0" fmla="*/ 3336323 h 3336323"/>
              <a:gd name="connsiteX1" fmla="*/ 3249827 w 10293179"/>
              <a:gd name="connsiteY1" fmla="*/ 1791729 h 3336323"/>
              <a:gd name="connsiteX2" fmla="*/ 6759145 w 10293179"/>
              <a:gd name="connsiteY2" fmla="*/ 2026507 h 3336323"/>
              <a:gd name="connsiteX3" fmla="*/ 10293179 w 10293179"/>
              <a:gd name="connsiteY3" fmla="*/ 0 h 3336323"/>
              <a:gd name="connsiteX0" fmla="*/ 0 w 10293179"/>
              <a:gd name="connsiteY0" fmla="*/ 3336323 h 3336323"/>
              <a:gd name="connsiteX1" fmla="*/ 3249827 w 10293179"/>
              <a:gd name="connsiteY1" fmla="*/ 1791729 h 3336323"/>
              <a:gd name="connsiteX2" fmla="*/ 7414054 w 10293179"/>
              <a:gd name="connsiteY2" fmla="*/ 1964723 h 3336323"/>
              <a:gd name="connsiteX3" fmla="*/ 10293179 w 10293179"/>
              <a:gd name="connsiteY3" fmla="*/ 0 h 3336323"/>
              <a:gd name="connsiteX0" fmla="*/ 0 w 10293179"/>
              <a:gd name="connsiteY0" fmla="*/ 3336323 h 3336323"/>
              <a:gd name="connsiteX1" fmla="*/ 3249827 w 10293179"/>
              <a:gd name="connsiteY1" fmla="*/ 1791729 h 3336323"/>
              <a:gd name="connsiteX2" fmla="*/ 7414054 w 10293179"/>
              <a:gd name="connsiteY2" fmla="*/ 1964723 h 3336323"/>
              <a:gd name="connsiteX3" fmla="*/ 10293179 w 10293179"/>
              <a:gd name="connsiteY3" fmla="*/ 0 h 3336323"/>
              <a:gd name="connsiteX0" fmla="*/ 0 w 10293179"/>
              <a:gd name="connsiteY0" fmla="*/ 3336323 h 3336323"/>
              <a:gd name="connsiteX1" fmla="*/ 3249827 w 10293179"/>
              <a:gd name="connsiteY1" fmla="*/ 1791729 h 3336323"/>
              <a:gd name="connsiteX2" fmla="*/ 7006281 w 10293179"/>
              <a:gd name="connsiteY2" fmla="*/ 1989436 h 3336323"/>
              <a:gd name="connsiteX3" fmla="*/ 10293179 w 10293179"/>
              <a:gd name="connsiteY3" fmla="*/ 0 h 3336323"/>
              <a:gd name="connsiteX0" fmla="*/ 0 w 10293179"/>
              <a:gd name="connsiteY0" fmla="*/ 3336323 h 3336323"/>
              <a:gd name="connsiteX1" fmla="*/ 2842054 w 10293179"/>
              <a:gd name="connsiteY1" fmla="*/ 1828799 h 3336323"/>
              <a:gd name="connsiteX2" fmla="*/ 7006281 w 10293179"/>
              <a:gd name="connsiteY2" fmla="*/ 1989436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 name="connsiteX0" fmla="*/ 0 w 10293179"/>
              <a:gd name="connsiteY0" fmla="*/ 3336323 h 3336323"/>
              <a:gd name="connsiteX1" fmla="*/ 2842054 w 10293179"/>
              <a:gd name="connsiteY1" fmla="*/ 1828799 h 3336323"/>
              <a:gd name="connsiteX2" fmla="*/ 6709719 w 10293179"/>
              <a:gd name="connsiteY2" fmla="*/ 2199501 h 3336323"/>
              <a:gd name="connsiteX3" fmla="*/ 10293179 w 10293179"/>
              <a:gd name="connsiteY3" fmla="*/ 0 h 3336323"/>
            </a:gdLst>
            <a:ahLst/>
            <a:cxnLst>
              <a:cxn ang="0">
                <a:pos x="connsiteX0" y="connsiteY0"/>
              </a:cxn>
              <a:cxn ang="0">
                <a:pos x="connsiteX1" y="connsiteY1"/>
              </a:cxn>
              <a:cxn ang="0">
                <a:pos x="connsiteX2" y="connsiteY2"/>
              </a:cxn>
              <a:cxn ang="0">
                <a:pos x="connsiteX3" y="connsiteY3"/>
              </a:cxn>
            </a:cxnLst>
            <a:rect l="l" t="t" r="r" b="b"/>
            <a:pathLst>
              <a:path w="10293179" h="3336323">
                <a:moveTo>
                  <a:pt x="0" y="3336323"/>
                </a:moveTo>
                <a:cubicBezTo>
                  <a:pt x="724930" y="2704069"/>
                  <a:pt x="1723768" y="2018269"/>
                  <a:pt x="2842054" y="1828799"/>
                </a:cubicBezTo>
                <a:cubicBezTo>
                  <a:pt x="3960340" y="1639329"/>
                  <a:pt x="5467865" y="2504301"/>
                  <a:pt x="6709719" y="2199501"/>
                </a:cubicBezTo>
                <a:cubicBezTo>
                  <a:pt x="7951573" y="1894701"/>
                  <a:pt x="8826844" y="1165653"/>
                  <a:pt x="10293179" y="0"/>
                </a:cubicBez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6" name="组合 25">
            <a:extLst>
              <a:ext uri="{FF2B5EF4-FFF2-40B4-BE49-F238E27FC236}">
                <a16:creationId xmlns:a16="http://schemas.microsoft.com/office/drawing/2014/main" id="{4A32306A-FEDA-4113-AB26-0B9625BB8131}"/>
              </a:ext>
            </a:extLst>
          </p:cNvPr>
          <p:cNvGrpSpPr/>
          <p:nvPr/>
        </p:nvGrpSpPr>
        <p:grpSpPr>
          <a:xfrm>
            <a:off x="1880791" y="2870052"/>
            <a:ext cx="2538809" cy="2302099"/>
            <a:chOff x="1880791" y="2474267"/>
            <a:chExt cx="2538809" cy="2302099"/>
          </a:xfrm>
        </p:grpSpPr>
        <p:grpSp>
          <p:nvGrpSpPr>
            <p:cNvPr id="5" name="组合 4">
              <a:extLst>
                <a:ext uri="{FF2B5EF4-FFF2-40B4-BE49-F238E27FC236}">
                  <a16:creationId xmlns:a16="http://schemas.microsoft.com/office/drawing/2014/main" id="{2E807016-AAB4-4EA8-B626-197228938E96}"/>
                </a:ext>
              </a:extLst>
            </p:cNvPr>
            <p:cNvGrpSpPr/>
            <p:nvPr/>
          </p:nvGrpSpPr>
          <p:grpSpPr>
            <a:xfrm>
              <a:off x="1880791" y="3312723"/>
              <a:ext cx="288000" cy="1463643"/>
              <a:chOff x="1868091" y="3436365"/>
              <a:chExt cx="288000" cy="1463643"/>
            </a:xfrm>
          </p:grpSpPr>
          <p:cxnSp>
            <p:nvCxnSpPr>
              <p:cNvPr id="6" name="直接连接符 5">
                <a:extLst>
                  <a:ext uri="{FF2B5EF4-FFF2-40B4-BE49-F238E27FC236}">
                    <a16:creationId xmlns:a16="http://schemas.microsoft.com/office/drawing/2014/main" id="{2C81A5A3-90BB-4F33-BB07-4F7995D04175}"/>
                  </a:ext>
                </a:extLst>
              </p:cNvPr>
              <p:cNvCxnSpPr/>
              <p:nvPr/>
            </p:nvCxnSpPr>
            <p:spPr>
              <a:xfrm flipV="1">
                <a:off x="2012091" y="3712008"/>
                <a:ext cx="0" cy="1188000"/>
              </a:xfrm>
              <a:prstGeom prst="line">
                <a:avLst/>
              </a:prstGeom>
              <a:ln w="12700">
                <a:solidFill>
                  <a:srgbClr val="3EAEB7"/>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B0E1770D-1D03-4616-88EE-088CA6BB9D65}"/>
                  </a:ext>
                </a:extLst>
              </p:cNvPr>
              <p:cNvGrpSpPr/>
              <p:nvPr/>
            </p:nvGrpSpPr>
            <p:grpSpPr>
              <a:xfrm>
                <a:off x="1868091" y="3436365"/>
                <a:ext cx="288000" cy="288000"/>
                <a:chOff x="3220832" y="327040"/>
                <a:chExt cx="288000" cy="288000"/>
              </a:xfrm>
            </p:grpSpPr>
            <p:sp>
              <p:nvSpPr>
                <p:cNvPr id="8" name="椭圆 7">
                  <a:extLst>
                    <a:ext uri="{FF2B5EF4-FFF2-40B4-BE49-F238E27FC236}">
                      <a16:creationId xmlns:a16="http://schemas.microsoft.com/office/drawing/2014/main" id="{C4F76A60-3A01-4FE5-9771-89FA01018050}"/>
                    </a:ext>
                  </a:extLst>
                </p:cNvPr>
                <p:cNvSpPr/>
                <p:nvPr/>
              </p:nvSpPr>
              <p:spPr>
                <a:xfrm>
                  <a:off x="3220832" y="327040"/>
                  <a:ext cx="288000" cy="288000"/>
                </a:xfrm>
                <a:prstGeom prst="ellipse">
                  <a:avLst/>
                </a:prstGeom>
                <a:solidFill>
                  <a:srgbClr val="3EAEB7"/>
                </a:solidFill>
                <a:ln>
                  <a:solidFill>
                    <a:srgbClr val="3EAE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9" name="椭圆 8">
                  <a:extLst>
                    <a:ext uri="{FF2B5EF4-FFF2-40B4-BE49-F238E27FC236}">
                      <a16:creationId xmlns:a16="http://schemas.microsoft.com/office/drawing/2014/main" id="{F25BA680-D27E-47C7-8BF1-7C46539B6736}"/>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0" name="文本框 19">
              <a:extLst>
                <a:ext uri="{FF2B5EF4-FFF2-40B4-BE49-F238E27FC236}">
                  <a16:creationId xmlns:a16="http://schemas.microsoft.com/office/drawing/2014/main" id="{E8D415A2-2C07-4934-AAC4-0D10DE7BF6EF}"/>
                </a:ext>
              </a:extLst>
            </p:cNvPr>
            <p:cNvSpPr txBox="1"/>
            <p:nvPr/>
          </p:nvSpPr>
          <p:spPr>
            <a:xfrm>
              <a:off x="2384353" y="2474267"/>
              <a:ext cx="173310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请输入标题</a:t>
              </a:r>
            </a:p>
          </p:txBody>
        </p:sp>
        <p:sp>
          <p:nvSpPr>
            <p:cNvPr id="21" name="文本框 20">
              <a:extLst>
                <a:ext uri="{FF2B5EF4-FFF2-40B4-BE49-F238E27FC236}">
                  <a16:creationId xmlns:a16="http://schemas.microsoft.com/office/drawing/2014/main" id="{9D5FBB9D-7563-4885-A0D4-C3C723D2B791}"/>
                </a:ext>
              </a:extLst>
            </p:cNvPr>
            <p:cNvSpPr txBox="1"/>
            <p:nvPr/>
          </p:nvSpPr>
          <p:spPr>
            <a:xfrm>
              <a:off x="2384351" y="2911384"/>
              <a:ext cx="2035249" cy="1532727"/>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cs typeface="+mn-ea"/>
                  <a:sym typeface="+mn-lt"/>
                </a:rPr>
                <a:t>请在此输入替换内容请在此输入替换内容请在此输入替换内容</a:t>
              </a:r>
            </a:p>
          </p:txBody>
        </p:sp>
      </p:grpSp>
      <p:grpSp>
        <p:nvGrpSpPr>
          <p:cNvPr id="27" name="组合 26">
            <a:extLst>
              <a:ext uri="{FF2B5EF4-FFF2-40B4-BE49-F238E27FC236}">
                <a16:creationId xmlns:a16="http://schemas.microsoft.com/office/drawing/2014/main" id="{C87A6C0C-0297-49DF-9867-6DA57437130E}"/>
              </a:ext>
            </a:extLst>
          </p:cNvPr>
          <p:cNvGrpSpPr/>
          <p:nvPr/>
        </p:nvGrpSpPr>
        <p:grpSpPr>
          <a:xfrm>
            <a:off x="5433700" y="3085952"/>
            <a:ext cx="2453000" cy="1969844"/>
            <a:chOff x="5433700" y="2690167"/>
            <a:chExt cx="2453000" cy="1969844"/>
          </a:xfrm>
        </p:grpSpPr>
        <p:grpSp>
          <p:nvGrpSpPr>
            <p:cNvPr id="10" name="组合 9">
              <a:extLst>
                <a:ext uri="{FF2B5EF4-FFF2-40B4-BE49-F238E27FC236}">
                  <a16:creationId xmlns:a16="http://schemas.microsoft.com/office/drawing/2014/main" id="{D59CC0FC-2085-4357-BE57-A27C2B80319A}"/>
                </a:ext>
              </a:extLst>
            </p:cNvPr>
            <p:cNvGrpSpPr/>
            <p:nvPr/>
          </p:nvGrpSpPr>
          <p:grpSpPr>
            <a:xfrm>
              <a:off x="5433700" y="3229169"/>
              <a:ext cx="288000" cy="1351738"/>
              <a:chOff x="5225010" y="3238439"/>
              <a:chExt cx="288000" cy="1351738"/>
            </a:xfrm>
          </p:grpSpPr>
          <p:cxnSp>
            <p:nvCxnSpPr>
              <p:cNvPr id="11" name="直接连接符 10">
                <a:extLst>
                  <a:ext uri="{FF2B5EF4-FFF2-40B4-BE49-F238E27FC236}">
                    <a16:creationId xmlns:a16="http://schemas.microsoft.com/office/drawing/2014/main" id="{90B7E521-508E-4B24-ABA9-1F17B0349A99}"/>
                  </a:ext>
                </a:extLst>
              </p:cNvPr>
              <p:cNvCxnSpPr/>
              <p:nvPr/>
            </p:nvCxnSpPr>
            <p:spPr>
              <a:xfrm flipV="1">
                <a:off x="5369010" y="3510177"/>
                <a:ext cx="0" cy="1080000"/>
              </a:xfrm>
              <a:prstGeom prst="line">
                <a:avLst/>
              </a:prstGeom>
              <a:ln w="12700">
                <a:solidFill>
                  <a:srgbClr val="E3603F"/>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125019F2-EABF-4DDA-84A6-FE8117D827A4}"/>
                  </a:ext>
                </a:extLst>
              </p:cNvPr>
              <p:cNvGrpSpPr/>
              <p:nvPr/>
            </p:nvGrpSpPr>
            <p:grpSpPr>
              <a:xfrm>
                <a:off x="5225010" y="3238439"/>
                <a:ext cx="288000" cy="288000"/>
                <a:chOff x="3220832" y="327040"/>
                <a:chExt cx="288000" cy="288000"/>
              </a:xfrm>
            </p:grpSpPr>
            <p:sp>
              <p:nvSpPr>
                <p:cNvPr id="13" name="椭圆 12">
                  <a:extLst>
                    <a:ext uri="{FF2B5EF4-FFF2-40B4-BE49-F238E27FC236}">
                      <a16:creationId xmlns:a16="http://schemas.microsoft.com/office/drawing/2014/main" id="{5B98D55B-260C-4D08-A69C-BD35E02E207B}"/>
                    </a:ext>
                  </a:extLst>
                </p:cNvPr>
                <p:cNvSpPr/>
                <p:nvPr/>
              </p:nvSpPr>
              <p:spPr>
                <a:xfrm>
                  <a:off x="3220832" y="327040"/>
                  <a:ext cx="288000" cy="288000"/>
                </a:xfrm>
                <a:prstGeom prst="ellipse">
                  <a:avLst/>
                </a:prstGeom>
                <a:solidFill>
                  <a:srgbClr val="E3603F"/>
                </a:solidFill>
                <a:ln>
                  <a:solidFill>
                    <a:srgbClr val="E36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4" name="椭圆 13">
                  <a:extLst>
                    <a:ext uri="{FF2B5EF4-FFF2-40B4-BE49-F238E27FC236}">
                      <a16:creationId xmlns:a16="http://schemas.microsoft.com/office/drawing/2014/main" id="{7A22CA30-9A7D-4B93-911E-920F3024660D}"/>
                    </a:ext>
                  </a:extLst>
                </p:cNvPr>
                <p:cNvSpPr/>
                <p:nvPr/>
              </p:nvSpPr>
              <p:spPr>
                <a:xfrm>
                  <a:off x="3274832" y="38104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2" name="文本框 21">
              <a:extLst>
                <a:ext uri="{FF2B5EF4-FFF2-40B4-BE49-F238E27FC236}">
                  <a16:creationId xmlns:a16="http://schemas.microsoft.com/office/drawing/2014/main" id="{05CE346A-B0D5-4A9D-A079-66391D46BE24}"/>
                </a:ext>
              </a:extLst>
            </p:cNvPr>
            <p:cNvSpPr txBox="1"/>
            <p:nvPr/>
          </p:nvSpPr>
          <p:spPr>
            <a:xfrm>
              <a:off x="5851453" y="2690167"/>
              <a:ext cx="173310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请输入标题</a:t>
              </a:r>
            </a:p>
          </p:txBody>
        </p:sp>
        <p:sp>
          <p:nvSpPr>
            <p:cNvPr id="23" name="文本框 22">
              <a:extLst>
                <a:ext uri="{FF2B5EF4-FFF2-40B4-BE49-F238E27FC236}">
                  <a16:creationId xmlns:a16="http://schemas.microsoft.com/office/drawing/2014/main" id="{41568705-67DA-4C72-98B2-7E56D0E6E757}"/>
                </a:ext>
              </a:extLst>
            </p:cNvPr>
            <p:cNvSpPr txBox="1"/>
            <p:nvPr/>
          </p:nvSpPr>
          <p:spPr>
            <a:xfrm>
              <a:off x="5851451" y="3127284"/>
              <a:ext cx="2035249" cy="1532727"/>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cs typeface="+mn-ea"/>
                  <a:sym typeface="+mn-lt"/>
                </a:rPr>
                <a:t>请在此输入替换内容请在此输入替换内容请在此输入替换内容</a:t>
              </a:r>
            </a:p>
          </p:txBody>
        </p:sp>
      </p:grpSp>
      <p:grpSp>
        <p:nvGrpSpPr>
          <p:cNvPr id="28" name="组合 27">
            <a:extLst>
              <a:ext uri="{FF2B5EF4-FFF2-40B4-BE49-F238E27FC236}">
                <a16:creationId xmlns:a16="http://schemas.microsoft.com/office/drawing/2014/main" id="{DD652CDE-4B2B-4B92-99DD-33379DD2482E}"/>
              </a:ext>
            </a:extLst>
          </p:cNvPr>
          <p:cNvGrpSpPr/>
          <p:nvPr/>
        </p:nvGrpSpPr>
        <p:grpSpPr>
          <a:xfrm>
            <a:off x="8986609" y="1879452"/>
            <a:ext cx="2494191" cy="2936776"/>
            <a:chOff x="8986609" y="1483667"/>
            <a:chExt cx="2494191" cy="2936776"/>
          </a:xfrm>
        </p:grpSpPr>
        <p:grpSp>
          <p:nvGrpSpPr>
            <p:cNvPr id="19" name="组合 18">
              <a:extLst>
                <a:ext uri="{FF2B5EF4-FFF2-40B4-BE49-F238E27FC236}">
                  <a16:creationId xmlns:a16="http://schemas.microsoft.com/office/drawing/2014/main" id="{A9563526-F643-42EB-9A84-CB06199C00FF}"/>
                </a:ext>
              </a:extLst>
            </p:cNvPr>
            <p:cNvGrpSpPr/>
            <p:nvPr/>
          </p:nvGrpSpPr>
          <p:grpSpPr>
            <a:xfrm>
              <a:off x="8986609" y="2133600"/>
              <a:ext cx="288000" cy="2286843"/>
              <a:chOff x="7729309" y="2431884"/>
              <a:chExt cx="288000" cy="2286843"/>
            </a:xfrm>
          </p:grpSpPr>
          <p:cxnSp>
            <p:nvCxnSpPr>
              <p:cNvPr id="15" name="直接连接符 14">
                <a:extLst>
                  <a:ext uri="{FF2B5EF4-FFF2-40B4-BE49-F238E27FC236}">
                    <a16:creationId xmlns:a16="http://schemas.microsoft.com/office/drawing/2014/main" id="{3FA5BC56-3BC6-4FA7-8458-686B4498FD76}"/>
                  </a:ext>
                </a:extLst>
              </p:cNvPr>
              <p:cNvCxnSpPr/>
              <p:nvPr/>
            </p:nvCxnSpPr>
            <p:spPr>
              <a:xfrm flipV="1">
                <a:off x="7873309" y="2666727"/>
                <a:ext cx="0" cy="2052000"/>
              </a:xfrm>
              <a:prstGeom prst="line">
                <a:avLst/>
              </a:prstGeom>
              <a:ln w="12700">
                <a:solidFill>
                  <a:srgbClr val="3EAEB7"/>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CB9E022E-F4B9-43EB-B001-C6829D57BE96}"/>
                  </a:ext>
                </a:extLst>
              </p:cNvPr>
              <p:cNvGrpSpPr/>
              <p:nvPr/>
            </p:nvGrpSpPr>
            <p:grpSpPr>
              <a:xfrm>
                <a:off x="7729309" y="2431884"/>
                <a:ext cx="288000" cy="288000"/>
                <a:chOff x="3220832" y="-43664"/>
                <a:chExt cx="288000" cy="288000"/>
              </a:xfrm>
            </p:grpSpPr>
            <p:sp>
              <p:nvSpPr>
                <p:cNvPr id="17" name="椭圆 16">
                  <a:extLst>
                    <a:ext uri="{FF2B5EF4-FFF2-40B4-BE49-F238E27FC236}">
                      <a16:creationId xmlns:a16="http://schemas.microsoft.com/office/drawing/2014/main" id="{AE4DF1C5-2FE6-46AD-AF08-AA5B38ACE0C1}"/>
                    </a:ext>
                  </a:extLst>
                </p:cNvPr>
                <p:cNvSpPr/>
                <p:nvPr/>
              </p:nvSpPr>
              <p:spPr>
                <a:xfrm>
                  <a:off x="3220832" y="-43664"/>
                  <a:ext cx="288000" cy="288000"/>
                </a:xfrm>
                <a:prstGeom prst="ellipse">
                  <a:avLst/>
                </a:prstGeom>
                <a:solidFill>
                  <a:srgbClr val="3EAEB7"/>
                </a:solidFill>
                <a:ln>
                  <a:solidFill>
                    <a:srgbClr val="55B2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8" name="椭圆 17">
                  <a:extLst>
                    <a:ext uri="{FF2B5EF4-FFF2-40B4-BE49-F238E27FC236}">
                      <a16:creationId xmlns:a16="http://schemas.microsoft.com/office/drawing/2014/main" id="{5C93E412-58DD-4891-AB04-D36EC7C6D92D}"/>
                    </a:ext>
                  </a:extLst>
                </p:cNvPr>
                <p:cNvSpPr/>
                <p:nvPr/>
              </p:nvSpPr>
              <p:spPr>
                <a:xfrm>
                  <a:off x="3274832" y="10336"/>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sp>
          <p:nvSpPr>
            <p:cNvPr id="24" name="文本框 23">
              <a:extLst>
                <a:ext uri="{FF2B5EF4-FFF2-40B4-BE49-F238E27FC236}">
                  <a16:creationId xmlns:a16="http://schemas.microsoft.com/office/drawing/2014/main" id="{EBC31064-4A0E-4C98-819D-9F4EA5028C2F}"/>
                </a:ext>
              </a:extLst>
            </p:cNvPr>
            <p:cNvSpPr txBox="1"/>
            <p:nvPr/>
          </p:nvSpPr>
          <p:spPr>
            <a:xfrm>
              <a:off x="9445553" y="1483667"/>
              <a:ext cx="173310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请输入标题</a:t>
              </a:r>
            </a:p>
          </p:txBody>
        </p:sp>
        <p:sp>
          <p:nvSpPr>
            <p:cNvPr id="25" name="文本框 24">
              <a:extLst>
                <a:ext uri="{FF2B5EF4-FFF2-40B4-BE49-F238E27FC236}">
                  <a16:creationId xmlns:a16="http://schemas.microsoft.com/office/drawing/2014/main" id="{B384D317-60B0-48FB-AE81-8A298744B0B9}"/>
                </a:ext>
              </a:extLst>
            </p:cNvPr>
            <p:cNvSpPr txBox="1"/>
            <p:nvPr/>
          </p:nvSpPr>
          <p:spPr>
            <a:xfrm>
              <a:off x="9445551" y="1920784"/>
              <a:ext cx="2035249" cy="1532727"/>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cs typeface="+mn-ea"/>
                  <a:sym typeface="+mn-lt"/>
                </a:rPr>
                <a:t>请在此输入替换内容请在此输入替换内容请在此输入替换内容</a:t>
              </a:r>
            </a:p>
          </p:txBody>
        </p:sp>
      </p:grpSp>
      <p:sp>
        <p:nvSpPr>
          <p:cNvPr id="30" name="文本框 29">
            <a:extLst>
              <a:ext uri="{FF2B5EF4-FFF2-40B4-BE49-F238E27FC236}">
                <a16:creationId xmlns:a16="http://schemas.microsoft.com/office/drawing/2014/main" id="{00AB4942-40A7-4BFA-B36B-DFBD5D3E4F9E}"/>
              </a:ext>
            </a:extLst>
          </p:cNvPr>
          <p:cNvSpPr txBox="1"/>
          <p:nvPr/>
        </p:nvSpPr>
        <p:spPr>
          <a:xfrm>
            <a:off x="4705792" y="530496"/>
            <a:ext cx="27804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SeuLex </a:t>
            </a:r>
            <a:r>
              <a:rPr lang="zh-CN" altLang="en-US" sz="2800" b="1" dirty="0">
                <a:solidFill>
                  <a:schemeClr val="tx1">
                    <a:lumMod val="75000"/>
                    <a:lumOff val="25000"/>
                  </a:schemeClr>
                </a:solidFill>
                <a:cs typeface="+mn-ea"/>
                <a:sym typeface="+mn-lt"/>
              </a:rPr>
              <a:t>工作</a:t>
            </a:r>
          </a:p>
        </p:txBody>
      </p:sp>
    </p:spTree>
    <p:extLst>
      <p:ext uri="{BB962C8B-B14F-4D97-AF65-F5344CB8AC3E}">
        <p14:creationId xmlns:p14="http://schemas.microsoft.com/office/powerpoint/2010/main" val="262967322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
        <p:nvSpPr>
          <p:cNvPr id="3" name="文本框 2">
            <a:extLst>
              <a:ext uri="{FF2B5EF4-FFF2-40B4-BE49-F238E27FC236}">
                <a16:creationId xmlns:a16="http://schemas.microsoft.com/office/drawing/2014/main" id="{C7B42AF1-62DF-9193-8C39-B0C606F2A535}"/>
              </a:ext>
            </a:extLst>
          </p:cNvPr>
          <p:cNvSpPr txBox="1"/>
          <p:nvPr/>
        </p:nvSpPr>
        <p:spPr>
          <a:xfrm>
            <a:off x="670560" y="726468"/>
            <a:ext cx="3666048"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文件解析部分</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60" y="1873198"/>
            <a:ext cx="4592320" cy="1631216"/>
          </a:xfrm>
          <a:prstGeom prst="rect">
            <a:avLst/>
          </a:prstGeom>
          <a:noFill/>
        </p:spPr>
        <p:txBody>
          <a:bodyPr wrap="square">
            <a:spAutoFit/>
          </a:bodyPr>
          <a:lstStyle/>
          <a:p>
            <a:pPr marL="285750" indent="-285750">
              <a:buFont typeface="Arial" panose="020B0604020202020204" pitchFamily="34" charset="0"/>
              <a:buChar char="•"/>
            </a:pPr>
            <a:r>
              <a:rPr lang="zh-CN" altLang="en-US" sz="2000" dirty="0"/>
              <a:t>实验内容</a:t>
            </a:r>
            <a:endParaRPr lang="en-US" altLang="zh-CN" sz="2000" dirty="0"/>
          </a:p>
          <a:p>
            <a:endParaRPr lang="en-US" altLang="zh-CN" sz="2000" dirty="0"/>
          </a:p>
          <a:p>
            <a:pPr marL="285750" indent="-285750">
              <a:buFont typeface="Arial" panose="020B0604020202020204" pitchFamily="34" charset="0"/>
              <a:buChar char="•"/>
            </a:pPr>
            <a:r>
              <a:rPr lang="zh-CN" altLang="en-US" sz="2000" dirty="0"/>
              <a:t>实验中主要数据结构定义</a:t>
            </a:r>
            <a:endParaRPr lang="en-US" altLang="zh-CN" sz="2000" dirty="0"/>
          </a:p>
          <a:p>
            <a:endParaRPr lang="en-US" altLang="zh-CN" sz="2000" dirty="0"/>
          </a:p>
          <a:p>
            <a:pPr marL="285750" indent="-285750">
              <a:buFont typeface="Arial" panose="020B0604020202020204" pitchFamily="34" charset="0"/>
              <a:buChar char="•"/>
            </a:pPr>
            <a:r>
              <a:rPr lang="zh-CN" altLang="en-US" sz="2000" dirty="0"/>
              <a:t>实验中的主要思路和算法描述</a:t>
            </a:r>
            <a:endParaRPr lang="en-US" altLang="zh-CN" sz="2000" dirty="0"/>
          </a:p>
        </p:txBody>
      </p:sp>
    </p:spTree>
    <p:extLst>
      <p:ext uri="{BB962C8B-B14F-4D97-AF65-F5344CB8AC3E}">
        <p14:creationId xmlns:p14="http://schemas.microsoft.com/office/powerpoint/2010/main" val="49855566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B42AF1-62DF-9193-8C39-B0C606F2A535}"/>
              </a:ext>
            </a:extLst>
          </p:cNvPr>
          <p:cNvSpPr txBox="1"/>
          <p:nvPr/>
        </p:nvSpPr>
        <p:spPr>
          <a:xfrm>
            <a:off x="670559" y="726468"/>
            <a:ext cx="5183485" cy="52322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1. c99.l</a:t>
            </a:r>
            <a:r>
              <a:rPr lang="zh-CN" altLang="en-US" sz="2800" b="1" dirty="0">
                <a:solidFill>
                  <a:schemeClr val="tx1">
                    <a:lumMod val="75000"/>
                    <a:lumOff val="25000"/>
                  </a:schemeClr>
                </a:solidFill>
                <a:cs typeface="+mn-ea"/>
                <a:sym typeface="+mn-lt"/>
              </a:rPr>
              <a:t>文件解析部分：实验内容</a:t>
            </a:r>
          </a:p>
        </p:txBody>
      </p:sp>
      <p:sp>
        <p:nvSpPr>
          <p:cNvPr id="5" name="文本框 4">
            <a:extLst>
              <a:ext uri="{FF2B5EF4-FFF2-40B4-BE49-F238E27FC236}">
                <a16:creationId xmlns:a16="http://schemas.microsoft.com/office/drawing/2014/main" id="{F27B9BC6-7568-C66E-9936-41D94B4C9D32}"/>
              </a:ext>
            </a:extLst>
          </p:cNvPr>
          <p:cNvSpPr txBox="1"/>
          <p:nvPr/>
        </p:nvSpPr>
        <p:spPr>
          <a:xfrm>
            <a:off x="670559" y="1517233"/>
            <a:ext cx="4592320" cy="523220"/>
          </a:xfrm>
          <a:prstGeom prst="rect">
            <a:avLst/>
          </a:prstGeom>
          <a:noFill/>
        </p:spPr>
        <p:txBody>
          <a:bodyPr wrap="square">
            <a:spAutoFit/>
          </a:bodyPr>
          <a:lstStyle/>
          <a:p>
            <a:r>
              <a:rPr lang="zh-CN" altLang="en-US" sz="2800" dirty="0">
                <a:latin typeface="华文仿宋" panose="02010600040101010101" pitchFamily="2" charset="-122"/>
                <a:ea typeface="华文仿宋" panose="02010600040101010101" pitchFamily="2" charset="-122"/>
              </a:rPr>
              <a:t>读取</a:t>
            </a:r>
            <a:r>
              <a:rPr lang="en-US" altLang="zh-CN" sz="2800" dirty="0">
                <a:latin typeface="华文仿宋" panose="02010600040101010101" pitchFamily="2" charset="-122"/>
                <a:ea typeface="华文仿宋" panose="02010600040101010101" pitchFamily="2" charset="-122"/>
              </a:rPr>
              <a:t>c99.l</a:t>
            </a:r>
            <a:r>
              <a:rPr lang="zh-CN" altLang="en-US" sz="2800" dirty="0">
                <a:latin typeface="华文仿宋" panose="02010600040101010101" pitchFamily="2" charset="-122"/>
                <a:ea typeface="华文仿宋" panose="02010600040101010101" pitchFamily="2" charset="-122"/>
              </a:rPr>
              <a:t>文件并解析</a:t>
            </a:r>
          </a:p>
        </p:txBody>
      </p:sp>
      <p:pic>
        <p:nvPicPr>
          <p:cNvPr id="2" name="图片 1">
            <a:extLst>
              <a:ext uri="{FF2B5EF4-FFF2-40B4-BE49-F238E27FC236}">
                <a16:creationId xmlns:a16="http://schemas.microsoft.com/office/drawing/2014/main" id="{AEA67AF1-7FD5-4A8A-A948-060165DB06A0}"/>
              </a:ext>
            </a:extLst>
          </p:cNvPr>
          <p:cNvPicPr>
            <a:picLocks noChangeAspect="1"/>
          </p:cNvPicPr>
          <p:nvPr/>
        </p:nvPicPr>
        <p:blipFill>
          <a:blip r:embed="rId3"/>
          <a:stretch>
            <a:fillRect/>
          </a:stretch>
        </p:blipFill>
        <p:spPr>
          <a:xfrm>
            <a:off x="2040903" y="2307999"/>
            <a:ext cx="8110193" cy="4308540"/>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30812" t="4963" r="13710" b="33139"/>
          <a:stretch/>
        </p:blipFill>
        <p:spPr>
          <a:xfrm rot="5400000">
            <a:off x="6402094" y="1068095"/>
            <a:ext cx="6857999" cy="4721812"/>
          </a:xfrm>
          <a:prstGeom prst="rect">
            <a:avLst/>
          </a:prstGeom>
        </p:spPr>
      </p:pic>
    </p:spTree>
    <p:extLst>
      <p:ext uri="{BB962C8B-B14F-4D97-AF65-F5344CB8AC3E}">
        <p14:creationId xmlns:p14="http://schemas.microsoft.com/office/powerpoint/2010/main" val="34151077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5BC057E1-A3E9-4E60-AFA8-267931925C8D"/>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F:\1.30修改\78893"/>
  <p:tag name="ISPRING_FIRST_PUBLISH" val="1"/>
  <p:tag name="ISPRING_PRESENTATION_TITLE" val="清新几何简约工作汇报总结PPT背景"/>
</p:tagLst>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DBEEF3"/>
      </a:accent5>
      <a:accent6>
        <a:srgbClr val="3995AD"/>
      </a:accent6>
      <a:hlink>
        <a:srgbClr val="3995AD"/>
      </a:hlink>
      <a:folHlink>
        <a:srgbClr val="3995AD"/>
      </a:folHlink>
    </a:clrScheme>
    <a:fontScheme name="eecods0a">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1843</TotalTime>
  <Words>1679</Words>
  <Application>Microsoft Office PowerPoint</Application>
  <PresentationFormat>宽屏</PresentationFormat>
  <Paragraphs>167</Paragraphs>
  <Slides>28</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仿宋</vt:lpstr>
      <vt:lpstr>华文仿宋</vt:lpstr>
      <vt:lpstr>字魂59号-创粗黑</vt:lpstr>
      <vt:lpstr>Arial</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清新几何简约工作汇报总结PPT背景</dc:title>
  <dc:creator>WIN7</dc:creator>
  <cp:lastModifiedBy>86153</cp:lastModifiedBy>
  <cp:revision>103</cp:revision>
  <dcterms:created xsi:type="dcterms:W3CDTF">2017-08-18T03:02:00Z</dcterms:created>
  <dcterms:modified xsi:type="dcterms:W3CDTF">2022-05-18T03:26:19Z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