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95" r:id="rId5"/>
    <p:sldId id="296" r:id="rId6"/>
    <p:sldId id="261" r:id="rId7"/>
    <p:sldId id="305" r:id="rId8"/>
    <p:sldId id="306" r:id="rId9"/>
    <p:sldId id="318" r:id="rId10"/>
    <p:sldId id="297" r:id="rId11"/>
    <p:sldId id="309" r:id="rId12"/>
    <p:sldId id="332" r:id="rId13"/>
    <p:sldId id="344" r:id="rId14"/>
    <p:sldId id="320" r:id="rId15"/>
    <p:sldId id="356" r:id="rId16"/>
    <p:sldId id="367" r:id="rId17"/>
    <p:sldId id="368" r:id="rId18"/>
    <p:sldId id="370" r:id="rId19"/>
    <p:sldId id="322" r:id="rId20"/>
    <p:sldId id="321" r:id="rId21"/>
    <p:sldId id="307" r:id="rId22"/>
    <p:sldId id="319" r:id="rId23"/>
    <p:sldId id="323" r:id="rId24"/>
    <p:sldId id="324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25" r:id="rId33"/>
    <p:sldId id="326" r:id="rId34"/>
    <p:sldId id="308" r:id="rId35"/>
    <p:sldId id="304" r:id="rId36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03F"/>
    <a:srgbClr val="9BD5DA"/>
    <a:srgbClr val="3EAEB7"/>
    <a:srgbClr val="C83144"/>
    <a:srgbClr val="55B2A5"/>
    <a:srgbClr val="418F84"/>
    <a:srgbClr val="2C625A"/>
    <a:srgbClr val="55B2A7"/>
    <a:srgbClr val="DD1B3F"/>
    <a:srgbClr val="70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3891" autoAdjust="0"/>
  </p:normalViewPr>
  <p:slideViewPr>
    <p:cSldViewPr snapToGrid="0">
      <p:cViewPr varScale="1">
        <p:scale>
          <a:sx n="78" d="100"/>
          <a:sy n="78" d="100"/>
        </p:scale>
        <p:origin x="111" y="57"/>
      </p:cViewPr>
      <p:guideLst>
        <p:guide orient="horz" pos="2098"/>
        <p:guide pos="5428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9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2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7F3D-A9B4-48A4-B1A8-9B23B2503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8889" r="15812" b="1748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矩形 259"/>
          <p:cNvSpPr>
            <a:spLocks noChangeArrowheads="1"/>
          </p:cNvSpPr>
          <p:nvPr/>
        </p:nvSpPr>
        <p:spPr bwMode="auto">
          <a:xfrm>
            <a:off x="3327337" y="2182969"/>
            <a:ext cx="785882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编译原理课程设计</a:t>
            </a:r>
            <a:endParaRPr lang="en-US" altLang="zh-CN" sz="7200" b="1" spc="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矩形 259"/>
          <p:cNvSpPr>
            <a:spLocks noChangeArrowheads="1"/>
          </p:cNvSpPr>
          <p:nvPr/>
        </p:nvSpPr>
        <p:spPr bwMode="auto">
          <a:xfrm>
            <a:off x="8086328" y="1221985"/>
            <a:ext cx="3018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5400" b="1" dirty="0">
                <a:solidFill>
                  <a:srgbClr val="E3603F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5400" b="1" dirty="0">
                <a:solidFill>
                  <a:srgbClr val="E3603F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endParaRPr lang="en-US" altLang="zh-CN" sz="5400" b="1" dirty="0">
              <a:solidFill>
                <a:srgbClr val="E3603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7"/>
          <p:cNvSpPr txBox="1"/>
          <p:nvPr/>
        </p:nvSpPr>
        <p:spPr>
          <a:xfrm>
            <a:off x="4324929" y="3579556"/>
            <a:ext cx="6780070" cy="418189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defTabSz="912495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2022.05.22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3542" y="4048785"/>
            <a:ext cx="2234907" cy="400110"/>
          </a:xfrm>
          <a:prstGeom prst="rect">
            <a:avLst/>
          </a:prstGeom>
          <a:noFill/>
          <a:ln>
            <a:solidFill>
              <a:srgbClr val="3EAEB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EAEB7"/>
                </a:solidFill>
                <a:cs typeface="+mn-ea"/>
                <a:sym typeface="+mn-lt"/>
              </a:rPr>
              <a:t>09019204 </a:t>
            </a:r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曹邹颖</a:t>
            </a:r>
            <a:endParaRPr lang="en-US" altLang="zh-CN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0373" y="4796843"/>
            <a:ext cx="1210588" cy="400110"/>
          </a:xfrm>
          <a:prstGeom prst="rect">
            <a:avLst/>
          </a:prstGeom>
          <a:ln>
            <a:solidFill>
              <a:srgbClr val="3EAEB7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汇报小组</a:t>
            </a:r>
            <a:endParaRPr lang="zh-CN" altLang="en-US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23540" y="5524468"/>
            <a:ext cx="2234907" cy="400110"/>
          </a:xfrm>
          <a:prstGeom prst="rect">
            <a:avLst/>
          </a:prstGeom>
          <a:noFill/>
          <a:ln>
            <a:solidFill>
              <a:srgbClr val="3EAEB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EAEB7"/>
                </a:solidFill>
                <a:cs typeface="+mn-ea"/>
                <a:sym typeface="+mn-lt"/>
              </a:rPr>
              <a:t>09019104 </a:t>
            </a:r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陈逸彤</a:t>
            </a:r>
            <a:endParaRPr lang="en-US" altLang="zh-CN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3540" y="4789116"/>
            <a:ext cx="2234907" cy="400110"/>
          </a:xfrm>
          <a:prstGeom prst="rect">
            <a:avLst/>
          </a:prstGeom>
          <a:noFill/>
          <a:ln>
            <a:solidFill>
              <a:srgbClr val="3EAEB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EAEB7"/>
                </a:solidFill>
                <a:cs typeface="+mn-ea"/>
                <a:sym typeface="+mn-lt"/>
              </a:rPr>
              <a:t>09019231 </a:t>
            </a:r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许志豪</a:t>
            </a:r>
            <a:endParaRPr lang="en-US" altLang="zh-CN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49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0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865" y="763905"/>
            <a:ext cx="1751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0906760" cy="16300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识别正规表达式，将正规表达式的表示符号替换为正规式</a:t>
            </a:r>
            <a:endParaRPr lang="zh-CN" altLang="en-US" sz="2000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譬如{L}({L}|{D})*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{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count(); return(check_type()); }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使用函数：</a:t>
            </a:r>
            <a:r>
              <a:rPr lang="en-US" altLang="zh-CN" sz="2000" dirty="0">
                <a:solidFill>
                  <a:schemeClr val="tx1"/>
                </a:solidFill>
              </a:rPr>
              <a:t>StandardRE()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570865" y="2994025"/>
            <a:ext cx="3799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实验中的主要数据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3515995"/>
            <a:ext cx="10906760" cy="25533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结构体</a:t>
            </a:r>
            <a:r>
              <a:rPr lang="en-US" altLang="zh-CN" sz="2000" dirty="0">
                <a:solidFill>
                  <a:schemeClr val="tx1"/>
                </a:solidFill>
              </a:rPr>
              <a:t>Edge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String symbol</a:t>
            </a:r>
            <a:r>
              <a:rPr lang="zh-CN" altLang="en-US" sz="2000" dirty="0">
                <a:solidFill>
                  <a:schemeClr val="tx1"/>
                </a:solidFill>
              </a:rPr>
              <a:t>（边上</a:t>
            </a:r>
            <a:r>
              <a:rPr lang="zh-CN" altLang="en-US" sz="2000" dirty="0">
                <a:solidFill>
                  <a:schemeClr val="tx1"/>
                </a:solidFill>
              </a:rPr>
              <a:t>符号）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Edge*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Node*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结构体</a:t>
            </a:r>
            <a:r>
              <a:rPr lang="en-US" altLang="zh-CN" sz="2000" dirty="0">
                <a:solidFill>
                  <a:schemeClr val="tx1"/>
                </a:solidFill>
              </a:rPr>
              <a:t>Node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int id</a:t>
            </a:r>
            <a:r>
              <a:rPr lang="zh-CN" altLang="en-US" sz="2000" dirty="0">
                <a:solidFill>
                  <a:schemeClr val="tx1"/>
                </a:solidFill>
              </a:rPr>
              <a:t>（节点</a:t>
            </a:r>
            <a:r>
              <a:rPr lang="zh-CN" altLang="en-US" sz="2000" dirty="0">
                <a:solidFill>
                  <a:schemeClr val="tx1"/>
                </a:solidFill>
              </a:rPr>
              <a:t>编号）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Edge*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Node*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String action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记录词法</a:t>
            </a:r>
            <a:r>
              <a:rPr lang="zh-CN" altLang="en-US" sz="2000" dirty="0">
                <a:solidFill>
                  <a:schemeClr val="tx1"/>
                </a:solidFill>
              </a:rPr>
              <a:t>规则）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set&lt;int&gt; NFANodeSet用于DFA节点, 一个DFA状态对应于NFA状态子集,存的是NFA状态标号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0906760" cy="37846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StandardRE()</a:t>
            </a:r>
            <a:r>
              <a:rPr lang="zh-CN" altLang="en-US" sz="2000" dirty="0">
                <a:solidFill>
                  <a:schemeClr val="tx1"/>
                </a:solidFill>
              </a:rPr>
              <a:t>函数</a:t>
            </a:r>
            <a:r>
              <a:rPr lang="zh-CN" altLang="en-US" sz="2000" dirty="0">
                <a:solidFill>
                  <a:schemeClr val="tx1"/>
                </a:solidFill>
              </a:rPr>
              <a:t>参数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string str</a:t>
            </a:r>
            <a:r>
              <a:rPr lang="zh-CN" altLang="en-US" sz="2000" dirty="0">
                <a:solidFill>
                  <a:schemeClr val="tx1"/>
                </a:solidFill>
              </a:rPr>
              <a:t>，即传入读取的需要判断是否为</a:t>
            </a:r>
            <a:r>
              <a:rPr lang="en-US" altLang="zh-CN" sz="2000" dirty="0">
                <a:solidFill>
                  <a:schemeClr val="tx1"/>
                </a:solidFill>
              </a:rPr>
              <a:t>RE</a:t>
            </a:r>
            <a:r>
              <a:rPr lang="zh-CN" altLang="en-US" sz="2000" dirty="0">
                <a:solidFill>
                  <a:schemeClr val="tx1"/>
                </a:solidFill>
              </a:rPr>
              <a:t>的一段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主要</a:t>
            </a:r>
            <a:r>
              <a:rPr lang="zh-CN" altLang="en-US" sz="2000" dirty="0">
                <a:solidFill>
                  <a:schemeClr val="tx1"/>
                </a:solidFill>
              </a:rPr>
              <a:t>思路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找出</a:t>
            </a:r>
            <a:r>
              <a:rPr lang="en-US" altLang="zh-CN" sz="2000" dirty="0">
                <a:solidFill>
                  <a:schemeClr val="tx1"/>
                </a:solidFill>
              </a:rPr>
              <a:t>“{}”</a:t>
            </a:r>
            <a:r>
              <a:rPr lang="zh-CN" altLang="en-US" sz="2000" dirty="0">
                <a:solidFill>
                  <a:schemeClr val="tx1"/>
                </a:solidFill>
              </a:rPr>
              <a:t>，即成对出现的花括号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未遇到“{”，那么函数就可以直接返回输入的语句参数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“{”有对应</a:t>
            </a:r>
            <a:r>
              <a:rPr lang="en-US" altLang="zh-CN" sz="2000" dirty="0">
                <a:solidFill>
                  <a:schemeClr val="tx1"/>
                </a:solidFill>
              </a:rPr>
              <a:t>“}”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从“{”的位置出发，开始往后遍历，如果找到了下一个“}”，就跳出遍历，而如果没找到下一个“}”，那么就直到遍历完整个语句，再跳出遍历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“{”</a:t>
            </a:r>
            <a:r>
              <a:rPr lang="zh-CN" altLang="en-US" sz="2000" dirty="0">
                <a:solidFill>
                  <a:schemeClr val="tx1"/>
                </a:solidFill>
              </a:rPr>
              <a:t>无对应</a:t>
            </a:r>
            <a:r>
              <a:rPr lang="en-US" altLang="zh-CN" sz="2000" dirty="0">
                <a:solidFill>
                  <a:schemeClr val="tx1"/>
                </a:solidFill>
              </a:rPr>
              <a:t>“}”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直接返回传入函数的</a:t>
            </a:r>
            <a:r>
              <a:rPr lang="en-US" altLang="zh-CN" sz="2000" dirty="0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，因为若“{}”不成对出现，说明非RE的表示符号，而是单括号本身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拼接，左括号{之前部分</a:t>
            </a:r>
            <a:r>
              <a:rPr lang="en-US" altLang="zh-CN" sz="2000" dirty="0"/>
              <a:t>+RE</a:t>
            </a:r>
            <a:r>
              <a:rPr lang="zh-CN" altLang="en-US" sz="2000" dirty="0"/>
              <a:t>的表示符号部分</a:t>
            </a:r>
            <a:r>
              <a:rPr lang="en-US" altLang="zh-CN" sz="2000" dirty="0"/>
              <a:t>+</a:t>
            </a:r>
            <a:r>
              <a:rPr lang="zh-CN" altLang="en-US" sz="2000" dirty="0"/>
              <a:t>右括号</a:t>
            </a:r>
            <a:r>
              <a:rPr lang="en-US" altLang="zh-CN" sz="2000" dirty="0"/>
              <a:t>}</a:t>
            </a:r>
            <a:r>
              <a:rPr lang="zh-CN" altLang="en-US" sz="2000" dirty="0"/>
              <a:t>之后的</a:t>
            </a:r>
            <a:r>
              <a:rPr lang="zh-CN" altLang="en-US" sz="2000" dirty="0"/>
              <a:t>部分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312" y="825136"/>
            <a:ext cx="427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构建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NFA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的详细设计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865" y="763905"/>
            <a:ext cx="1751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1548745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对已有的</a:t>
            </a:r>
            <a:r>
              <a:rPr lang="en-US" altLang="zh-CN" sz="2000" dirty="0"/>
              <a:t>Edge</a:t>
            </a:r>
            <a:r>
              <a:rPr lang="zh-CN" altLang="en-US" sz="2000" dirty="0"/>
              <a:t>进行操作，构建</a:t>
            </a:r>
            <a:r>
              <a:rPr lang="en-US" altLang="zh-CN" sz="2000" dirty="0"/>
              <a:t>NFA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涉及函数：</a:t>
            </a:r>
            <a:r>
              <a:rPr lang="en-US" altLang="zh-CN" sz="2000" dirty="0"/>
              <a:t>makeNFA()</a:t>
            </a:r>
            <a:r>
              <a:rPr lang="zh-CN" altLang="en-US" sz="2000" dirty="0"/>
              <a:t>、processEdge()、ProcessClosure()、ProcessOr()、ProcessSplit()、ProcessOrZero()、ProcessPositiveClosure()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570865" y="2994025"/>
            <a:ext cx="3799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实验中的主要数据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3515995"/>
            <a:ext cx="10906760" cy="25533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结构体</a:t>
            </a:r>
            <a:r>
              <a:rPr lang="en-US" altLang="zh-CN" sz="2000" dirty="0">
                <a:solidFill>
                  <a:schemeClr val="tx1"/>
                </a:solidFill>
              </a:rPr>
              <a:t>Edge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String symbol</a:t>
            </a:r>
            <a:r>
              <a:rPr lang="zh-CN" altLang="en-US" sz="2000" dirty="0">
                <a:solidFill>
                  <a:schemeClr val="tx1"/>
                </a:solidFill>
              </a:rPr>
              <a:t>（边上</a:t>
            </a:r>
            <a:r>
              <a:rPr lang="zh-CN" altLang="en-US" sz="2000" dirty="0">
                <a:solidFill>
                  <a:schemeClr val="tx1"/>
                </a:solidFill>
              </a:rPr>
              <a:t>符号）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Edge*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Node*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结构体</a:t>
            </a:r>
            <a:r>
              <a:rPr lang="en-US" altLang="zh-CN" sz="2000" dirty="0">
                <a:solidFill>
                  <a:schemeClr val="tx1"/>
                </a:solidFill>
              </a:rPr>
              <a:t>Node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int id</a:t>
            </a:r>
            <a:r>
              <a:rPr lang="zh-CN" altLang="en-US" sz="2000" dirty="0">
                <a:solidFill>
                  <a:schemeClr val="tx1"/>
                </a:solidFill>
              </a:rPr>
              <a:t>（节点</a:t>
            </a:r>
            <a:r>
              <a:rPr lang="zh-CN" altLang="en-US" sz="2000" dirty="0">
                <a:solidFill>
                  <a:schemeClr val="tx1"/>
                </a:solidFill>
              </a:rPr>
              <a:t>编号）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Edge*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Node*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String action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记录词法</a:t>
            </a:r>
            <a:r>
              <a:rPr lang="zh-CN" altLang="en-US" sz="2000" dirty="0">
                <a:solidFill>
                  <a:schemeClr val="tx1"/>
                </a:solidFill>
              </a:rPr>
              <a:t>规则）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set&lt;int&gt; NFANodeSet用于DFA节点, 一个DFA状态对应于NFA状态子集,存的是NFA状态标号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570" y="1285875"/>
            <a:ext cx="10906760" cy="56311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processEdge()</a:t>
            </a:r>
            <a:r>
              <a:rPr lang="zh-CN" altLang="en-US" sz="2000" dirty="0"/>
              <a:t>函数</a:t>
            </a:r>
            <a:r>
              <a:rPr lang="zh-CN" altLang="en-US" sz="2000" dirty="0"/>
              <a:t>参数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Node* node</a:t>
            </a:r>
            <a:r>
              <a:rPr lang="zh-CN" altLang="en-US" sz="2000" dirty="0"/>
              <a:t>、</a:t>
            </a:r>
            <a:r>
              <a:rPr lang="en-US" altLang="zh-CN" sz="2000" dirty="0"/>
              <a:t>Edge* </a:t>
            </a:r>
            <a:r>
              <a:rPr lang="en-US" altLang="zh-CN" sz="2000" dirty="0"/>
              <a:t>line</a:t>
            </a:r>
            <a:endParaRPr lang="en-US" altLang="zh-C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主要思路（</a:t>
            </a:r>
            <a:r>
              <a:rPr lang="zh-CN" altLang="en-US" sz="2000" dirty="0">
                <a:solidFill>
                  <a:schemeClr val="tx1"/>
                </a:solidFill>
              </a:rPr>
              <a:t>上半部分）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</a:rPr>
              <a:t>长度</a:t>
            </a:r>
            <a:r>
              <a:rPr lang="en-US" altLang="zh-CN" sz="2000" dirty="0">
                <a:solidFill>
                  <a:schemeClr val="tx1"/>
                </a:solidFill>
              </a:rPr>
              <a:t>&lt;=1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不进行边处理，</a:t>
            </a:r>
            <a:r>
              <a:rPr lang="zh-CN" altLang="en-US" sz="2000" dirty="0">
                <a:solidFill>
                  <a:schemeClr val="tx1"/>
                </a:solidFill>
              </a:rPr>
              <a:t>因为边上的字符为空字符或单字符， 不存在复合字符的情况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</a:rPr>
              <a:t>长度</a:t>
            </a:r>
            <a:r>
              <a:rPr lang="en-US" altLang="zh-CN" sz="2000" dirty="0">
                <a:solidFill>
                  <a:schemeClr val="tx1"/>
                </a:solidFill>
              </a:rPr>
              <a:t>&gt;1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line</a:t>
            </a:r>
            <a:r>
              <a:rPr lang="zh-CN" altLang="en-US" sz="2000" dirty="0">
                <a:sym typeface="+mn-ea"/>
              </a:rPr>
              <a:t>第一个字符为“[”</a:t>
            </a:r>
            <a:r>
              <a:rPr lang="zh-CN" altLang="en-US" sz="2000" dirty="0">
                <a:sym typeface="+mn-ea"/>
              </a:rPr>
              <a:t>时，</a:t>
            </a:r>
            <a:endParaRPr lang="zh-CN" altLang="en-US" sz="2000" dirty="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同时</a:t>
            </a:r>
            <a:r>
              <a:rPr lang="en-US" altLang="zh-CN" sz="2000" dirty="0">
                <a:solidFill>
                  <a:schemeClr val="tx1"/>
                </a:solidFill>
              </a:rPr>
              <a:t>“[]”</a:t>
            </a:r>
            <a:r>
              <a:rPr lang="zh-CN" altLang="en-US" sz="2000" dirty="0">
                <a:solidFill>
                  <a:schemeClr val="tx1"/>
                </a:solidFill>
              </a:rPr>
              <a:t>成对出现，同时</a:t>
            </a:r>
            <a:r>
              <a:rPr lang="en-US" altLang="zh-CN" sz="2000" dirty="0">
                <a:solidFill>
                  <a:schemeClr val="tx1"/>
                </a:solidFill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</a:rPr>
              <a:t>中仅有</a:t>
            </a:r>
            <a:r>
              <a:rPr lang="en-US" altLang="zh-CN" sz="2000" dirty="0">
                <a:solidFill>
                  <a:schemeClr val="tx1"/>
                </a:solidFill>
              </a:rPr>
              <a:t>“[]”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创建</a:t>
            </a:r>
            <a:r>
              <a:rPr lang="en-US" altLang="zh-CN" sz="2000" dirty="0">
                <a:solidFill>
                  <a:schemeClr val="tx1"/>
                </a:solidFill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</a:rPr>
              <a:t>长度个新边，与</a:t>
            </a:r>
            <a:r>
              <a:rPr lang="en-US" altLang="zh-CN" sz="2000" dirty="0">
                <a:solidFill>
                  <a:schemeClr val="tx1"/>
                </a:solidFill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</a:rPr>
              <a:t>平行，获取</a:t>
            </a:r>
            <a:r>
              <a:rPr lang="en-US" altLang="zh-CN" sz="2000" dirty="0">
                <a:solidFill>
                  <a:schemeClr val="tx1"/>
                </a:solidFill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</a:rPr>
              <a:t>中每个字符作为新边的</a:t>
            </a:r>
            <a:r>
              <a:rPr lang="en-US" altLang="zh-CN" sz="2000" dirty="0">
                <a:solidFill>
                  <a:schemeClr val="tx1"/>
                </a:solidFill>
              </a:rPr>
              <a:t>symbol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同时</a:t>
            </a:r>
            <a:r>
              <a:rPr lang="en-US" altLang="zh-CN" sz="2000" dirty="0">
                <a:solidFill>
                  <a:schemeClr val="tx1"/>
                </a:solidFill>
              </a:rPr>
              <a:t>“[]”</a:t>
            </a:r>
            <a:r>
              <a:rPr lang="zh-CN" altLang="en-US" sz="2000" dirty="0">
                <a:solidFill>
                  <a:schemeClr val="tx1"/>
                </a:solidFill>
              </a:rPr>
              <a:t>后有剩余字符或者</a:t>
            </a:r>
            <a:r>
              <a:rPr lang="en-US" altLang="zh-CN" sz="2000" dirty="0">
                <a:solidFill>
                  <a:schemeClr val="tx1"/>
                </a:solidFill>
              </a:rPr>
              <a:t>“[”</a:t>
            </a:r>
            <a:r>
              <a:rPr lang="zh-CN" altLang="en-US" sz="2000" dirty="0">
                <a:solidFill>
                  <a:schemeClr val="tx1"/>
                </a:solidFill>
              </a:rPr>
              <a:t>单挂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“[]”后面有剩余字符，首先提取原有的“[]”内的字符，作为processingPart以及提取连接符后面的部分作为theRest，连接符则有“*”“+”“?”“|”四种。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“[”</a:t>
            </a:r>
            <a:r>
              <a:rPr lang="zh-CN" altLang="en-US" sz="2000" dirty="0">
                <a:sym typeface="+mn-ea"/>
              </a:rPr>
              <a:t>单挂或者没有连接符，则单纯拆分</a:t>
            </a:r>
            <a:r>
              <a:rPr lang="en-US" altLang="zh-CN" sz="2000" dirty="0">
                <a:sym typeface="+mn-ea"/>
              </a:rPr>
              <a:t>“[”</a:t>
            </a:r>
            <a:r>
              <a:rPr lang="zh-CN" altLang="en-US" sz="2000" dirty="0">
                <a:sym typeface="+mn-ea"/>
              </a:rPr>
              <a:t>或者</a:t>
            </a:r>
            <a:r>
              <a:rPr lang="en-US" altLang="zh-CN" sz="2000" dirty="0">
                <a:sym typeface="+mn-ea"/>
              </a:rPr>
              <a:t>“[]”</a:t>
            </a:r>
            <a:r>
              <a:rPr lang="zh-CN" altLang="en-US" sz="2000" dirty="0">
                <a:sym typeface="+mn-ea"/>
              </a:rPr>
              <a:t>与后半部分</a:t>
            </a:r>
            <a:endParaRPr lang="zh-CN" altLang="en-US" sz="2000" dirty="0"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第一个字符为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“(”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时，思路与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“[”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一致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line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第一个字符为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“\””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同时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“\””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成对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出现（出现了关键字）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关键字逐个拆分，逐个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加新边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570" y="1285875"/>
            <a:ext cx="10906760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主要思路（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下半部分）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line</a:t>
            </a:r>
            <a:r>
              <a:rPr lang="zh-CN" altLang="en-US" sz="2000" dirty="0">
                <a:sym typeface="+mn-ea"/>
              </a:rPr>
              <a:t>长度</a:t>
            </a:r>
            <a:r>
              <a:rPr lang="en-US" altLang="zh-CN" sz="2000" dirty="0">
                <a:sym typeface="+mn-ea"/>
              </a:rPr>
              <a:t>&gt;1</a:t>
            </a:r>
            <a:r>
              <a:rPr lang="zh-CN" altLang="en-US" sz="2000" dirty="0">
                <a:sym typeface="+mn-ea"/>
              </a:rPr>
              <a:t>时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line</a:t>
            </a:r>
            <a:r>
              <a:rPr lang="zh-CN" altLang="en-US" sz="2000" dirty="0">
                <a:sym typeface="+mn-ea"/>
              </a:rPr>
              <a:t>第一个字符为</a:t>
            </a:r>
            <a:r>
              <a:rPr lang="en-US" altLang="zh-CN" sz="2000" dirty="0">
                <a:sym typeface="+mn-ea"/>
              </a:rPr>
              <a:t>“\\”</a:t>
            </a:r>
            <a:r>
              <a:rPr lang="zh-CN" altLang="en-US" sz="2000" dirty="0">
                <a:sym typeface="+mn-ea"/>
              </a:rPr>
              <a:t>时（遇到了</a:t>
            </a:r>
            <a:r>
              <a:rPr lang="zh-CN" altLang="en-US" sz="2000" dirty="0">
                <a:sym typeface="+mn-ea"/>
              </a:rPr>
              <a:t>转义符）</a:t>
            </a:r>
            <a:endParaRPr lang="zh-CN" altLang="en-US" sz="2000" dirty="0">
              <a:sym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c99.l中可能遇到转 义符的情况如下，“\\”“\””“\’”“\t”“\v”“\n”“\f”“\0”“\?”“\r”“\a” “\b”,由于转义符之后总是有别的字符跟随，所以就将转义符部分提取出来作为 processingPart（比如遇到“\t”,就将“\t”作为processingPart），而转义符后面的部分 用作theRest，然后仍然依照处理“[”后有连接符或者单边“[”的处理方式，处理 processingPart与theRest。</a:t>
            </a:r>
            <a:endParaRPr lang="zh-CN" altLang="en-US" sz="2000" dirty="0">
              <a:sym typeface="+mn-ea"/>
            </a:endParaRPr>
          </a:p>
          <a:p>
            <a:pPr marL="1371600" lvl="3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不属于以上任何一种情况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828800" lvl="4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将第一个字符单 独取出来作为processingPart，剩下部分作为theRest。然后依照处理“[”后有连接符或 者单边“[”的处理方式，处理processingPart与theRest。本质上相当于将字符串拆分并 且逐个加边或者作其他处理。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实验中遇到的问题及解决方案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312" y="825136"/>
            <a:ext cx="427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构建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DFA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的详细设计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312" y="825136"/>
            <a:ext cx="427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词法分析代码生成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41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9BD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noFil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61" y="3509877"/>
            <a:ext cx="275466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974511" y="4712443"/>
            <a:ext cx="40564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SeuYacc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flipH="1">
            <a:off x="0" y="0"/>
            <a:ext cx="5865697" cy="403860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05537" y="4724866"/>
            <a:ext cx="2212175" cy="830996"/>
            <a:chOff x="898446" y="3506312"/>
            <a:chExt cx="1659130" cy="623247"/>
          </a:xfrm>
        </p:grpSpPr>
        <p:sp>
          <p:nvSpPr>
            <p:cNvPr id="20" name="文本框 22"/>
            <p:cNvSpPr txBox="1"/>
            <p:nvPr/>
          </p:nvSpPr>
          <p:spPr>
            <a:xfrm>
              <a:off x="1394759" y="3620097"/>
              <a:ext cx="1162817" cy="3770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66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项目展示</a:t>
              </a:r>
              <a:endPara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0"/>
            <p:cNvSpPr txBox="1"/>
            <p:nvPr/>
          </p:nvSpPr>
          <p:spPr>
            <a:xfrm>
              <a:off x="898446" y="3506312"/>
              <a:ext cx="396984" cy="62324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05537" y="1603801"/>
            <a:ext cx="2895048" cy="830997"/>
            <a:chOff x="6819852" y="1760489"/>
            <a:chExt cx="2895048" cy="831000"/>
          </a:xfrm>
        </p:grpSpPr>
        <p:sp>
          <p:nvSpPr>
            <p:cNvPr id="37" name="文本框 7"/>
            <p:cNvSpPr txBox="1"/>
            <p:nvPr/>
          </p:nvSpPr>
          <p:spPr>
            <a:xfrm>
              <a:off x="7481596" y="1899990"/>
              <a:ext cx="2233304" cy="50276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66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工作总体回顾</a:t>
              </a:r>
              <a:endPara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5"/>
            <p:cNvSpPr txBox="1"/>
            <p:nvPr/>
          </p:nvSpPr>
          <p:spPr>
            <a:xfrm>
              <a:off x="6819852" y="1760489"/>
              <a:ext cx="415498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205537" y="2644156"/>
            <a:ext cx="2741159" cy="830997"/>
            <a:chOff x="6819852" y="2767253"/>
            <a:chExt cx="2741159" cy="831000"/>
          </a:xfrm>
        </p:grpSpPr>
        <p:sp>
          <p:nvSpPr>
            <p:cNvPr id="43" name="文本框 12"/>
            <p:cNvSpPr txBox="1"/>
            <p:nvPr/>
          </p:nvSpPr>
          <p:spPr>
            <a:xfrm>
              <a:off x="7481596" y="2929127"/>
              <a:ext cx="2079415" cy="50276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66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SeuLex</a:t>
              </a:r>
              <a:r>
                <a:rPr lang="zh-CN" altLang="en-US" sz="2665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</a:t>
              </a:r>
              <a:endPara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10"/>
            <p:cNvSpPr txBox="1"/>
            <p:nvPr/>
          </p:nvSpPr>
          <p:spPr>
            <a:xfrm>
              <a:off x="6819852" y="2767253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05537" y="3684511"/>
            <a:ext cx="846475" cy="830997"/>
            <a:chOff x="6819852" y="3774017"/>
            <a:chExt cx="846475" cy="831000"/>
          </a:xfrm>
        </p:grpSpPr>
        <p:sp>
          <p:nvSpPr>
            <p:cNvPr id="48" name="文本框 17"/>
            <p:cNvSpPr txBox="1"/>
            <p:nvPr/>
          </p:nvSpPr>
          <p:spPr>
            <a:xfrm>
              <a:off x="7481596" y="3895250"/>
              <a:ext cx="184731" cy="50276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15"/>
            <p:cNvSpPr txBox="1"/>
            <p:nvPr/>
          </p:nvSpPr>
          <p:spPr>
            <a:xfrm>
              <a:off x="6819852" y="3774017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222703" y="1984481"/>
            <a:ext cx="2009182" cy="3019105"/>
            <a:chOff x="5468063" y="-93319"/>
            <a:chExt cx="2009182" cy="3019108"/>
          </a:xfrm>
        </p:grpSpPr>
        <p:sp>
          <p:nvSpPr>
            <p:cNvPr id="54" name="TextBox 9"/>
            <p:cNvSpPr txBox="1"/>
            <p:nvPr/>
          </p:nvSpPr>
          <p:spPr>
            <a:xfrm>
              <a:off x="6800137" y="1018855"/>
              <a:ext cx="677108" cy="190693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55" name="Straight Connector 3"/>
            <p:cNvCxnSpPr/>
            <p:nvPr/>
          </p:nvCxnSpPr>
          <p:spPr>
            <a:xfrm>
              <a:off x="5813425" y="1230313"/>
              <a:ext cx="565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99"/>
            <p:cNvSpPr txBox="1"/>
            <p:nvPr/>
          </p:nvSpPr>
          <p:spPr>
            <a:xfrm>
              <a:off x="5468063" y="-93319"/>
              <a:ext cx="1292662" cy="284896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 录</a:t>
              </a:r>
              <a:endPara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12"/>
          <p:cNvSpPr txBox="1"/>
          <p:nvPr/>
        </p:nvSpPr>
        <p:spPr>
          <a:xfrm>
            <a:off x="7863621" y="3824203"/>
            <a:ext cx="2230162" cy="50276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6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SeuYacc</a:t>
            </a:r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7"/>
          <p:cNvSpPr/>
          <p:nvPr/>
        </p:nvSpPr>
        <p:spPr>
          <a:xfrm>
            <a:off x="1" y="2978348"/>
            <a:ext cx="12192000" cy="3336323"/>
          </a:xfrm>
          <a:custGeom>
            <a:avLst/>
            <a:gdLst>
              <a:gd name="connsiteX0" fmla="*/ 0 w 9848335"/>
              <a:gd name="connsiteY0" fmla="*/ 3422821 h 3422821"/>
              <a:gd name="connsiteX1" fmla="*/ 2496065 w 9848335"/>
              <a:gd name="connsiteY1" fmla="*/ 1989438 h 3422821"/>
              <a:gd name="connsiteX2" fmla="*/ 6277232 w 9848335"/>
              <a:gd name="connsiteY2" fmla="*/ 2409567 h 3422821"/>
              <a:gd name="connsiteX3" fmla="*/ 9848335 w 9848335"/>
              <a:gd name="connsiteY3" fmla="*/ 0 h 3422821"/>
              <a:gd name="connsiteX0-1" fmla="*/ 0 w 9848335"/>
              <a:gd name="connsiteY0-2" fmla="*/ 3422821 h 3422821"/>
              <a:gd name="connsiteX1-3" fmla="*/ 2496065 w 9848335"/>
              <a:gd name="connsiteY1-4" fmla="*/ 1989438 h 3422821"/>
              <a:gd name="connsiteX2-5" fmla="*/ 6450227 w 9848335"/>
              <a:gd name="connsiteY2-6" fmla="*/ 2125362 h 3422821"/>
              <a:gd name="connsiteX3-7" fmla="*/ 9848335 w 9848335"/>
              <a:gd name="connsiteY3-8" fmla="*/ 0 h 3422821"/>
              <a:gd name="connsiteX0-9" fmla="*/ 0 w 9848335"/>
              <a:gd name="connsiteY0-10" fmla="*/ 3422821 h 3422821"/>
              <a:gd name="connsiteX1-11" fmla="*/ 2496065 w 9848335"/>
              <a:gd name="connsiteY1-12" fmla="*/ 1989438 h 3422821"/>
              <a:gd name="connsiteX2-13" fmla="*/ 6759145 w 9848335"/>
              <a:gd name="connsiteY2-14" fmla="*/ 2113005 h 3422821"/>
              <a:gd name="connsiteX3-15" fmla="*/ 9848335 w 9848335"/>
              <a:gd name="connsiteY3-16" fmla="*/ 0 h 3422821"/>
              <a:gd name="connsiteX0-17" fmla="*/ 0 w 9848335"/>
              <a:gd name="connsiteY0-18" fmla="*/ 3422821 h 3422821"/>
              <a:gd name="connsiteX1-19" fmla="*/ 3262184 w 9848335"/>
              <a:gd name="connsiteY1-20" fmla="*/ 1952367 h 3422821"/>
              <a:gd name="connsiteX2-21" fmla="*/ 6759145 w 9848335"/>
              <a:gd name="connsiteY2-22" fmla="*/ 2113005 h 3422821"/>
              <a:gd name="connsiteX3-23" fmla="*/ 9848335 w 9848335"/>
              <a:gd name="connsiteY3-24" fmla="*/ 0 h 3422821"/>
              <a:gd name="connsiteX0-25" fmla="*/ 0 w 9811265"/>
              <a:gd name="connsiteY0-26" fmla="*/ 3002691 h 3002691"/>
              <a:gd name="connsiteX1-27" fmla="*/ 3262184 w 9811265"/>
              <a:gd name="connsiteY1-28" fmla="*/ 1532237 h 3002691"/>
              <a:gd name="connsiteX2-29" fmla="*/ 6759145 w 9811265"/>
              <a:gd name="connsiteY2-30" fmla="*/ 1692875 h 3002691"/>
              <a:gd name="connsiteX3-31" fmla="*/ 9811265 w 9811265"/>
              <a:gd name="connsiteY3-32" fmla="*/ 0 h 3002691"/>
              <a:gd name="connsiteX0-33" fmla="*/ 0 w 9811265"/>
              <a:gd name="connsiteY0-34" fmla="*/ 3002691 h 3002691"/>
              <a:gd name="connsiteX1-35" fmla="*/ 3249827 w 9811265"/>
              <a:gd name="connsiteY1-36" fmla="*/ 1458097 h 3002691"/>
              <a:gd name="connsiteX2-37" fmla="*/ 6759145 w 9811265"/>
              <a:gd name="connsiteY2-38" fmla="*/ 1692875 h 3002691"/>
              <a:gd name="connsiteX3-39" fmla="*/ 9811265 w 9811265"/>
              <a:gd name="connsiteY3-40" fmla="*/ 0 h 3002691"/>
              <a:gd name="connsiteX0-41" fmla="*/ 0 w 10293179"/>
              <a:gd name="connsiteY0-42" fmla="*/ 3336323 h 3336323"/>
              <a:gd name="connsiteX1-43" fmla="*/ 3249827 w 10293179"/>
              <a:gd name="connsiteY1-44" fmla="*/ 1791729 h 3336323"/>
              <a:gd name="connsiteX2-45" fmla="*/ 6759145 w 10293179"/>
              <a:gd name="connsiteY2-46" fmla="*/ 2026507 h 3336323"/>
              <a:gd name="connsiteX3-47" fmla="*/ 10293179 w 10293179"/>
              <a:gd name="connsiteY3-48" fmla="*/ 0 h 3336323"/>
              <a:gd name="connsiteX0-49" fmla="*/ 0 w 10293179"/>
              <a:gd name="connsiteY0-50" fmla="*/ 3336323 h 3336323"/>
              <a:gd name="connsiteX1-51" fmla="*/ 3249827 w 10293179"/>
              <a:gd name="connsiteY1-52" fmla="*/ 1791729 h 3336323"/>
              <a:gd name="connsiteX2-53" fmla="*/ 7414054 w 10293179"/>
              <a:gd name="connsiteY2-54" fmla="*/ 1964723 h 3336323"/>
              <a:gd name="connsiteX3-55" fmla="*/ 10293179 w 10293179"/>
              <a:gd name="connsiteY3-56" fmla="*/ 0 h 3336323"/>
              <a:gd name="connsiteX0-57" fmla="*/ 0 w 10293179"/>
              <a:gd name="connsiteY0-58" fmla="*/ 3336323 h 3336323"/>
              <a:gd name="connsiteX1-59" fmla="*/ 3249827 w 10293179"/>
              <a:gd name="connsiteY1-60" fmla="*/ 1791729 h 3336323"/>
              <a:gd name="connsiteX2-61" fmla="*/ 7414054 w 10293179"/>
              <a:gd name="connsiteY2-62" fmla="*/ 1964723 h 3336323"/>
              <a:gd name="connsiteX3-63" fmla="*/ 10293179 w 10293179"/>
              <a:gd name="connsiteY3-64" fmla="*/ 0 h 3336323"/>
              <a:gd name="connsiteX0-65" fmla="*/ 0 w 10293179"/>
              <a:gd name="connsiteY0-66" fmla="*/ 3336323 h 3336323"/>
              <a:gd name="connsiteX1-67" fmla="*/ 3249827 w 10293179"/>
              <a:gd name="connsiteY1-68" fmla="*/ 1791729 h 3336323"/>
              <a:gd name="connsiteX2-69" fmla="*/ 7006281 w 10293179"/>
              <a:gd name="connsiteY2-70" fmla="*/ 1989436 h 3336323"/>
              <a:gd name="connsiteX3-71" fmla="*/ 10293179 w 10293179"/>
              <a:gd name="connsiteY3-72" fmla="*/ 0 h 3336323"/>
              <a:gd name="connsiteX0-73" fmla="*/ 0 w 10293179"/>
              <a:gd name="connsiteY0-74" fmla="*/ 3336323 h 3336323"/>
              <a:gd name="connsiteX1-75" fmla="*/ 2842054 w 10293179"/>
              <a:gd name="connsiteY1-76" fmla="*/ 1828799 h 3336323"/>
              <a:gd name="connsiteX2-77" fmla="*/ 7006281 w 10293179"/>
              <a:gd name="connsiteY2-78" fmla="*/ 1989436 h 3336323"/>
              <a:gd name="connsiteX3-79" fmla="*/ 10293179 w 10293179"/>
              <a:gd name="connsiteY3-80" fmla="*/ 0 h 3336323"/>
              <a:gd name="connsiteX0-81" fmla="*/ 0 w 10293179"/>
              <a:gd name="connsiteY0-82" fmla="*/ 3336323 h 3336323"/>
              <a:gd name="connsiteX1-83" fmla="*/ 2842054 w 10293179"/>
              <a:gd name="connsiteY1-84" fmla="*/ 1828799 h 3336323"/>
              <a:gd name="connsiteX2-85" fmla="*/ 6709719 w 10293179"/>
              <a:gd name="connsiteY2-86" fmla="*/ 2199501 h 3336323"/>
              <a:gd name="connsiteX3-87" fmla="*/ 10293179 w 10293179"/>
              <a:gd name="connsiteY3-88" fmla="*/ 0 h 3336323"/>
              <a:gd name="connsiteX0-89" fmla="*/ 0 w 10293179"/>
              <a:gd name="connsiteY0-90" fmla="*/ 3336323 h 3336323"/>
              <a:gd name="connsiteX1-91" fmla="*/ 2842054 w 10293179"/>
              <a:gd name="connsiteY1-92" fmla="*/ 1828799 h 3336323"/>
              <a:gd name="connsiteX2-93" fmla="*/ 6709719 w 10293179"/>
              <a:gd name="connsiteY2-94" fmla="*/ 2199501 h 3336323"/>
              <a:gd name="connsiteX3-95" fmla="*/ 10293179 w 10293179"/>
              <a:gd name="connsiteY3-96" fmla="*/ 0 h 3336323"/>
              <a:gd name="connsiteX0-97" fmla="*/ 0 w 10293179"/>
              <a:gd name="connsiteY0-98" fmla="*/ 3336323 h 3336323"/>
              <a:gd name="connsiteX1-99" fmla="*/ 2842054 w 10293179"/>
              <a:gd name="connsiteY1-100" fmla="*/ 1828799 h 3336323"/>
              <a:gd name="connsiteX2-101" fmla="*/ 6709719 w 10293179"/>
              <a:gd name="connsiteY2-102" fmla="*/ 2199501 h 3336323"/>
              <a:gd name="connsiteX3-103" fmla="*/ 10293179 w 10293179"/>
              <a:gd name="connsiteY3-104" fmla="*/ 0 h 3336323"/>
              <a:gd name="connsiteX0-105" fmla="*/ 0 w 10293179"/>
              <a:gd name="connsiteY0-106" fmla="*/ 3336323 h 3336323"/>
              <a:gd name="connsiteX1-107" fmla="*/ 2842054 w 10293179"/>
              <a:gd name="connsiteY1-108" fmla="*/ 1828799 h 3336323"/>
              <a:gd name="connsiteX2-109" fmla="*/ 6709719 w 10293179"/>
              <a:gd name="connsiteY2-110" fmla="*/ 2199501 h 3336323"/>
              <a:gd name="connsiteX3-111" fmla="*/ 10293179 w 10293179"/>
              <a:gd name="connsiteY3-112" fmla="*/ 0 h 3336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93179" h="3336323">
                <a:moveTo>
                  <a:pt x="0" y="3336323"/>
                </a:moveTo>
                <a:cubicBezTo>
                  <a:pt x="724930" y="2704069"/>
                  <a:pt x="1723768" y="2018269"/>
                  <a:pt x="2842054" y="1828799"/>
                </a:cubicBezTo>
                <a:cubicBezTo>
                  <a:pt x="3960340" y="1639329"/>
                  <a:pt x="5467865" y="2504301"/>
                  <a:pt x="6709719" y="2199501"/>
                </a:cubicBezTo>
                <a:cubicBezTo>
                  <a:pt x="7951573" y="1894701"/>
                  <a:pt x="8826844" y="1165653"/>
                  <a:pt x="10293179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80791" y="2870052"/>
            <a:ext cx="2538809" cy="2302099"/>
            <a:chOff x="1880791" y="2474267"/>
            <a:chExt cx="2538809" cy="2302099"/>
          </a:xfrm>
        </p:grpSpPr>
        <p:grpSp>
          <p:nvGrpSpPr>
            <p:cNvPr id="5" name="组合 4"/>
            <p:cNvGrpSpPr/>
            <p:nvPr/>
          </p:nvGrpSpPr>
          <p:grpSpPr>
            <a:xfrm>
              <a:off x="1880791" y="3312723"/>
              <a:ext cx="288000" cy="1463643"/>
              <a:chOff x="1868091" y="3436365"/>
              <a:chExt cx="288000" cy="1463643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V="1">
                <a:off x="2012091" y="3712008"/>
                <a:ext cx="0" cy="1188000"/>
              </a:xfrm>
              <a:prstGeom prst="line">
                <a:avLst/>
              </a:prstGeom>
              <a:ln w="12700">
                <a:solidFill>
                  <a:srgbClr val="3EAE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1868091" y="3436365"/>
                <a:ext cx="288000" cy="288000"/>
                <a:chOff x="3220832" y="327040"/>
                <a:chExt cx="288000" cy="288000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220832" y="327040"/>
                  <a:ext cx="288000" cy="288000"/>
                </a:xfrm>
                <a:prstGeom prst="ellipse">
                  <a:avLst/>
                </a:prstGeom>
                <a:solidFill>
                  <a:srgbClr val="3EAEB7"/>
                </a:solidFill>
                <a:ln>
                  <a:solidFill>
                    <a:srgbClr val="3EAE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274832" y="38104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/>
          </p:nvSpPr>
          <p:spPr>
            <a:xfrm>
              <a:off x="2384353" y="2474267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84351" y="2911384"/>
              <a:ext cx="203524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请在此输入替换内容请在此输入替换内容请在此输入替换内容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33700" y="3085952"/>
            <a:ext cx="2453000" cy="1969844"/>
            <a:chOff x="5433700" y="2690167"/>
            <a:chExt cx="2453000" cy="1969844"/>
          </a:xfrm>
        </p:grpSpPr>
        <p:grpSp>
          <p:nvGrpSpPr>
            <p:cNvPr id="10" name="组合 9"/>
            <p:cNvGrpSpPr/>
            <p:nvPr/>
          </p:nvGrpSpPr>
          <p:grpSpPr>
            <a:xfrm>
              <a:off x="5433700" y="3229169"/>
              <a:ext cx="288000" cy="1351738"/>
              <a:chOff x="5225010" y="3238439"/>
              <a:chExt cx="288000" cy="1351738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5369010" y="3510177"/>
                <a:ext cx="0" cy="1080000"/>
              </a:xfrm>
              <a:prstGeom prst="line">
                <a:avLst/>
              </a:prstGeom>
              <a:ln w="12700">
                <a:solidFill>
                  <a:srgbClr val="E36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11"/>
              <p:cNvGrpSpPr/>
              <p:nvPr/>
            </p:nvGrpSpPr>
            <p:grpSpPr>
              <a:xfrm>
                <a:off x="5225010" y="3238439"/>
                <a:ext cx="288000" cy="288000"/>
                <a:chOff x="3220832" y="327040"/>
                <a:chExt cx="288000" cy="2880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3220832" y="327040"/>
                  <a:ext cx="288000" cy="288000"/>
                </a:xfrm>
                <a:prstGeom prst="ellipse">
                  <a:avLst/>
                </a:prstGeom>
                <a:solidFill>
                  <a:srgbClr val="E3603F"/>
                </a:solidFill>
                <a:ln>
                  <a:solidFill>
                    <a:srgbClr val="E360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274832" y="38104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2" name="文本框 21"/>
            <p:cNvSpPr txBox="1"/>
            <p:nvPr/>
          </p:nvSpPr>
          <p:spPr>
            <a:xfrm>
              <a:off x="5851453" y="2690167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51451" y="3127284"/>
              <a:ext cx="203524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请在此输入替换内容请在此输入替换内容请在此输入替换内容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986609" y="1879452"/>
            <a:ext cx="2494191" cy="2936776"/>
            <a:chOff x="8986609" y="1483667"/>
            <a:chExt cx="2494191" cy="2936776"/>
          </a:xfrm>
        </p:grpSpPr>
        <p:grpSp>
          <p:nvGrpSpPr>
            <p:cNvPr id="19" name="组合 18"/>
            <p:cNvGrpSpPr/>
            <p:nvPr/>
          </p:nvGrpSpPr>
          <p:grpSpPr>
            <a:xfrm>
              <a:off x="8986609" y="2133600"/>
              <a:ext cx="288000" cy="2286843"/>
              <a:chOff x="7729309" y="2431884"/>
              <a:chExt cx="288000" cy="2286843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V="1">
                <a:off x="7873309" y="2666727"/>
                <a:ext cx="0" cy="2052000"/>
              </a:xfrm>
              <a:prstGeom prst="line">
                <a:avLst/>
              </a:prstGeom>
              <a:ln w="12700">
                <a:solidFill>
                  <a:srgbClr val="3EAE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7729309" y="2431884"/>
                <a:ext cx="288000" cy="288000"/>
                <a:chOff x="3220832" y="-43664"/>
                <a:chExt cx="288000" cy="2880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3220832" y="-43664"/>
                  <a:ext cx="288000" cy="288000"/>
                </a:xfrm>
                <a:prstGeom prst="ellipse">
                  <a:avLst/>
                </a:prstGeom>
                <a:solidFill>
                  <a:srgbClr val="3EAEB7"/>
                </a:solidFill>
                <a:ln>
                  <a:solidFill>
                    <a:srgbClr val="55B2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274832" y="1033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445553" y="1483667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445551" y="1920784"/>
              <a:ext cx="203524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请在此输入替换内容请在此输入替换内容请在此输入替换内容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SeuYacc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0672" y="764176"/>
            <a:ext cx="388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 c99.y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文件解析部分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0865" y="763905"/>
            <a:ext cx="553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构造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LR(1)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项目集的详细设计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865" y="763905"/>
            <a:ext cx="1751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1548745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构建一个</a:t>
            </a:r>
            <a:r>
              <a:rPr lang="en-US" altLang="zh-CN" sz="2000" dirty="0"/>
              <a:t>LR1</a:t>
            </a:r>
            <a:r>
              <a:rPr lang="zh-CN" altLang="en-US" sz="2000" dirty="0"/>
              <a:t>的</a:t>
            </a:r>
            <a:r>
              <a:rPr lang="en-US" altLang="zh-CN" sz="2000" dirty="0"/>
              <a:t>Item</a:t>
            </a:r>
            <a:r>
              <a:rPr lang="en-US" altLang="zh-CN" sz="2000" dirty="0"/>
              <a:t>Set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涉及函数：</a:t>
            </a:r>
            <a:r>
              <a:rPr lang="en-US" altLang="zh-CN" sz="2000" dirty="0"/>
              <a:t>closure()</a:t>
            </a:r>
            <a:r>
              <a:rPr lang="zh-CN" altLang="en-US" sz="2000" dirty="0"/>
              <a:t>、findPredictiveSym()、getFirstSet()、minimizeItemset()函数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570865" y="2994025"/>
            <a:ext cx="3799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实验中的主要数据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20" y="3515995"/>
            <a:ext cx="10906760" cy="22453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结构体</a:t>
            </a:r>
            <a:r>
              <a:rPr lang="en-US" altLang="zh-CN" sz="2000" dirty="0">
                <a:solidFill>
                  <a:schemeClr val="tx1"/>
                </a:solidFill>
              </a:rPr>
              <a:t>Producer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in</a:t>
            </a:r>
            <a:r>
              <a:rPr lang="en-US" altLang="zh-CN" sz="2000" dirty="0">
                <a:solidFill>
                  <a:schemeClr val="tx1"/>
                </a:solidFill>
              </a:rPr>
              <a:t>t left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vector&lt;int&gt; right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r>
              <a:rPr lang="en-US" altLang="zh-CN" sz="2000" dirty="0">
                <a:solidFill>
                  <a:schemeClr val="tx1"/>
                </a:solidFill>
              </a:rPr>
              <a:t>LR1</a:t>
            </a:r>
            <a:r>
              <a:rPr lang="en-US" altLang="zh-CN" sz="2000" dirty="0">
                <a:solidFill>
                  <a:schemeClr val="tx1"/>
                </a:solidFill>
              </a:rPr>
              <a:t>Item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int </a:t>
            </a:r>
            <a:r>
              <a:rPr lang="en-US" altLang="zh-CN" sz="2000" dirty="0">
                <a:solidFill>
                  <a:schemeClr val="tx1"/>
                </a:solidFill>
              </a:rPr>
              <a:t>producerID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int </a:t>
            </a:r>
            <a:r>
              <a:rPr lang="en-US" altLang="zh-CN" sz="2000" dirty="0">
                <a:solidFill>
                  <a:schemeClr val="tx1"/>
                </a:solidFill>
              </a:rPr>
              <a:t>currentPos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set&lt;int&gt; predictiveSymbol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0390" y="1276350"/>
            <a:ext cx="11098530" cy="4380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0881995" cy="31692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closure()</a:t>
            </a:r>
            <a:r>
              <a:rPr lang="zh-CN" altLang="en-US" sz="2000" dirty="0"/>
              <a:t>函数</a:t>
            </a:r>
            <a:r>
              <a:rPr lang="zh-CN" altLang="en-US" sz="2000" dirty="0"/>
              <a:t>参数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multiset&lt;LR1Item&gt;&amp; itemSet</a:t>
            </a:r>
            <a:endParaRPr lang="en-US" altLang="zh-C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closure()</a:t>
            </a:r>
            <a:r>
              <a:rPr lang="zh-CN" altLang="en-US" sz="2000" dirty="0"/>
              <a:t>主要思路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将</a:t>
            </a:r>
            <a:r>
              <a:rPr lang="en-US" altLang="zh-CN" sz="2000" dirty="0"/>
              <a:t>itemSet</a:t>
            </a:r>
            <a:r>
              <a:rPr lang="zh-CN" altLang="en-US" sz="2000" dirty="0"/>
              <a:t>转为一个</a:t>
            </a:r>
            <a:r>
              <a:rPr lang="en-US" altLang="zh-CN" sz="2000" dirty="0"/>
              <a:t>LR1Item</a:t>
            </a:r>
            <a:r>
              <a:rPr lang="zh-CN" altLang="en-US" sz="2000" dirty="0"/>
              <a:t>类型的</a:t>
            </a:r>
            <a:r>
              <a:rPr lang="en-US" altLang="zh-CN" sz="2000" dirty="0"/>
              <a:t>queue </a:t>
            </a:r>
            <a:r>
              <a:rPr lang="en-US" altLang="zh-CN" sz="2000" dirty="0"/>
              <a:t>q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对于</a:t>
            </a:r>
            <a:r>
              <a:rPr lang="en-US" altLang="zh-CN" sz="2000" dirty="0"/>
              <a:t>q</a:t>
            </a:r>
            <a:r>
              <a:rPr lang="zh-CN" altLang="en-US" sz="2000" dirty="0"/>
              <a:t>中每一项</a:t>
            </a:r>
            <a:r>
              <a:rPr lang="zh-CN" altLang="en-US" sz="2000" dirty="0"/>
              <a:t>目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计算当前项目的预测</a:t>
            </a:r>
            <a:r>
              <a:rPr lang="zh-CN" altLang="en-US" sz="2000" dirty="0"/>
              <a:t>符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针对项目还未进栈的句柄部分，逐个进行判断是否还有终结符以及产生式，如果有这样的一个产生式，为其添加圆点形成项目，判断该项目在不在项目集中，如果不在则加入项目集，并且为其计算并添加搜索符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将上一步产生的新项目添加到</a:t>
            </a:r>
            <a:r>
              <a:rPr lang="en-US" altLang="zh-CN" sz="2000" dirty="0"/>
              <a:t>q</a:t>
            </a:r>
            <a:r>
              <a:rPr lang="zh-CN" altLang="en-US" sz="2000" dirty="0"/>
              <a:t>的</a:t>
            </a:r>
            <a:r>
              <a:rPr lang="zh-CN" altLang="en-US" sz="2000" dirty="0"/>
              <a:t>尾部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0881995" cy="43999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findPredictSym()</a:t>
            </a:r>
            <a:r>
              <a:rPr lang="zh-CN" altLang="en-US" sz="2000" dirty="0"/>
              <a:t>函数</a:t>
            </a:r>
            <a:r>
              <a:rPr lang="zh-CN" altLang="en-US" sz="2000" dirty="0"/>
              <a:t>参数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const LR1Item&amp; item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set&lt;int&gt;&amp; predictiveSymbol</a:t>
            </a:r>
            <a:endParaRPr lang="en-US" altLang="zh-C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findPredictSym</a:t>
            </a:r>
            <a:r>
              <a:rPr lang="en-US" altLang="zh-CN" sz="2000" dirty="0"/>
              <a:t>()</a:t>
            </a:r>
            <a:r>
              <a:rPr lang="zh-CN" altLang="en-US" sz="2000" dirty="0"/>
              <a:t>主要思路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 dirty="0"/>
              <a:t>首先该函数的作用是</a:t>
            </a:r>
            <a:r>
              <a:rPr sz="2000" dirty="0"/>
              <a:t>A-&gt;a*Bb，B为currentSym，b为nextSymbol，</a:t>
            </a:r>
            <a:r>
              <a:rPr lang="zh-CN" sz="2000" dirty="0"/>
              <a:t>计</a:t>
            </a:r>
            <a:r>
              <a:rPr sz="2000" dirty="0"/>
              <a:t>算产生式左边为B的推出式的预测符</a:t>
            </a:r>
            <a:endParaRPr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sz="2000" dirty="0"/>
              <a:t>如果当前“·”已经到了项目的尾部，即句柄完全进栈，那么predictiveSymbol就是item的自己的predictiveSymbol，无需做更多的变化</a:t>
            </a:r>
            <a:endParaRPr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 dirty="0"/>
              <a:t>如果</a:t>
            </a:r>
            <a:r>
              <a:rPr sz="2000" dirty="0"/>
              <a:t>“·”未到项目的尾部</a:t>
            </a:r>
            <a:endParaRPr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sz="2000" dirty="0"/>
              <a:t>同时</a:t>
            </a:r>
            <a:r>
              <a:rPr lang="zh-CN" sz="2000" dirty="0"/>
              <a:t>是例如“L→·i”这种情景，对于这种情况可以通过将·后的nextSymbol与终结符表中的所有符号一一比 对，只要发现这个nextSymbol是终结符，就将其加入搜索符</a:t>
            </a:r>
            <a:endParaRPr 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sz="2000" dirty="0"/>
              <a:t>同时</a:t>
            </a:r>
            <a:r>
              <a:rPr lang="zh-CN" sz="2000" dirty="0"/>
              <a:t>是“A→a·Bb”这样的情形，这时需要计算b和已有搜索符α组成的bα的first集</a:t>
            </a:r>
            <a:endParaRPr 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0881995" cy="5015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getFirst</a:t>
            </a:r>
            <a:r>
              <a:rPr lang="en-US" altLang="zh-CN" sz="2000" dirty="0"/>
              <a:t>Set()</a:t>
            </a:r>
            <a:r>
              <a:rPr lang="zh-CN" altLang="en-US" sz="2000" dirty="0"/>
              <a:t>函数</a:t>
            </a:r>
            <a:r>
              <a:rPr lang="zh-CN" altLang="en-US" sz="2000" dirty="0"/>
              <a:t>参数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int producerID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set&lt;int&gt;&amp; firstSet</a:t>
            </a:r>
            <a:endParaRPr lang="en-US" altLang="zh-C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getFirstSet</a:t>
            </a:r>
            <a:r>
              <a:rPr lang="en-US" altLang="zh-CN" sz="2000" dirty="0"/>
              <a:t>()</a:t>
            </a:r>
            <a:r>
              <a:rPr lang="zh-CN" altLang="en-US" sz="2000" dirty="0"/>
              <a:t>主要思路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 dirty="0"/>
              <a:t>该函数的作用是</a:t>
            </a:r>
            <a:r>
              <a:rPr sz="2000" dirty="0"/>
              <a:t>完成了对于传入的符号的first集的计</a:t>
            </a:r>
            <a:r>
              <a:rPr lang="zh-CN" sz="2000" dirty="0"/>
              <a:t>算</a:t>
            </a:r>
            <a:endParaRPr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sz="2000" dirty="0"/>
              <a:t>首先，if判断，若利用发现产生式右侧为ε，那么直接结束函数，并返回false（函数的返回值为bool类型）</a:t>
            </a:r>
            <a:endParaRPr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else</a:t>
            </a:r>
            <a:r>
              <a:rPr lang="zh-CN" sz="2000" dirty="0"/>
              <a:t>根据first的定义，</a:t>
            </a:r>
            <a:endParaRPr 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sz="2000" dirty="0"/>
              <a:t>if该符号的右部为一个终结符，则直接将该终结 符加入到first集（即firstSet）中</a:t>
            </a:r>
            <a:endParaRPr 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else取出所有的该非终结符的右侧表达式，譬如α=X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...X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，需要各自取出，然后对每个X继续getFirstSet()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进入while循环</a:t>
            </a:r>
            <a:r>
              <a:rPr lang="zh-CN" altLang="en-US" sz="2000" dirty="0"/>
              <a:t>，在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循环中继续处理（相当于继续处理右侧</a:t>
            </a:r>
            <a:r>
              <a:rPr lang="zh-CN" altLang="en-US" sz="2000" dirty="0"/>
              <a:t>表达式）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if处理的符号为非终结符继续获得当前的符号的右侧符号，同样的继续上述的步骤， 即譬如</a:t>
            </a:r>
            <a:r>
              <a:rPr lang="en-US" altLang="zh-CN" sz="2000" dirty="0">
                <a:sym typeface="+mn-ea"/>
              </a:rPr>
              <a:t>α=X</a:t>
            </a:r>
            <a:r>
              <a:rPr lang="en-US" altLang="zh-CN" sz="2000" baseline="-25000" dirty="0">
                <a:sym typeface="+mn-ea"/>
              </a:rPr>
              <a:t>1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-25000" dirty="0">
                <a:sym typeface="+mn-ea"/>
              </a:rPr>
              <a:t>2</a:t>
            </a:r>
            <a:r>
              <a:rPr lang="en-US" altLang="zh-CN" sz="2000" dirty="0">
                <a:sym typeface="+mn-ea"/>
              </a:rPr>
              <a:t>...X</a:t>
            </a:r>
            <a:r>
              <a:rPr lang="en-US" altLang="zh-CN" sz="2000" baseline="-25000" dirty="0">
                <a:sym typeface="+mn-ea"/>
              </a:rPr>
              <a:t>n</a:t>
            </a:r>
            <a:r>
              <a:rPr lang="zh-CN" altLang="en-US" sz="2000" dirty="0"/>
              <a:t>，则需要各自取出，然后对每个X继续getFirstSet()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else</a:t>
            </a:r>
            <a:r>
              <a:rPr lang="zh-CN" altLang="en-US" sz="2000" dirty="0"/>
              <a:t>处理的字符串为终结符，则在插入该终结符进入first集（即firstSet）中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只要有空串以及没有处理到右侧表达式结束，继续</a:t>
            </a:r>
            <a:r>
              <a:rPr lang="zh-CN" altLang="en-US" sz="2000" dirty="0"/>
              <a:t>循环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0881995" cy="43999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minimizeItem</a:t>
            </a:r>
            <a:r>
              <a:rPr lang="en-US" altLang="zh-CN" sz="2000" dirty="0"/>
              <a:t>set()</a:t>
            </a:r>
            <a:r>
              <a:rPr lang="zh-CN" altLang="en-US" sz="2000" dirty="0"/>
              <a:t>函数</a:t>
            </a:r>
            <a:r>
              <a:rPr lang="zh-CN" altLang="en-US" sz="2000" dirty="0"/>
              <a:t>参数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multiset&lt;LR1Item&gt; </a:t>
            </a:r>
            <a:r>
              <a:rPr lang="en-US" altLang="zh-CN" sz="2000" dirty="0"/>
              <a:t>s1</a:t>
            </a:r>
            <a:endParaRPr lang="en-US" altLang="zh-C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minimizeItemset</a:t>
            </a:r>
            <a:r>
              <a:rPr lang="en-US" altLang="zh-CN" sz="2000" dirty="0"/>
              <a:t>()</a:t>
            </a:r>
            <a:r>
              <a:rPr lang="zh-CN" altLang="en-US" sz="2000" dirty="0"/>
              <a:t>主要思路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 dirty="0"/>
              <a:t>该函数的作用是</a:t>
            </a:r>
            <a:r>
              <a:rPr sz="2000" dirty="0"/>
              <a:t>对一个LR1项目集的简化，一个项目，不同的预测符同时出现在项目集中，要对于这样的情况进行简化。</a:t>
            </a:r>
            <a:endParaRPr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sz="2000" dirty="0"/>
              <a:t>首先，函数首先定义miniset并且清空</a:t>
            </a:r>
            <a:endParaRPr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定义双层循环，外层循环</a:t>
            </a:r>
            <a:r>
              <a:rPr lang="en-US" altLang="zh-CN" sz="2000" dirty="0"/>
              <a:t>s1</a:t>
            </a:r>
            <a:r>
              <a:rPr lang="zh-CN" altLang="en-US" sz="2000" dirty="0"/>
              <a:t>，内层循环</a:t>
            </a:r>
            <a:r>
              <a:rPr lang="en-US" altLang="zh-CN" sz="2000" dirty="0"/>
              <a:t>miniset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内外层循环子进行比较，只要内层循环中找到与外层循环类似的项目（即项目相同，预测夫不同），合并</a:t>
            </a:r>
            <a:r>
              <a:rPr lang="zh-CN" altLang="en-US" sz="2000" dirty="0"/>
              <a:t>二者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</a:t>
            </a:r>
            <a:r>
              <a:rPr lang="zh-CN" altLang="en-US" sz="2000" dirty="0"/>
              <a:t>内层循环中没有找到类似的，在外层循环中将外层循环子对应的项目包括预测符插入到</a:t>
            </a:r>
            <a:r>
              <a:rPr lang="en-US" altLang="zh-CN" sz="2000" dirty="0"/>
              <a:t>miniset</a:t>
            </a:r>
            <a:r>
              <a:rPr lang="zh-CN" altLang="en-US" sz="2000" dirty="0"/>
              <a:t>中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else</a:t>
            </a:r>
            <a:r>
              <a:rPr lang="zh-CN" altLang="en-US" sz="2000" dirty="0"/>
              <a:t>，在内层循环中相似处的对应</a:t>
            </a:r>
            <a:r>
              <a:rPr lang="en-US" altLang="zh-CN" sz="2000" dirty="0"/>
              <a:t>miniset</a:t>
            </a:r>
            <a:r>
              <a:rPr lang="zh-CN" altLang="en-US" sz="2000" dirty="0"/>
              <a:t>位置处，加入合并的项目与预测符，替代原有的项目与预测</a:t>
            </a:r>
            <a:r>
              <a:rPr lang="zh-CN" altLang="en-US" sz="2000" dirty="0"/>
              <a:t>符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返回</a:t>
            </a:r>
            <a:r>
              <a:rPr lang="en-US" altLang="zh-CN" sz="2000" dirty="0"/>
              <a:t>miniset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0390" y="754380"/>
            <a:ext cx="496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ym typeface="+mn-ea"/>
              </a:rPr>
              <a:t>实验中的主要思路和算法描述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0" y="1285875"/>
            <a:ext cx="10881995" cy="43999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printItem</a:t>
            </a:r>
            <a:r>
              <a:rPr lang="en-US" altLang="zh-CN" sz="2000" dirty="0"/>
              <a:t>Set()</a:t>
            </a:r>
            <a:r>
              <a:rPr lang="zh-CN" altLang="en-US" sz="2000" dirty="0"/>
              <a:t>函数</a:t>
            </a:r>
            <a:r>
              <a:rPr lang="zh-CN" altLang="en-US" sz="2000" dirty="0"/>
              <a:t>参数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multiset&lt;LR1Item&gt;&amp; </a:t>
            </a:r>
            <a:r>
              <a:rPr lang="en-US" altLang="zh-CN" sz="2000" dirty="0"/>
              <a:t>i0</a:t>
            </a:r>
            <a:endParaRPr lang="en-US" altLang="zh-C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printItemSet</a:t>
            </a:r>
            <a:r>
              <a:rPr lang="en-US" altLang="zh-CN" sz="2000" dirty="0"/>
              <a:t>()</a:t>
            </a:r>
            <a:r>
              <a:rPr lang="zh-CN" altLang="en-US" sz="2000" dirty="0"/>
              <a:t>主要思路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首先输出“输出项目集”字样，通过遍历</a:t>
            </a:r>
            <a:r>
              <a:rPr lang="en-US" altLang="zh-CN" sz="2000" dirty="0"/>
              <a:t>i0</a:t>
            </a:r>
            <a:r>
              <a:rPr lang="zh-CN" altLang="en-US" sz="2000" dirty="0"/>
              <a:t>，在遍历的每一次循环中：首先输出当前循环子的项目号，接着输出对应的产生式的左侧，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进入针对产生式右部的循环，循环条件为循环子超过右部的字符数量时，在循环中， 如果发现循环子的大小等于当前外部的循环子的getCurrentPosition大小， 则输出·符号，因为getCurrentPosition函数就记录一个项目集中每一个项目的·的位置 结束内部的循环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</a:t>
            </a:r>
            <a:r>
              <a:rPr lang="zh-CN" altLang="en-US" sz="2000" dirty="0"/>
              <a:t>发现getCurrentPosition值为-1，那么说明项目规约完毕，输出无待规约符号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else，仍然有待规约的符号， 输出待规约符号，并在后面跟随输出当前·处理到的位置处的符号。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再进行一次遍历，遍历当前项目的预测符集合，将预测符集合输出到到项目的尾部。函数在输出过程使用“ ”、“\n”来控制输出精度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41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9BD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noFil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61" y="3509877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063733" y="4705933"/>
            <a:ext cx="387798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工作总体回顾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312" y="825136"/>
            <a:ext cx="629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构造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LR(1)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项目集规范族、分析表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312" y="825136"/>
            <a:ext cx="554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语法分析代码生成的详细设计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41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9BD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noFil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61" y="3509877"/>
            <a:ext cx="275466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772261" y="471244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8889" r="15812" b="1748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矩形 259"/>
          <p:cNvSpPr>
            <a:spLocks noChangeArrowheads="1"/>
          </p:cNvSpPr>
          <p:nvPr/>
        </p:nvSpPr>
        <p:spPr bwMode="auto">
          <a:xfrm>
            <a:off x="3289909" y="2192274"/>
            <a:ext cx="729681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感谢大家聆听</a:t>
            </a:r>
            <a:endParaRPr lang="en-US" altLang="zh-CN" sz="7200" b="1" spc="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矩形 259"/>
          <p:cNvSpPr>
            <a:spLocks noChangeArrowheads="1"/>
          </p:cNvSpPr>
          <p:nvPr/>
        </p:nvSpPr>
        <p:spPr bwMode="auto">
          <a:xfrm>
            <a:off x="7499531" y="1286978"/>
            <a:ext cx="30871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5400" b="1" dirty="0">
                <a:solidFill>
                  <a:srgbClr val="E3603F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en-US" altLang="zh-CN" sz="5400" b="1" dirty="0">
              <a:solidFill>
                <a:srgbClr val="E3603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7"/>
          <p:cNvSpPr txBox="1"/>
          <p:nvPr/>
        </p:nvSpPr>
        <p:spPr>
          <a:xfrm>
            <a:off x="3647811" y="3420952"/>
            <a:ext cx="6780070" cy="418189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defTabSz="912495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2022.05.22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23542" y="4048785"/>
            <a:ext cx="2234907" cy="400110"/>
          </a:xfrm>
          <a:prstGeom prst="rect">
            <a:avLst/>
          </a:prstGeom>
          <a:noFill/>
          <a:ln>
            <a:solidFill>
              <a:srgbClr val="3EAEB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EAEB7"/>
                </a:solidFill>
                <a:cs typeface="+mn-ea"/>
                <a:sym typeface="+mn-lt"/>
              </a:rPr>
              <a:t>09019204 </a:t>
            </a:r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曹邹颖</a:t>
            </a:r>
            <a:endParaRPr lang="en-US" altLang="zh-CN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0373" y="4796843"/>
            <a:ext cx="1210588" cy="400110"/>
          </a:xfrm>
          <a:prstGeom prst="rect">
            <a:avLst/>
          </a:prstGeom>
          <a:ln>
            <a:solidFill>
              <a:srgbClr val="3EAEB7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汇报小组</a:t>
            </a:r>
            <a:endParaRPr lang="zh-CN" altLang="en-US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3540" y="5524468"/>
            <a:ext cx="2234907" cy="400110"/>
          </a:xfrm>
          <a:prstGeom prst="rect">
            <a:avLst/>
          </a:prstGeom>
          <a:noFill/>
          <a:ln>
            <a:solidFill>
              <a:srgbClr val="3EAEB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EAEB7"/>
                </a:solidFill>
                <a:cs typeface="+mn-ea"/>
                <a:sym typeface="+mn-lt"/>
              </a:rPr>
              <a:t>09019104 </a:t>
            </a:r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陈逸彤</a:t>
            </a:r>
            <a:endParaRPr lang="en-US" altLang="zh-CN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3540" y="4789116"/>
            <a:ext cx="2234907" cy="400110"/>
          </a:xfrm>
          <a:prstGeom prst="rect">
            <a:avLst/>
          </a:prstGeom>
          <a:noFill/>
          <a:ln>
            <a:solidFill>
              <a:srgbClr val="3EAEB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EAEB7"/>
                </a:solidFill>
                <a:cs typeface="+mn-ea"/>
                <a:sym typeface="+mn-lt"/>
              </a:rPr>
              <a:t>09019231 </a:t>
            </a:r>
            <a:r>
              <a:rPr lang="zh-CN" altLang="en-US" sz="2000" dirty="0">
                <a:solidFill>
                  <a:srgbClr val="3EAEB7"/>
                </a:solidFill>
                <a:cs typeface="+mn-ea"/>
                <a:sym typeface="+mn-lt"/>
              </a:rPr>
              <a:t>许志豪</a:t>
            </a:r>
            <a:endParaRPr lang="en-US" altLang="zh-CN" sz="2000" dirty="0">
              <a:solidFill>
                <a:srgbClr val="3EAEB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0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工作总体回顾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2640" y="1276434"/>
            <a:ext cx="1972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Lex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Yacc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1456" y="2165246"/>
            <a:ext cx="9433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09019204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曹邹颖：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NFA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确定化、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DFA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模块、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整体架构设计和优化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09019231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许志豪：正则表达式规范化、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NFA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的转换算法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09019104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陈逸彤：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c99.1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文件解析、词法分析代码生成模块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09019204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曹邹颖：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c99.y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文件解析、语法分析代码生成、整体测试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09019231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许志豪：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构造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LR(1)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项目集的算法、项目集的简化算法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09019104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陈逸彤：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构造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LR(1)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项目集规范族、分析表的算法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工作总体回顾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41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9BD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noFil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61" y="3509877"/>
            <a:ext cx="275466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257889" y="4712443"/>
            <a:ext cx="378340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SeuLex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7"/>
          <p:cNvSpPr/>
          <p:nvPr/>
        </p:nvSpPr>
        <p:spPr>
          <a:xfrm>
            <a:off x="1" y="2978348"/>
            <a:ext cx="12192000" cy="3336323"/>
          </a:xfrm>
          <a:custGeom>
            <a:avLst/>
            <a:gdLst>
              <a:gd name="connsiteX0" fmla="*/ 0 w 9848335"/>
              <a:gd name="connsiteY0" fmla="*/ 3422821 h 3422821"/>
              <a:gd name="connsiteX1" fmla="*/ 2496065 w 9848335"/>
              <a:gd name="connsiteY1" fmla="*/ 1989438 h 3422821"/>
              <a:gd name="connsiteX2" fmla="*/ 6277232 w 9848335"/>
              <a:gd name="connsiteY2" fmla="*/ 2409567 h 3422821"/>
              <a:gd name="connsiteX3" fmla="*/ 9848335 w 9848335"/>
              <a:gd name="connsiteY3" fmla="*/ 0 h 3422821"/>
              <a:gd name="connsiteX0-1" fmla="*/ 0 w 9848335"/>
              <a:gd name="connsiteY0-2" fmla="*/ 3422821 h 3422821"/>
              <a:gd name="connsiteX1-3" fmla="*/ 2496065 w 9848335"/>
              <a:gd name="connsiteY1-4" fmla="*/ 1989438 h 3422821"/>
              <a:gd name="connsiteX2-5" fmla="*/ 6450227 w 9848335"/>
              <a:gd name="connsiteY2-6" fmla="*/ 2125362 h 3422821"/>
              <a:gd name="connsiteX3-7" fmla="*/ 9848335 w 9848335"/>
              <a:gd name="connsiteY3-8" fmla="*/ 0 h 3422821"/>
              <a:gd name="connsiteX0-9" fmla="*/ 0 w 9848335"/>
              <a:gd name="connsiteY0-10" fmla="*/ 3422821 h 3422821"/>
              <a:gd name="connsiteX1-11" fmla="*/ 2496065 w 9848335"/>
              <a:gd name="connsiteY1-12" fmla="*/ 1989438 h 3422821"/>
              <a:gd name="connsiteX2-13" fmla="*/ 6759145 w 9848335"/>
              <a:gd name="connsiteY2-14" fmla="*/ 2113005 h 3422821"/>
              <a:gd name="connsiteX3-15" fmla="*/ 9848335 w 9848335"/>
              <a:gd name="connsiteY3-16" fmla="*/ 0 h 3422821"/>
              <a:gd name="connsiteX0-17" fmla="*/ 0 w 9848335"/>
              <a:gd name="connsiteY0-18" fmla="*/ 3422821 h 3422821"/>
              <a:gd name="connsiteX1-19" fmla="*/ 3262184 w 9848335"/>
              <a:gd name="connsiteY1-20" fmla="*/ 1952367 h 3422821"/>
              <a:gd name="connsiteX2-21" fmla="*/ 6759145 w 9848335"/>
              <a:gd name="connsiteY2-22" fmla="*/ 2113005 h 3422821"/>
              <a:gd name="connsiteX3-23" fmla="*/ 9848335 w 9848335"/>
              <a:gd name="connsiteY3-24" fmla="*/ 0 h 3422821"/>
              <a:gd name="connsiteX0-25" fmla="*/ 0 w 9811265"/>
              <a:gd name="connsiteY0-26" fmla="*/ 3002691 h 3002691"/>
              <a:gd name="connsiteX1-27" fmla="*/ 3262184 w 9811265"/>
              <a:gd name="connsiteY1-28" fmla="*/ 1532237 h 3002691"/>
              <a:gd name="connsiteX2-29" fmla="*/ 6759145 w 9811265"/>
              <a:gd name="connsiteY2-30" fmla="*/ 1692875 h 3002691"/>
              <a:gd name="connsiteX3-31" fmla="*/ 9811265 w 9811265"/>
              <a:gd name="connsiteY3-32" fmla="*/ 0 h 3002691"/>
              <a:gd name="connsiteX0-33" fmla="*/ 0 w 9811265"/>
              <a:gd name="connsiteY0-34" fmla="*/ 3002691 h 3002691"/>
              <a:gd name="connsiteX1-35" fmla="*/ 3249827 w 9811265"/>
              <a:gd name="connsiteY1-36" fmla="*/ 1458097 h 3002691"/>
              <a:gd name="connsiteX2-37" fmla="*/ 6759145 w 9811265"/>
              <a:gd name="connsiteY2-38" fmla="*/ 1692875 h 3002691"/>
              <a:gd name="connsiteX3-39" fmla="*/ 9811265 w 9811265"/>
              <a:gd name="connsiteY3-40" fmla="*/ 0 h 3002691"/>
              <a:gd name="connsiteX0-41" fmla="*/ 0 w 10293179"/>
              <a:gd name="connsiteY0-42" fmla="*/ 3336323 h 3336323"/>
              <a:gd name="connsiteX1-43" fmla="*/ 3249827 w 10293179"/>
              <a:gd name="connsiteY1-44" fmla="*/ 1791729 h 3336323"/>
              <a:gd name="connsiteX2-45" fmla="*/ 6759145 w 10293179"/>
              <a:gd name="connsiteY2-46" fmla="*/ 2026507 h 3336323"/>
              <a:gd name="connsiteX3-47" fmla="*/ 10293179 w 10293179"/>
              <a:gd name="connsiteY3-48" fmla="*/ 0 h 3336323"/>
              <a:gd name="connsiteX0-49" fmla="*/ 0 w 10293179"/>
              <a:gd name="connsiteY0-50" fmla="*/ 3336323 h 3336323"/>
              <a:gd name="connsiteX1-51" fmla="*/ 3249827 w 10293179"/>
              <a:gd name="connsiteY1-52" fmla="*/ 1791729 h 3336323"/>
              <a:gd name="connsiteX2-53" fmla="*/ 7414054 w 10293179"/>
              <a:gd name="connsiteY2-54" fmla="*/ 1964723 h 3336323"/>
              <a:gd name="connsiteX3-55" fmla="*/ 10293179 w 10293179"/>
              <a:gd name="connsiteY3-56" fmla="*/ 0 h 3336323"/>
              <a:gd name="connsiteX0-57" fmla="*/ 0 w 10293179"/>
              <a:gd name="connsiteY0-58" fmla="*/ 3336323 h 3336323"/>
              <a:gd name="connsiteX1-59" fmla="*/ 3249827 w 10293179"/>
              <a:gd name="connsiteY1-60" fmla="*/ 1791729 h 3336323"/>
              <a:gd name="connsiteX2-61" fmla="*/ 7414054 w 10293179"/>
              <a:gd name="connsiteY2-62" fmla="*/ 1964723 h 3336323"/>
              <a:gd name="connsiteX3-63" fmla="*/ 10293179 w 10293179"/>
              <a:gd name="connsiteY3-64" fmla="*/ 0 h 3336323"/>
              <a:gd name="connsiteX0-65" fmla="*/ 0 w 10293179"/>
              <a:gd name="connsiteY0-66" fmla="*/ 3336323 h 3336323"/>
              <a:gd name="connsiteX1-67" fmla="*/ 3249827 w 10293179"/>
              <a:gd name="connsiteY1-68" fmla="*/ 1791729 h 3336323"/>
              <a:gd name="connsiteX2-69" fmla="*/ 7006281 w 10293179"/>
              <a:gd name="connsiteY2-70" fmla="*/ 1989436 h 3336323"/>
              <a:gd name="connsiteX3-71" fmla="*/ 10293179 w 10293179"/>
              <a:gd name="connsiteY3-72" fmla="*/ 0 h 3336323"/>
              <a:gd name="connsiteX0-73" fmla="*/ 0 w 10293179"/>
              <a:gd name="connsiteY0-74" fmla="*/ 3336323 h 3336323"/>
              <a:gd name="connsiteX1-75" fmla="*/ 2842054 w 10293179"/>
              <a:gd name="connsiteY1-76" fmla="*/ 1828799 h 3336323"/>
              <a:gd name="connsiteX2-77" fmla="*/ 7006281 w 10293179"/>
              <a:gd name="connsiteY2-78" fmla="*/ 1989436 h 3336323"/>
              <a:gd name="connsiteX3-79" fmla="*/ 10293179 w 10293179"/>
              <a:gd name="connsiteY3-80" fmla="*/ 0 h 3336323"/>
              <a:gd name="connsiteX0-81" fmla="*/ 0 w 10293179"/>
              <a:gd name="connsiteY0-82" fmla="*/ 3336323 h 3336323"/>
              <a:gd name="connsiteX1-83" fmla="*/ 2842054 w 10293179"/>
              <a:gd name="connsiteY1-84" fmla="*/ 1828799 h 3336323"/>
              <a:gd name="connsiteX2-85" fmla="*/ 6709719 w 10293179"/>
              <a:gd name="connsiteY2-86" fmla="*/ 2199501 h 3336323"/>
              <a:gd name="connsiteX3-87" fmla="*/ 10293179 w 10293179"/>
              <a:gd name="connsiteY3-88" fmla="*/ 0 h 3336323"/>
              <a:gd name="connsiteX0-89" fmla="*/ 0 w 10293179"/>
              <a:gd name="connsiteY0-90" fmla="*/ 3336323 h 3336323"/>
              <a:gd name="connsiteX1-91" fmla="*/ 2842054 w 10293179"/>
              <a:gd name="connsiteY1-92" fmla="*/ 1828799 h 3336323"/>
              <a:gd name="connsiteX2-93" fmla="*/ 6709719 w 10293179"/>
              <a:gd name="connsiteY2-94" fmla="*/ 2199501 h 3336323"/>
              <a:gd name="connsiteX3-95" fmla="*/ 10293179 w 10293179"/>
              <a:gd name="connsiteY3-96" fmla="*/ 0 h 3336323"/>
              <a:gd name="connsiteX0-97" fmla="*/ 0 w 10293179"/>
              <a:gd name="connsiteY0-98" fmla="*/ 3336323 h 3336323"/>
              <a:gd name="connsiteX1-99" fmla="*/ 2842054 w 10293179"/>
              <a:gd name="connsiteY1-100" fmla="*/ 1828799 h 3336323"/>
              <a:gd name="connsiteX2-101" fmla="*/ 6709719 w 10293179"/>
              <a:gd name="connsiteY2-102" fmla="*/ 2199501 h 3336323"/>
              <a:gd name="connsiteX3-103" fmla="*/ 10293179 w 10293179"/>
              <a:gd name="connsiteY3-104" fmla="*/ 0 h 3336323"/>
              <a:gd name="connsiteX0-105" fmla="*/ 0 w 10293179"/>
              <a:gd name="connsiteY0-106" fmla="*/ 3336323 h 3336323"/>
              <a:gd name="connsiteX1-107" fmla="*/ 2842054 w 10293179"/>
              <a:gd name="connsiteY1-108" fmla="*/ 1828799 h 3336323"/>
              <a:gd name="connsiteX2-109" fmla="*/ 6709719 w 10293179"/>
              <a:gd name="connsiteY2-110" fmla="*/ 2199501 h 3336323"/>
              <a:gd name="connsiteX3-111" fmla="*/ 10293179 w 10293179"/>
              <a:gd name="connsiteY3-112" fmla="*/ 0 h 33363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93179" h="3336323">
                <a:moveTo>
                  <a:pt x="0" y="3336323"/>
                </a:moveTo>
                <a:cubicBezTo>
                  <a:pt x="724930" y="2704069"/>
                  <a:pt x="1723768" y="2018269"/>
                  <a:pt x="2842054" y="1828799"/>
                </a:cubicBezTo>
                <a:cubicBezTo>
                  <a:pt x="3960340" y="1639329"/>
                  <a:pt x="5467865" y="2504301"/>
                  <a:pt x="6709719" y="2199501"/>
                </a:cubicBezTo>
                <a:cubicBezTo>
                  <a:pt x="7951573" y="1894701"/>
                  <a:pt x="8826844" y="1165653"/>
                  <a:pt x="10293179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80791" y="2870052"/>
            <a:ext cx="2538809" cy="2302099"/>
            <a:chOff x="1880791" y="2474267"/>
            <a:chExt cx="2538809" cy="2302099"/>
          </a:xfrm>
        </p:grpSpPr>
        <p:grpSp>
          <p:nvGrpSpPr>
            <p:cNvPr id="5" name="组合 4"/>
            <p:cNvGrpSpPr/>
            <p:nvPr/>
          </p:nvGrpSpPr>
          <p:grpSpPr>
            <a:xfrm>
              <a:off x="1880791" y="3312723"/>
              <a:ext cx="288000" cy="1463643"/>
              <a:chOff x="1868091" y="3436365"/>
              <a:chExt cx="288000" cy="1463643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V="1">
                <a:off x="2012091" y="3712008"/>
                <a:ext cx="0" cy="1188000"/>
              </a:xfrm>
              <a:prstGeom prst="line">
                <a:avLst/>
              </a:prstGeom>
              <a:ln w="12700">
                <a:solidFill>
                  <a:srgbClr val="3EAE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1868091" y="3436365"/>
                <a:ext cx="288000" cy="288000"/>
                <a:chOff x="3220832" y="327040"/>
                <a:chExt cx="288000" cy="288000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220832" y="327040"/>
                  <a:ext cx="288000" cy="288000"/>
                </a:xfrm>
                <a:prstGeom prst="ellipse">
                  <a:avLst/>
                </a:prstGeom>
                <a:solidFill>
                  <a:srgbClr val="3EAEB7"/>
                </a:solidFill>
                <a:ln>
                  <a:solidFill>
                    <a:srgbClr val="3EAE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274832" y="38104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/>
          </p:nvSpPr>
          <p:spPr>
            <a:xfrm>
              <a:off x="2384353" y="2474267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84351" y="2911384"/>
              <a:ext cx="203524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请在此输入替换内容请在此输入替换内容请在此输入替换内容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33700" y="3085952"/>
            <a:ext cx="2453000" cy="1969844"/>
            <a:chOff x="5433700" y="2690167"/>
            <a:chExt cx="2453000" cy="1969844"/>
          </a:xfrm>
        </p:grpSpPr>
        <p:grpSp>
          <p:nvGrpSpPr>
            <p:cNvPr id="10" name="组合 9"/>
            <p:cNvGrpSpPr/>
            <p:nvPr/>
          </p:nvGrpSpPr>
          <p:grpSpPr>
            <a:xfrm>
              <a:off x="5433700" y="3229169"/>
              <a:ext cx="288000" cy="1351738"/>
              <a:chOff x="5225010" y="3238439"/>
              <a:chExt cx="288000" cy="1351738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5369010" y="3510177"/>
                <a:ext cx="0" cy="1080000"/>
              </a:xfrm>
              <a:prstGeom prst="line">
                <a:avLst/>
              </a:prstGeom>
              <a:ln w="12700">
                <a:solidFill>
                  <a:srgbClr val="E36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11"/>
              <p:cNvGrpSpPr/>
              <p:nvPr/>
            </p:nvGrpSpPr>
            <p:grpSpPr>
              <a:xfrm>
                <a:off x="5225010" y="3238439"/>
                <a:ext cx="288000" cy="288000"/>
                <a:chOff x="3220832" y="327040"/>
                <a:chExt cx="288000" cy="288000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3220832" y="327040"/>
                  <a:ext cx="288000" cy="288000"/>
                </a:xfrm>
                <a:prstGeom prst="ellipse">
                  <a:avLst/>
                </a:prstGeom>
                <a:solidFill>
                  <a:srgbClr val="E3603F"/>
                </a:solidFill>
                <a:ln>
                  <a:solidFill>
                    <a:srgbClr val="E360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274832" y="38104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2" name="文本框 21"/>
            <p:cNvSpPr txBox="1"/>
            <p:nvPr/>
          </p:nvSpPr>
          <p:spPr>
            <a:xfrm>
              <a:off x="5851453" y="2690167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851451" y="3127284"/>
              <a:ext cx="203524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请在此输入替换内容请在此输入替换内容请在此输入替换内容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986609" y="1879452"/>
            <a:ext cx="2494191" cy="2936776"/>
            <a:chOff x="8986609" y="1483667"/>
            <a:chExt cx="2494191" cy="2936776"/>
          </a:xfrm>
        </p:grpSpPr>
        <p:grpSp>
          <p:nvGrpSpPr>
            <p:cNvPr id="19" name="组合 18"/>
            <p:cNvGrpSpPr/>
            <p:nvPr/>
          </p:nvGrpSpPr>
          <p:grpSpPr>
            <a:xfrm>
              <a:off x="8986609" y="2133600"/>
              <a:ext cx="288000" cy="2286843"/>
              <a:chOff x="7729309" y="2431884"/>
              <a:chExt cx="288000" cy="2286843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V="1">
                <a:off x="7873309" y="2666727"/>
                <a:ext cx="0" cy="2052000"/>
              </a:xfrm>
              <a:prstGeom prst="line">
                <a:avLst/>
              </a:prstGeom>
              <a:ln w="12700">
                <a:solidFill>
                  <a:srgbClr val="3EAE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7729309" y="2431884"/>
                <a:ext cx="288000" cy="288000"/>
                <a:chOff x="3220832" y="-43664"/>
                <a:chExt cx="288000" cy="288000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3220832" y="-43664"/>
                  <a:ext cx="288000" cy="288000"/>
                </a:xfrm>
                <a:prstGeom prst="ellipse">
                  <a:avLst/>
                </a:prstGeom>
                <a:solidFill>
                  <a:srgbClr val="3EAEB7"/>
                </a:solidFill>
                <a:ln>
                  <a:solidFill>
                    <a:srgbClr val="55B2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274832" y="1033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445553" y="1483667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445551" y="1920784"/>
              <a:ext cx="203524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请在此输入替换内容请在此输入替换内容请在此输入替换内容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SeuLex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0672" y="764176"/>
            <a:ext cx="366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 c99.l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文件解析部分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>
            <a:fillRect/>
          </a:stretch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0672" y="764176"/>
            <a:ext cx="366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正则表达式规范化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671658"/>
            <a:ext cx="4592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实验内容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实验中主要数据结构定义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实验中的主要思路和算法描述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实验中遇到的问题及解决方案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370,&quot;width&quot;:13605}"/>
</p:tagLst>
</file>

<file path=ppt/tags/tag2.xml><?xml version="1.0" encoding="utf-8"?>
<p:tagLst xmlns:p="http://schemas.openxmlformats.org/presentationml/2006/main">
  <p:tag name="ISPRING_ULTRA_SCORM_COURSE_ID" val="5BC057E1-A3E9-4E60-AFA8-267931925C8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1.30修改\78893"/>
  <p:tag name="ISPRING_FIRST_PUBLISH" val="1"/>
  <p:tag name="ISPRING_PRESENTATION_TITLE" val="清新几何简约工作汇报总结PPT背景"/>
  <p:tag name="COMMONDATA" val="eyJoZGlkIjoiZjllMDAzYWI0ZmNiMjc1MzdkMjI1MGQxYmE1YmUwODEifQ=="/>
</p:tagLst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DBEEF3"/>
      </a:accent5>
      <a:accent6>
        <a:srgbClr val="3995AD"/>
      </a:accent6>
      <a:hlink>
        <a:srgbClr val="3995AD"/>
      </a:hlink>
      <a:folHlink>
        <a:srgbClr val="3995AD"/>
      </a:folHlink>
    </a:clrScheme>
    <a:fontScheme name="eecods0a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4825</Words>
  <Application>WPS 演示</Application>
  <PresentationFormat>宽屏</PresentationFormat>
  <Paragraphs>362</Paragraphs>
  <Slides>33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字魂59号-创粗黑</vt:lpstr>
      <vt:lpstr>黑体</vt:lpstr>
      <vt:lpstr>Arial Unicode MS</vt:lpstr>
      <vt:lpstr>等线</vt:lpstr>
      <vt:lpstr>汉仪旗黑-85S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清新几何简约工作汇报总结PPT背景</dc:title>
  <dc:creator>WIN7</dc:creator>
  <cp:lastModifiedBy>许亦荷</cp:lastModifiedBy>
  <cp:revision>89</cp:revision>
  <dcterms:created xsi:type="dcterms:W3CDTF">2017-08-18T03:02:00Z</dcterms:created>
  <dcterms:modified xsi:type="dcterms:W3CDTF">2022-05-18T13:38:37Z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BF5C3B64D1E24B02A565F744B32D10D7</vt:lpwstr>
  </property>
</Properties>
</file>