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93" r:id="rId2"/>
    <p:sldId id="295" r:id="rId3"/>
    <p:sldId id="296" r:id="rId4"/>
    <p:sldId id="305" r:id="rId5"/>
    <p:sldId id="327" r:id="rId6"/>
    <p:sldId id="318" r:id="rId7"/>
    <p:sldId id="328" r:id="rId8"/>
    <p:sldId id="329" r:id="rId9"/>
    <p:sldId id="330" r:id="rId10"/>
    <p:sldId id="331" r:id="rId11"/>
    <p:sldId id="333" r:id="rId12"/>
    <p:sldId id="306" r:id="rId13"/>
    <p:sldId id="332" r:id="rId14"/>
    <p:sldId id="342" r:id="rId15"/>
    <p:sldId id="343" r:id="rId16"/>
    <p:sldId id="344" r:id="rId17"/>
    <p:sldId id="345" r:id="rId18"/>
    <p:sldId id="346" r:id="rId19"/>
    <p:sldId id="357" r:id="rId20"/>
    <p:sldId id="358" r:id="rId21"/>
    <p:sldId id="359" r:id="rId22"/>
    <p:sldId id="367" r:id="rId23"/>
    <p:sldId id="368" r:id="rId24"/>
    <p:sldId id="388" r:id="rId25"/>
    <p:sldId id="322" r:id="rId26"/>
    <p:sldId id="334" r:id="rId27"/>
    <p:sldId id="336" r:id="rId28"/>
    <p:sldId id="335" r:id="rId29"/>
    <p:sldId id="347" r:id="rId30"/>
    <p:sldId id="349" r:id="rId31"/>
    <p:sldId id="350" r:id="rId32"/>
    <p:sldId id="307" r:id="rId33"/>
    <p:sldId id="323" r:id="rId34"/>
    <p:sldId id="337" r:id="rId35"/>
    <p:sldId id="338" r:id="rId36"/>
    <p:sldId id="339" r:id="rId37"/>
    <p:sldId id="371" r:id="rId38"/>
    <p:sldId id="372" r:id="rId39"/>
    <p:sldId id="373" r:id="rId40"/>
    <p:sldId id="374" r:id="rId41"/>
    <p:sldId id="375" r:id="rId42"/>
    <p:sldId id="376" r:id="rId43"/>
    <p:sldId id="377" r:id="rId44"/>
    <p:sldId id="351" r:id="rId45"/>
    <p:sldId id="352" r:id="rId46"/>
    <p:sldId id="353" r:id="rId47"/>
    <p:sldId id="354" r:id="rId48"/>
    <p:sldId id="355" r:id="rId49"/>
    <p:sldId id="356" r:id="rId50"/>
    <p:sldId id="326" r:id="rId51"/>
    <p:sldId id="341" r:id="rId52"/>
    <p:sldId id="308" r:id="rId53"/>
    <p:sldId id="340" r:id="rId54"/>
    <p:sldId id="304" r:id="rId55"/>
  </p:sldIdLst>
  <p:sldSz cx="12192000" cy="6858000"/>
  <p:notesSz cx="6858000" cy="9144000"/>
  <p:custDataLst>
    <p:tags r:id="rId5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5428" userDrawn="1">
          <p15:clr>
            <a:srgbClr val="A4A3A4"/>
          </p15:clr>
        </p15:guide>
        <p15:guide id="3" orient="horz" pos="1321" userDrawn="1">
          <p15:clr>
            <a:srgbClr val="A4A3A4"/>
          </p15:clr>
        </p15:guide>
        <p15:guide id="4" orient="horz" pos="12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DFF"/>
    <a:srgbClr val="E3603F"/>
    <a:srgbClr val="9BD5DA"/>
    <a:srgbClr val="3EAEB7"/>
    <a:srgbClr val="C83144"/>
    <a:srgbClr val="55B2A5"/>
    <a:srgbClr val="418F84"/>
    <a:srgbClr val="2C625A"/>
    <a:srgbClr val="55B2A7"/>
    <a:srgbClr val="DD1B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3891" autoAdjust="0"/>
  </p:normalViewPr>
  <p:slideViewPr>
    <p:cSldViewPr snapToGrid="0">
      <p:cViewPr varScale="1">
        <p:scale>
          <a:sx n="76" d="100"/>
          <a:sy n="76" d="100"/>
        </p:scale>
        <p:origin x="282" y="51"/>
      </p:cViewPr>
      <p:guideLst>
        <p:guide orient="horz" pos="2115"/>
        <p:guide pos="5428"/>
        <p:guide orient="horz" pos="1321"/>
        <p:guide orient="horz" pos="1298"/>
      </p:guideLst>
    </p:cSldViewPr>
  </p:slideViewPr>
  <p:notesTextViewPr>
    <p:cViewPr>
      <p:scale>
        <a:sx n="1" d="1"/>
        <a:sy n="1" d="1"/>
      </p:scale>
      <p:origin x="0" y="0"/>
    </p:cViewPr>
  </p:notesTextViewPr>
  <p:notesViewPr>
    <p:cSldViewPr snapToGrid="0" showGuides="1">
      <p:cViewPr varScale="1">
        <p:scale>
          <a:sx n="49" d="100"/>
          <a:sy n="49" d="100"/>
        </p:scale>
        <p:origin x="192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87F3D-A9B4-48A4-B1A8-9B23B25036F7}" type="datetimeFigureOut">
              <a:rPr lang="zh-CN" altLang="en-US" smtClean="0"/>
              <a:t>2022/5/21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349ED-01C7-4932-82E8-42DB3C01F7E8}" type="slidenum">
              <a:rPr lang="zh-CN" altLang="en-US" smtClean="0"/>
              <a:t>‹#›</a:t>
            </a:fld>
            <a:endParaRPr lang="zh-CN" altLang="en-US"/>
          </a:p>
        </p:txBody>
      </p:sp>
    </p:spTree>
    <p:extLst>
      <p:ext uri="{BB962C8B-B14F-4D97-AF65-F5344CB8AC3E}">
        <p14:creationId xmlns:p14="http://schemas.microsoft.com/office/powerpoint/2010/main" val="302120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349ED-01C7-4932-82E8-42DB3C01F7E8}" type="slidenum">
              <a:rPr lang="zh-CN" altLang="en-US" smtClean="0"/>
              <a:t>1</a:t>
            </a:fld>
            <a:endParaRPr lang="zh-CN" altLang="en-US"/>
          </a:p>
        </p:txBody>
      </p:sp>
    </p:spTree>
    <p:extLst>
      <p:ext uri="{BB962C8B-B14F-4D97-AF65-F5344CB8AC3E}">
        <p14:creationId xmlns:p14="http://schemas.microsoft.com/office/powerpoint/2010/main" val="1324252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10</a:t>
            </a:fld>
            <a:endParaRPr lang="zh-CN" altLang="en-US"/>
          </a:p>
        </p:txBody>
      </p:sp>
    </p:spTree>
    <p:extLst>
      <p:ext uri="{BB962C8B-B14F-4D97-AF65-F5344CB8AC3E}">
        <p14:creationId xmlns:p14="http://schemas.microsoft.com/office/powerpoint/2010/main" val="260108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11</a:t>
            </a:fld>
            <a:endParaRPr lang="zh-CN" altLang="en-US"/>
          </a:p>
        </p:txBody>
      </p:sp>
    </p:spTree>
    <p:extLst>
      <p:ext uri="{BB962C8B-B14F-4D97-AF65-F5344CB8AC3E}">
        <p14:creationId xmlns:p14="http://schemas.microsoft.com/office/powerpoint/2010/main" val="209489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12</a:t>
            </a:fld>
            <a:endParaRPr lang="zh-CN" altLang="en-US"/>
          </a:p>
        </p:txBody>
      </p:sp>
    </p:spTree>
    <p:extLst>
      <p:ext uri="{BB962C8B-B14F-4D97-AF65-F5344CB8AC3E}">
        <p14:creationId xmlns:p14="http://schemas.microsoft.com/office/powerpoint/2010/main" val="3914411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13</a:t>
            </a:fld>
            <a:endParaRPr lang="zh-CN" altLang="en-US"/>
          </a:p>
        </p:txBody>
      </p:sp>
    </p:spTree>
    <p:extLst>
      <p:ext uri="{BB962C8B-B14F-4D97-AF65-F5344CB8AC3E}">
        <p14:creationId xmlns:p14="http://schemas.microsoft.com/office/powerpoint/2010/main" val="4086368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14</a:t>
            </a:fld>
            <a:endParaRPr lang="zh-CN" altLang="en-US"/>
          </a:p>
        </p:txBody>
      </p:sp>
    </p:spTree>
    <p:extLst>
      <p:ext uri="{BB962C8B-B14F-4D97-AF65-F5344CB8AC3E}">
        <p14:creationId xmlns:p14="http://schemas.microsoft.com/office/powerpoint/2010/main" val="1745233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15</a:t>
            </a:fld>
            <a:endParaRPr lang="zh-CN" altLang="en-US"/>
          </a:p>
        </p:txBody>
      </p:sp>
    </p:spTree>
    <p:extLst>
      <p:ext uri="{BB962C8B-B14F-4D97-AF65-F5344CB8AC3E}">
        <p14:creationId xmlns:p14="http://schemas.microsoft.com/office/powerpoint/2010/main" val="389056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16</a:t>
            </a:fld>
            <a:endParaRPr lang="zh-CN" altLang="en-US"/>
          </a:p>
        </p:txBody>
      </p:sp>
    </p:spTree>
    <p:extLst>
      <p:ext uri="{BB962C8B-B14F-4D97-AF65-F5344CB8AC3E}">
        <p14:creationId xmlns:p14="http://schemas.microsoft.com/office/powerpoint/2010/main" val="1714413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17</a:t>
            </a:fld>
            <a:endParaRPr lang="zh-CN" altLang="en-US"/>
          </a:p>
        </p:txBody>
      </p:sp>
    </p:spTree>
    <p:extLst>
      <p:ext uri="{BB962C8B-B14F-4D97-AF65-F5344CB8AC3E}">
        <p14:creationId xmlns:p14="http://schemas.microsoft.com/office/powerpoint/2010/main" val="232376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18</a:t>
            </a:fld>
            <a:endParaRPr lang="zh-CN" altLang="en-US"/>
          </a:p>
        </p:txBody>
      </p:sp>
    </p:spTree>
    <p:extLst>
      <p:ext uri="{BB962C8B-B14F-4D97-AF65-F5344CB8AC3E}">
        <p14:creationId xmlns:p14="http://schemas.microsoft.com/office/powerpoint/2010/main" val="100131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25</a:t>
            </a:fld>
            <a:endParaRPr lang="zh-CN" altLang="en-US"/>
          </a:p>
        </p:txBody>
      </p:sp>
    </p:spTree>
    <p:extLst>
      <p:ext uri="{BB962C8B-B14F-4D97-AF65-F5344CB8AC3E}">
        <p14:creationId xmlns:p14="http://schemas.microsoft.com/office/powerpoint/2010/main" val="44210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a:t>
            </a:fld>
            <a:endParaRPr lang="zh-CN" altLang="en-US"/>
          </a:p>
        </p:txBody>
      </p:sp>
    </p:spTree>
    <p:extLst>
      <p:ext uri="{BB962C8B-B14F-4D97-AF65-F5344CB8AC3E}">
        <p14:creationId xmlns:p14="http://schemas.microsoft.com/office/powerpoint/2010/main" val="4192336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26</a:t>
            </a:fld>
            <a:endParaRPr lang="zh-CN" altLang="en-US"/>
          </a:p>
        </p:txBody>
      </p:sp>
    </p:spTree>
    <p:extLst>
      <p:ext uri="{BB962C8B-B14F-4D97-AF65-F5344CB8AC3E}">
        <p14:creationId xmlns:p14="http://schemas.microsoft.com/office/powerpoint/2010/main" val="3928089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27</a:t>
            </a:fld>
            <a:endParaRPr lang="zh-CN" altLang="en-US"/>
          </a:p>
        </p:txBody>
      </p:sp>
    </p:spTree>
    <p:extLst>
      <p:ext uri="{BB962C8B-B14F-4D97-AF65-F5344CB8AC3E}">
        <p14:creationId xmlns:p14="http://schemas.microsoft.com/office/powerpoint/2010/main" val="4046783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28</a:t>
            </a:fld>
            <a:endParaRPr lang="zh-CN" altLang="en-US"/>
          </a:p>
        </p:txBody>
      </p:sp>
    </p:spTree>
    <p:extLst>
      <p:ext uri="{BB962C8B-B14F-4D97-AF65-F5344CB8AC3E}">
        <p14:creationId xmlns:p14="http://schemas.microsoft.com/office/powerpoint/2010/main" val="2693399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29</a:t>
            </a:fld>
            <a:endParaRPr lang="zh-CN" altLang="en-US"/>
          </a:p>
        </p:txBody>
      </p:sp>
    </p:spTree>
    <p:extLst>
      <p:ext uri="{BB962C8B-B14F-4D97-AF65-F5344CB8AC3E}">
        <p14:creationId xmlns:p14="http://schemas.microsoft.com/office/powerpoint/2010/main" val="4207900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30</a:t>
            </a:fld>
            <a:endParaRPr lang="zh-CN" altLang="en-US"/>
          </a:p>
        </p:txBody>
      </p:sp>
    </p:spTree>
    <p:extLst>
      <p:ext uri="{BB962C8B-B14F-4D97-AF65-F5344CB8AC3E}">
        <p14:creationId xmlns:p14="http://schemas.microsoft.com/office/powerpoint/2010/main" val="219949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31</a:t>
            </a:fld>
            <a:endParaRPr lang="zh-CN" altLang="en-US"/>
          </a:p>
        </p:txBody>
      </p:sp>
    </p:spTree>
    <p:extLst>
      <p:ext uri="{BB962C8B-B14F-4D97-AF65-F5344CB8AC3E}">
        <p14:creationId xmlns:p14="http://schemas.microsoft.com/office/powerpoint/2010/main" val="4246358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32</a:t>
            </a:fld>
            <a:endParaRPr lang="zh-CN" altLang="en-US"/>
          </a:p>
        </p:txBody>
      </p:sp>
    </p:spTree>
    <p:extLst>
      <p:ext uri="{BB962C8B-B14F-4D97-AF65-F5344CB8AC3E}">
        <p14:creationId xmlns:p14="http://schemas.microsoft.com/office/powerpoint/2010/main" val="3998186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33</a:t>
            </a:fld>
            <a:endParaRPr lang="zh-CN" altLang="en-US"/>
          </a:p>
        </p:txBody>
      </p:sp>
    </p:spTree>
    <p:extLst>
      <p:ext uri="{BB962C8B-B14F-4D97-AF65-F5344CB8AC3E}">
        <p14:creationId xmlns:p14="http://schemas.microsoft.com/office/powerpoint/2010/main" val="4259820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34</a:t>
            </a:fld>
            <a:endParaRPr lang="zh-CN" altLang="en-US"/>
          </a:p>
        </p:txBody>
      </p:sp>
    </p:spTree>
    <p:extLst>
      <p:ext uri="{BB962C8B-B14F-4D97-AF65-F5344CB8AC3E}">
        <p14:creationId xmlns:p14="http://schemas.microsoft.com/office/powerpoint/2010/main" val="3620610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35</a:t>
            </a:fld>
            <a:endParaRPr lang="zh-CN" altLang="en-US"/>
          </a:p>
        </p:txBody>
      </p:sp>
    </p:spTree>
    <p:extLst>
      <p:ext uri="{BB962C8B-B14F-4D97-AF65-F5344CB8AC3E}">
        <p14:creationId xmlns:p14="http://schemas.microsoft.com/office/powerpoint/2010/main" val="251242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a:t>
            </a:fld>
            <a:endParaRPr lang="zh-CN" altLang="en-US"/>
          </a:p>
        </p:txBody>
      </p:sp>
    </p:spTree>
    <p:extLst>
      <p:ext uri="{BB962C8B-B14F-4D97-AF65-F5344CB8AC3E}">
        <p14:creationId xmlns:p14="http://schemas.microsoft.com/office/powerpoint/2010/main" val="3946065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36</a:t>
            </a:fld>
            <a:endParaRPr lang="zh-CN" altLang="en-US"/>
          </a:p>
        </p:txBody>
      </p:sp>
    </p:spTree>
    <p:extLst>
      <p:ext uri="{BB962C8B-B14F-4D97-AF65-F5344CB8AC3E}">
        <p14:creationId xmlns:p14="http://schemas.microsoft.com/office/powerpoint/2010/main" val="2985225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44</a:t>
            </a:fld>
            <a:endParaRPr lang="zh-CN" altLang="en-US"/>
          </a:p>
        </p:txBody>
      </p:sp>
    </p:spTree>
    <p:extLst>
      <p:ext uri="{BB962C8B-B14F-4D97-AF65-F5344CB8AC3E}">
        <p14:creationId xmlns:p14="http://schemas.microsoft.com/office/powerpoint/2010/main" val="1025057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45</a:t>
            </a:fld>
            <a:endParaRPr lang="zh-CN" altLang="en-US"/>
          </a:p>
        </p:txBody>
      </p:sp>
    </p:spTree>
    <p:extLst>
      <p:ext uri="{BB962C8B-B14F-4D97-AF65-F5344CB8AC3E}">
        <p14:creationId xmlns:p14="http://schemas.microsoft.com/office/powerpoint/2010/main" val="4005122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46</a:t>
            </a:fld>
            <a:endParaRPr lang="zh-CN" altLang="en-US"/>
          </a:p>
        </p:txBody>
      </p:sp>
    </p:spTree>
    <p:extLst>
      <p:ext uri="{BB962C8B-B14F-4D97-AF65-F5344CB8AC3E}">
        <p14:creationId xmlns:p14="http://schemas.microsoft.com/office/powerpoint/2010/main" val="503606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47</a:t>
            </a:fld>
            <a:endParaRPr lang="zh-CN" altLang="en-US"/>
          </a:p>
        </p:txBody>
      </p:sp>
    </p:spTree>
    <p:extLst>
      <p:ext uri="{BB962C8B-B14F-4D97-AF65-F5344CB8AC3E}">
        <p14:creationId xmlns:p14="http://schemas.microsoft.com/office/powerpoint/2010/main" val="153041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48</a:t>
            </a:fld>
            <a:endParaRPr lang="zh-CN" altLang="en-US"/>
          </a:p>
        </p:txBody>
      </p:sp>
    </p:spTree>
    <p:extLst>
      <p:ext uri="{BB962C8B-B14F-4D97-AF65-F5344CB8AC3E}">
        <p14:creationId xmlns:p14="http://schemas.microsoft.com/office/powerpoint/2010/main" val="2301964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49</a:t>
            </a:fld>
            <a:endParaRPr lang="zh-CN" altLang="en-US"/>
          </a:p>
        </p:txBody>
      </p:sp>
    </p:spTree>
    <p:extLst>
      <p:ext uri="{BB962C8B-B14F-4D97-AF65-F5344CB8AC3E}">
        <p14:creationId xmlns:p14="http://schemas.microsoft.com/office/powerpoint/2010/main" val="1948525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50</a:t>
            </a:fld>
            <a:endParaRPr lang="zh-CN" altLang="en-US"/>
          </a:p>
        </p:txBody>
      </p:sp>
    </p:spTree>
    <p:extLst>
      <p:ext uri="{BB962C8B-B14F-4D97-AF65-F5344CB8AC3E}">
        <p14:creationId xmlns:p14="http://schemas.microsoft.com/office/powerpoint/2010/main" val="960425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51</a:t>
            </a:fld>
            <a:endParaRPr lang="zh-CN" altLang="en-US"/>
          </a:p>
        </p:txBody>
      </p:sp>
    </p:spTree>
    <p:extLst>
      <p:ext uri="{BB962C8B-B14F-4D97-AF65-F5344CB8AC3E}">
        <p14:creationId xmlns:p14="http://schemas.microsoft.com/office/powerpoint/2010/main" val="2589148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52</a:t>
            </a:fld>
            <a:endParaRPr lang="zh-CN" altLang="en-US"/>
          </a:p>
        </p:txBody>
      </p:sp>
    </p:spTree>
    <p:extLst>
      <p:ext uri="{BB962C8B-B14F-4D97-AF65-F5344CB8AC3E}">
        <p14:creationId xmlns:p14="http://schemas.microsoft.com/office/powerpoint/2010/main" val="303712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a:t>
            </a:fld>
            <a:endParaRPr lang="zh-CN" altLang="en-US"/>
          </a:p>
        </p:txBody>
      </p:sp>
    </p:spTree>
    <p:extLst>
      <p:ext uri="{BB962C8B-B14F-4D97-AF65-F5344CB8AC3E}">
        <p14:creationId xmlns:p14="http://schemas.microsoft.com/office/powerpoint/2010/main" val="26747873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53</a:t>
            </a:fld>
            <a:endParaRPr lang="zh-CN" altLang="en-US"/>
          </a:p>
        </p:txBody>
      </p:sp>
    </p:spTree>
    <p:extLst>
      <p:ext uri="{BB962C8B-B14F-4D97-AF65-F5344CB8AC3E}">
        <p14:creationId xmlns:p14="http://schemas.microsoft.com/office/powerpoint/2010/main" val="3910397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349ED-01C7-4932-82E8-42DB3C01F7E8}" type="slidenum">
              <a:rPr lang="zh-CN" altLang="en-US" smtClean="0"/>
              <a:t>54</a:t>
            </a:fld>
            <a:endParaRPr lang="zh-CN" altLang="en-US"/>
          </a:p>
        </p:txBody>
      </p:sp>
    </p:spTree>
    <p:extLst>
      <p:ext uri="{BB962C8B-B14F-4D97-AF65-F5344CB8AC3E}">
        <p14:creationId xmlns:p14="http://schemas.microsoft.com/office/powerpoint/2010/main" val="80878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5</a:t>
            </a:fld>
            <a:endParaRPr lang="zh-CN" altLang="en-US"/>
          </a:p>
        </p:txBody>
      </p:sp>
    </p:spTree>
    <p:extLst>
      <p:ext uri="{BB962C8B-B14F-4D97-AF65-F5344CB8AC3E}">
        <p14:creationId xmlns:p14="http://schemas.microsoft.com/office/powerpoint/2010/main" val="1724749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6</a:t>
            </a:fld>
            <a:endParaRPr lang="zh-CN" altLang="en-US"/>
          </a:p>
        </p:txBody>
      </p:sp>
    </p:spTree>
    <p:extLst>
      <p:ext uri="{BB962C8B-B14F-4D97-AF65-F5344CB8AC3E}">
        <p14:creationId xmlns:p14="http://schemas.microsoft.com/office/powerpoint/2010/main" val="2214923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7</a:t>
            </a:fld>
            <a:endParaRPr lang="zh-CN" altLang="en-US"/>
          </a:p>
        </p:txBody>
      </p:sp>
    </p:spTree>
    <p:extLst>
      <p:ext uri="{BB962C8B-B14F-4D97-AF65-F5344CB8AC3E}">
        <p14:creationId xmlns:p14="http://schemas.microsoft.com/office/powerpoint/2010/main" val="323251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8</a:t>
            </a:fld>
            <a:endParaRPr lang="zh-CN" altLang="en-US"/>
          </a:p>
        </p:txBody>
      </p:sp>
    </p:spTree>
    <p:extLst>
      <p:ext uri="{BB962C8B-B14F-4D97-AF65-F5344CB8AC3E}">
        <p14:creationId xmlns:p14="http://schemas.microsoft.com/office/powerpoint/2010/main" val="390710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9</a:t>
            </a:fld>
            <a:endParaRPr lang="zh-CN" altLang="en-US"/>
          </a:p>
        </p:txBody>
      </p:sp>
    </p:spTree>
    <p:extLst>
      <p:ext uri="{BB962C8B-B14F-4D97-AF65-F5344CB8AC3E}">
        <p14:creationId xmlns:p14="http://schemas.microsoft.com/office/powerpoint/2010/main" val="355461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2022/5/21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6560265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60.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图片 62"/>
          <p:cNvPicPr>
            <a:picLocks noChangeAspect="1"/>
          </p:cNvPicPr>
          <p:nvPr/>
        </p:nvPicPr>
        <p:blipFill rotWithShape="1">
          <a:blip r:embed="rId3">
            <a:extLst>
              <a:ext uri="{28A0092B-C50C-407E-A947-70E740481C1C}">
                <a14:useLocalDpi xmlns:a14="http://schemas.microsoft.com/office/drawing/2010/main" val="0"/>
              </a:ext>
            </a:extLst>
          </a:blip>
          <a:srcRect l="3384" t="8889" r="15812" b="17483"/>
          <a:stretch/>
        </p:blipFill>
        <p:spPr>
          <a:xfrm>
            <a:off x="0" y="0"/>
            <a:ext cx="12192000" cy="6858000"/>
          </a:xfrm>
          <a:prstGeom prst="rect">
            <a:avLst/>
          </a:prstGeom>
        </p:spPr>
      </p:pic>
      <p:sp>
        <p:nvSpPr>
          <p:cNvPr id="34" name="矩形 259"/>
          <p:cNvSpPr>
            <a:spLocks noChangeArrowheads="1"/>
          </p:cNvSpPr>
          <p:nvPr/>
        </p:nvSpPr>
        <p:spPr bwMode="auto">
          <a:xfrm>
            <a:off x="3327337" y="2182969"/>
            <a:ext cx="7858823"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7200" b="1" spc="400" dirty="0">
                <a:solidFill>
                  <a:schemeClr val="tx1">
                    <a:lumMod val="75000"/>
                    <a:lumOff val="25000"/>
                  </a:schemeClr>
                </a:solidFill>
                <a:latin typeface="+mn-lt"/>
                <a:ea typeface="+mn-ea"/>
                <a:cs typeface="+mn-ea"/>
                <a:sym typeface="+mn-lt"/>
              </a:rPr>
              <a:t>编译原理课程设计</a:t>
            </a:r>
            <a:endParaRPr lang="en-US" altLang="zh-CN" sz="7200" b="1" spc="400" dirty="0">
              <a:solidFill>
                <a:schemeClr val="tx1">
                  <a:lumMod val="75000"/>
                  <a:lumOff val="25000"/>
                </a:schemeClr>
              </a:solidFill>
              <a:latin typeface="+mn-lt"/>
              <a:ea typeface="+mn-ea"/>
              <a:cs typeface="+mn-ea"/>
              <a:sym typeface="+mn-lt"/>
            </a:endParaRPr>
          </a:p>
        </p:txBody>
      </p:sp>
      <p:sp>
        <p:nvSpPr>
          <p:cNvPr id="50" name="矩形 259"/>
          <p:cNvSpPr>
            <a:spLocks noChangeArrowheads="1"/>
          </p:cNvSpPr>
          <p:nvPr/>
        </p:nvSpPr>
        <p:spPr bwMode="auto">
          <a:xfrm>
            <a:off x="6197600" y="1221985"/>
            <a:ext cx="490728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5400" b="1" dirty="0">
                <a:solidFill>
                  <a:srgbClr val="E3603F"/>
                </a:solidFill>
                <a:latin typeface="+mn-lt"/>
                <a:ea typeface="+mn-ea"/>
                <a:cs typeface="+mn-ea"/>
                <a:sym typeface="+mn-lt"/>
              </a:rPr>
              <a:t>2021-2022</a:t>
            </a:r>
            <a:r>
              <a:rPr lang="zh-CN" altLang="en-US" sz="5400" b="1" dirty="0">
                <a:solidFill>
                  <a:srgbClr val="E3603F"/>
                </a:solidFill>
                <a:latin typeface="+mn-lt"/>
                <a:ea typeface="+mn-ea"/>
                <a:cs typeface="+mn-ea"/>
                <a:sym typeface="+mn-lt"/>
              </a:rPr>
              <a:t>学年</a:t>
            </a:r>
            <a:endParaRPr lang="en-US" altLang="zh-CN" sz="5400" b="1" dirty="0">
              <a:solidFill>
                <a:srgbClr val="E3603F"/>
              </a:solidFill>
              <a:latin typeface="+mn-lt"/>
              <a:ea typeface="+mn-ea"/>
              <a:cs typeface="+mn-ea"/>
              <a:sym typeface="+mn-lt"/>
            </a:endParaRPr>
          </a:p>
        </p:txBody>
      </p:sp>
      <p:sp>
        <p:nvSpPr>
          <p:cNvPr id="55" name="文本框 7"/>
          <p:cNvSpPr txBox="1"/>
          <p:nvPr/>
        </p:nvSpPr>
        <p:spPr>
          <a:xfrm>
            <a:off x="4268414" y="3357941"/>
            <a:ext cx="6780070" cy="418189"/>
          </a:xfrm>
          <a:prstGeom prst="rect">
            <a:avLst/>
          </a:prstGeom>
          <a:noFill/>
        </p:spPr>
        <p:txBody>
          <a:bodyPr wrap="square" lIns="91359" tIns="45719" rIns="91359" bIns="45719" rtlCol="0">
            <a:spAutoFit/>
            <a:scene3d>
              <a:camera prst="orthographicFront"/>
              <a:lightRig rig="threePt" dir="t"/>
            </a:scene3d>
            <a:sp3d contourW="12700"/>
          </a:bodyPr>
          <a:lstStyle/>
          <a:p>
            <a:pPr algn="r" defTabSz="912684">
              <a:lnSpc>
                <a:spcPct val="150000"/>
              </a:lnSpc>
            </a:pP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2022.05.22</a:t>
            </a:r>
          </a:p>
        </p:txBody>
      </p:sp>
      <p:sp>
        <p:nvSpPr>
          <p:cNvPr id="6" name="文本框 5"/>
          <p:cNvSpPr txBox="1"/>
          <p:nvPr/>
        </p:nvSpPr>
        <p:spPr>
          <a:xfrm>
            <a:off x="5518921" y="4048785"/>
            <a:ext cx="2044149" cy="400110"/>
          </a:xfrm>
          <a:prstGeom prst="rect">
            <a:avLst/>
          </a:prstGeom>
          <a:noFill/>
          <a:ln>
            <a:solidFill>
              <a:srgbClr val="3EAEB7"/>
            </a:solidFill>
          </a:ln>
        </p:spPr>
        <p:txBody>
          <a:bodyPr wrap="none" rtlCol="0">
            <a:spAutoFit/>
          </a:bodyPr>
          <a:lstStyle/>
          <a:p>
            <a:pPr algn="ctr"/>
            <a:r>
              <a:rPr lang="en-US" altLang="zh-CN" sz="2000" dirty="0">
                <a:solidFill>
                  <a:srgbClr val="3EAEB7"/>
                </a:solidFill>
                <a:latin typeface="Times New Roman" panose="02020603050405020304" pitchFamily="18" charset="0"/>
                <a:cs typeface="Times New Roman" panose="02020603050405020304" pitchFamily="18" charset="0"/>
                <a:sym typeface="+mn-lt"/>
              </a:rPr>
              <a:t>09019204 </a:t>
            </a:r>
            <a:r>
              <a:rPr lang="zh-CN" altLang="en-US" sz="2000" dirty="0">
                <a:solidFill>
                  <a:srgbClr val="3EAEB7"/>
                </a:solidFill>
                <a:cs typeface="+mn-ea"/>
                <a:sym typeface="+mn-lt"/>
              </a:rPr>
              <a:t>曹邹颖</a:t>
            </a:r>
            <a:endParaRPr lang="en-US" altLang="zh-CN" sz="2000" dirty="0">
              <a:solidFill>
                <a:srgbClr val="3EAEB7"/>
              </a:solidFill>
              <a:cs typeface="+mn-ea"/>
              <a:sym typeface="+mn-lt"/>
            </a:endParaRPr>
          </a:p>
        </p:txBody>
      </p:sp>
      <p:sp>
        <p:nvSpPr>
          <p:cNvPr id="7" name="矩形 6"/>
          <p:cNvSpPr/>
          <p:nvPr/>
        </p:nvSpPr>
        <p:spPr>
          <a:xfrm>
            <a:off x="3550373" y="4796843"/>
            <a:ext cx="1210588" cy="400110"/>
          </a:xfrm>
          <a:prstGeom prst="rect">
            <a:avLst/>
          </a:prstGeom>
          <a:ln>
            <a:solidFill>
              <a:srgbClr val="3EAEB7"/>
            </a:solidFill>
          </a:ln>
        </p:spPr>
        <p:txBody>
          <a:bodyPr wrap="none">
            <a:spAutoFit/>
          </a:bodyPr>
          <a:lstStyle/>
          <a:p>
            <a:pPr algn="ctr"/>
            <a:r>
              <a:rPr lang="zh-CN" altLang="en-US" sz="2000" dirty="0">
                <a:solidFill>
                  <a:srgbClr val="3EAEB7"/>
                </a:solidFill>
                <a:cs typeface="+mn-ea"/>
                <a:sym typeface="+mn-lt"/>
              </a:rPr>
              <a:t>汇报小组</a:t>
            </a:r>
          </a:p>
        </p:txBody>
      </p:sp>
      <p:sp>
        <p:nvSpPr>
          <p:cNvPr id="8" name="文本框 7">
            <a:extLst>
              <a:ext uri="{FF2B5EF4-FFF2-40B4-BE49-F238E27FC236}">
                <a16:creationId xmlns:a16="http://schemas.microsoft.com/office/drawing/2014/main" id="{646F97AC-3730-B129-E1E1-0A1C6AC40C39}"/>
              </a:ext>
            </a:extLst>
          </p:cNvPr>
          <p:cNvSpPr txBox="1"/>
          <p:nvPr/>
        </p:nvSpPr>
        <p:spPr>
          <a:xfrm>
            <a:off x="5518919" y="5524468"/>
            <a:ext cx="2044149" cy="400110"/>
          </a:xfrm>
          <a:prstGeom prst="rect">
            <a:avLst/>
          </a:prstGeom>
          <a:noFill/>
          <a:ln>
            <a:solidFill>
              <a:srgbClr val="3EAEB7"/>
            </a:solidFill>
          </a:ln>
        </p:spPr>
        <p:txBody>
          <a:bodyPr wrap="none" rtlCol="0">
            <a:spAutoFit/>
          </a:bodyPr>
          <a:lstStyle/>
          <a:p>
            <a:pPr algn="ctr"/>
            <a:r>
              <a:rPr lang="en-US" altLang="zh-CN" sz="2000" dirty="0">
                <a:solidFill>
                  <a:srgbClr val="3EAEB7"/>
                </a:solidFill>
                <a:latin typeface="Times New Roman" panose="02020603050405020304" pitchFamily="18" charset="0"/>
                <a:cs typeface="Times New Roman" panose="02020603050405020304" pitchFamily="18" charset="0"/>
                <a:sym typeface="+mn-lt"/>
              </a:rPr>
              <a:t>09019104 </a:t>
            </a:r>
            <a:r>
              <a:rPr lang="zh-CN" altLang="en-US" sz="2000" dirty="0">
                <a:solidFill>
                  <a:srgbClr val="3EAEB7"/>
                </a:solidFill>
                <a:cs typeface="+mn-ea"/>
                <a:sym typeface="+mn-lt"/>
              </a:rPr>
              <a:t>陈逸彤</a:t>
            </a:r>
            <a:endParaRPr lang="en-US" altLang="zh-CN" sz="2000" dirty="0">
              <a:solidFill>
                <a:srgbClr val="3EAEB7"/>
              </a:solidFill>
              <a:cs typeface="+mn-ea"/>
              <a:sym typeface="+mn-lt"/>
            </a:endParaRPr>
          </a:p>
        </p:txBody>
      </p:sp>
      <p:sp>
        <p:nvSpPr>
          <p:cNvPr id="9" name="文本框 8">
            <a:extLst>
              <a:ext uri="{FF2B5EF4-FFF2-40B4-BE49-F238E27FC236}">
                <a16:creationId xmlns:a16="http://schemas.microsoft.com/office/drawing/2014/main" id="{0A77432B-1E17-273A-CCE5-D83A628F50FF}"/>
              </a:ext>
            </a:extLst>
          </p:cNvPr>
          <p:cNvSpPr txBox="1"/>
          <p:nvPr/>
        </p:nvSpPr>
        <p:spPr>
          <a:xfrm>
            <a:off x="5518919" y="4789116"/>
            <a:ext cx="2044149" cy="400110"/>
          </a:xfrm>
          <a:prstGeom prst="rect">
            <a:avLst/>
          </a:prstGeom>
          <a:noFill/>
          <a:ln>
            <a:solidFill>
              <a:srgbClr val="3EAEB7"/>
            </a:solidFill>
          </a:ln>
        </p:spPr>
        <p:txBody>
          <a:bodyPr wrap="none" rtlCol="0">
            <a:spAutoFit/>
          </a:bodyPr>
          <a:lstStyle/>
          <a:p>
            <a:pPr algn="ctr"/>
            <a:r>
              <a:rPr lang="en-US" altLang="zh-CN" sz="2000" dirty="0">
                <a:solidFill>
                  <a:srgbClr val="3EAEB7"/>
                </a:solidFill>
                <a:latin typeface="Times New Roman" panose="02020603050405020304" pitchFamily="18" charset="0"/>
                <a:cs typeface="Times New Roman" panose="02020603050405020304" pitchFamily="18" charset="0"/>
                <a:sym typeface="+mn-lt"/>
              </a:rPr>
              <a:t>09019231 </a:t>
            </a:r>
            <a:r>
              <a:rPr lang="zh-CN" altLang="en-US" sz="2000" dirty="0">
                <a:solidFill>
                  <a:srgbClr val="3EAEB7"/>
                </a:solidFill>
                <a:cs typeface="+mn-ea"/>
                <a:sym typeface="+mn-lt"/>
              </a:rPr>
              <a:t>许志豪</a:t>
            </a:r>
            <a:endParaRPr lang="en-US" altLang="zh-CN" sz="2000" dirty="0">
              <a:solidFill>
                <a:srgbClr val="3EAEB7"/>
              </a:solidFill>
              <a:cs typeface="+mn-ea"/>
              <a:sym typeface="+mn-lt"/>
            </a:endParaRPr>
          </a:p>
        </p:txBody>
      </p:sp>
    </p:spTree>
    <p:extLst>
      <p:ext uri="{BB962C8B-B14F-4D97-AF65-F5344CB8AC3E}">
        <p14:creationId xmlns:p14="http://schemas.microsoft.com/office/powerpoint/2010/main" val="39985630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grpSp>
        <p:nvGrpSpPr>
          <p:cNvPr id="29" name="组合 28">
            <a:extLst>
              <a:ext uri="{FF2B5EF4-FFF2-40B4-BE49-F238E27FC236}">
                <a16:creationId xmlns:a16="http://schemas.microsoft.com/office/drawing/2014/main" id="{F87FD8CD-FBB9-9225-BD09-35810453B951}"/>
              </a:ext>
            </a:extLst>
          </p:cNvPr>
          <p:cNvGrpSpPr/>
          <p:nvPr/>
        </p:nvGrpSpPr>
        <p:grpSpPr>
          <a:xfrm>
            <a:off x="1067991" y="1291565"/>
            <a:ext cx="9701609" cy="2326587"/>
            <a:chOff x="5433700" y="3142336"/>
            <a:chExt cx="9701609" cy="2326587"/>
          </a:xfrm>
        </p:grpSpPr>
        <p:grpSp>
          <p:nvGrpSpPr>
            <p:cNvPr id="31" name="组合 30">
              <a:extLst>
                <a:ext uri="{FF2B5EF4-FFF2-40B4-BE49-F238E27FC236}">
                  <a16:creationId xmlns:a16="http://schemas.microsoft.com/office/drawing/2014/main" id="{F4B29021-7D01-F5AE-E6F6-43B284353F27}"/>
                </a:ext>
              </a:extLst>
            </p:cNvPr>
            <p:cNvGrpSpPr/>
            <p:nvPr/>
          </p:nvGrpSpPr>
          <p:grpSpPr>
            <a:xfrm>
              <a:off x="5433700" y="3229169"/>
              <a:ext cx="288000" cy="2239754"/>
              <a:chOff x="5225010" y="3238439"/>
              <a:chExt cx="288000" cy="2239754"/>
            </a:xfrm>
          </p:grpSpPr>
          <p:cxnSp>
            <p:nvCxnSpPr>
              <p:cNvPr id="34" name="直接连接符 33">
                <a:extLst>
                  <a:ext uri="{FF2B5EF4-FFF2-40B4-BE49-F238E27FC236}">
                    <a16:creationId xmlns:a16="http://schemas.microsoft.com/office/drawing/2014/main" id="{30F79B05-1083-0BA7-317F-F6A717CE93CE}"/>
                  </a:ext>
                </a:extLst>
              </p:cNvPr>
              <p:cNvCxnSpPr>
                <a:cxnSpLocks/>
              </p:cNvCxnSpPr>
              <p:nvPr/>
            </p:nvCxnSpPr>
            <p:spPr>
              <a:xfrm flipV="1">
                <a:off x="5369010" y="3510177"/>
                <a:ext cx="0" cy="1968016"/>
              </a:xfrm>
              <a:prstGeom prst="line">
                <a:avLst/>
              </a:prstGeom>
              <a:ln w="12700">
                <a:solidFill>
                  <a:srgbClr val="E3603F"/>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13D0C12-3CC7-BD8B-5AAD-D03DAA5F511F}"/>
                  </a:ext>
                </a:extLst>
              </p:cNvPr>
              <p:cNvGrpSpPr/>
              <p:nvPr/>
            </p:nvGrpSpPr>
            <p:grpSpPr>
              <a:xfrm>
                <a:off x="5225010" y="3238439"/>
                <a:ext cx="288000" cy="288000"/>
                <a:chOff x="3220832" y="327040"/>
                <a:chExt cx="288000" cy="288000"/>
              </a:xfrm>
            </p:grpSpPr>
            <p:sp>
              <p:nvSpPr>
                <p:cNvPr id="36" name="椭圆 35">
                  <a:extLst>
                    <a:ext uri="{FF2B5EF4-FFF2-40B4-BE49-F238E27FC236}">
                      <a16:creationId xmlns:a16="http://schemas.microsoft.com/office/drawing/2014/main" id="{B03BD3B9-BCD8-E598-D6A7-FD30131EBB69}"/>
                    </a:ext>
                  </a:extLst>
                </p:cNvPr>
                <p:cNvSpPr/>
                <p:nvPr/>
              </p:nvSpPr>
              <p:spPr>
                <a:xfrm>
                  <a:off x="3220832" y="327040"/>
                  <a:ext cx="288000" cy="288000"/>
                </a:xfrm>
                <a:prstGeom prst="ellipse">
                  <a:avLst/>
                </a:prstGeom>
                <a:solidFill>
                  <a:srgbClr val="E3603F"/>
                </a:solidFill>
                <a:ln>
                  <a:solidFill>
                    <a:srgbClr val="E36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7" name="椭圆 36">
                  <a:extLst>
                    <a:ext uri="{FF2B5EF4-FFF2-40B4-BE49-F238E27FC236}">
                      <a16:creationId xmlns:a16="http://schemas.microsoft.com/office/drawing/2014/main" id="{9A42591E-DB03-D070-7062-5F174267A22B}"/>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32" name="文本框 31">
              <a:extLst>
                <a:ext uri="{FF2B5EF4-FFF2-40B4-BE49-F238E27FC236}">
                  <a16:creationId xmlns:a16="http://schemas.microsoft.com/office/drawing/2014/main" id="{6320216D-880B-ADA3-6FF9-316B8DC1C2DB}"/>
                </a:ext>
              </a:extLst>
            </p:cNvPr>
            <p:cNvSpPr txBox="1"/>
            <p:nvPr/>
          </p:nvSpPr>
          <p:spPr>
            <a:xfrm>
              <a:off x="5851453" y="3142336"/>
              <a:ext cx="1733108" cy="461665"/>
            </a:xfrm>
            <a:prstGeom prst="rect">
              <a:avLst/>
            </a:prstGeom>
            <a:noFill/>
          </p:spPr>
          <p:txBody>
            <a:bodyPr wrap="square" rtlCol="0">
              <a:spAutoFit/>
            </a:bodyPr>
            <a:lstStyle/>
            <a:p>
              <a:r>
                <a:rPr lang="zh-CN" altLang="en-US" sz="2400" b="1" dirty="0">
                  <a:solidFill>
                    <a:schemeClr val="tx1">
                      <a:lumMod val="75000"/>
                      <a:lumOff val="25000"/>
                    </a:schemeClr>
                  </a:solidFill>
                  <a:cs typeface="+mn-ea"/>
                </a:rPr>
                <a:t>整体功能</a:t>
              </a:r>
              <a:endParaRPr lang="zh-CN" altLang="en-US" sz="2400" b="1" dirty="0">
                <a:solidFill>
                  <a:schemeClr val="tx1">
                    <a:lumMod val="75000"/>
                    <a:lumOff val="25000"/>
                  </a:schemeClr>
                </a:solidFill>
                <a:cs typeface="+mn-ea"/>
                <a:sym typeface="+mn-lt"/>
              </a:endParaRPr>
            </a:p>
          </p:txBody>
        </p:sp>
        <p:sp>
          <p:nvSpPr>
            <p:cNvPr id="33" name="文本框 32">
              <a:extLst>
                <a:ext uri="{FF2B5EF4-FFF2-40B4-BE49-F238E27FC236}">
                  <a16:creationId xmlns:a16="http://schemas.microsoft.com/office/drawing/2014/main" id="{E2F29AA7-A14D-7897-E82E-FCDDC224D0F8}"/>
                </a:ext>
              </a:extLst>
            </p:cNvPr>
            <p:cNvSpPr txBox="1"/>
            <p:nvPr/>
          </p:nvSpPr>
          <p:spPr>
            <a:xfrm>
              <a:off x="5851452" y="3756427"/>
              <a:ext cx="9283857" cy="1631216"/>
            </a:xfrm>
            <a:prstGeom prst="rect">
              <a:avLst/>
            </a:prstGeom>
            <a:noFill/>
          </p:spPr>
          <p:txBody>
            <a:bodyPr wrap="square" rtlCol="0">
              <a:spAutoFit/>
            </a:bodyPr>
            <a:lstStyle/>
            <a:p>
              <a:r>
                <a:rPr lang="zh-CN" altLang="en-US"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① </a:t>
              </a:r>
              <a:r>
                <a:rPr lang="en-US" altLang="zh-CN" sz="2000" dirty="0">
                  <a:latin typeface="Times New Roman" panose="02020603050405020304" pitchFamily="18" charset="0"/>
                  <a:cs typeface="Times New Roman" panose="02020603050405020304" pitchFamily="18" charset="0"/>
                </a:rPr>
                <a:t>c99.y</a:t>
              </a:r>
              <a:r>
                <a:rPr lang="zh-CN" altLang="en-US" sz="2000" dirty="0">
                  <a:latin typeface="Times New Roman" panose="02020603050405020304" pitchFamily="18" charset="0"/>
                  <a:cs typeface="Times New Roman" panose="02020603050405020304" pitchFamily="18" charset="0"/>
                </a:rPr>
                <a:t>输入文件的解析；</a:t>
              </a:r>
              <a:r>
                <a:rPr lang="zh-CN" altLang="en-US"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② </a:t>
              </a:r>
              <a:r>
                <a:rPr lang="zh-CN" altLang="en-US" sz="2000" dirty="0">
                  <a:latin typeface="Times New Roman" panose="02020603050405020304" pitchFamily="18" charset="0"/>
                  <a:cs typeface="Times New Roman" panose="02020603050405020304" pitchFamily="18" charset="0"/>
                </a:rPr>
                <a:t>灵活使用</a:t>
              </a:r>
              <a:r>
                <a:rPr lang="en-US" altLang="zh-CN" sz="2000" dirty="0">
                  <a:latin typeface="Times New Roman" panose="02020603050405020304" pitchFamily="18" charset="0"/>
                  <a:cs typeface="Times New Roman" panose="02020603050405020304" pitchFamily="18" charset="0"/>
                </a:rPr>
                <a:t>set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map</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vector</a:t>
              </a:r>
              <a:r>
                <a:rPr lang="zh-CN" altLang="en-US" sz="2000" dirty="0">
                  <a:latin typeface="Times New Roman" panose="02020603050405020304" pitchFamily="18" charset="0"/>
                  <a:cs typeface="Times New Roman" panose="02020603050405020304" pitchFamily="18" charset="0"/>
                </a:rPr>
                <a:t>等数据结构，存储符号、产生式等； </a:t>
              </a:r>
              <a:endParaRPr lang="en-US" altLang="zh-CN" sz="2000" dirty="0">
                <a:latin typeface="Times New Roman" panose="02020603050405020304" pitchFamily="18" charset="0"/>
                <a:cs typeface="Times New Roman" panose="02020603050405020304" pitchFamily="18" charset="0"/>
              </a:endParaRPr>
            </a:p>
            <a:p>
              <a:r>
                <a:rPr lang="zh-CN" altLang="en-US"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③ </a:t>
              </a:r>
              <a:r>
                <a:rPr lang="zh-CN" altLang="en-US" sz="2000" dirty="0">
                  <a:latin typeface="Times New Roman" panose="02020603050405020304" pitchFamily="18" charset="0"/>
                  <a:cs typeface="Times New Roman" panose="02020603050405020304" pitchFamily="18" charset="0"/>
                </a:rPr>
                <a:t>构造</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项目集，包含</a:t>
              </a:r>
              <a:r>
                <a:rPr lang="en-US" altLang="zh-CN" sz="2000" dirty="0">
                  <a:latin typeface="Times New Roman" panose="02020603050405020304" pitchFamily="18" charset="0"/>
                  <a:cs typeface="Times New Roman" panose="02020603050405020304" pitchFamily="18" charset="0"/>
                </a:rPr>
                <a:t>LR1Item</a:t>
              </a:r>
              <a:r>
                <a:rPr lang="zh-CN" altLang="en-US" sz="2000" dirty="0">
                  <a:latin typeface="Times New Roman" panose="02020603050405020304" pitchFamily="18" charset="0"/>
                  <a:cs typeface="Times New Roman" panose="02020603050405020304" pitchFamily="18" charset="0"/>
                </a:rPr>
                <a:t>类设计，求闭包、计算预测符、计算</a:t>
              </a:r>
              <a:r>
                <a:rPr lang="en-US" altLang="zh-CN" sz="2000" dirty="0">
                  <a:latin typeface="Times New Roman" panose="02020603050405020304" pitchFamily="18" charset="0"/>
                  <a:cs typeface="Times New Roman" panose="02020603050405020304" pitchFamily="18" charset="0"/>
                </a:rPr>
                <a:t>First</a:t>
              </a:r>
              <a:r>
                <a:rPr lang="zh-CN" altLang="en-US" sz="2000" dirty="0">
                  <a:latin typeface="Times New Roman" panose="02020603050405020304" pitchFamily="18" charset="0"/>
                  <a:cs typeface="Times New Roman" panose="02020603050405020304" pitchFamily="18" charset="0"/>
                </a:rPr>
                <a:t>集；</a:t>
              </a:r>
              <a:endParaRPr lang="en-US" altLang="zh-CN" sz="2000" dirty="0">
                <a:latin typeface="Times New Roman" panose="02020603050405020304" pitchFamily="18" charset="0"/>
                <a:cs typeface="Times New Roman" panose="02020603050405020304" pitchFamily="18" charset="0"/>
              </a:endParaRPr>
            </a:p>
            <a:p>
              <a:r>
                <a:rPr lang="zh-CN" altLang="en-US"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④ </a:t>
              </a:r>
              <a:r>
                <a:rPr lang="zh-CN" altLang="en-US" sz="2000" dirty="0">
                  <a:latin typeface="Times New Roman" panose="02020603050405020304" pitchFamily="18" charset="0"/>
                  <a:cs typeface="Times New Roman" panose="02020603050405020304" pitchFamily="18" charset="0"/>
                </a:rPr>
                <a:t>构造</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项目集规范族、打印</a:t>
              </a:r>
              <a:r>
                <a:rPr lang="en-US" altLang="zh-CN" sz="2000" dirty="0">
                  <a:latin typeface="Times New Roman" panose="02020603050405020304" pitchFamily="18" charset="0"/>
                  <a:cs typeface="Times New Roman" panose="02020603050405020304" pitchFamily="18" charset="0"/>
                </a:rPr>
                <a:t>ACTION-GOTO</a:t>
              </a:r>
              <a:r>
                <a:rPr lang="zh-CN" altLang="en-US" sz="2000" dirty="0">
                  <a:latin typeface="Times New Roman" panose="02020603050405020304" pitchFamily="18" charset="0"/>
                  <a:cs typeface="Times New Roman" panose="02020603050405020304" pitchFamily="18" charset="0"/>
                </a:rPr>
                <a:t>分析表</a:t>
              </a:r>
              <a:endParaRPr lang="en-US" altLang="zh-CN" sz="2000" dirty="0">
                <a:latin typeface="Times New Roman" panose="02020603050405020304" pitchFamily="18" charset="0"/>
                <a:cs typeface="Times New Roman" panose="02020603050405020304" pitchFamily="18" charset="0"/>
              </a:endParaRPr>
            </a:p>
            <a:p>
              <a:r>
                <a:rPr lang="zh-CN" altLang="en-US"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⑤ </a:t>
              </a:r>
              <a:r>
                <a:rPr lang="zh-CN" altLang="en-US" sz="2000" dirty="0">
                  <a:latin typeface="Times New Roman" panose="02020603050405020304" pitchFamily="18" charset="0"/>
                  <a:cs typeface="Times New Roman" panose="02020603050405020304" pitchFamily="18" charset="0"/>
                </a:rPr>
                <a:t>语法分析器</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代码的生成</a:t>
              </a:r>
              <a:endParaRPr lang="en-US" altLang="zh-CN" sz="2000" dirty="0">
                <a:latin typeface="Times New Roman" panose="02020603050405020304" pitchFamily="18" charset="0"/>
                <a:cs typeface="Times New Roman" panose="02020603050405020304" pitchFamily="18" charset="0"/>
              </a:endParaRPr>
            </a:p>
          </p:txBody>
        </p:sp>
      </p:grpSp>
      <p:sp>
        <p:nvSpPr>
          <p:cNvPr id="41" name="文本框 40">
            <a:extLst>
              <a:ext uri="{FF2B5EF4-FFF2-40B4-BE49-F238E27FC236}">
                <a16:creationId xmlns:a16="http://schemas.microsoft.com/office/drawing/2014/main" id="{B8E8E732-94F8-76E4-9850-E73AE5231F28}"/>
              </a:ext>
            </a:extLst>
          </p:cNvPr>
          <p:cNvSpPr txBox="1"/>
          <p:nvPr/>
        </p:nvSpPr>
        <p:spPr>
          <a:xfrm>
            <a:off x="1121991" y="4063888"/>
            <a:ext cx="6097022" cy="402033"/>
          </a:xfrm>
          <a:prstGeom prst="rect">
            <a:avLst/>
          </a:prstGeom>
          <a:noFill/>
        </p:spPr>
        <p:txBody>
          <a:bodyPr wrap="square">
            <a:spAutoFit/>
          </a:bodyPr>
          <a:lstStyle/>
          <a:p>
            <a:pPr>
              <a:lnSpc>
                <a:spcPts val="2600"/>
              </a:lnSpc>
            </a:pPr>
            <a:r>
              <a:rPr lang="zh-CN" altLang="en-US" sz="1800" b="1" dirty="0">
                <a:solidFill>
                  <a:schemeClr val="tx1">
                    <a:lumMod val="75000"/>
                    <a:lumOff val="25000"/>
                  </a:schemeClr>
                </a:solidFill>
                <a:cs typeface="+mn-ea"/>
              </a:rPr>
              <a:t>示例：</a:t>
            </a:r>
            <a:endParaRPr lang="en-US" altLang="zh-CN" sz="1800" b="1" dirty="0">
              <a:solidFill>
                <a:schemeClr val="tx1">
                  <a:lumMod val="75000"/>
                  <a:lumOff val="25000"/>
                </a:schemeClr>
              </a:solidFill>
              <a:cs typeface="+mn-ea"/>
            </a:endParaRPr>
          </a:p>
        </p:txBody>
      </p:sp>
      <p:sp>
        <p:nvSpPr>
          <p:cNvPr id="14" name="Rectangle 4">
            <a:extLst>
              <a:ext uri="{FF2B5EF4-FFF2-40B4-BE49-F238E27FC236}">
                <a16:creationId xmlns:a16="http://schemas.microsoft.com/office/drawing/2014/main" id="{9C31618C-2566-3A58-3249-254020938996}"/>
              </a:ext>
            </a:extLst>
          </p:cNvPr>
          <p:cNvSpPr/>
          <p:nvPr/>
        </p:nvSpPr>
        <p:spPr>
          <a:xfrm>
            <a:off x="3960813" y="5517089"/>
            <a:ext cx="2905125" cy="1030634"/>
          </a:xfrm>
          <a:prstGeom prst="rect">
            <a:avLst/>
          </a:prstGeom>
          <a:noFill/>
          <a:ln w="19050" cap="flat" cmpd="sng">
            <a:solidFill>
              <a:schemeClr val="tx1"/>
            </a:solidFill>
            <a:prstDash val="solid"/>
            <a:miter/>
            <a:headEnd type="none" w="med" len="med"/>
            <a:tailEnd type="none" w="med" len="med"/>
          </a:ln>
        </p:spPr>
        <p:txBody>
          <a:bodyPr wrap="none" anchor="ctr" anchorCtr="0"/>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endParaRPr lang="zh-CN" altLang="en-US" dirty="0">
              <a:latin typeface="Calibri" panose="020F0502020204030204" pitchFamily="34" charset="0"/>
              <a:ea typeface="宋体" panose="02010600030101010101" pitchFamily="2" charset="-122"/>
            </a:endParaRPr>
          </a:p>
        </p:txBody>
      </p:sp>
      <p:sp>
        <p:nvSpPr>
          <p:cNvPr id="16" name="Line 10">
            <a:extLst>
              <a:ext uri="{FF2B5EF4-FFF2-40B4-BE49-F238E27FC236}">
                <a16:creationId xmlns:a16="http://schemas.microsoft.com/office/drawing/2014/main" id="{419B6518-6EE7-EF47-1280-1BBEB752AFA0}"/>
              </a:ext>
            </a:extLst>
          </p:cNvPr>
          <p:cNvSpPr/>
          <p:nvPr/>
        </p:nvSpPr>
        <p:spPr>
          <a:xfrm>
            <a:off x="7705725" y="5761910"/>
            <a:ext cx="0" cy="304800"/>
          </a:xfrm>
          <a:prstGeom prst="line">
            <a:avLst/>
          </a:prstGeom>
          <a:ln w="19050" cap="flat" cmpd="sng">
            <a:solidFill>
              <a:schemeClr val="tx1"/>
            </a:solidFill>
            <a:prstDash val="solid"/>
            <a:round/>
            <a:headEnd type="none" w="med" len="med"/>
            <a:tailEnd type="triangle" w="med" len="med"/>
          </a:ln>
        </p:spPr>
      </p:sp>
      <p:sp>
        <p:nvSpPr>
          <p:cNvPr id="17" name="Text Box 18">
            <a:extLst>
              <a:ext uri="{FF2B5EF4-FFF2-40B4-BE49-F238E27FC236}">
                <a16:creationId xmlns:a16="http://schemas.microsoft.com/office/drawing/2014/main" id="{6B922289-9BB6-2AF2-246B-0FF7121F969E}"/>
              </a:ext>
            </a:extLst>
          </p:cNvPr>
          <p:cNvSpPr txBox="1"/>
          <p:nvPr/>
        </p:nvSpPr>
        <p:spPr>
          <a:xfrm>
            <a:off x="4063023" y="4053457"/>
            <a:ext cx="2651688" cy="461665"/>
          </a:xfrm>
          <a:prstGeom prst="rect">
            <a:avLst/>
          </a:prstGeom>
          <a:noFill/>
          <a:ln w="9525">
            <a:noFill/>
          </a:ln>
        </p:spPr>
        <p:txBody>
          <a:bodyPr wrap="non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en-US" altLang="zh-CN" dirty="0">
                <a:latin typeface="Times New Roman" panose="02020603050405020304" pitchFamily="18" charset="0"/>
                <a:ea typeface="宋体" panose="02010600030101010101" pitchFamily="2" charset="-122"/>
              </a:rPr>
              <a:t>Input : token stream</a:t>
            </a:r>
          </a:p>
        </p:txBody>
      </p:sp>
      <p:sp>
        <p:nvSpPr>
          <p:cNvPr id="18" name="Text Box 5">
            <a:extLst>
              <a:ext uri="{FF2B5EF4-FFF2-40B4-BE49-F238E27FC236}">
                <a16:creationId xmlns:a16="http://schemas.microsoft.com/office/drawing/2014/main" id="{9E8514C5-C154-98D2-D79C-83A33D720755}"/>
              </a:ext>
            </a:extLst>
          </p:cNvPr>
          <p:cNvSpPr txBox="1"/>
          <p:nvPr/>
        </p:nvSpPr>
        <p:spPr>
          <a:xfrm>
            <a:off x="4063023" y="5605967"/>
            <a:ext cx="2700705" cy="830997"/>
          </a:xfrm>
          <a:prstGeom prst="rect">
            <a:avLst/>
          </a:prstGeom>
          <a:noFill/>
          <a:ln w="19050">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dirty="0">
                <a:latin typeface="Times New Roman" panose="02020603050405020304" pitchFamily="18" charset="0"/>
                <a:ea typeface="宋体" panose="02010600030101010101" pitchFamily="2" charset="-122"/>
              </a:rPr>
              <a:t>Parser driver</a:t>
            </a:r>
          </a:p>
          <a:p>
            <a:r>
              <a:rPr lang="en-US" altLang="zh-CN" dirty="0">
                <a:latin typeface="Times New Roman" panose="02020603050405020304" pitchFamily="18" charset="0"/>
                <a:ea typeface="宋体" panose="02010600030101010101" pitchFamily="2" charset="-122"/>
              </a:rPr>
              <a:t>LR(1) Parsing Table</a:t>
            </a:r>
          </a:p>
        </p:txBody>
      </p:sp>
      <p:sp>
        <p:nvSpPr>
          <p:cNvPr id="19" name="Rectangle 6">
            <a:extLst>
              <a:ext uri="{FF2B5EF4-FFF2-40B4-BE49-F238E27FC236}">
                <a16:creationId xmlns:a16="http://schemas.microsoft.com/office/drawing/2014/main" id="{E05FAFA2-BF48-C612-71F0-5976DE0E6267}"/>
              </a:ext>
            </a:extLst>
          </p:cNvPr>
          <p:cNvSpPr/>
          <p:nvPr/>
        </p:nvSpPr>
        <p:spPr>
          <a:xfrm>
            <a:off x="7486208" y="6077007"/>
            <a:ext cx="1828800" cy="127660"/>
          </a:xfrm>
          <a:prstGeom prst="rect">
            <a:avLst/>
          </a:prstGeom>
          <a:solidFill>
            <a:schemeClr val="accent1">
              <a:alpha val="50195"/>
            </a:schemeClr>
          </a:solidFill>
          <a:ln w="19050" cap="flat" cmpd="sng">
            <a:solidFill>
              <a:schemeClr val="tx1"/>
            </a:solidFill>
            <a:prstDash val="solid"/>
            <a:miter/>
            <a:headEnd type="none" w="med" len="med"/>
            <a:tailEnd type="none" w="med" len="med"/>
          </a:ln>
        </p:spPr>
        <p:txBody>
          <a:bodyPr wrap="none" anchor="ctr" anchorCtr="0"/>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endParaRPr lang="zh-CN" altLang="en-US" dirty="0">
              <a:latin typeface="Calibri" panose="020F0502020204030204" pitchFamily="34" charset="0"/>
              <a:ea typeface="宋体" panose="02010600030101010101" pitchFamily="2" charset="-122"/>
            </a:endParaRPr>
          </a:p>
        </p:txBody>
      </p:sp>
      <p:sp>
        <p:nvSpPr>
          <p:cNvPr id="20" name="Line 7">
            <a:extLst>
              <a:ext uri="{FF2B5EF4-FFF2-40B4-BE49-F238E27FC236}">
                <a16:creationId xmlns:a16="http://schemas.microsoft.com/office/drawing/2014/main" id="{25C535D0-9EC6-C6E7-64A7-231D968324F2}"/>
              </a:ext>
            </a:extLst>
          </p:cNvPr>
          <p:cNvSpPr/>
          <p:nvPr/>
        </p:nvSpPr>
        <p:spPr>
          <a:xfrm flipH="1" flipV="1">
            <a:off x="5326913" y="5061343"/>
            <a:ext cx="1" cy="455746"/>
          </a:xfrm>
          <a:prstGeom prst="line">
            <a:avLst/>
          </a:prstGeom>
          <a:ln w="19050" cap="flat" cmpd="sng">
            <a:solidFill>
              <a:schemeClr val="tx1"/>
            </a:solidFill>
            <a:prstDash val="solid"/>
            <a:round/>
            <a:headEnd type="none" w="med" len="med"/>
            <a:tailEnd type="triangle" w="med" len="med"/>
          </a:ln>
        </p:spPr>
      </p:sp>
      <p:sp>
        <p:nvSpPr>
          <p:cNvPr id="21" name="Line 8">
            <a:extLst>
              <a:ext uri="{FF2B5EF4-FFF2-40B4-BE49-F238E27FC236}">
                <a16:creationId xmlns:a16="http://schemas.microsoft.com/office/drawing/2014/main" id="{570A9FF5-EBF5-DF6E-5C80-FC9B30713BDE}"/>
              </a:ext>
            </a:extLst>
          </p:cNvPr>
          <p:cNvSpPr/>
          <p:nvPr/>
        </p:nvSpPr>
        <p:spPr>
          <a:xfrm flipH="1">
            <a:off x="3198813" y="6021466"/>
            <a:ext cx="762000" cy="0"/>
          </a:xfrm>
          <a:prstGeom prst="line">
            <a:avLst/>
          </a:prstGeom>
          <a:ln w="19050" cap="flat" cmpd="sng">
            <a:solidFill>
              <a:schemeClr val="tx1"/>
            </a:solidFill>
            <a:prstDash val="solid"/>
            <a:round/>
            <a:headEnd type="none" w="med" len="med"/>
            <a:tailEnd type="triangle" w="med" len="med"/>
          </a:ln>
        </p:spPr>
      </p:sp>
      <p:sp>
        <p:nvSpPr>
          <p:cNvPr id="22" name="Line 9">
            <a:extLst>
              <a:ext uri="{FF2B5EF4-FFF2-40B4-BE49-F238E27FC236}">
                <a16:creationId xmlns:a16="http://schemas.microsoft.com/office/drawing/2014/main" id="{017B7B4B-04BE-4963-D394-DD72DCAD1145}"/>
              </a:ext>
            </a:extLst>
          </p:cNvPr>
          <p:cNvSpPr/>
          <p:nvPr/>
        </p:nvSpPr>
        <p:spPr>
          <a:xfrm>
            <a:off x="6877050" y="5764349"/>
            <a:ext cx="838200" cy="0"/>
          </a:xfrm>
          <a:prstGeom prst="line">
            <a:avLst/>
          </a:prstGeom>
          <a:ln w="19050" cap="flat" cmpd="sng">
            <a:solidFill>
              <a:schemeClr val="tx1"/>
            </a:solidFill>
            <a:prstDash val="solid"/>
            <a:round/>
            <a:headEnd type="none" w="med" len="med"/>
            <a:tailEnd type="none" w="med" len="med"/>
          </a:ln>
        </p:spPr>
      </p:sp>
      <p:sp>
        <p:nvSpPr>
          <p:cNvPr id="23" name="Text Box 11">
            <a:extLst>
              <a:ext uri="{FF2B5EF4-FFF2-40B4-BE49-F238E27FC236}">
                <a16:creationId xmlns:a16="http://schemas.microsoft.com/office/drawing/2014/main" id="{CCCA85EE-80DB-2E2C-5E7D-1ACAC52B2FAF}"/>
              </a:ext>
            </a:extLst>
          </p:cNvPr>
          <p:cNvSpPr txBox="1"/>
          <p:nvPr/>
        </p:nvSpPr>
        <p:spPr>
          <a:xfrm>
            <a:off x="3968015" y="4524129"/>
            <a:ext cx="2895599" cy="523220"/>
          </a:xfrm>
          <a:prstGeom prst="rect">
            <a:avLst/>
          </a:prstGeom>
          <a:noFill/>
          <a:ln w="19050" cap="flat" cmpd="sng">
            <a:solidFill>
              <a:schemeClr val="tx1"/>
            </a:solidFill>
            <a:prstDash val="solid"/>
            <a:miter/>
            <a:headEnd type="none" w="med" len="med"/>
            <a:tailEnd type="none" w="med" len="med"/>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en-US" altLang="zh-CN" sz="28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(id+id)*id……$</a:t>
            </a:r>
          </a:p>
        </p:txBody>
      </p:sp>
      <p:sp>
        <p:nvSpPr>
          <p:cNvPr id="24" name="Text Box 12">
            <a:extLst>
              <a:ext uri="{FF2B5EF4-FFF2-40B4-BE49-F238E27FC236}">
                <a16:creationId xmlns:a16="http://schemas.microsoft.com/office/drawing/2014/main" id="{4723FA85-64BC-9B77-FF2F-6B432EBED53D}"/>
              </a:ext>
            </a:extLst>
          </p:cNvPr>
          <p:cNvSpPr txBox="1"/>
          <p:nvPr/>
        </p:nvSpPr>
        <p:spPr>
          <a:xfrm>
            <a:off x="7775554" y="5576882"/>
            <a:ext cx="1116011" cy="461665"/>
          </a:xfrm>
          <a:prstGeom prst="rect">
            <a:avLst/>
          </a:prstGeom>
          <a:noFill/>
          <a:ln w="19050">
            <a:noFill/>
          </a:ln>
        </p:spPr>
        <p:txBody>
          <a:bodyPr wrap="non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en-US" altLang="zh-CN" dirty="0">
                <a:latin typeface="Times New Roman" panose="02020603050405020304" pitchFamily="18" charset="0"/>
                <a:ea typeface="宋体" panose="02010600030101010101" pitchFamily="2" charset="-122"/>
              </a:rPr>
              <a:t>Output </a:t>
            </a:r>
          </a:p>
        </p:txBody>
      </p:sp>
      <p:grpSp>
        <p:nvGrpSpPr>
          <p:cNvPr id="25" name="Group 21">
            <a:extLst>
              <a:ext uri="{FF2B5EF4-FFF2-40B4-BE49-F238E27FC236}">
                <a16:creationId xmlns:a16="http://schemas.microsoft.com/office/drawing/2014/main" id="{71D2832A-EE0D-71FC-72B8-5AAF9A7B7F7F}"/>
              </a:ext>
            </a:extLst>
          </p:cNvPr>
          <p:cNvGrpSpPr/>
          <p:nvPr/>
        </p:nvGrpSpPr>
        <p:grpSpPr>
          <a:xfrm>
            <a:off x="2683824" y="5106060"/>
            <a:ext cx="459426" cy="1466215"/>
            <a:chOff x="2286949" y="2773363"/>
            <a:chExt cx="459426" cy="1466215"/>
          </a:xfrm>
        </p:grpSpPr>
        <p:grpSp>
          <p:nvGrpSpPr>
            <p:cNvPr id="28" name="Group 20">
              <a:extLst>
                <a:ext uri="{FF2B5EF4-FFF2-40B4-BE49-F238E27FC236}">
                  <a16:creationId xmlns:a16="http://schemas.microsoft.com/office/drawing/2014/main" id="{38547DDF-EDE5-53E0-F51F-A18182E49547}"/>
                </a:ext>
              </a:extLst>
            </p:cNvPr>
            <p:cNvGrpSpPr/>
            <p:nvPr/>
          </p:nvGrpSpPr>
          <p:grpSpPr>
            <a:xfrm>
              <a:off x="2289175" y="2773363"/>
              <a:ext cx="457200" cy="1466215"/>
              <a:chOff x="2289175" y="2773363"/>
              <a:chExt cx="457200" cy="1466215"/>
            </a:xfrm>
          </p:grpSpPr>
          <p:sp>
            <p:nvSpPr>
              <p:cNvPr id="39" name="Text Box 13">
                <a:extLst>
                  <a:ext uri="{FF2B5EF4-FFF2-40B4-BE49-F238E27FC236}">
                    <a16:creationId xmlns:a16="http://schemas.microsoft.com/office/drawing/2014/main" id="{DB0B9F15-4EDF-DA52-BD03-2F37D097D964}"/>
                  </a:ext>
                </a:extLst>
              </p:cNvPr>
              <p:cNvSpPr txBox="1"/>
              <p:nvPr/>
            </p:nvSpPr>
            <p:spPr>
              <a:xfrm>
                <a:off x="2326323" y="3293428"/>
                <a:ext cx="382587" cy="946150"/>
              </a:xfrm>
              <a:prstGeom prst="rect">
                <a:avLst/>
              </a:prstGeom>
              <a:noFill/>
              <a:ln w="9525">
                <a:noFill/>
              </a:ln>
            </p:spPr>
            <p:txBody>
              <a:bodyPr wrap="non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en-US" altLang="zh-CN" sz="2800" dirty="0">
                    <a:latin typeface="Times New Roman" panose="02020603050405020304" pitchFamily="18" charset="0"/>
                    <a:ea typeface="宋体" panose="02010600030101010101" pitchFamily="2" charset="-122"/>
                  </a:rPr>
                  <a:t>S</a:t>
                </a:r>
              </a:p>
              <a:p>
                <a:r>
                  <a:rPr lang="en-US" altLang="zh-CN" sz="2800" dirty="0">
                    <a:latin typeface="Times New Roman" panose="02020603050405020304" pitchFamily="18" charset="0"/>
                    <a:ea typeface="宋体" panose="02010600030101010101" pitchFamily="2" charset="-122"/>
                  </a:rPr>
                  <a:t>$</a:t>
                </a:r>
              </a:p>
            </p:txBody>
          </p:sp>
          <p:grpSp>
            <p:nvGrpSpPr>
              <p:cNvPr id="40" name="Group 19">
                <a:extLst>
                  <a:ext uri="{FF2B5EF4-FFF2-40B4-BE49-F238E27FC236}">
                    <a16:creationId xmlns:a16="http://schemas.microsoft.com/office/drawing/2014/main" id="{9DA422CD-5098-30B4-2413-061068F46C9A}"/>
                  </a:ext>
                </a:extLst>
              </p:cNvPr>
              <p:cNvGrpSpPr/>
              <p:nvPr/>
            </p:nvGrpSpPr>
            <p:grpSpPr>
              <a:xfrm>
                <a:off x="2289175" y="2773363"/>
                <a:ext cx="457200" cy="1447800"/>
                <a:chOff x="2289175" y="2773363"/>
                <a:chExt cx="457200" cy="1447800"/>
              </a:xfrm>
            </p:grpSpPr>
            <p:sp>
              <p:nvSpPr>
                <p:cNvPr id="42" name="Line 14">
                  <a:extLst>
                    <a:ext uri="{FF2B5EF4-FFF2-40B4-BE49-F238E27FC236}">
                      <a16:creationId xmlns:a16="http://schemas.microsoft.com/office/drawing/2014/main" id="{11A5654F-3446-1A1A-B538-EC7BC44097A3}"/>
                    </a:ext>
                  </a:extLst>
                </p:cNvPr>
                <p:cNvSpPr/>
                <p:nvPr/>
              </p:nvSpPr>
              <p:spPr>
                <a:xfrm>
                  <a:off x="2289175" y="2773363"/>
                  <a:ext cx="0" cy="1447800"/>
                </a:xfrm>
                <a:prstGeom prst="line">
                  <a:avLst/>
                </a:prstGeom>
                <a:ln w="9525" cap="flat" cmpd="sng">
                  <a:solidFill>
                    <a:schemeClr val="tx1"/>
                  </a:solidFill>
                  <a:prstDash val="solid"/>
                  <a:round/>
                  <a:headEnd type="none" w="med" len="med"/>
                  <a:tailEnd type="none" w="med" len="med"/>
                </a:ln>
              </p:spPr>
            </p:sp>
            <p:sp>
              <p:nvSpPr>
                <p:cNvPr id="43" name="Line 15">
                  <a:extLst>
                    <a:ext uri="{FF2B5EF4-FFF2-40B4-BE49-F238E27FC236}">
                      <a16:creationId xmlns:a16="http://schemas.microsoft.com/office/drawing/2014/main" id="{6C0518B0-E9B3-D8BD-476A-88A8E43808F2}"/>
                    </a:ext>
                  </a:extLst>
                </p:cNvPr>
                <p:cNvSpPr/>
                <p:nvPr/>
              </p:nvSpPr>
              <p:spPr>
                <a:xfrm>
                  <a:off x="2746375" y="2773363"/>
                  <a:ext cx="0" cy="1447800"/>
                </a:xfrm>
                <a:prstGeom prst="line">
                  <a:avLst/>
                </a:prstGeom>
                <a:ln w="9525" cap="flat" cmpd="sng">
                  <a:solidFill>
                    <a:schemeClr val="tx1"/>
                  </a:solidFill>
                  <a:prstDash val="solid"/>
                  <a:round/>
                  <a:headEnd type="none" w="med" len="med"/>
                  <a:tailEnd type="none" w="med" len="med"/>
                </a:ln>
              </p:spPr>
            </p:sp>
          </p:grpSp>
        </p:grpSp>
        <p:sp>
          <p:nvSpPr>
            <p:cNvPr id="38" name="Line 16">
              <a:extLst>
                <a:ext uri="{FF2B5EF4-FFF2-40B4-BE49-F238E27FC236}">
                  <a16:creationId xmlns:a16="http://schemas.microsoft.com/office/drawing/2014/main" id="{B152EBB9-6AFF-EE00-8CE3-1D09F27B4A0F}"/>
                </a:ext>
              </a:extLst>
            </p:cNvPr>
            <p:cNvSpPr/>
            <p:nvPr/>
          </p:nvSpPr>
          <p:spPr>
            <a:xfrm>
              <a:off x="2286949" y="4215026"/>
              <a:ext cx="457200" cy="0"/>
            </a:xfrm>
            <a:prstGeom prst="line">
              <a:avLst/>
            </a:prstGeom>
            <a:ln w="9525" cap="flat" cmpd="sng">
              <a:solidFill>
                <a:schemeClr val="tx1"/>
              </a:solidFill>
              <a:prstDash val="solid"/>
              <a:round/>
              <a:headEnd type="none" w="med" len="med"/>
              <a:tailEnd type="none" w="med" len="med"/>
            </a:ln>
          </p:spPr>
        </p:sp>
      </p:grpSp>
      <p:sp>
        <p:nvSpPr>
          <p:cNvPr id="26" name="Line 17">
            <a:extLst>
              <a:ext uri="{FF2B5EF4-FFF2-40B4-BE49-F238E27FC236}">
                <a16:creationId xmlns:a16="http://schemas.microsoft.com/office/drawing/2014/main" id="{681F420A-46DD-56C0-8CB8-719A2DC412EB}"/>
              </a:ext>
            </a:extLst>
          </p:cNvPr>
          <p:cNvSpPr/>
          <p:nvPr/>
        </p:nvSpPr>
        <p:spPr>
          <a:xfrm>
            <a:off x="3966950" y="6025882"/>
            <a:ext cx="2895600" cy="0"/>
          </a:xfrm>
          <a:prstGeom prst="line">
            <a:avLst/>
          </a:prstGeom>
          <a:ln w="9525" cap="flat" cmpd="sng">
            <a:solidFill>
              <a:schemeClr val="tx1"/>
            </a:solidFill>
            <a:prstDash val="solid"/>
            <a:round/>
            <a:headEnd type="none" w="med" len="med"/>
            <a:tailEnd type="none" w="med" len="med"/>
          </a:ln>
        </p:spPr>
      </p:sp>
      <p:sp>
        <p:nvSpPr>
          <p:cNvPr id="27" name="Text Box 19">
            <a:extLst>
              <a:ext uri="{FF2B5EF4-FFF2-40B4-BE49-F238E27FC236}">
                <a16:creationId xmlns:a16="http://schemas.microsoft.com/office/drawing/2014/main" id="{9B58ADAF-51C8-D93B-061C-E69722794559}"/>
              </a:ext>
            </a:extLst>
          </p:cNvPr>
          <p:cNvSpPr txBox="1"/>
          <p:nvPr/>
        </p:nvSpPr>
        <p:spPr>
          <a:xfrm>
            <a:off x="2509902" y="4638204"/>
            <a:ext cx="944489" cy="461665"/>
          </a:xfrm>
          <a:prstGeom prst="rect">
            <a:avLst/>
          </a:prstGeom>
          <a:noFill/>
          <a:ln w="9525">
            <a:noFill/>
          </a:ln>
        </p:spPr>
        <p:txBody>
          <a:bodyPr wrap="non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en-US" altLang="zh-CN" dirty="0">
                <a:latin typeface="Times New Roman" panose="02020603050405020304" pitchFamily="18" charset="0"/>
                <a:ea typeface="宋体" panose="02010600030101010101" pitchFamily="2" charset="-122"/>
              </a:rPr>
              <a:t>Stack </a:t>
            </a:r>
          </a:p>
        </p:txBody>
      </p:sp>
      <p:pic>
        <p:nvPicPr>
          <p:cNvPr id="5" name="图片 4">
            <a:extLst>
              <a:ext uri="{FF2B5EF4-FFF2-40B4-BE49-F238E27FC236}">
                <a16:creationId xmlns:a16="http://schemas.microsoft.com/office/drawing/2014/main" id="{6F27BF1B-8672-D936-B505-FCCD8A463CD8}"/>
              </a:ext>
            </a:extLst>
          </p:cNvPr>
          <p:cNvPicPr>
            <a:picLocks noChangeAspect="1"/>
          </p:cNvPicPr>
          <p:nvPr/>
        </p:nvPicPr>
        <p:blipFill>
          <a:blip r:embed="rId3"/>
          <a:stretch>
            <a:fillRect/>
          </a:stretch>
        </p:blipFill>
        <p:spPr>
          <a:xfrm>
            <a:off x="8400608" y="3242080"/>
            <a:ext cx="3791392" cy="2426179"/>
          </a:xfrm>
          <a:prstGeom prst="rect">
            <a:avLst/>
          </a:prstGeom>
        </p:spPr>
      </p:pic>
      <p:sp>
        <p:nvSpPr>
          <p:cNvPr id="44" name="文本框 43">
            <a:extLst>
              <a:ext uri="{FF2B5EF4-FFF2-40B4-BE49-F238E27FC236}">
                <a16:creationId xmlns:a16="http://schemas.microsoft.com/office/drawing/2014/main" id="{B53DC90C-1533-C5C7-1B2F-E5DD1915D45C}"/>
              </a:ext>
            </a:extLst>
          </p:cNvPr>
          <p:cNvSpPr txBox="1"/>
          <p:nvPr/>
        </p:nvSpPr>
        <p:spPr>
          <a:xfrm>
            <a:off x="9254560" y="3704819"/>
            <a:ext cx="905485" cy="400110"/>
          </a:xfrm>
          <a:prstGeom prst="rect">
            <a:avLst/>
          </a:prstGeom>
          <a:noFill/>
        </p:spPr>
        <p:txBody>
          <a:bodyPr wrap="square">
            <a:spAutoFit/>
          </a:bodyPr>
          <a:lstStyle/>
          <a:p>
            <a:r>
              <a:rPr lang="zh-CN" altLang="en-US" sz="2000" b="1" dirty="0">
                <a:solidFill>
                  <a:srgbClr val="000000"/>
                </a:solidFill>
                <a:effectLst/>
                <a:latin typeface="华文琥珀" panose="02010800040101010101" pitchFamily="2" charset="-122"/>
                <a:ea typeface="华文琥珀" panose="02010800040101010101" pitchFamily="2" charset="-122"/>
                <a:cs typeface="Times New Roman" panose="02020603050405020304" pitchFamily="18" charset="0"/>
              </a:rPr>
              <a:t> </a:t>
            </a:r>
            <a:r>
              <a:rPr lang="zh-CN" altLang="en-US" sz="2000" b="1" dirty="0">
                <a:solidFill>
                  <a:srgbClr val="FF0000"/>
                </a:solidFill>
                <a:effectLst/>
                <a:latin typeface="华文琥珀" panose="02010800040101010101" pitchFamily="2" charset="-122"/>
                <a:ea typeface="华文琥珀" panose="02010800040101010101" pitchFamily="2" charset="-122"/>
                <a:cs typeface="Times New Roman" panose="02020603050405020304" pitchFamily="18" charset="0"/>
              </a:rPr>
              <a:t>√</a:t>
            </a:r>
            <a:endParaRPr lang="zh-CN" altLang="en-US" sz="2000" b="1" dirty="0">
              <a:solidFill>
                <a:srgbClr val="FF0000"/>
              </a:solidFill>
              <a:latin typeface="华文琥珀" panose="02010800040101010101" pitchFamily="2" charset="-122"/>
              <a:ea typeface="华文琥珀"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10767047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grpSp>
        <p:nvGrpSpPr>
          <p:cNvPr id="22" name="组合 21">
            <a:extLst>
              <a:ext uri="{FF2B5EF4-FFF2-40B4-BE49-F238E27FC236}">
                <a16:creationId xmlns:a16="http://schemas.microsoft.com/office/drawing/2014/main" id="{51533DB0-B713-B651-CA27-CB9ADBA2B9B0}"/>
              </a:ext>
            </a:extLst>
          </p:cNvPr>
          <p:cNvGrpSpPr/>
          <p:nvPr/>
        </p:nvGrpSpPr>
        <p:grpSpPr>
          <a:xfrm>
            <a:off x="581963" y="1248001"/>
            <a:ext cx="11524120" cy="5180355"/>
            <a:chOff x="5433700" y="3142336"/>
            <a:chExt cx="11524120" cy="5180355"/>
          </a:xfrm>
        </p:grpSpPr>
        <p:grpSp>
          <p:nvGrpSpPr>
            <p:cNvPr id="23" name="组合 22">
              <a:extLst>
                <a:ext uri="{FF2B5EF4-FFF2-40B4-BE49-F238E27FC236}">
                  <a16:creationId xmlns:a16="http://schemas.microsoft.com/office/drawing/2014/main" id="{A105B8E2-B623-64DA-BFFE-4E358C4E353C}"/>
                </a:ext>
              </a:extLst>
            </p:cNvPr>
            <p:cNvGrpSpPr/>
            <p:nvPr/>
          </p:nvGrpSpPr>
          <p:grpSpPr>
            <a:xfrm>
              <a:off x="5433700" y="3229169"/>
              <a:ext cx="288000" cy="5093522"/>
              <a:chOff x="5225010" y="3238439"/>
              <a:chExt cx="288000" cy="5093522"/>
            </a:xfrm>
          </p:grpSpPr>
          <p:cxnSp>
            <p:nvCxnSpPr>
              <p:cNvPr id="27" name="直接连接符 26">
                <a:extLst>
                  <a:ext uri="{FF2B5EF4-FFF2-40B4-BE49-F238E27FC236}">
                    <a16:creationId xmlns:a16="http://schemas.microsoft.com/office/drawing/2014/main" id="{1C3433C8-28C7-1E8A-A01A-3ABFE2FCA2C3}"/>
                  </a:ext>
                </a:extLst>
              </p:cNvPr>
              <p:cNvCxnSpPr>
                <a:cxnSpLocks/>
              </p:cNvCxnSpPr>
              <p:nvPr/>
            </p:nvCxnSpPr>
            <p:spPr>
              <a:xfrm flipV="1">
                <a:off x="5369010" y="3510177"/>
                <a:ext cx="0" cy="4821784"/>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1A34E7D4-5CF1-FC57-53F5-AEEAB0A85D35}"/>
                  </a:ext>
                </a:extLst>
              </p:cNvPr>
              <p:cNvGrpSpPr/>
              <p:nvPr/>
            </p:nvGrpSpPr>
            <p:grpSpPr>
              <a:xfrm>
                <a:off x="5225010" y="3238439"/>
                <a:ext cx="288000" cy="288000"/>
                <a:chOff x="3220832" y="327040"/>
                <a:chExt cx="288000" cy="288000"/>
              </a:xfrm>
            </p:grpSpPr>
            <p:sp>
              <p:nvSpPr>
                <p:cNvPr id="38" name="椭圆 37">
                  <a:extLst>
                    <a:ext uri="{FF2B5EF4-FFF2-40B4-BE49-F238E27FC236}">
                      <a16:creationId xmlns:a16="http://schemas.microsoft.com/office/drawing/2014/main" id="{6F4DA2A3-7F12-EDEE-6B27-36140C99C848}"/>
                    </a:ext>
                  </a:extLst>
                </p:cNvPr>
                <p:cNvSpPr/>
                <p:nvPr/>
              </p:nvSpPr>
              <p:spPr>
                <a:xfrm>
                  <a:off x="3220832" y="327040"/>
                  <a:ext cx="288000" cy="28800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9" name="椭圆 38">
                  <a:extLst>
                    <a:ext uri="{FF2B5EF4-FFF2-40B4-BE49-F238E27FC236}">
                      <a16:creationId xmlns:a16="http://schemas.microsoft.com/office/drawing/2014/main" id="{D8457246-32DE-C681-E832-D062331CA1C3}"/>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4" name="文本框 23">
              <a:extLst>
                <a:ext uri="{FF2B5EF4-FFF2-40B4-BE49-F238E27FC236}">
                  <a16:creationId xmlns:a16="http://schemas.microsoft.com/office/drawing/2014/main" id="{5834D3F2-915D-B125-235E-C87687EBB7D5}"/>
                </a:ext>
              </a:extLst>
            </p:cNvPr>
            <p:cNvSpPr txBox="1"/>
            <p:nvPr/>
          </p:nvSpPr>
          <p:spPr>
            <a:xfrm>
              <a:off x="5851453" y="3142336"/>
              <a:ext cx="1733108" cy="461665"/>
            </a:xfrm>
            <a:prstGeom prst="rect">
              <a:avLst/>
            </a:prstGeom>
            <a:noFill/>
          </p:spPr>
          <p:txBody>
            <a:bodyPr wrap="square" rtlCol="0">
              <a:spAutoFit/>
            </a:bodyPr>
            <a:lstStyle/>
            <a:p>
              <a:r>
                <a:rPr lang="zh-CN" altLang="en-US" sz="2400" b="1" dirty="0">
                  <a:solidFill>
                    <a:schemeClr val="tx1">
                      <a:lumMod val="75000"/>
                      <a:lumOff val="25000"/>
                    </a:schemeClr>
                  </a:solidFill>
                  <a:cs typeface="+mn-ea"/>
                  <a:sym typeface="+mn-lt"/>
                </a:rPr>
                <a:t>主要特色</a:t>
              </a:r>
            </a:p>
          </p:txBody>
        </p:sp>
        <p:sp>
          <p:nvSpPr>
            <p:cNvPr id="25" name="文本框 24">
              <a:extLst>
                <a:ext uri="{FF2B5EF4-FFF2-40B4-BE49-F238E27FC236}">
                  <a16:creationId xmlns:a16="http://schemas.microsoft.com/office/drawing/2014/main" id="{35AB6089-2612-E741-33D3-EF3EA60E031D}"/>
                </a:ext>
              </a:extLst>
            </p:cNvPr>
            <p:cNvSpPr txBox="1"/>
            <p:nvPr/>
          </p:nvSpPr>
          <p:spPr>
            <a:xfrm>
              <a:off x="5765535" y="3718042"/>
              <a:ext cx="11192285" cy="4503797"/>
            </a:xfrm>
            <a:prstGeom prst="rect">
              <a:avLst/>
            </a:prstGeom>
            <a:noFill/>
          </p:spPr>
          <p:txBody>
            <a:bodyPr wrap="square" rtlCol="0">
              <a:spAutoFit/>
            </a:bodyPr>
            <a:lstStyle/>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① </a:t>
              </a:r>
              <a:r>
                <a:rPr lang="en-US" altLang="zh-CN" sz="2000" dirty="0">
                  <a:latin typeface="Times New Roman" panose="02020603050405020304" pitchFamily="18" charset="0"/>
                  <a:cs typeface="Times New Roman" panose="02020603050405020304" pitchFamily="18" charset="0"/>
                </a:rPr>
                <a:t>.y </a:t>
              </a:r>
              <a:r>
                <a:rPr lang="zh-CN" altLang="en-US" sz="2000" dirty="0">
                  <a:latin typeface="Times New Roman" panose="02020603050405020304" pitchFamily="18" charset="0"/>
                  <a:cs typeface="Times New Roman" panose="02020603050405020304" pitchFamily="18" charset="0"/>
                </a:rPr>
                <a:t>文件头部声明支持</a:t>
              </a:r>
              <a:r>
                <a:rPr lang="en-US" altLang="zh-CN" sz="2000" dirty="0">
                  <a:latin typeface="Times New Roman" panose="02020603050405020304" pitchFamily="18" charset="0"/>
                  <a:cs typeface="Times New Roman" panose="02020603050405020304" pitchFamily="18" charset="0"/>
                </a:rPr>
                <a:t>%token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%type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%left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%right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%union</a:t>
              </a:r>
              <a:endParaRPr lang="zh-CN" altLang="en-US" sz="2000" dirty="0">
                <a:latin typeface="Times New Roman" panose="02020603050405020304" pitchFamily="18" charset="0"/>
                <a:cs typeface="Times New Roman" panose="02020603050405020304" pitchFamily="18" charset="0"/>
              </a:endParaRP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② </a:t>
              </a:r>
              <a:r>
                <a:rPr lang="zh-CN" altLang="en-US" sz="2000" dirty="0">
                  <a:latin typeface="Times New Roman" panose="02020603050405020304" pitchFamily="18" charset="0"/>
                  <a:cs typeface="Times New Roman" panose="02020603050405020304" pitchFamily="18" charset="0"/>
                </a:rPr>
                <a:t>动作代码部分可以使用</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等获取栈内元素</a:t>
              </a:r>
            </a:p>
            <a:p>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③ </a:t>
              </a:r>
              <a:r>
                <a:rPr lang="zh-CN" altLang="en-US" sz="2000" dirty="0">
                  <a:latin typeface="Times New Roman" panose="02020603050405020304" pitchFamily="18" charset="0"/>
                  <a:cs typeface="Times New Roman" panose="02020603050405020304" pitchFamily="18" charset="0"/>
                </a:rPr>
                <a:t>在进行 </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分析时，对符号（终结符、非终结符）、产生式、 </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项目集等全部进行编号，</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利用编号索引，节省空间，效率较高</a:t>
              </a:r>
            </a:p>
            <a:p>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④ </a:t>
              </a:r>
              <a:r>
                <a:rPr lang="zh-CN" altLang="en-US" sz="2000" dirty="0">
                  <a:latin typeface="Times New Roman" panose="02020603050405020304" pitchFamily="18" charset="0"/>
                  <a:cs typeface="Times New Roman" panose="02020603050405020304" pitchFamily="18" charset="0"/>
                </a:rPr>
                <a:t>对</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项目集进行了简化算法</a:t>
              </a:r>
              <a:endParaRPr lang="en-US" altLang="zh-CN" sz="2000" dirty="0">
                <a:latin typeface="Times New Roman" panose="02020603050405020304" pitchFamily="18" charset="0"/>
                <a:cs typeface="Times New Roman" panose="02020603050405020304" pitchFamily="18" charset="0"/>
              </a:endParaRPr>
            </a:p>
            <a:p>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⑤ </a:t>
              </a:r>
              <a:r>
                <a:rPr lang="zh-CN" altLang="en-US" sz="2000" dirty="0">
                  <a:latin typeface="Times New Roman" panose="02020603050405020304" pitchFamily="18" charset="0"/>
                  <a:cs typeface="Times New Roman" panose="02020603050405020304" pitchFamily="18" charset="0"/>
                </a:rPr>
                <a:t>对构造</a:t>
              </a:r>
              <a:r>
                <a:rPr lang="en-US" altLang="zh-CN" sz="2000" dirty="0">
                  <a:latin typeface="Times New Roman" panose="02020603050405020304" pitchFamily="18" charset="0"/>
                  <a:cs typeface="Times New Roman" panose="02020603050405020304" pitchFamily="18" charset="0"/>
                </a:rPr>
                <a:t>ACTION-GOTO</a:t>
              </a:r>
              <a:r>
                <a:rPr lang="zh-CN" altLang="en-US" sz="2000" dirty="0">
                  <a:latin typeface="Times New Roman" panose="02020603050405020304" pitchFamily="18" charset="0"/>
                  <a:cs typeface="Times New Roman" panose="02020603050405020304" pitchFamily="18" charset="0"/>
                </a:rPr>
                <a:t>分析表时，会处理可能出现的归约</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归约冲突与移进</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归约冲突，</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以保证语法分析不被打断</a:t>
              </a:r>
            </a:p>
            <a:p>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⑥ </a:t>
              </a:r>
              <a:r>
                <a:rPr lang="zh-CN" altLang="en-US" sz="2000" dirty="0">
                  <a:latin typeface="Times New Roman" panose="02020603050405020304" pitchFamily="18" charset="0"/>
                  <a:cs typeface="Times New Roman" panose="02020603050405020304" pitchFamily="18" charset="0"/>
                </a:rPr>
                <a:t>提供了所有产生式可视化、终结符表与非终结符的打印功能，</a:t>
              </a:r>
              <a:r>
                <a:rPr lang="en-US" altLang="zh-CN" sz="2000" dirty="0">
                  <a:latin typeface="Times New Roman" panose="02020603050405020304" pitchFamily="18" charset="0"/>
                  <a:cs typeface="Times New Roman" panose="02020603050405020304" pitchFamily="18" charset="0"/>
                </a:rPr>
                <a:t>ACTION-GOTO</a:t>
              </a:r>
              <a:r>
                <a:rPr lang="zh-CN" altLang="en-US" sz="2000" dirty="0">
                  <a:latin typeface="Times New Roman" panose="02020603050405020304" pitchFamily="18" charset="0"/>
                  <a:cs typeface="Times New Roman" panose="02020603050405020304" pitchFamily="18" charset="0"/>
                </a:rPr>
                <a:t>分析表可视化、</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语法树可视化功能</a:t>
              </a:r>
              <a:r>
                <a:rPr lang="en-US"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⑦ </a:t>
              </a:r>
              <a:r>
                <a:rPr lang="zh-CN" altLang="en-US" sz="2000" dirty="0">
                  <a:latin typeface="Times New Roman" panose="02020603050405020304" pitchFamily="18" charset="0"/>
                  <a:cs typeface="Times New Roman" panose="02020603050405020304" pitchFamily="18" charset="0"/>
                </a:rPr>
                <a:t>生成 </a:t>
              </a:r>
              <a:r>
                <a:rPr lang="en-US" altLang="zh-CN" sz="2000" dirty="0">
                  <a:latin typeface="Times New Roman" panose="02020603050405020304" pitchFamily="18" charset="0"/>
                  <a:cs typeface="Times New Roman" panose="02020603050405020304" pitchFamily="18" charset="0"/>
                </a:rPr>
                <a:t>LR1 </a:t>
              </a:r>
              <a:r>
                <a:rPr lang="zh-CN" altLang="en-US" sz="2000" dirty="0">
                  <a:latin typeface="Times New Roman" panose="02020603050405020304" pitchFamily="18" charset="0"/>
                  <a:cs typeface="Times New Roman" panose="02020603050405020304" pitchFamily="18" charset="0"/>
                </a:rPr>
                <a:t>语法分析表时，求取 </a:t>
              </a:r>
              <a:r>
                <a:rPr lang="en-US" altLang="zh-CN" sz="2000" dirty="0">
                  <a:latin typeface="Times New Roman" panose="02020603050405020304" pitchFamily="18" charset="0"/>
                  <a:cs typeface="Times New Roman" panose="02020603050405020304" pitchFamily="18" charset="0"/>
                </a:rPr>
                <a:t>GOTO </a:t>
              </a:r>
              <a:r>
                <a:rPr lang="zh-CN" altLang="en-US" sz="2000" dirty="0">
                  <a:latin typeface="Times New Roman" panose="02020603050405020304" pitchFamily="18" charset="0"/>
                  <a:cs typeface="Times New Roman" panose="02020603050405020304" pitchFamily="18" charset="0"/>
                </a:rPr>
                <a:t>时采用了空间换时间的缓存技术，避免重复求取</a:t>
              </a:r>
              <a:r>
                <a:rPr lang="en-US" altLang="zh-CN" sz="2000" dirty="0">
                  <a:latin typeface="Times New Roman" panose="02020603050405020304" pitchFamily="18" charset="0"/>
                  <a:cs typeface="Times New Roman" panose="02020603050405020304" pitchFamily="18" charset="0"/>
                </a:rPr>
                <a:t>GOTO(I,X)</a:t>
              </a:r>
              <a:endParaRPr lang="zh-CN" altLang="en-US" sz="2000" dirty="0">
                <a:latin typeface="Times New Roman" panose="02020603050405020304" pitchFamily="18" charset="0"/>
                <a:cs typeface="Times New Roman" panose="02020603050405020304" pitchFamily="18" charset="0"/>
              </a:endParaRP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⑧ </a:t>
              </a:r>
              <a:r>
                <a:rPr lang="zh-CN" altLang="en-US" sz="2000" dirty="0">
                  <a:latin typeface="Times New Roman" panose="02020603050405020304" pitchFamily="18" charset="0"/>
                  <a:cs typeface="Times New Roman" panose="02020603050405020304" pitchFamily="18" charset="0"/>
                </a:rPr>
                <a:t>代码具备一定的错误处理能力</a:t>
              </a: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⑨ </a:t>
              </a:r>
              <a:r>
                <a:rPr lang="zh-CN" altLang="en-US" sz="2000" dirty="0">
                  <a:latin typeface="Times New Roman" panose="02020603050405020304" pitchFamily="18" charset="0"/>
                  <a:cs typeface="Times New Roman" panose="02020603050405020304" pitchFamily="18" charset="0"/>
                </a:rPr>
                <a:t>广泛使用接口与面向对象编程，代码各部分独立，从而易于调用</a:t>
              </a:r>
            </a:p>
            <a:p>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⑩ </a:t>
              </a:r>
              <a:r>
                <a:rPr lang="zh-CN" altLang="en-US" sz="2000" dirty="0">
                  <a:latin typeface="Times New Roman" panose="02020603050405020304" pitchFamily="18" charset="0"/>
                  <a:cs typeface="Times New Roman" panose="02020603050405020304" pitchFamily="18" charset="0"/>
                </a:rPr>
                <a:t>提供了简易的符号表功能，用户可以在动作代码内新增或更新指定类型的符号元素，</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这为中间代码生成打下基础</a:t>
              </a:r>
              <a:endParaRPr lang="zh-CN" altLang="en-US" sz="2000" dirty="0">
                <a:latin typeface="Times New Roman" panose="02020603050405020304" pitchFamily="18" charset="0"/>
                <a:cs typeface="Times New Roman" panose="02020603050405020304" pitchFamily="18" charset="0"/>
                <a:sym typeface="+mn-lt"/>
              </a:endParaRPr>
            </a:p>
          </p:txBody>
        </p:sp>
      </p:grpSp>
      <p:pic>
        <p:nvPicPr>
          <p:cNvPr id="3" name="图片 2">
            <a:extLst>
              <a:ext uri="{FF2B5EF4-FFF2-40B4-BE49-F238E27FC236}">
                <a16:creationId xmlns:a16="http://schemas.microsoft.com/office/drawing/2014/main" id="{12D27431-9148-A82F-0FC1-7F3E61B606DB}"/>
              </a:ext>
            </a:extLst>
          </p:cNvPr>
          <p:cNvPicPr>
            <a:picLocks noChangeAspect="1"/>
          </p:cNvPicPr>
          <p:nvPr/>
        </p:nvPicPr>
        <p:blipFill rotWithShape="1">
          <a:blip r:embed="rId3"/>
          <a:srcRect r="15220"/>
          <a:stretch/>
        </p:blipFill>
        <p:spPr>
          <a:xfrm>
            <a:off x="8451993" y="21648"/>
            <a:ext cx="3654089" cy="2452705"/>
          </a:xfrm>
          <a:prstGeom prst="rect">
            <a:avLst/>
          </a:prstGeom>
        </p:spPr>
      </p:pic>
      <p:sp>
        <p:nvSpPr>
          <p:cNvPr id="13" name="文本框 12">
            <a:extLst>
              <a:ext uri="{FF2B5EF4-FFF2-40B4-BE49-F238E27FC236}">
                <a16:creationId xmlns:a16="http://schemas.microsoft.com/office/drawing/2014/main" id="{829FD7D3-6977-D856-B56E-157290F44C7A}"/>
              </a:ext>
            </a:extLst>
          </p:cNvPr>
          <p:cNvSpPr txBox="1"/>
          <p:nvPr/>
        </p:nvSpPr>
        <p:spPr>
          <a:xfrm>
            <a:off x="11461563" y="934724"/>
            <a:ext cx="905485" cy="400110"/>
          </a:xfrm>
          <a:prstGeom prst="rect">
            <a:avLst/>
          </a:prstGeom>
          <a:noFill/>
        </p:spPr>
        <p:txBody>
          <a:bodyPr wrap="square">
            <a:spAutoFit/>
          </a:bodyPr>
          <a:lstStyle/>
          <a:p>
            <a:r>
              <a:rPr lang="zh-CN" altLang="en-US" sz="2000" b="1" dirty="0">
                <a:solidFill>
                  <a:srgbClr val="000000"/>
                </a:solidFill>
                <a:effectLst/>
                <a:latin typeface="华文琥珀" panose="02010800040101010101" pitchFamily="2" charset="-122"/>
                <a:ea typeface="华文琥珀" panose="02010800040101010101" pitchFamily="2" charset="-122"/>
                <a:cs typeface="Times New Roman" panose="02020603050405020304" pitchFamily="18" charset="0"/>
              </a:rPr>
              <a:t> </a:t>
            </a:r>
            <a:r>
              <a:rPr lang="zh-CN" altLang="en-US" sz="2000" b="1" dirty="0">
                <a:solidFill>
                  <a:srgbClr val="FF0000"/>
                </a:solidFill>
                <a:effectLst/>
                <a:latin typeface="华文琥珀" panose="02010800040101010101" pitchFamily="2" charset="-122"/>
                <a:ea typeface="华文琥珀" panose="02010800040101010101" pitchFamily="2" charset="-122"/>
                <a:cs typeface="Times New Roman" panose="02020603050405020304" pitchFamily="18" charset="0"/>
              </a:rPr>
              <a:t>√</a:t>
            </a:r>
            <a:endParaRPr lang="zh-CN" altLang="en-US" sz="2000" b="1" dirty="0">
              <a:solidFill>
                <a:srgbClr val="FF0000"/>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8C1BD945-7561-6947-1FE6-58ADB0BD1052}"/>
              </a:ext>
            </a:extLst>
          </p:cNvPr>
          <p:cNvSpPr txBox="1"/>
          <p:nvPr/>
        </p:nvSpPr>
        <p:spPr>
          <a:xfrm>
            <a:off x="10650552" y="1206462"/>
            <a:ext cx="905485" cy="400110"/>
          </a:xfrm>
          <a:prstGeom prst="rect">
            <a:avLst/>
          </a:prstGeom>
          <a:noFill/>
        </p:spPr>
        <p:txBody>
          <a:bodyPr wrap="square">
            <a:spAutoFit/>
          </a:bodyPr>
          <a:lstStyle/>
          <a:p>
            <a:r>
              <a:rPr lang="zh-CN" altLang="en-US" sz="2000" b="1" dirty="0">
                <a:solidFill>
                  <a:srgbClr val="000000"/>
                </a:solidFill>
                <a:effectLst/>
                <a:latin typeface="华文琥珀" panose="02010800040101010101" pitchFamily="2" charset="-122"/>
                <a:ea typeface="华文琥珀" panose="02010800040101010101" pitchFamily="2" charset="-122"/>
                <a:cs typeface="Times New Roman" panose="02020603050405020304" pitchFamily="18" charset="0"/>
              </a:rPr>
              <a:t> </a:t>
            </a:r>
            <a:r>
              <a:rPr lang="zh-CN" altLang="en-US" sz="2000" b="1" dirty="0">
                <a:solidFill>
                  <a:srgbClr val="FF0000"/>
                </a:solidFill>
                <a:effectLst/>
                <a:latin typeface="华文琥珀" panose="02010800040101010101" pitchFamily="2" charset="-122"/>
                <a:ea typeface="华文琥珀" panose="02010800040101010101" pitchFamily="2" charset="-122"/>
                <a:cs typeface="Times New Roman" panose="02020603050405020304" pitchFamily="18" charset="0"/>
              </a:rPr>
              <a:t>√</a:t>
            </a:r>
            <a:endParaRPr lang="zh-CN" altLang="en-US" sz="2000" b="1" dirty="0">
              <a:solidFill>
                <a:srgbClr val="FF0000"/>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8A5266E7-7EF1-22E7-D610-EEE89A647E24}"/>
              </a:ext>
            </a:extLst>
          </p:cNvPr>
          <p:cNvSpPr txBox="1"/>
          <p:nvPr/>
        </p:nvSpPr>
        <p:spPr>
          <a:xfrm>
            <a:off x="9856283" y="1720613"/>
            <a:ext cx="905485" cy="400110"/>
          </a:xfrm>
          <a:prstGeom prst="rect">
            <a:avLst/>
          </a:prstGeom>
          <a:noFill/>
        </p:spPr>
        <p:txBody>
          <a:bodyPr wrap="square">
            <a:spAutoFit/>
          </a:bodyPr>
          <a:lstStyle/>
          <a:p>
            <a:r>
              <a:rPr lang="zh-CN" altLang="en-US" sz="2000" b="1" dirty="0">
                <a:solidFill>
                  <a:srgbClr val="000000"/>
                </a:solidFill>
                <a:effectLst/>
                <a:latin typeface="华文琥珀" panose="02010800040101010101" pitchFamily="2" charset="-122"/>
                <a:ea typeface="华文琥珀" panose="02010800040101010101" pitchFamily="2" charset="-122"/>
                <a:cs typeface="Times New Roman" panose="02020603050405020304" pitchFamily="18" charset="0"/>
              </a:rPr>
              <a:t> </a:t>
            </a:r>
            <a:r>
              <a:rPr lang="zh-CN" altLang="en-US" sz="2000" b="1" dirty="0">
                <a:solidFill>
                  <a:srgbClr val="FF0000"/>
                </a:solidFill>
                <a:effectLst/>
                <a:latin typeface="华文琥珀" panose="02010800040101010101" pitchFamily="2" charset="-122"/>
                <a:ea typeface="华文琥珀" panose="02010800040101010101" pitchFamily="2" charset="-122"/>
                <a:cs typeface="Times New Roman" panose="02020603050405020304" pitchFamily="18" charset="0"/>
              </a:rPr>
              <a:t>√</a:t>
            </a:r>
            <a:endParaRPr lang="zh-CN" altLang="en-US" sz="2000" b="1" dirty="0">
              <a:solidFill>
                <a:srgbClr val="FF0000"/>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C835416D-7A3E-91C3-EA62-142243586B75}"/>
              </a:ext>
            </a:extLst>
          </p:cNvPr>
          <p:cNvSpPr txBox="1"/>
          <p:nvPr/>
        </p:nvSpPr>
        <p:spPr>
          <a:xfrm>
            <a:off x="10154297" y="1937748"/>
            <a:ext cx="905485" cy="400110"/>
          </a:xfrm>
          <a:prstGeom prst="rect">
            <a:avLst/>
          </a:prstGeom>
          <a:noFill/>
        </p:spPr>
        <p:txBody>
          <a:bodyPr wrap="square">
            <a:spAutoFit/>
          </a:bodyPr>
          <a:lstStyle/>
          <a:p>
            <a:r>
              <a:rPr lang="zh-CN" altLang="en-US" sz="2000" b="1" dirty="0">
                <a:solidFill>
                  <a:srgbClr val="000000"/>
                </a:solidFill>
                <a:effectLst/>
                <a:latin typeface="华文琥珀" panose="02010800040101010101" pitchFamily="2" charset="-122"/>
                <a:ea typeface="华文琥珀" panose="02010800040101010101" pitchFamily="2" charset="-122"/>
                <a:cs typeface="Times New Roman" panose="02020603050405020304" pitchFamily="18" charset="0"/>
              </a:rPr>
              <a:t> </a:t>
            </a:r>
            <a:r>
              <a:rPr lang="zh-CN" altLang="en-US" sz="2000" b="1" dirty="0">
                <a:solidFill>
                  <a:srgbClr val="FF0000"/>
                </a:solidFill>
                <a:effectLst/>
                <a:latin typeface="华文琥珀" panose="02010800040101010101" pitchFamily="2" charset="-122"/>
                <a:ea typeface="华文琥珀" panose="02010800040101010101" pitchFamily="2" charset="-122"/>
                <a:cs typeface="Times New Roman" panose="02020603050405020304" pitchFamily="18" charset="0"/>
              </a:rPr>
              <a:t>√</a:t>
            </a:r>
            <a:endParaRPr lang="zh-CN" altLang="en-US" sz="2000" b="1" dirty="0">
              <a:solidFill>
                <a:srgbClr val="FF0000"/>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DFC530E0-D012-30E3-2991-798C92F2B1D0}"/>
              </a:ext>
            </a:extLst>
          </p:cNvPr>
          <p:cNvSpPr txBox="1"/>
          <p:nvPr/>
        </p:nvSpPr>
        <p:spPr>
          <a:xfrm>
            <a:off x="10043035" y="671076"/>
            <a:ext cx="905485" cy="400110"/>
          </a:xfrm>
          <a:prstGeom prst="rect">
            <a:avLst/>
          </a:prstGeom>
          <a:noFill/>
        </p:spPr>
        <p:txBody>
          <a:bodyPr wrap="square">
            <a:spAutoFit/>
          </a:bodyPr>
          <a:lstStyle/>
          <a:p>
            <a:r>
              <a:rPr lang="zh-CN" altLang="en-US" sz="2000" b="1" dirty="0">
                <a:solidFill>
                  <a:srgbClr val="000000"/>
                </a:solidFill>
                <a:effectLst/>
                <a:latin typeface="华文琥珀" panose="02010800040101010101" pitchFamily="2" charset="-122"/>
                <a:ea typeface="华文琥珀" panose="02010800040101010101" pitchFamily="2" charset="-122"/>
                <a:cs typeface="Times New Roman" panose="02020603050405020304" pitchFamily="18" charset="0"/>
              </a:rPr>
              <a:t> </a:t>
            </a:r>
            <a:r>
              <a:rPr lang="en-US" altLang="zh-CN" sz="2000" b="1" dirty="0">
                <a:solidFill>
                  <a:srgbClr val="FF0000"/>
                </a:solidFill>
                <a:effectLst/>
                <a:latin typeface="华文琥珀" panose="02010800040101010101" pitchFamily="2" charset="-122"/>
                <a:ea typeface="华文琥珀" panose="02010800040101010101" pitchFamily="2" charset="-122"/>
                <a:cs typeface="Times New Roman" panose="02020603050405020304" pitchFamily="18" charset="0"/>
              </a:rPr>
              <a:t>×</a:t>
            </a:r>
            <a:endParaRPr lang="zh-CN" altLang="en-US" sz="2000" b="1" dirty="0">
              <a:solidFill>
                <a:srgbClr val="FF0000"/>
              </a:solidFill>
              <a:latin typeface="华文琥珀" panose="02010800040101010101" pitchFamily="2" charset="-122"/>
              <a:ea typeface="华文琥珀"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7019384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grpSp>
        <p:nvGrpSpPr>
          <p:cNvPr id="4" name="组合 3"/>
          <p:cNvGrpSpPr/>
          <p:nvPr/>
        </p:nvGrpSpPr>
        <p:grpSpPr>
          <a:xfrm>
            <a:off x="2869341" y="871538"/>
            <a:ext cx="2266770" cy="2266770"/>
            <a:chOff x="2629080" y="1018471"/>
            <a:chExt cx="2266770" cy="2266770"/>
          </a:xfrm>
        </p:grpSpPr>
        <p:sp>
          <p:nvSpPr>
            <p:cNvPr id="2" name="椭圆 1"/>
            <p:cNvSpPr/>
            <p:nvPr/>
          </p:nvSpPr>
          <p:spPr>
            <a:xfrm>
              <a:off x="2629080" y="1018471"/>
              <a:ext cx="2266770" cy="2266770"/>
            </a:xfrm>
            <a:prstGeom prst="ellipse">
              <a:avLst/>
            </a:prstGeom>
            <a:noFill/>
            <a:ln w="57150">
              <a:solidFill>
                <a:srgbClr val="9BD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Freeform 104"/>
            <p:cNvSpPr>
              <a:spLocks noEditPoints="1"/>
            </p:cNvSpPr>
            <p:nvPr/>
          </p:nvSpPr>
          <p:spPr bwMode="auto">
            <a:xfrm>
              <a:off x="3267578" y="1649316"/>
              <a:ext cx="989774" cy="1005080"/>
            </a:xfrm>
            <a:custGeom>
              <a:avLst/>
              <a:gdLst>
                <a:gd name="T0" fmla="*/ 390102 w 60"/>
                <a:gd name="T1" fmla="*/ 82030 h 61"/>
                <a:gd name="T2" fmla="*/ 225848 w 60"/>
                <a:gd name="T3" fmla="*/ 82030 h 61"/>
                <a:gd name="T4" fmla="*/ 461963 w 60"/>
                <a:gd name="T5" fmla="*/ 420401 h 61"/>
                <a:gd name="T6" fmla="*/ 513292 w 60"/>
                <a:gd name="T7" fmla="*/ 594714 h 61"/>
                <a:gd name="T8" fmla="*/ 523558 w 60"/>
                <a:gd name="T9" fmla="*/ 451162 h 61"/>
                <a:gd name="T10" fmla="*/ 564621 w 60"/>
                <a:gd name="T11" fmla="*/ 594714 h 61"/>
                <a:gd name="T12" fmla="*/ 564621 w 60"/>
                <a:gd name="T13" fmla="*/ 389640 h 61"/>
                <a:gd name="T14" fmla="*/ 574887 w 60"/>
                <a:gd name="T15" fmla="*/ 297357 h 61"/>
                <a:gd name="T16" fmla="*/ 615950 w 60"/>
                <a:gd name="T17" fmla="*/ 389640 h 61"/>
                <a:gd name="T18" fmla="*/ 574887 w 60"/>
                <a:gd name="T19" fmla="*/ 215327 h 61"/>
                <a:gd name="T20" fmla="*/ 482494 w 60"/>
                <a:gd name="T21" fmla="*/ 235835 h 61"/>
                <a:gd name="T22" fmla="*/ 461963 w 60"/>
                <a:gd name="T23" fmla="*/ 420401 h 61"/>
                <a:gd name="T24" fmla="*/ 379836 w 60"/>
                <a:gd name="T25" fmla="*/ 266596 h 61"/>
                <a:gd name="T26" fmla="*/ 369570 w 60"/>
                <a:gd name="T27" fmla="*/ 379386 h 61"/>
                <a:gd name="T28" fmla="*/ 369570 w 60"/>
                <a:gd name="T29" fmla="*/ 625475 h 61"/>
                <a:gd name="T30" fmla="*/ 318241 w 60"/>
                <a:gd name="T31" fmla="*/ 451162 h 61"/>
                <a:gd name="T32" fmla="*/ 307975 w 60"/>
                <a:gd name="T33" fmla="*/ 625475 h 61"/>
                <a:gd name="T34" fmla="*/ 246380 w 60"/>
                <a:gd name="T35" fmla="*/ 410148 h 61"/>
                <a:gd name="T36" fmla="*/ 246380 w 60"/>
                <a:gd name="T37" fmla="*/ 266596 h 61"/>
                <a:gd name="T38" fmla="*/ 236114 w 60"/>
                <a:gd name="T39" fmla="*/ 379386 h 61"/>
                <a:gd name="T40" fmla="*/ 184785 w 60"/>
                <a:gd name="T41" fmla="*/ 225581 h 61"/>
                <a:gd name="T42" fmla="*/ 379836 w 60"/>
                <a:gd name="T43" fmla="*/ 174313 h 61"/>
                <a:gd name="T44" fmla="*/ 441431 w 60"/>
                <a:gd name="T45" fmla="*/ 379386 h 61"/>
                <a:gd name="T46" fmla="*/ 153988 w 60"/>
                <a:gd name="T47" fmla="*/ 420401 h 61"/>
                <a:gd name="T48" fmla="*/ 102658 w 60"/>
                <a:gd name="T49" fmla="*/ 594714 h 61"/>
                <a:gd name="T50" fmla="*/ 92393 w 60"/>
                <a:gd name="T51" fmla="*/ 451162 h 61"/>
                <a:gd name="T52" fmla="*/ 51329 w 60"/>
                <a:gd name="T53" fmla="*/ 594714 h 61"/>
                <a:gd name="T54" fmla="*/ 51329 w 60"/>
                <a:gd name="T55" fmla="*/ 389640 h 61"/>
                <a:gd name="T56" fmla="*/ 41063 w 60"/>
                <a:gd name="T57" fmla="*/ 297357 h 61"/>
                <a:gd name="T58" fmla="*/ 0 w 60"/>
                <a:gd name="T59" fmla="*/ 389640 h 61"/>
                <a:gd name="T60" fmla="*/ 41063 w 60"/>
                <a:gd name="T61" fmla="*/ 215327 h 61"/>
                <a:gd name="T62" fmla="*/ 133456 w 60"/>
                <a:gd name="T63" fmla="*/ 235835 h 61"/>
                <a:gd name="T64" fmla="*/ 153988 w 60"/>
                <a:gd name="T65" fmla="*/ 420401 h 61"/>
                <a:gd name="T66" fmla="*/ 164253 w 60"/>
                <a:gd name="T67" fmla="*/ 143552 h 61"/>
                <a:gd name="T68" fmla="*/ 153988 w 60"/>
                <a:gd name="T69" fmla="*/ 184566 h 61"/>
                <a:gd name="T70" fmla="*/ 30798 w 60"/>
                <a:gd name="T71" fmla="*/ 143552 h 61"/>
                <a:gd name="T72" fmla="*/ 513292 w 60"/>
                <a:gd name="T73" fmla="*/ 71776 h 61"/>
                <a:gd name="T74" fmla="*/ 461963 w 60"/>
                <a:gd name="T75" fmla="*/ 184566 h 61"/>
                <a:gd name="T76" fmla="*/ 513292 w 60"/>
                <a:gd name="T77" fmla="*/ 205074 h 61"/>
                <a:gd name="T78" fmla="*/ 513292 w 60"/>
                <a:gd name="T79" fmla="*/ 71776 h 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rgbClr val="3EAEB7"/>
            </a:solidFill>
            <a:ln>
              <a:noFill/>
            </a:ln>
          </p:spPr>
          <p:txBody>
            <a:bodyPr/>
            <a:lstStyle/>
            <a:p>
              <a:pPr eaLnBrk="0" hangingPunct="0"/>
              <a:endParaRPr lang="zh-CN" altLang="en-US">
                <a:solidFill>
                  <a:srgbClr val="000000"/>
                </a:solidFill>
                <a:cs typeface="+mn-ea"/>
                <a:sym typeface="+mn-lt"/>
              </a:endParaRPr>
            </a:p>
          </p:txBody>
        </p:sp>
      </p:grpSp>
      <p:sp>
        <p:nvSpPr>
          <p:cNvPr id="14" name="文本框 5"/>
          <p:cNvSpPr txBox="1"/>
          <p:nvPr/>
        </p:nvSpPr>
        <p:spPr>
          <a:xfrm>
            <a:off x="2772261" y="3509877"/>
            <a:ext cx="2754665" cy="83099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PART 02</a:t>
            </a:r>
            <a:endParaRPr lang="zh-CN" altLang="en-US" sz="4800" b="1" dirty="0">
              <a:solidFill>
                <a:schemeClr val="tx1">
                  <a:lumMod val="75000"/>
                  <a:lumOff val="25000"/>
                </a:schemeClr>
              </a:solidFill>
              <a:cs typeface="+mn-ea"/>
              <a:sym typeface="+mn-lt"/>
            </a:endParaRPr>
          </a:p>
        </p:txBody>
      </p:sp>
      <p:sp>
        <p:nvSpPr>
          <p:cNvPr id="19" name="文本框 7"/>
          <p:cNvSpPr txBox="1"/>
          <p:nvPr/>
        </p:nvSpPr>
        <p:spPr>
          <a:xfrm>
            <a:off x="2257889" y="4712443"/>
            <a:ext cx="3783408"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tx1">
                    <a:lumMod val="75000"/>
                    <a:lumOff val="25000"/>
                  </a:schemeClr>
                </a:solidFill>
                <a:cs typeface="+mn-ea"/>
                <a:sym typeface="+mn-lt"/>
              </a:rPr>
              <a:t>SeuLex </a:t>
            </a:r>
            <a:r>
              <a:rPr lang="zh-CN" altLang="en-US" sz="4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16257973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B42AF1-62DF-9193-8C39-B0C606F2A535}"/>
              </a:ext>
            </a:extLst>
          </p:cNvPr>
          <p:cNvSpPr txBox="1"/>
          <p:nvPr/>
        </p:nvSpPr>
        <p:spPr>
          <a:xfrm>
            <a:off x="670559" y="726468"/>
            <a:ext cx="5183485"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文件解析模块：实验内容</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59" y="1557873"/>
            <a:ext cx="4592320"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读取</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c99.l</a:t>
            </a:r>
            <a:r>
              <a:rPr lang="zh-CN" altLang="en-US" sz="2400" dirty="0">
                <a:latin typeface="Times New Roman" panose="02020603050405020304" pitchFamily="18" charset="0"/>
                <a:cs typeface="Times New Roman" panose="02020603050405020304" pitchFamily="18" charset="0"/>
              </a:rPr>
              <a:t>文件并解析</a:t>
            </a:r>
          </a:p>
        </p:txBody>
      </p:sp>
      <p:pic>
        <p:nvPicPr>
          <p:cNvPr id="2" name="图片 1">
            <a:extLst>
              <a:ext uri="{FF2B5EF4-FFF2-40B4-BE49-F238E27FC236}">
                <a16:creationId xmlns:a16="http://schemas.microsoft.com/office/drawing/2014/main" id="{AEA67AF1-7FD5-4A8A-A948-060165DB06A0}"/>
              </a:ext>
            </a:extLst>
          </p:cNvPr>
          <p:cNvPicPr>
            <a:picLocks noChangeAspect="1"/>
          </p:cNvPicPr>
          <p:nvPr/>
        </p:nvPicPr>
        <p:blipFill>
          <a:blip r:embed="rId3"/>
          <a:stretch>
            <a:fillRect/>
          </a:stretch>
        </p:blipFill>
        <p:spPr>
          <a:xfrm>
            <a:off x="2040903" y="2307999"/>
            <a:ext cx="8110193" cy="4308540"/>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Tree>
    <p:extLst>
      <p:ext uri="{BB962C8B-B14F-4D97-AF65-F5344CB8AC3E}">
        <p14:creationId xmlns:p14="http://schemas.microsoft.com/office/powerpoint/2010/main" val="34151077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670559" y="801882"/>
            <a:ext cx="7917259"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文件解析模块：实验中主要数据结构定义</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59" y="1831913"/>
            <a:ext cx="9921752" cy="2006318"/>
          </a:xfrm>
          <a:prstGeom prst="rect">
            <a:avLst/>
          </a:prstGeom>
          <a:noFill/>
        </p:spPr>
        <p:txBody>
          <a:bodyPr wrap="square">
            <a:spAutoFit/>
          </a:bodyPr>
          <a:lstStyle/>
          <a:p>
            <a:pPr>
              <a:lnSpc>
                <a:spcPct val="150000"/>
              </a:lnSpc>
              <a:spcBef>
                <a:spcPts val="600"/>
              </a:spcBef>
              <a:spcAft>
                <a:spcPts val="600"/>
              </a:spcAft>
            </a:pP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string ID;	// </a:t>
            </a:r>
            <a:r>
              <a:rPr lang="zh-CN" altLang="en-US" sz="2400" dirty="0">
                <a:latin typeface="Times New Roman" panose="02020603050405020304" pitchFamily="18" charset="0"/>
                <a:ea typeface="华文仿宋" panose="02010600040101010101" pitchFamily="2" charset="-122"/>
                <a:cs typeface="Times New Roman" panose="02020603050405020304" pitchFamily="18" charset="0"/>
              </a:rPr>
              <a:t>表示符号</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ID</a:t>
            </a:r>
          </a:p>
          <a:p>
            <a:pPr>
              <a:lnSpc>
                <a:spcPct val="150000"/>
              </a:lnSpc>
              <a:spcBef>
                <a:spcPts val="600"/>
              </a:spcBef>
              <a:spcAft>
                <a:spcPts val="600"/>
              </a:spcAft>
            </a:pP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string RE;	// </a:t>
            </a:r>
            <a:r>
              <a:rPr lang="zh-CN" altLang="en-US" sz="2400" dirty="0">
                <a:latin typeface="Times New Roman" panose="02020603050405020304" pitchFamily="18" charset="0"/>
                <a:ea typeface="华文仿宋" panose="02010600040101010101" pitchFamily="2" charset="-122"/>
                <a:cs typeface="Times New Roman" panose="02020603050405020304" pitchFamily="18" charset="0"/>
              </a:rPr>
              <a:t>正则表达式</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RE</a:t>
            </a:r>
          </a:p>
          <a:p>
            <a:pPr>
              <a:lnSpc>
                <a:spcPct val="150000"/>
              </a:lnSpc>
              <a:spcBef>
                <a:spcPts val="600"/>
              </a:spcBef>
              <a:spcAft>
                <a:spcPts val="600"/>
              </a:spcAft>
            </a:pP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Pair* </a:t>
            </a:r>
            <a:r>
              <a:rPr lang="en-US" altLang="zh-CN" sz="2400" dirty="0" err="1">
                <a:latin typeface="Times New Roman" panose="02020603050405020304" pitchFamily="18" charset="0"/>
                <a:ea typeface="华文仿宋" panose="02010600040101010101" pitchFamily="2" charset="-122"/>
                <a:cs typeface="Times New Roman" panose="02020603050405020304" pitchFamily="18" charset="0"/>
              </a:rPr>
              <a:t>newRule</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(string first, string second);	// </a:t>
            </a:r>
            <a:r>
              <a:rPr lang="zh-CN" altLang="en-US" sz="2400" dirty="0">
                <a:latin typeface="Times New Roman" panose="02020603050405020304" pitchFamily="18" charset="0"/>
                <a:ea typeface="华文仿宋" panose="02010600040101010101" pitchFamily="2" charset="-122"/>
                <a:cs typeface="Times New Roman" panose="02020603050405020304" pitchFamily="18" charset="0"/>
              </a:rPr>
              <a:t>正规表达式的表示符号与定义</a:t>
            </a:r>
          </a:p>
        </p:txBody>
      </p:sp>
    </p:spTree>
    <p:extLst>
      <p:ext uri="{BB962C8B-B14F-4D97-AF65-F5344CB8AC3E}">
        <p14:creationId xmlns:p14="http://schemas.microsoft.com/office/powerpoint/2010/main" val="419467947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670560" y="726468"/>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文件解析模块：实验中的主要思路和算法描述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690511"/>
            <a:ext cx="9152170" cy="3979103"/>
          </a:xfrm>
          <a:prstGeom prst="rect">
            <a:avLst/>
          </a:prstGeom>
          <a:noFill/>
        </p:spPr>
        <p:txBody>
          <a:bodyPr wrap="square">
            <a:spAutoFit/>
          </a:bodyPr>
          <a:lstStyle/>
          <a:p>
            <a:pPr>
              <a:lnSpc>
                <a:spcPct val="150000"/>
              </a:lnSpc>
              <a:spcBef>
                <a:spcPts val="600"/>
              </a:spcBef>
              <a:spcAft>
                <a:spcPts val="600"/>
              </a:spcAft>
            </a:pP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Lex</a:t>
            </a:r>
            <a:r>
              <a:rPr lang="zh-CN" altLang="en-US" sz="2400" dirty="0">
                <a:latin typeface="Times New Roman" panose="02020603050405020304" pitchFamily="18" charset="0"/>
                <a:cs typeface="Times New Roman" panose="02020603050405020304" pitchFamily="18" charset="0"/>
              </a:rPr>
              <a:t>文件解析器需要解析的</a:t>
            </a:r>
            <a:r>
              <a:rPr lang="en-US" altLang="zh-CN" sz="2400" dirty="0">
                <a:latin typeface="Times New Roman" panose="02020603050405020304" pitchFamily="18" charset="0"/>
                <a:cs typeface="Times New Roman" panose="02020603050405020304" pitchFamily="18" charset="0"/>
              </a:rPr>
              <a:t>c99.l</a:t>
            </a:r>
            <a:r>
              <a:rPr lang="zh-CN" altLang="en-US" sz="2400" dirty="0">
                <a:latin typeface="Times New Roman" panose="02020603050405020304" pitchFamily="18" charset="0"/>
                <a:cs typeface="Times New Roman" panose="02020603050405020304" pitchFamily="18" charset="0"/>
              </a:rPr>
              <a:t>文件主要分为四个部分：</a:t>
            </a: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① </a:t>
            </a:r>
            <a:r>
              <a:rPr lang="zh-CN" altLang="en-US" sz="2400" dirty="0">
                <a:latin typeface="Times New Roman" panose="02020603050405020304" pitchFamily="18" charset="0"/>
                <a:cs typeface="Times New Roman" panose="02020603050405020304" pitchFamily="18" charset="0"/>
              </a:rPr>
              <a:t>用户自定义变量、常量和头文件（以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开头，以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结尾）</a:t>
            </a: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② </a:t>
            </a:r>
            <a:r>
              <a:rPr lang="zh-CN" altLang="en-US" sz="2400" dirty="0">
                <a:latin typeface="Times New Roman" panose="02020603050405020304" pitchFamily="18" charset="0"/>
                <a:cs typeface="Times New Roman" panose="02020603050405020304" pitchFamily="18" charset="0"/>
              </a:rPr>
              <a:t>正规表达式定义（在第一个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之前）</a:t>
            </a: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③ </a:t>
            </a:r>
            <a:r>
              <a:rPr lang="zh-CN" altLang="en-US" sz="2400" dirty="0">
                <a:latin typeface="Times New Roman" panose="02020603050405020304" pitchFamily="18" charset="0"/>
                <a:cs typeface="Times New Roman" panose="02020603050405020304" pitchFamily="18" charset="0"/>
              </a:rPr>
              <a:t>保留字、正则表达式与相应的动作（起始于第一个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，终止于第二个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④ </a:t>
            </a:r>
            <a:r>
              <a:rPr lang="zh-CN" altLang="en-US" sz="2400" dirty="0">
                <a:latin typeface="Times New Roman" panose="02020603050405020304" pitchFamily="18" charset="0"/>
                <a:cs typeface="Times New Roman" panose="02020603050405020304" pitchFamily="18" charset="0"/>
              </a:rPr>
              <a:t>用户自定义子例程段（第二个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之后）</a:t>
            </a:r>
          </a:p>
        </p:txBody>
      </p:sp>
    </p:spTree>
    <p:extLst>
      <p:ext uri="{BB962C8B-B14F-4D97-AF65-F5344CB8AC3E}">
        <p14:creationId xmlns:p14="http://schemas.microsoft.com/office/powerpoint/2010/main" val="243600590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B42AF1-62DF-9193-8C39-B0C606F2A535}"/>
              </a:ext>
            </a:extLst>
          </p:cNvPr>
          <p:cNvSpPr txBox="1"/>
          <p:nvPr/>
        </p:nvSpPr>
        <p:spPr>
          <a:xfrm>
            <a:off x="670560" y="511243"/>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文件解析模块：实验中的主要思路和算法描述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227065"/>
            <a:ext cx="9152170" cy="1508105"/>
          </a:xfrm>
          <a:prstGeom prst="rect">
            <a:avLst/>
          </a:prstGeom>
          <a:noFill/>
        </p:spPr>
        <p:txBody>
          <a:bodyPr wrap="square">
            <a:spAutoFit/>
          </a:bodyPr>
          <a:lstStyle/>
          <a:p>
            <a:pPr>
              <a:spcBef>
                <a:spcPts val="600"/>
              </a:spcBef>
              <a:spcAft>
                <a:spcPts val="600"/>
              </a:spcAft>
            </a:pPr>
            <a:r>
              <a:rPr lang="en-US" altLang="zh-CN" sz="2400" dirty="0">
                <a:latin typeface="Times New Roman" panose="02020603050405020304" pitchFamily="18" charset="0"/>
                <a:cs typeface="Times New Roman" panose="02020603050405020304" pitchFamily="18" charset="0"/>
              </a:rPr>
              <a:t>c99.l</a:t>
            </a:r>
            <a:r>
              <a:rPr lang="zh-CN" altLang="en-US" sz="2400" dirty="0">
                <a:latin typeface="Times New Roman" panose="02020603050405020304" pitchFamily="18" charset="0"/>
                <a:cs typeface="Times New Roman" panose="02020603050405020304" pitchFamily="18" charset="0"/>
              </a:rPr>
              <a:t>文件的</a:t>
            </a:r>
            <a:r>
              <a:rPr lang="zh-CN" altLang="en-US" sz="2000" dirty="0">
                <a:latin typeface="Times New Roman" panose="02020603050405020304" pitchFamily="18" charset="0"/>
                <a:cs typeface="Times New Roman" panose="02020603050405020304" pitchFamily="18" charset="0"/>
              </a:rPr>
              <a:t>①</a:t>
            </a:r>
            <a:r>
              <a:rPr lang="zh-CN" altLang="en-US" sz="2400" dirty="0">
                <a:latin typeface="Times New Roman" panose="02020603050405020304" pitchFamily="18" charset="0"/>
                <a:cs typeface="Times New Roman" panose="02020603050405020304" pitchFamily="18" charset="0"/>
              </a:rPr>
              <a:t>和</a:t>
            </a:r>
            <a:r>
              <a:rPr lang="zh-CN" altLang="en-US" sz="2000" dirty="0">
                <a:latin typeface="Times New Roman" panose="02020603050405020304" pitchFamily="18" charset="0"/>
                <a:cs typeface="Times New Roman" panose="02020603050405020304" pitchFamily="18" charset="0"/>
              </a:rPr>
              <a:t>④</a:t>
            </a:r>
            <a:r>
              <a:rPr lang="zh-CN" altLang="en-US" sz="2400" dirty="0">
                <a:latin typeface="Times New Roman" panose="02020603050405020304" pitchFamily="18" charset="0"/>
                <a:cs typeface="Times New Roman" panose="02020603050405020304" pitchFamily="18" charset="0"/>
              </a:rPr>
              <a:t>两个部分直接读入并存入</a:t>
            </a:r>
            <a:r>
              <a:rPr lang="en-US" altLang="zh-CN" sz="2400" dirty="0" err="1">
                <a:latin typeface="Times New Roman" panose="02020603050405020304" pitchFamily="18" charset="0"/>
                <a:cs typeface="Times New Roman" panose="02020603050405020304" pitchFamily="18" charset="0"/>
              </a:rPr>
              <a:t>Lex.h</a:t>
            </a:r>
            <a:r>
              <a:rPr lang="zh-CN" altLang="en-US" sz="2400" dirty="0">
                <a:latin typeface="Times New Roman" panose="02020603050405020304" pitchFamily="18" charset="0"/>
                <a:cs typeface="Times New Roman" panose="02020603050405020304" pitchFamily="18" charset="0"/>
              </a:rPr>
              <a:t>即可：</a:t>
            </a:r>
            <a:endParaRPr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000" dirty="0">
                <a:latin typeface="Times New Roman" panose="02020603050405020304" pitchFamily="18" charset="0"/>
                <a:cs typeface="Times New Roman" panose="02020603050405020304" pitchFamily="18" charset="0"/>
              </a:rPr>
              <a:t>①</a:t>
            </a:r>
            <a:r>
              <a:rPr lang="zh-CN" altLang="en-US" sz="2400" dirty="0">
                <a:latin typeface="Times New Roman" panose="02020603050405020304" pitchFamily="18" charset="0"/>
                <a:cs typeface="Times New Roman" panose="02020603050405020304" pitchFamily="18" charset="0"/>
              </a:rPr>
              <a:t> 用户自定义变量、常量和头文件（以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开头，以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结尾）</a:t>
            </a:r>
            <a:endParaRPr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000" dirty="0">
                <a:latin typeface="Times New Roman" panose="02020603050405020304" pitchFamily="18" charset="0"/>
                <a:cs typeface="Times New Roman" panose="02020603050405020304" pitchFamily="18" charset="0"/>
              </a:rPr>
              <a:t>④</a:t>
            </a:r>
            <a:r>
              <a:rPr lang="zh-CN" altLang="en-US" sz="2400" dirty="0">
                <a:latin typeface="Times New Roman" panose="02020603050405020304" pitchFamily="18" charset="0"/>
                <a:cs typeface="Times New Roman" panose="02020603050405020304" pitchFamily="18" charset="0"/>
              </a:rPr>
              <a:t> 用户自定义子例程段（第二个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之后）</a:t>
            </a:r>
          </a:p>
        </p:txBody>
      </p:sp>
      <p:pic>
        <p:nvPicPr>
          <p:cNvPr id="2" name="图片 1">
            <a:extLst>
              <a:ext uri="{FF2B5EF4-FFF2-40B4-BE49-F238E27FC236}">
                <a16:creationId xmlns:a16="http://schemas.microsoft.com/office/drawing/2014/main" id="{21DE88E0-F67B-4F63-9EB0-583412B71E6C}"/>
              </a:ext>
            </a:extLst>
          </p:cNvPr>
          <p:cNvPicPr>
            <a:picLocks noChangeAspect="1"/>
          </p:cNvPicPr>
          <p:nvPr/>
        </p:nvPicPr>
        <p:blipFill>
          <a:blip r:embed="rId3"/>
          <a:stretch>
            <a:fillRect/>
          </a:stretch>
        </p:blipFill>
        <p:spPr>
          <a:xfrm>
            <a:off x="1044290" y="3777381"/>
            <a:ext cx="2117019" cy="1796798"/>
          </a:xfrm>
          <a:prstGeom prst="rect">
            <a:avLst/>
          </a:prstGeom>
        </p:spPr>
      </p:pic>
      <p:pic>
        <p:nvPicPr>
          <p:cNvPr id="4" name="图片 3">
            <a:extLst>
              <a:ext uri="{FF2B5EF4-FFF2-40B4-BE49-F238E27FC236}">
                <a16:creationId xmlns:a16="http://schemas.microsoft.com/office/drawing/2014/main" id="{BE7ECF06-F561-42DF-AFC1-45765737C3D4}"/>
              </a:ext>
            </a:extLst>
          </p:cNvPr>
          <p:cNvPicPr>
            <a:picLocks noChangeAspect="1"/>
          </p:cNvPicPr>
          <p:nvPr/>
        </p:nvPicPr>
        <p:blipFill>
          <a:blip r:embed="rId4"/>
          <a:stretch>
            <a:fillRect/>
          </a:stretch>
        </p:blipFill>
        <p:spPr>
          <a:xfrm>
            <a:off x="3634054" y="2880587"/>
            <a:ext cx="4638013" cy="3831996"/>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Tree>
    <p:extLst>
      <p:ext uri="{BB962C8B-B14F-4D97-AF65-F5344CB8AC3E}">
        <p14:creationId xmlns:p14="http://schemas.microsoft.com/office/powerpoint/2010/main" val="361607741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B42AF1-62DF-9193-8C39-B0C606F2A535}"/>
              </a:ext>
            </a:extLst>
          </p:cNvPr>
          <p:cNvSpPr txBox="1"/>
          <p:nvPr/>
        </p:nvSpPr>
        <p:spPr>
          <a:xfrm>
            <a:off x="670560" y="486068"/>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文件解析模块：实验中的主要思路和算法描述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379864"/>
            <a:ext cx="9152170" cy="984885"/>
          </a:xfrm>
          <a:prstGeom prst="rect">
            <a:avLst/>
          </a:prstGeom>
          <a:noFill/>
        </p:spPr>
        <p:txBody>
          <a:bodyPr wrap="square">
            <a:spAutoFit/>
          </a:bodyPr>
          <a:lstStyle/>
          <a:p>
            <a:pPr>
              <a:spcBef>
                <a:spcPts val="600"/>
              </a:spcBef>
              <a:spcAft>
                <a:spcPts val="600"/>
              </a:spcAft>
            </a:pPr>
            <a:r>
              <a:rPr lang="en-US" altLang="zh-CN" sz="2400" dirty="0">
                <a:latin typeface="Times New Roman" panose="02020603050405020304" pitchFamily="18" charset="0"/>
                <a:cs typeface="Times New Roman" panose="02020603050405020304" pitchFamily="18" charset="0"/>
              </a:rPr>
              <a:t>c99.l</a:t>
            </a:r>
            <a:r>
              <a:rPr lang="zh-CN" altLang="en-US" sz="2400" dirty="0">
                <a:latin typeface="Times New Roman" panose="02020603050405020304" pitchFamily="18" charset="0"/>
                <a:cs typeface="Times New Roman" panose="02020603050405020304" pitchFamily="18" charset="0"/>
              </a:rPr>
              <a:t>文件的第二部分：</a:t>
            </a:r>
            <a:endParaRPr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000" dirty="0">
                <a:latin typeface="Times New Roman" panose="02020603050405020304" pitchFamily="18" charset="0"/>
                <a:cs typeface="Times New Roman" panose="02020603050405020304" pitchFamily="18" charset="0"/>
              </a:rPr>
              <a:t>②</a:t>
            </a:r>
            <a:r>
              <a:rPr lang="zh-CN" altLang="en-US" sz="2400" dirty="0">
                <a:latin typeface="Times New Roman" panose="02020603050405020304" pitchFamily="18" charset="0"/>
                <a:cs typeface="Times New Roman" panose="02020603050405020304" pitchFamily="18" charset="0"/>
              </a:rPr>
              <a:t> 正规表达式定义（在第一个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之前）</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FF7AAD7-1984-441E-92F3-ED870112F16A}"/>
                  </a:ext>
                </a:extLst>
              </p:cNvPr>
              <p:cNvSpPr txBox="1"/>
              <p:nvPr/>
            </p:nvSpPr>
            <p:spPr>
              <a:xfrm>
                <a:off x="916037" y="4895466"/>
                <a:ext cx="9444401" cy="1134862"/>
              </a:xfrm>
              <a:prstGeom prst="rect">
                <a:avLst/>
              </a:prstGeom>
              <a:noFill/>
            </p:spPr>
            <p:txBody>
              <a:bodyPr wrap="square">
                <a:spAutoFit/>
              </a:bodyPr>
              <a:lstStyle/>
              <a:p>
                <a:pPr>
                  <a:lnSpc>
                    <a:spcPct val="150000"/>
                  </a:lnSpc>
                  <a:spcBef>
                    <a:spcPts val="600"/>
                  </a:spcBef>
                  <a:spcAft>
                    <a:spcPts val="600"/>
                  </a:spcAft>
                </a:pPr>
                <a14:m>
                  <m:oMath xmlns:m="http://schemas.openxmlformats.org/officeDocument/2006/math">
                    <m:r>
                      <a:rPr lang="zh-CN" altLang="en-US" sz="240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  逐行读取每个正规表达式的表示符号与定义，</a:t>
                </a:r>
                <a:br>
                  <a:rPr lang="en-US" altLang="zh-CN"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并用结构体变量存储它们，并建立起这两者的对应关系</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3FF7AAD7-1984-441E-92F3-ED870112F16A}"/>
                  </a:ext>
                </a:extLst>
              </p:cNvPr>
              <p:cNvSpPr txBox="1">
                <a:spLocks noRot="1" noChangeAspect="1" noMove="1" noResize="1" noEditPoints="1" noAdjustHandles="1" noChangeArrowheads="1" noChangeShapeType="1" noTextEdit="1"/>
              </p:cNvSpPr>
              <p:nvPr/>
            </p:nvSpPr>
            <p:spPr>
              <a:xfrm>
                <a:off x="916037" y="4895466"/>
                <a:ext cx="9444401" cy="1134862"/>
              </a:xfrm>
              <a:prstGeom prst="rect">
                <a:avLst/>
              </a:prstGeom>
              <a:blipFill>
                <a:blip r:embed="rId3"/>
                <a:stretch>
                  <a:fillRect l="-968" b="-11828"/>
                </a:stretch>
              </a:blipFill>
            </p:spPr>
            <p:txBody>
              <a:bodyPr/>
              <a:lstStyle/>
              <a:p>
                <a:r>
                  <a:rPr lang="zh-CN" altLang="en-US">
                    <a:noFill/>
                  </a:rPr>
                  <a:t> </a:t>
                </a:r>
              </a:p>
            </p:txBody>
          </p:sp>
        </mc:Fallback>
      </mc:AlternateContent>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pic>
        <p:nvPicPr>
          <p:cNvPr id="10" name="图片 9">
            <a:extLst>
              <a:ext uri="{FF2B5EF4-FFF2-40B4-BE49-F238E27FC236}">
                <a16:creationId xmlns:a16="http://schemas.microsoft.com/office/drawing/2014/main" id="{4DE7D6B8-9F0F-C3FA-6317-F50C018CED8E}"/>
              </a:ext>
            </a:extLst>
          </p:cNvPr>
          <p:cNvPicPr>
            <a:picLocks noChangeAspect="1"/>
          </p:cNvPicPr>
          <p:nvPr/>
        </p:nvPicPr>
        <p:blipFill>
          <a:blip r:embed="rId5"/>
          <a:stretch>
            <a:fillRect/>
          </a:stretch>
        </p:blipFill>
        <p:spPr>
          <a:xfrm>
            <a:off x="1066623" y="2707594"/>
            <a:ext cx="6534607" cy="1914309"/>
          </a:xfrm>
          <a:prstGeom prst="rect">
            <a:avLst/>
          </a:prstGeom>
        </p:spPr>
      </p:pic>
    </p:spTree>
    <p:extLst>
      <p:ext uri="{BB962C8B-B14F-4D97-AF65-F5344CB8AC3E}">
        <p14:creationId xmlns:p14="http://schemas.microsoft.com/office/powerpoint/2010/main" val="3776340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670560" y="583646"/>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文件解析模块：实验中的主要思路和算法描述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397110"/>
            <a:ext cx="9152170" cy="1723549"/>
          </a:xfrm>
          <a:prstGeom prst="rect">
            <a:avLst/>
          </a:prstGeom>
          <a:noFill/>
        </p:spPr>
        <p:txBody>
          <a:bodyPr wrap="square">
            <a:spAutoFit/>
          </a:bodyPr>
          <a:lstStyle/>
          <a:p>
            <a:pPr>
              <a:spcBef>
                <a:spcPts val="600"/>
              </a:spcBef>
              <a:spcAft>
                <a:spcPts val="600"/>
              </a:spcAft>
            </a:pPr>
            <a:r>
              <a:rPr lang="en-US" altLang="zh-CN" sz="2400" dirty="0">
                <a:latin typeface="Times New Roman" panose="02020603050405020304" pitchFamily="18" charset="0"/>
                <a:cs typeface="Times New Roman" panose="02020603050405020304" pitchFamily="18" charset="0"/>
              </a:rPr>
              <a:t>c99.l</a:t>
            </a:r>
            <a:r>
              <a:rPr lang="zh-CN" altLang="en-US" sz="2400" dirty="0">
                <a:latin typeface="Times New Roman" panose="02020603050405020304" pitchFamily="18" charset="0"/>
                <a:cs typeface="Times New Roman" panose="02020603050405020304" pitchFamily="18" charset="0"/>
              </a:rPr>
              <a:t>文件的第三部分：</a:t>
            </a:r>
            <a:endParaRPr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000" dirty="0">
                <a:latin typeface="Times New Roman" panose="02020603050405020304" pitchFamily="18" charset="0"/>
                <a:cs typeface="Times New Roman" panose="02020603050405020304" pitchFamily="18" charset="0"/>
              </a:rPr>
              <a:t>③ </a:t>
            </a:r>
            <a:r>
              <a:rPr lang="zh-CN" altLang="en-US" sz="2400" dirty="0">
                <a:latin typeface="Times New Roman" panose="02020603050405020304" pitchFamily="18" charset="0"/>
                <a:cs typeface="Times New Roman" panose="02020603050405020304" pitchFamily="18" charset="0"/>
              </a:rPr>
              <a:t>保留字、正则表达式与相应的动作（起始于第一个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，终止于第二个</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，每行的词法规则构成是保留字或者正则表达式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动作，中间用若干数量不一的制表符分隔开）</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FE436F4-4118-4E8F-90E1-A544FF1C935C}"/>
                  </a:ext>
                </a:extLst>
              </p:cNvPr>
              <p:cNvSpPr txBox="1"/>
              <p:nvPr/>
            </p:nvSpPr>
            <p:spPr>
              <a:xfrm>
                <a:off x="670560" y="4417800"/>
                <a:ext cx="9152170" cy="1723549"/>
              </a:xfrm>
              <a:prstGeom prst="rect">
                <a:avLst/>
              </a:prstGeom>
              <a:noFill/>
            </p:spPr>
            <p:txBody>
              <a:bodyPr wrap="square">
                <a:spAutoFit/>
              </a:bodyPr>
              <a:lstStyle/>
              <a:p>
                <a:pPr>
                  <a:spcBef>
                    <a:spcPts val="600"/>
                  </a:spcBef>
                  <a:spcAft>
                    <a:spcPts val="600"/>
                  </a:spcAft>
                </a:pPr>
                <a14:m>
                  <m:oMath xmlns:m="http://schemas.openxmlformats.org/officeDocument/2006/math">
                    <m:r>
                      <a:rPr lang="zh-CN" altLang="en-US" sz="240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先按行读取，然后按制表符将保留字或者正则表达式与动作分开，分别存入对应的变量中。</a:t>
                </a:r>
                <a:endParaRPr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r>
                      <a:rPr lang="zh-CN" altLang="en-US" sz="240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  将第三部分使用的表示符号替换为正规式（即使用第二部分的对应关系进行替换）</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FE436F4-4118-4E8F-90E1-A544FF1C935C}"/>
                  </a:ext>
                </a:extLst>
              </p:cNvPr>
              <p:cNvSpPr txBox="1">
                <a:spLocks noRot="1" noChangeAspect="1" noMove="1" noResize="1" noEditPoints="1" noAdjustHandles="1" noChangeArrowheads="1" noChangeShapeType="1" noTextEdit="1"/>
              </p:cNvSpPr>
              <p:nvPr/>
            </p:nvSpPr>
            <p:spPr>
              <a:xfrm>
                <a:off x="670560" y="4417800"/>
                <a:ext cx="9152170" cy="1723549"/>
              </a:xfrm>
              <a:prstGeom prst="rect">
                <a:avLst/>
              </a:prstGeom>
              <a:blipFill>
                <a:blip r:embed="rId4"/>
                <a:stretch>
                  <a:fillRect l="-999" t="-2837" r="-4330" b="-744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CA80338-45D9-641B-5301-D9983B049D93}"/>
              </a:ext>
            </a:extLst>
          </p:cNvPr>
          <p:cNvPicPr>
            <a:picLocks noChangeAspect="1"/>
          </p:cNvPicPr>
          <p:nvPr/>
        </p:nvPicPr>
        <p:blipFill>
          <a:blip r:embed="rId5"/>
          <a:stretch>
            <a:fillRect/>
          </a:stretch>
        </p:blipFill>
        <p:spPr>
          <a:xfrm>
            <a:off x="1085992" y="3175118"/>
            <a:ext cx="5271906" cy="1153399"/>
          </a:xfrm>
          <a:prstGeom prst="rect">
            <a:avLst/>
          </a:prstGeom>
        </p:spPr>
      </p:pic>
    </p:spTree>
    <p:extLst>
      <p:ext uri="{BB962C8B-B14F-4D97-AF65-F5344CB8AC3E}">
        <p14:creationId xmlns:p14="http://schemas.microsoft.com/office/powerpoint/2010/main" val="77372789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0865" y="1160145"/>
            <a:ext cx="175133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实验内容</a:t>
            </a:r>
          </a:p>
        </p:txBody>
      </p:sp>
      <p:sp>
        <p:nvSpPr>
          <p:cNvPr id="5" name="文本框 4"/>
          <p:cNvSpPr txBox="1"/>
          <p:nvPr/>
        </p:nvSpPr>
        <p:spPr>
          <a:xfrm>
            <a:off x="642620" y="1682115"/>
            <a:ext cx="10906760" cy="1630045"/>
          </a:xfrm>
          <a:prstGeom prst="rect">
            <a:avLst/>
          </a:prstGeom>
          <a:noFill/>
        </p:spPr>
        <p:txBody>
          <a:bodyPr wrap="square">
            <a:spAutoFit/>
          </a:bodyPr>
          <a:lstStyle/>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sym typeface="+mn-ea"/>
              </a:rPr>
              <a:t>识别正规表达式，将正规表达式的表示符号替换为正规式</a:t>
            </a:r>
          </a:p>
          <a:p>
            <a:pPr marL="742950" lvl="1"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譬如{L}({L}|{D})* </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count(); return(check_type()); }</a:t>
            </a:r>
          </a:p>
          <a:p>
            <a:pPr marL="285750" lvl="0"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使用函数：</a:t>
            </a:r>
            <a:r>
              <a:rPr lang="en-US" altLang="zh-CN" sz="2000" dirty="0">
                <a:solidFill>
                  <a:schemeClr val="tx1"/>
                </a:solidFill>
                <a:latin typeface="Times New Roman" panose="02020603050405020304" pitchFamily="18" charset="0"/>
                <a:cs typeface="Times New Roman" panose="02020603050405020304" pitchFamily="18" charset="0"/>
              </a:rPr>
              <a:t>StandardRE()</a:t>
            </a:r>
            <a:endParaRPr lang="zh-CN" altLang="en-US" sz="2000" dirty="0">
              <a:solidFill>
                <a:schemeClr val="tx1"/>
              </a:solidFill>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570865" y="3390265"/>
            <a:ext cx="37998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实验中的主要数据结构</a:t>
            </a:r>
          </a:p>
        </p:txBody>
      </p:sp>
      <p:sp>
        <p:nvSpPr>
          <p:cNvPr id="4" name="文本框 3"/>
          <p:cNvSpPr txBox="1"/>
          <p:nvPr/>
        </p:nvSpPr>
        <p:spPr>
          <a:xfrm>
            <a:off x="642619" y="3912235"/>
            <a:ext cx="11078883" cy="2862322"/>
          </a:xfrm>
          <a:prstGeom prst="rect">
            <a:avLst/>
          </a:prstGeom>
          <a:noFill/>
        </p:spPr>
        <p:txBody>
          <a:bodyPr wrap="square">
            <a:spAutoFit/>
          </a:bodyPr>
          <a:lstStyle/>
          <a:p>
            <a:pPr marL="285750"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结构体</a:t>
            </a:r>
            <a:r>
              <a:rPr lang="en-US" altLang="zh-CN" sz="2000" dirty="0">
                <a:solidFill>
                  <a:schemeClr val="tx1"/>
                </a:solidFill>
                <a:latin typeface="Times New Roman" panose="02020603050405020304" pitchFamily="18" charset="0"/>
                <a:cs typeface="Times New Roman" panose="02020603050405020304" pitchFamily="18" charset="0"/>
              </a:rPr>
              <a:t>Edge</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String symbol</a:t>
            </a:r>
            <a:r>
              <a:rPr lang="zh-CN" altLang="en-US" sz="2000" dirty="0">
                <a:solidFill>
                  <a:schemeClr val="tx1"/>
                </a:solidFill>
                <a:latin typeface="Times New Roman" panose="02020603050405020304" pitchFamily="18" charset="0"/>
                <a:cs typeface="Times New Roman" panose="02020603050405020304" pitchFamily="18" charset="0"/>
              </a:rPr>
              <a:t>（边上符号）</a:t>
            </a:r>
            <a:endParaRPr lang="en-US" altLang="zh-CN" sz="20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Edge*</a:t>
            </a:r>
            <a:r>
              <a:rPr lang="zh-CN" altLang="en-US"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Node*</a:t>
            </a:r>
            <a:endParaRPr lang="zh-CN" alt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结构体</a:t>
            </a:r>
            <a:r>
              <a:rPr lang="en-US" altLang="zh-CN" sz="2000" dirty="0">
                <a:solidFill>
                  <a:schemeClr val="tx1"/>
                </a:solidFill>
                <a:latin typeface="Times New Roman" panose="02020603050405020304" pitchFamily="18" charset="0"/>
                <a:cs typeface="Times New Roman" panose="02020603050405020304" pitchFamily="18" charset="0"/>
              </a:rPr>
              <a:t>Node</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int id</a:t>
            </a:r>
            <a:r>
              <a:rPr lang="zh-CN" altLang="en-US" sz="2000" dirty="0">
                <a:solidFill>
                  <a:schemeClr val="tx1"/>
                </a:solidFill>
                <a:latin typeface="Times New Roman" panose="02020603050405020304" pitchFamily="18" charset="0"/>
                <a:cs typeface="Times New Roman" panose="02020603050405020304" pitchFamily="18" charset="0"/>
              </a:rPr>
              <a:t>（节点编号）</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Edge*</a:t>
            </a:r>
            <a:r>
              <a:rPr lang="zh-CN" altLang="en-US"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Node*</a:t>
            </a:r>
            <a:endParaRPr lang="zh-CN" altLang="en-US" sz="20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String action</a:t>
            </a:r>
            <a:r>
              <a:rPr lang="zh-CN" altLang="en-US" sz="2000" dirty="0">
                <a:solidFill>
                  <a:schemeClr val="tx1"/>
                </a:solidFill>
                <a:latin typeface="Times New Roman" panose="02020603050405020304" pitchFamily="18" charset="0"/>
                <a:cs typeface="Times New Roman" panose="02020603050405020304" pitchFamily="18" charset="0"/>
              </a:rPr>
              <a:t>（记录词法规则）</a:t>
            </a:r>
          </a:p>
          <a:p>
            <a:pPr marL="742950" lvl="1"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set&lt;int&gt; NFANodeSet用于DFA节点, </a:t>
            </a:r>
            <a:endParaRPr lang="en-US" altLang="zh-CN" sz="2000" dirty="0">
              <a:solidFill>
                <a:schemeClr val="tx1"/>
              </a:solidFill>
              <a:latin typeface="Times New Roman" panose="02020603050405020304" pitchFamily="18" charset="0"/>
              <a:cs typeface="Times New Roman" panose="02020603050405020304" pitchFamily="18" charset="0"/>
            </a:endParaRPr>
          </a:p>
          <a:p>
            <a:pPr lvl="1"/>
            <a:r>
              <a:rPr lang="zh-CN" altLang="en-US" sz="2000" dirty="0">
                <a:solidFill>
                  <a:schemeClr val="tx1"/>
                </a:solidFill>
                <a:latin typeface="Times New Roman" panose="02020603050405020304" pitchFamily="18" charset="0"/>
                <a:cs typeface="Times New Roman" panose="02020603050405020304" pitchFamily="18" charset="0"/>
              </a:rPr>
              <a:t>一个DFA状态对应于NFA状态子集,存的是NFA状态标号</a:t>
            </a:r>
          </a:p>
        </p:txBody>
      </p:sp>
      <p:sp>
        <p:nvSpPr>
          <p:cNvPr id="6" name="文本框 5">
            <a:extLst>
              <a:ext uri="{FF2B5EF4-FFF2-40B4-BE49-F238E27FC236}">
                <a16:creationId xmlns:a16="http://schemas.microsoft.com/office/drawing/2014/main" id="{2940C787-44F9-72A2-1D95-8F720A1A2455}"/>
              </a:ext>
            </a:extLst>
          </p:cNvPr>
          <p:cNvSpPr txBox="1"/>
          <p:nvPr/>
        </p:nvSpPr>
        <p:spPr>
          <a:xfrm>
            <a:off x="265872" y="558820"/>
            <a:ext cx="36660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2. </a:t>
            </a:r>
            <a:r>
              <a:rPr lang="zh-CN" altLang="en-US" sz="2800" b="1" dirty="0">
                <a:solidFill>
                  <a:schemeClr val="tx1">
                    <a:lumMod val="75000"/>
                    <a:lumOff val="25000"/>
                  </a:schemeClr>
                </a:solidFill>
                <a:cs typeface="+mn-ea"/>
              </a:rPr>
              <a:t>正则表达式规范化</a:t>
            </a:r>
          </a:p>
        </p:txBody>
      </p:sp>
      <p:pic>
        <p:nvPicPr>
          <p:cNvPr id="7" name="图片 6">
            <a:extLst>
              <a:ext uri="{FF2B5EF4-FFF2-40B4-BE49-F238E27FC236}">
                <a16:creationId xmlns:a16="http://schemas.microsoft.com/office/drawing/2014/main" id="{86EE13E4-D6FB-0A54-E578-56CF994AC30B}"/>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flipH="1">
            <a:off x="0" y="0"/>
            <a:ext cx="5865697" cy="4038601"/>
          </a:xfrm>
          <a:prstGeom prst="rect">
            <a:avLst/>
          </a:prstGeom>
        </p:spPr>
      </p:pic>
      <p:grpSp>
        <p:nvGrpSpPr>
          <p:cNvPr id="18" name="组合 17"/>
          <p:cNvGrpSpPr/>
          <p:nvPr/>
        </p:nvGrpSpPr>
        <p:grpSpPr>
          <a:xfrm>
            <a:off x="7205537" y="4724866"/>
            <a:ext cx="2212175" cy="830996"/>
            <a:chOff x="898446" y="3506312"/>
            <a:chExt cx="1659130" cy="623247"/>
          </a:xfrm>
        </p:grpSpPr>
        <p:sp>
          <p:nvSpPr>
            <p:cNvPr id="20" name="文本框 22"/>
            <p:cNvSpPr txBox="1"/>
            <p:nvPr/>
          </p:nvSpPr>
          <p:spPr>
            <a:xfrm>
              <a:off x="1394759" y="3620097"/>
              <a:ext cx="1162817" cy="377075"/>
            </a:xfrm>
            <a:prstGeom prst="rect">
              <a:avLst/>
            </a:prstGeom>
            <a:noFill/>
          </p:spPr>
          <p:txBody>
            <a:bodyPr wrap="none" rtlCol="0">
              <a:spAutoFit/>
              <a:scene3d>
                <a:camera prst="orthographicFront"/>
                <a:lightRig rig="threePt" dir="t"/>
              </a:scene3d>
              <a:sp3d contourW="12700"/>
            </a:bodyPr>
            <a:lstStyle/>
            <a:p>
              <a:r>
                <a:rPr lang="zh-CN" altLang="en-US" sz="2667" b="1" dirty="0">
                  <a:solidFill>
                    <a:schemeClr val="tx1">
                      <a:lumMod val="75000"/>
                      <a:lumOff val="25000"/>
                    </a:schemeClr>
                  </a:solidFill>
                  <a:cs typeface="+mn-ea"/>
                  <a:sym typeface="+mn-lt"/>
                </a:rPr>
                <a:t>项目展示</a:t>
              </a:r>
            </a:p>
          </p:txBody>
        </p:sp>
        <p:sp>
          <p:nvSpPr>
            <p:cNvPr id="22" name="文本框 20"/>
            <p:cNvSpPr txBox="1"/>
            <p:nvPr/>
          </p:nvSpPr>
          <p:spPr>
            <a:xfrm>
              <a:off x="898446" y="3506312"/>
              <a:ext cx="396984" cy="62324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4</a:t>
              </a:r>
              <a:endParaRPr lang="zh-CN" altLang="en-US" sz="4800" b="1" dirty="0">
                <a:solidFill>
                  <a:schemeClr val="tx1">
                    <a:lumMod val="75000"/>
                    <a:lumOff val="25000"/>
                  </a:schemeClr>
                </a:solidFill>
                <a:cs typeface="+mn-ea"/>
                <a:sym typeface="+mn-lt"/>
              </a:endParaRPr>
            </a:p>
          </p:txBody>
        </p:sp>
      </p:grpSp>
      <p:grpSp>
        <p:nvGrpSpPr>
          <p:cNvPr id="23" name="组合 22"/>
          <p:cNvGrpSpPr/>
          <p:nvPr/>
        </p:nvGrpSpPr>
        <p:grpSpPr>
          <a:xfrm>
            <a:off x="7205537" y="1603801"/>
            <a:ext cx="2895048" cy="830997"/>
            <a:chOff x="6819852" y="1760489"/>
            <a:chExt cx="2895048" cy="831000"/>
          </a:xfrm>
        </p:grpSpPr>
        <p:sp>
          <p:nvSpPr>
            <p:cNvPr id="37" name="文本框 7"/>
            <p:cNvSpPr txBox="1"/>
            <p:nvPr/>
          </p:nvSpPr>
          <p:spPr>
            <a:xfrm>
              <a:off x="7481596" y="1899990"/>
              <a:ext cx="2233304" cy="502768"/>
            </a:xfrm>
            <a:prstGeom prst="rect">
              <a:avLst/>
            </a:prstGeom>
            <a:noFill/>
          </p:spPr>
          <p:txBody>
            <a:bodyPr wrap="none" rtlCol="0">
              <a:spAutoFit/>
              <a:scene3d>
                <a:camera prst="orthographicFront"/>
                <a:lightRig rig="threePt" dir="t"/>
              </a:scene3d>
              <a:sp3d contourW="12700"/>
            </a:bodyPr>
            <a:lstStyle/>
            <a:p>
              <a:r>
                <a:rPr lang="zh-CN" altLang="en-US" sz="2667" b="1" dirty="0">
                  <a:solidFill>
                    <a:schemeClr val="tx1">
                      <a:lumMod val="75000"/>
                      <a:lumOff val="25000"/>
                    </a:schemeClr>
                  </a:solidFill>
                  <a:cs typeface="+mn-ea"/>
                </a:rPr>
                <a:t>项目总体情况</a:t>
              </a:r>
              <a:endParaRPr lang="zh-CN" altLang="en-US" sz="2667" b="1" dirty="0">
                <a:solidFill>
                  <a:schemeClr val="tx1">
                    <a:lumMod val="75000"/>
                    <a:lumOff val="25000"/>
                  </a:schemeClr>
                </a:solidFill>
                <a:cs typeface="+mn-ea"/>
                <a:sym typeface="+mn-lt"/>
              </a:endParaRPr>
            </a:p>
          </p:txBody>
        </p:sp>
        <p:sp>
          <p:nvSpPr>
            <p:cNvPr id="35" name="文本框 5"/>
            <p:cNvSpPr txBox="1"/>
            <p:nvPr/>
          </p:nvSpPr>
          <p:spPr>
            <a:xfrm>
              <a:off x="6819852" y="1760489"/>
              <a:ext cx="415498" cy="831000"/>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1</a:t>
              </a:r>
              <a:endParaRPr lang="zh-CN" altLang="en-US" sz="4800" b="1" dirty="0">
                <a:solidFill>
                  <a:schemeClr val="tx1">
                    <a:lumMod val="75000"/>
                    <a:lumOff val="25000"/>
                  </a:schemeClr>
                </a:solidFill>
                <a:cs typeface="+mn-ea"/>
                <a:sym typeface="+mn-lt"/>
              </a:endParaRPr>
            </a:p>
          </p:txBody>
        </p:sp>
      </p:grpSp>
      <p:grpSp>
        <p:nvGrpSpPr>
          <p:cNvPr id="38" name="组合 37"/>
          <p:cNvGrpSpPr/>
          <p:nvPr/>
        </p:nvGrpSpPr>
        <p:grpSpPr>
          <a:xfrm>
            <a:off x="7205537" y="2644156"/>
            <a:ext cx="2565599" cy="830997"/>
            <a:chOff x="6819852" y="2767253"/>
            <a:chExt cx="2565599" cy="831000"/>
          </a:xfrm>
        </p:grpSpPr>
        <p:sp>
          <p:nvSpPr>
            <p:cNvPr id="43" name="文本框 12"/>
            <p:cNvSpPr txBox="1"/>
            <p:nvPr/>
          </p:nvSpPr>
          <p:spPr>
            <a:xfrm>
              <a:off x="7481596" y="2929127"/>
              <a:ext cx="1903855" cy="523222"/>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cs typeface="+mn-ea"/>
                  <a:sym typeface="+mn-lt"/>
                </a:rPr>
                <a:t>SeuLex</a:t>
              </a:r>
              <a:r>
                <a:rPr lang="zh-CN" altLang="en-US" sz="2667" b="1" dirty="0">
                  <a:solidFill>
                    <a:schemeClr val="tx1">
                      <a:lumMod val="75000"/>
                      <a:lumOff val="25000"/>
                    </a:schemeClr>
                  </a:solidFill>
                  <a:cs typeface="+mn-ea"/>
                  <a:sym typeface="+mn-lt"/>
                </a:rPr>
                <a:t>工作</a:t>
              </a:r>
            </a:p>
          </p:txBody>
        </p:sp>
        <p:sp>
          <p:nvSpPr>
            <p:cNvPr id="40" name="文本框 10"/>
            <p:cNvSpPr txBox="1"/>
            <p:nvPr/>
          </p:nvSpPr>
          <p:spPr>
            <a:xfrm>
              <a:off x="6819852" y="2767253"/>
              <a:ext cx="529312" cy="831000"/>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2</a:t>
              </a:r>
              <a:endParaRPr lang="zh-CN" altLang="en-US" sz="4800" b="1" dirty="0">
                <a:solidFill>
                  <a:schemeClr val="tx1">
                    <a:lumMod val="75000"/>
                    <a:lumOff val="25000"/>
                  </a:schemeClr>
                </a:solidFill>
                <a:cs typeface="+mn-ea"/>
                <a:sym typeface="+mn-lt"/>
              </a:endParaRPr>
            </a:p>
          </p:txBody>
        </p:sp>
      </p:grpSp>
      <p:grpSp>
        <p:nvGrpSpPr>
          <p:cNvPr id="44" name="组合 43"/>
          <p:cNvGrpSpPr/>
          <p:nvPr/>
        </p:nvGrpSpPr>
        <p:grpSpPr>
          <a:xfrm>
            <a:off x="7205537" y="3684511"/>
            <a:ext cx="846475" cy="830997"/>
            <a:chOff x="6819852" y="3774017"/>
            <a:chExt cx="846475" cy="831000"/>
          </a:xfrm>
        </p:grpSpPr>
        <p:sp>
          <p:nvSpPr>
            <p:cNvPr id="48" name="文本框 17"/>
            <p:cNvSpPr txBox="1"/>
            <p:nvPr/>
          </p:nvSpPr>
          <p:spPr>
            <a:xfrm>
              <a:off x="7481596" y="3895250"/>
              <a:ext cx="184731" cy="502768"/>
            </a:xfrm>
            <a:prstGeom prst="rect">
              <a:avLst/>
            </a:prstGeom>
            <a:noFill/>
          </p:spPr>
          <p:txBody>
            <a:bodyPr wrap="none" rtlCol="0">
              <a:spAutoFit/>
              <a:scene3d>
                <a:camera prst="orthographicFront"/>
                <a:lightRig rig="threePt" dir="t"/>
              </a:scene3d>
              <a:sp3d contourW="12700"/>
            </a:bodyPr>
            <a:lstStyle/>
            <a:p>
              <a:endParaRPr lang="zh-CN" altLang="en-US" sz="2667" b="1" dirty="0">
                <a:solidFill>
                  <a:schemeClr val="tx1">
                    <a:lumMod val="75000"/>
                    <a:lumOff val="25000"/>
                  </a:schemeClr>
                </a:solidFill>
                <a:cs typeface="+mn-ea"/>
                <a:sym typeface="+mn-lt"/>
              </a:endParaRPr>
            </a:p>
          </p:txBody>
        </p:sp>
        <p:sp>
          <p:nvSpPr>
            <p:cNvPr id="46" name="文本框 15"/>
            <p:cNvSpPr txBox="1"/>
            <p:nvPr/>
          </p:nvSpPr>
          <p:spPr>
            <a:xfrm>
              <a:off x="6819852" y="3774017"/>
              <a:ext cx="529312" cy="831000"/>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3</a:t>
              </a:r>
              <a:endParaRPr lang="zh-CN" altLang="en-US" sz="4800" b="1" dirty="0">
                <a:solidFill>
                  <a:schemeClr val="tx1">
                    <a:lumMod val="75000"/>
                    <a:lumOff val="25000"/>
                  </a:schemeClr>
                </a:solidFill>
                <a:cs typeface="+mn-ea"/>
                <a:sym typeface="+mn-lt"/>
              </a:endParaRPr>
            </a:p>
          </p:txBody>
        </p:sp>
      </p:grpSp>
      <p:grpSp>
        <p:nvGrpSpPr>
          <p:cNvPr id="53" name="组合 52">
            <a:extLst>
              <a:ext uri="{FF2B5EF4-FFF2-40B4-BE49-F238E27FC236}">
                <a16:creationId xmlns:a16="http://schemas.microsoft.com/office/drawing/2014/main" id="{3921B17C-24E9-4A06-B9F6-7795FAECDEC1}"/>
              </a:ext>
            </a:extLst>
          </p:cNvPr>
          <p:cNvGrpSpPr/>
          <p:nvPr/>
        </p:nvGrpSpPr>
        <p:grpSpPr>
          <a:xfrm>
            <a:off x="3222703" y="1984481"/>
            <a:ext cx="2009182" cy="3019105"/>
            <a:chOff x="5468063" y="-93319"/>
            <a:chExt cx="2009182" cy="3019108"/>
          </a:xfrm>
        </p:grpSpPr>
        <p:sp>
          <p:nvSpPr>
            <p:cNvPr id="54" name="TextBox 9">
              <a:extLst>
                <a:ext uri="{FF2B5EF4-FFF2-40B4-BE49-F238E27FC236}">
                  <a16:creationId xmlns:a16="http://schemas.microsoft.com/office/drawing/2014/main" id="{B6E8D367-7354-4532-AC0E-60EE30A42352}"/>
                </a:ext>
              </a:extLst>
            </p:cNvPr>
            <p:cNvSpPr txBox="1"/>
            <p:nvPr/>
          </p:nvSpPr>
          <p:spPr>
            <a:xfrm>
              <a:off x="6800137" y="1018855"/>
              <a:ext cx="677108" cy="1906934"/>
            </a:xfrm>
            <a:prstGeom prst="rect">
              <a:avLst/>
            </a:prstGeom>
            <a:noFill/>
            <a:ln>
              <a:solidFill>
                <a:schemeClr val="bg1"/>
              </a:solidFill>
            </a:ln>
          </p:spPr>
          <p:txBody>
            <a:bodyPr vert="eaVert" wrap="none">
              <a:spAutoFit/>
            </a:bodyPr>
            <a:lstStyle/>
            <a:p>
              <a:pPr algn="ctr"/>
              <a:r>
                <a:rPr lang="en-US" altLang="zh-CN" sz="3200" dirty="0">
                  <a:solidFill>
                    <a:schemeClr val="tx1">
                      <a:lumMod val="75000"/>
                      <a:lumOff val="25000"/>
                    </a:schemeClr>
                  </a:solidFill>
                  <a:cs typeface="+mn-ea"/>
                  <a:sym typeface="+mn-lt"/>
                </a:rPr>
                <a:t>CONTENTS</a:t>
              </a:r>
              <a:endParaRPr lang="zh-CN" altLang="en-US" sz="3200" dirty="0">
                <a:solidFill>
                  <a:schemeClr val="tx1">
                    <a:lumMod val="75000"/>
                    <a:lumOff val="25000"/>
                  </a:schemeClr>
                </a:solidFill>
                <a:cs typeface="+mn-ea"/>
                <a:sym typeface="+mn-lt"/>
              </a:endParaRPr>
            </a:p>
          </p:txBody>
        </p:sp>
        <p:cxnSp>
          <p:nvCxnSpPr>
            <p:cNvPr id="55" name="Straight Connector 3">
              <a:extLst>
                <a:ext uri="{FF2B5EF4-FFF2-40B4-BE49-F238E27FC236}">
                  <a16:creationId xmlns:a16="http://schemas.microsoft.com/office/drawing/2014/main" id="{036E5EF5-8188-4652-9E6D-A1F935D084C2}"/>
                </a:ext>
              </a:extLst>
            </p:cNvPr>
            <p:cNvCxnSpPr/>
            <p:nvPr/>
          </p:nvCxnSpPr>
          <p:spPr>
            <a:xfrm>
              <a:off x="5813425" y="1230313"/>
              <a:ext cx="5651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文本框 99"/>
            <p:cNvSpPr txBox="1"/>
            <p:nvPr/>
          </p:nvSpPr>
          <p:spPr>
            <a:xfrm>
              <a:off x="5468063" y="-93319"/>
              <a:ext cx="1292662" cy="2848960"/>
            </a:xfrm>
            <a:prstGeom prst="rect">
              <a:avLst/>
            </a:prstGeom>
            <a:noFill/>
            <a:ln w="9525">
              <a:noFill/>
            </a:ln>
          </p:spPr>
          <p:txBody>
            <a:bodyPr vert="eaVert" wrap="square">
              <a:spAutoFit/>
            </a:bodyPr>
            <a:lstStyle/>
            <a:p>
              <a:pPr algn="ctr"/>
              <a:r>
                <a:rPr lang="zh-CN" altLang="en-US" sz="7200" b="1" dirty="0">
                  <a:solidFill>
                    <a:schemeClr val="tx1">
                      <a:lumMod val="75000"/>
                      <a:lumOff val="25000"/>
                    </a:schemeClr>
                  </a:solidFill>
                  <a:cs typeface="+mn-ea"/>
                  <a:sym typeface="+mn-lt"/>
                </a:rPr>
                <a:t>目 录</a:t>
              </a:r>
            </a:p>
          </p:txBody>
        </p:sp>
      </p:grpSp>
      <p:sp>
        <p:nvSpPr>
          <p:cNvPr id="30" name="文本框 12">
            <a:extLst>
              <a:ext uri="{FF2B5EF4-FFF2-40B4-BE49-F238E27FC236}">
                <a16:creationId xmlns:a16="http://schemas.microsoft.com/office/drawing/2014/main" id="{D7DC17FE-E220-E3F4-F523-282D87CCBD1F}"/>
              </a:ext>
            </a:extLst>
          </p:cNvPr>
          <p:cNvSpPr txBox="1"/>
          <p:nvPr/>
        </p:nvSpPr>
        <p:spPr>
          <a:xfrm>
            <a:off x="7863621" y="3824203"/>
            <a:ext cx="205165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cs typeface="+mn-ea"/>
                <a:sym typeface="+mn-lt"/>
              </a:rPr>
              <a:t>SeuYacc</a:t>
            </a:r>
            <a:r>
              <a:rPr lang="zh-CN" altLang="en-US" sz="2667"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334965871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C4BE96-4EA7-3752-BF91-D1E32FB925AC}"/>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sp>
        <p:nvSpPr>
          <p:cNvPr id="5" name="文本框 4"/>
          <p:cNvSpPr txBox="1"/>
          <p:nvPr/>
        </p:nvSpPr>
        <p:spPr>
          <a:xfrm>
            <a:off x="642620" y="1285875"/>
            <a:ext cx="10906760" cy="378460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StandardRE()</a:t>
            </a:r>
            <a:r>
              <a:rPr lang="zh-CN" altLang="en-US" sz="2000" dirty="0">
                <a:solidFill>
                  <a:schemeClr val="tx1"/>
                </a:solidFill>
                <a:latin typeface="Times New Roman" panose="02020603050405020304" pitchFamily="18" charset="0"/>
                <a:cs typeface="Times New Roman" panose="02020603050405020304" pitchFamily="18" charset="0"/>
              </a:rPr>
              <a:t>函数参数</a:t>
            </a:r>
          </a:p>
          <a:p>
            <a:pPr marL="800100" lvl="1" indent="-34290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string str</a:t>
            </a:r>
            <a:r>
              <a:rPr lang="zh-CN" altLang="en-US" sz="2000" dirty="0">
                <a:solidFill>
                  <a:schemeClr val="tx1"/>
                </a:solidFill>
                <a:latin typeface="Times New Roman" panose="02020603050405020304" pitchFamily="18" charset="0"/>
                <a:cs typeface="Times New Roman" panose="02020603050405020304" pitchFamily="18" charset="0"/>
              </a:rPr>
              <a:t>，即传入读取的需要判断是否为</a:t>
            </a:r>
            <a:r>
              <a:rPr lang="en-US" altLang="zh-CN" sz="2000" dirty="0">
                <a:solidFill>
                  <a:schemeClr val="tx1"/>
                </a:solidFill>
                <a:latin typeface="Times New Roman" panose="02020603050405020304" pitchFamily="18" charset="0"/>
                <a:cs typeface="Times New Roman" panose="02020603050405020304" pitchFamily="18" charset="0"/>
              </a:rPr>
              <a:t>RE</a:t>
            </a:r>
            <a:r>
              <a:rPr lang="zh-CN" altLang="en-US" sz="2000" dirty="0">
                <a:solidFill>
                  <a:schemeClr val="tx1"/>
                </a:solidFill>
                <a:latin typeface="Times New Roman" panose="02020603050405020304" pitchFamily="18" charset="0"/>
                <a:cs typeface="Times New Roman" panose="02020603050405020304" pitchFamily="18" charset="0"/>
              </a:rPr>
              <a:t>的一段字符串</a:t>
            </a:r>
          </a:p>
          <a:p>
            <a:pPr marL="342900"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主要思路</a:t>
            </a:r>
          </a:p>
          <a:p>
            <a:pPr marL="800100" lvl="1"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找出</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，即成对出现的花括号</a:t>
            </a:r>
          </a:p>
          <a:p>
            <a:pPr marL="1257300" lvl="2"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未遇到“{”，那么函数就可以直接返回输入的语句参数</a:t>
            </a:r>
          </a:p>
          <a:p>
            <a:pPr marL="1257300" lvl="2"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“{”有对应</a:t>
            </a:r>
            <a:r>
              <a:rPr lang="en-US" altLang="zh-CN" sz="2000" dirty="0">
                <a:solidFill>
                  <a:schemeClr val="tx1"/>
                </a:solidFill>
                <a:latin typeface="Times New Roman" panose="02020603050405020304" pitchFamily="18" charset="0"/>
                <a:cs typeface="Times New Roman" panose="02020603050405020304" pitchFamily="18" charset="0"/>
              </a:rPr>
              <a:t>“}”</a:t>
            </a:r>
          </a:p>
          <a:p>
            <a:pPr marL="1714500" lvl="3" indent="-34290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从“{”的位置出发，开始往后遍历，如果找到了下一个“}”，就跳出遍历，而如果没找到下一个“}”，那么就直到遍历完整个语句，再跳出遍历</a:t>
            </a:r>
          </a:p>
          <a:p>
            <a:pPr marL="1257300" lvl="2" indent="-34290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无对应</a:t>
            </a:r>
            <a:r>
              <a:rPr lang="en-US" altLang="zh-CN" sz="2000" dirty="0">
                <a:solidFill>
                  <a:schemeClr val="tx1"/>
                </a:solidFill>
                <a:latin typeface="Times New Roman" panose="02020603050405020304" pitchFamily="18" charset="0"/>
                <a:cs typeface="Times New Roman" panose="02020603050405020304" pitchFamily="18" charset="0"/>
              </a:rPr>
              <a:t>“}”</a:t>
            </a:r>
          </a:p>
          <a:p>
            <a:pPr marL="1714500" lvl="3"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直接返回传入函数的</a:t>
            </a:r>
            <a:r>
              <a:rPr lang="en-US" altLang="zh-CN" sz="2000" dirty="0">
                <a:solidFill>
                  <a:schemeClr val="tx1"/>
                </a:solidFill>
                <a:latin typeface="Times New Roman" panose="02020603050405020304" pitchFamily="18" charset="0"/>
                <a:cs typeface="Times New Roman" panose="02020603050405020304" pitchFamily="18" charset="0"/>
              </a:rPr>
              <a:t>str</a:t>
            </a:r>
            <a:r>
              <a:rPr lang="zh-CN" altLang="en-US" sz="2000" dirty="0">
                <a:solidFill>
                  <a:schemeClr val="tx1"/>
                </a:solidFill>
                <a:latin typeface="Times New Roman" panose="02020603050405020304" pitchFamily="18" charset="0"/>
                <a:cs typeface="Times New Roman" panose="02020603050405020304" pitchFamily="18" charset="0"/>
              </a:rPr>
              <a:t>，因为若“{}”不成对出现，说明非RE的表示符号，而是单括号本身</a:t>
            </a:r>
          </a:p>
          <a:p>
            <a:pPr marL="1257300" lvl="2"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拼接，左括号{之前部分</a:t>
            </a:r>
            <a:r>
              <a:rPr lang="en-US" altLang="zh-CN" sz="2000" dirty="0">
                <a:latin typeface="Times New Roman" panose="02020603050405020304" pitchFamily="18" charset="0"/>
                <a:cs typeface="Times New Roman" panose="02020603050405020304" pitchFamily="18" charset="0"/>
              </a:rPr>
              <a:t>+RE</a:t>
            </a:r>
            <a:r>
              <a:rPr lang="zh-CN" altLang="en-US" sz="2000" dirty="0">
                <a:latin typeface="Times New Roman" panose="02020603050405020304" pitchFamily="18" charset="0"/>
                <a:cs typeface="Times New Roman" panose="02020603050405020304" pitchFamily="18" charset="0"/>
              </a:rPr>
              <a:t>的表示符号部分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右括号</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之后的部分</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EB6B1F6-3ED3-BD11-59DA-D6581D43AEDD}"/>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71500" y="1261745"/>
            <a:ext cx="175133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实验内容</a:t>
            </a:r>
          </a:p>
        </p:txBody>
      </p:sp>
      <p:sp>
        <p:nvSpPr>
          <p:cNvPr id="5" name="文本框 4"/>
          <p:cNvSpPr txBox="1"/>
          <p:nvPr/>
        </p:nvSpPr>
        <p:spPr>
          <a:xfrm>
            <a:off x="643255" y="1783715"/>
            <a:ext cx="11548745" cy="1014730"/>
          </a:xfrm>
          <a:prstGeom prst="rect">
            <a:avLst/>
          </a:prstGeom>
          <a:noFill/>
        </p:spPr>
        <p:txBody>
          <a:bodyPr wrap="square">
            <a:spAutoFit/>
          </a:bodyPr>
          <a:lstStyle/>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对已有的</a:t>
            </a:r>
            <a:r>
              <a:rPr lang="en-US" altLang="zh-CN" sz="2000" dirty="0">
                <a:latin typeface="Times New Roman" panose="02020603050405020304" pitchFamily="18" charset="0"/>
                <a:cs typeface="Times New Roman" panose="02020603050405020304" pitchFamily="18" charset="0"/>
              </a:rPr>
              <a:t>Edge</a:t>
            </a:r>
            <a:r>
              <a:rPr lang="zh-CN" altLang="en-US" sz="2000" dirty="0">
                <a:latin typeface="Times New Roman" panose="02020603050405020304" pitchFamily="18" charset="0"/>
                <a:cs typeface="Times New Roman" panose="02020603050405020304" pitchFamily="18" charset="0"/>
              </a:rPr>
              <a:t>进行操作，构建</a:t>
            </a:r>
            <a:r>
              <a:rPr lang="en-US" altLang="zh-CN" sz="2000" dirty="0">
                <a:latin typeface="Times New Roman" panose="02020603050405020304" pitchFamily="18" charset="0"/>
                <a:cs typeface="Times New Roman" panose="02020603050405020304" pitchFamily="18" charset="0"/>
              </a:rPr>
              <a:t>NFA</a:t>
            </a:r>
          </a:p>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涉及函数：</a:t>
            </a:r>
            <a:r>
              <a:rPr lang="en-US" altLang="zh-CN" sz="2000" dirty="0">
                <a:latin typeface="Times New Roman" panose="02020603050405020304" pitchFamily="18" charset="0"/>
                <a:cs typeface="Times New Roman" panose="02020603050405020304" pitchFamily="18" charset="0"/>
              </a:rPr>
              <a:t>makeNFA()</a:t>
            </a:r>
            <a:r>
              <a:rPr lang="zh-CN" altLang="en-US" sz="2000" dirty="0">
                <a:latin typeface="Times New Roman" panose="02020603050405020304" pitchFamily="18" charset="0"/>
                <a:cs typeface="Times New Roman" panose="02020603050405020304" pitchFamily="18" charset="0"/>
              </a:rPr>
              <a:t>、processEdge()、ProcessClosure()、ProcessOr()、ProcessSplit()、ProcessOrZero()、ProcessPositiveClosure()</a:t>
            </a:r>
          </a:p>
        </p:txBody>
      </p:sp>
      <p:sp>
        <p:nvSpPr>
          <p:cNvPr id="2" name="文本框 1"/>
          <p:cNvSpPr txBox="1"/>
          <p:nvPr/>
        </p:nvSpPr>
        <p:spPr>
          <a:xfrm>
            <a:off x="571500" y="3491865"/>
            <a:ext cx="37998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实验中的主要数据结构</a:t>
            </a:r>
          </a:p>
        </p:txBody>
      </p:sp>
      <p:sp>
        <p:nvSpPr>
          <p:cNvPr id="4" name="文本框 3"/>
          <p:cNvSpPr txBox="1"/>
          <p:nvPr/>
        </p:nvSpPr>
        <p:spPr>
          <a:xfrm>
            <a:off x="643254" y="4013835"/>
            <a:ext cx="11093231" cy="2554545"/>
          </a:xfrm>
          <a:prstGeom prst="rect">
            <a:avLst/>
          </a:prstGeom>
          <a:noFill/>
        </p:spPr>
        <p:txBody>
          <a:bodyPr wrap="square">
            <a:spAutoFit/>
          </a:bodyPr>
          <a:lstStyle/>
          <a:p>
            <a:pPr marL="285750"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结构体</a:t>
            </a:r>
            <a:r>
              <a:rPr lang="en-US" altLang="zh-CN" sz="2000" dirty="0">
                <a:solidFill>
                  <a:schemeClr val="tx1"/>
                </a:solidFill>
                <a:latin typeface="Times New Roman" panose="02020603050405020304" pitchFamily="18" charset="0"/>
                <a:cs typeface="Times New Roman" panose="02020603050405020304" pitchFamily="18" charset="0"/>
              </a:rPr>
              <a:t>Edge</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String symbol</a:t>
            </a:r>
            <a:r>
              <a:rPr lang="zh-CN" altLang="en-US" sz="2000" dirty="0">
                <a:solidFill>
                  <a:schemeClr val="tx1"/>
                </a:solidFill>
                <a:latin typeface="Times New Roman" panose="02020603050405020304" pitchFamily="18" charset="0"/>
                <a:cs typeface="Times New Roman" panose="02020603050405020304" pitchFamily="18" charset="0"/>
              </a:rPr>
              <a:t>（边上符号）</a:t>
            </a:r>
            <a:endParaRPr lang="en-US" altLang="zh-CN" sz="20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Edge*</a:t>
            </a:r>
            <a:r>
              <a:rPr lang="zh-CN" altLang="en-US"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Node*</a:t>
            </a:r>
            <a:endParaRPr lang="zh-CN" alt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结构体</a:t>
            </a:r>
            <a:r>
              <a:rPr lang="en-US" altLang="zh-CN" sz="2000" dirty="0">
                <a:solidFill>
                  <a:schemeClr val="tx1"/>
                </a:solidFill>
                <a:latin typeface="Times New Roman" panose="02020603050405020304" pitchFamily="18" charset="0"/>
                <a:cs typeface="Times New Roman" panose="02020603050405020304" pitchFamily="18" charset="0"/>
              </a:rPr>
              <a:t>Node</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int id</a:t>
            </a:r>
            <a:r>
              <a:rPr lang="zh-CN" altLang="en-US" sz="2000" dirty="0">
                <a:solidFill>
                  <a:schemeClr val="tx1"/>
                </a:solidFill>
                <a:latin typeface="Times New Roman" panose="02020603050405020304" pitchFamily="18" charset="0"/>
                <a:cs typeface="Times New Roman" panose="02020603050405020304" pitchFamily="18" charset="0"/>
              </a:rPr>
              <a:t>（节点编号）</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Edge*</a:t>
            </a:r>
            <a:r>
              <a:rPr lang="zh-CN" altLang="en-US"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Node*</a:t>
            </a:r>
            <a:endParaRPr lang="zh-CN" altLang="en-US" sz="20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String action</a:t>
            </a:r>
            <a:r>
              <a:rPr lang="zh-CN" altLang="en-US" sz="2000" dirty="0">
                <a:solidFill>
                  <a:schemeClr val="tx1"/>
                </a:solidFill>
                <a:latin typeface="Times New Roman" panose="02020603050405020304" pitchFamily="18" charset="0"/>
                <a:cs typeface="Times New Roman" panose="02020603050405020304" pitchFamily="18" charset="0"/>
              </a:rPr>
              <a:t>（记录词法规则）</a:t>
            </a:r>
          </a:p>
          <a:p>
            <a:pPr marL="742950" lvl="1"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set&lt;int&gt; NFANodeSet用于DFA节点, 一个DFA状态对应于NFA状态子集,存的是NFA状态标号</a:t>
            </a:r>
          </a:p>
        </p:txBody>
      </p:sp>
      <p:sp>
        <p:nvSpPr>
          <p:cNvPr id="6" name="文本框 5">
            <a:extLst>
              <a:ext uri="{FF2B5EF4-FFF2-40B4-BE49-F238E27FC236}">
                <a16:creationId xmlns:a16="http://schemas.microsoft.com/office/drawing/2014/main" id="{EC54B44A-4C3B-705E-F75F-8F7856ED1A4B}"/>
              </a:ext>
            </a:extLst>
          </p:cNvPr>
          <p:cNvSpPr txBox="1"/>
          <p:nvPr/>
        </p:nvSpPr>
        <p:spPr>
          <a:xfrm>
            <a:off x="-690659" y="652175"/>
            <a:ext cx="427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3. </a:t>
            </a:r>
            <a:r>
              <a:rPr lang="en-US" altLang="zh-CN" sz="2800" b="1" dirty="0">
                <a:solidFill>
                  <a:schemeClr val="tx1">
                    <a:lumMod val="75000"/>
                    <a:lumOff val="25000"/>
                  </a:schemeClr>
                </a:solidFill>
                <a:cs typeface="+mn-ea"/>
              </a:rPr>
              <a:t>NFA</a:t>
            </a:r>
            <a:r>
              <a:rPr lang="zh-CN" altLang="en-US" sz="2800" b="1" dirty="0">
                <a:solidFill>
                  <a:schemeClr val="tx1">
                    <a:lumMod val="75000"/>
                    <a:lumOff val="25000"/>
                  </a:schemeClr>
                </a:solidFill>
                <a:cs typeface="+mn-ea"/>
              </a:rPr>
              <a:t>模块</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DF3C6DB-A372-3B27-8F54-16C9A7F43261}"/>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61979" y="619367"/>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sp>
        <p:nvSpPr>
          <p:cNvPr id="5" name="文本框 4"/>
          <p:cNvSpPr txBox="1"/>
          <p:nvPr/>
        </p:nvSpPr>
        <p:spPr>
          <a:xfrm>
            <a:off x="642620" y="1249054"/>
            <a:ext cx="10906760" cy="5478423"/>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processEdge()</a:t>
            </a:r>
            <a:r>
              <a:rPr lang="zh-CN" altLang="en-US" sz="2000" dirty="0">
                <a:latin typeface="Times New Roman" panose="02020603050405020304" pitchFamily="18" charset="0"/>
                <a:cs typeface="Times New Roman" panose="02020603050405020304" pitchFamily="18" charset="0"/>
              </a:rPr>
              <a:t>函数参数</a:t>
            </a:r>
          </a:p>
          <a:p>
            <a:pPr marL="800100" lvl="1" indent="-34290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Node* node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Edge* line</a:t>
            </a:r>
          </a:p>
          <a:p>
            <a:pPr marL="342900" lvl="0"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主要思路（上半部分）</a:t>
            </a:r>
          </a:p>
          <a:p>
            <a:pPr marL="800100" lvl="1" indent="-34290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line</a:t>
            </a:r>
            <a:r>
              <a:rPr lang="zh-CN" altLang="en-US" sz="2000" dirty="0">
                <a:solidFill>
                  <a:schemeClr val="tx1"/>
                </a:solidFill>
                <a:latin typeface="Times New Roman" panose="02020603050405020304" pitchFamily="18" charset="0"/>
                <a:cs typeface="Times New Roman" panose="02020603050405020304" pitchFamily="18" charset="0"/>
              </a:rPr>
              <a:t>长度</a:t>
            </a:r>
            <a:r>
              <a:rPr lang="en-US" altLang="zh-CN" sz="2000" dirty="0">
                <a:solidFill>
                  <a:schemeClr val="tx1"/>
                </a:solidFill>
                <a:latin typeface="Times New Roman" panose="02020603050405020304" pitchFamily="18" charset="0"/>
                <a:cs typeface="Times New Roman" panose="02020603050405020304" pitchFamily="18" charset="0"/>
              </a:rPr>
              <a:t>&lt;=1</a:t>
            </a:r>
            <a:r>
              <a:rPr lang="zh-CN" altLang="en-US" sz="2000" dirty="0">
                <a:solidFill>
                  <a:schemeClr val="tx1"/>
                </a:solidFill>
                <a:latin typeface="Times New Roman" panose="02020603050405020304" pitchFamily="18" charset="0"/>
                <a:cs typeface="Times New Roman" panose="02020603050405020304" pitchFamily="18" charset="0"/>
              </a:rPr>
              <a:t>时</a:t>
            </a:r>
          </a:p>
          <a:p>
            <a:pPr marL="1257300" lvl="2"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不进行边处理，因为边上的字符为空字符或单字符， 不存在复合字符的情况</a:t>
            </a:r>
          </a:p>
          <a:p>
            <a:pPr marL="800100" lvl="1" indent="-34290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line</a:t>
            </a:r>
            <a:r>
              <a:rPr lang="zh-CN" altLang="en-US" sz="2000" dirty="0">
                <a:solidFill>
                  <a:schemeClr val="tx1"/>
                </a:solidFill>
                <a:latin typeface="Times New Roman" panose="02020603050405020304" pitchFamily="18" charset="0"/>
                <a:cs typeface="Times New Roman" panose="02020603050405020304" pitchFamily="18" charset="0"/>
              </a:rPr>
              <a:t>长度</a:t>
            </a:r>
            <a:r>
              <a:rPr lang="en-US" altLang="zh-CN" sz="2000" dirty="0">
                <a:solidFill>
                  <a:schemeClr val="tx1"/>
                </a:solidFill>
                <a:latin typeface="Times New Roman" panose="02020603050405020304" pitchFamily="18" charset="0"/>
                <a:cs typeface="Times New Roman" panose="02020603050405020304" pitchFamily="18" charset="0"/>
              </a:rPr>
              <a:t>&gt;1</a:t>
            </a:r>
            <a:r>
              <a:rPr lang="zh-CN" altLang="en-US" sz="2000" dirty="0">
                <a:solidFill>
                  <a:schemeClr val="tx1"/>
                </a:solidFill>
                <a:latin typeface="Times New Roman" panose="02020603050405020304" pitchFamily="18" charset="0"/>
                <a:cs typeface="Times New Roman" panose="02020603050405020304" pitchFamily="18" charset="0"/>
              </a:rPr>
              <a:t>时</a:t>
            </a:r>
          </a:p>
          <a:p>
            <a:pPr marL="1257300" lvl="2"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line</a:t>
            </a:r>
            <a:r>
              <a:rPr lang="zh-CN" altLang="en-US" sz="2000" dirty="0">
                <a:latin typeface="Times New Roman" panose="02020603050405020304" pitchFamily="18" charset="0"/>
                <a:cs typeface="Times New Roman" panose="02020603050405020304" pitchFamily="18" charset="0"/>
                <a:sym typeface="+mn-ea"/>
              </a:rPr>
              <a:t>第一个字符为“[”时，</a:t>
            </a:r>
          </a:p>
          <a:p>
            <a:pPr marL="1714500" lvl="3"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同时</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成对出现，同时</a:t>
            </a:r>
            <a:r>
              <a:rPr lang="en-US" altLang="zh-CN" sz="2000" dirty="0">
                <a:solidFill>
                  <a:schemeClr val="tx1"/>
                </a:solidFill>
                <a:latin typeface="Times New Roman" panose="02020603050405020304" pitchFamily="18" charset="0"/>
                <a:cs typeface="Times New Roman" panose="02020603050405020304" pitchFamily="18" charset="0"/>
              </a:rPr>
              <a:t>line</a:t>
            </a:r>
            <a:r>
              <a:rPr lang="zh-CN" altLang="en-US" sz="2000" dirty="0">
                <a:solidFill>
                  <a:schemeClr val="tx1"/>
                </a:solidFill>
                <a:latin typeface="Times New Roman" panose="02020603050405020304" pitchFamily="18" charset="0"/>
                <a:cs typeface="Times New Roman" panose="02020603050405020304" pitchFamily="18" charset="0"/>
              </a:rPr>
              <a:t>中仅有</a:t>
            </a: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p>
            <a:pPr marL="2171700" lvl="4"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创建</a:t>
            </a:r>
            <a:r>
              <a:rPr lang="en-US" altLang="zh-CN" sz="2000" dirty="0">
                <a:solidFill>
                  <a:schemeClr val="tx1"/>
                </a:solidFill>
                <a:latin typeface="Times New Roman" panose="02020603050405020304" pitchFamily="18" charset="0"/>
                <a:cs typeface="Times New Roman" panose="02020603050405020304" pitchFamily="18" charset="0"/>
              </a:rPr>
              <a:t>line</a:t>
            </a:r>
            <a:r>
              <a:rPr lang="zh-CN" altLang="en-US" sz="2000" dirty="0">
                <a:solidFill>
                  <a:schemeClr val="tx1"/>
                </a:solidFill>
                <a:latin typeface="Times New Roman" panose="02020603050405020304" pitchFamily="18" charset="0"/>
                <a:cs typeface="Times New Roman" panose="02020603050405020304" pitchFamily="18" charset="0"/>
              </a:rPr>
              <a:t>长度个新边，与</a:t>
            </a:r>
            <a:r>
              <a:rPr lang="en-US" altLang="zh-CN" sz="2000" dirty="0">
                <a:solidFill>
                  <a:schemeClr val="tx1"/>
                </a:solidFill>
                <a:latin typeface="Times New Roman" panose="02020603050405020304" pitchFamily="18" charset="0"/>
                <a:cs typeface="Times New Roman" panose="02020603050405020304" pitchFamily="18" charset="0"/>
              </a:rPr>
              <a:t>line</a:t>
            </a:r>
            <a:r>
              <a:rPr lang="zh-CN" altLang="en-US" sz="2000" dirty="0">
                <a:solidFill>
                  <a:schemeClr val="tx1"/>
                </a:solidFill>
                <a:latin typeface="Times New Roman" panose="02020603050405020304" pitchFamily="18" charset="0"/>
                <a:cs typeface="Times New Roman" panose="02020603050405020304" pitchFamily="18" charset="0"/>
              </a:rPr>
              <a:t>平行，获取</a:t>
            </a:r>
            <a:r>
              <a:rPr lang="en-US" altLang="zh-CN" sz="2000" dirty="0">
                <a:solidFill>
                  <a:schemeClr val="tx1"/>
                </a:solidFill>
                <a:latin typeface="Times New Roman" panose="02020603050405020304" pitchFamily="18" charset="0"/>
                <a:cs typeface="Times New Roman" panose="02020603050405020304" pitchFamily="18" charset="0"/>
              </a:rPr>
              <a:t>line</a:t>
            </a:r>
            <a:r>
              <a:rPr lang="zh-CN" altLang="en-US" sz="2000" dirty="0">
                <a:solidFill>
                  <a:schemeClr val="tx1"/>
                </a:solidFill>
                <a:latin typeface="Times New Roman" panose="02020603050405020304" pitchFamily="18" charset="0"/>
                <a:cs typeface="Times New Roman" panose="02020603050405020304" pitchFamily="18" charset="0"/>
              </a:rPr>
              <a:t>中每个字符作为新边的</a:t>
            </a:r>
            <a:r>
              <a:rPr lang="en-US" altLang="zh-CN" sz="2000" dirty="0">
                <a:solidFill>
                  <a:schemeClr val="tx1"/>
                </a:solidFill>
                <a:latin typeface="Times New Roman" panose="02020603050405020304" pitchFamily="18" charset="0"/>
                <a:cs typeface="Times New Roman" panose="02020603050405020304" pitchFamily="18" charset="0"/>
              </a:rPr>
              <a:t>symbol</a:t>
            </a:r>
          </a:p>
          <a:p>
            <a:pPr marL="1714500" lvl="3"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同时</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后有剩余字符或者</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单挂</a:t>
            </a:r>
          </a:p>
          <a:p>
            <a:pPr marL="2171700" lvl="4"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“[]”后面有剩余字符，首先提取原有的“[]”内的字符，作为processingPart以及提取连接符后面的部分作为theRest，连接符则有“*”“+”“?”“|”四种。</a:t>
            </a:r>
          </a:p>
          <a:p>
            <a:pPr marL="2171700" lvl="4"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单挂或者没有连接符，则单纯拆分</a:t>
            </a:r>
            <a:r>
              <a:rPr lang="en-US" altLang="zh-CN" sz="2000"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或者</a:t>
            </a:r>
            <a:r>
              <a:rPr lang="en-US" altLang="zh-CN" sz="2000"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与后半部分</a:t>
            </a:r>
          </a:p>
          <a:p>
            <a:pPr marL="1257300" lvl="2" indent="-34290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sym typeface="+mn-ea"/>
              </a:rPr>
              <a:t>line</a:t>
            </a:r>
            <a:r>
              <a:rPr lang="zh-CN" altLang="en-US" sz="2000" dirty="0">
                <a:solidFill>
                  <a:schemeClr val="tx1"/>
                </a:solidFill>
                <a:latin typeface="Times New Roman" panose="02020603050405020304" pitchFamily="18" charset="0"/>
                <a:cs typeface="Times New Roman" panose="02020603050405020304" pitchFamily="18" charset="0"/>
                <a:sym typeface="+mn-ea"/>
              </a:rPr>
              <a:t>第一个字符为</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zh-CN" altLang="en-US" sz="2000" dirty="0">
                <a:solidFill>
                  <a:schemeClr val="tx1"/>
                </a:solidFill>
                <a:latin typeface="Times New Roman" panose="02020603050405020304" pitchFamily="18" charset="0"/>
                <a:cs typeface="Times New Roman" panose="02020603050405020304" pitchFamily="18" charset="0"/>
                <a:sym typeface="+mn-ea"/>
              </a:rPr>
              <a:t>时，思路与</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zh-CN" altLang="en-US" sz="2000" dirty="0">
                <a:solidFill>
                  <a:schemeClr val="tx1"/>
                </a:solidFill>
                <a:latin typeface="Times New Roman" panose="02020603050405020304" pitchFamily="18" charset="0"/>
                <a:cs typeface="Times New Roman" panose="02020603050405020304" pitchFamily="18" charset="0"/>
                <a:sym typeface="+mn-ea"/>
              </a:rPr>
              <a:t>一致</a:t>
            </a:r>
          </a:p>
          <a:p>
            <a:pPr marL="1257300" lvl="2" indent="-34290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sym typeface="+mn-ea"/>
              </a:rPr>
              <a:t>line</a:t>
            </a:r>
            <a:r>
              <a:rPr lang="zh-CN" altLang="en-US" sz="2000" dirty="0">
                <a:solidFill>
                  <a:schemeClr val="tx1"/>
                </a:solidFill>
                <a:latin typeface="Times New Roman" panose="02020603050405020304" pitchFamily="18" charset="0"/>
                <a:cs typeface="Times New Roman" panose="02020603050405020304" pitchFamily="18" charset="0"/>
                <a:sym typeface="+mn-ea"/>
              </a:rPr>
              <a:t>第一个字符为</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zh-CN" altLang="en-US" sz="2000" dirty="0">
                <a:solidFill>
                  <a:schemeClr val="tx1"/>
                </a:solidFill>
                <a:latin typeface="Times New Roman" panose="02020603050405020304" pitchFamily="18" charset="0"/>
                <a:cs typeface="Times New Roman" panose="02020603050405020304" pitchFamily="18" charset="0"/>
                <a:sym typeface="+mn-ea"/>
              </a:rPr>
              <a:t>时，</a:t>
            </a:r>
          </a:p>
          <a:p>
            <a:pPr marL="1714500" lvl="3"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sym typeface="+mn-ea"/>
              </a:rPr>
              <a:t>同时</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zh-CN" altLang="en-US" sz="2000" dirty="0">
                <a:solidFill>
                  <a:schemeClr val="tx1"/>
                </a:solidFill>
                <a:latin typeface="Times New Roman" panose="02020603050405020304" pitchFamily="18" charset="0"/>
                <a:cs typeface="Times New Roman" panose="02020603050405020304" pitchFamily="18" charset="0"/>
                <a:sym typeface="+mn-ea"/>
              </a:rPr>
              <a:t>成对出现（出现了关键字）</a:t>
            </a:r>
          </a:p>
          <a:p>
            <a:pPr marL="2171700" lvl="4"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sym typeface="+mn-ea"/>
              </a:rPr>
              <a:t>关键字逐个拆分，逐个加新边</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1A85352-CE00-FAF6-490E-8C2FF3EA7AF2}"/>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sp>
        <p:nvSpPr>
          <p:cNvPr id="5" name="文本框 4"/>
          <p:cNvSpPr txBox="1"/>
          <p:nvPr/>
        </p:nvSpPr>
        <p:spPr>
          <a:xfrm>
            <a:off x="580390" y="1678842"/>
            <a:ext cx="10906760" cy="3862596"/>
          </a:xfrm>
          <a:prstGeom prst="rect">
            <a:avLst/>
          </a:prstGeom>
          <a:noFill/>
        </p:spPr>
        <p:txBody>
          <a:bodyPr wrap="square">
            <a:spAutoFit/>
          </a:bodyPr>
          <a:lstStyle/>
          <a:p>
            <a:pPr marL="342900" indent="-342900">
              <a:spcAft>
                <a:spcPts val="600"/>
              </a:spcAft>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sym typeface="+mn-ea"/>
              </a:rPr>
              <a:t>主要思路（下半部分）</a:t>
            </a:r>
          </a:p>
          <a:p>
            <a:pPr lvl="2"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line</a:t>
            </a:r>
            <a:r>
              <a:rPr lang="zh-CN" altLang="en-US" sz="2000" dirty="0">
                <a:latin typeface="Times New Roman" panose="02020603050405020304" pitchFamily="18" charset="0"/>
                <a:cs typeface="Times New Roman" panose="02020603050405020304" pitchFamily="18" charset="0"/>
                <a:sym typeface="+mn-ea"/>
              </a:rPr>
              <a:t>长度</a:t>
            </a:r>
            <a:r>
              <a:rPr lang="en-US" altLang="zh-CN" sz="2000" dirty="0">
                <a:latin typeface="Times New Roman" panose="02020603050405020304" pitchFamily="18" charset="0"/>
                <a:cs typeface="Times New Roman" panose="02020603050405020304" pitchFamily="18" charset="0"/>
                <a:sym typeface="+mn-ea"/>
              </a:rPr>
              <a:t>&gt;1</a:t>
            </a:r>
            <a:r>
              <a:rPr lang="zh-CN" altLang="en-US" sz="2000" dirty="0">
                <a:latin typeface="Times New Roman" panose="02020603050405020304" pitchFamily="18" charset="0"/>
                <a:cs typeface="Times New Roman" panose="02020603050405020304" pitchFamily="18" charset="0"/>
                <a:sym typeface="+mn-ea"/>
              </a:rPr>
              <a:t>时</a:t>
            </a:r>
            <a:endParaRPr lang="zh-CN" altLang="en-US" sz="2000" dirty="0">
              <a:solidFill>
                <a:schemeClr val="tx1"/>
              </a:solidFill>
              <a:latin typeface="Times New Roman" panose="02020603050405020304" pitchFamily="18" charset="0"/>
              <a:cs typeface="Times New Roman" panose="02020603050405020304" pitchFamily="18" charset="0"/>
              <a:sym typeface="+mn-ea"/>
            </a:endParaRPr>
          </a:p>
          <a:p>
            <a:pPr marL="1257300" lvl="2"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line</a:t>
            </a:r>
            <a:r>
              <a:rPr lang="zh-CN" altLang="en-US" sz="2000" dirty="0">
                <a:latin typeface="Times New Roman" panose="02020603050405020304" pitchFamily="18" charset="0"/>
                <a:cs typeface="Times New Roman" panose="02020603050405020304" pitchFamily="18" charset="0"/>
                <a:sym typeface="+mn-ea"/>
              </a:rPr>
              <a:t>第一个字符为</a:t>
            </a:r>
            <a:r>
              <a:rPr lang="en-US" altLang="zh-CN" sz="2000"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时（遇到了转义符）</a:t>
            </a:r>
          </a:p>
          <a:p>
            <a:pPr marL="1714500" lvl="3"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sym typeface="+mn-ea"/>
              </a:rPr>
              <a:t>c99.l中可能遇到转 义符的情况如下，“\\”“\””“\’”“\t”“\v”“\n”“\f”“\0”“\?”“\r”“\a” “\b”,由于转义符之后总是有别的字符跟随，所以就将转义符部分提取出来作为 processingPart（比如遇到“\t”,就将“\t”作为processingPart），而转义符后面的部分 用作theRest，然后仍然依照处理“[”后有连接符或者单边“[”的处理方式，处理 processingPart与theRest。</a:t>
            </a:r>
          </a:p>
          <a:p>
            <a:pPr marL="1371600" lvl="3"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sym typeface="+mn-ea"/>
              </a:rPr>
              <a:t>不属于以上任何一种情况时</a:t>
            </a:r>
          </a:p>
          <a:p>
            <a:pPr marL="1828800" lvl="4"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sym typeface="+mn-ea"/>
              </a:rPr>
              <a:t>将第一个字符单 独取出来作为processingPart，剩下部分作为theRest。然后依照处理“[”后有连接符或 者单边“[”的处理方式，处理processingPart与theRest。本质上相当于将字符串拆分并 且逐个加边或者作其他处理。</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4950" y="435610"/>
            <a:ext cx="3305175" cy="2158365"/>
          </a:xfrm>
          <a:prstGeom prst="rect">
            <a:avLst/>
          </a:prstGeom>
        </p:spPr>
      </p:pic>
      <p:pic>
        <p:nvPicPr>
          <p:cNvPr id="3" name="图片 2"/>
          <p:cNvPicPr>
            <a:picLocks noChangeAspect="1"/>
          </p:cNvPicPr>
          <p:nvPr/>
        </p:nvPicPr>
        <p:blipFill>
          <a:blip r:embed="rId3"/>
          <a:stretch>
            <a:fillRect/>
          </a:stretch>
        </p:blipFill>
        <p:spPr>
          <a:xfrm>
            <a:off x="4443730" y="435610"/>
            <a:ext cx="3304540" cy="2159000"/>
          </a:xfrm>
          <a:prstGeom prst="rect">
            <a:avLst/>
          </a:prstGeom>
        </p:spPr>
      </p:pic>
      <p:pic>
        <p:nvPicPr>
          <p:cNvPr id="4" name="图片 3"/>
          <p:cNvPicPr>
            <a:picLocks noChangeAspect="1"/>
          </p:cNvPicPr>
          <p:nvPr/>
        </p:nvPicPr>
        <p:blipFill>
          <a:blip r:embed="rId4"/>
          <a:stretch>
            <a:fillRect/>
          </a:stretch>
        </p:blipFill>
        <p:spPr>
          <a:xfrm>
            <a:off x="8651875" y="435610"/>
            <a:ext cx="3304540" cy="2159000"/>
          </a:xfrm>
          <a:prstGeom prst="rect">
            <a:avLst/>
          </a:prstGeom>
        </p:spPr>
      </p:pic>
      <p:pic>
        <p:nvPicPr>
          <p:cNvPr id="5" name="图片 4"/>
          <p:cNvPicPr/>
          <p:nvPr/>
        </p:nvPicPr>
        <p:blipFill>
          <a:blip r:embed="rId5"/>
          <a:stretch>
            <a:fillRect/>
          </a:stretch>
        </p:blipFill>
        <p:spPr>
          <a:xfrm>
            <a:off x="235585" y="4026535"/>
            <a:ext cx="3304800" cy="2160000"/>
          </a:xfrm>
          <a:prstGeom prst="rect">
            <a:avLst/>
          </a:prstGeom>
        </p:spPr>
      </p:pic>
      <p:pic>
        <p:nvPicPr>
          <p:cNvPr id="6" name="图片 5"/>
          <p:cNvPicPr/>
          <p:nvPr/>
        </p:nvPicPr>
        <p:blipFill>
          <a:blip r:embed="rId6"/>
          <a:stretch>
            <a:fillRect/>
          </a:stretch>
        </p:blipFill>
        <p:spPr>
          <a:xfrm>
            <a:off x="4443730" y="4026535"/>
            <a:ext cx="3304800" cy="2160000"/>
          </a:xfrm>
          <a:prstGeom prst="rect">
            <a:avLst/>
          </a:prstGeom>
        </p:spPr>
      </p:pic>
      <p:pic>
        <p:nvPicPr>
          <p:cNvPr id="7" name="图片 6"/>
          <p:cNvPicPr/>
          <p:nvPr/>
        </p:nvPicPr>
        <p:blipFill>
          <a:blip r:embed="rId7"/>
          <a:stretch>
            <a:fillRect/>
          </a:stretch>
        </p:blipFill>
        <p:spPr>
          <a:xfrm>
            <a:off x="8651875" y="4026535"/>
            <a:ext cx="3304800" cy="2160000"/>
          </a:xfrm>
          <a:prstGeom prst="rect">
            <a:avLst/>
          </a:prstGeom>
        </p:spPr>
      </p:pic>
      <p:sp>
        <p:nvSpPr>
          <p:cNvPr id="8" name="文本框 7" descr="7b0a20202020227461726765744d6f64756c65223a202270726f636573734f6e6c696e65466f6e7473220a7d0a"/>
          <p:cNvSpPr txBox="1"/>
          <p:nvPr/>
        </p:nvSpPr>
        <p:spPr>
          <a:xfrm>
            <a:off x="1320165" y="2753995"/>
            <a:ext cx="1134110" cy="398780"/>
          </a:xfrm>
          <a:prstGeom prst="rect">
            <a:avLst/>
          </a:prstGeom>
          <a:noFill/>
        </p:spPr>
        <p:txBody>
          <a:bodyPr wrap="square" rtlCol="0" anchor="t">
            <a:spAutoFit/>
          </a:bodyPr>
          <a:lstStyle/>
          <a:p>
            <a:pPr algn="l"/>
            <a:r>
              <a:rPr lang="zh-CN" altLang="en-US" sz="2000" dirty="0">
                <a:sym typeface="逐浪创艺粗黑" panose="03000509000000000000" charset="-122"/>
              </a:rPr>
              <a:t>遇到“</a:t>
            </a:r>
            <a:r>
              <a:rPr lang="en-US" altLang="zh-CN" sz="2000" dirty="0">
                <a:sym typeface="逐浪创艺粗黑" panose="03000509000000000000" charset="-122"/>
              </a:rPr>
              <a:t>*</a:t>
            </a:r>
            <a:r>
              <a:rPr lang="zh-CN" altLang="en-US" sz="2000" dirty="0"/>
              <a:t>”</a:t>
            </a:r>
            <a:endParaRPr lang="zh-CN" altLang="en-US" dirty="0">
              <a:latin typeface="微软雅黑" panose="020B0503020204020204" pitchFamily="34" charset="-122"/>
              <a:ea typeface="微软雅黑" panose="020B0503020204020204" pitchFamily="34" charset="-122"/>
            </a:endParaRPr>
          </a:p>
        </p:txBody>
      </p:sp>
      <p:sp>
        <p:nvSpPr>
          <p:cNvPr id="9" name="文本框 8" descr="7b0a20202020227461726765744d6f64756c65223a202270726f636573734f6e6c696e65466f6e7473220a7d0a"/>
          <p:cNvSpPr txBox="1"/>
          <p:nvPr/>
        </p:nvSpPr>
        <p:spPr>
          <a:xfrm>
            <a:off x="5528945" y="2753995"/>
            <a:ext cx="1275080" cy="398780"/>
          </a:xfrm>
          <a:prstGeom prst="rect">
            <a:avLst/>
          </a:prstGeom>
          <a:noFill/>
        </p:spPr>
        <p:txBody>
          <a:bodyPr wrap="square" rtlCol="0" anchor="t">
            <a:spAutoFit/>
          </a:bodyPr>
          <a:lstStyle/>
          <a:p>
            <a:pPr algn="l"/>
            <a:r>
              <a:rPr lang="zh-CN" altLang="en-US" sz="2000" dirty="0">
                <a:sym typeface="逐浪创艺粗黑" panose="03000509000000000000" charset="-122"/>
              </a:rPr>
              <a:t>遇到“</a:t>
            </a:r>
            <a:r>
              <a:rPr lang="en-US" altLang="zh-CN" sz="2000" dirty="0">
                <a:sym typeface="逐浪创艺粗黑" panose="03000509000000000000" charset="-122"/>
              </a:rPr>
              <a:t>+</a:t>
            </a:r>
            <a:r>
              <a:rPr lang="zh-CN" altLang="en-US" sz="2000" dirty="0"/>
              <a:t>”</a:t>
            </a:r>
            <a:endParaRPr lang="zh-CN" altLang="en-US" dirty="0">
              <a:latin typeface="微软雅黑" panose="020B0503020204020204" pitchFamily="34" charset="-122"/>
              <a:ea typeface="微软雅黑" panose="020B0503020204020204" pitchFamily="34" charset="-122"/>
            </a:endParaRPr>
          </a:p>
        </p:txBody>
      </p:sp>
      <p:sp>
        <p:nvSpPr>
          <p:cNvPr id="10" name="文本框 9" descr="7b0a20202020227461726765744d6f64756c65223a202270726f636573734f6e6c696e65466f6e7473220a7d0a"/>
          <p:cNvSpPr txBox="1"/>
          <p:nvPr/>
        </p:nvSpPr>
        <p:spPr>
          <a:xfrm>
            <a:off x="9666605" y="2753995"/>
            <a:ext cx="1275080" cy="398780"/>
          </a:xfrm>
          <a:prstGeom prst="rect">
            <a:avLst/>
          </a:prstGeom>
          <a:noFill/>
        </p:spPr>
        <p:txBody>
          <a:bodyPr wrap="square" rtlCol="0" anchor="t">
            <a:spAutoFit/>
          </a:bodyPr>
          <a:lstStyle/>
          <a:p>
            <a:pPr algn="l"/>
            <a:r>
              <a:rPr lang="zh-CN" altLang="en-US" sz="2000" dirty="0">
                <a:sym typeface="逐浪创艺粗黑" panose="03000509000000000000" charset="-122"/>
              </a:rPr>
              <a:t>遇到“</a:t>
            </a:r>
            <a:r>
              <a:rPr lang="en-US" altLang="zh-CN" sz="2000" dirty="0">
                <a:sym typeface="逐浪创艺粗黑" panose="03000509000000000000" charset="-122"/>
              </a:rPr>
              <a:t>?</a:t>
            </a:r>
            <a:r>
              <a:rPr lang="zh-CN" altLang="en-US" sz="2000" dirty="0"/>
              <a:t>”</a:t>
            </a:r>
            <a:endParaRPr lang="zh-CN" altLang="en-US" dirty="0">
              <a:latin typeface="微软雅黑" panose="020B0503020204020204" pitchFamily="34" charset="-122"/>
              <a:ea typeface="微软雅黑" panose="020B0503020204020204" pitchFamily="34" charset="-122"/>
            </a:endParaRPr>
          </a:p>
        </p:txBody>
      </p:sp>
      <p:sp>
        <p:nvSpPr>
          <p:cNvPr id="11" name="文本框 10" descr="7b0a20202020227461726765744d6f64756c65223a202270726f636573734f6e6c696e65466f6e7473220a7d0a"/>
          <p:cNvSpPr txBox="1"/>
          <p:nvPr/>
        </p:nvSpPr>
        <p:spPr>
          <a:xfrm>
            <a:off x="1249680" y="6343650"/>
            <a:ext cx="1590675" cy="398780"/>
          </a:xfrm>
          <a:prstGeom prst="rect">
            <a:avLst/>
          </a:prstGeom>
          <a:noFill/>
        </p:spPr>
        <p:txBody>
          <a:bodyPr wrap="square" rtlCol="0" anchor="t">
            <a:spAutoFit/>
          </a:bodyPr>
          <a:lstStyle/>
          <a:p>
            <a:pPr algn="l"/>
            <a:r>
              <a:rPr lang="zh-CN" altLang="en-US" sz="2000" dirty="0">
                <a:sym typeface="逐浪创艺粗黑" panose="03000509000000000000" charset="-122"/>
              </a:rPr>
              <a:t>遇到“</a:t>
            </a:r>
            <a:r>
              <a:rPr lang="en-US" altLang="zh-CN" sz="2000" dirty="0">
                <a:sym typeface="逐浪创艺粗黑" panose="03000509000000000000" charset="-122"/>
              </a:rPr>
              <a:t>|</a:t>
            </a:r>
            <a:r>
              <a:rPr lang="zh-CN" altLang="en-US" sz="2000" dirty="0"/>
              <a:t>”</a:t>
            </a:r>
            <a:endParaRPr lang="zh-CN" altLang="en-US" dirty="0">
              <a:latin typeface="微软雅黑" panose="020B0503020204020204" pitchFamily="34" charset="-122"/>
              <a:ea typeface="微软雅黑" panose="020B0503020204020204" pitchFamily="34" charset="-122"/>
            </a:endParaRPr>
          </a:p>
        </p:txBody>
      </p:sp>
      <p:sp>
        <p:nvSpPr>
          <p:cNvPr id="12" name="文本框 11" descr="7b0a20202020227461726765744d6f64756c65223a202270726f636573734f6e6c696e65466f6e7473220a7d0a"/>
          <p:cNvSpPr txBox="1"/>
          <p:nvPr/>
        </p:nvSpPr>
        <p:spPr>
          <a:xfrm>
            <a:off x="5300980" y="6343650"/>
            <a:ext cx="1590675" cy="398780"/>
          </a:xfrm>
          <a:prstGeom prst="rect">
            <a:avLst/>
          </a:prstGeom>
          <a:noFill/>
        </p:spPr>
        <p:txBody>
          <a:bodyPr wrap="square" rtlCol="0" anchor="t">
            <a:spAutoFit/>
          </a:bodyPr>
          <a:lstStyle/>
          <a:p>
            <a:pPr algn="l"/>
            <a:r>
              <a:rPr lang="zh-CN" altLang="en-US" sz="2000" dirty="0">
                <a:sym typeface="逐浪创艺粗黑" panose="03000509000000000000" charset="-122"/>
              </a:rPr>
              <a:t>遇到单个“</a:t>
            </a:r>
            <a:r>
              <a:rPr lang="en-US" altLang="zh-CN" sz="2000" dirty="0">
                <a:sym typeface="逐浪创艺粗黑" panose="03000509000000000000" charset="-122"/>
              </a:rPr>
              <a:t>[</a:t>
            </a:r>
            <a:r>
              <a:rPr lang="zh-CN" altLang="en-US" sz="2000" dirty="0"/>
              <a:t>”</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9387840" y="6343650"/>
            <a:ext cx="1832610" cy="398780"/>
          </a:xfrm>
          <a:prstGeom prst="rect">
            <a:avLst/>
          </a:prstGeom>
          <a:noFill/>
        </p:spPr>
        <p:txBody>
          <a:bodyPr wrap="square" rtlCol="0" anchor="t">
            <a:spAutoFit/>
          </a:bodyPr>
          <a:lstStyle/>
          <a:p>
            <a:pPr algn="l"/>
            <a:r>
              <a:rPr lang="zh-CN" altLang="en-US" sz="2000" dirty="0"/>
              <a:t>遇到了“\””</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557088" y="845456"/>
            <a:ext cx="427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4. </a:t>
            </a:r>
            <a:r>
              <a:rPr lang="en-US" altLang="zh-CN" sz="2800" b="1" dirty="0"/>
              <a:t>DFA</a:t>
            </a:r>
            <a:r>
              <a:rPr lang="zh-CN" altLang="en-US" sz="2800" b="1" dirty="0"/>
              <a:t>模块</a:t>
            </a:r>
          </a:p>
        </p:txBody>
      </p:sp>
      <p:sp>
        <p:nvSpPr>
          <p:cNvPr id="4" name="文本框 3">
            <a:extLst>
              <a:ext uri="{FF2B5EF4-FFF2-40B4-BE49-F238E27FC236}">
                <a16:creationId xmlns:a16="http://schemas.microsoft.com/office/drawing/2014/main" id="{01E0DCB0-9043-70AA-C8C2-58F78CE67C0D}"/>
              </a:ext>
            </a:extLst>
          </p:cNvPr>
          <p:cNvSpPr txBox="1"/>
          <p:nvPr/>
        </p:nvSpPr>
        <p:spPr>
          <a:xfrm>
            <a:off x="670560" y="1478618"/>
            <a:ext cx="9245600" cy="4101123"/>
          </a:xfrm>
          <a:prstGeom prst="rect">
            <a:avLst/>
          </a:prstGeom>
          <a:noFill/>
        </p:spPr>
        <p:txBody>
          <a:bodyPr wrap="square">
            <a:spAutoFit/>
          </a:bodyPr>
          <a:lstStyle/>
          <a:p>
            <a:pPr marL="285750" indent="-285750">
              <a:lnSpc>
                <a:spcPts val="2700"/>
              </a:lnSpc>
              <a:spcAft>
                <a:spcPts val="600"/>
              </a:spcAft>
              <a:buFont typeface="Arial" panose="020B0604020202020204" pitchFamily="34" charset="0"/>
              <a:buChar char="•"/>
            </a:pPr>
            <a:r>
              <a:rPr lang="zh-CN" altLang="en-US" sz="2400" b="1" dirty="0"/>
              <a:t>实验内容：</a:t>
            </a:r>
            <a:endParaRPr lang="en-US" altLang="zh-CN" sz="2400" b="1" dirty="0"/>
          </a:p>
          <a:p>
            <a:pPr>
              <a:lnSpc>
                <a:spcPts val="3000"/>
              </a:lnSpc>
            </a:pPr>
            <a:r>
              <a:rPr lang="zh-CN" altLang="en-US" sz="2000" dirty="0"/>
              <a:t>     确定有限状态自动机类构造时，接收一</a:t>
            </a:r>
            <a:r>
              <a:rPr lang="zh-CN" altLang="en-US" sz="2000" dirty="0">
                <a:latin typeface="Times New Roman" panose="02020603050405020304" pitchFamily="18" charset="0"/>
                <a:cs typeface="Times New Roman" panose="02020603050405020304" pitchFamily="18" charset="0"/>
              </a:rPr>
              <a:t>个 </a:t>
            </a:r>
            <a:r>
              <a:rPr lang="en-US" altLang="zh-CN" sz="2000" dirty="0">
                <a:latin typeface="Times New Roman" panose="02020603050405020304" pitchFamily="18" charset="0"/>
                <a:cs typeface="Times New Roman" panose="02020603050405020304" pitchFamily="18" charset="0"/>
              </a:rPr>
              <a:t>NFA </a:t>
            </a:r>
            <a:r>
              <a:rPr lang="zh-CN" altLang="en-US" sz="2000" dirty="0">
                <a:latin typeface="Times New Roman" panose="02020603050405020304" pitchFamily="18" charset="0"/>
                <a:cs typeface="Times New Roman" panose="02020603050405020304" pitchFamily="18" charset="0"/>
              </a:rPr>
              <a:t>，进行</a:t>
            </a:r>
            <a:r>
              <a:rPr lang="zh-CN" altLang="en-US" sz="2000" dirty="0"/>
              <a:t>确定化和最小化的工作。</a:t>
            </a:r>
            <a:endParaRPr lang="en-US" altLang="zh-CN" sz="2000" dirty="0"/>
          </a:p>
          <a:p>
            <a:pPr marL="285750" indent="-285750">
              <a:lnSpc>
                <a:spcPct val="200000"/>
              </a:lnSpc>
              <a:buFont typeface="Arial" panose="020B0604020202020204" pitchFamily="34" charset="0"/>
              <a:buChar char="•"/>
            </a:pPr>
            <a:r>
              <a:rPr lang="zh-CN" altLang="en-US" sz="2400" b="1" dirty="0"/>
              <a:t>实验中主要数据结构定义：</a:t>
            </a:r>
            <a:endParaRPr lang="en-US" altLang="zh-CN" sz="2400" b="1" dirty="0"/>
          </a:p>
          <a:p>
            <a:pPr lvl="1"/>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struct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Node</a:t>
            </a:r>
            <a:endPar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pPr lvl="1"/>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 0;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节点编号</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	Edge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edge = NULL;</a:t>
            </a: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	Node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next = NULL;</a:t>
            </a: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	string</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action = </a:t>
            </a:r>
            <a:r>
              <a:rPr lang="en-US" altLang="zh-CN" sz="20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词法规则</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	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NFANodeSet; </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5A3AC17-FD21-183A-C5E9-CD7558D412E1}"/>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cxnSp>
        <p:nvCxnSpPr>
          <p:cNvPr id="10" name="直接箭头连接符 9">
            <a:extLst>
              <a:ext uri="{FF2B5EF4-FFF2-40B4-BE49-F238E27FC236}">
                <a16:creationId xmlns:a16="http://schemas.microsoft.com/office/drawing/2014/main" id="{07E3E09E-6FE2-97F6-2AD9-5D6F5405A8B3}"/>
              </a:ext>
            </a:extLst>
          </p:cNvPr>
          <p:cNvCxnSpPr>
            <a:cxnSpLocks/>
          </p:cNvCxnSpPr>
          <p:nvPr/>
        </p:nvCxnSpPr>
        <p:spPr>
          <a:xfrm flipH="1" flipV="1">
            <a:off x="3514376" y="5129002"/>
            <a:ext cx="403597" cy="3650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5835201-7034-2E24-24D0-5B70E3FE0918}"/>
              </a:ext>
            </a:extLst>
          </p:cNvPr>
          <p:cNvSpPr txBox="1"/>
          <p:nvPr/>
        </p:nvSpPr>
        <p:spPr>
          <a:xfrm>
            <a:off x="1194500" y="5494071"/>
            <a:ext cx="7528035" cy="369332"/>
          </a:xfrm>
          <a:prstGeom prst="rect">
            <a:avLst/>
          </a:prstGeom>
          <a:noFill/>
        </p:spPr>
        <p:txBody>
          <a:bodyPr wrap="square">
            <a:spAutoFit/>
          </a:bodyPr>
          <a:lstStyle/>
          <a:p>
            <a:r>
              <a:rPr lang="zh-CN" altLang="en-US" sz="1800" dirty="0">
                <a:solidFill>
                  <a:srgbClr val="FF0000"/>
                </a:solidFill>
                <a:latin typeface="Times New Roman" panose="02020603050405020304" pitchFamily="18" charset="0"/>
                <a:cs typeface="Times New Roman" panose="02020603050405020304" pitchFamily="18" charset="0"/>
              </a:rPr>
              <a:t>用于</a:t>
            </a:r>
            <a:r>
              <a:rPr lang="en-US" altLang="zh-CN" sz="1800" dirty="0">
                <a:solidFill>
                  <a:srgbClr val="FF0000"/>
                </a:solidFill>
                <a:latin typeface="Times New Roman" panose="02020603050405020304" pitchFamily="18" charset="0"/>
                <a:cs typeface="Times New Roman" panose="02020603050405020304" pitchFamily="18" charset="0"/>
              </a:rPr>
              <a:t>DFA</a:t>
            </a:r>
            <a:r>
              <a:rPr lang="zh-CN" altLang="en-US" sz="1800" dirty="0">
                <a:solidFill>
                  <a:srgbClr val="FF0000"/>
                </a:solidFill>
                <a:latin typeface="Times New Roman" panose="02020603050405020304" pitchFamily="18" charset="0"/>
                <a:cs typeface="Times New Roman" panose="02020603050405020304" pitchFamily="18" charset="0"/>
              </a:rPr>
              <a:t>节点</a:t>
            </a:r>
            <a:r>
              <a:rPr lang="en-US" altLang="zh-CN" sz="1800" dirty="0">
                <a:solidFill>
                  <a:srgbClr val="FF0000"/>
                </a:solidFill>
                <a:latin typeface="Times New Roman" panose="02020603050405020304" pitchFamily="18" charset="0"/>
                <a:cs typeface="Times New Roman" panose="02020603050405020304" pitchFamily="18" charset="0"/>
              </a:rPr>
              <a:t>, </a:t>
            </a:r>
            <a:r>
              <a:rPr lang="zh-CN" altLang="en-US" sz="1800" dirty="0">
                <a:solidFill>
                  <a:srgbClr val="FF0000"/>
                </a:solidFill>
                <a:latin typeface="Times New Roman" panose="02020603050405020304" pitchFamily="18" charset="0"/>
                <a:cs typeface="Times New Roman" panose="02020603050405020304" pitchFamily="18" charset="0"/>
              </a:rPr>
              <a:t>一个</a:t>
            </a:r>
            <a:r>
              <a:rPr lang="en-US" altLang="zh-CN" sz="1800" dirty="0">
                <a:solidFill>
                  <a:srgbClr val="FF0000"/>
                </a:solidFill>
                <a:latin typeface="Times New Roman" panose="02020603050405020304" pitchFamily="18" charset="0"/>
                <a:cs typeface="Times New Roman" panose="02020603050405020304" pitchFamily="18" charset="0"/>
              </a:rPr>
              <a:t>DFA</a:t>
            </a:r>
            <a:r>
              <a:rPr lang="zh-CN" altLang="en-US" sz="1800" dirty="0">
                <a:solidFill>
                  <a:srgbClr val="FF0000"/>
                </a:solidFill>
                <a:latin typeface="Times New Roman" panose="02020603050405020304" pitchFamily="18" charset="0"/>
                <a:cs typeface="Times New Roman" panose="02020603050405020304" pitchFamily="18" charset="0"/>
              </a:rPr>
              <a:t>状态对应于</a:t>
            </a:r>
            <a:r>
              <a:rPr lang="en-US" altLang="zh-CN" sz="1800" dirty="0">
                <a:solidFill>
                  <a:srgbClr val="FF0000"/>
                </a:solidFill>
                <a:latin typeface="Times New Roman" panose="02020603050405020304" pitchFamily="18" charset="0"/>
                <a:cs typeface="Times New Roman" panose="02020603050405020304" pitchFamily="18" charset="0"/>
              </a:rPr>
              <a:t>NFA</a:t>
            </a:r>
            <a:r>
              <a:rPr lang="zh-CN" altLang="en-US" sz="1800" dirty="0">
                <a:solidFill>
                  <a:srgbClr val="FF0000"/>
                </a:solidFill>
                <a:latin typeface="Times New Roman" panose="02020603050405020304" pitchFamily="18" charset="0"/>
                <a:cs typeface="Times New Roman" panose="02020603050405020304" pitchFamily="18" charset="0"/>
              </a:rPr>
              <a:t>状态子集，存的是</a:t>
            </a:r>
            <a:r>
              <a:rPr lang="en-US" altLang="zh-CN" sz="1800" dirty="0">
                <a:solidFill>
                  <a:srgbClr val="FF0000"/>
                </a:solidFill>
                <a:latin typeface="Times New Roman" panose="02020603050405020304" pitchFamily="18" charset="0"/>
                <a:cs typeface="Times New Roman" panose="02020603050405020304" pitchFamily="18" charset="0"/>
              </a:rPr>
              <a:t>NFA</a:t>
            </a:r>
            <a:r>
              <a:rPr lang="zh-CN" altLang="en-US" sz="1800" dirty="0">
                <a:solidFill>
                  <a:srgbClr val="FF0000"/>
                </a:solidFill>
                <a:latin typeface="Times New Roman" panose="02020603050405020304" pitchFamily="18" charset="0"/>
                <a:cs typeface="Times New Roman" panose="02020603050405020304" pitchFamily="18" charset="0"/>
              </a:rPr>
              <a:t>节点编号</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866BDC7-7C20-8E74-8067-848C14359CC3}"/>
              </a:ext>
            </a:extLst>
          </p:cNvPr>
          <p:cNvSpPr txBox="1"/>
          <p:nvPr/>
        </p:nvSpPr>
        <p:spPr>
          <a:xfrm>
            <a:off x="670560" y="5843562"/>
            <a:ext cx="7528034" cy="816890"/>
          </a:xfrm>
          <a:prstGeom prst="rect">
            <a:avLst/>
          </a:prstGeom>
          <a:noFill/>
        </p:spPr>
        <p:txBody>
          <a:bodyPr wrap="square">
            <a:spAutoFit/>
          </a:bodyPr>
          <a:lstStyle/>
          <a:p>
            <a:pPr lvl="1">
              <a:lnSpc>
                <a:spcPts val="30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Node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DFA = </a:t>
            </a:r>
            <a:r>
              <a:rPr lang="en-US" altLang="zh-CN" sz="2000" dirty="0">
                <a:solidFill>
                  <a:srgbClr val="6F008A"/>
                </a:solidFill>
                <a:latin typeface="Times New Roman" panose="02020603050405020304" pitchFamily="18" charset="0"/>
                <a:ea typeface="新宋体" panose="02010609030101010101" pitchFamily="49" charset="-122"/>
                <a:cs typeface="Times New Roman" panose="02020603050405020304" pitchFamily="18" charset="0"/>
              </a:rPr>
              <a:t>NULL</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DFA</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开始节点</a:t>
            </a:r>
            <a:endPar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30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string</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&gt;&gt;Symbols;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用于</a:t>
            </a:r>
            <a:r>
              <a:rPr lang="en-US" altLang="zh-CN" sz="2000" dirty="0">
                <a:solidFill>
                  <a:srgbClr val="008000"/>
                </a:solidFill>
                <a:latin typeface="新宋体" panose="02010609030101010101" pitchFamily="49" charset="-122"/>
                <a:ea typeface="新宋体" panose="02010609030101010101" pitchFamily="49" charset="-122"/>
              </a:rPr>
              <a:t>NFA</a:t>
            </a:r>
            <a:r>
              <a:rPr lang="zh-CN" altLang="en-US" sz="2000" dirty="0">
                <a:solidFill>
                  <a:srgbClr val="008000"/>
                </a:solidFill>
                <a:latin typeface="新宋体" panose="02010609030101010101" pitchFamily="49" charset="-122"/>
                <a:ea typeface="新宋体" panose="02010609030101010101" pitchFamily="49" charset="-122"/>
              </a:rPr>
              <a:t>确定化跳转表构建</a:t>
            </a:r>
            <a:endParaRPr lang="en-US" altLang="zh-CN" sz="2000" dirty="0">
              <a:solidFill>
                <a:srgbClr val="008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88270066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366938" y="1082919"/>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557088" y="845456"/>
            <a:ext cx="427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4. </a:t>
            </a:r>
            <a:r>
              <a:rPr lang="en-US" altLang="zh-CN" sz="2800" b="1" dirty="0">
                <a:solidFill>
                  <a:schemeClr val="tx1">
                    <a:lumMod val="75000"/>
                    <a:lumOff val="25000"/>
                  </a:schemeClr>
                </a:solidFill>
                <a:cs typeface="+mn-ea"/>
              </a:rPr>
              <a:t>DFA</a:t>
            </a:r>
            <a:r>
              <a:rPr lang="zh-CN" altLang="en-US" sz="2800" b="1" dirty="0">
                <a:solidFill>
                  <a:schemeClr val="tx1">
                    <a:lumMod val="75000"/>
                    <a:lumOff val="25000"/>
                  </a:schemeClr>
                </a:solidFill>
                <a:cs typeface="+mn-ea"/>
              </a:rPr>
              <a:t>模块</a:t>
            </a:r>
          </a:p>
        </p:txBody>
      </p:sp>
      <p:sp>
        <p:nvSpPr>
          <p:cNvPr id="4" name="文本框 3">
            <a:extLst>
              <a:ext uri="{FF2B5EF4-FFF2-40B4-BE49-F238E27FC236}">
                <a16:creationId xmlns:a16="http://schemas.microsoft.com/office/drawing/2014/main" id="{01E0DCB0-9043-70AA-C8C2-58F78CE67C0D}"/>
              </a:ext>
            </a:extLst>
          </p:cNvPr>
          <p:cNvSpPr txBox="1"/>
          <p:nvPr/>
        </p:nvSpPr>
        <p:spPr>
          <a:xfrm>
            <a:off x="675640" y="1437190"/>
            <a:ext cx="10840720" cy="956672"/>
          </a:xfrm>
          <a:prstGeom prst="rect">
            <a:avLst/>
          </a:prstGeom>
          <a:noFill/>
        </p:spPr>
        <p:txBody>
          <a:bodyPr wrap="square">
            <a:spAutoFit/>
          </a:bodyPr>
          <a:lstStyle/>
          <a:p>
            <a:pPr marL="285750" indent="-285750">
              <a:lnSpc>
                <a:spcPts val="3000"/>
              </a:lnSpc>
              <a:spcAft>
                <a:spcPts val="600"/>
              </a:spcAft>
              <a:buFont typeface="Arial" panose="020B0604020202020204" pitchFamily="34" charset="0"/>
              <a:buChar char="•"/>
            </a:pPr>
            <a:r>
              <a:rPr lang="zh-CN" altLang="en-US" sz="2400" b="1" dirty="0"/>
              <a:t>实验中的主要思路和算法描述</a:t>
            </a:r>
            <a:endParaRPr lang="en-US" altLang="zh-CN" sz="2400" b="1" dirty="0"/>
          </a:p>
          <a:p>
            <a:pPr>
              <a:lnSpc>
                <a:spcPts val="3500"/>
              </a:lnSpc>
            </a:pPr>
            <a:r>
              <a:rPr lang="zh-CN" altLang="en-US" dirty="0"/>
              <a:t>①</a:t>
            </a:r>
            <a:r>
              <a:rPr lang="en-US" altLang="zh-CN" sz="2000" dirty="0">
                <a:solidFill>
                  <a:srgbClr val="000000"/>
                </a:solidFill>
                <a:effectLst/>
                <a:latin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NFA2DFA()</a:t>
            </a:r>
            <a:r>
              <a:rPr lang="zh-CN" altLang="en-US" sz="2000" dirty="0">
                <a:latin typeface="Times New Roman" panose="02020603050405020304" pitchFamily="18" charset="0"/>
                <a:cs typeface="Times New Roman" panose="02020603050405020304" pitchFamily="18" charset="0"/>
              </a:rPr>
              <a:t>函数</a:t>
            </a:r>
            <a:r>
              <a:rPr lang="zh-CN" altLang="en-US" sz="2000" dirty="0"/>
              <a:t>：实现</a:t>
            </a:r>
            <a:r>
              <a:rPr lang="en-US" altLang="zh-CN" sz="2000" dirty="0">
                <a:latin typeface="Times New Roman" panose="02020603050405020304" pitchFamily="18" charset="0"/>
                <a:cs typeface="Times New Roman" panose="02020603050405020304" pitchFamily="18" charset="0"/>
              </a:rPr>
              <a:t>NFA</a:t>
            </a:r>
            <a:r>
              <a:rPr lang="zh-CN" altLang="en-US" sz="2000" dirty="0"/>
              <a:t>确定化</a:t>
            </a:r>
            <a:endParaRPr lang="en-US" altLang="zh-CN" sz="2000" dirty="0"/>
          </a:p>
        </p:txBody>
      </p:sp>
      <p:sp>
        <p:nvSpPr>
          <p:cNvPr id="6" name="文本框 5">
            <a:extLst>
              <a:ext uri="{FF2B5EF4-FFF2-40B4-BE49-F238E27FC236}">
                <a16:creationId xmlns:a16="http://schemas.microsoft.com/office/drawing/2014/main" id="{05A3AC17-FD21-183A-C5E9-CD7558D412E1}"/>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pic>
        <p:nvPicPr>
          <p:cNvPr id="5" name="图片 4">
            <a:extLst>
              <a:ext uri="{FF2B5EF4-FFF2-40B4-BE49-F238E27FC236}">
                <a16:creationId xmlns:a16="http://schemas.microsoft.com/office/drawing/2014/main" id="{4D881A30-259C-A009-382D-4FBD54137F91}"/>
              </a:ext>
            </a:extLst>
          </p:cNvPr>
          <p:cNvPicPr>
            <a:picLocks noChangeAspect="1"/>
          </p:cNvPicPr>
          <p:nvPr/>
        </p:nvPicPr>
        <p:blipFill>
          <a:blip r:embed="rId4"/>
          <a:stretch>
            <a:fillRect/>
          </a:stretch>
        </p:blipFill>
        <p:spPr>
          <a:xfrm>
            <a:off x="1106408" y="2648148"/>
            <a:ext cx="6664652" cy="3607522"/>
          </a:xfrm>
          <a:prstGeom prst="rect">
            <a:avLst/>
          </a:prstGeom>
        </p:spPr>
      </p:pic>
      <p:cxnSp>
        <p:nvCxnSpPr>
          <p:cNvPr id="9" name="连接符: 曲线 8">
            <a:extLst>
              <a:ext uri="{FF2B5EF4-FFF2-40B4-BE49-F238E27FC236}">
                <a16:creationId xmlns:a16="http://schemas.microsoft.com/office/drawing/2014/main" id="{2B6EFD94-0DCA-DD1A-B13C-F6111FFC51B4}"/>
              </a:ext>
            </a:extLst>
          </p:cNvPr>
          <p:cNvCxnSpPr>
            <a:cxnSpLocks/>
          </p:cNvCxnSpPr>
          <p:nvPr/>
        </p:nvCxnSpPr>
        <p:spPr>
          <a:xfrm flipV="1">
            <a:off x="2765468" y="3473340"/>
            <a:ext cx="1344953" cy="189186"/>
          </a:xfrm>
          <a:prstGeom prst="curvedConnector3">
            <a:avLst>
              <a:gd name="adj1" fmla="val -17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81B84E8-45F5-3784-0441-79E2CEC0A034}"/>
              </a:ext>
            </a:extLst>
          </p:cNvPr>
          <p:cNvSpPr txBox="1"/>
          <p:nvPr/>
        </p:nvSpPr>
        <p:spPr>
          <a:xfrm>
            <a:off x="4100415" y="3250838"/>
            <a:ext cx="1984879" cy="380158"/>
          </a:xfrm>
          <a:prstGeom prst="rect">
            <a:avLst/>
          </a:prstGeom>
          <a:noFill/>
        </p:spPr>
        <p:txBody>
          <a:bodyPr wrap="square">
            <a:spAutoFit/>
          </a:bodyPr>
          <a:lstStyle/>
          <a:p>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set</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8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&gt;firstGroup;</a:t>
            </a: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7ABA8AE8-0729-951D-4DBF-6B05FF8024FA}"/>
              </a:ext>
            </a:extLst>
          </p:cNvPr>
          <p:cNvSpPr txBox="1"/>
          <p:nvPr/>
        </p:nvSpPr>
        <p:spPr>
          <a:xfrm>
            <a:off x="3814629" y="2424636"/>
            <a:ext cx="6664651" cy="400110"/>
          </a:xfrm>
          <a:prstGeom prst="rect">
            <a:avLst/>
          </a:prstGeom>
          <a:noFill/>
        </p:spPr>
        <p:txBody>
          <a:bodyPr wrap="square">
            <a:spAutoFit/>
          </a:bodyPr>
          <a:lstStyle/>
          <a:p>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void</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findClosure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&gt;&amp; </a:t>
            </a:r>
            <a:r>
              <a:rPr lang="en-US" altLang="zh-CN" sz="20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NFANodeSet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2000" dirty="0">
                <a:solidFill>
                  <a:srgbClr val="000DFF"/>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函数</a:t>
            </a:r>
            <a:r>
              <a:rPr lang="zh-CN" altLang="en-US" sz="2000" dirty="0"/>
              <a:t>：实现找闭包</a:t>
            </a:r>
          </a:p>
        </p:txBody>
      </p:sp>
      <p:cxnSp>
        <p:nvCxnSpPr>
          <p:cNvPr id="21" name="连接符: 曲线 20">
            <a:extLst>
              <a:ext uri="{FF2B5EF4-FFF2-40B4-BE49-F238E27FC236}">
                <a16:creationId xmlns:a16="http://schemas.microsoft.com/office/drawing/2014/main" id="{0BEA4BC1-55BF-72D8-23EB-80A07B07C469}"/>
              </a:ext>
            </a:extLst>
          </p:cNvPr>
          <p:cNvCxnSpPr>
            <a:cxnSpLocks/>
            <a:endCxn id="20" idx="2"/>
          </p:cNvCxnSpPr>
          <p:nvPr/>
        </p:nvCxnSpPr>
        <p:spPr>
          <a:xfrm rot="5400000" flipH="1" flipV="1">
            <a:off x="6422014" y="2830271"/>
            <a:ext cx="730466" cy="71941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382B63B-588D-F57E-CD15-80E7C7390347}"/>
              </a:ext>
            </a:extLst>
          </p:cNvPr>
          <p:cNvSpPr txBox="1"/>
          <p:nvPr/>
        </p:nvSpPr>
        <p:spPr>
          <a:xfrm>
            <a:off x="2038112" y="5307442"/>
            <a:ext cx="7228840" cy="400110"/>
          </a:xfrm>
          <a:prstGeom prst="rect">
            <a:avLst/>
          </a:prstGeom>
          <a:noFill/>
        </p:spPr>
        <p:txBody>
          <a:bodyPr wrap="square">
            <a:spAutoFit/>
          </a:bodyPr>
          <a:lstStyle/>
          <a:p>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void</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makeDFATable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Node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err="1">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DFAnode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函数</a:t>
            </a:r>
            <a:r>
              <a:rPr lang="zh-CN" altLang="en-US" sz="2000" dirty="0"/>
              <a:t>：实现</a:t>
            </a:r>
            <a:r>
              <a:rPr lang="en-US" altLang="zh-CN" sz="2000" dirty="0">
                <a:latin typeface="Times New Roman" panose="02020603050405020304" pitchFamily="18" charset="0"/>
                <a:cs typeface="Times New Roman" panose="02020603050405020304" pitchFamily="18" charset="0"/>
              </a:rPr>
              <a:t>NFA</a:t>
            </a:r>
            <a:r>
              <a:rPr lang="zh-CN" altLang="en-US" sz="2000" dirty="0"/>
              <a:t>确定化跳转</a:t>
            </a:r>
          </a:p>
        </p:txBody>
      </p:sp>
      <p:cxnSp>
        <p:nvCxnSpPr>
          <p:cNvPr id="33" name="连接符: 曲线 32">
            <a:extLst>
              <a:ext uri="{FF2B5EF4-FFF2-40B4-BE49-F238E27FC236}">
                <a16:creationId xmlns:a16="http://schemas.microsoft.com/office/drawing/2014/main" id="{D1CECCF3-523D-2729-4BEE-CCE5FCFC7B01}"/>
              </a:ext>
            </a:extLst>
          </p:cNvPr>
          <p:cNvCxnSpPr>
            <a:cxnSpLocks/>
          </p:cNvCxnSpPr>
          <p:nvPr/>
        </p:nvCxnSpPr>
        <p:spPr>
          <a:xfrm>
            <a:off x="4251960" y="4440180"/>
            <a:ext cx="4994672" cy="1046997"/>
          </a:xfrm>
          <a:prstGeom prst="curvedConnector3">
            <a:avLst>
              <a:gd name="adj1" fmla="val 11305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65315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par>
                                <p:cTn id="24" presetID="22" presetClass="entr" presetSubtype="4"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366938" y="1082919"/>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557088" y="845456"/>
            <a:ext cx="427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4. </a:t>
            </a:r>
            <a:r>
              <a:rPr lang="en-US" altLang="zh-CN" sz="2800" b="1" dirty="0">
                <a:solidFill>
                  <a:schemeClr val="tx1">
                    <a:lumMod val="75000"/>
                    <a:lumOff val="25000"/>
                  </a:schemeClr>
                </a:solidFill>
                <a:cs typeface="+mn-ea"/>
              </a:rPr>
              <a:t>DFA</a:t>
            </a:r>
            <a:r>
              <a:rPr lang="zh-CN" altLang="en-US" sz="2800" b="1" dirty="0">
                <a:solidFill>
                  <a:schemeClr val="tx1">
                    <a:lumMod val="75000"/>
                    <a:lumOff val="25000"/>
                  </a:schemeClr>
                </a:solidFill>
                <a:cs typeface="+mn-ea"/>
              </a:rPr>
              <a:t>模块</a:t>
            </a:r>
          </a:p>
        </p:txBody>
      </p:sp>
      <p:sp>
        <p:nvSpPr>
          <p:cNvPr id="4" name="文本框 3">
            <a:extLst>
              <a:ext uri="{FF2B5EF4-FFF2-40B4-BE49-F238E27FC236}">
                <a16:creationId xmlns:a16="http://schemas.microsoft.com/office/drawing/2014/main" id="{01E0DCB0-9043-70AA-C8C2-58F78CE67C0D}"/>
              </a:ext>
            </a:extLst>
          </p:cNvPr>
          <p:cNvSpPr txBox="1"/>
          <p:nvPr/>
        </p:nvSpPr>
        <p:spPr>
          <a:xfrm>
            <a:off x="670560" y="1368676"/>
            <a:ext cx="5648259" cy="956672"/>
          </a:xfrm>
          <a:prstGeom prst="rect">
            <a:avLst/>
          </a:prstGeom>
          <a:noFill/>
        </p:spPr>
        <p:txBody>
          <a:bodyPr wrap="square">
            <a:spAutoFit/>
          </a:bodyPr>
          <a:lstStyle/>
          <a:p>
            <a:pPr marL="285750" indent="-285750">
              <a:lnSpc>
                <a:spcPts val="3000"/>
              </a:lnSpc>
              <a:spcAft>
                <a:spcPts val="600"/>
              </a:spcAft>
              <a:buFont typeface="Arial" panose="020B0604020202020204" pitchFamily="34" charset="0"/>
              <a:buChar char="•"/>
            </a:pPr>
            <a:r>
              <a:rPr lang="zh-CN" altLang="en-US" sz="2400" b="1" dirty="0"/>
              <a:t>实验中的主要思路和算法描述</a:t>
            </a:r>
            <a:endParaRPr lang="en-US" altLang="zh-CN" sz="2400" b="1" dirty="0"/>
          </a:p>
          <a:p>
            <a:pPr>
              <a:lnSpc>
                <a:spcPts val="3500"/>
              </a:lnSpc>
            </a:pPr>
            <a:r>
              <a:rPr lang="zh-CN" altLang="en-US" dirty="0"/>
              <a:t>②</a:t>
            </a:r>
            <a:r>
              <a:rPr lang="en-US" altLang="zh-CN" sz="2000" dirty="0">
                <a:solidFill>
                  <a:srgbClr val="000000"/>
                </a:solidFill>
                <a:effectLst/>
                <a:latin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minDFA()</a:t>
            </a:r>
            <a:r>
              <a:rPr lang="zh-CN" altLang="en-US" sz="2000" dirty="0">
                <a:latin typeface="Times New Roman" panose="02020603050405020304" pitchFamily="18" charset="0"/>
                <a:cs typeface="Times New Roman" panose="02020603050405020304" pitchFamily="18" charset="0"/>
              </a:rPr>
              <a:t>函数</a:t>
            </a:r>
            <a:r>
              <a:rPr lang="zh-CN" altLang="en-US" sz="2000" dirty="0"/>
              <a:t>：实现</a:t>
            </a:r>
            <a:r>
              <a:rPr lang="en-US" altLang="zh-CN" sz="2000" dirty="0">
                <a:latin typeface="Times New Roman" panose="02020603050405020304" pitchFamily="18" charset="0"/>
                <a:cs typeface="Times New Roman" panose="02020603050405020304" pitchFamily="18" charset="0"/>
              </a:rPr>
              <a:t>DFA</a:t>
            </a:r>
            <a:r>
              <a:rPr lang="zh-CN" altLang="en-US" sz="2000" dirty="0"/>
              <a:t>最小化</a:t>
            </a:r>
            <a:endParaRPr lang="en-US" altLang="zh-CN" sz="2000" dirty="0"/>
          </a:p>
        </p:txBody>
      </p:sp>
      <p:sp>
        <p:nvSpPr>
          <p:cNvPr id="6" name="文本框 5">
            <a:extLst>
              <a:ext uri="{FF2B5EF4-FFF2-40B4-BE49-F238E27FC236}">
                <a16:creationId xmlns:a16="http://schemas.microsoft.com/office/drawing/2014/main" id="{05A3AC17-FD21-183A-C5E9-CD7558D412E1}"/>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pic>
        <p:nvPicPr>
          <p:cNvPr id="8" name="图片 7">
            <a:extLst>
              <a:ext uri="{FF2B5EF4-FFF2-40B4-BE49-F238E27FC236}">
                <a16:creationId xmlns:a16="http://schemas.microsoft.com/office/drawing/2014/main" id="{17C0D822-FA1C-BE47-9455-5797E263B95A}"/>
              </a:ext>
            </a:extLst>
          </p:cNvPr>
          <p:cNvPicPr>
            <a:picLocks noChangeAspect="1"/>
          </p:cNvPicPr>
          <p:nvPr/>
        </p:nvPicPr>
        <p:blipFill>
          <a:blip r:embed="rId4"/>
          <a:stretch>
            <a:fillRect/>
          </a:stretch>
        </p:blipFill>
        <p:spPr>
          <a:xfrm>
            <a:off x="1640306" y="2400037"/>
            <a:ext cx="5838868" cy="4286281"/>
          </a:xfrm>
          <a:prstGeom prst="rect">
            <a:avLst/>
          </a:prstGeom>
        </p:spPr>
      </p:pic>
    </p:spTree>
    <p:extLst>
      <p:ext uri="{BB962C8B-B14F-4D97-AF65-F5344CB8AC3E}">
        <p14:creationId xmlns:p14="http://schemas.microsoft.com/office/powerpoint/2010/main" val="80444415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557088" y="845456"/>
            <a:ext cx="427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4. </a:t>
            </a:r>
            <a:r>
              <a:rPr lang="en-US" altLang="zh-CN" sz="2800" b="1" dirty="0">
                <a:solidFill>
                  <a:schemeClr val="tx1">
                    <a:lumMod val="75000"/>
                    <a:lumOff val="25000"/>
                  </a:schemeClr>
                </a:solidFill>
                <a:cs typeface="+mn-ea"/>
              </a:rPr>
              <a:t>DFA</a:t>
            </a:r>
            <a:r>
              <a:rPr lang="zh-CN" altLang="en-US" sz="2800" b="1" dirty="0">
                <a:solidFill>
                  <a:schemeClr val="tx1">
                    <a:lumMod val="75000"/>
                    <a:lumOff val="25000"/>
                  </a:schemeClr>
                </a:solidFill>
                <a:cs typeface="+mn-ea"/>
              </a:rPr>
              <a:t>模块</a:t>
            </a:r>
          </a:p>
        </p:txBody>
      </p:sp>
      <p:sp>
        <p:nvSpPr>
          <p:cNvPr id="4" name="文本框 3">
            <a:extLst>
              <a:ext uri="{FF2B5EF4-FFF2-40B4-BE49-F238E27FC236}">
                <a16:creationId xmlns:a16="http://schemas.microsoft.com/office/drawing/2014/main" id="{01E0DCB0-9043-70AA-C8C2-58F78CE67C0D}"/>
              </a:ext>
            </a:extLst>
          </p:cNvPr>
          <p:cNvSpPr txBox="1"/>
          <p:nvPr/>
        </p:nvSpPr>
        <p:spPr>
          <a:xfrm>
            <a:off x="675641" y="1457247"/>
            <a:ext cx="8026926" cy="43672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400" b="1" dirty="0"/>
              <a:t>实验中遇到的问题及解决方案</a:t>
            </a:r>
          </a:p>
          <a:p>
            <a:pPr>
              <a:lnSpc>
                <a:spcPct val="150000"/>
              </a:lnSpc>
            </a:pPr>
            <a:r>
              <a:rPr lang="zh-CN" altLang="en-US" dirty="0">
                <a:latin typeface="Times New Roman" panose="02020603050405020304" pitchFamily="18" charset="0"/>
                <a:cs typeface="Times New Roman" panose="02020603050405020304" pitchFamily="18" charset="0"/>
              </a:rPr>
              <a:t>①</a:t>
            </a:r>
            <a:r>
              <a:rPr lang="zh-CN" altLang="en-US" sz="2000" dirty="0">
                <a:latin typeface="Times New Roman" panose="02020603050405020304" pitchFamily="18" charset="0"/>
                <a:cs typeface="Times New Roman" panose="02020603050405020304" pitchFamily="18" charset="0"/>
              </a:rPr>
              <a:t>　子集构造法的每个 </a:t>
            </a:r>
            <a:r>
              <a:rPr lang="en-US" altLang="zh-CN" sz="2000" dirty="0">
                <a:latin typeface="Times New Roman" panose="02020603050405020304" pitchFamily="18" charset="0"/>
                <a:cs typeface="Times New Roman" panose="02020603050405020304" pitchFamily="18" charset="0"/>
              </a:rPr>
              <a:t>DFA </a:t>
            </a:r>
            <a:r>
              <a:rPr lang="zh-CN" altLang="en-US" sz="2000" dirty="0">
                <a:latin typeface="Times New Roman" panose="02020603050405020304" pitchFamily="18" charset="0"/>
                <a:cs typeface="Times New Roman" panose="02020603050405020304" pitchFamily="18" charset="0"/>
              </a:rPr>
              <a:t>状态都对应于若干个 </a:t>
            </a:r>
            <a:r>
              <a:rPr lang="en-US" altLang="zh-CN" sz="2000" dirty="0">
                <a:latin typeface="Times New Roman" panose="02020603050405020304" pitchFamily="18" charset="0"/>
                <a:cs typeface="Times New Roman" panose="02020603050405020304" pitchFamily="18" charset="0"/>
              </a:rPr>
              <a:t>NFA </a:t>
            </a:r>
            <a:r>
              <a:rPr lang="zh-CN" altLang="en-US" sz="2000" dirty="0">
                <a:latin typeface="Times New Roman" panose="02020603050405020304" pitchFamily="18" charset="0"/>
                <a:cs typeface="Times New Roman" panose="02020603050405020304" pitchFamily="18" charset="0"/>
              </a:rPr>
              <a:t>状态，那么在 </a:t>
            </a:r>
          </a:p>
          <a:p>
            <a:pPr>
              <a:lnSpc>
                <a:spcPct val="150000"/>
              </a:lnSpc>
            </a:pPr>
            <a:r>
              <a:rPr lang="zh-CN" altLang="en-US" sz="2000" dirty="0">
                <a:latin typeface="Times New Roman" panose="02020603050405020304" pitchFamily="18" charset="0"/>
                <a:cs typeface="Times New Roman" panose="02020603050405020304" pitchFamily="18" charset="0"/>
              </a:rPr>
              <a:t>一个 </a:t>
            </a:r>
            <a:r>
              <a:rPr lang="en-US" altLang="zh-CN" sz="2000" dirty="0">
                <a:latin typeface="Times New Roman" panose="02020603050405020304" pitchFamily="18" charset="0"/>
                <a:cs typeface="Times New Roman" panose="02020603050405020304" pitchFamily="18" charset="0"/>
              </a:rPr>
              <a:t>DFA </a:t>
            </a:r>
            <a:r>
              <a:rPr lang="zh-CN" altLang="en-US" sz="2000" dirty="0">
                <a:latin typeface="Times New Roman" panose="02020603050405020304" pitchFamily="18" charset="0"/>
                <a:cs typeface="Times New Roman" panose="02020603050405020304" pitchFamily="18" charset="0"/>
              </a:rPr>
              <a:t>接收态中，有没有</a:t>
            </a:r>
            <a:r>
              <a:rPr lang="zh-CN" altLang="en-US" sz="2000" dirty="0">
                <a:solidFill>
                  <a:srgbClr val="C00000"/>
                </a:solidFill>
                <a:latin typeface="Times New Roman" panose="02020603050405020304" pitchFamily="18" charset="0"/>
                <a:cs typeface="Times New Roman" panose="02020603050405020304" pitchFamily="18" charset="0"/>
              </a:rPr>
              <a:t>可能包括多种动作代码不同的 </a:t>
            </a:r>
            <a:r>
              <a:rPr lang="en-US" altLang="zh-CN" sz="2000" dirty="0">
                <a:solidFill>
                  <a:srgbClr val="C00000"/>
                </a:solidFill>
                <a:latin typeface="Times New Roman" panose="02020603050405020304" pitchFamily="18" charset="0"/>
                <a:cs typeface="Times New Roman" panose="02020603050405020304" pitchFamily="18" charset="0"/>
              </a:rPr>
              <a:t>NFA </a:t>
            </a:r>
            <a:r>
              <a:rPr lang="zh-CN" altLang="en-US" sz="2000" dirty="0">
                <a:solidFill>
                  <a:srgbClr val="C00000"/>
                </a:solidFill>
                <a:latin typeface="Times New Roman" panose="02020603050405020304" pitchFamily="18" charset="0"/>
                <a:cs typeface="Times New Roman" panose="02020603050405020304" pitchFamily="18" charset="0"/>
              </a:rPr>
              <a:t>接收态</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我们发现，答案是肯定的。</a:t>
            </a:r>
            <a:endParaRPr lang="en-US" altLang="zh-CN" sz="2000" dirty="0">
              <a:latin typeface="Times New Roman" panose="02020603050405020304" pitchFamily="18" charset="0"/>
              <a:cs typeface="Times New Roman" panose="02020603050405020304" pitchFamily="18" charset="0"/>
            </a:endParaRPr>
          </a:p>
          <a:p>
            <a:pPr>
              <a:lnSpc>
                <a:spcPct val="150000"/>
              </a:lnSpc>
              <a:spcAft>
                <a:spcPts val="600"/>
              </a:spcAft>
            </a:pPr>
            <a:r>
              <a:rPr lang="zh-CN" altLang="en-US" sz="2000" dirty="0">
                <a:latin typeface="Times New Roman" panose="02020603050405020304" pitchFamily="18" charset="0"/>
                <a:cs typeface="Times New Roman" panose="02020603050405020304" pitchFamily="18" charset="0"/>
              </a:rPr>
              <a:t>　　这种动作代码的冲突问题需要借助动作的优先级，即借助</a:t>
            </a:r>
            <a:r>
              <a:rPr lang="en-US" altLang="zh-CN" sz="2000" dirty="0">
                <a:latin typeface="Times New Roman" panose="02020603050405020304" pitchFamily="18" charset="0"/>
                <a:cs typeface="Times New Roman" panose="02020603050405020304" pitchFamily="18" charset="0"/>
              </a:rPr>
              <a:t>Lex</a:t>
            </a:r>
            <a:r>
              <a:rPr lang="zh-CN" altLang="en-US" sz="2000" dirty="0">
                <a:latin typeface="Times New Roman" panose="02020603050405020304" pitchFamily="18" charset="0"/>
                <a:cs typeface="Times New Roman" panose="02020603050405020304" pitchFamily="18" charset="0"/>
              </a:rPr>
              <a:t>的正则</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动作部分“先定义的优先高”的规则进行解决。</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②　</a:t>
            </a: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DFA</a:t>
            </a:r>
            <a:r>
              <a:rPr lang="zh-CN" altLang="en-US" sz="2000" dirty="0">
                <a:latin typeface="Times New Roman" panose="02020603050405020304" pitchFamily="18" charset="0"/>
                <a:cs typeface="Times New Roman" panose="02020603050405020304" pitchFamily="18" charset="0"/>
              </a:rPr>
              <a:t>最小化时，</a:t>
            </a:r>
            <a:r>
              <a:rPr lang="zh-CN" altLang="en-US" sz="2000" dirty="0">
                <a:solidFill>
                  <a:srgbClr val="C00000"/>
                </a:solidFill>
                <a:latin typeface="Times New Roman" panose="02020603050405020304" pitchFamily="18" charset="0"/>
                <a:cs typeface="Times New Roman" panose="02020603050405020304" pitchFamily="18" charset="0"/>
              </a:rPr>
              <a:t>对于终态，不能把它们放在同一个划分</a:t>
            </a:r>
            <a:r>
              <a:rPr lang="zh-CN" altLang="en-US" sz="2000" dirty="0">
                <a:latin typeface="Times New Roman" panose="02020603050405020304" pitchFamily="18" charset="0"/>
                <a:cs typeface="Times New Roman" panose="02020603050405020304" pitchFamily="18" charset="0"/>
              </a:rPr>
              <a:t>，而要在一开始就全部构建独立的划分（即一个新状态不能包含多个终态），这是因为终态上绑定着“动作代码”属性，因此它们之间不是真正等价的。</a:t>
            </a:r>
            <a:endParaRPr lang="en-US" altLang="zh-CN"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5A3AC17-FD21-183A-C5E9-CD7558D412E1}"/>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305431714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45975" y="599103"/>
            <a:ext cx="6000265"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词法分析代码生成模块</a:t>
            </a:r>
          </a:p>
        </p:txBody>
      </p:sp>
      <p:sp>
        <p:nvSpPr>
          <p:cNvPr id="5" name="文本框 4">
            <a:extLst>
              <a:ext uri="{FF2B5EF4-FFF2-40B4-BE49-F238E27FC236}">
                <a16:creationId xmlns:a16="http://schemas.microsoft.com/office/drawing/2014/main" id="{E7F05D2C-84B1-397D-4B42-7DB7C8B943CD}"/>
              </a:ext>
            </a:extLst>
          </p:cNvPr>
          <p:cNvSpPr txBox="1"/>
          <p:nvPr/>
        </p:nvSpPr>
        <p:spPr>
          <a:xfrm>
            <a:off x="809522" y="2725302"/>
            <a:ext cx="864312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实验中的主要思路和算法描述</a:t>
            </a:r>
          </a:p>
        </p:txBody>
      </p:sp>
      <p:sp>
        <p:nvSpPr>
          <p:cNvPr id="6" name="文本框 5">
            <a:extLst>
              <a:ext uri="{FF2B5EF4-FFF2-40B4-BE49-F238E27FC236}">
                <a16:creationId xmlns:a16="http://schemas.microsoft.com/office/drawing/2014/main" id="{8323F380-EFD7-3936-E760-5D25A702248C}"/>
              </a:ext>
            </a:extLst>
          </p:cNvPr>
          <p:cNvSpPr txBox="1"/>
          <p:nvPr/>
        </p:nvSpPr>
        <p:spPr>
          <a:xfrm>
            <a:off x="1074896" y="3210918"/>
            <a:ext cx="9829407" cy="2812950"/>
          </a:xfrm>
          <a:prstGeom prst="rect">
            <a:avLst/>
          </a:prstGeom>
          <a:noFill/>
        </p:spPr>
        <p:txBody>
          <a:bodyPr wrap="square">
            <a:spAutoFit/>
          </a:bodyPr>
          <a:lstStyle/>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① 直接复制</a:t>
            </a:r>
            <a:r>
              <a:rPr lang="en-US" altLang="zh-CN" sz="2000" dirty="0">
                <a:latin typeface="Times New Roman" panose="02020603050405020304" pitchFamily="18" charset="0"/>
                <a:cs typeface="Times New Roman" panose="02020603050405020304" pitchFamily="18" charset="0"/>
              </a:rPr>
              <a:t>c99.l</a:t>
            </a:r>
            <a:r>
              <a:rPr lang="zh-CN" altLang="en-US" sz="2000" dirty="0">
                <a:latin typeface="Times New Roman" panose="02020603050405020304" pitchFamily="18" charset="0"/>
                <a:cs typeface="Times New Roman" panose="02020603050405020304" pitchFamily="18" charset="0"/>
              </a:rPr>
              <a:t>文件文件解析后得到的第一部分，即：</a:t>
            </a:r>
            <a:endParaRPr lang="en-US" altLang="zh-CN" sz="2000" dirty="0">
              <a:latin typeface="Times New Roman" panose="02020603050405020304" pitchFamily="18" charset="0"/>
              <a:cs typeface="Times New Roman" panose="02020603050405020304" pitchFamily="18" charset="0"/>
            </a:endParaRPr>
          </a:p>
          <a:p>
            <a:pPr>
              <a:spcAft>
                <a:spcPts val="600"/>
              </a:spcAft>
            </a:pPr>
            <a:r>
              <a:rPr lang="zh-CN" altLang="en-US" sz="2000" dirty="0">
                <a:latin typeface="Times New Roman" panose="02020603050405020304" pitchFamily="18" charset="0"/>
                <a:cs typeface="Times New Roman" panose="02020603050405020304" pitchFamily="18" charset="0"/>
              </a:rPr>
              <a:t>      用户自定义变量、常量和头文件</a:t>
            </a:r>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② </a:t>
            </a:r>
            <a:r>
              <a:rPr lang="en-US" altLang="zh-CN" sz="2000" dirty="0">
                <a:latin typeface="Times New Roman" panose="02020603050405020304" pitchFamily="18" charset="0"/>
                <a:cs typeface="Times New Roman" panose="02020603050405020304" pitchFamily="18" charset="0"/>
              </a:rPr>
              <a:t>C/C++</a:t>
            </a:r>
            <a:r>
              <a:rPr lang="zh-CN" altLang="en-US" sz="2000" dirty="0">
                <a:latin typeface="Times New Roman" panose="02020603050405020304" pitchFamily="18" charset="0"/>
                <a:cs typeface="Times New Roman" panose="02020603050405020304" pitchFamily="18" charset="0"/>
              </a:rPr>
              <a:t>程序必须包含的一些预申明，如：</a:t>
            </a:r>
            <a:r>
              <a:rPr lang="en-US" altLang="zh-CN" sz="2000" dirty="0">
                <a:latin typeface="Times New Roman" panose="02020603050405020304" pitchFamily="18" charset="0"/>
                <a:cs typeface="Times New Roman" panose="02020603050405020304" pitchFamily="18" charset="0"/>
              </a:rPr>
              <a:t> using namespace std; </a:t>
            </a:r>
            <a:endParaRPr lang="zh-CN" altLang="en-US"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③ 词法分析函数定义</a:t>
            </a:r>
            <a:r>
              <a:rPr lang="en-US" altLang="zh-CN" sz="2000" dirty="0">
                <a:latin typeface="Times New Roman" panose="02020603050405020304" pitchFamily="18" charset="0"/>
                <a:cs typeface="Times New Roman" panose="02020603050405020304" pitchFamily="18" charset="0"/>
              </a:rPr>
              <a:t>string analysis(char *</a:t>
            </a:r>
            <a:r>
              <a:rPr lang="en-US" altLang="zh-CN" sz="2000" dirty="0" err="1">
                <a:latin typeface="Times New Roman" panose="02020603050405020304" pitchFamily="18" charset="0"/>
                <a:cs typeface="Times New Roman" panose="02020603050405020304" pitchFamily="18" charset="0"/>
              </a:rPr>
              <a:t>yytext</a:t>
            </a:r>
            <a:r>
              <a:rPr lang="en-US" altLang="zh-CN" sz="2000" dirty="0">
                <a:latin typeface="Times New Roman" panose="02020603050405020304" pitchFamily="18" charset="0"/>
                <a:cs typeface="Times New Roman" panose="02020603050405020304" pitchFamily="18" charset="0"/>
              </a:rPr>
              <a:t>, int n)</a:t>
            </a:r>
            <a:endParaRPr lang="zh-CN" altLang="en-US"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④ 状态标识符</a:t>
            </a:r>
            <a:r>
              <a:rPr lang="en-US" altLang="zh-CN" sz="2000" dirty="0">
                <a:latin typeface="Times New Roman" panose="02020603050405020304" pitchFamily="18" charset="0"/>
                <a:cs typeface="Times New Roman" panose="02020603050405020304" pitchFamily="18" charset="0"/>
              </a:rPr>
              <a:t>state</a:t>
            </a:r>
            <a:r>
              <a:rPr lang="zh-CN" altLang="en-US" sz="2000" dirty="0">
                <a:latin typeface="Times New Roman" panose="02020603050405020304" pitchFamily="18" charset="0"/>
                <a:cs typeface="Times New Roman" panose="02020603050405020304" pitchFamily="18" charset="0"/>
              </a:rPr>
              <a:t>初始化，状态数</a:t>
            </a:r>
            <a:r>
              <a:rPr lang="en-US" altLang="zh-CN" sz="2000" dirty="0">
                <a:latin typeface="Times New Roman" panose="02020603050405020304" pitchFamily="18" charset="0"/>
                <a:cs typeface="Times New Roman" panose="02020603050405020304" pitchFamily="18" charset="0"/>
              </a:rPr>
              <a:t>N</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FD06C57-226E-087D-7379-51A1E87A4A5C}"/>
              </a:ext>
            </a:extLst>
          </p:cNvPr>
          <p:cNvSpPr txBox="1"/>
          <p:nvPr/>
        </p:nvSpPr>
        <p:spPr>
          <a:xfrm>
            <a:off x="809522" y="1416016"/>
            <a:ext cx="6096000" cy="1354217"/>
          </a:xfrm>
          <a:prstGeom prst="rect">
            <a:avLst/>
          </a:prstGeom>
          <a:noFill/>
        </p:spPr>
        <p:txBody>
          <a:bodyPr wrap="square">
            <a:spAutoFit/>
          </a:bodyPr>
          <a:lstStyle/>
          <a:p>
            <a:pPr marL="342900" indent="-342900">
              <a:spcAft>
                <a:spcPts val="600"/>
              </a:spcAft>
              <a:buFont typeface="Arial" panose="020B0604020202020204" pitchFamily="34" charset="0"/>
              <a:buChar char="•"/>
            </a:pPr>
            <a:r>
              <a:rPr lang="zh-CN" altLang="en-US" sz="2400" b="1" dirty="0"/>
              <a:t>实验内容</a:t>
            </a:r>
            <a:endParaRPr lang="en-US" altLang="zh-CN" sz="2400" b="1" dirty="0"/>
          </a:p>
          <a:p>
            <a:pPr>
              <a:spcBef>
                <a:spcPts val="600"/>
              </a:spcBef>
            </a:pPr>
            <a:r>
              <a:rPr lang="zh-CN" altLang="en-US" sz="2400" dirty="0">
                <a:latin typeface="Times New Roman" panose="02020603050405020304" pitchFamily="18" charset="0"/>
                <a:cs typeface="Times New Roman" panose="02020603050405020304" pitchFamily="18" charset="0"/>
              </a:rPr>
              <a:t>    生成词法分析程序的 </a:t>
            </a:r>
            <a:r>
              <a:rPr lang="en-US" altLang="zh-CN" sz="2400" dirty="0">
                <a:latin typeface="Times New Roman" panose="02020603050405020304" pitchFamily="18" charset="0"/>
                <a:cs typeface="Times New Roman" panose="02020603050405020304" pitchFamily="18" charset="0"/>
              </a:rPr>
              <a:t>C </a:t>
            </a:r>
            <a:r>
              <a:rPr lang="zh-CN" altLang="en-US" sz="2400" dirty="0">
                <a:latin typeface="Times New Roman" panose="02020603050405020304" pitchFamily="18" charset="0"/>
                <a:cs typeface="Times New Roman" panose="02020603050405020304" pitchFamily="18" charset="0"/>
              </a:rPr>
              <a:t>代码</a:t>
            </a:r>
            <a:endParaRPr lang="en-US" altLang="zh-CN" sz="2400" dirty="0">
              <a:latin typeface="Times New Roman" panose="02020603050405020304" pitchFamily="18" charset="0"/>
              <a:cs typeface="Times New Roman" panose="02020603050405020304" pitchFamily="18" charset="0"/>
            </a:endParaRPr>
          </a:p>
          <a:p>
            <a:endParaRPr lang="zh-CN" altLang="en-US" sz="2400" b="1" dirty="0"/>
          </a:p>
        </p:txBody>
      </p:sp>
    </p:spTree>
    <p:extLst>
      <p:ext uri="{BB962C8B-B14F-4D97-AF65-F5344CB8AC3E}">
        <p14:creationId xmlns:p14="http://schemas.microsoft.com/office/powerpoint/2010/main" val="111692107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grpSp>
        <p:nvGrpSpPr>
          <p:cNvPr id="4" name="组合 3"/>
          <p:cNvGrpSpPr/>
          <p:nvPr/>
        </p:nvGrpSpPr>
        <p:grpSpPr>
          <a:xfrm>
            <a:off x="2869341" y="871538"/>
            <a:ext cx="2266770" cy="2266770"/>
            <a:chOff x="2629080" y="1018471"/>
            <a:chExt cx="2266770" cy="2266770"/>
          </a:xfrm>
        </p:grpSpPr>
        <p:sp>
          <p:nvSpPr>
            <p:cNvPr id="2" name="椭圆 1"/>
            <p:cNvSpPr/>
            <p:nvPr/>
          </p:nvSpPr>
          <p:spPr>
            <a:xfrm>
              <a:off x="2629080" y="1018471"/>
              <a:ext cx="2266770" cy="2266770"/>
            </a:xfrm>
            <a:prstGeom prst="ellipse">
              <a:avLst/>
            </a:prstGeom>
            <a:noFill/>
            <a:ln w="57150">
              <a:solidFill>
                <a:srgbClr val="9BD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Freeform 104"/>
            <p:cNvSpPr>
              <a:spLocks noEditPoints="1"/>
            </p:cNvSpPr>
            <p:nvPr/>
          </p:nvSpPr>
          <p:spPr bwMode="auto">
            <a:xfrm>
              <a:off x="3267578" y="1649316"/>
              <a:ext cx="989774" cy="1005080"/>
            </a:xfrm>
            <a:custGeom>
              <a:avLst/>
              <a:gdLst>
                <a:gd name="T0" fmla="*/ 390102 w 60"/>
                <a:gd name="T1" fmla="*/ 82030 h 61"/>
                <a:gd name="T2" fmla="*/ 225848 w 60"/>
                <a:gd name="T3" fmla="*/ 82030 h 61"/>
                <a:gd name="T4" fmla="*/ 461963 w 60"/>
                <a:gd name="T5" fmla="*/ 420401 h 61"/>
                <a:gd name="T6" fmla="*/ 513292 w 60"/>
                <a:gd name="T7" fmla="*/ 594714 h 61"/>
                <a:gd name="T8" fmla="*/ 523558 w 60"/>
                <a:gd name="T9" fmla="*/ 451162 h 61"/>
                <a:gd name="T10" fmla="*/ 564621 w 60"/>
                <a:gd name="T11" fmla="*/ 594714 h 61"/>
                <a:gd name="T12" fmla="*/ 564621 w 60"/>
                <a:gd name="T13" fmla="*/ 389640 h 61"/>
                <a:gd name="T14" fmla="*/ 574887 w 60"/>
                <a:gd name="T15" fmla="*/ 297357 h 61"/>
                <a:gd name="T16" fmla="*/ 615950 w 60"/>
                <a:gd name="T17" fmla="*/ 389640 h 61"/>
                <a:gd name="T18" fmla="*/ 574887 w 60"/>
                <a:gd name="T19" fmla="*/ 215327 h 61"/>
                <a:gd name="T20" fmla="*/ 482494 w 60"/>
                <a:gd name="T21" fmla="*/ 235835 h 61"/>
                <a:gd name="T22" fmla="*/ 461963 w 60"/>
                <a:gd name="T23" fmla="*/ 420401 h 61"/>
                <a:gd name="T24" fmla="*/ 379836 w 60"/>
                <a:gd name="T25" fmla="*/ 266596 h 61"/>
                <a:gd name="T26" fmla="*/ 369570 w 60"/>
                <a:gd name="T27" fmla="*/ 379386 h 61"/>
                <a:gd name="T28" fmla="*/ 369570 w 60"/>
                <a:gd name="T29" fmla="*/ 625475 h 61"/>
                <a:gd name="T30" fmla="*/ 318241 w 60"/>
                <a:gd name="T31" fmla="*/ 451162 h 61"/>
                <a:gd name="T32" fmla="*/ 307975 w 60"/>
                <a:gd name="T33" fmla="*/ 625475 h 61"/>
                <a:gd name="T34" fmla="*/ 246380 w 60"/>
                <a:gd name="T35" fmla="*/ 410148 h 61"/>
                <a:gd name="T36" fmla="*/ 246380 w 60"/>
                <a:gd name="T37" fmla="*/ 266596 h 61"/>
                <a:gd name="T38" fmla="*/ 236114 w 60"/>
                <a:gd name="T39" fmla="*/ 379386 h 61"/>
                <a:gd name="T40" fmla="*/ 184785 w 60"/>
                <a:gd name="T41" fmla="*/ 225581 h 61"/>
                <a:gd name="T42" fmla="*/ 379836 w 60"/>
                <a:gd name="T43" fmla="*/ 174313 h 61"/>
                <a:gd name="T44" fmla="*/ 441431 w 60"/>
                <a:gd name="T45" fmla="*/ 379386 h 61"/>
                <a:gd name="T46" fmla="*/ 153988 w 60"/>
                <a:gd name="T47" fmla="*/ 420401 h 61"/>
                <a:gd name="T48" fmla="*/ 102658 w 60"/>
                <a:gd name="T49" fmla="*/ 594714 h 61"/>
                <a:gd name="T50" fmla="*/ 92393 w 60"/>
                <a:gd name="T51" fmla="*/ 451162 h 61"/>
                <a:gd name="T52" fmla="*/ 51329 w 60"/>
                <a:gd name="T53" fmla="*/ 594714 h 61"/>
                <a:gd name="T54" fmla="*/ 51329 w 60"/>
                <a:gd name="T55" fmla="*/ 389640 h 61"/>
                <a:gd name="T56" fmla="*/ 41063 w 60"/>
                <a:gd name="T57" fmla="*/ 297357 h 61"/>
                <a:gd name="T58" fmla="*/ 0 w 60"/>
                <a:gd name="T59" fmla="*/ 389640 h 61"/>
                <a:gd name="T60" fmla="*/ 41063 w 60"/>
                <a:gd name="T61" fmla="*/ 215327 h 61"/>
                <a:gd name="T62" fmla="*/ 133456 w 60"/>
                <a:gd name="T63" fmla="*/ 235835 h 61"/>
                <a:gd name="T64" fmla="*/ 153988 w 60"/>
                <a:gd name="T65" fmla="*/ 420401 h 61"/>
                <a:gd name="T66" fmla="*/ 164253 w 60"/>
                <a:gd name="T67" fmla="*/ 143552 h 61"/>
                <a:gd name="T68" fmla="*/ 153988 w 60"/>
                <a:gd name="T69" fmla="*/ 184566 h 61"/>
                <a:gd name="T70" fmla="*/ 30798 w 60"/>
                <a:gd name="T71" fmla="*/ 143552 h 61"/>
                <a:gd name="T72" fmla="*/ 513292 w 60"/>
                <a:gd name="T73" fmla="*/ 71776 h 61"/>
                <a:gd name="T74" fmla="*/ 461963 w 60"/>
                <a:gd name="T75" fmla="*/ 184566 h 61"/>
                <a:gd name="T76" fmla="*/ 513292 w 60"/>
                <a:gd name="T77" fmla="*/ 205074 h 61"/>
                <a:gd name="T78" fmla="*/ 513292 w 60"/>
                <a:gd name="T79" fmla="*/ 71776 h 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rgbClr val="3EAEB7"/>
            </a:solidFill>
            <a:ln>
              <a:noFill/>
            </a:ln>
          </p:spPr>
          <p:txBody>
            <a:bodyPr/>
            <a:lstStyle/>
            <a:p>
              <a:pPr eaLnBrk="0" hangingPunct="0"/>
              <a:endParaRPr lang="zh-CN" altLang="en-US">
                <a:solidFill>
                  <a:srgbClr val="000000"/>
                </a:solidFill>
                <a:cs typeface="+mn-ea"/>
                <a:sym typeface="+mn-lt"/>
              </a:endParaRPr>
            </a:p>
          </p:txBody>
        </p:sp>
      </p:grpSp>
      <p:sp>
        <p:nvSpPr>
          <p:cNvPr id="14" name="文本框 5"/>
          <p:cNvSpPr txBox="1"/>
          <p:nvPr/>
        </p:nvSpPr>
        <p:spPr>
          <a:xfrm>
            <a:off x="2772261" y="3509877"/>
            <a:ext cx="2228495" cy="83099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PART 01</a:t>
            </a:r>
            <a:endParaRPr lang="zh-CN" altLang="en-US" sz="4800" b="1" dirty="0">
              <a:solidFill>
                <a:schemeClr val="tx1">
                  <a:lumMod val="75000"/>
                  <a:lumOff val="25000"/>
                </a:schemeClr>
              </a:solidFill>
              <a:cs typeface="+mn-ea"/>
              <a:sym typeface="+mn-lt"/>
            </a:endParaRPr>
          </a:p>
        </p:txBody>
      </p:sp>
      <p:sp>
        <p:nvSpPr>
          <p:cNvPr id="19" name="文本框 7"/>
          <p:cNvSpPr txBox="1"/>
          <p:nvPr/>
        </p:nvSpPr>
        <p:spPr>
          <a:xfrm>
            <a:off x="2063738" y="4705933"/>
            <a:ext cx="387798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项目总体情况</a:t>
            </a:r>
          </a:p>
        </p:txBody>
      </p:sp>
    </p:spTree>
    <p:extLst>
      <p:ext uri="{BB962C8B-B14F-4D97-AF65-F5344CB8AC3E}">
        <p14:creationId xmlns:p14="http://schemas.microsoft.com/office/powerpoint/2010/main" val="353722574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08263" y="635086"/>
            <a:ext cx="4721813"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词法分析代码生成模块</a:t>
            </a:r>
          </a:p>
        </p:txBody>
      </p:sp>
      <p:sp>
        <p:nvSpPr>
          <p:cNvPr id="4" name="文本框 3">
            <a:extLst>
              <a:ext uri="{FF2B5EF4-FFF2-40B4-BE49-F238E27FC236}">
                <a16:creationId xmlns:a16="http://schemas.microsoft.com/office/drawing/2014/main" id="{01E0DCB0-9043-70AA-C8C2-58F78CE67C0D}"/>
              </a:ext>
            </a:extLst>
          </p:cNvPr>
          <p:cNvSpPr txBox="1"/>
          <p:nvPr/>
        </p:nvSpPr>
        <p:spPr>
          <a:xfrm>
            <a:off x="708263" y="2004323"/>
            <a:ext cx="9698927" cy="504625"/>
          </a:xfrm>
          <a:prstGeom prst="rect">
            <a:avLst/>
          </a:prstGeom>
          <a:noFill/>
        </p:spPr>
        <p:txBody>
          <a:bodyPr wrap="square">
            <a:spAutoFit/>
          </a:bodyPr>
          <a:lstStyle/>
          <a:p>
            <a:pPr>
              <a:lnSpc>
                <a:spcPct val="150000"/>
              </a:lnSpc>
              <a:spcAft>
                <a:spcPts val="600"/>
              </a:spcAft>
            </a:pPr>
            <a:r>
              <a:rPr lang="zh-CN" altLang="en-US" dirty="0">
                <a:latin typeface="Times New Roman" panose="02020603050405020304" pitchFamily="18" charset="0"/>
                <a:cs typeface="Times New Roman" panose="02020603050405020304" pitchFamily="18" charset="0"/>
              </a:rPr>
              <a:t>⑤</a:t>
            </a:r>
            <a:r>
              <a:rPr lang="zh-CN" altLang="en-US" sz="2000" dirty="0">
                <a:latin typeface="Times New Roman" panose="02020603050405020304" pitchFamily="18" charset="0"/>
                <a:cs typeface="Times New Roman" panose="02020603050405020304" pitchFamily="18" charset="0"/>
              </a:rPr>
              <a:t> 生成接收状态到动作代码的 </a:t>
            </a:r>
            <a:r>
              <a:rPr lang="en-US" altLang="zh-CN" sz="2000" dirty="0">
                <a:latin typeface="Times New Roman" panose="02020603050405020304" pitchFamily="18" charset="0"/>
                <a:cs typeface="Times New Roman" panose="02020603050405020304" pitchFamily="18" charset="0"/>
              </a:rPr>
              <a:t>switch case </a:t>
            </a:r>
            <a:r>
              <a:rPr lang="zh-CN" altLang="en-US" sz="2000" dirty="0">
                <a:latin typeface="Times New Roman" panose="02020603050405020304" pitchFamily="18" charset="0"/>
                <a:cs typeface="Times New Roman" panose="02020603050405020304" pitchFamily="18" charset="0"/>
              </a:rPr>
              <a:t>的映射表</a:t>
            </a:r>
          </a:p>
        </p:txBody>
      </p:sp>
      <p:sp>
        <p:nvSpPr>
          <p:cNvPr id="5" name="文本框 4">
            <a:extLst>
              <a:ext uri="{FF2B5EF4-FFF2-40B4-BE49-F238E27FC236}">
                <a16:creationId xmlns:a16="http://schemas.microsoft.com/office/drawing/2014/main" id="{26EE0A10-B343-4356-89D1-A91A0575AFC2}"/>
              </a:ext>
            </a:extLst>
          </p:cNvPr>
          <p:cNvSpPr txBox="1"/>
          <p:nvPr/>
        </p:nvSpPr>
        <p:spPr>
          <a:xfrm>
            <a:off x="708263" y="2632487"/>
            <a:ext cx="9868609" cy="961097"/>
          </a:xfrm>
          <a:prstGeom prst="rect">
            <a:avLst/>
          </a:prstGeom>
          <a:noFill/>
        </p:spPr>
        <p:txBody>
          <a:bodyPr wrap="square">
            <a:spAutoFit/>
          </a:bodyPr>
          <a:lstStyle/>
          <a:p>
            <a:pPr>
              <a:lnSpc>
                <a:spcPct val="150000"/>
              </a:lnSpc>
              <a:spcAft>
                <a:spcPts val="600"/>
              </a:spcAft>
            </a:pPr>
            <a:r>
              <a:rPr lang="zh-CN" altLang="en-US" sz="2000" dirty="0">
                <a:latin typeface="Times New Roman" panose="02020603050405020304" pitchFamily="18" charset="0"/>
                <a:cs typeface="Times New Roman" panose="02020603050405020304" pitchFamily="18" charset="0"/>
              </a:rPr>
              <a:t>注意：若到了最后一个状态就跳出循环，若发什么错误就返回</a:t>
            </a:r>
            <a:r>
              <a:rPr lang="en-US" altLang="zh-CN" sz="2000" dirty="0">
                <a:latin typeface="Times New Roman" panose="02020603050405020304" pitchFamily="18" charset="0"/>
                <a:cs typeface="Times New Roman" panose="02020603050405020304" pitchFamily="18" charset="0"/>
              </a:rPr>
              <a:t>ERROR</a:t>
            </a:r>
            <a:r>
              <a:rPr lang="zh-CN" altLang="en-US" sz="2000" dirty="0">
                <a:latin typeface="Times New Roman" panose="02020603050405020304" pitchFamily="18" charset="0"/>
                <a:cs typeface="Times New Roman" panose="02020603050405020304" pitchFamily="18" charset="0"/>
              </a:rPr>
              <a:t>，还要特别处理所有的转义运算符。</a:t>
            </a:r>
          </a:p>
        </p:txBody>
      </p:sp>
      <p:sp>
        <p:nvSpPr>
          <p:cNvPr id="8" name="文本框 7">
            <a:extLst>
              <a:ext uri="{FF2B5EF4-FFF2-40B4-BE49-F238E27FC236}">
                <a16:creationId xmlns:a16="http://schemas.microsoft.com/office/drawing/2014/main" id="{624B35BF-6D51-46A4-8103-4C7B10927481}"/>
              </a:ext>
            </a:extLst>
          </p:cNvPr>
          <p:cNvSpPr txBox="1"/>
          <p:nvPr/>
        </p:nvSpPr>
        <p:spPr>
          <a:xfrm>
            <a:off x="708263" y="3744964"/>
            <a:ext cx="8975785" cy="2807756"/>
          </a:xfrm>
          <a:prstGeom prst="rect">
            <a:avLst/>
          </a:prstGeom>
          <a:noFill/>
        </p:spPr>
        <p:txBody>
          <a:bodyPr wrap="square">
            <a:spAutoFit/>
          </a:bodyPr>
          <a:lstStyle/>
          <a:p>
            <a:pPr>
              <a:lnSpc>
                <a:spcPct val="150000"/>
              </a:lnSpc>
            </a:pPr>
            <a:r>
              <a:rPr lang="en-US" altLang="zh-CN" sz="2000" dirty="0" err="1">
                <a:latin typeface="Times New Roman" panose="02020603050405020304" pitchFamily="18" charset="0"/>
                <a:cs typeface="Times New Roman" panose="02020603050405020304" pitchFamily="18" charset="0"/>
              </a:rPr>
              <a:t>yylex</a:t>
            </a:r>
            <a:r>
              <a:rPr lang="zh-CN" altLang="en-US" sz="2000" dirty="0">
                <a:latin typeface="Times New Roman" panose="02020603050405020304" pitchFamily="18" charset="0"/>
                <a:cs typeface="Times New Roman" panose="02020603050405020304" pitchFamily="18" charset="0"/>
              </a:rPr>
              <a:t>在匹配词法单元时，要遵循最长匹配原则。 因此， 每当到了接收状态，则暂时记录下来， 然后继续进行状态转移，尝试接触下一个接收状态， 进行</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更长的匹配。 这样， 记录的永远是当前看到的最长的接收状态；同长度情况下永远是最早出现接收状态（后出现规定不覆盖），符合 </a:t>
            </a:r>
            <a:r>
              <a:rPr lang="en-US" altLang="zh-CN" sz="2000" dirty="0">
                <a:latin typeface="Times New Roman" panose="02020603050405020304" pitchFamily="18" charset="0"/>
                <a:cs typeface="Times New Roman" panose="02020603050405020304" pitchFamily="18" charset="0"/>
              </a:rPr>
              <a:t>Lex </a:t>
            </a:r>
            <a:r>
              <a:rPr lang="zh-CN" altLang="en-US" sz="2000" dirty="0">
                <a:latin typeface="Times New Roman" panose="02020603050405020304" pitchFamily="18" charset="0"/>
                <a:cs typeface="Times New Roman" panose="02020603050405020304" pitchFamily="18" charset="0"/>
              </a:rPr>
              <a:t>的优先级要求。 </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直到无法进行更长的匹配， 则把失败的多余匹配全部回退，然后采取最近记录的接收状态进行接收， 填充 </a:t>
            </a:r>
            <a:r>
              <a:rPr lang="en-US" altLang="zh-CN" sz="2000" dirty="0" err="1">
                <a:latin typeface="Times New Roman" panose="02020603050405020304" pitchFamily="18" charset="0"/>
                <a:cs typeface="Times New Roman" panose="02020603050405020304" pitchFamily="18" charset="0"/>
              </a:rPr>
              <a:t>yytext</a:t>
            </a:r>
            <a:r>
              <a:rPr lang="zh-CN" altLang="en-US" sz="2000" dirty="0">
                <a:latin typeface="Times New Roman" panose="02020603050405020304" pitchFamily="18" charset="0"/>
                <a:cs typeface="Times New Roman" panose="02020603050405020304" pitchFamily="18" charset="0"/>
              </a:rPr>
              <a:t>。</a:t>
            </a:r>
          </a:p>
        </p:txBody>
      </p:sp>
      <p:sp>
        <p:nvSpPr>
          <p:cNvPr id="9" name="文本框 8">
            <a:extLst>
              <a:ext uri="{FF2B5EF4-FFF2-40B4-BE49-F238E27FC236}">
                <a16:creationId xmlns:a16="http://schemas.microsoft.com/office/drawing/2014/main" id="{84AFC358-8207-26FB-8C47-4381D4EFB078}"/>
              </a:ext>
            </a:extLst>
          </p:cNvPr>
          <p:cNvSpPr txBox="1"/>
          <p:nvPr/>
        </p:nvSpPr>
        <p:spPr>
          <a:xfrm>
            <a:off x="780233" y="1488487"/>
            <a:ext cx="6094948" cy="461665"/>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t>实验中的主要思路和算法描述</a:t>
            </a:r>
          </a:p>
        </p:txBody>
      </p:sp>
    </p:spTree>
    <p:extLst>
      <p:ext uri="{BB962C8B-B14F-4D97-AF65-F5344CB8AC3E}">
        <p14:creationId xmlns:p14="http://schemas.microsoft.com/office/powerpoint/2010/main" val="26066216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4" name="文本框 3">
            <a:extLst>
              <a:ext uri="{FF2B5EF4-FFF2-40B4-BE49-F238E27FC236}">
                <a16:creationId xmlns:a16="http://schemas.microsoft.com/office/drawing/2014/main" id="{01E0DCB0-9043-70AA-C8C2-58F78CE67C0D}"/>
              </a:ext>
            </a:extLst>
          </p:cNvPr>
          <p:cNvSpPr txBox="1"/>
          <p:nvPr/>
        </p:nvSpPr>
        <p:spPr>
          <a:xfrm>
            <a:off x="708265" y="2201283"/>
            <a:ext cx="9325587" cy="504625"/>
          </a:xfrm>
          <a:prstGeom prst="rect">
            <a:avLst/>
          </a:prstGeom>
          <a:noFill/>
        </p:spPr>
        <p:txBody>
          <a:bodyPr wrap="square">
            <a:spAutoFit/>
          </a:bodyPr>
          <a:lstStyle/>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⑥ 直接复制</a:t>
            </a:r>
            <a:r>
              <a:rPr lang="en-US" altLang="zh-CN" sz="2000" dirty="0">
                <a:latin typeface="Times New Roman" panose="02020603050405020304" pitchFamily="18" charset="0"/>
                <a:cs typeface="Times New Roman" panose="02020603050405020304" pitchFamily="18" charset="0"/>
              </a:rPr>
              <a:t>c99.l</a:t>
            </a:r>
            <a:r>
              <a:rPr lang="zh-CN" altLang="en-US" sz="2000" dirty="0">
                <a:latin typeface="Times New Roman" panose="02020603050405020304" pitchFamily="18" charset="0"/>
                <a:cs typeface="Times New Roman" panose="02020603050405020304" pitchFamily="18" charset="0"/>
              </a:rPr>
              <a:t>文件文件解析后得到的第四部分，即：用户自定义子例程段</a:t>
            </a:r>
          </a:p>
        </p:txBody>
      </p:sp>
      <p:sp>
        <p:nvSpPr>
          <p:cNvPr id="5" name="文本框 4">
            <a:extLst>
              <a:ext uri="{FF2B5EF4-FFF2-40B4-BE49-F238E27FC236}">
                <a16:creationId xmlns:a16="http://schemas.microsoft.com/office/drawing/2014/main" id="{942246B5-3563-22FF-E57F-7F489E99562B}"/>
              </a:ext>
            </a:extLst>
          </p:cNvPr>
          <p:cNvSpPr txBox="1"/>
          <p:nvPr/>
        </p:nvSpPr>
        <p:spPr>
          <a:xfrm>
            <a:off x="708263" y="635086"/>
            <a:ext cx="4721813"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词法分析代码生成模块</a:t>
            </a:r>
          </a:p>
        </p:txBody>
      </p:sp>
      <p:sp>
        <p:nvSpPr>
          <p:cNvPr id="6" name="文本框 5">
            <a:extLst>
              <a:ext uri="{FF2B5EF4-FFF2-40B4-BE49-F238E27FC236}">
                <a16:creationId xmlns:a16="http://schemas.microsoft.com/office/drawing/2014/main" id="{4AD0AE58-22E4-4C0D-3234-74B4B4807C67}"/>
              </a:ext>
            </a:extLst>
          </p:cNvPr>
          <p:cNvSpPr txBox="1"/>
          <p:nvPr/>
        </p:nvSpPr>
        <p:spPr>
          <a:xfrm>
            <a:off x="780233" y="1488487"/>
            <a:ext cx="6094948" cy="461665"/>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t>实验中的主要思路和算法描述</a:t>
            </a:r>
          </a:p>
        </p:txBody>
      </p:sp>
    </p:spTree>
    <p:extLst>
      <p:ext uri="{BB962C8B-B14F-4D97-AF65-F5344CB8AC3E}">
        <p14:creationId xmlns:p14="http://schemas.microsoft.com/office/powerpoint/2010/main" val="30178426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grpSp>
        <p:nvGrpSpPr>
          <p:cNvPr id="4" name="组合 3"/>
          <p:cNvGrpSpPr/>
          <p:nvPr/>
        </p:nvGrpSpPr>
        <p:grpSpPr>
          <a:xfrm>
            <a:off x="2869341" y="871538"/>
            <a:ext cx="2266770" cy="2266770"/>
            <a:chOff x="2629080" y="1018471"/>
            <a:chExt cx="2266770" cy="2266770"/>
          </a:xfrm>
        </p:grpSpPr>
        <p:sp>
          <p:nvSpPr>
            <p:cNvPr id="2" name="椭圆 1"/>
            <p:cNvSpPr/>
            <p:nvPr/>
          </p:nvSpPr>
          <p:spPr>
            <a:xfrm>
              <a:off x="2629080" y="1018471"/>
              <a:ext cx="2266770" cy="2266770"/>
            </a:xfrm>
            <a:prstGeom prst="ellipse">
              <a:avLst/>
            </a:prstGeom>
            <a:noFill/>
            <a:ln w="57150">
              <a:solidFill>
                <a:srgbClr val="9BD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Freeform 104"/>
            <p:cNvSpPr>
              <a:spLocks noEditPoints="1"/>
            </p:cNvSpPr>
            <p:nvPr/>
          </p:nvSpPr>
          <p:spPr bwMode="auto">
            <a:xfrm>
              <a:off x="3267578" y="1649316"/>
              <a:ext cx="989774" cy="1005080"/>
            </a:xfrm>
            <a:custGeom>
              <a:avLst/>
              <a:gdLst>
                <a:gd name="T0" fmla="*/ 390102 w 60"/>
                <a:gd name="T1" fmla="*/ 82030 h 61"/>
                <a:gd name="T2" fmla="*/ 225848 w 60"/>
                <a:gd name="T3" fmla="*/ 82030 h 61"/>
                <a:gd name="T4" fmla="*/ 461963 w 60"/>
                <a:gd name="T5" fmla="*/ 420401 h 61"/>
                <a:gd name="T6" fmla="*/ 513292 w 60"/>
                <a:gd name="T7" fmla="*/ 594714 h 61"/>
                <a:gd name="T8" fmla="*/ 523558 w 60"/>
                <a:gd name="T9" fmla="*/ 451162 h 61"/>
                <a:gd name="T10" fmla="*/ 564621 w 60"/>
                <a:gd name="T11" fmla="*/ 594714 h 61"/>
                <a:gd name="T12" fmla="*/ 564621 w 60"/>
                <a:gd name="T13" fmla="*/ 389640 h 61"/>
                <a:gd name="T14" fmla="*/ 574887 w 60"/>
                <a:gd name="T15" fmla="*/ 297357 h 61"/>
                <a:gd name="T16" fmla="*/ 615950 w 60"/>
                <a:gd name="T17" fmla="*/ 389640 h 61"/>
                <a:gd name="T18" fmla="*/ 574887 w 60"/>
                <a:gd name="T19" fmla="*/ 215327 h 61"/>
                <a:gd name="T20" fmla="*/ 482494 w 60"/>
                <a:gd name="T21" fmla="*/ 235835 h 61"/>
                <a:gd name="T22" fmla="*/ 461963 w 60"/>
                <a:gd name="T23" fmla="*/ 420401 h 61"/>
                <a:gd name="T24" fmla="*/ 379836 w 60"/>
                <a:gd name="T25" fmla="*/ 266596 h 61"/>
                <a:gd name="T26" fmla="*/ 369570 w 60"/>
                <a:gd name="T27" fmla="*/ 379386 h 61"/>
                <a:gd name="T28" fmla="*/ 369570 w 60"/>
                <a:gd name="T29" fmla="*/ 625475 h 61"/>
                <a:gd name="T30" fmla="*/ 318241 w 60"/>
                <a:gd name="T31" fmla="*/ 451162 h 61"/>
                <a:gd name="T32" fmla="*/ 307975 w 60"/>
                <a:gd name="T33" fmla="*/ 625475 h 61"/>
                <a:gd name="T34" fmla="*/ 246380 w 60"/>
                <a:gd name="T35" fmla="*/ 410148 h 61"/>
                <a:gd name="T36" fmla="*/ 246380 w 60"/>
                <a:gd name="T37" fmla="*/ 266596 h 61"/>
                <a:gd name="T38" fmla="*/ 236114 w 60"/>
                <a:gd name="T39" fmla="*/ 379386 h 61"/>
                <a:gd name="T40" fmla="*/ 184785 w 60"/>
                <a:gd name="T41" fmla="*/ 225581 h 61"/>
                <a:gd name="T42" fmla="*/ 379836 w 60"/>
                <a:gd name="T43" fmla="*/ 174313 h 61"/>
                <a:gd name="T44" fmla="*/ 441431 w 60"/>
                <a:gd name="T45" fmla="*/ 379386 h 61"/>
                <a:gd name="T46" fmla="*/ 153988 w 60"/>
                <a:gd name="T47" fmla="*/ 420401 h 61"/>
                <a:gd name="T48" fmla="*/ 102658 w 60"/>
                <a:gd name="T49" fmla="*/ 594714 h 61"/>
                <a:gd name="T50" fmla="*/ 92393 w 60"/>
                <a:gd name="T51" fmla="*/ 451162 h 61"/>
                <a:gd name="T52" fmla="*/ 51329 w 60"/>
                <a:gd name="T53" fmla="*/ 594714 h 61"/>
                <a:gd name="T54" fmla="*/ 51329 w 60"/>
                <a:gd name="T55" fmla="*/ 389640 h 61"/>
                <a:gd name="T56" fmla="*/ 41063 w 60"/>
                <a:gd name="T57" fmla="*/ 297357 h 61"/>
                <a:gd name="T58" fmla="*/ 0 w 60"/>
                <a:gd name="T59" fmla="*/ 389640 h 61"/>
                <a:gd name="T60" fmla="*/ 41063 w 60"/>
                <a:gd name="T61" fmla="*/ 215327 h 61"/>
                <a:gd name="T62" fmla="*/ 133456 w 60"/>
                <a:gd name="T63" fmla="*/ 235835 h 61"/>
                <a:gd name="T64" fmla="*/ 153988 w 60"/>
                <a:gd name="T65" fmla="*/ 420401 h 61"/>
                <a:gd name="T66" fmla="*/ 164253 w 60"/>
                <a:gd name="T67" fmla="*/ 143552 h 61"/>
                <a:gd name="T68" fmla="*/ 153988 w 60"/>
                <a:gd name="T69" fmla="*/ 184566 h 61"/>
                <a:gd name="T70" fmla="*/ 30798 w 60"/>
                <a:gd name="T71" fmla="*/ 143552 h 61"/>
                <a:gd name="T72" fmla="*/ 513292 w 60"/>
                <a:gd name="T73" fmla="*/ 71776 h 61"/>
                <a:gd name="T74" fmla="*/ 461963 w 60"/>
                <a:gd name="T75" fmla="*/ 184566 h 61"/>
                <a:gd name="T76" fmla="*/ 513292 w 60"/>
                <a:gd name="T77" fmla="*/ 205074 h 61"/>
                <a:gd name="T78" fmla="*/ 513292 w 60"/>
                <a:gd name="T79" fmla="*/ 71776 h 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rgbClr val="3EAEB7"/>
            </a:solidFill>
            <a:ln>
              <a:noFill/>
            </a:ln>
          </p:spPr>
          <p:txBody>
            <a:bodyPr/>
            <a:lstStyle/>
            <a:p>
              <a:pPr eaLnBrk="0" hangingPunct="0"/>
              <a:endParaRPr lang="zh-CN" altLang="en-US">
                <a:solidFill>
                  <a:srgbClr val="000000"/>
                </a:solidFill>
                <a:cs typeface="+mn-ea"/>
                <a:sym typeface="+mn-lt"/>
              </a:endParaRPr>
            </a:p>
          </p:txBody>
        </p:sp>
      </p:grpSp>
      <p:sp>
        <p:nvSpPr>
          <p:cNvPr id="14" name="文本框 5"/>
          <p:cNvSpPr txBox="1"/>
          <p:nvPr/>
        </p:nvSpPr>
        <p:spPr>
          <a:xfrm>
            <a:off x="2772261" y="3509877"/>
            <a:ext cx="2754665" cy="83099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PART 03</a:t>
            </a:r>
            <a:endParaRPr lang="zh-CN" altLang="en-US" sz="4800" b="1" dirty="0">
              <a:solidFill>
                <a:schemeClr val="tx1">
                  <a:lumMod val="75000"/>
                  <a:lumOff val="25000"/>
                </a:schemeClr>
              </a:solidFill>
              <a:cs typeface="+mn-ea"/>
              <a:sym typeface="+mn-lt"/>
            </a:endParaRPr>
          </a:p>
        </p:txBody>
      </p:sp>
      <p:sp>
        <p:nvSpPr>
          <p:cNvPr id="19" name="文本框 7"/>
          <p:cNvSpPr txBox="1"/>
          <p:nvPr/>
        </p:nvSpPr>
        <p:spPr>
          <a:xfrm>
            <a:off x="1974511" y="4712443"/>
            <a:ext cx="4056431"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tx1">
                    <a:lumMod val="75000"/>
                    <a:lumOff val="25000"/>
                  </a:schemeClr>
                </a:solidFill>
                <a:cs typeface="+mn-ea"/>
                <a:sym typeface="+mn-lt"/>
              </a:rPr>
              <a:t>SeuYacc </a:t>
            </a:r>
            <a:r>
              <a:rPr lang="zh-CN" altLang="en-US" sz="4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264363879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405686" y="246460"/>
            <a:ext cx="388956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1. c99.y</a:t>
            </a:r>
            <a:r>
              <a:rPr lang="zh-CN" altLang="en-US" sz="2800" b="1" dirty="0">
                <a:solidFill>
                  <a:schemeClr val="tx1">
                    <a:lumMod val="75000"/>
                    <a:lumOff val="25000"/>
                  </a:schemeClr>
                </a:solidFill>
                <a:cs typeface="+mn-ea"/>
                <a:sym typeface="+mn-lt"/>
              </a:rPr>
              <a:t>文件解析模块</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016138"/>
            <a:ext cx="11907520" cy="5888792"/>
          </a:xfrm>
          <a:prstGeom prst="rect">
            <a:avLst/>
          </a:prstGeom>
          <a:noFill/>
        </p:spPr>
        <p:txBody>
          <a:bodyPr wrap="square">
            <a:spAutoFit/>
          </a:bodyPr>
          <a:lstStyle/>
          <a:p>
            <a:pPr marL="285750" indent="-285750">
              <a:lnSpc>
                <a:spcPts val="2500"/>
              </a:lnSpc>
              <a:spcAft>
                <a:spcPts val="600"/>
              </a:spcAft>
              <a:buFont typeface="Arial" panose="020B0604020202020204" pitchFamily="34" charset="0"/>
              <a:buChar char="•"/>
            </a:pPr>
            <a:r>
              <a:rPr lang="zh-CN" altLang="en-US" sz="2400" b="1" dirty="0"/>
              <a:t>实验中主要数据结构定义</a:t>
            </a:r>
            <a:endParaRPr lang="en-US" altLang="zh-CN" sz="2400" b="1" dirty="0"/>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leftTable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左结合表</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rightTable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右结合表</a:t>
            </a:r>
            <a:endPar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string</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nonterminalTable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非终结符表 符号映射至数字编号</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string</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terminatorTable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终结符表 符号映射至数字编号</a:t>
            </a:r>
            <a:endPar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terminSet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终结符</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&lt;</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数字编号</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在分析表中的列号</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nonterminSet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非终结符</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&lt;</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数字编号</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在分析表中的列号</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&gt;</a:t>
            </a:r>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PriorityTable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优先级表，前一项编码后一项优先级</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string</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tokenTypeTable</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存储语义值类型的表</a:t>
            </a:r>
            <a:endPar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struct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Producer</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产生式数据结构</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pPr lvl="1">
              <a:lnSpc>
                <a:spcPts val="2500"/>
              </a:lnSpc>
            </a:pPr>
            <a:r>
              <a:rPr lang="zh-CN" altLang="en-US"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left;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语法规则的左部符号编号</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zh-CN" altLang="en-US"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right;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右部候选式中符号编号排列</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lnSpc>
                <a:spcPts val="2500"/>
              </a:lnSpc>
            </a:pP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Producer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producerVector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存储所有的产生式</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producerPriorVector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存储所有的产生式优先级</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string</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producerActionVector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存储所有产生式的动作</a:t>
            </a:r>
            <a:endParaRPr lang="zh-CN" altLang="en-US"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pPr lvl="1"/>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vector</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&gt;&gt; </a:t>
            </a:r>
            <a:r>
              <a:rPr lang="en-US" altLang="zh-CN" sz="20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producerMap</a:t>
            </a:r>
            <a:r>
              <a:rPr lang="en-US" altLang="zh-CN" sz="20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0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以产生式的左部为关键字，以对应产生式的编号为内容</a:t>
            </a:r>
            <a:endParaRPr lang="en-US" altLang="zh-CN"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DCDC719-F96E-28A4-9FF9-C292FB666CAC}"/>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111650290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5" name="文本框 4">
            <a:extLst>
              <a:ext uri="{FF2B5EF4-FFF2-40B4-BE49-F238E27FC236}">
                <a16:creationId xmlns:a16="http://schemas.microsoft.com/office/drawing/2014/main" id="{F27B9BC6-7568-C66E-9936-41D94B4C9D32}"/>
              </a:ext>
            </a:extLst>
          </p:cNvPr>
          <p:cNvSpPr txBox="1"/>
          <p:nvPr/>
        </p:nvSpPr>
        <p:spPr>
          <a:xfrm>
            <a:off x="670560" y="1026298"/>
            <a:ext cx="11907520" cy="5103705"/>
          </a:xfrm>
          <a:prstGeom prst="rect">
            <a:avLst/>
          </a:prstGeom>
          <a:noFill/>
        </p:spPr>
        <p:txBody>
          <a:bodyPr wrap="square">
            <a:spAutoFit/>
          </a:bodyPr>
          <a:lstStyle/>
          <a:p>
            <a:pPr marL="285750" indent="-285750">
              <a:lnSpc>
                <a:spcPts val="3000"/>
              </a:lnSpc>
              <a:spcAft>
                <a:spcPts val="600"/>
              </a:spcAft>
              <a:buFont typeface="Arial" panose="020B0604020202020204" pitchFamily="34" charset="0"/>
              <a:buChar char="•"/>
            </a:pPr>
            <a:r>
              <a:rPr lang="zh-CN" altLang="en-US" sz="2400" b="1" dirty="0"/>
              <a:t>实验中的主要思路和算法描述</a:t>
            </a:r>
            <a:endParaRPr lang="en-US" altLang="zh-CN" sz="2400" b="1" dirty="0"/>
          </a:p>
          <a:p>
            <a:pPr marR="68580" lvl="0" eaLnBrk="0" fontAlgn="base">
              <a:lnSpc>
                <a:spcPct val="125000"/>
              </a:lnSpc>
              <a:spcBef>
                <a:spcPts val="0"/>
              </a:spcBef>
              <a:spcAft>
                <a:spcPts val="0"/>
              </a:spcAft>
            </a:pPr>
            <a:r>
              <a:rPr lang="zh-CN" altLang="en-US" sz="2000" kern="0" dirty="0">
                <a:solidFill>
                  <a:srgbClr val="000000"/>
                </a:solidFill>
                <a:effectLst/>
                <a:latin typeface="+mj-ea"/>
                <a:ea typeface="+mj-ea"/>
                <a:cs typeface="Times New Roman" panose="02020603050405020304" pitchFamily="18" charset="0"/>
              </a:rPr>
              <a:t>　</a:t>
            </a:r>
            <a:r>
              <a:rPr lang="zh-CN" altLang="en-US" kern="0" dirty="0">
                <a:solidFill>
                  <a:srgbClr val="000000"/>
                </a:solidFill>
                <a:effectLst/>
                <a:latin typeface="+mj-ea"/>
                <a:ea typeface="+mj-ea"/>
                <a:cs typeface="Times New Roman" panose="02020603050405020304" pitchFamily="18" charset="0"/>
              </a:rPr>
              <a:t>①</a:t>
            </a:r>
            <a:r>
              <a:rPr lang="zh-CN" altLang="en-US" sz="2000" kern="0" dirty="0">
                <a:solidFill>
                  <a:srgbClr val="000000"/>
                </a:solidFill>
                <a:effectLst/>
                <a:latin typeface="+mj-ea"/>
                <a:ea typeface="+mj-ea"/>
                <a:cs typeface="Times New Roman" panose="02020603050405020304" pitchFamily="18" charset="0"/>
              </a:rPr>
              <a:t>说明部分</a:t>
            </a:r>
            <a:endParaRPr lang="en-US" altLang="zh-CN" sz="2000" dirty="0">
              <a:solidFill>
                <a:srgbClr val="000000"/>
              </a:solidFill>
              <a:latin typeface="+mj-ea"/>
              <a:ea typeface="+mj-ea"/>
            </a:endParaRPr>
          </a:p>
          <a:p>
            <a:pPr marR="68580" lvl="0" eaLnBrk="0" fontAlgn="base">
              <a:lnSpc>
                <a:spcPct val="125000"/>
              </a:lnSpc>
              <a:spcBef>
                <a:spcPts val="0"/>
              </a:spcBef>
              <a:spcAft>
                <a:spcPts val="0"/>
              </a:spcAft>
            </a:pPr>
            <a:r>
              <a:rPr lang="zh-CN" altLang="en-US" sz="2000" kern="0" dirty="0">
                <a:solidFill>
                  <a:srgbClr val="000000"/>
                </a:solidFill>
                <a:effectLst/>
                <a:latin typeface="+mj-ea"/>
                <a:ea typeface="+mj-ea"/>
                <a:cs typeface="Times New Roman" panose="02020603050405020304" pitchFamily="18" charset="0"/>
              </a:rPr>
              <a:t>　</a:t>
            </a:r>
            <a:r>
              <a:rPr lang="en-US" altLang="zh-CN" sz="2000" kern="0" dirty="0">
                <a:solidFill>
                  <a:srgbClr val="000000"/>
                </a:solidFill>
                <a:effectLst/>
                <a:latin typeface="+mj-ea"/>
                <a:ea typeface="+mj-ea"/>
                <a:cs typeface="Times New Roman" panose="02020603050405020304" pitchFamily="18" charset="0"/>
              </a:rPr>
              <a:t>%{ </a:t>
            </a:r>
            <a:br>
              <a:rPr lang="zh-CN" altLang="en-US" sz="2000" kern="0" dirty="0">
                <a:solidFill>
                  <a:srgbClr val="000000"/>
                </a:solidFill>
                <a:effectLst/>
                <a:latin typeface="+mj-ea"/>
                <a:ea typeface="+mj-ea"/>
                <a:cs typeface="Times New Roman" panose="02020603050405020304" pitchFamily="18" charset="0"/>
              </a:rPr>
            </a:br>
            <a:r>
              <a:rPr lang="zh-CN" altLang="en-US" sz="2000" kern="0" dirty="0">
                <a:solidFill>
                  <a:srgbClr val="000000"/>
                </a:solidFill>
                <a:effectLst/>
                <a:latin typeface="+mj-ea"/>
                <a:ea typeface="+mj-ea"/>
                <a:cs typeface="Times New Roman" panose="02020603050405020304" pitchFamily="18" charset="0"/>
              </a:rPr>
              <a:t>　头文件表、宏定义、数据类型定义、全局变量定义</a:t>
            </a:r>
            <a:endParaRPr lang="en-US" altLang="zh-CN" sz="2000" dirty="0">
              <a:solidFill>
                <a:srgbClr val="000000"/>
              </a:solidFill>
              <a:latin typeface="+mj-ea"/>
              <a:ea typeface="+mj-ea"/>
            </a:endParaRPr>
          </a:p>
          <a:p>
            <a:pPr marR="68580" lvl="0" eaLnBrk="0" fontAlgn="base">
              <a:lnSpc>
                <a:spcPct val="125000"/>
              </a:lnSpc>
              <a:spcBef>
                <a:spcPts val="0"/>
              </a:spcBef>
              <a:spcAft>
                <a:spcPts val="0"/>
              </a:spcAft>
            </a:pPr>
            <a:r>
              <a:rPr lang="zh-CN" altLang="en-US" sz="2000" kern="0" dirty="0">
                <a:solidFill>
                  <a:srgbClr val="000000"/>
                </a:solidFill>
                <a:effectLst/>
                <a:latin typeface="+mj-ea"/>
                <a:ea typeface="+mj-ea"/>
                <a:cs typeface="Times New Roman" panose="02020603050405020304" pitchFamily="18" charset="0"/>
              </a:rPr>
              <a:t>　</a:t>
            </a:r>
            <a:r>
              <a:rPr lang="en-US" altLang="zh-CN" sz="2000" kern="0" dirty="0">
                <a:solidFill>
                  <a:srgbClr val="000000"/>
                </a:solidFill>
                <a:effectLst/>
                <a:latin typeface="+mj-ea"/>
                <a:ea typeface="+mj-ea"/>
                <a:cs typeface="Times New Roman" panose="02020603050405020304" pitchFamily="18" charset="0"/>
              </a:rPr>
              <a:t>%}</a:t>
            </a:r>
            <a:endParaRPr lang="en-US" altLang="zh-CN" sz="2000" dirty="0">
              <a:solidFill>
                <a:srgbClr val="000000"/>
              </a:solidFill>
              <a:latin typeface="+mj-ea"/>
              <a:ea typeface="+mj-ea"/>
            </a:endParaRPr>
          </a:p>
          <a:p>
            <a:pPr marR="68580" lvl="0" eaLnBrk="0" fontAlgn="base">
              <a:lnSpc>
                <a:spcPct val="125000"/>
              </a:lnSpc>
              <a:spcBef>
                <a:spcPts val="0"/>
              </a:spcBef>
              <a:spcAft>
                <a:spcPts val="0"/>
              </a:spcAft>
            </a:pPr>
            <a:r>
              <a:rPr lang="zh-CN" altLang="en-US" sz="2000" kern="0" dirty="0">
                <a:solidFill>
                  <a:srgbClr val="000000"/>
                </a:solidFill>
                <a:effectLst/>
                <a:latin typeface="+mj-ea"/>
                <a:ea typeface="+mj-ea"/>
                <a:cs typeface="Times New Roman" panose="02020603050405020304" pitchFamily="18" charset="0"/>
              </a:rPr>
              <a:t>　</a:t>
            </a:r>
            <a:r>
              <a:rPr lang="zh-CN" altLang="en-US" kern="0" dirty="0">
                <a:solidFill>
                  <a:srgbClr val="000000"/>
                </a:solidFill>
                <a:effectLst/>
                <a:latin typeface="+mj-ea"/>
                <a:ea typeface="+mj-ea"/>
                <a:cs typeface="Times New Roman" panose="02020603050405020304" pitchFamily="18" charset="0"/>
              </a:rPr>
              <a:t>②</a:t>
            </a:r>
            <a:r>
              <a:rPr lang="zh-CN" altLang="en-US" sz="2000" kern="0" dirty="0">
                <a:solidFill>
                  <a:srgbClr val="000000"/>
                </a:solidFill>
                <a:effectLst/>
                <a:latin typeface="+mj-ea"/>
                <a:ea typeface="+mj-ea"/>
                <a:cs typeface="Times New Roman" panose="02020603050405020304" pitchFamily="18" charset="0"/>
              </a:rPr>
              <a:t>语法开始符号定义、语义值类型定义、终结符号定义、运算符优先级及结合性定义</a:t>
            </a:r>
            <a:endParaRPr lang="en-US" altLang="zh-CN" sz="2000" dirty="0">
              <a:solidFill>
                <a:srgbClr val="000000"/>
              </a:solidFill>
              <a:latin typeface="+mj-ea"/>
              <a:ea typeface="+mj-ea"/>
            </a:endParaRPr>
          </a:p>
          <a:p>
            <a:pPr marR="68580" lvl="0" eaLnBrk="0" fontAlgn="base">
              <a:lnSpc>
                <a:spcPct val="125000"/>
              </a:lnSpc>
              <a:spcBef>
                <a:spcPts val="0"/>
              </a:spcBef>
              <a:spcAft>
                <a:spcPts val="0"/>
              </a:spcAft>
            </a:pPr>
            <a:r>
              <a:rPr lang="zh-CN" altLang="en-US" sz="2000" kern="0" dirty="0">
                <a:solidFill>
                  <a:srgbClr val="000000"/>
                </a:solidFill>
                <a:effectLst/>
                <a:latin typeface="+mj-ea"/>
                <a:ea typeface="+mj-ea"/>
                <a:cs typeface="Times New Roman" panose="02020603050405020304" pitchFamily="18" charset="0"/>
              </a:rPr>
              <a:t>　</a:t>
            </a:r>
            <a:r>
              <a:rPr lang="en-US" altLang="zh-CN" sz="2000" kern="0" dirty="0">
                <a:solidFill>
                  <a:srgbClr val="000000"/>
                </a:solidFill>
                <a:effectLst/>
                <a:latin typeface="+mj-ea"/>
                <a:ea typeface="+mj-ea"/>
                <a:cs typeface="Times New Roman" panose="02020603050405020304" pitchFamily="18" charset="0"/>
              </a:rPr>
              <a:t>%%</a:t>
            </a:r>
            <a:endParaRPr lang="zh-CN" altLang="en-US" sz="2000" dirty="0">
              <a:solidFill>
                <a:srgbClr val="000000"/>
              </a:solidFill>
              <a:effectLst/>
              <a:latin typeface="+mj-ea"/>
              <a:ea typeface="+mj-ea"/>
            </a:endParaRPr>
          </a:p>
          <a:p>
            <a:pPr marR="68580" lvl="0" algn="l" eaLnBrk="0" fontAlgn="base">
              <a:lnSpc>
                <a:spcPct val="125000"/>
              </a:lnSpc>
              <a:spcBef>
                <a:spcPts val="0"/>
              </a:spcBef>
              <a:spcAft>
                <a:spcPts val="0"/>
              </a:spcAft>
            </a:pPr>
            <a:r>
              <a:rPr lang="zh-CN" altLang="en-US" sz="2000" kern="0" dirty="0">
                <a:solidFill>
                  <a:srgbClr val="000000"/>
                </a:solidFill>
                <a:effectLst/>
                <a:latin typeface="+mj-ea"/>
                <a:ea typeface="+mj-ea"/>
                <a:cs typeface="Times New Roman" panose="02020603050405020304" pitchFamily="18" charset="0"/>
              </a:rPr>
              <a:t>　</a:t>
            </a:r>
            <a:r>
              <a:rPr lang="zh-CN" altLang="en-US" kern="0" dirty="0">
                <a:solidFill>
                  <a:srgbClr val="000000"/>
                </a:solidFill>
                <a:effectLst/>
                <a:latin typeface="+mj-ea"/>
                <a:ea typeface="+mj-ea"/>
                <a:cs typeface="Times New Roman" panose="02020603050405020304" pitchFamily="18" charset="0"/>
              </a:rPr>
              <a:t>③</a:t>
            </a:r>
            <a:r>
              <a:rPr lang="zh-CN" altLang="en-US" sz="2000" kern="0" dirty="0">
                <a:solidFill>
                  <a:srgbClr val="000000"/>
                </a:solidFill>
                <a:effectLst/>
                <a:latin typeface="+mj-ea"/>
                <a:ea typeface="+mj-ea"/>
                <a:cs typeface="Times New Roman" panose="02020603050405020304" pitchFamily="18" charset="0"/>
              </a:rPr>
              <a:t>语法规则部分</a:t>
            </a:r>
            <a:endParaRPr lang="en-US" altLang="zh-CN" sz="2000" dirty="0">
              <a:solidFill>
                <a:srgbClr val="000000"/>
              </a:solidFill>
              <a:latin typeface="+mj-ea"/>
              <a:ea typeface="+mj-ea"/>
            </a:endParaRPr>
          </a:p>
          <a:p>
            <a:pPr marR="68580" lvl="0" algn="l" eaLnBrk="0" fontAlgn="base">
              <a:lnSpc>
                <a:spcPct val="125000"/>
              </a:lnSpc>
              <a:spcBef>
                <a:spcPts val="0"/>
              </a:spcBef>
              <a:spcAft>
                <a:spcPts val="0"/>
              </a:spcAft>
            </a:pPr>
            <a:r>
              <a:rPr lang="zh-CN" altLang="en-US" sz="2000" kern="0" dirty="0">
                <a:solidFill>
                  <a:srgbClr val="000000"/>
                </a:solidFill>
                <a:effectLst/>
                <a:latin typeface="+mj-ea"/>
                <a:ea typeface="+mj-ea"/>
                <a:cs typeface="Times New Roman" panose="02020603050405020304" pitchFamily="18" charset="0"/>
              </a:rPr>
              <a:t>　</a:t>
            </a:r>
            <a:r>
              <a:rPr lang="en-US" altLang="zh-CN" sz="2000" kern="0" dirty="0">
                <a:solidFill>
                  <a:srgbClr val="000000"/>
                </a:solidFill>
                <a:effectLst/>
                <a:latin typeface="+mj-ea"/>
                <a:ea typeface="+mj-ea"/>
                <a:cs typeface="Times New Roman" panose="02020603050405020304" pitchFamily="18" charset="0"/>
              </a:rPr>
              <a:t>%%</a:t>
            </a:r>
            <a:endParaRPr lang="zh-CN" altLang="en-US" sz="2000" dirty="0">
              <a:solidFill>
                <a:srgbClr val="000000"/>
              </a:solidFill>
              <a:effectLst/>
              <a:latin typeface="+mj-ea"/>
              <a:ea typeface="+mj-ea"/>
            </a:endParaRPr>
          </a:p>
          <a:p>
            <a:pPr marR="68580" lvl="0" algn="l" eaLnBrk="0" fontAlgn="base">
              <a:lnSpc>
                <a:spcPct val="125000"/>
              </a:lnSpc>
              <a:spcBef>
                <a:spcPts val="0"/>
              </a:spcBef>
              <a:spcAft>
                <a:spcPts val="0"/>
              </a:spcAft>
            </a:pPr>
            <a:r>
              <a:rPr lang="zh-CN" altLang="en-US" kern="0" dirty="0">
                <a:solidFill>
                  <a:srgbClr val="000000"/>
                </a:solidFill>
                <a:effectLst/>
                <a:latin typeface="+mj-ea"/>
                <a:ea typeface="+mj-ea"/>
                <a:cs typeface="Times New Roman" panose="02020603050405020304" pitchFamily="18" charset="0"/>
              </a:rPr>
              <a:t>　④</a:t>
            </a:r>
            <a:r>
              <a:rPr lang="zh-CN" altLang="en-US" sz="2000" kern="0" dirty="0">
                <a:solidFill>
                  <a:srgbClr val="000000"/>
                </a:solidFill>
                <a:effectLst/>
                <a:latin typeface="+mj-ea"/>
                <a:ea typeface="+mj-ea"/>
                <a:cs typeface="Times New Roman" panose="02020603050405020304" pitchFamily="18" charset="0"/>
              </a:rPr>
              <a:t>用户子程序部分 </a:t>
            </a:r>
            <a:r>
              <a:rPr lang="en-US" altLang="zh-CN" sz="2000" kern="0" dirty="0">
                <a:solidFill>
                  <a:srgbClr val="000000"/>
                </a:solidFill>
                <a:effectLst/>
                <a:latin typeface="+mj-ea"/>
                <a:ea typeface="+mj-ea"/>
                <a:cs typeface="Times New Roman" panose="02020603050405020304" pitchFamily="18" charset="0"/>
              </a:rPr>
              <a:t>(</a:t>
            </a:r>
            <a:r>
              <a:rPr lang="zh-CN" altLang="en-US" sz="2000" kern="0" dirty="0">
                <a:solidFill>
                  <a:srgbClr val="000000"/>
                </a:solidFill>
                <a:effectLst/>
                <a:latin typeface="+mj-ea"/>
                <a:ea typeface="+mj-ea"/>
                <a:cs typeface="Times New Roman" panose="02020603050405020304" pitchFamily="18" charset="0"/>
              </a:rPr>
              <a:t>包含主程序、错误信息报告程序、词法分析程序、其它程序段</a:t>
            </a:r>
            <a:r>
              <a:rPr lang="en-US" altLang="zh-CN" sz="2000" kern="0" dirty="0">
                <a:solidFill>
                  <a:srgbClr val="000000"/>
                </a:solidFill>
                <a:effectLst/>
                <a:latin typeface="+mj-ea"/>
                <a:ea typeface="+mj-ea"/>
                <a:cs typeface="Times New Roman" panose="02020603050405020304" pitchFamily="18" charset="0"/>
              </a:rPr>
              <a:t>)</a:t>
            </a:r>
          </a:p>
          <a:p>
            <a:pPr marR="68580" lvl="0" algn="l" eaLnBrk="0" fontAlgn="base">
              <a:lnSpc>
                <a:spcPct val="125000"/>
              </a:lnSpc>
              <a:spcBef>
                <a:spcPts val="0"/>
              </a:spcBef>
              <a:spcAft>
                <a:spcPts val="0"/>
              </a:spcAft>
            </a:pP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25000"/>
              </a:lnSpc>
            </a:pPr>
            <a:r>
              <a:rPr lang="zh-CN" altLang="en-US" sz="2000" kern="0" dirty="0">
                <a:solidFill>
                  <a:srgbClr val="000000"/>
                </a:solidFill>
                <a:effectLst/>
                <a:latin typeface="+mn-ea"/>
                <a:cs typeface="Times New Roman" panose="02020603050405020304" pitchFamily="18" charset="0"/>
              </a:rPr>
              <a:t>　</a:t>
            </a:r>
            <a:r>
              <a:rPr lang="zh-CN" altLang="en-US" sz="2000" kern="0" dirty="0">
                <a:solidFill>
                  <a:srgbClr val="000DFF"/>
                </a:solidFill>
                <a:effectLst/>
                <a:latin typeface="+mn-ea"/>
                <a:cs typeface="Times New Roman" panose="02020603050405020304" pitchFamily="18" charset="0"/>
              </a:rPr>
              <a:t>对于第</a:t>
            </a:r>
            <a:r>
              <a:rPr lang="zh-CN" altLang="en-US" kern="0" dirty="0">
                <a:solidFill>
                  <a:srgbClr val="000DFF"/>
                </a:solidFill>
                <a:effectLst/>
                <a:latin typeface="+mn-ea"/>
                <a:cs typeface="Times New Roman" panose="02020603050405020304" pitchFamily="18" charset="0"/>
              </a:rPr>
              <a:t>①</a:t>
            </a:r>
            <a:r>
              <a:rPr lang="zh-CN" altLang="en-US" sz="2000" kern="0" dirty="0">
                <a:solidFill>
                  <a:srgbClr val="000DFF"/>
                </a:solidFill>
                <a:effectLst/>
                <a:latin typeface="+mn-ea"/>
                <a:cs typeface="Times New Roman" panose="02020603050405020304" pitchFamily="18" charset="0"/>
              </a:rPr>
              <a:t>和第</a:t>
            </a:r>
            <a:r>
              <a:rPr lang="zh-CN" altLang="en-US" kern="0" dirty="0">
                <a:solidFill>
                  <a:srgbClr val="000DFF"/>
                </a:solidFill>
                <a:effectLst/>
                <a:latin typeface="+mn-ea"/>
                <a:cs typeface="Times New Roman" panose="02020603050405020304" pitchFamily="18" charset="0"/>
              </a:rPr>
              <a:t>④</a:t>
            </a:r>
            <a:r>
              <a:rPr lang="zh-CN" altLang="en-US" sz="2000" kern="0" dirty="0">
                <a:solidFill>
                  <a:srgbClr val="000DFF"/>
                </a:solidFill>
                <a:effectLst/>
                <a:latin typeface="+mn-ea"/>
                <a:cs typeface="Times New Roman" panose="02020603050405020304" pitchFamily="18" charset="0"/>
              </a:rPr>
              <a:t>部分，处理方式简单：</a:t>
            </a:r>
            <a:r>
              <a:rPr lang="zh-CN" altLang="en-US" sz="2000" kern="0" dirty="0">
                <a:solidFill>
                  <a:srgbClr val="C00000"/>
                </a:solidFill>
                <a:effectLst/>
                <a:latin typeface="+mn-ea"/>
                <a:cs typeface="Times New Roman" panose="02020603050405020304" pitchFamily="18" charset="0"/>
              </a:rPr>
              <a:t>直接读入并存入</a:t>
            </a:r>
            <a:r>
              <a:rPr lang="en-US" altLang="zh-CN" sz="2000" kern="0" dirty="0">
                <a:solidFill>
                  <a:srgbClr val="C00000"/>
                </a:solidFill>
                <a:effectLst/>
                <a:latin typeface="+mn-ea"/>
                <a:cs typeface="Times New Roman" panose="02020603050405020304" pitchFamily="18" charset="0"/>
              </a:rPr>
              <a:t>Yacc.cpp</a:t>
            </a:r>
            <a:r>
              <a:rPr lang="zh-CN" altLang="en-US" sz="2000" kern="0" dirty="0">
                <a:solidFill>
                  <a:srgbClr val="000DFF"/>
                </a:solidFill>
                <a:effectLst/>
                <a:latin typeface="+mn-ea"/>
                <a:cs typeface="Times New Roman" panose="02020603050405020304" pitchFamily="18" charset="0"/>
              </a:rPr>
              <a:t>即可</a:t>
            </a:r>
            <a:endParaRPr lang="zh-CN" altLang="en-US" sz="2000" dirty="0">
              <a:solidFill>
                <a:srgbClr val="000DFF"/>
              </a:solidFill>
              <a:effectLst/>
              <a:latin typeface="+mn-ea"/>
            </a:endParaRPr>
          </a:p>
          <a:p>
            <a:pPr marR="68580" lvl="0" algn="l" eaLnBrk="0" fontAlgn="base">
              <a:lnSpc>
                <a:spcPct val="125000"/>
              </a:lnSpc>
              <a:spcBef>
                <a:spcPts val="0"/>
              </a:spcBef>
              <a:spcAft>
                <a:spcPts val="0"/>
              </a:spcAft>
            </a:pPr>
            <a:endParaRPr lang="zh-CN" altLang="en-US" sz="2000" dirty="0">
              <a:solidFill>
                <a:srgbClr val="000000"/>
              </a:solidFill>
              <a:effectLst/>
              <a:latin typeface="+mj-ea"/>
              <a:ea typeface="+mj-ea"/>
            </a:endParaRPr>
          </a:p>
        </p:txBody>
      </p:sp>
      <p:sp>
        <p:nvSpPr>
          <p:cNvPr id="6" name="文本框 5">
            <a:extLst>
              <a:ext uri="{FF2B5EF4-FFF2-40B4-BE49-F238E27FC236}">
                <a16:creationId xmlns:a16="http://schemas.microsoft.com/office/drawing/2014/main" id="{2DCDC719-F96E-28A4-9FF9-C292FB666CAC}"/>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pic>
        <p:nvPicPr>
          <p:cNvPr id="9" name="图片 8">
            <a:extLst>
              <a:ext uri="{FF2B5EF4-FFF2-40B4-BE49-F238E27FC236}">
                <a16:creationId xmlns:a16="http://schemas.microsoft.com/office/drawing/2014/main" id="{E7E23156-3D2B-7F19-3853-2B4F3B503EA2}"/>
              </a:ext>
            </a:extLst>
          </p:cNvPr>
          <p:cNvPicPr>
            <a:picLocks noChangeAspect="1"/>
          </p:cNvPicPr>
          <p:nvPr/>
        </p:nvPicPr>
        <p:blipFill rotWithShape="1">
          <a:blip r:embed="rId4"/>
          <a:srcRect r="2633"/>
          <a:stretch/>
        </p:blipFill>
        <p:spPr>
          <a:xfrm>
            <a:off x="5194357" y="727997"/>
            <a:ext cx="5508420" cy="1327127"/>
          </a:xfrm>
          <a:prstGeom prst="rect">
            <a:avLst/>
          </a:prstGeom>
        </p:spPr>
      </p:pic>
      <p:sp>
        <p:nvSpPr>
          <p:cNvPr id="8" name="文本框 7">
            <a:extLst>
              <a:ext uri="{FF2B5EF4-FFF2-40B4-BE49-F238E27FC236}">
                <a16:creationId xmlns:a16="http://schemas.microsoft.com/office/drawing/2014/main" id="{4BF202F8-4098-F7C9-3EE5-F394E6604CE0}"/>
              </a:ext>
            </a:extLst>
          </p:cNvPr>
          <p:cNvSpPr txBox="1"/>
          <p:nvPr/>
        </p:nvSpPr>
        <p:spPr>
          <a:xfrm>
            <a:off x="405686" y="246460"/>
            <a:ext cx="388956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1. c99.y</a:t>
            </a:r>
            <a:r>
              <a:rPr lang="zh-CN" altLang="en-US" sz="2800" b="1" dirty="0">
                <a:solidFill>
                  <a:schemeClr val="tx1">
                    <a:lumMod val="75000"/>
                    <a:lumOff val="25000"/>
                  </a:schemeClr>
                </a:solidFill>
                <a:cs typeface="+mn-ea"/>
                <a:sym typeface="+mn-lt"/>
              </a:rPr>
              <a:t>文件解析模块</a:t>
            </a:r>
          </a:p>
        </p:txBody>
      </p:sp>
    </p:spTree>
    <p:extLst>
      <p:ext uri="{BB962C8B-B14F-4D97-AF65-F5344CB8AC3E}">
        <p14:creationId xmlns:p14="http://schemas.microsoft.com/office/powerpoint/2010/main" val="378122256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5" name="文本框 4">
            <a:extLst>
              <a:ext uri="{FF2B5EF4-FFF2-40B4-BE49-F238E27FC236}">
                <a16:creationId xmlns:a16="http://schemas.microsoft.com/office/drawing/2014/main" id="{F27B9BC6-7568-C66E-9936-41D94B4C9D32}"/>
              </a:ext>
            </a:extLst>
          </p:cNvPr>
          <p:cNvSpPr txBox="1"/>
          <p:nvPr/>
        </p:nvSpPr>
        <p:spPr>
          <a:xfrm>
            <a:off x="670560" y="1026298"/>
            <a:ext cx="11907520" cy="5602431"/>
          </a:xfrm>
          <a:prstGeom prst="rect">
            <a:avLst/>
          </a:prstGeom>
          <a:noFill/>
        </p:spPr>
        <p:txBody>
          <a:bodyPr wrap="square">
            <a:spAutoFit/>
          </a:bodyPr>
          <a:lstStyle/>
          <a:p>
            <a:pPr marL="285750" indent="-285750">
              <a:lnSpc>
                <a:spcPts val="3000"/>
              </a:lnSpc>
              <a:spcAft>
                <a:spcPts val="600"/>
              </a:spcAft>
              <a:buFont typeface="Arial" panose="020B0604020202020204" pitchFamily="34" charset="0"/>
              <a:buChar char="•"/>
            </a:pPr>
            <a:r>
              <a:rPr lang="zh-CN" altLang="en-US" sz="2400" b="1" dirty="0"/>
              <a:t>实验中的主要思路和算法描述</a:t>
            </a:r>
            <a:endParaRPr lang="en-US" altLang="zh-CN" sz="2400" kern="0" dirty="0">
              <a:solidFill>
                <a:srgbClr val="000000"/>
              </a:solidFill>
              <a:latin typeface="+mj-ea"/>
              <a:ea typeface="+mj-ea"/>
              <a:cs typeface="Times New Roman" panose="02020603050405020304" pitchFamily="18" charset="0"/>
            </a:endParaRPr>
          </a:p>
          <a:p>
            <a:pPr marR="68580" eaLnBrk="0" fontAlgn="base">
              <a:lnSpc>
                <a:spcPct val="125000"/>
              </a:lnSpc>
            </a:pPr>
            <a:r>
              <a:rPr lang="zh-CN" altLang="en-US" sz="2000" kern="0" dirty="0">
                <a:solidFill>
                  <a:srgbClr val="000000"/>
                </a:solidFill>
                <a:effectLst/>
                <a:latin typeface="+mn-ea"/>
                <a:cs typeface="Times New Roman" panose="02020603050405020304" pitchFamily="18" charset="0"/>
              </a:rPr>
              <a:t>　</a:t>
            </a:r>
            <a:r>
              <a:rPr lang="zh-CN" altLang="en-US" sz="2000" kern="0" dirty="0">
                <a:solidFill>
                  <a:srgbClr val="000DFF"/>
                </a:solidFill>
                <a:effectLst/>
                <a:latin typeface="+mn-ea"/>
                <a:cs typeface="Times New Roman" panose="02020603050405020304" pitchFamily="18" charset="0"/>
              </a:rPr>
              <a:t>对于第</a:t>
            </a:r>
            <a:r>
              <a:rPr lang="zh-CN" altLang="en-US" kern="0" dirty="0">
                <a:solidFill>
                  <a:srgbClr val="000DFF"/>
                </a:solidFill>
                <a:effectLst/>
                <a:latin typeface="+mj-ea"/>
                <a:ea typeface="+mj-ea"/>
                <a:cs typeface="Times New Roman" panose="02020603050405020304" pitchFamily="18" charset="0"/>
              </a:rPr>
              <a:t>②</a:t>
            </a:r>
            <a:r>
              <a:rPr lang="zh-CN" altLang="en-US" sz="2000" kern="0" dirty="0">
                <a:solidFill>
                  <a:srgbClr val="000DFF"/>
                </a:solidFill>
                <a:effectLst/>
                <a:latin typeface="+mn-ea"/>
                <a:cs typeface="Times New Roman" panose="02020603050405020304" pitchFamily="18" charset="0"/>
              </a:rPr>
              <a:t>部分，处理方式：</a:t>
            </a:r>
            <a:endParaRPr lang="en-US" altLang="zh-CN" sz="2000" kern="0" dirty="0">
              <a:solidFill>
                <a:srgbClr val="000DFF"/>
              </a:solidFill>
              <a:effectLst/>
              <a:latin typeface="+mn-ea"/>
              <a:cs typeface="Times New Roman" panose="02020603050405020304" pitchFamily="18" charset="0"/>
            </a:endParaRPr>
          </a:p>
          <a:p>
            <a:pPr marR="68580" eaLnBrk="0" fontAlgn="base">
              <a:lnSpc>
                <a:spcPct val="125000"/>
              </a:lnSpc>
            </a:pPr>
            <a:r>
              <a:rPr lang="zh-CN" altLang="en-US" sz="2000" kern="0" dirty="0">
                <a:solidFill>
                  <a:srgbClr val="000000"/>
                </a:solidFill>
                <a:latin typeface="+mj-ea"/>
                <a:ea typeface="+mj-ea"/>
                <a:cs typeface="Times New Roman" panose="02020603050405020304" pitchFamily="18" charset="0"/>
              </a:rPr>
              <a:t>　先读到第一个空格判断此定义是有关哪一内容，即</a:t>
            </a:r>
            <a:r>
              <a:rPr lang="en-US" altLang="zh-CN" sz="2000" dirty="0"/>
              <a:t>%token </a:t>
            </a:r>
            <a:r>
              <a:rPr lang="zh-CN" altLang="en-US" sz="2000" dirty="0"/>
              <a:t>、</a:t>
            </a:r>
            <a:r>
              <a:rPr lang="en-US" altLang="zh-CN" sz="2000" dirty="0"/>
              <a:t>%type</a:t>
            </a:r>
            <a:r>
              <a:rPr lang="zh-CN" altLang="en-US" sz="2000" dirty="0"/>
              <a:t>、</a:t>
            </a:r>
            <a:r>
              <a:rPr lang="en-US" altLang="zh-CN" sz="2000" dirty="0"/>
              <a:t>%left </a:t>
            </a:r>
            <a:r>
              <a:rPr lang="zh-CN" altLang="en-US" sz="2000" dirty="0"/>
              <a:t>、</a:t>
            </a:r>
            <a:r>
              <a:rPr lang="en-US" altLang="zh-CN" sz="2000" dirty="0"/>
              <a:t>%right </a:t>
            </a:r>
            <a:r>
              <a:rPr lang="zh-CN" altLang="en-US" sz="2000" dirty="0"/>
              <a:t>、</a:t>
            </a:r>
            <a:r>
              <a:rPr lang="en-US" altLang="zh-CN" sz="2000" dirty="0"/>
              <a:t>%union</a:t>
            </a:r>
            <a:r>
              <a:rPr lang="zh-CN" altLang="en-US" sz="2000" dirty="0"/>
              <a:t>；</a:t>
            </a:r>
            <a:endParaRPr lang="en-US" altLang="zh-CN" sz="2000" dirty="0"/>
          </a:p>
          <a:p>
            <a:pPr marR="68580" eaLnBrk="0" fontAlgn="base">
              <a:lnSpc>
                <a:spcPct val="125000"/>
              </a:lnSpc>
            </a:pPr>
            <a:r>
              <a:rPr lang="zh-CN" altLang="en-US" sz="2000" kern="0" dirty="0">
                <a:solidFill>
                  <a:srgbClr val="000000"/>
                </a:solidFill>
                <a:latin typeface="+mj-ea"/>
                <a:ea typeface="+mj-ea"/>
                <a:cs typeface="Times New Roman" panose="02020603050405020304" pitchFamily="18" charset="0"/>
              </a:rPr>
              <a:t>　再逐行读取剩下整行内容，</a:t>
            </a:r>
          </a:p>
          <a:p>
            <a:pPr marR="68580" eaLnBrk="0" fontAlgn="base">
              <a:lnSpc>
                <a:spcPct val="125000"/>
              </a:lnSpc>
            </a:pPr>
            <a:r>
              <a:rPr lang="zh-CN" altLang="en-US" sz="2000" kern="0" dirty="0">
                <a:solidFill>
                  <a:srgbClr val="000000"/>
                </a:solidFill>
                <a:latin typeface="+mj-ea"/>
                <a:ea typeface="+mj-ea"/>
                <a:cs typeface="Times New Roman" panose="02020603050405020304" pitchFamily="18" charset="0"/>
              </a:rPr>
              <a:t>　　查找是否存在用“</a:t>
            </a:r>
            <a:r>
              <a:rPr lang="en-US" altLang="zh-CN" sz="2000" kern="0" dirty="0">
                <a:solidFill>
                  <a:srgbClr val="000000"/>
                </a:solidFill>
                <a:latin typeface="+mj-ea"/>
                <a:ea typeface="+mj-ea"/>
                <a:cs typeface="Times New Roman" panose="02020603050405020304" pitchFamily="18" charset="0"/>
              </a:rPr>
              <a:t>&lt;&gt;</a:t>
            </a:r>
            <a:r>
              <a:rPr lang="zh-CN" altLang="en-US" sz="2000" kern="0" dirty="0">
                <a:solidFill>
                  <a:srgbClr val="000000"/>
                </a:solidFill>
                <a:latin typeface="+mj-ea"/>
                <a:ea typeface="+mj-ea"/>
                <a:cs typeface="Times New Roman" panose="02020603050405020304" pitchFamily="18" charset="0"/>
              </a:rPr>
              <a:t>”标记的语义值类型声明</a:t>
            </a:r>
          </a:p>
          <a:p>
            <a:pPr marR="68580" eaLnBrk="0" fontAlgn="base">
              <a:lnSpc>
                <a:spcPct val="125000"/>
              </a:lnSpc>
            </a:pPr>
            <a:r>
              <a:rPr lang="zh-CN" altLang="en-US" sz="2000" kern="0" dirty="0">
                <a:solidFill>
                  <a:srgbClr val="000000"/>
                </a:solidFill>
                <a:latin typeface="+mj-ea"/>
                <a:ea typeface="+mj-ea"/>
                <a:cs typeface="Times New Roman" panose="02020603050405020304" pitchFamily="18" charset="0"/>
              </a:rPr>
              <a:t>　　之后逐空格截取字符读取每个终结符</a:t>
            </a:r>
            <a:r>
              <a:rPr lang="en-US" altLang="zh-CN" sz="2000" kern="0" dirty="0">
                <a:solidFill>
                  <a:srgbClr val="000000"/>
                </a:solidFill>
                <a:latin typeface="+mj-ea"/>
                <a:ea typeface="+mj-ea"/>
                <a:cs typeface="Times New Roman" panose="02020603050405020304" pitchFamily="18" charset="0"/>
              </a:rPr>
              <a:t>/</a:t>
            </a:r>
            <a:r>
              <a:rPr lang="zh-CN" altLang="en-US" sz="2000" kern="0" dirty="0">
                <a:solidFill>
                  <a:srgbClr val="000000"/>
                </a:solidFill>
                <a:latin typeface="+mj-ea"/>
                <a:ea typeface="+mj-ea"/>
                <a:cs typeface="Times New Roman" panose="02020603050405020304" pitchFamily="18" charset="0"/>
              </a:rPr>
              <a:t>非终结符的定义，</a:t>
            </a: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25000"/>
              </a:lnSpc>
            </a:pPr>
            <a:r>
              <a:rPr lang="zh-CN" altLang="en-US" sz="2000" kern="0" dirty="0">
                <a:solidFill>
                  <a:srgbClr val="000000"/>
                </a:solidFill>
                <a:latin typeface="+mj-ea"/>
                <a:ea typeface="+mj-ea"/>
                <a:cs typeface="Times New Roman" panose="02020603050405020304" pitchFamily="18" charset="0"/>
              </a:rPr>
              <a:t>　　给其编号并用</a:t>
            </a:r>
            <a:r>
              <a:rPr lang="en-US" altLang="zh-CN" sz="2000" kern="0" dirty="0">
                <a:solidFill>
                  <a:srgbClr val="C00000"/>
                </a:solidFill>
                <a:latin typeface="+mj-ea"/>
                <a:ea typeface="+mj-ea"/>
                <a:cs typeface="Times New Roman" panose="02020603050405020304" pitchFamily="18" charset="0"/>
              </a:rPr>
              <a:t>map</a:t>
            </a:r>
            <a:r>
              <a:rPr lang="zh-CN" altLang="en-US" sz="2000" kern="0" dirty="0">
                <a:solidFill>
                  <a:srgbClr val="000000"/>
                </a:solidFill>
                <a:latin typeface="+mj-ea"/>
                <a:ea typeface="+mj-ea"/>
                <a:cs typeface="Times New Roman" panose="02020603050405020304" pitchFamily="18" charset="0"/>
              </a:rPr>
              <a:t>存储符号与编号一一对应</a:t>
            </a:r>
          </a:p>
          <a:p>
            <a:pPr marR="68580" eaLnBrk="0" fontAlgn="base">
              <a:lnSpc>
                <a:spcPct val="125000"/>
              </a:lnSpc>
            </a:pPr>
            <a:r>
              <a:rPr lang="zh-CN" altLang="en-US" sz="2000" kern="0" dirty="0">
                <a:solidFill>
                  <a:srgbClr val="000000"/>
                </a:solidFill>
                <a:latin typeface="+mj-ea"/>
                <a:ea typeface="+mj-ea"/>
                <a:cs typeface="Times New Roman" panose="02020603050405020304" pitchFamily="18" charset="0"/>
              </a:rPr>
              <a:t>　</a:t>
            </a:r>
            <a:r>
              <a:rPr lang="zh-CN" altLang="en-US" sz="2000" kern="0" dirty="0">
                <a:solidFill>
                  <a:srgbClr val="C00000"/>
                </a:solidFill>
                <a:latin typeface="+mj-ea"/>
                <a:ea typeface="+mj-ea"/>
                <a:cs typeface="Times New Roman" panose="02020603050405020304" pitchFamily="18" charset="0"/>
              </a:rPr>
              <a:t>注</a:t>
            </a:r>
            <a:r>
              <a:rPr lang="zh-CN" altLang="en-US" sz="2000" kern="0" dirty="0">
                <a:solidFill>
                  <a:srgbClr val="000000"/>
                </a:solidFill>
                <a:latin typeface="+mj-ea"/>
                <a:ea typeface="+mj-ea"/>
                <a:cs typeface="Times New Roman" panose="02020603050405020304" pitchFamily="18" charset="0"/>
              </a:rPr>
              <a:t>：遵循同一行的运算符具有相同的优先级，越后声明的运算符优先级越高</a:t>
            </a:r>
          </a:p>
          <a:p>
            <a:pPr marR="68580" eaLnBrk="0" fontAlgn="base">
              <a:lnSpc>
                <a:spcPct val="125000"/>
              </a:lnSpc>
              <a:spcBef>
                <a:spcPts val="1000"/>
              </a:spcBef>
            </a:pPr>
            <a:r>
              <a:rPr lang="zh-CN" altLang="en-US" sz="2000" kern="0" dirty="0">
                <a:solidFill>
                  <a:srgbClr val="000DFF"/>
                </a:solidFill>
                <a:effectLst/>
                <a:latin typeface="+mn-ea"/>
                <a:cs typeface="Times New Roman" panose="02020603050405020304" pitchFamily="18" charset="0"/>
              </a:rPr>
              <a:t>　对于第</a:t>
            </a:r>
            <a:r>
              <a:rPr lang="zh-CN" altLang="en-US" kern="0" dirty="0">
                <a:solidFill>
                  <a:srgbClr val="000DFF"/>
                </a:solidFill>
                <a:latin typeface="+mj-ea"/>
                <a:ea typeface="+mj-ea"/>
                <a:cs typeface="Times New Roman" panose="02020603050405020304" pitchFamily="18" charset="0"/>
              </a:rPr>
              <a:t>③</a:t>
            </a:r>
            <a:r>
              <a:rPr lang="zh-CN" altLang="en-US" sz="2000" kern="0" dirty="0">
                <a:solidFill>
                  <a:srgbClr val="000DFF"/>
                </a:solidFill>
                <a:effectLst/>
                <a:latin typeface="+mn-ea"/>
                <a:cs typeface="Times New Roman" panose="02020603050405020304" pitchFamily="18" charset="0"/>
              </a:rPr>
              <a:t>部分，处理方式：</a:t>
            </a:r>
            <a:endParaRPr lang="en-US" altLang="zh-CN" sz="2000" kern="0" dirty="0">
              <a:solidFill>
                <a:srgbClr val="000DFF"/>
              </a:solidFill>
              <a:effectLst/>
              <a:latin typeface="+mn-ea"/>
              <a:cs typeface="Times New Roman" panose="02020603050405020304" pitchFamily="18" charset="0"/>
            </a:endParaRPr>
          </a:p>
          <a:p>
            <a:pPr marR="68580" eaLnBrk="0" fontAlgn="base">
              <a:lnSpc>
                <a:spcPct val="125000"/>
              </a:lnSpc>
              <a:spcBef>
                <a:spcPts val="0"/>
              </a:spcBef>
              <a:spcAft>
                <a:spcPts val="0"/>
              </a:spcAft>
            </a:pPr>
            <a:r>
              <a:rPr lang="zh-CN" altLang="en-US" sz="2000" kern="0" dirty="0">
                <a:solidFill>
                  <a:srgbClr val="000000"/>
                </a:solidFill>
                <a:latin typeface="+mj-ea"/>
                <a:ea typeface="+mj-ea"/>
                <a:cs typeface="Times New Roman" panose="02020603050405020304" pitchFamily="18" charset="0"/>
              </a:rPr>
              <a:t>　因为每行的语法规则构成是</a:t>
            </a:r>
            <a:r>
              <a:rPr lang="zh-CN" altLang="en-US" sz="2000" kern="0" dirty="0">
                <a:solidFill>
                  <a:srgbClr val="C00000"/>
                </a:solidFill>
                <a:latin typeface="+mj-ea"/>
                <a:ea typeface="+mj-ea"/>
                <a:cs typeface="Times New Roman" panose="02020603050405020304" pitchFamily="18" charset="0"/>
              </a:rPr>
              <a:t>产生式 </a:t>
            </a:r>
            <a:r>
              <a:rPr lang="en-US" altLang="zh-CN" sz="2000" kern="0" dirty="0">
                <a:solidFill>
                  <a:srgbClr val="C00000"/>
                </a:solidFill>
                <a:latin typeface="+mj-ea"/>
                <a:ea typeface="+mj-ea"/>
                <a:cs typeface="Times New Roman" panose="02020603050405020304" pitchFamily="18" charset="0"/>
              </a:rPr>
              <a:t>+ </a:t>
            </a:r>
            <a:r>
              <a:rPr lang="zh-CN" altLang="en-US" sz="2000" kern="0" dirty="0">
                <a:solidFill>
                  <a:srgbClr val="C00000"/>
                </a:solidFill>
                <a:latin typeface="+mj-ea"/>
                <a:ea typeface="+mj-ea"/>
                <a:cs typeface="Times New Roman" panose="02020603050405020304" pitchFamily="18" charset="0"/>
              </a:rPr>
              <a:t>动作</a:t>
            </a:r>
            <a:r>
              <a:rPr lang="zh-CN" altLang="en-US" sz="2000" kern="0" dirty="0">
                <a:solidFill>
                  <a:srgbClr val="000000"/>
                </a:solidFill>
                <a:latin typeface="+mj-ea"/>
                <a:ea typeface="+mj-ea"/>
                <a:cs typeface="Times New Roman" panose="02020603050405020304" pitchFamily="18" charset="0"/>
              </a:rPr>
              <a:t>，</a:t>
            </a: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25000"/>
              </a:lnSpc>
              <a:spcBef>
                <a:spcPts val="0"/>
              </a:spcBef>
              <a:spcAft>
                <a:spcPts val="0"/>
              </a:spcAft>
            </a:pPr>
            <a:r>
              <a:rPr lang="zh-CN" altLang="en-US" sz="2000" kern="0" dirty="0">
                <a:solidFill>
                  <a:srgbClr val="000000"/>
                </a:solidFill>
                <a:latin typeface="+mj-ea"/>
                <a:ea typeface="+mj-ea"/>
                <a:cs typeface="Times New Roman" panose="02020603050405020304" pitchFamily="18" charset="0"/>
              </a:rPr>
              <a:t>　每一个语法规则的左部后面会有若干数量不一的候选式，由“</a:t>
            </a:r>
            <a:r>
              <a:rPr lang="en-US" altLang="zh-CN" sz="2000" kern="0" dirty="0">
                <a:solidFill>
                  <a:srgbClr val="000000"/>
                </a:solidFill>
                <a:latin typeface="+mj-ea"/>
                <a:ea typeface="+mj-ea"/>
                <a:cs typeface="Times New Roman" panose="02020603050405020304" pitchFamily="18" charset="0"/>
              </a:rPr>
              <a:t>|</a:t>
            </a:r>
            <a:r>
              <a:rPr lang="zh-CN" altLang="en-US" sz="2000" kern="0" dirty="0">
                <a:solidFill>
                  <a:srgbClr val="000000"/>
                </a:solidFill>
                <a:latin typeface="+mj-ea"/>
                <a:ea typeface="+mj-ea"/>
                <a:cs typeface="Times New Roman" panose="02020603050405020304" pitchFamily="18" charset="0"/>
              </a:rPr>
              <a:t>”分隔开，</a:t>
            </a: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25000"/>
              </a:lnSpc>
              <a:spcBef>
                <a:spcPts val="0"/>
              </a:spcBef>
              <a:spcAft>
                <a:spcPts val="0"/>
              </a:spcAft>
            </a:pPr>
            <a:r>
              <a:rPr lang="zh-CN" altLang="en-US" sz="2000" kern="0" dirty="0">
                <a:solidFill>
                  <a:srgbClr val="000000"/>
                </a:solidFill>
                <a:latin typeface="+mj-ea"/>
                <a:ea typeface="+mj-ea"/>
                <a:cs typeface="Times New Roman" panose="02020603050405020304" pitchFamily="18" charset="0"/>
              </a:rPr>
              <a:t>　　用</a:t>
            </a:r>
            <a:r>
              <a:rPr lang="en-US" altLang="zh-CN" sz="2000" kern="0" dirty="0">
                <a:solidFill>
                  <a:srgbClr val="C00000"/>
                </a:solidFill>
                <a:latin typeface="+mj-ea"/>
                <a:ea typeface="+mj-ea"/>
                <a:cs typeface="Times New Roman" panose="02020603050405020304" pitchFamily="18" charset="0"/>
              </a:rPr>
              <a:t>Producer</a:t>
            </a:r>
            <a:r>
              <a:rPr lang="zh-CN" altLang="en-US" sz="2000" kern="0" dirty="0">
                <a:solidFill>
                  <a:srgbClr val="000000"/>
                </a:solidFill>
                <a:latin typeface="+mj-ea"/>
                <a:ea typeface="+mj-ea"/>
                <a:cs typeface="Times New Roman" panose="02020603050405020304" pitchFamily="18" charset="0"/>
              </a:rPr>
              <a:t>结构体存储，先读取规则左部，</a:t>
            </a: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25000"/>
              </a:lnSpc>
              <a:spcBef>
                <a:spcPts val="0"/>
              </a:spcBef>
              <a:spcAft>
                <a:spcPts val="0"/>
              </a:spcAft>
            </a:pPr>
            <a:r>
              <a:rPr lang="zh-CN" altLang="en-US" sz="2000" kern="0" dirty="0">
                <a:solidFill>
                  <a:srgbClr val="000000"/>
                </a:solidFill>
                <a:latin typeface="+mj-ea"/>
                <a:ea typeface="+mj-ea"/>
                <a:cs typeface="Times New Roman" panose="02020603050405020304" pitchFamily="18" charset="0"/>
              </a:rPr>
              <a:t>　　然后逐字符读取右部的候选式，将对应字符串序号存入产生式右部，</a:t>
            </a: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25000"/>
              </a:lnSpc>
              <a:spcBef>
                <a:spcPts val="0"/>
              </a:spcBef>
              <a:spcAft>
                <a:spcPts val="0"/>
              </a:spcAft>
            </a:pPr>
            <a:r>
              <a:rPr lang="zh-CN" altLang="en-US" sz="2000" kern="0" dirty="0">
                <a:solidFill>
                  <a:srgbClr val="000000"/>
                </a:solidFill>
                <a:latin typeface="+mj-ea"/>
                <a:ea typeface="+mj-ea"/>
                <a:cs typeface="Times New Roman" panose="02020603050405020304" pitchFamily="18" charset="0"/>
              </a:rPr>
              <a:t>　每一个候选式识别完毕后，会检测是否存在语义动作（以</a:t>
            </a:r>
            <a:r>
              <a:rPr lang="en-US" altLang="zh-CN" sz="2000" kern="0" dirty="0">
                <a:solidFill>
                  <a:srgbClr val="000000"/>
                </a:solidFill>
                <a:latin typeface="+mj-ea"/>
                <a:ea typeface="+mj-ea"/>
                <a:cs typeface="Times New Roman" panose="02020603050405020304" pitchFamily="18" charset="0"/>
              </a:rPr>
              <a:t>{}</a:t>
            </a:r>
            <a:r>
              <a:rPr lang="zh-CN" altLang="en-US" sz="2000" kern="0" dirty="0">
                <a:solidFill>
                  <a:srgbClr val="000000"/>
                </a:solidFill>
                <a:latin typeface="+mj-ea"/>
                <a:ea typeface="+mj-ea"/>
                <a:cs typeface="Times New Roman" panose="02020603050405020304" pitchFamily="18" charset="0"/>
              </a:rPr>
              <a:t>标记）</a:t>
            </a:r>
          </a:p>
        </p:txBody>
      </p:sp>
      <p:sp>
        <p:nvSpPr>
          <p:cNvPr id="6" name="文本框 5">
            <a:extLst>
              <a:ext uri="{FF2B5EF4-FFF2-40B4-BE49-F238E27FC236}">
                <a16:creationId xmlns:a16="http://schemas.microsoft.com/office/drawing/2014/main" id="{2DCDC719-F96E-28A4-9FF9-C292FB666CAC}"/>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sp>
        <p:nvSpPr>
          <p:cNvPr id="8" name="文本框 7">
            <a:extLst>
              <a:ext uri="{FF2B5EF4-FFF2-40B4-BE49-F238E27FC236}">
                <a16:creationId xmlns:a16="http://schemas.microsoft.com/office/drawing/2014/main" id="{95F7EF7F-902A-0FC8-1CEE-3B939DAAF52B}"/>
              </a:ext>
            </a:extLst>
          </p:cNvPr>
          <p:cNvSpPr txBox="1"/>
          <p:nvPr/>
        </p:nvSpPr>
        <p:spPr>
          <a:xfrm>
            <a:off x="405686" y="246460"/>
            <a:ext cx="388956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1. c99.y</a:t>
            </a:r>
            <a:r>
              <a:rPr lang="zh-CN" altLang="en-US" sz="2800" b="1" dirty="0">
                <a:solidFill>
                  <a:schemeClr val="tx1">
                    <a:lumMod val="75000"/>
                    <a:lumOff val="25000"/>
                  </a:schemeClr>
                </a:solidFill>
                <a:cs typeface="+mn-ea"/>
                <a:sym typeface="+mn-lt"/>
              </a:rPr>
              <a:t>文件解析模块</a:t>
            </a:r>
          </a:p>
        </p:txBody>
      </p:sp>
    </p:spTree>
    <p:extLst>
      <p:ext uri="{BB962C8B-B14F-4D97-AF65-F5344CB8AC3E}">
        <p14:creationId xmlns:p14="http://schemas.microsoft.com/office/powerpoint/2010/main" val="83139466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589793" y="492918"/>
            <a:ext cx="388956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1. c99.y</a:t>
            </a:r>
            <a:r>
              <a:rPr lang="zh-CN" altLang="en-US" sz="2800" b="1" dirty="0">
                <a:solidFill>
                  <a:schemeClr val="tx1">
                    <a:lumMod val="75000"/>
                    <a:lumOff val="25000"/>
                  </a:schemeClr>
                </a:solidFill>
                <a:cs typeface="+mn-ea"/>
                <a:sym typeface="+mn-lt"/>
              </a:rPr>
              <a:t>文件解析模块</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14680" y="1307330"/>
            <a:ext cx="11907520" cy="1889876"/>
          </a:xfrm>
          <a:prstGeom prst="rect">
            <a:avLst/>
          </a:prstGeom>
          <a:noFill/>
        </p:spPr>
        <p:txBody>
          <a:bodyPr wrap="square">
            <a:spAutoFit/>
          </a:bodyPr>
          <a:lstStyle/>
          <a:p>
            <a:pPr marL="285750" indent="-285750">
              <a:lnSpc>
                <a:spcPts val="3000"/>
              </a:lnSpc>
              <a:spcAft>
                <a:spcPts val="600"/>
              </a:spcAft>
              <a:buFont typeface="Arial" panose="020B0604020202020204" pitchFamily="34" charset="0"/>
              <a:buChar char="•"/>
            </a:pPr>
            <a:r>
              <a:rPr lang="zh-CN" altLang="en-US" sz="2400" b="1" dirty="0"/>
              <a:t>实验中的主要思路和算法描述</a:t>
            </a:r>
            <a:endParaRPr lang="en-US" altLang="zh-CN" sz="2400" kern="0" dirty="0">
              <a:solidFill>
                <a:srgbClr val="000000"/>
              </a:solidFill>
              <a:latin typeface="+mj-ea"/>
              <a:ea typeface="+mj-ea"/>
              <a:cs typeface="Times New Roman" panose="02020603050405020304" pitchFamily="18" charset="0"/>
            </a:endParaRPr>
          </a:p>
          <a:p>
            <a:pPr marR="68580" eaLnBrk="0" fontAlgn="base">
              <a:lnSpc>
                <a:spcPct val="150000"/>
              </a:lnSpc>
            </a:pPr>
            <a:r>
              <a:rPr lang="zh-CN" altLang="en-US" sz="2000" kern="0" dirty="0">
                <a:solidFill>
                  <a:srgbClr val="000000"/>
                </a:solidFill>
                <a:effectLst/>
                <a:latin typeface="+mn-ea"/>
                <a:cs typeface="Times New Roman" panose="02020603050405020304" pitchFamily="18" charset="0"/>
              </a:rPr>
              <a:t>　</a:t>
            </a:r>
            <a:r>
              <a:rPr lang="zh-CN" altLang="en-US" sz="2000" kern="0" dirty="0">
                <a:solidFill>
                  <a:srgbClr val="000000"/>
                </a:solidFill>
                <a:latin typeface="+mj-ea"/>
                <a:ea typeface="+mj-ea"/>
                <a:cs typeface="Times New Roman" panose="02020603050405020304" pitchFamily="18" charset="0"/>
              </a:rPr>
              <a:t>最后对于所有解析出来的产生式再做一次整合，</a:t>
            </a: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50000"/>
              </a:lnSpc>
            </a:pPr>
            <a:r>
              <a:rPr lang="zh-CN" altLang="en-US" sz="2000" kern="0" dirty="0">
                <a:solidFill>
                  <a:srgbClr val="000000"/>
                </a:solidFill>
                <a:latin typeface="+mj-ea"/>
                <a:ea typeface="+mj-ea"/>
                <a:cs typeface="Times New Roman" panose="02020603050405020304" pitchFamily="18" charset="0"/>
              </a:rPr>
              <a:t>　填充入名为</a:t>
            </a:r>
            <a:r>
              <a:rPr lang="en-US" altLang="zh-CN" sz="2000" kern="0" dirty="0" err="1">
                <a:solidFill>
                  <a:srgbClr val="C00000"/>
                </a:solidFill>
                <a:latin typeface="+mj-ea"/>
                <a:ea typeface="+mj-ea"/>
                <a:cs typeface="Times New Roman" panose="02020603050405020304" pitchFamily="18" charset="0"/>
              </a:rPr>
              <a:t>producerMap</a:t>
            </a:r>
            <a:r>
              <a:rPr lang="zh-CN" altLang="en-US" sz="2000" kern="0" dirty="0">
                <a:solidFill>
                  <a:srgbClr val="000000"/>
                </a:solidFill>
                <a:latin typeface="+mj-ea"/>
                <a:ea typeface="+mj-ea"/>
                <a:cs typeface="Times New Roman" panose="02020603050405020304" pitchFamily="18" charset="0"/>
              </a:rPr>
              <a:t>的</a:t>
            </a:r>
            <a:r>
              <a:rPr lang="en-US" altLang="zh-CN" sz="2000" kern="0" dirty="0">
                <a:solidFill>
                  <a:srgbClr val="C00000"/>
                </a:solidFill>
                <a:latin typeface="+mj-ea"/>
                <a:ea typeface="+mj-ea"/>
                <a:cs typeface="Times New Roman" panose="02020603050405020304" pitchFamily="18" charset="0"/>
              </a:rPr>
              <a:t>map&lt;int, vector&lt;int&gt;&gt;</a:t>
            </a:r>
            <a:r>
              <a:rPr lang="zh-CN" altLang="en-US" sz="2000" kern="0" dirty="0">
                <a:solidFill>
                  <a:srgbClr val="000000"/>
                </a:solidFill>
                <a:latin typeface="+mj-ea"/>
                <a:ea typeface="+mj-ea"/>
                <a:cs typeface="Times New Roman" panose="02020603050405020304" pitchFamily="18" charset="0"/>
              </a:rPr>
              <a:t>结构中，</a:t>
            </a:r>
            <a:endParaRPr lang="en-US" altLang="zh-CN" sz="2000" kern="0" dirty="0">
              <a:solidFill>
                <a:srgbClr val="000000"/>
              </a:solidFill>
              <a:latin typeface="+mj-ea"/>
              <a:ea typeface="+mj-ea"/>
              <a:cs typeface="Times New Roman" panose="02020603050405020304" pitchFamily="18" charset="0"/>
            </a:endParaRPr>
          </a:p>
          <a:p>
            <a:pPr marR="68580" eaLnBrk="0" fontAlgn="base">
              <a:lnSpc>
                <a:spcPct val="150000"/>
              </a:lnSpc>
            </a:pPr>
            <a:r>
              <a:rPr lang="zh-CN" altLang="en-US" sz="2000" kern="0" dirty="0">
                <a:solidFill>
                  <a:srgbClr val="000000"/>
                </a:solidFill>
                <a:latin typeface="+mj-ea"/>
                <a:ea typeface="+mj-ea"/>
                <a:cs typeface="Times New Roman" panose="02020603050405020304" pitchFamily="18" charset="0"/>
              </a:rPr>
              <a:t>　以产生式的左部符号编号为</a:t>
            </a:r>
            <a:r>
              <a:rPr lang="en-US" altLang="zh-CN" sz="2000" kern="0" dirty="0">
                <a:solidFill>
                  <a:srgbClr val="000000"/>
                </a:solidFill>
                <a:latin typeface="+mj-ea"/>
                <a:ea typeface="+mj-ea"/>
                <a:cs typeface="Times New Roman" panose="02020603050405020304" pitchFamily="18" charset="0"/>
              </a:rPr>
              <a:t>key</a:t>
            </a:r>
            <a:r>
              <a:rPr lang="zh-CN" altLang="en-US" sz="2000" kern="0" dirty="0">
                <a:solidFill>
                  <a:srgbClr val="000000"/>
                </a:solidFill>
                <a:latin typeface="+mj-ea"/>
                <a:ea typeface="+mj-ea"/>
                <a:cs typeface="Times New Roman" panose="02020603050405020304" pitchFamily="18" charset="0"/>
              </a:rPr>
              <a:t>，收集对应候选式的所有编号装入</a:t>
            </a:r>
            <a:r>
              <a:rPr lang="en-US" altLang="zh-CN" sz="2000" kern="0" dirty="0">
                <a:solidFill>
                  <a:srgbClr val="000000"/>
                </a:solidFill>
                <a:latin typeface="+mj-ea"/>
                <a:ea typeface="+mj-ea"/>
                <a:cs typeface="Times New Roman" panose="02020603050405020304" pitchFamily="18" charset="0"/>
              </a:rPr>
              <a:t>vector</a:t>
            </a:r>
            <a:r>
              <a:rPr lang="zh-CN" altLang="en-US" sz="2000" kern="0" dirty="0">
                <a:solidFill>
                  <a:srgbClr val="000000"/>
                </a:solidFill>
                <a:latin typeface="+mj-ea"/>
                <a:ea typeface="+mj-ea"/>
                <a:cs typeface="Times New Roman" panose="02020603050405020304" pitchFamily="18" charset="0"/>
              </a:rPr>
              <a:t>中， 供下层使用</a:t>
            </a:r>
          </a:p>
        </p:txBody>
      </p:sp>
      <p:sp>
        <p:nvSpPr>
          <p:cNvPr id="6" name="文本框 5">
            <a:extLst>
              <a:ext uri="{FF2B5EF4-FFF2-40B4-BE49-F238E27FC236}">
                <a16:creationId xmlns:a16="http://schemas.microsoft.com/office/drawing/2014/main" id="{2DCDC719-F96E-28A4-9FF9-C292FB666CAC}"/>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sp>
        <p:nvSpPr>
          <p:cNvPr id="8" name="文本框 7">
            <a:extLst>
              <a:ext uri="{FF2B5EF4-FFF2-40B4-BE49-F238E27FC236}">
                <a16:creationId xmlns:a16="http://schemas.microsoft.com/office/drawing/2014/main" id="{7C53C88A-BD33-813C-DB24-CB664DAB66C8}"/>
              </a:ext>
            </a:extLst>
          </p:cNvPr>
          <p:cNvSpPr txBox="1"/>
          <p:nvPr/>
        </p:nvSpPr>
        <p:spPr>
          <a:xfrm>
            <a:off x="614680" y="3424244"/>
            <a:ext cx="9565640" cy="19421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400" b="1" dirty="0"/>
              <a:t>实验中遇到的问题及解决方案</a:t>
            </a:r>
            <a:endParaRPr lang="en-US" altLang="zh-CN" sz="2400" b="1" dirty="0"/>
          </a:p>
          <a:p>
            <a:pPr>
              <a:lnSpc>
                <a:spcPct val="150000"/>
              </a:lnSpc>
            </a:pPr>
            <a:r>
              <a:rPr lang="zh-CN" altLang="en-US" sz="2000" kern="0" dirty="0">
                <a:solidFill>
                  <a:srgbClr val="000000"/>
                </a:solidFill>
                <a:latin typeface="+mn-ea"/>
                <a:cs typeface="Times New Roman" panose="02020603050405020304" pitchFamily="18" charset="0"/>
              </a:rPr>
              <a:t>　　原</a:t>
            </a:r>
            <a:r>
              <a:rPr lang="en-US" altLang="zh-CN" sz="2000" kern="0" dirty="0">
                <a:solidFill>
                  <a:srgbClr val="000000"/>
                </a:solidFill>
                <a:latin typeface="+mn-ea"/>
                <a:cs typeface="Times New Roman" panose="02020603050405020304" pitchFamily="18" charset="0"/>
              </a:rPr>
              <a:t>c99.y </a:t>
            </a:r>
            <a:r>
              <a:rPr lang="zh-CN" altLang="en-US" sz="2000" kern="0" dirty="0">
                <a:solidFill>
                  <a:srgbClr val="000000"/>
                </a:solidFill>
                <a:latin typeface="+mn-ea"/>
                <a:cs typeface="Times New Roman" panose="02020603050405020304" pitchFamily="18" charset="0"/>
              </a:rPr>
              <a:t>说明部分没有左右结合关系声明，所以我们经网上查阅，整理了</a:t>
            </a:r>
            <a:r>
              <a:rPr lang="en-US" altLang="zh-CN" sz="2000" kern="0" dirty="0">
                <a:solidFill>
                  <a:srgbClr val="000000"/>
                </a:solidFill>
                <a:latin typeface="+mn-ea"/>
                <a:cs typeface="Times New Roman" panose="02020603050405020304" pitchFamily="18" charset="0"/>
              </a:rPr>
              <a:t>C</a:t>
            </a:r>
            <a:r>
              <a:rPr lang="zh-CN" altLang="en-US" sz="2000" kern="0" dirty="0">
                <a:solidFill>
                  <a:srgbClr val="000000"/>
                </a:solidFill>
                <a:latin typeface="+mn-ea"/>
                <a:cs typeface="Times New Roman" panose="02020603050405020304" pitchFamily="18" charset="0"/>
              </a:rPr>
              <a:t>运算符</a:t>
            </a:r>
            <a:r>
              <a:rPr lang="zh-CN" altLang="en-US" sz="2000" kern="0" dirty="0">
                <a:solidFill>
                  <a:srgbClr val="C00000"/>
                </a:solidFill>
                <a:latin typeface="+mn-ea"/>
                <a:cs typeface="Times New Roman" panose="02020603050405020304" pitchFamily="18" charset="0"/>
              </a:rPr>
              <a:t>优先级与左右结合关系</a:t>
            </a:r>
            <a:r>
              <a:rPr lang="zh-CN" altLang="en-US" sz="2000" kern="0" dirty="0">
                <a:solidFill>
                  <a:srgbClr val="000000"/>
                </a:solidFill>
                <a:latin typeface="+mn-ea"/>
                <a:cs typeface="Times New Roman" panose="02020603050405020304" pitchFamily="18" charset="0"/>
              </a:rPr>
              <a:t>表，添加到其中，以便解决结合性和优先级冲突。</a:t>
            </a:r>
          </a:p>
          <a:p>
            <a:pPr>
              <a:lnSpc>
                <a:spcPct val="150000"/>
              </a:lnSpc>
            </a:pPr>
            <a:endParaRPr lang="zh-CN" altLang="en-US" sz="1800" b="1" dirty="0"/>
          </a:p>
        </p:txBody>
      </p:sp>
    </p:spTree>
    <p:extLst>
      <p:ext uri="{BB962C8B-B14F-4D97-AF65-F5344CB8AC3E}">
        <p14:creationId xmlns:p14="http://schemas.microsoft.com/office/powerpoint/2010/main" val="417493071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9110" y="1036051"/>
            <a:ext cx="175133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实验内容</a:t>
            </a:r>
          </a:p>
        </p:txBody>
      </p:sp>
      <p:sp>
        <p:nvSpPr>
          <p:cNvPr id="5" name="文本框 4"/>
          <p:cNvSpPr txBox="1"/>
          <p:nvPr/>
        </p:nvSpPr>
        <p:spPr>
          <a:xfrm>
            <a:off x="570865" y="1558021"/>
            <a:ext cx="11548745" cy="706755"/>
          </a:xfrm>
          <a:prstGeom prst="rect">
            <a:avLst/>
          </a:prstGeom>
          <a:noFill/>
        </p:spPr>
        <p:txBody>
          <a:bodyPr wrap="square">
            <a:spAutoFit/>
          </a:bodyPr>
          <a:lstStyle/>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构建一个</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ItemSet</a:t>
            </a:r>
          </a:p>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涉及函数：</a:t>
            </a:r>
            <a:r>
              <a:rPr lang="en-US" altLang="zh-CN" sz="2000" dirty="0">
                <a:latin typeface="Times New Roman" panose="02020603050405020304" pitchFamily="18" charset="0"/>
                <a:cs typeface="Times New Roman" panose="02020603050405020304" pitchFamily="18" charset="0"/>
              </a:rPr>
              <a:t>closure()</a:t>
            </a:r>
            <a:r>
              <a:rPr lang="zh-CN" altLang="en-US" sz="2000" dirty="0">
                <a:latin typeface="Times New Roman" panose="02020603050405020304" pitchFamily="18" charset="0"/>
                <a:cs typeface="Times New Roman" panose="02020603050405020304" pitchFamily="18" charset="0"/>
              </a:rPr>
              <a:t>、findPredictiveSym()、getFirstSet()、minimizeItemset()函数</a:t>
            </a:r>
          </a:p>
        </p:txBody>
      </p:sp>
      <p:sp>
        <p:nvSpPr>
          <p:cNvPr id="2" name="文本框 1"/>
          <p:cNvSpPr txBox="1"/>
          <p:nvPr/>
        </p:nvSpPr>
        <p:spPr>
          <a:xfrm>
            <a:off x="570865" y="2994025"/>
            <a:ext cx="37998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实验中的主要数据结构</a:t>
            </a:r>
          </a:p>
        </p:txBody>
      </p:sp>
      <p:sp>
        <p:nvSpPr>
          <p:cNvPr id="4" name="文本框 3"/>
          <p:cNvSpPr txBox="1"/>
          <p:nvPr/>
        </p:nvSpPr>
        <p:spPr>
          <a:xfrm>
            <a:off x="642620" y="3515995"/>
            <a:ext cx="10906760" cy="2245360"/>
          </a:xfrm>
          <a:prstGeom prst="rect">
            <a:avLst/>
          </a:prstGeom>
          <a:noFill/>
        </p:spPr>
        <p:txBody>
          <a:bodyPr wrap="square">
            <a:spAutoFit/>
          </a:bodyPr>
          <a:lstStyle/>
          <a:p>
            <a:pPr marL="285750"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结构体</a:t>
            </a:r>
            <a:r>
              <a:rPr lang="en-US" altLang="zh-CN" sz="2000" dirty="0">
                <a:solidFill>
                  <a:schemeClr val="tx1"/>
                </a:solidFill>
                <a:latin typeface="Times New Roman" panose="02020603050405020304" pitchFamily="18" charset="0"/>
                <a:cs typeface="Times New Roman" panose="02020603050405020304" pitchFamily="18" charset="0"/>
              </a:rPr>
              <a:t>Producer</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int left</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vector&lt;int&gt; right</a:t>
            </a:r>
            <a:endParaRPr lang="zh-CN" alt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类</a:t>
            </a:r>
            <a:r>
              <a:rPr lang="en-US" altLang="zh-CN" sz="2000" dirty="0">
                <a:solidFill>
                  <a:schemeClr val="tx1"/>
                </a:solidFill>
                <a:latin typeface="Times New Roman" panose="02020603050405020304" pitchFamily="18" charset="0"/>
                <a:cs typeface="Times New Roman" panose="02020603050405020304" pitchFamily="18" charset="0"/>
              </a:rPr>
              <a:t>LR1Item</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int producerID</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int currentPos</a:t>
            </a:r>
          </a:p>
          <a:p>
            <a:pPr marL="742950" lvl="1" indent="-285750">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rPr>
              <a:t>set&lt;int&gt; predictiveSymbol</a:t>
            </a:r>
          </a:p>
        </p:txBody>
      </p:sp>
      <p:pic>
        <p:nvPicPr>
          <p:cNvPr id="6" name="图片 5">
            <a:extLst>
              <a:ext uri="{FF2B5EF4-FFF2-40B4-BE49-F238E27FC236}">
                <a16:creationId xmlns:a16="http://schemas.microsoft.com/office/drawing/2014/main" id="{D7BD5493-180B-06B6-27EE-B12663E323C0}"/>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8" name="文本框 7">
            <a:extLst>
              <a:ext uri="{FF2B5EF4-FFF2-40B4-BE49-F238E27FC236}">
                <a16:creationId xmlns:a16="http://schemas.microsoft.com/office/drawing/2014/main" id="{E6166766-B916-AD5F-08F8-D893D3E3CD9B}"/>
              </a:ext>
            </a:extLst>
          </p:cNvPr>
          <p:cNvSpPr txBox="1"/>
          <p:nvPr/>
        </p:nvSpPr>
        <p:spPr>
          <a:xfrm>
            <a:off x="101600" y="237582"/>
            <a:ext cx="6096000" cy="584775"/>
          </a:xfrm>
          <a:prstGeom prst="rect">
            <a:avLst/>
          </a:prstGeom>
          <a:noFill/>
        </p:spPr>
        <p:txBody>
          <a:bodyPr wrap="square">
            <a:spAutoFit/>
          </a:bodyPr>
          <a:lstStyle/>
          <a:p>
            <a:pPr algn="ctr"/>
            <a:r>
              <a:rPr lang="en-US" altLang="zh-CN" sz="3200" b="1" dirty="0">
                <a:solidFill>
                  <a:schemeClr val="tx1">
                    <a:lumMod val="75000"/>
                    <a:lumOff val="25000"/>
                  </a:schemeClr>
                </a:solidFill>
                <a:cs typeface="+mn-ea"/>
                <a:sym typeface="+mn-lt"/>
              </a:rPr>
              <a:t>2. </a:t>
            </a:r>
            <a:r>
              <a:rPr lang="zh-CN" altLang="en-US" sz="3200" b="1" dirty="0">
                <a:solidFill>
                  <a:schemeClr val="tx1">
                    <a:lumMod val="75000"/>
                    <a:lumOff val="25000"/>
                  </a:schemeClr>
                </a:solidFill>
                <a:cs typeface="+mn-ea"/>
              </a:rPr>
              <a:t>构造</a:t>
            </a:r>
            <a:r>
              <a:rPr lang="en-US" altLang="zh-CN" sz="3200" b="1" dirty="0">
                <a:solidFill>
                  <a:schemeClr val="tx1">
                    <a:lumMod val="75000"/>
                    <a:lumOff val="25000"/>
                  </a:schemeClr>
                </a:solidFill>
                <a:cs typeface="+mn-ea"/>
              </a:rPr>
              <a:t>LR(1)</a:t>
            </a:r>
            <a:r>
              <a:rPr lang="zh-CN" altLang="en-US" sz="3200" b="1" dirty="0">
                <a:solidFill>
                  <a:schemeClr val="tx1">
                    <a:lumMod val="75000"/>
                    <a:lumOff val="25000"/>
                  </a:schemeClr>
                </a:solidFill>
                <a:cs typeface="+mn-ea"/>
              </a:rPr>
              <a:t>项目集的详细设计</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pic>
        <p:nvPicPr>
          <p:cNvPr id="2" name="图片 1"/>
          <p:cNvPicPr>
            <a:picLocks noChangeAspect="1"/>
          </p:cNvPicPr>
          <p:nvPr>
            <p:custDataLst>
              <p:tags r:id="rId1"/>
            </p:custDataLst>
          </p:nvPr>
        </p:nvPicPr>
        <p:blipFill>
          <a:blip r:embed="rId3"/>
          <a:stretch>
            <a:fillRect/>
          </a:stretch>
        </p:blipFill>
        <p:spPr>
          <a:xfrm>
            <a:off x="948605" y="1687337"/>
            <a:ext cx="10103975" cy="3988289"/>
          </a:xfrm>
          <a:prstGeom prst="rect">
            <a:avLst/>
          </a:prstGeom>
        </p:spPr>
      </p:pic>
      <p:pic>
        <p:nvPicPr>
          <p:cNvPr id="6" name="图片 5">
            <a:extLst>
              <a:ext uri="{FF2B5EF4-FFF2-40B4-BE49-F238E27FC236}">
                <a16:creationId xmlns:a16="http://schemas.microsoft.com/office/drawing/2014/main" id="{7DAAB7DB-CC01-4A45-CB33-A42669F0B4E6}"/>
              </a:ext>
            </a:extLst>
          </p:cNvPr>
          <p:cNvPicPr>
            <a:picLocks noChangeAspect="1"/>
          </p:cNvPicPr>
          <p:nvPr/>
        </p:nvPicPr>
        <p:blipFill rotWithShape="1">
          <a:blip r:embed="rId4">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3000285-F1AB-38AD-CFFE-439A83B63E5D}"/>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sp>
        <p:nvSpPr>
          <p:cNvPr id="5" name="文本框 4"/>
          <p:cNvSpPr txBox="1"/>
          <p:nvPr/>
        </p:nvSpPr>
        <p:spPr>
          <a:xfrm>
            <a:off x="655002" y="1617268"/>
            <a:ext cx="10881995" cy="3323987"/>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closure()</a:t>
            </a:r>
            <a:r>
              <a:rPr lang="zh-CN" altLang="en-US" sz="2000" dirty="0">
                <a:latin typeface="Times New Roman" panose="02020603050405020304" pitchFamily="18" charset="0"/>
                <a:cs typeface="Times New Roman" panose="02020603050405020304" pitchFamily="18" charset="0"/>
              </a:rPr>
              <a:t>函数参数</a:t>
            </a:r>
          </a:p>
          <a:p>
            <a:pPr marL="742950" lvl="1" indent="-28575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multiset&lt;LR1Item&gt;&amp; itemSet</a:t>
            </a:r>
          </a:p>
          <a:p>
            <a:pPr marL="285750" lvl="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closure()</a:t>
            </a:r>
            <a:r>
              <a:rPr lang="zh-CN" altLang="en-US" sz="2000" dirty="0">
                <a:latin typeface="Times New Roman" panose="02020603050405020304" pitchFamily="18" charset="0"/>
                <a:cs typeface="Times New Roman" panose="02020603050405020304" pitchFamily="18" charset="0"/>
              </a:rPr>
              <a:t>主要思路</a:t>
            </a:r>
          </a:p>
          <a:p>
            <a:pPr marL="742950" lvl="1"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将</a:t>
            </a:r>
            <a:r>
              <a:rPr lang="en-US" altLang="zh-CN" sz="2000" dirty="0">
                <a:latin typeface="Times New Roman" panose="02020603050405020304" pitchFamily="18" charset="0"/>
                <a:cs typeface="Times New Roman" panose="02020603050405020304" pitchFamily="18" charset="0"/>
              </a:rPr>
              <a:t>itemSet</a:t>
            </a:r>
            <a:r>
              <a:rPr lang="zh-CN" altLang="en-US" sz="2000" dirty="0">
                <a:latin typeface="Times New Roman" panose="02020603050405020304" pitchFamily="18" charset="0"/>
                <a:cs typeface="Times New Roman" panose="02020603050405020304" pitchFamily="18" charset="0"/>
              </a:rPr>
              <a:t>转为一个</a:t>
            </a:r>
            <a:r>
              <a:rPr lang="en-US" altLang="zh-CN" sz="2000" dirty="0">
                <a:latin typeface="Times New Roman" panose="02020603050405020304" pitchFamily="18" charset="0"/>
                <a:cs typeface="Times New Roman" panose="02020603050405020304" pitchFamily="18" charset="0"/>
              </a:rPr>
              <a:t>LR1Item</a:t>
            </a:r>
            <a:r>
              <a:rPr lang="zh-CN" altLang="en-US" sz="2000" dirty="0">
                <a:latin typeface="Times New Roman" panose="02020603050405020304" pitchFamily="18" charset="0"/>
                <a:cs typeface="Times New Roman" panose="02020603050405020304" pitchFamily="18" charset="0"/>
              </a:rPr>
              <a:t>类型的</a:t>
            </a:r>
            <a:r>
              <a:rPr lang="en-US" altLang="zh-CN" sz="2000" dirty="0">
                <a:latin typeface="Times New Roman" panose="02020603050405020304" pitchFamily="18" charset="0"/>
                <a:cs typeface="Times New Roman" panose="02020603050405020304" pitchFamily="18" charset="0"/>
              </a:rPr>
              <a:t>queue q</a:t>
            </a:r>
          </a:p>
          <a:p>
            <a:pPr marL="742950" lvl="1"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对于</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中每一项目</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计算当前项目的预测符</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针对项目还未进栈的句柄部分，逐个进行判断是否还有终结符以及产生式，如果有这样的一个产生式，为其添加圆点形成项目，判断该项目在不在项目集中，如果不在则加入项目集，并且为其计算并添加搜索符</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将上一步产生的新项目添加到</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的尾部</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zh-CN" altLang="en-US" sz="2800" b="1" dirty="0">
                <a:solidFill>
                  <a:schemeClr val="tx1">
                    <a:lumMod val="75000"/>
                    <a:lumOff val="25000"/>
                  </a:schemeClr>
                </a:solidFill>
                <a:cs typeface="+mn-ea"/>
                <a:sym typeface="+mn-lt"/>
              </a:rPr>
              <a:t>工作总体回顾</a:t>
            </a:r>
          </a:p>
        </p:txBody>
      </p:sp>
      <p:pic>
        <p:nvPicPr>
          <p:cNvPr id="3" name="图片 2">
            <a:extLst>
              <a:ext uri="{FF2B5EF4-FFF2-40B4-BE49-F238E27FC236}">
                <a16:creationId xmlns:a16="http://schemas.microsoft.com/office/drawing/2014/main" id="{92D781B0-8BD1-00A7-A554-76C64D440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840" y="1269629"/>
            <a:ext cx="7073072" cy="5536363"/>
          </a:xfrm>
          <a:prstGeom prst="rect">
            <a:avLst/>
          </a:prstGeom>
        </p:spPr>
      </p:pic>
      <p:sp>
        <p:nvSpPr>
          <p:cNvPr id="7" name="文本框 6">
            <a:extLst>
              <a:ext uri="{FF2B5EF4-FFF2-40B4-BE49-F238E27FC236}">
                <a16:creationId xmlns:a16="http://schemas.microsoft.com/office/drawing/2014/main" id="{67E74B7B-8E9A-29B3-2CCE-E3103F24D62D}"/>
              </a:ext>
            </a:extLst>
          </p:cNvPr>
          <p:cNvSpPr txBox="1"/>
          <p:nvPr/>
        </p:nvSpPr>
        <p:spPr>
          <a:xfrm>
            <a:off x="550996" y="2018163"/>
            <a:ext cx="3286704" cy="3839449"/>
          </a:xfrm>
          <a:prstGeom prst="rect">
            <a:avLst/>
          </a:prstGeom>
          <a:noFill/>
        </p:spPr>
        <p:txBody>
          <a:bodyPr wrap="square" rtlCol="0">
            <a:spAutoFit/>
          </a:bodyPr>
          <a:lstStyle/>
          <a:p>
            <a:pPr>
              <a:lnSpc>
                <a:spcPts val="3000"/>
              </a:lnSpc>
            </a:pP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09019204 </a:t>
            </a:r>
            <a:r>
              <a:rPr lang="zh-CN" altLang="en-US" sz="2400" b="1" dirty="0">
                <a:solidFill>
                  <a:schemeClr val="tx1">
                    <a:lumMod val="75000"/>
                    <a:lumOff val="25000"/>
                  </a:schemeClr>
                </a:solidFill>
                <a:cs typeface="+mn-ea"/>
                <a:sym typeface="+mn-lt"/>
              </a:rPr>
              <a:t>曹邹颖：</a:t>
            </a:r>
            <a:endParaRPr lang="en-US" altLang="zh-CN" sz="2400" b="1" dirty="0">
              <a:solidFill>
                <a:schemeClr val="tx1">
                  <a:lumMod val="75000"/>
                  <a:lumOff val="25000"/>
                </a:schemeClr>
              </a:solidFill>
              <a:cs typeface="+mn-ea"/>
              <a:sym typeface="+mn-lt"/>
            </a:endParaRPr>
          </a:p>
          <a:p>
            <a:pPr>
              <a:lnSpc>
                <a:spcPts val="3000"/>
              </a:lnSpc>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NFA</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确定化、</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DFA</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模块、</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整体架构设计和优化</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spcBef>
                <a:spcPts val="1200"/>
              </a:spcBef>
            </a:pP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09019231 </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许志豪：</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正则表达式规范化、</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RE</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到</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NFA</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的转换算法</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spcBef>
                <a:spcPts val="1200"/>
              </a:spcBef>
            </a:pP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09019104 </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陈逸彤：</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c99.1</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文件解析、</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词法分析代码生成模块</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8" name="文本框 7">
            <a:extLst>
              <a:ext uri="{FF2B5EF4-FFF2-40B4-BE49-F238E27FC236}">
                <a16:creationId xmlns:a16="http://schemas.microsoft.com/office/drawing/2014/main" id="{CA72ECC7-78C5-5B05-44B1-E4D386BA6F64}"/>
              </a:ext>
            </a:extLst>
          </p:cNvPr>
          <p:cNvSpPr txBox="1"/>
          <p:nvPr/>
        </p:nvSpPr>
        <p:spPr>
          <a:xfrm>
            <a:off x="550996" y="1269629"/>
            <a:ext cx="2033816" cy="461665"/>
          </a:xfrm>
          <a:prstGeom prst="rect">
            <a:avLst/>
          </a:prstGeom>
          <a:noFill/>
        </p:spPr>
        <p:txBody>
          <a:bodyPr wrap="square">
            <a:spAutoFit/>
          </a:bodyPr>
          <a:lstStyle/>
          <a:p>
            <a:pPr algn="ctr"/>
            <a:r>
              <a:rPr lang="en-US" altLang="zh-CN" sz="2400" b="1" dirty="0">
                <a:solidFill>
                  <a:schemeClr val="tx1">
                    <a:lumMod val="75000"/>
                    <a:lumOff val="25000"/>
                  </a:schemeClr>
                </a:solidFill>
                <a:cs typeface="+mn-ea"/>
                <a:sym typeface="+mn-lt"/>
              </a:rPr>
              <a:t>SeuLex</a:t>
            </a:r>
            <a:r>
              <a:rPr lang="zh-CN" altLang="en-US" sz="2400" b="1" dirty="0">
                <a:solidFill>
                  <a:schemeClr val="tx1">
                    <a:lumMod val="75000"/>
                    <a:lumOff val="25000"/>
                  </a:schemeClr>
                </a:solidFill>
                <a:cs typeface="+mn-ea"/>
                <a:sym typeface="+mn-lt"/>
              </a:rPr>
              <a:t>分工：</a:t>
            </a:r>
            <a:endParaRPr lang="en-US" altLang="zh-CN" sz="2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21167210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F136100-7747-E739-9ED0-3A367D58E200}"/>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sp>
        <p:nvSpPr>
          <p:cNvPr id="5" name="文本框 4"/>
          <p:cNvSpPr txBox="1"/>
          <p:nvPr/>
        </p:nvSpPr>
        <p:spPr>
          <a:xfrm>
            <a:off x="610452" y="1617268"/>
            <a:ext cx="10881995" cy="3939540"/>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findPredictSym()</a:t>
            </a:r>
            <a:r>
              <a:rPr lang="zh-CN" altLang="en-US" sz="2000" dirty="0">
                <a:latin typeface="Times New Roman" panose="02020603050405020304" pitchFamily="18" charset="0"/>
                <a:cs typeface="Times New Roman" panose="02020603050405020304" pitchFamily="18" charset="0"/>
              </a:rPr>
              <a:t>函数参数</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const LR1Item&amp; item</a:t>
            </a:r>
          </a:p>
          <a:p>
            <a:pPr marL="742950" lvl="1" indent="-28575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set&lt;int&gt;&amp; predictiveSymbol</a:t>
            </a:r>
          </a:p>
          <a:p>
            <a:pPr marL="285750" lvl="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findPredictSym</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主要思路</a:t>
            </a:r>
          </a:p>
          <a:p>
            <a:pPr marL="742950" lvl="1" indent="-285750">
              <a:buFont typeface="Arial" panose="020B0604020202020204" pitchFamily="34" charset="0"/>
              <a:buChar char="•"/>
            </a:pPr>
            <a:r>
              <a:rPr lang="zh-CN" sz="2000" dirty="0">
                <a:latin typeface="Times New Roman" panose="02020603050405020304" pitchFamily="18" charset="0"/>
                <a:cs typeface="Times New Roman" panose="02020603050405020304" pitchFamily="18" charset="0"/>
              </a:rPr>
              <a:t>首先该函数的作用是</a:t>
            </a:r>
            <a:r>
              <a:rPr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a:t>
            </a:r>
            <a:r>
              <a:rPr sz="2000" dirty="0" err="1">
                <a:latin typeface="Times New Roman" panose="02020603050405020304" pitchFamily="18" charset="0"/>
                <a:cs typeface="Times New Roman" panose="02020603050405020304" pitchFamily="18" charset="0"/>
              </a:rPr>
              <a:t>Bb，B为currentSym，b为nextSymbol</a:t>
            </a:r>
            <a:r>
              <a:rPr sz="2000" dirty="0">
                <a:latin typeface="Times New Roman" panose="02020603050405020304" pitchFamily="18" charset="0"/>
                <a:cs typeface="Times New Roman" panose="02020603050405020304" pitchFamily="18" charset="0"/>
              </a:rPr>
              <a:t>，</a:t>
            </a:r>
            <a:r>
              <a:rPr lang="zh-CN" sz="2000" dirty="0">
                <a:latin typeface="Times New Roman" panose="02020603050405020304" pitchFamily="18" charset="0"/>
                <a:cs typeface="Times New Roman" panose="02020603050405020304" pitchFamily="18" charset="0"/>
              </a:rPr>
              <a:t>计</a:t>
            </a:r>
            <a:r>
              <a:rPr sz="2000" dirty="0">
                <a:latin typeface="Times New Roman" panose="02020603050405020304" pitchFamily="18" charset="0"/>
                <a:cs typeface="Times New Roman" panose="02020603050405020304" pitchFamily="18" charset="0"/>
              </a:rPr>
              <a:t>算产生式左边为B的推出式的预测符</a:t>
            </a:r>
          </a:p>
          <a:p>
            <a:pPr marL="742950" lvl="1" indent="-285750">
              <a:buFont typeface="Arial" panose="020B0604020202020204" pitchFamily="34" charset="0"/>
              <a:buChar char="•"/>
            </a:pPr>
            <a:r>
              <a:rPr sz="2000" dirty="0">
                <a:latin typeface="Times New Roman" panose="02020603050405020304" pitchFamily="18" charset="0"/>
                <a:cs typeface="Times New Roman" panose="02020603050405020304" pitchFamily="18" charset="0"/>
              </a:rPr>
              <a:t>如果当前“·”已经到了项目的尾部，即句柄完全进栈，那么predictiveSymbol就是item的自己的predictiveSymbol，无需做更多的变化</a:t>
            </a:r>
          </a:p>
          <a:p>
            <a:pPr marL="742950" lvl="1" indent="-285750">
              <a:buFont typeface="Arial" panose="020B0604020202020204" pitchFamily="34" charset="0"/>
              <a:buChar char="•"/>
            </a:pPr>
            <a:r>
              <a:rPr lang="zh-CN" sz="2000" dirty="0">
                <a:latin typeface="Times New Roman" panose="02020603050405020304" pitchFamily="18" charset="0"/>
                <a:cs typeface="Times New Roman" panose="02020603050405020304" pitchFamily="18" charset="0"/>
              </a:rPr>
              <a:t>如果</a:t>
            </a:r>
            <a:r>
              <a:rPr sz="2000" dirty="0">
                <a:latin typeface="Times New Roman" panose="02020603050405020304" pitchFamily="18" charset="0"/>
                <a:cs typeface="Times New Roman" panose="02020603050405020304" pitchFamily="18" charset="0"/>
              </a:rPr>
              <a:t>“·”未到项目的尾部</a:t>
            </a:r>
          </a:p>
          <a:p>
            <a:pPr marL="1200150" lvl="2" indent="-285750">
              <a:buFont typeface="Arial" panose="020B0604020202020204" pitchFamily="34" charset="0"/>
              <a:buChar char="•"/>
            </a:pPr>
            <a:r>
              <a:rPr lang="zh-CN" sz="2000" dirty="0">
                <a:latin typeface="Times New Roman" panose="02020603050405020304" pitchFamily="18" charset="0"/>
                <a:cs typeface="Times New Roman" panose="02020603050405020304" pitchFamily="18" charset="0"/>
              </a:rPr>
              <a:t>同时是例如“L→·i”这种情景，对于这种情况可以通过将·后的nextSymbol与终结符表中的所有符号一一比 对，只要发现这个nextSymbol是终结符，就将其加入搜索符</a:t>
            </a:r>
          </a:p>
          <a:p>
            <a:pPr marL="1200150" lvl="2" indent="-285750">
              <a:buFont typeface="Arial" panose="020B0604020202020204" pitchFamily="34" charset="0"/>
              <a:buChar char="•"/>
            </a:pPr>
            <a:r>
              <a:rPr lang="zh-CN" sz="2000" dirty="0">
                <a:latin typeface="Times New Roman" panose="02020603050405020304" pitchFamily="18" charset="0"/>
                <a:cs typeface="Times New Roman" panose="02020603050405020304" pitchFamily="18" charset="0"/>
              </a:rPr>
              <a:t>同时是“A→a·Bb”这样的情形，这时需要计算b和已有搜索符α组成的bα的first集</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F2E401-1CC0-A228-50A1-7E9752BFDDCD}"/>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sp>
        <p:nvSpPr>
          <p:cNvPr id="5" name="文本框 4"/>
          <p:cNvSpPr txBox="1"/>
          <p:nvPr/>
        </p:nvSpPr>
        <p:spPr>
          <a:xfrm>
            <a:off x="655002" y="1463845"/>
            <a:ext cx="10881995" cy="5170646"/>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getFirstSet()</a:t>
            </a:r>
            <a:r>
              <a:rPr lang="zh-CN" altLang="en-US" sz="2000" dirty="0">
                <a:latin typeface="Times New Roman" panose="02020603050405020304" pitchFamily="18" charset="0"/>
                <a:cs typeface="Times New Roman" panose="02020603050405020304" pitchFamily="18" charset="0"/>
              </a:rPr>
              <a:t>函数参数</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int producerID</a:t>
            </a:r>
          </a:p>
          <a:p>
            <a:pPr marL="742950" lvl="1" indent="-28575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set&lt;int&gt;&amp; firstSet</a:t>
            </a:r>
          </a:p>
          <a:p>
            <a:pPr marL="285750" lvl="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getFirstSet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主要思路</a:t>
            </a:r>
          </a:p>
          <a:p>
            <a:pPr marL="742950" lvl="1" indent="-285750">
              <a:buFont typeface="Arial" panose="020B0604020202020204" pitchFamily="34" charset="0"/>
              <a:buChar char="•"/>
            </a:pPr>
            <a:r>
              <a:rPr lang="zh-CN" sz="2000" dirty="0">
                <a:latin typeface="Times New Roman" panose="02020603050405020304" pitchFamily="18" charset="0"/>
                <a:cs typeface="Times New Roman" panose="02020603050405020304" pitchFamily="18" charset="0"/>
              </a:rPr>
              <a:t>该函数的作用是</a:t>
            </a:r>
            <a:r>
              <a:rPr sz="2000" dirty="0">
                <a:latin typeface="Times New Roman" panose="02020603050405020304" pitchFamily="18" charset="0"/>
                <a:cs typeface="Times New Roman" panose="02020603050405020304" pitchFamily="18" charset="0"/>
              </a:rPr>
              <a:t>完成了对于传入的符号的first集的计</a:t>
            </a:r>
            <a:r>
              <a:rPr lang="zh-CN" sz="2000" dirty="0">
                <a:latin typeface="Times New Roman" panose="02020603050405020304" pitchFamily="18" charset="0"/>
                <a:cs typeface="Times New Roman" panose="02020603050405020304" pitchFamily="18" charset="0"/>
              </a:rPr>
              <a:t>算</a:t>
            </a:r>
            <a:endParaRPr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sz="2000" dirty="0">
                <a:latin typeface="Times New Roman" panose="02020603050405020304" pitchFamily="18" charset="0"/>
                <a:cs typeface="Times New Roman" panose="02020603050405020304" pitchFamily="18" charset="0"/>
              </a:rPr>
              <a:t>首先，if判断，若利用发现产生式右侧为ε，那么直接结束函数，并返回false（函数的返回值为bool类型）</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else</a:t>
            </a:r>
            <a:r>
              <a:rPr lang="zh-CN" sz="2000" dirty="0">
                <a:latin typeface="Times New Roman" panose="02020603050405020304" pitchFamily="18" charset="0"/>
                <a:cs typeface="Times New Roman" panose="02020603050405020304" pitchFamily="18" charset="0"/>
              </a:rPr>
              <a:t>根据first的定义，</a:t>
            </a:r>
          </a:p>
          <a:p>
            <a:pPr marL="1200150" lvl="2" indent="-285750">
              <a:buFont typeface="Arial" panose="020B0604020202020204" pitchFamily="34" charset="0"/>
              <a:buChar char="•"/>
            </a:pPr>
            <a:r>
              <a:rPr lang="zh-CN" sz="2000" dirty="0">
                <a:latin typeface="Times New Roman" panose="02020603050405020304" pitchFamily="18" charset="0"/>
                <a:cs typeface="Times New Roman" panose="02020603050405020304" pitchFamily="18" charset="0"/>
              </a:rPr>
              <a:t>if该符号的右部为一个终结符，则直接将该终结 符加入到first集（即firstSet）中</a:t>
            </a:r>
          </a:p>
          <a:p>
            <a:pPr marL="1200150" lvl="2"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else取出所有的该非终结符的右侧表达式，譬如α=X</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X</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...X</a:t>
            </a:r>
            <a:r>
              <a:rPr lang="en-US" altLang="zh-CN" sz="2000" baseline="-2500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，需要各自取出，然后对每个X继续getFirstSet()</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进入while循环</a:t>
            </a: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循环中继续处理（相当于继续处理右侧表达式）</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if处理的符号为非终结符继续获得当前的符号的右侧符号，同样的继续上述的步骤， 即譬如</a:t>
            </a:r>
            <a:r>
              <a:rPr lang="en-US" altLang="zh-CN" sz="2000" dirty="0">
                <a:latin typeface="Times New Roman" panose="02020603050405020304" pitchFamily="18" charset="0"/>
                <a:cs typeface="Times New Roman" panose="02020603050405020304" pitchFamily="18" charset="0"/>
                <a:sym typeface="+mn-ea"/>
              </a:rPr>
              <a:t>α=X</a:t>
            </a:r>
            <a:r>
              <a:rPr lang="en-US" altLang="zh-CN" sz="2000" baseline="-25000" dirty="0">
                <a:latin typeface="Times New Roman" panose="02020603050405020304" pitchFamily="18" charset="0"/>
                <a:cs typeface="Times New Roman" panose="02020603050405020304" pitchFamily="18" charset="0"/>
                <a:sym typeface="+mn-ea"/>
              </a:rPr>
              <a:t>1</a:t>
            </a:r>
            <a:r>
              <a:rPr lang="en-US" altLang="zh-CN" sz="2000" dirty="0">
                <a:latin typeface="Times New Roman" panose="02020603050405020304" pitchFamily="18" charset="0"/>
                <a:cs typeface="Times New Roman" panose="02020603050405020304" pitchFamily="18" charset="0"/>
                <a:sym typeface="+mn-ea"/>
              </a:rPr>
              <a:t>X</a:t>
            </a:r>
            <a:r>
              <a:rPr lang="en-US" altLang="zh-CN" sz="2000" baseline="-25000" dirty="0">
                <a:latin typeface="Times New Roman" panose="02020603050405020304" pitchFamily="18" charset="0"/>
                <a:cs typeface="Times New Roman" panose="02020603050405020304" pitchFamily="18" charset="0"/>
                <a:sym typeface="+mn-ea"/>
              </a:rPr>
              <a:t>2</a:t>
            </a:r>
            <a:r>
              <a:rPr lang="en-US" altLang="zh-CN" sz="2000" dirty="0">
                <a:latin typeface="Times New Roman" panose="02020603050405020304" pitchFamily="18" charset="0"/>
                <a:cs typeface="Times New Roman" panose="02020603050405020304" pitchFamily="18" charset="0"/>
                <a:sym typeface="+mn-ea"/>
              </a:rPr>
              <a:t>...X</a:t>
            </a:r>
            <a:r>
              <a:rPr lang="en-US" altLang="zh-CN" sz="2000" baseline="-25000" dirty="0">
                <a:latin typeface="Times New Roman" panose="02020603050405020304" pitchFamily="18" charset="0"/>
                <a:cs typeface="Times New Roman" panose="02020603050405020304" pitchFamily="18" charset="0"/>
                <a:sym typeface="+mn-ea"/>
              </a:rPr>
              <a:t>n</a:t>
            </a:r>
            <a:r>
              <a:rPr lang="zh-CN" altLang="en-US" sz="2000" dirty="0">
                <a:latin typeface="Times New Roman" panose="02020603050405020304" pitchFamily="18" charset="0"/>
                <a:cs typeface="Times New Roman" panose="02020603050405020304" pitchFamily="18" charset="0"/>
              </a:rPr>
              <a:t>，则需要各自取出，然后对每个X继续getFirstSet()</a:t>
            </a:r>
          </a:p>
          <a:p>
            <a:pPr marL="1200150" lvl="2"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处理的字符串为终结符，则在插入该终结符进入first集（即firstSet）中</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只要有空串以及没有处理到右侧表达式结束，继续循环</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704FE92-3906-82B9-E71C-6C9B613C7481}"/>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p:sp>
        <p:nvSpPr>
          <p:cNvPr id="5" name="文本框 4"/>
          <p:cNvSpPr txBox="1"/>
          <p:nvPr/>
        </p:nvSpPr>
        <p:spPr>
          <a:xfrm>
            <a:off x="655002" y="1598858"/>
            <a:ext cx="11066501" cy="4555093"/>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minimizeItemset()</a:t>
            </a:r>
            <a:r>
              <a:rPr lang="zh-CN" altLang="en-US" sz="2000" dirty="0">
                <a:latin typeface="Times New Roman" panose="02020603050405020304" pitchFamily="18" charset="0"/>
                <a:cs typeface="Times New Roman" panose="02020603050405020304" pitchFamily="18" charset="0"/>
              </a:rPr>
              <a:t>函数参数</a:t>
            </a:r>
          </a:p>
          <a:p>
            <a:pPr marL="742950" lvl="1" indent="-28575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multiset&lt;LR1Item&gt; s1</a:t>
            </a:r>
          </a:p>
          <a:p>
            <a:pPr marL="285750" lvl="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minimizeItemset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主要思路</a:t>
            </a:r>
          </a:p>
          <a:p>
            <a:pPr marL="742950" lvl="1" indent="-285750">
              <a:buFont typeface="Arial" panose="020B0604020202020204" pitchFamily="34" charset="0"/>
              <a:buChar char="•"/>
            </a:pPr>
            <a:r>
              <a:rPr lang="zh-CN" sz="2000" dirty="0">
                <a:latin typeface="Times New Roman" panose="02020603050405020304" pitchFamily="18" charset="0"/>
                <a:cs typeface="Times New Roman" panose="02020603050405020304" pitchFamily="18" charset="0"/>
              </a:rPr>
              <a:t>该函数的作用是</a:t>
            </a:r>
            <a:r>
              <a:rPr sz="2000" dirty="0">
                <a:latin typeface="Times New Roman" panose="02020603050405020304" pitchFamily="18" charset="0"/>
                <a:cs typeface="Times New Roman" panose="02020603050405020304" pitchFamily="18" charset="0"/>
              </a:rPr>
              <a:t>对一个LR1项目集的简化，一个项目，不同的预测符同时出现在项目集中，要对于这样的情况进行简化。</a:t>
            </a:r>
          </a:p>
          <a:p>
            <a:pPr marL="742950" lvl="1" indent="-285750">
              <a:buFont typeface="Arial" panose="020B0604020202020204" pitchFamily="34" charset="0"/>
              <a:buChar char="•"/>
            </a:pPr>
            <a:r>
              <a:rPr sz="2000" dirty="0">
                <a:latin typeface="Times New Roman" panose="02020603050405020304" pitchFamily="18" charset="0"/>
                <a:cs typeface="Times New Roman" panose="02020603050405020304" pitchFamily="18" charset="0"/>
              </a:rPr>
              <a:t>首先，函数首先定义miniset并且清空</a:t>
            </a:r>
          </a:p>
          <a:p>
            <a:pPr marL="742950" lvl="1"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定义双层循环，外层循环</a:t>
            </a:r>
            <a:r>
              <a:rPr lang="en-US" altLang="zh-CN" sz="2000" dirty="0">
                <a:latin typeface="Times New Roman" panose="02020603050405020304" pitchFamily="18" charset="0"/>
                <a:cs typeface="Times New Roman" panose="02020603050405020304" pitchFamily="18" charset="0"/>
              </a:rPr>
              <a:t>s1</a:t>
            </a:r>
            <a:r>
              <a:rPr lang="zh-CN" altLang="en-US" sz="2000" dirty="0">
                <a:latin typeface="Times New Roman" panose="02020603050405020304" pitchFamily="18" charset="0"/>
                <a:cs typeface="Times New Roman" panose="02020603050405020304" pitchFamily="18" charset="0"/>
              </a:rPr>
              <a:t>，内层循环</a:t>
            </a:r>
            <a:r>
              <a:rPr lang="en-US" altLang="zh-CN" sz="2000" dirty="0">
                <a:latin typeface="Times New Roman" panose="02020603050405020304" pitchFamily="18" charset="0"/>
                <a:cs typeface="Times New Roman" panose="02020603050405020304" pitchFamily="18" charset="0"/>
              </a:rPr>
              <a:t>miniset</a:t>
            </a:r>
          </a:p>
          <a:p>
            <a:pPr marL="742950" lvl="1"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内外层循环子进行比较，只要内层循环中找到与外层循环类似的项目（即项目相同，预测夫不同），合并二者</a:t>
            </a:r>
          </a:p>
          <a:p>
            <a:pPr marL="1200150" lvl="2"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内层循环中没有找到类似的，在外层循环中将外层循环子对应的项目包括预测符插入到</a:t>
            </a:r>
            <a:r>
              <a:rPr lang="en-US" altLang="zh-CN" sz="2000" dirty="0">
                <a:latin typeface="Times New Roman" panose="02020603050405020304" pitchFamily="18" charset="0"/>
                <a:cs typeface="Times New Roman" panose="02020603050405020304" pitchFamily="18" charset="0"/>
              </a:rPr>
              <a:t>miniset</a:t>
            </a:r>
            <a:r>
              <a:rPr lang="zh-CN" altLang="en-US" sz="2000" dirty="0">
                <a:latin typeface="Times New Roman" panose="02020603050405020304" pitchFamily="18" charset="0"/>
                <a:cs typeface="Times New Roman" panose="02020603050405020304" pitchFamily="18" charset="0"/>
              </a:rPr>
              <a:t>中</a:t>
            </a:r>
          </a:p>
          <a:p>
            <a:pPr marL="1200150" lvl="2"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，在内层循环中相似处的对应</a:t>
            </a:r>
            <a:r>
              <a:rPr lang="en-US" altLang="zh-CN" sz="2000" dirty="0">
                <a:latin typeface="Times New Roman" panose="02020603050405020304" pitchFamily="18" charset="0"/>
                <a:cs typeface="Times New Roman" panose="02020603050405020304" pitchFamily="18" charset="0"/>
              </a:rPr>
              <a:t>miniset</a:t>
            </a:r>
            <a:r>
              <a:rPr lang="zh-CN" altLang="en-US" sz="2000" dirty="0">
                <a:latin typeface="Times New Roman" panose="02020603050405020304" pitchFamily="18" charset="0"/>
                <a:cs typeface="Times New Roman" panose="02020603050405020304" pitchFamily="18" charset="0"/>
              </a:rPr>
              <a:t>位置处，加入合并的项目与预测符，替代原有的项目与预测符</a:t>
            </a:r>
          </a:p>
          <a:p>
            <a:pPr marL="742950" lvl="1"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miniset</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130FA57-603C-D6AB-7499-8263F4187F2D}"/>
              </a:ext>
            </a:extLst>
          </p:cNvPr>
          <p:cNvPicPr>
            <a:picLocks noChangeAspect="1"/>
          </p:cNvPicPr>
          <p:nvPr/>
        </p:nvPicPr>
        <p:blipFill rotWithShape="1">
          <a:blip r:embed="rId2">
            <a:extLst>
              <a:ext uri="{28A0092B-C50C-407E-A947-70E740481C1C}">
                <a14:useLocalDpi xmlns:a14="http://schemas.microsoft.com/office/drawing/2010/main" val="0"/>
              </a:ext>
            </a:extLst>
          </a:blip>
          <a:srcRect l="30812" t="4963" r="13710" b="33139"/>
          <a:stretch/>
        </p:blipFill>
        <p:spPr>
          <a:xfrm rot="5400000">
            <a:off x="6402094" y="1068096"/>
            <a:ext cx="6857999" cy="4721812"/>
          </a:xfrm>
          <a:prstGeom prst="rect">
            <a:avLst/>
          </a:prstGeom>
        </p:spPr>
      </p:pic>
      <p:sp>
        <p:nvSpPr>
          <p:cNvPr id="3" name="文本框 2"/>
          <p:cNvSpPr txBox="1"/>
          <p:nvPr/>
        </p:nvSpPr>
        <p:spPr>
          <a:xfrm>
            <a:off x="580390" y="754380"/>
            <a:ext cx="4960620" cy="521970"/>
          </a:xfrm>
          <a:prstGeom prst="rect">
            <a:avLst/>
          </a:prstGeom>
          <a:noFill/>
        </p:spPr>
        <p:txBody>
          <a:bodyPr wrap="square" rtlCol="0">
            <a:spAutoFit/>
          </a:bodyPr>
          <a:lstStyle/>
          <a:p>
            <a:pPr algn="l"/>
            <a:r>
              <a:rPr lang="zh-CN" altLang="en-US" sz="2800" b="1" dirty="0">
                <a:sym typeface="+mn-ea"/>
              </a:rPr>
              <a:t>实验中的主要思路和算法描述</a:t>
            </a:r>
            <a:endParaRPr lang="zh-CN" altLang="en-US" sz="2800" b="1" dirty="0">
              <a:solidFill>
                <a:schemeClr val="tx1">
                  <a:lumMod val="75000"/>
                  <a:lumOff val="25000"/>
                </a:schemeClr>
              </a:solidFill>
              <a:cs typeface="+mn-ea"/>
              <a:sym typeface="+mn-ea"/>
            </a:endParaRPr>
          </a:p>
        </p:txBody>
      </p:sp>
      <mc:AlternateContent xmlns:mc="http://schemas.openxmlformats.org/markup-compatibility/2006" xmlns:a14="http://schemas.microsoft.com/office/drawing/2010/main">
        <mc:Choice Requires="a14">
          <p:sp>
            <p:nvSpPr>
              <p:cNvPr id="5" name="文本框 4"/>
              <p:cNvSpPr txBox="1"/>
              <p:nvPr/>
            </p:nvSpPr>
            <p:spPr>
              <a:xfrm>
                <a:off x="655002" y="1654090"/>
                <a:ext cx="10881995" cy="4247317"/>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printItemSet()</a:t>
                </a:r>
                <a:r>
                  <a:rPr lang="zh-CN" altLang="en-US" sz="2000" dirty="0">
                    <a:latin typeface="Times New Roman" panose="02020603050405020304" pitchFamily="18" charset="0"/>
                    <a:cs typeface="Times New Roman" panose="02020603050405020304" pitchFamily="18" charset="0"/>
                  </a:rPr>
                  <a:t>函数参数</a:t>
                </a:r>
              </a:p>
              <a:p>
                <a:pPr marL="742950" lvl="1" indent="-285750">
                  <a:spcAft>
                    <a:spcPts val="6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multiset&lt;LR1Item&gt;&amp;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𝐼</m:t>
                        </m:r>
                      </m:e>
                      <m:sub>
                        <m:r>
                          <a:rPr lang="en-US" altLang="zh-CN" sz="2000" b="0" i="1" dirty="0" smtClean="0">
                            <a:latin typeface="Cambria Math" panose="02040503050406030204" pitchFamily="18" charset="0"/>
                          </a:rPr>
                          <m:t>0</m:t>
                        </m:r>
                      </m:sub>
                    </m:sSub>
                  </m:oMath>
                </a14:m>
                <a:endParaRPr lang="en-US" altLang="zh-CN" sz="2000" dirty="0">
                  <a:latin typeface="Times New Roman" panose="02020603050405020304" pitchFamily="18" charset="0"/>
                  <a:cs typeface="Times New Roman" panose="02020603050405020304" pitchFamily="18" charset="0"/>
                </a:endParaRPr>
              </a:p>
              <a:p>
                <a:pPr marL="285750" lvl="0" indent="-285750">
                  <a:spcBef>
                    <a:spcPts val="6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printItemSet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主要思路</a:t>
                </a:r>
              </a:p>
              <a:p>
                <a:pPr marL="742950" lvl="1"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首先输出“输出项目集”字样，通过遍历</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𝐼</m:t>
                        </m:r>
                      </m:e>
                      <m:sub>
                        <m:r>
                          <a:rPr lang="en-US" altLang="zh-CN" sz="2000" b="0" i="1" dirty="0" smtClean="0">
                            <a:latin typeface="Cambria Math" panose="02040503050406030204" pitchFamily="18" charset="0"/>
                          </a:rPr>
                          <m:t>0</m:t>
                        </m:r>
                      </m:sub>
                    </m:sSub>
                    <m:r>
                      <a:rPr lang="en-US" altLang="zh-CN" sz="2000" b="0" i="1" dirty="0" smtClean="0">
                        <a:latin typeface="Cambria Math" panose="02040503050406030204" pitchFamily="18" charset="0"/>
                      </a:rPr>
                      <m:t> </m:t>
                    </m:r>
                  </m:oMath>
                </a14:m>
                <a:r>
                  <a:rPr lang="zh-CN" altLang="en-US" sz="2000" dirty="0">
                    <a:latin typeface="Times New Roman" panose="02020603050405020304" pitchFamily="18" charset="0"/>
                    <a:cs typeface="Times New Roman" panose="02020603050405020304" pitchFamily="18" charset="0"/>
                  </a:rPr>
                  <a:t>，在遍历的每一次循环中：首先输出当前循环子的项目号，接着输出对应的产生式的左侧，</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进入针对产生式右部的循环，循环条件为循环子超过右部的字符数量时，在循环中， 如果发现循环子的大小等于当前外部的循环子的getCurrentPosition大小， 则输出·符号，因为getCurrentPosition函数就记录一个项目集中每一个项目的·的位置 结束内部的循环</a:t>
                </a:r>
              </a:p>
              <a:p>
                <a:pPr marL="1200150" lvl="2"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if </a:t>
                </a:r>
                <a:r>
                  <a:rPr lang="zh-CN" altLang="en-US" sz="2000" dirty="0">
                    <a:latin typeface="Times New Roman" panose="02020603050405020304" pitchFamily="18" charset="0"/>
                    <a:cs typeface="Times New Roman" panose="02020603050405020304" pitchFamily="18" charset="0"/>
                  </a:rPr>
                  <a:t>发现getCurrentPosition值为-1，那么说明项目规约完毕，输出无待规约符号</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else，仍然有待规约的符号， 输出待规约符号，并在后面跟随输出当前·处理到的位置处的符号。</a:t>
                </a:r>
              </a:p>
              <a:p>
                <a:pPr marL="1200150" lvl="2"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再进行一次遍历，遍历当前项目的预测符集合，将预测符集合输出到到项目的尾部。函数在输出过程使用“ ”、“\n”来控制输出精度</a:t>
                </a:r>
              </a:p>
            </p:txBody>
          </p:sp>
        </mc:Choice>
        <mc:Fallback xmlns="">
          <p:sp>
            <p:nvSpPr>
              <p:cNvPr id="5" name="文本框 4"/>
              <p:cNvSpPr txBox="1">
                <a:spLocks noRot="1" noChangeAspect="1" noMove="1" noResize="1" noEditPoints="1" noAdjustHandles="1" noChangeArrowheads="1" noChangeShapeType="1" noTextEdit="1"/>
              </p:cNvSpPr>
              <p:nvPr/>
            </p:nvSpPr>
            <p:spPr>
              <a:xfrm>
                <a:off x="655002" y="1654090"/>
                <a:ext cx="10881995" cy="4247317"/>
              </a:xfrm>
              <a:prstGeom prst="rect">
                <a:avLst/>
              </a:prstGeom>
              <a:blipFill>
                <a:blip r:embed="rId3"/>
                <a:stretch>
                  <a:fillRect l="-504" t="-717" r="-2296" b="-157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F48A5C-31E9-59B5-298C-2C00B255204E}"/>
              </a:ext>
            </a:extLst>
          </p:cNvPr>
          <p:cNvSpPr txBox="1"/>
          <p:nvPr/>
        </p:nvSpPr>
        <p:spPr>
          <a:xfrm>
            <a:off x="670560" y="627173"/>
            <a:ext cx="7436492"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项目集规范族、分析表：实验内容</a:t>
            </a:r>
          </a:p>
        </p:txBody>
      </p:sp>
      <p:sp>
        <p:nvSpPr>
          <p:cNvPr id="2" name="文本框 1">
            <a:extLst>
              <a:ext uri="{FF2B5EF4-FFF2-40B4-BE49-F238E27FC236}">
                <a16:creationId xmlns:a16="http://schemas.microsoft.com/office/drawing/2014/main" id="{4033FF75-926C-467C-A234-CD1C38BBE7E7}"/>
              </a:ext>
            </a:extLst>
          </p:cNvPr>
          <p:cNvSpPr txBox="1"/>
          <p:nvPr/>
        </p:nvSpPr>
        <p:spPr>
          <a:xfrm>
            <a:off x="670560" y="2262432"/>
            <a:ext cx="3071675" cy="1365695"/>
          </a:xfrm>
          <a:prstGeom prst="rect">
            <a:avLst/>
          </a:prstGeom>
          <a:noFill/>
        </p:spPr>
        <p:txBody>
          <a:bodyPr wrap="none" rtlCol="0">
            <a:spAutoFit/>
          </a:bodyPr>
          <a:lstStyle/>
          <a:p>
            <a:pPr marL="285750" indent="-285750">
              <a:lnSpc>
                <a:spcPct val="150000"/>
              </a:lnSpc>
              <a:spcBef>
                <a:spcPts val="1200"/>
              </a:spcBef>
              <a:spcAft>
                <a:spcPts val="600"/>
              </a:spcAft>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构建了</a:t>
            </a:r>
            <a:r>
              <a:rPr lang="en-US" altLang="zh-CN" sz="2400" dirty="0">
                <a:latin typeface="Times New Roman" panose="02020603050405020304" pitchFamily="18" charset="0"/>
                <a:cs typeface="Times New Roman" panose="02020603050405020304" pitchFamily="18" charset="0"/>
              </a:rPr>
              <a:t>LR(1)</a:t>
            </a:r>
            <a:r>
              <a:rPr lang="zh-CN" altLang="en-US" sz="2400" dirty="0">
                <a:latin typeface="Times New Roman" panose="02020603050405020304" pitchFamily="18" charset="0"/>
                <a:cs typeface="Times New Roman" panose="02020603050405020304" pitchFamily="18" charset="0"/>
              </a:rPr>
              <a:t>自动机</a:t>
            </a:r>
            <a:endParaRPr lang="en-US" altLang="zh-CN" sz="2400" dirty="0">
              <a:latin typeface="Times New Roman" panose="02020603050405020304" pitchFamily="18" charset="0"/>
              <a:cs typeface="Times New Roman" panose="02020603050405020304" pitchFamily="18" charset="0"/>
            </a:endParaRPr>
          </a:p>
          <a:p>
            <a:pPr marL="285750" indent="-285750">
              <a:lnSpc>
                <a:spcPct val="150000"/>
              </a:lnSpc>
              <a:spcBef>
                <a:spcPts val="1200"/>
              </a:spcBef>
              <a:spcAft>
                <a:spcPts val="600"/>
              </a:spcAft>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生成了语法分析表</a:t>
            </a:r>
          </a:p>
        </p:txBody>
      </p:sp>
      <p:pic>
        <p:nvPicPr>
          <p:cNvPr id="6" name="图片 5">
            <a:extLst>
              <a:ext uri="{FF2B5EF4-FFF2-40B4-BE49-F238E27FC236}">
                <a16:creationId xmlns:a16="http://schemas.microsoft.com/office/drawing/2014/main" id="{9CBCA580-DEF0-41DD-8554-F6E6DFE63947}"/>
              </a:ext>
            </a:extLst>
          </p:cNvPr>
          <p:cNvPicPr/>
          <p:nvPr/>
        </p:nvPicPr>
        <p:blipFill>
          <a:blip r:embed="rId3"/>
          <a:stretch>
            <a:fillRect/>
          </a:stretch>
        </p:blipFill>
        <p:spPr>
          <a:xfrm>
            <a:off x="3996964" y="1442623"/>
            <a:ext cx="5420413" cy="5302576"/>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Tree>
    <p:extLst>
      <p:ext uri="{BB962C8B-B14F-4D97-AF65-F5344CB8AC3E}">
        <p14:creationId xmlns:p14="http://schemas.microsoft.com/office/powerpoint/2010/main" val="107868638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1075239"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项目集规范族、分析表：实验中重要的数据结构和函数</a:t>
            </a:r>
          </a:p>
        </p:txBody>
      </p:sp>
      <p:sp>
        <p:nvSpPr>
          <p:cNvPr id="4" name="文本框 3">
            <a:extLst>
              <a:ext uri="{FF2B5EF4-FFF2-40B4-BE49-F238E27FC236}">
                <a16:creationId xmlns:a16="http://schemas.microsoft.com/office/drawing/2014/main" id="{4BBA0318-B0E4-4E2B-9AD2-BB8B47D43F79}"/>
              </a:ext>
            </a:extLst>
          </p:cNvPr>
          <p:cNvSpPr txBox="1"/>
          <p:nvPr/>
        </p:nvSpPr>
        <p:spPr>
          <a:xfrm>
            <a:off x="670559" y="1336907"/>
            <a:ext cx="11141227" cy="2659061"/>
          </a:xfrm>
          <a:prstGeom prst="rect">
            <a:avLst/>
          </a:prstGeom>
          <a:noFill/>
        </p:spPr>
        <p:txBody>
          <a:bodyPr wrap="square" rtlCol="0">
            <a:spAutoFit/>
          </a:bodyPr>
          <a:lstStyle/>
          <a:p>
            <a:pPr marL="285750" indent="-285750">
              <a:lnSpc>
                <a:spcPct val="150000"/>
              </a:lnSpc>
              <a:spcAft>
                <a:spcPts val="600"/>
              </a:spcAft>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结构体</a:t>
            </a:r>
            <a:r>
              <a:rPr lang="en-US" altLang="zh-CN" sz="2000" dirty="0">
                <a:latin typeface="Times New Roman" panose="02020603050405020304" pitchFamily="18" charset="0"/>
                <a:cs typeface="Times New Roman" panose="02020603050405020304" pitchFamily="18" charset="0"/>
              </a:rPr>
              <a:t>LR1State</a:t>
            </a:r>
            <a:r>
              <a:rPr lang="zh-CN" altLang="en-US" sz="2000" dirty="0">
                <a:latin typeface="Times New Roman" panose="02020603050405020304" pitchFamily="18" charset="0"/>
                <a:cs typeface="Times New Roman" panose="02020603050405020304" pitchFamily="18" charset="0"/>
              </a:rPr>
              <a:t>：表示</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项目集，即自动机中的一个状态</a:t>
            </a:r>
            <a:endParaRPr lang="en-US" altLang="zh-CN" sz="2000" dirty="0">
              <a:latin typeface="Times New Roman" panose="02020603050405020304" pitchFamily="18" charset="0"/>
              <a:cs typeface="Times New Roman" panose="02020603050405020304" pitchFamily="18" charset="0"/>
            </a:endParaRPr>
          </a:p>
          <a:p>
            <a:pPr>
              <a:lnSpc>
                <a:spcPct val="150000"/>
              </a:lnSpc>
              <a:spcAft>
                <a:spcPts val="600"/>
              </a:spcAft>
            </a:pPr>
            <a:r>
              <a:rPr lang="zh-CN" altLang="en-US" sz="2000" dirty="0">
                <a:latin typeface="Times New Roman" panose="02020603050405020304" pitchFamily="18" charset="0"/>
                <a:cs typeface="Times New Roman" panose="02020603050405020304" pitchFamily="18" charset="0"/>
              </a:rPr>
              <a:t>包含：</a:t>
            </a:r>
            <a:endParaRPr lang="en-US" altLang="zh-CN" sz="2000" dirty="0">
              <a:latin typeface="Times New Roman" panose="02020603050405020304" pitchFamily="18" charset="0"/>
              <a:cs typeface="Times New Roman" panose="02020603050405020304" pitchFamily="18" charset="0"/>
            </a:endParaRPr>
          </a:p>
          <a:p>
            <a:pPr>
              <a:lnSpc>
                <a:spcPct val="150000"/>
              </a:lnSpc>
              <a:spcAft>
                <a:spcPts val="600"/>
              </a:spcAft>
            </a:pPr>
            <a:r>
              <a:rPr lang="zh-CN" altLang="en-US" sz="2000" dirty="0">
                <a:latin typeface="Times New Roman" panose="02020603050405020304" pitchFamily="18" charset="0"/>
                <a:cs typeface="Times New Roman" panose="02020603050405020304" pitchFamily="18" charset="0"/>
              </a:rPr>
              <a:t>① 一个用于标识该状态的状态编号</a:t>
            </a:r>
            <a:r>
              <a:rPr lang="en-US" altLang="zh-CN" sz="2000" dirty="0" err="1">
                <a:latin typeface="Times New Roman" panose="02020603050405020304" pitchFamily="18" charset="0"/>
                <a:cs typeface="Times New Roman" panose="02020603050405020304" pitchFamily="18" charset="0"/>
              </a:rPr>
              <a:t>stateID</a:t>
            </a:r>
            <a:r>
              <a:rPr lang="zh-CN" altLang="en-US" sz="2000" dirty="0">
                <a:latin typeface="Times New Roman" panose="02020603050405020304" pitchFamily="18" charset="0"/>
                <a:cs typeface="Times New Roman" panose="02020603050405020304" pitchFamily="18" charset="0"/>
              </a:rPr>
              <a:t>（整数类型，从</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开始）</a:t>
            </a:r>
            <a:endParaRPr lang="en-US" altLang="zh-CN" sz="2000" dirty="0">
              <a:latin typeface="Times New Roman" panose="02020603050405020304" pitchFamily="18" charset="0"/>
              <a:cs typeface="Times New Roman" panose="02020603050405020304" pitchFamily="18" charset="0"/>
            </a:endParaRPr>
          </a:p>
          <a:p>
            <a:pPr>
              <a:lnSpc>
                <a:spcPct val="150000"/>
              </a:lnSpc>
              <a:spcAft>
                <a:spcPts val="600"/>
              </a:spcAft>
            </a:pPr>
            <a:r>
              <a:rPr lang="zh-CN" altLang="en-US" sz="2000" dirty="0">
                <a:latin typeface="Times New Roman" panose="02020603050405020304" pitchFamily="18" charset="0"/>
                <a:cs typeface="Times New Roman" panose="02020603050405020304" pitchFamily="18" charset="0"/>
              </a:rPr>
              <a:t>② 一个包含该状态下所有项目的集合</a:t>
            </a:r>
            <a:r>
              <a:rPr lang="en-US" altLang="zh-CN" sz="2000" dirty="0" err="1">
                <a:latin typeface="Times New Roman" panose="02020603050405020304" pitchFamily="18" charset="0"/>
                <a:cs typeface="Times New Roman" panose="02020603050405020304" pitchFamily="18" charset="0"/>
              </a:rPr>
              <a:t>itemSet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LR1Item</a:t>
            </a:r>
            <a:r>
              <a:rPr lang="zh-CN" altLang="en-US" sz="2000" dirty="0">
                <a:latin typeface="Times New Roman" panose="02020603050405020304" pitchFamily="18" charset="0"/>
                <a:cs typeface="Times New Roman" panose="02020603050405020304" pitchFamily="18" charset="0"/>
              </a:rPr>
              <a:t>类型的</a:t>
            </a:r>
            <a:r>
              <a:rPr lang="en-US" altLang="zh-CN" sz="2000" dirty="0">
                <a:latin typeface="Times New Roman" panose="02020603050405020304" pitchFamily="18" charset="0"/>
                <a:cs typeface="Times New Roman" panose="02020603050405020304" pitchFamily="18" charset="0"/>
              </a:rPr>
              <a:t>multiset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50000"/>
              </a:lnSpc>
              <a:spcAft>
                <a:spcPts val="600"/>
              </a:spcAft>
            </a:pPr>
            <a:r>
              <a:rPr lang="zh-CN" altLang="en-US" sz="2000" dirty="0">
                <a:latin typeface="Times New Roman" panose="02020603050405020304" pitchFamily="18" charset="0"/>
                <a:cs typeface="Times New Roman" panose="02020603050405020304" pitchFamily="18" charset="0"/>
              </a:rPr>
              <a:t>③ 一张标明当前状态通过特定符号可以到达什么状态的表格</a:t>
            </a:r>
            <a:r>
              <a:rPr lang="en-US" altLang="zh-CN" sz="2000" dirty="0" err="1">
                <a:latin typeface="Times New Roman" panose="02020603050405020304" pitchFamily="18" charset="0"/>
                <a:cs typeface="Times New Roman" panose="02020603050405020304" pitchFamily="18" charset="0"/>
              </a:rPr>
              <a:t>moveItemSet</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unordered_map</a:t>
            </a:r>
            <a:r>
              <a:rPr lang="zh-CN" altLang="en-US" sz="2000" dirty="0">
                <a:latin typeface="Times New Roman" panose="02020603050405020304" pitchFamily="18" charset="0"/>
                <a:cs typeface="Times New Roman" panose="02020603050405020304" pitchFamily="18" charset="0"/>
              </a:rPr>
              <a:t>类型）</a:t>
            </a:r>
          </a:p>
        </p:txBody>
      </p:sp>
      <p:pic>
        <p:nvPicPr>
          <p:cNvPr id="2" name="图片 1">
            <a:extLst>
              <a:ext uri="{FF2B5EF4-FFF2-40B4-BE49-F238E27FC236}">
                <a16:creationId xmlns:a16="http://schemas.microsoft.com/office/drawing/2014/main" id="{8F1FB4E6-37E2-4109-A81E-DF6C267B3AC6}"/>
              </a:ext>
            </a:extLst>
          </p:cNvPr>
          <p:cNvPicPr>
            <a:picLocks noChangeAspect="1"/>
          </p:cNvPicPr>
          <p:nvPr/>
        </p:nvPicPr>
        <p:blipFill>
          <a:blip r:embed="rId4"/>
          <a:stretch>
            <a:fillRect/>
          </a:stretch>
        </p:blipFill>
        <p:spPr>
          <a:xfrm>
            <a:off x="880635" y="4347853"/>
            <a:ext cx="8950458" cy="1505182"/>
          </a:xfrm>
          <a:prstGeom prst="rect">
            <a:avLst/>
          </a:prstGeom>
        </p:spPr>
      </p:pic>
    </p:spTree>
    <p:extLst>
      <p:ext uri="{BB962C8B-B14F-4D97-AF65-F5344CB8AC3E}">
        <p14:creationId xmlns:p14="http://schemas.microsoft.com/office/powerpoint/2010/main" val="103136934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651033"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项目集规范族、分析表：实验中重要的数据结构和函数</a:t>
            </a:r>
          </a:p>
        </p:txBody>
      </p:sp>
      <p:sp>
        <p:nvSpPr>
          <p:cNvPr id="4" name="文本框 3">
            <a:extLst>
              <a:ext uri="{FF2B5EF4-FFF2-40B4-BE49-F238E27FC236}">
                <a16:creationId xmlns:a16="http://schemas.microsoft.com/office/drawing/2014/main" id="{4BBA0318-B0E4-4E2B-9AD2-BB8B47D43F79}"/>
              </a:ext>
            </a:extLst>
          </p:cNvPr>
          <p:cNvSpPr txBox="1"/>
          <p:nvPr/>
        </p:nvSpPr>
        <p:spPr>
          <a:xfrm>
            <a:off x="670558" y="1571607"/>
            <a:ext cx="11141227" cy="499432"/>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分析表、项目集转换动作表</a:t>
            </a:r>
            <a:r>
              <a:rPr lang="en-US" altLang="zh-CN" sz="2000" dirty="0" err="1">
                <a:latin typeface="Times New Roman" panose="02020603050405020304" pitchFamily="18" charset="0"/>
                <a:cs typeface="Times New Roman" panose="02020603050405020304" pitchFamily="18" charset="0"/>
              </a:rPr>
              <a:t>actionTable</a:t>
            </a:r>
            <a:endParaRPr lang="zh-CN" altLang="en-US" sz="2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DF9EB35-3401-4BAD-9D49-0FF63ABCB051}"/>
              </a:ext>
            </a:extLst>
          </p:cNvPr>
          <p:cNvSpPr txBox="1"/>
          <p:nvPr/>
        </p:nvSpPr>
        <p:spPr>
          <a:xfrm>
            <a:off x="670558" y="3150781"/>
            <a:ext cx="11141227" cy="499432"/>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项目集队列</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，存储了当前待处理的项目（它是</a:t>
            </a:r>
            <a:r>
              <a:rPr lang="en-US" altLang="zh-CN" sz="2000" dirty="0">
                <a:latin typeface="Times New Roman" panose="02020603050405020304" pitchFamily="18" charset="0"/>
                <a:cs typeface="Times New Roman" panose="02020603050405020304" pitchFamily="18" charset="0"/>
              </a:rPr>
              <a:t>LR1Item</a:t>
            </a:r>
            <a:r>
              <a:rPr lang="zh-CN" altLang="en-US" sz="2000" dirty="0">
                <a:latin typeface="Times New Roman" panose="02020603050405020304" pitchFamily="18" charset="0"/>
                <a:cs typeface="Times New Roman" panose="02020603050405020304" pitchFamily="18" charset="0"/>
              </a:rPr>
              <a:t>类型的队列）</a:t>
            </a:r>
          </a:p>
        </p:txBody>
      </p:sp>
      <p:sp>
        <p:nvSpPr>
          <p:cNvPr id="6" name="文本框 5">
            <a:extLst>
              <a:ext uri="{FF2B5EF4-FFF2-40B4-BE49-F238E27FC236}">
                <a16:creationId xmlns:a16="http://schemas.microsoft.com/office/drawing/2014/main" id="{8DC8A503-7E97-4AD0-9F62-6E5370BF7A3A}"/>
              </a:ext>
            </a:extLst>
          </p:cNvPr>
          <p:cNvSpPr txBox="1"/>
          <p:nvPr/>
        </p:nvSpPr>
        <p:spPr>
          <a:xfrm>
            <a:off x="670556" y="4855506"/>
            <a:ext cx="9180451" cy="861774"/>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函数</a:t>
            </a:r>
            <a:r>
              <a:rPr lang="en-US" altLang="zh-CN" sz="2000" dirty="0">
                <a:latin typeface="Times New Roman" panose="02020603050405020304" pitchFamily="18" charset="0"/>
                <a:cs typeface="Times New Roman" panose="02020603050405020304" pitchFamily="18" charset="0"/>
              </a:rPr>
              <a:t>closure(multiset&lt;LR1Item&gt;&amp; </a:t>
            </a:r>
            <a:r>
              <a:rPr lang="en-US" altLang="zh-CN" sz="2000" dirty="0" err="1">
                <a:latin typeface="Times New Roman" panose="02020603050405020304" pitchFamily="18" charset="0"/>
                <a:cs typeface="Times New Roman" panose="02020603050405020304" pitchFamily="18" charset="0"/>
              </a:rPr>
              <a:t>itemSet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，求当前项目集的闭包，</a:t>
            </a:r>
            <a:endParaRPr lang="en-US" altLang="zh-CN" sz="200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000" dirty="0">
                <a:latin typeface="Times New Roman" panose="02020603050405020304" pitchFamily="18" charset="0"/>
                <a:cs typeface="Times New Roman" panose="02020603050405020304" pitchFamily="18" charset="0"/>
              </a:rPr>
              <a:t>其算法与先前“构造</a:t>
            </a:r>
            <a:r>
              <a:rPr lang="en-US" altLang="zh-CN" sz="2000" dirty="0">
                <a:latin typeface="Times New Roman" panose="02020603050405020304" pitchFamily="18" charset="0"/>
                <a:cs typeface="Times New Roman" panose="02020603050405020304" pitchFamily="18" charset="0"/>
              </a:rPr>
              <a:t>LR(1)</a:t>
            </a:r>
            <a:r>
              <a:rPr lang="zh-CN" altLang="en-US" sz="2000" dirty="0">
                <a:latin typeface="Times New Roman" panose="02020603050405020304" pitchFamily="18" charset="0"/>
                <a:cs typeface="Times New Roman" panose="02020603050405020304" pitchFamily="18" charset="0"/>
              </a:rPr>
              <a:t>项目集规范族的算法”的第一部分一致</a:t>
            </a:r>
          </a:p>
        </p:txBody>
      </p:sp>
      <p:pic>
        <p:nvPicPr>
          <p:cNvPr id="2" name="图片 1">
            <a:extLst>
              <a:ext uri="{FF2B5EF4-FFF2-40B4-BE49-F238E27FC236}">
                <a16:creationId xmlns:a16="http://schemas.microsoft.com/office/drawing/2014/main" id="{6D357287-5F6C-47A1-8EE6-AFF978880D3A}"/>
              </a:ext>
            </a:extLst>
          </p:cNvPr>
          <p:cNvPicPr>
            <a:picLocks noChangeAspect="1"/>
          </p:cNvPicPr>
          <p:nvPr/>
        </p:nvPicPr>
        <p:blipFill>
          <a:blip r:embed="rId4"/>
          <a:stretch>
            <a:fillRect/>
          </a:stretch>
        </p:blipFill>
        <p:spPr>
          <a:xfrm>
            <a:off x="727314" y="2260382"/>
            <a:ext cx="8202276" cy="456622"/>
          </a:xfrm>
          <a:prstGeom prst="rect">
            <a:avLst/>
          </a:prstGeom>
        </p:spPr>
      </p:pic>
      <p:pic>
        <p:nvPicPr>
          <p:cNvPr id="8" name="图片 7">
            <a:extLst>
              <a:ext uri="{FF2B5EF4-FFF2-40B4-BE49-F238E27FC236}">
                <a16:creationId xmlns:a16="http://schemas.microsoft.com/office/drawing/2014/main" id="{EDC9B89E-0672-4E86-8E35-1A24701BF615}"/>
              </a:ext>
            </a:extLst>
          </p:cNvPr>
          <p:cNvPicPr>
            <a:picLocks noChangeAspect="1"/>
          </p:cNvPicPr>
          <p:nvPr/>
        </p:nvPicPr>
        <p:blipFill>
          <a:blip r:embed="rId5"/>
          <a:stretch>
            <a:fillRect/>
          </a:stretch>
        </p:blipFill>
        <p:spPr>
          <a:xfrm>
            <a:off x="727313" y="3933995"/>
            <a:ext cx="5957266" cy="365122"/>
          </a:xfrm>
          <a:prstGeom prst="rect">
            <a:avLst/>
          </a:prstGeom>
        </p:spPr>
      </p:pic>
      <p:pic>
        <p:nvPicPr>
          <p:cNvPr id="9" name="图片 8">
            <a:extLst>
              <a:ext uri="{FF2B5EF4-FFF2-40B4-BE49-F238E27FC236}">
                <a16:creationId xmlns:a16="http://schemas.microsoft.com/office/drawing/2014/main" id="{9CCE1313-F62C-477A-A8DE-F3849A00A300}"/>
              </a:ext>
            </a:extLst>
          </p:cNvPr>
          <p:cNvPicPr>
            <a:picLocks noChangeAspect="1"/>
          </p:cNvPicPr>
          <p:nvPr/>
        </p:nvPicPr>
        <p:blipFill>
          <a:blip r:embed="rId6"/>
          <a:stretch>
            <a:fillRect/>
          </a:stretch>
        </p:blipFill>
        <p:spPr>
          <a:xfrm>
            <a:off x="727313" y="6011532"/>
            <a:ext cx="8259034" cy="345642"/>
          </a:xfrm>
          <a:prstGeom prst="rect">
            <a:avLst/>
          </a:prstGeom>
        </p:spPr>
      </p:pic>
    </p:spTree>
    <p:extLst>
      <p:ext uri="{BB962C8B-B14F-4D97-AF65-F5344CB8AC3E}">
        <p14:creationId xmlns:p14="http://schemas.microsoft.com/office/powerpoint/2010/main" val="375539045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858421"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项目集规范族、分析表：实验中的主要思路和算法描述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7B9086F-F3EC-4076-92E8-0BCD3751185B}"/>
                  </a:ext>
                </a:extLst>
              </p:cNvPr>
              <p:cNvSpPr txBox="1"/>
              <p:nvPr/>
            </p:nvSpPr>
            <p:spPr>
              <a:xfrm>
                <a:off x="670559" y="1694909"/>
                <a:ext cx="6998070" cy="1190582"/>
              </a:xfrm>
              <a:prstGeom prst="rect">
                <a:avLst/>
              </a:prstGeom>
              <a:noFill/>
            </p:spPr>
            <p:txBody>
              <a:bodyPr wrap="none" rtlCol="0">
                <a:spAutoFit/>
              </a:bodyPr>
              <a:lstStyle/>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① 求初态项目集</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𝐼</m:t>
                        </m:r>
                      </m:e>
                      <m:sub>
                        <m:r>
                          <a:rPr lang="en-US" altLang="zh-CN" sz="2000" b="0" i="1" dirty="0" smtClean="0">
                            <a:latin typeface="Cambria Math" panose="02040503050406030204" pitchFamily="18" charset="0"/>
                          </a:rPr>
                          <m:t>0</m:t>
                        </m:r>
                      </m:sub>
                    </m:sSub>
                  </m:oMath>
                </a14:m>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从</a:t>
                </a:r>
                <a14:m>
                  <m:oMath xmlns:m="http://schemas.openxmlformats.org/officeDocument/2006/math">
                    <m:d>
                      <m:dPr>
                        <m:ctrlPr>
                          <a:rPr lang="en-US" altLang="zh-CN" sz="2000" i="1" smtClean="0">
                            <a:latin typeface="Cambria Math" panose="02040503050406030204" pitchFamily="18" charset="0"/>
                          </a:rPr>
                        </m:ctrlPr>
                      </m:dPr>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𝑆</m:t>
                            </m:r>
                          </m:e>
                          <m:sup>
                            <m:r>
                              <a:rPr lang="en-US" altLang="zh-CN" sz="2000" b="0" i="1" smtClean="0">
                                <a:latin typeface="Cambria Math" panose="02040503050406030204" pitchFamily="18" charset="0"/>
                              </a:rPr>
                              <m:t>′</m:t>
                            </m:r>
                          </m:sup>
                        </m:sSup>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e>
                    </m:d>
                  </m:oMath>
                </a14:m>
                <a:r>
                  <a:rPr lang="zh-CN" altLang="en-US" sz="2000" dirty="0">
                    <a:latin typeface="Times New Roman" panose="02020603050405020304" pitchFamily="18" charset="0"/>
                    <a:cs typeface="Times New Roman" panose="02020603050405020304" pitchFamily="18" charset="0"/>
                  </a:rPr>
                  <a:t>项目开始求闭包，再简化，存入项目集队列</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中</a:t>
                </a:r>
              </a:p>
            </p:txBody>
          </p:sp>
        </mc:Choice>
        <mc:Fallback xmlns="">
          <p:sp>
            <p:nvSpPr>
              <p:cNvPr id="2" name="文本框 1">
                <a:extLst>
                  <a:ext uri="{FF2B5EF4-FFF2-40B4-BE49-F238E27FC236}">
                    <a16:creationId xmlns:a16="http://schemas.microsoft.com/office/drawing/2014/main" id="{57B9086F-F3EC-4076-92E8-0BCD3751185B}"/>
                  </a:ext>
                </a:extLst>
              </p:cNvPr>
              <p:cNvSpPr txBox="1">
                <a:spLocks noRot="1" noChangeAspect="1" noMove="1" noResize="1" noEditPoints="1" noAdjustHandles="1" noChangeArrowheads="1" noChangeShapeType="1" noTextEdit="1"/>
              </p:cNvSpPr>
              <p:nvPr/>
            </p:nvSpPr>
            <p:spPr>
              <a:xfrm>
                <a:off x="670559" y="1694909"/>
                <a:ext cx="6998070" cy="1190582"/>
              </a:xfrm>
              <a:prstGeom prst="rect">
                <a:avLst/>
              </a:prstGeom>
              <a:blipFill>
                <a:blip r:embed="rId4"/>
                <a:stretch>
                  <a:fillRect l="-871" r="-174" b="-66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0A321A9-9D7A-4AF2-A8A2-B3E6221C73B3}"/>
              </a:ext>
            </a:extLst>
          </p:cNvPr>
          <p:cNvSpPr txBox="1"/>
          <p:nvPr/>
        </p:nvSpPr>
        <p:spPr>
          <a:xfrm>
            <a:off x="670559" y="3538883"/>
            <a:ext cx="5734262" cy="504625"/>
          </a:xfrm>
          <a:prstGeom prst="rect">
            <a:avLst/>
          </a:prstGeom>
          <a:noFill/>
        </p:spPr>
        <p:txBody>
          <a:bodyPr wrap="none" rtlCol="0">
            <a:spAutoFit/>
          </a:bodyPr>
          <a:lstStyle/>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② 判断</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是否为空，为空则结束，不为空则转③</a:t>
            </a:r>
          </a:p>
        </p:txBody>
      </p:sp>
      <p:sp>
        <p:nvSpPr>
          <p:cNvPr id="6" name="文本框 5">
            <a:extLst>
              <a:ext uri="{FF2B5EF4-FFF2-40B4-BE49-F238E27FC236}">
                <a16:creationId xmlns:a16="http://schemas.microsoft.com/office/drawing/2014/main" id="{FE68BE74-F830-4568-B722-AB2E8B5EB367}"/>
              </a:ext>
            </a:extLst>
          </p:cNvPr>
          <p:cNvSpPr txBox="1"/>
          <p:nvPr/>
        </p:nvSpPr>
        <p:spPr>
          <a:xfrm>
            <a:off x="670559" y="4676959"/>
            <a:ext cx="7615931" cy="1114985"/>
          </a:xfrm>
          <a:prstGeom prst="rect">
            <a:avLst/>
          </a:prstGeom>
          <a:noFill/>
        </p:spPr>
        <p:txBody>
          <a:bodyPr wrap="none" rtlCol="0">
            <a:spAutoFit/>
          </a:bodyPr>
          <a:lstStyle/>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③ 弹出队列</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顶的一个项目集</a:t>
            </a:r>
            <a:r>
              <a:rPr lang="en-US" altLang="zh-CN" sz="2000" dirty="0">
                <a:latin typeface="Times New Roman" panose="02020603050405020304" pitchFamily="18" charset="0"/>
                <a:cs typeface="Times New Roman" panose="02020603050405020304" pitchFamily="18" charset="0"/>
              </a:rPr>
              <a:t>itemset</a:t>
            </a: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提前定义好</a:t>
            </a:r>
            <a:r>
              <a:rPr lang="en-US" altLang="zh-CN" sz="2000" dirty="0" err="1">
                <a:latin typeface="Times New Roman" panose="02020603050405020304" pitchFamily="18" charset="0"/>
                <a:cs typeface="Times New Roman" panose="02020603050405020304" pitchFamily="18" charset="0"/>
              </a:rPr>
              <a:t>actionTable</a:t>
            </a:r>
            <a:r>
              <a:rPr lang="zh-CN" altLang="en-US" sz="2000" dirty="0">
                <a:latin typeface="Times New Roman" panose="02020603050405020304" pitchFamily="18" charset="0"/>
                <a:cs typeface="Times New Roman" panose="02020603050405020304" pitchFamily="18" charset="0"/>
              </a:rPr>
              <a:t>的一行</a:t>
            </a:r>
            <a:r>
              <a:rPr lang="en-US" altLang="zh-CN" sz="2000"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，长度为终结符和非终结符个数之和</a:t>
            </a:r>
          </a:p>
        </p:txBody>
      </p:sp>
    </p:spTree>
    <p:extLst>
      <p:ext uri="{BB962C8B-B14F-4D97-AF65-F5344CB8AC3E}">
        <p14:creationId xmlns:p14="http://schemas.microsoft.com/office/powerpoint/2010/main" val="192225518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858421"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项目集规范族、分析表：实验中的主要思路和算法描述</a:t>
            </a:r>
          </a:p>
        </p:txBody>
      </p:sp>
      <p:sp>
        <p:nvSpPr>
          <p:cNvPr id="2" name="文本框 1">
            <a:extLst>
              <a:ext uri="{FF2B5EF4-FFF2-40B4-BE49-F238E27FC236}">
                <a16:creationId xmlns:a16="http://schemas.microsoft.com/office/drawing/2014/main" id="{57B9086F-F3EC-4076-92E8-0BCD3751185B}"/>
              </a:ext>
            </a:extLst>
          </p:cNvPr>
          <p:cNvSpPr txBox="1"/>
          <p:nvPr/>
        </p:nvSpPr>
        <p:spPr>
          <a:xfrm>
            <a:off x="670559" y="1777565"/>
            <a:ext cx="8746818" cy="3269421"/>
          </a:xfrm>
          <a:prstGeom prst="rect">
            <a:avLst/>
          </a:prstGeom>
          <a:noFill/>
        </p:spPr>
        <p:txBody>
          <a:bodyPr wrap="square" rtlCol="0">
            <a:spAutoFit/>
          </a:bodyPr>
          <a:lstStyle/>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④ 对于当前项目集中的各项目求后继项目集，同时填写分析表</a:t>
            </a:r>
            <a:r>
              <a:rPr lang="en-US" altLang="zh-CN" sz="2000" dirty="0" err="1">
                <a:latin typeface="Times New Roman" panose="02020603050405020304" pitchFamily="18" charset="0"/>
                <a:cs typeface="Times New Roman" panose="02020603050405020304" pitchFamily="18" charset="0"/>
              </a:rPr>
              <a:t>actionTable</a:t>
            </a:r>
            <a:r>
              <a:rPr lang="zh-CN" altLang="en-US" sz="2000" dirty="0">
                <a:latin typeface="Times New Roman" panose="02020603050405020304" pitchFamily="18" charset="0"/>
                <a:cs typeface="Times New Roman" panose="02020603050405020304" pitchFamily="18" charset="0"/>
              </a:rPr>
              <a:t>，最后再转②。</a:t>
            </a:r>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注意：</a:t>
            </a:r>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）对于新产生的项目集需要求闭包并最小化后再放入；</a:t>
            </a:r>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）对于每个“新”状态，要判断是否与之前的某个状态相同，如果确实是新状态，要放入</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中。</a:t>
            </a:r>
          </a:p>
        </p:txBody>
      </p:sp>
    </p:spTree>
    <p:extLst>
      <p:ext uri="{BB962C8B-B14F-4D97-AF65-F5344CB8AC3E}">
        <p14:creationId xmlns:p14="http://schemas.microsoft.com/office/powerpoint/2010/main" val="145738871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707593"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项目集规范族、分析表：实验中遇到的问题</a:t>
            </a:r>
          </a:p>
        </p:txBody>
      </p:sp>
      <p:sp>
        <p:nvSpPr>
          <p:cNvPr id="2" name="文本框 1">
            <a:extLst>
              <a:ext uri="{FF2B5EF4-FFF2-40B4-BE49-F238E27FC236}">
                <a16:creationId xmlns:a16="http://schemas.microsoft.com/office/drawing/2014/main" id="{419A9A53-6C2F-4C64-B0FC-464A713B435B}"/>
              </a:ext>
            </a:extLst>
          </p:cNvPr>
          <p:cNvSpPr txBox="1"/>
          <p:nvPr/>
        </p:nvSpPr>
        <p:spPr>
          <a:xfrm>
            <a:off x="670559" y="1373609"/>
            <a:ext cx="9585804" cy="4944623"/>
          </a:xfrm>
          <a:prstGeom prst="rect">
            <a:avLst/>
          </a:prstGeom>
          <a:noFill/>
        </p:spPr>
        <p:txBody>
          <a:bodyPr wrap="square" rtlCol="0">
            <a:spAutoFit/>
          </a:bodyPr>
          <a:lstStyle/>
          <a:p>
            <a:pPr>
              <a:lnSpc>
                <a:spcPct val="150000"/>
              </a:lnSpc>
              <a:spcBef>
                <a:spcPts val="600"/>
              </a:spcBef>
              <a:spcAft>
                <a:spcPts val="600"/>
              </a:spcAft>
            </a:pPr>
            <a:r>
              <a:rPr lang="en-US" altLang="zh-CN" sz="2000" dirty="0">
                <a:latin typeface="仿宋" panose="02010609060101010101" pitchFamily="49" charset="-122"/>
                <a:ea typeface="仿宋" panose="02010609060101010101" pitchFamily="49" charset="-122"/>
              </a:rPr>
              <a:t>	</a:t>
            </a:r>
            <a:r>
              <a:rPr lang="zh-CN" altLang="en-US" sz="2000" dirty="0">
                <a:latin typeface="Times New Roman" panose="02020603050405020304" pitchFamily="18" charset="0"/>
                <a:cs typeface="Times New Roman" panose="02020603050405020304" pitchFamily="18" charset="0"/>
              </a:rPr>
              <a:t>在“对于每个‘新’状态，要判断是否与之前的某个状态相同” 这一步中，我们选择了比较暴力的依次比较两项目集的项目个数、每个项目的产生式与预测符是否相等的算法。</a:t>
            </a:r>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由于我们对项目集的定义中有确保其中的每个项目是按自定义好的从小到大的顺序存储的，所以该比较算法看起来效率应该还不错。然而，该算法归根结底还是做很多比较，而对于计算机而言，比较运算的速度是要比算术运算慢的，一旦运算量很大，缺陷就会非常明显。</a:t>
            </a:r>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对于这个问题，我们有考虑过使用拓扑将每个项目集映射成一个数字，然后比较两个数字即可。然而，我们的算法水平还不足以完成这个拓扑映射算法的设计，特别是要保证映射后不会产生重合这一点。</a:t>
            </a:r>
          </a:p>
        </p:txBody>
      </p:sp>
    </p:spTree>
    <p:extLst>
      <p:ext uri="{BB962C8B-B14F-4D97-AF65-F5344CB8AC3E}">
        <p14:creationId xmlns:p14="http://schemas.microsoft.com/office/powerpoint/2010/main" val="162690683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zh-CN" altLang="en-US" sz="2800" b="1" dirty="0">
                <a:solidFill>
                  <a:schemeClr val="tx1">
                    <a:lumMod val="75000"/>
                    <a:lumOff val="25000"/>
                  </a:schemeClr>
                </a:solidFill>
                <a:cs typeface="+mn-ea"/>
                <a:sym typeface="+mn-lt"/>
              </a:rPr>
              <a:t>工作总体回顾</a:t>
            </a:r>
          </a:p>
        </p:txBody>
      </p:sp>
      <p:sp>
        <p:nvSpPr>
          <p:cNvPr id="5" name="文本框 4">
            <a:extLst>
              <a:ext uri="{FF2B5EF4-FFF2-40B4-BE49-F238E27FC236}">
                <a16:creationId xmlns:a16="http://schemas.microsoft.com/office/drawing/2014/main" id="{3F3C49C7-E878-F879-43DD-0DD83B4AB7EB}"/>
              </a:ext>
            </a:extLst>
          </p:cNvPr>
          <p:cNvSpPr txBox="1"/>
          <p:nvPr/>
        </p:nvSpPr>
        <p:spPr>
          <a:xfrm>
            <a:off x="546824" y="2017600"/>
            <a:ext cx="4492432" cy="3993337"/>
          </a:xfrm>
          <a:prstGeom prst="rect">
            <a:avLst/>
          </a:prstGeom>
          <a:noFill/>
        </p:spPr>
        <p:txBody>
          <a:bodyPr wrap="square">
            <a:spAutoFit/>
          </a:bodyPr>
          <a:lstStyle/>
          <a:p>
            <a:pPr>
              <a:lnSpc>
                <a:spcPts val="3000"/>
              </a:lnSpc>
            </a:pP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09019204 </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曹邹颖</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c99.y</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文件解析、语法树打印、</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语法分析代码生成、整体测试</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spcBef>
                <a:spcPts val="1200"/>
              </a:spcBef>
            </a:pP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09019231 </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许志豪</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构造</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LR(1)</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项目集的算法、</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ts val="3000"/>
              </a:lnSpc>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项目集的简化算法</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spcBef>
                <a:spcPts val="1200"/>
              </a:spcBef>
            </a:pP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09019104 </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陈逸彤</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a:lnSpc>
                <a:spcPts val="3000"/>
              </a:lnSpc>
              <a:spcBef>
                <a:spcPts val="600"/>
              </a:spcBef>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构造</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LR(1)</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项目集规范族、</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ts val="3000"/>
              </a:lnSpc>
              <a:spcBef>
                <a:spcPts val="600"/>
              </a:spcBef>
            </a:pP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打印</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LR(1)</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分析表</a:t>
            </a:r>
          </a:p>
        </p:txBody>
      </p:sp>
      <p:pic>
        <p:nvPicPr>
          <p:cNvPr id="6" name="图片 5">
            <a:extLst>
              <a:ext uri="{FF2B5EF4-FFF2-40B4-BE49-F238E27FC236}">
                <a16:creationId xmlns:a16="http://schemas.microsoft.com/office/drawing/2014/main" id="{A3848AB9-33EE-14DA-D1F8-D226A3323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800" y="1269629"/>
            <a:ext cx="7691120" cy="5220038"/>
          </a:xfrm>
          <a:prstGeom prst="rect">
            <a:avLst/>
          </a:prstGeom>
        </p:spPr>
      </p:pic>
      <p:sp>
        <p:nvSpPr>
          <p:cNvPr id="8" name="文本框 7">
            <a:extLst>
              <a:ext uri="{FF2B5EF4-FFF2-40B4-BE49-F238E27FC236}">
                <a16:creationId xmlns:a16="http://schemas.microsoft.com/office/drawing/2014/main" id="{FBA54F0A-7A86-6B65-A379-1E54CED697F9}"/>
              </a:ext>
            </a:extLst>
          </p:cNvPr>
          <p:cNvSpPr txBox="1"/>
          <p:nvPr/>
        </p:nvSpPr>
        <p:spPr>
          <a:xfrm>
            <a:off x="550996" y="1269629"/>
            <a:ext cx="2033816" cy="461665"/>
          </a:xfrm>
          <a:prstGeom prst="rect">
            <a:avLst/>
          </a:prstGeom>
          <a:noFill/>
        </p:spPr>
        <p:txBody>
          <a:bodyPr wrap="square">
            <a:spAutoFit/>
          </a:bodyPr>
          <a:lstStyle/>
          <a:p>
            <a:pPr algn="ctr"/>
            <a:r>
              <a:rPr lang="en-US" altLang="zh-CN" sz="2400" b="1" dirty="0">
                <a:solidFill>
                  <a:schemeClr val="tx1">
                    <a:lumMod val="75000"/>
                    <a:lumOff val="25000"/>
                  </a:schemeClr>
                </a:solidFill>
                <a:cs typeface="+mn-ea"/>
                <a:sym typeface="+mn-lt"/>
              </a:rPr>
              <a:t>SeuYacc</a:t>
            </a:r>
            <a:r>
              <a:rPr lang="zh-CN" altLang="en-US" sz="2400" b="1" dirty="0">
                <a:solidFill>
                  <a:schemeClr val="tx1">
                    <a:lumMod val="75000"/>
                    <a:lumOff val="25000"/>
                  </a:schemeClr>
                </a:solidFill>
                <a:cs typeface="+mn-ea"/>
                <a:sym typeface="+mn-lt"/>
              </a:rPr>
              <a:t>分工：</a:t>
            </a:r>
            <a:endParaRPr lang="en-US" altLang="zh-CN" sz="2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49991614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9568" y="804816"/>
            <a:ext cx="554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4. </a:t>
            </a:r>
            <a:r>
              <a:rPr lang="zh-CN" altLang="en-US" sz="2800" b="1" dirty="0">
                <a:solidFill>
                  <a:schemeClr val="tx1">
                    <a:lumMod val="75000"/>
                    <a:lumOff val="25000"/>
                  </a:schemeClr>
                </a:solidFill>
                <a:cs typeface="+mn-ea"/>
              </a:rPr>
              <a:t>语法分析代码生成模块</a:t>
            </a:r>
          </a:p>
        </p:txBody>
      </p:sp>
      <p:sp>
        <p:nvSpPr>
          <p:cNvPr id="4" name="文本框 3">
            <a:extLst>
              <a:ext uri="{FF2B5EF4-FFF2-40B4-BE49-F238E27FC236}">
                <a16:creationId xmlns:a16="http://schemas.microsoft.com/office/drawing/2014/main" id="{01E0DCB0-9043-70AA-C8C2-58F78CE67C0D}"/>
              </a:ext>
            </a:extLst>
          </p:cNvPr>
          <p:cNvSpPr txBox="1"/>
          <p:nvPr/>
        </p:nvSpPr>
        <p:spPr>
          <a:xfrm>
            <a:off x="670560" y="1671658"/>
            <a:ext cx="8778240" cy="4716676"/>
          </a:xfrm>
          <a:prstGeom prst="rect">
            <a:avLst/>
          </a:prstGeom>
          <a:noFill/>
        </p:spPr>
        <p:txBody>
          <a:bodyPr wrap="square">
            <a:spAutoFit/>
          </a:bodyPr>
          <a:lstStyle/>
          <a:p>
            <a:pPr marL="285750" indent="-285750">
              <a:buFont typeface="Arial" panose="020B0604020202020204" pitchFamily="34" charset="0"/>
              <a:buChar char="•"/>
            </a:pPr>
            <a:r>
              <a:rPr lang="zh-CN" altLang="en-US" sz="2400" b="1" dirty="0"/>
              <a:t>实验内容：</a:t>
            </a:r>
            <a:endParaRPr lang="en-US" altLang="zh-CN" sz="2400" b="1" dirty="0"/>
          </a:p>
          <a:p>
            <a:pPr>
              <a:lnSpc>
                <a:spcPct val="150000"/>
              </a:lnSpc>
              <a:spcAft>
                <a:spcPts val="2400"/>
              </a:spcAft>
            </a:pPr>
            <a:r>
              <a:rPr lang="zh-CN" altLang="en-US" sz="2000" kern="0" dirty="0">
                <a:solidFill>
                  <a:srgbClr val="000000"/>
                </a:solidFill>
                <a:latin typeface="+mj-ea"/>
                <a:ea typeface="+mj-ea"/>
                <a:cs typeface="Times New Roman" panose="02020603050405020304" pitchFamily="18" charset="0"/>
              </a:rPr>
              <a:t>　负责从</a:t>
            </a:r>
            <a:r>
              <a:rPr lang="en-US" altLang="zh-CN" sz="2000" kern="0" dirty="0">
                <a:solidFill>
                  <a:srgbClr val="000000"/>
                </a:solidFill>
                <a:latin typeface="+mj-ea"/>
                <a:ea typeface="+mj-ea"/>
                <a:cs typeface="Times New Roman" panose="02020603050405020304" pitchFamily="18" charset="0"/>
              </a:rPr>
              <a:t>LR(1)</a:t>
            </a:r>
            <a:r>
              <a:rPr lang="zh-CN" altLang="en-US" sz="2000" kern="0" dirty="0">
                <a:solidFill>
                  <a:srgbClr val="000000"/>
                </a:solidFill>
                <a:latin typeface="+mj-ea"/>
                <a:ea typeface="+mj-ea"/>
                <a:cs typeface="Times New Roman" panose="02020603050405020304" pitchFamily="18" charset="0"/>
              </a:rPr>
              <a:t>分析表生成语法分析器</a:t>
            </a:r>
            <a:r>
              <a:rPr lang="en-US" altLang="zh-CN" sz="2000" kern="0" dirty="0">
                <a:solidFill>
                  <a:srgbClr val="000000"/>
                </a:solidFill>
                <a:latin typeface="+mj-ea"/>
                <a:ea typeface="+mj-ea"/>
                <a:cs typeface="Times New Roman" panose="02020603050405020304" pitchFamily="18" charset="0"/>
              </a:rPr>
              <a:t>Yacc</a:t>
            </a:r>
            <a:r>
              <a:rPr lang="zh-CN" altLang="en-US" sz="2000" kern="0" dirty="0">
                <a:solidFill>
                  <a:srgbClr val="000000"/>
                </a:solidFill>
                <a:latin typeface="+mj-ea"/>
                <a:ea typeface="+mj-ea"/>
                <a:cs typeface="Times New Roman" panose="02020603050405020304" pitchFamily="18" charset="0"/>
              </a:rPr>
              <a:t>的</a:t>
            </a:r>
            <a:r>
              <a:rPr lang="en-US" altLang="zh-CN" sz="2000" kern="0" dirty="0">
                <a:solidFill>
                  <a:srgbClr val="000000"/>
                </a:solidFill>
                <a:latin typeface="+mj-ea"/>
                <a:ea typeface="+mj-ea"/>
                <a:cs typeface="Times New Roman" panose="02020603050405020304" pitchFamily="18" charset="0"/>
              </a:rPr>
              <a:t>C++</a:t>
            </a:r>
            <a:r>
              <a:rPr lang="zh-CN" altLang="en-US" sz="2000" kern="0" dirty="0">
                <a:solidFill>
                  <a:srgbClr val="000000"/>
                </a:solidFill>
                <a:latin typeface="+mj-ea"/>
                <a:ea typeface="+mj-ea"/>
                <a:cs typeface="Times New Roman" panose="02020603050405020304" pitchFamily="18" charset="0"/>
              </a:rPr>
              <a:t>代码</a:t>
            </a:r>
            <a:endParaRPr lang="en-US" altLang="zh-CN" sz="2000" dirty="0"/>
          </a:p>
          <a:p>
            <a:pPr marL="285750" indent="-285750">
              <a:buFont typeface="Arial" panose="020B0604020202020204" pitchFamily="34" charset="0"/>
              <a:buChar char="•"/>
            </a:pPr>
            <a:r>
              <a:rPr lang="zh-CN" altLang="en-US" sz="2400" b="1" dirty="0"/>
              <a:t>实验中主要数据结构定义：</a:t>
            </a:r>
            <a:endParaRPr lang="en-US" altLang="zh-CN" sz="2400" b="1" dirty="0"/>
          </a:p>
          <a:p>
            <a:pPr marL="76835" marR="66675" indent="264160" algn="l" eaLnBrk="0" fontAlgn="base">
              <a:lnSpc>
                <a:spcPct val="125000"/>
              </a:lnSpc>
              <a:spcBef>
                <a:spcPts val="340"/>
              </a:spcBef>
              <a:spcAft>
                <a:spcPts val="0"/>
              </a:spcAft>
            </a:pPr>
            <a:r>
              <a:rPr lang="zh-CN" altLang="en-US" sz="2000" kern="0" dirty="0">
                <a:solidFill>
                  <a:srgbClr val="000000"/>
                </a:solidFill>
                <a:latin typeface="+mj-ea"/>
                <a:ea typeface="+mj-ea"/>
                <a:cs typeface="Times New Roman" panose="02020603050405020304" pitchFamily="18" charset="0"/>
              </a:rPr>
              <a:t>一个存储符号语义值的</a:t>
            </a:r>
            <a:r>
              <a:rPr lang="zh-CN" altLang="en-US" sz="2000" kern="0" dirty="0">
                <a:solidFill>
                  <a:srgbClr val="C00000"/>
                </a:solidFill>
                <a:latin typeface="+mj-ea"/>
                <a:ea typeface="+mj-ea"/>
                <a:cs typeface="Times New Roman" panose="02020603050405020304" pitchFamily="18" charset="0"/>
              </a:rPr>
              <a:t>符号栈</a:t>
            </a:r>
            <a:r>
              <a:rPr lang="zh-CN" altLang="en-US" sz="2000" kern="0" dirty="0">
                <a:solidFill>
                  <a:srgbClr val="000000"/>
                </a:solidFill>
                <a:latin typeface="+mj-ea"/>
                <a:ea typeface="+mj-ea"/>
                <a:cs typeface="Times New Roman" panose="02020603050405020304" pitchFamily="18" charset="0"/>
              </a:rPr>
              <a:t>、一个存储状态转移路径的</a:t>
            </a:r>
            <a:r>
              <a:rPr lang="zh-CN" altLang="en-US" sz="2000" kern="0" dirty="0">
                <a:solidFill>
                  <a:srgbClr val="C00000"/>
                </a:solidFill>
                <a:latin typeface="+mj-ea"/>
                <a:ea typeface="+mj-ea"/>
                <a:cs typeface="Times New Roman" panose="02020603050405020304" pitchFamily="18" charset="0"/>
              </a:rPr>
              <a:t>状态栈</a:t>
            </a:r>
            <a:r>
              <a:rPr lang="zh-CN" altLang="en-US" sz="2000" kern="0" dirty="0">
                <a:solidFill>
                  <a:srgbClr val="000000"/>
                </a:solidFill>
                <a:latin typeface="+mj-ea"/>
                <a:ea typeface="+mj-ea"/>
                <a:cs typeface="Times New Roman" panose="02020603050405020304" pitchFamily="18" charset="0"/>
              </a:rPr>
              <a:t>、　　</a:t>
            </a:r>
            <a:endParaRPr lang="en-US" altLang="zh-CN" sz="2000" kern="0" dirty="0">
              <a:solidFill>
                <a:srgbClr val="000000"/>
              </a:solidFill>
              <a:latin typeface="+mj-ea"/>
              <a:ea typeface="+mj-ea"/>
              <a:cs typeface="Times New Roman" panose="02020603050405020304" pitchFamily="18" charset="0"/>
            </a:endParaRPr>
          </a:p>
          <a:p>
            <a:pPr marL="76835" marR="66675" indent="264160" algn="l" eaLnBrk="0" fontAlgn="base">
              <a:lnSpc>
                <a:spcPct val="125000"/>
              </a:lnSpc>
              <a:spcBef>
                <a:spcPts val="340"/>
              </a:spcBef>
              <a:spcAft>
                <a:spcPts val="0"/>
              </a:spcAft>
            </a:pPr>
            <a:r>
              <a:rPr lang="zh-CN" altLang="en-US" sz="2000" kern="0" dirty="0">
                <a:solidFill>
                  <a:srgbClr val="000000"/>
                </a:solidFill>
                <a:latin typeface="+mj-ea"/>
                <a:ea typeface="+mj-ea"/>
                <a:cs typeface="Times New Roman" panose="02020603050405020304" pitchFamily="18" charset="0"/>
              </a:rPr>
              <a:t>一个存储</a:t>
            </a:r>
            <a:r>
              <a:rPr lang="en-US" altLang="zh-CN" sz="2000" kern="0" dirty="0">
                <a:solidFill>
                  <a:srgbClr val="C00000"/>
                </a:solidFill>
                <a:latin typeface="+mj-ea"/>
                <a:ea typeface="+mj-ea"/>
                <a:cs typeface="Times New Roman" panose="02020603050405020304" pitchFamily="18" charset="0"/>
              </a:rPr>
              <a:t>ACTION- GOTO</a:t>
            </a:r>
            <a:r>
              <a:rPr lang="zh-CN" altLang="en-US" sz="2000" kern="0" dirty="0">
                <a:solidFill>
                  <a:srgbClr val="C00000"/>
                </a:solidFill>
                <a:latin typeface="+mj-ea"/>
                <a:ea typeface="+mj-ea"/>
                <a:cs typeface="Times New Roman" panose="02020603050405020304" pitchFamily="18" charset="0"/>
              </a:rPr>
              <a:t>表</a:t>
            </a:r>
            <a:r>
              <a:rPr lang="zh-CN" altLang="en-US" sz="2000" kern="0" dirty="0">
                <a:solidFill>
                  <a:srgbClr val="000000"/>
                </a:solidFill>
                <a:latin typeface="+mj-ea"/>
                <a:ea typeface="+mj-ea"/>
                <a:cs typeface="Times New Roman" panose="02020603050405020304" pitchFamily="18" charset="0"/>
              </a:rPr>
              <a:t>的结构</a:t>
            </a:r>
            <a:r>
              <a:rPr lang="en-US" altLang="zh-CN" sz="2000" kern="0" dirty="0" err="1">
                <a:solidFill>
                  <a:srgbClr val="000000"/>
                </a:solidFill>
                <a:latin typeface="+mj-ea"/>
                <a:ea typeface="+mj-ea"/>
                <a:cs typeface="Times New Roman" panose="02020603050405020304" pitchFamily="18" charset="0"/>
              </a:rPr>
              <a:t>actionTable</a:t>
            </a:r>
            <a:r>
              <a:rPr lang="zh-CN" altLang="en-US" sz="2000" kern="0" dirty="0">
                <a:solidFill>
                  <a:srgbClr val="000000"/>
                </a:solidFill>
                <a:latin typeface="+mj-ea"/>
                <a:ea typeface="+mj-ea"/>
                <a:cs typeface="Times New Roman" panose="02020603050405020304" pitchFamily="18" charset="0"/>
              </a:rPr>
              <a:t>。</a:t>
            </a:r>
            <a:endParaRPr lang="en-US" altLang="zh-CN" sz="2000" kern="0" dirty="0">
              <a:solidFill>
                <a:srgbClr val="000000"/>
              </a:solidFill>
              <a:latin typeface="+mj-ea"/>
              <a:ea typeface="+mj-ea"/>
              <a:cs typeface="Times New Roman" panose="02020603050405020304" pitchFamily="18" charset="0"/>
            </a:endParaRPr>
          </a:p>
          <a:p>
            <a:pPr marL="76835" marR="66675" indent="264160" algn="l" eaLnBrk="0" fontAlgn="base">
              <a:lnSpc>
                <a:spcPct val="125000"/>
              </a:lnSpc>
              <a:spcBef>
                <a:spcPts val="340"/>
              </a:spcBef>
              <a:spcAft>
                <a:spcPts val="0"/>
              </a:spcAft>
            </a:pPr>
            <a:r>
              <a:rPr lang="zh-CN" altLang="en-US" sz="2000" kern="0" dirty="0">
                <a:solidFill>
                  <a:srgbClr val="000000"/>
                </a:solidFill>
                <a:latin typeface="+mj-ea"/>
                <a:ea typeface="+mj-ea"/>
                <a:cs typeface="Times New Roman" panose="02020603050405020304" pitchFamily="18" charset="0"/>
              </a:rPr>
              <a:t>由于符号栈与状态栈操作在语法分析过程中一致，我们使用了</a:t>
            </a:r>
            <a:r>
              <a:rPr lang="en-US" altLang="zh-CN" sz="2000" kern="0" dirty="0" err="1">
                <a:solidFill>
                  <a:srgbClr val="C00000"/>
                </a:solidFill>
                <a:latin typeface="+mj-ea"/>
                <a:ea typeface="+mj-ea"/>
                <a:cs typeface="Times New Roman" panose="02020603050405020304" pitchFamily="18" charset="0"/>
              </a:rPr>
              <a:t>Sym</a:t>
            </a:r>
            <a:r>
              <a:rPr lang="zh-CN" altLang="en-US" sz="2000" kern="0" dirty="0">
                <a:solidFill>
                  <a:srgbClr val="C00000"/>
                </a:solidFill>
                <a:latin typeface="+mj-ea"/>
                <a:ea typeface="+mj-ea"/>
                <a:cs typeface="Times New Roman" panose="02020603050405020304" pitchFamily="18" charset="0"/>
              </a:rPr>
              <a:t>结构体</a:t>
            </a:r>
            <a:r>
              <a:rPr lang="zh-CN" altLang="en-US" sz="2000" kern="0" dirty="0">
                <a:solidFill>
                  <a:srgbClr val="000000"/>
                </a:solidFill>
                <a:latin typeface="+mj-ea"/>
                <a:ea typeface="+mj-ea"/>
                <a:cs typeface="Times New Roman" panose="02020603050405020304" pitchFamily="18" charset="0"/>
              </a:rPr>
              <a:t>：</a:t>
            </a:r>
          </a:p>
          <a:p>
            <a:pPr marL="0" marR="0" indent="2133600" algn="l" eaLnBrk="0" fontAlgn="base">
              <a:spcBef>
                <a:spcPts val="0"/>
              </a:spcBef>
              <a:spcAft>
                <a:spcPts val="0"/>
              </a:spcAft>
            </a:pPr>
            <a:r>
              <a:rPr lang="en-US" altLang="zh-CN" sz="2000" kern="0" dirty="0">
                <a:solidFill>
                  <a:srgbClr val="0000FF"/>
                </a:solidFill>
                <a:effectLst/>
                <a:latin typeface="Times New Roman" panose="02020603050405020304" pitchFamily="18" charset="0"/>
                <a:ea typeface="新宋体" panose="02010609030101010101" pitchFamily="49" charset="-122"/>
              </a:rPr>
              <a:t>struct</a:t>
            </a:r>
            <a:r>
              <a:rPr lang="zh-CN" altLang="en-US" sz="2000" kern="0" dirty="0">
                <a:solidFill>
                  <a:srgbClr val="000000"/>
                </a:solidFill>
                <a:effectLst/>
                <a:latin typeface="Times New Roman" panose="02020603050405020304" pitchFamily="18" charset="0"/>
                <a:ea typeface="新宋体" panose="02010609030101010101" pitchFamily="49" charset="-122"/>
              </a:rPr>
              <a:t> </a:t>
            </a:r>
            <a:r>
              <a:rPr lang="en-US" altLang="zh-CN" sz="2000" kern="0" dirty="0" err="1">
                <a:solidFill>
                  <a:srgbClr val="2B91AF"/>
                </a:solidFill>
                <a:effectLst/>
                <a:latin typeface="Times New Roman" panose="02020603050405020304" pitchFamily="18" charset="0"/>
                <a:ea typeface="新宋体" panose="02010609030101010101" pitchFamily="49" charset="-122"/>
              </a:rPr>
              <a:t>Sym</a:t>
            </a:r>
            <a:endParaRPr lang="zh-CN" altLang="en-US" sz="2000" dirty="0">
              <a:solidFill>
                <a:srgbClr val="000000"/>
              </a:solidFill>
              <a:effectLst/>
              <a:latin typeface="Arial" panose="020B0604020202020204" pitchFamily="34" charset="0"/>
            </a:endParaRPr>
          </a:p>
          <a:p>
            <a:pPr marL="0" marR="0" indent="2133600" algn="l" eaLnBrk="0" fontAlgn="base">
              <a:spcBef>
                <a:spcPts val="0"/>
              </a:spcBef>
              <a:spcAft>
                <a:spcPts val="0"/>
              </a:spcAft>
            </a:pPr>
            <a:r>
              <a:rPr lang="en-US" altLang="zh-CN" sz="2000" kern="0" dirty="0">
                <a:solidFill>
                  <a:srgbClr val="000000"/>
                </a:solidFill>
                <a:effectLst/>
                <a:latin typeface="Times New Roman" panose="02020603050405020304" pitchFamily="18" charset="0"/>
                <a:ea typeface="新宋体" panose="02010609030101010101" pitchFamily="49" charset="-122"/>
              </a:rPr>
              <a:t>{</a:t>
            </a:r>
            <a:endParaRPr lang="zh-CN" altLang="en-US" sz="2000" dirty="0">
              <a:solidFill>
                <a:srgbClr val="000000"/>
              </a:solidFill>
              <a:effectLst/>
              <a:latin typeface="Arial" panose="020B0604020202020204" pitchFamily="34" charset="0"/>
            </a:endParaRPr>
          </a:p>
          <a:p>
            <a:pPr marL="0" marR="0" algn="l" eaLnBrk="0" fontAlgn="base">
              <a:spcBef>
                <a:spcPts val="0"/>
              </a:spcBef>
              <a:spcAft>
                <a:spcPts val="0"/>
              </a:spcAft>
            </a:pPr>
            <a:r>
              <a:rPr lang="zh-CN" altLang="en-US" sz="2000" kern="0" dirty="0">
                <a:solidFill>
                  <a:srgbClr val="000000"/>
                </a:solidFill>
                <a:effectLst/>
                <a:latin typeface="Times New Roman" panose="02020603050405020304" pitchFamily="18" charset="0"/>
                <a:ea typeface="新宋体" panose="02010609030101010101" pitchFamily="49" charset="-122"/>
              </a:rPr>
              <a:t>	                           </a:t>
            </a:r>
            <a:r>
              <a:rPr lang="zh-CN" altLang="en-US" sz="2000" kern="0" dirty="0">
                <a:solidFill>
                  <a:srgbClr val="000000"/>
                </a:solidFill>
                <a:effectLst/>
                <a:latin typeface="新宋体" panose="02010609030101010101" pitchFamily="49" charset="-122"/>
                <a:ea typeface="新宋体" panose="02010609030101010101" pitchFamily="49" charset="-122"/>
                <a:cs typeface="Times New Roman" panose="02020603050405020304" pitchFamily="18" charset="0"/>
              </a:rPr>
              <a:t>     </a:t>
            </a:r>
            <a:r>
              <a:rPr lang="en-US" altLang="zh-CN" sz="2000" kern="0" dirty="0">
                <a:solidFill>
                  <a:srgbClr val="0000FF"/>
                </a:solidFill>
                <a:effectLst/>
                <a:latin typeface="Times New Roman" panose="02020603050405020304" pitchFamily="18" charset="0"/>
                <a:ea typeface="新宋体" panose="02010609030101010101" pitchFamily="49" charset="-122"/>
              </a:rPr>
              <a:t>int</a:t>
            </a:r>
            <a:r>
              <a:rPr lang="zh-CN" altLang="en-US" sz="2000" kern="0" dirty="0">
                <a:solidFill>
                  <a:srgbClr val="000000"/>
                </a:solidFill>
                <a:effectLst/>
                <a:latin typeface="Times New Roman" panose="02020603050405020304" pitchFamily="18" charset="0"/>
                <a:ea typeface="新宋体" panose="02010609030101010101" pitchFamily="49" charset="-122"/>
              </a:rPr>
              <a:t> </a:t>
            </a:r>
            <a:r>
              <a:rPr lang="en-US" altLang="zh-CN" sz="2000" kern="0" dirty="0">
                <a:solidFill>
                  <a:srgbClr val="000000"/>
                </a:solidFill>
                <a:effectLst/>
                <a:latin typeface="Times New Roman" panose="02020603050405020304" pitchFamily="18" charset="0"/>
                <a:ea typeface="新宋体" panose="02010609030101010101" pitchFamily="49" charset="-122"/>
              </a:rPr>
              <a:t>symbol;</a:t>
            </a:r>
            <a:endParaRPr lang="zh-CN" altLang="en-US" sz="2000" dirty="0">
              <a:solidFill>
                <a:srgbClr val="000000"/>
              </a:solidFill>
              <a:effectLst/>
              <a:latin typeface="Arial" panose="020B0604020202020204" pitchFamily="34" charset="0"/>
            </a:endParaRPr>
          </a:p>
          <a:p>
            <a:pPr marL="0" marR="0" algn="l" eaLnBrk="0" fontAlgn="base">
              <a:spcBef>
                <a:spcPts val="0"/>
              </a:spcBef>
              <a:spcAft>
                <a:spcPts val="0"/>
              </a:spcAft>
            </a:pPr>
            <a:r>
              <a:rPr lang="zh-CN" altLang="en-US" sz="2000" kern="0" dirty="0">
                <a:solidFill>
                  <a:srgbClr val="000000"/>
                </a:solidFill>
                <a:effectLst/>
                <a:latin typeface="Times New Roman" panose="02020603050405020304" pitchFamily="18" charset="0"/>
                <a:ea typeface="新宋体" panose="02010609030101010101" pitchFamily="49" charset="-122"/>
              </a:rPr>
              <a:t>	                      </a:t>
            </a:r>
            <a:r>
              <a:rPr lang="zh-CN" altLang="en-US" sz="2000" kern="0" dirty="0">
                <a:solidFill>
                  <a:srgbClr val="000000"/>
                </a:solidFill>
                <a:effectLst/>
                <a:latin typeface="新宋体" panose="02010609030101010101" pitchFamily="49" charset="-122"/>
                <a:ea typeface="新宋体" panose="02010609030101010101" pitchFamily="49" charset="-122"/>
                <a:cs typeface="Times New Roman" panose="02020603050405020304" pitchFamily="18" charset="0"/>
              </a:rPr>
              <a:t>       </a:t>
            </a:r>
            <a:r>
              <a:rPr lang="zh-CN" altLang="en-US" sz="2000" kern="0" dirty="0">
                <a:solidFill>
                  <a:srgbClr val="000000"/>
                </a:solidFill>
                <a:effectLst/>
                <a:latin typeface="Times New Roman" panose="02020603050405020304" pitchFamily="18" charset="0"/>
                <a:ea typeface="新宋体" panose="02010609030101010101" pitchFamily="49" charset="-122"/>
              </a:rPr>
              <a:t> </a:t>
            </a:r>
            <a:r>
              <a:rPr lang="en-US" altLang="zh-CN" sz="2000" kern="0" dirty="0">
                <a:solidFill>
                  <a:srgbClr val="0000FF"/>
                </a:solidFill>
                <a:effectLst/>
                <a:latin typeface="Times New Roman" panose="02020603050405020304" pitchFamily="18" charset="0"/>
                <a:ea typeface="新宋体" panose="02010609030101010101" pitchFamily="49" charset="-122"/>
              </a:rPr>
              <a:t>int</a:t>
            </a:r>
            <a:r>
              <a:rPr lang="zh-CN" altLang="en-US" sz="2000" kern="0" dirty="0">
                <a:solidFill>
                  <a:srgbClr val="000000"/>
                </a:solidFill>
                <a:effectLst/>
                <a:latin typeface="Times New Roman" panose="02020603050405020304" pitchFamily="18" charset="0"/>
                <a:ea typeface="新宋体" panose="02010609030101010101" pitchFamily="49" charset="-122"/>
              </a:rPr>
              <a:t> </a:t>
            </a:r>
            <a:r>
              <a:rPr lang="en-US" altLang="zh-CN" sz="2000" kern="0" dirty="0">
                <a:solidFill>
                  <a:srgbClr val="000000"/>
                </a:solidFill>
                <a:effectLst/>
                <a:latin typeface="Times New Roman" panose="02020603050405020304" pitchFamily="18" charset="0"/>
                <a:ea typeface="新宋体" panose="02010609030101010101" pitchFamily="49" charset="-122"/>
              </a:rPr>
              <a:t>state;</a:t>
            </a:r>
            <a:endParaRPr lang="zh-CN" altLang="en-US" sz="2000" dirty="0">
              <a:solidFill>
                <a:srgbClr val="000000"/>
              </a:solidFill>
              <a:effectLst/>
              <a:latin typeface="Arial" panose="020B0604020202020204" pitchFamily="34" charset="0"/>
            </a:endParaRPr>
          </a:p>
          <a:p>
            <a:pPr marL="0" marR="0" indent="2133600" algn="l" eaLnBrk="0" fontAlgn="base">
              <a:spcBef>
                <a:spcPts val="0"/>
              </a:spcBef>
              <a:spcAft>
                <a:spcPts val="0"/>
              </a:spcAft>
            </a:pPr>
            <a:r>
              <a:rPr lang="en-US" altLang="zh-CN" sz="2000" kern="0" dirty="0">
                <a:solidFill>
                  <a:srgbClr val="000000"/>
                </a:solidFill>
                <a:effectLst/>
                <a:latin typeface="Times New Roman" panose="02020603050405020304" pitchFamily="18" charset="0"/>
                <a:ea typeface="新宋体" panose="02010609030101010101" pitchFamily="49" charset="-122"/>
              </a:rPr>
              <a:t>};</a:t>
            </a:r>
            <a:endParaRPr lang="zh-CN" altLang="en-US" sz="2000" dirty="0">
              <a:solidFill>
                <a:srgbClr val="000000"/>
              </a:solidFill>
              <a:effectLst/>
              <a:latin typeface="Arial" panose="020B0604020202020204" pitchFamily="34" charset="0"/>
            </a:endParaRPr>
          </a:p>
          <a:p>
            <a:pPr marL="0" marR="0" algn="l" eaLnBrk="0" fontAlgn="base">
              <a:spcBef>
                <a:spcPts val="0"/>
              </a:spcBef>
              <a:spcAft>
                <a:spcPts val="0"/>
              </a:spcAft>
            </a:pPr>
            <a:r>
              <a:rPr lang="zh-CN" altLang="en-US" sz="2000" kern="0" dirty="0">
                <a:solidFill>
                  <a:srgbClr val="000000"/>
                </a:solidFill>
                <a:latin typeface="+mj-ea"/>
                <a:ea typeface="+mj-ea"/>
                <a:cs typeface="Times New Roman" panose="02020603050405020304" pitchFamily="18" charset="0"/>
              </a:rPr>
              <a:t>　定义</a:t>
            </a:r>
            <a:r>
              <a:rPr lang="en-US" altLang="zh-CN" sz="2000" kern="0" dirty="0">
                <a:solidFill>
                  <a:srgbClr val="2B91AF"/>
                </a:solidFill>
                <a:effectLst/>
                <a:latin typeface="Times New Roman" panose="02020603050405020304" pitchFamily="18" charset="0"/>
                <a:ea typeface="新宋体" panose="02010609030101010101" pitchFamily="49" charset="-122"/>
              </a:rPr>
              <a:t>stack</a:t>
            </a:r>
            <a:r>
              <a:rPr lang="en-US" altLang="zh-CN" sz="2000" kern="0" dirty="0">
                <a:solidFill>
                  <a:srgbClr val="000000"/>
                </a:solidFill>
                <a:effectLst/>
                <a:latin typeface="Times New Roman" panose="02020603050405020304" pitchFamily="18" charset="0"/>
                <a:ea typeface="新宋体" panose="02010609030101010101" pitchFamily="49" charset="-122"/>
              </a:rPr>
              <a:t>&lt;</a:t>
            </a:r>
            <a:r>
              <a:rPr lang="en-US" altLang="zh-CN" sz="2000" kern="0" dirty="0" err="1">
                <a:solidFill>
                  <a:srgbClr val="2B91AF"/>
                </a:solidFill>
                <a:effectLst/>
                <a:latin typeface="Times New Roman" panose="02020603050405020304" pitchFamily="18" charset="0"/>
                <a:ea typeface="新宋体" panose="02010609030101010101" pitchFamily="49" charset="-122"/>
              </a:rPr>
              <a:t>Sym</a:t>
            </a:r>
            <a:r>
              <a:rPr lang="en-US" altLang="zh-CN" sz="2000" kern="0" dirty="0">
                <a:solidFill>
                  <a:srgbClr val="000000"/>
                </a:solidFill>
                <a:effectLst/>
                <a:latin typeface="Times New Roman" panose="02020603050405020304" pitchFamily="18" charset="0"/>
                <a:ea typeface="新宋体" panose="02010609030101010101" pitchFamily="49" charset="-122"/>
              </a:rPr>
              <a:t>&gt; </a:t>
            </a:r>
            <a:r>
              <a:rPr lang="en-US" altLang="zh-CN" sz="2000" kern="0" dirty="0" err="1">
                <a:solidFill>
                  <a:srgbClr val="000000"/>
                </a:solidFill>
                <a:effectLst/>
                <a:latin typeface="Times New Roman" panose="02020603050405020304" pitchFamily="18" charset="0"/>
                <a:ea typeface="新宋体" panose="02010609030101010101" pitchFamily="49" charset="-122"/>
              </a:rPr>
              <a:t>symStack</a:t>
            </a:r>
            <a:r>
              <a:rPr lang="en-US" altLang="zh-CN" sz="2000" kern="0" dirty="0">
                <a:solidFill>
                  <a:srgbClr val="000000"/>
                </a:solidFill>
                <a:effectLst/>
                <a:latin typeface="Times New Roman" panose="02020603050405020304" pitchFamily="18" charset="0"/>
                <a:ea typeface="新宋体" panose="02010609030101010101" pitchFamily="49" charset="-122"/>
              </a:rPr>
              <a:t>;</a:t>
            </a:r>
            <a:r>
              <a:rPr lang="zh-CN" altLang="en-US" sz="2000" kern="0" dirty="0">
                <a:solidFill>
                  <a:srgbClr val="000000"/>
                </a:solidFill>
                <a:latin typeface="+mj-ea"/>
                <a:ea typeface="+mj-ea"/>
                <a:cs typeface="Times New Roman" panose="02020603050405020304" pitchFamily="18" charset="0"/>
              </a:rPr>
              <a:t>来模拟符号栈与状态栈</a:t>
            </a:r>
            <a:endParaRPr lang="en-US" altLang="zh-CN" sz="2000" kern="0" dirty="0">
              <a:solidFill>
                <a:srgbClr val="000000"/>
              </a:solidFill>
              <a:latin typeface="+mj-ea"/>
              <a:ea typeface="+mj-ea"/>
              <a:cs typeface="Times New Roman" panose="02020603050405020304" pitchFamily="18" charset="0"/>
            </a:endParaRPr>
          </a:p>
        </p:txBody>
      </p:sp>
      <p:sp>
        <p:nvSpPr>
          <p:cNvPr id="5" name="文本框 4">
            <a:extLst>
              <a:ext uri="{FF2B5EF4-FFF2-40B4-BE49-F238E27FC236}">
                <a16:creationId xmlns:a16="http://schemas.microsoft.com/office/drawing/2014/main" id="{4EBA744A-E5FE-E8C5-174A-5D412971ABEC}"/>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29940125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9568" y="804816"/>
            <a:ext cx="554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4. </a:t>
            </a:r>
            <a:r>
              <a:rPr lang="zh-CN" altLang="en-US" sz="2800" b="1" dirty="0">
                <a:solidFill>
                  <a:schemeClr val="tx1">
                    <a:lumMod val="75000"/>
                    <a:lumOff val="25000"/>
                  </a:schemeClr>
                </a:solidFill>
                <a:cs typeface="+mn-ea"/>
              </a:rPr>
              <a:t>语法分析代码生成模块</a:t>
            </a:r>
          </a:p>
        </p:txBody>
      </p:sp>
      <p:sp>
        <p:nvSpPr>
          <p:cNvPr id="4" name="文本框 3">
            <a:extLst>
              <a:ext uri="{FF2B5EF4-FFF2-40B4-BE49-F238E27FC236}">
                <a16:creationId xmlns:a16="http://schemas.microsoft.com/office/drawing/2014/main" id="{01E0DCB0-9043-70AA-C8C2-58F78CE67C0D}"/>
              </a:ext>
            </a:extLst>
          </p:cNvPr>
          <p:cNvSpPr txBox="1"/>
          <p:nvPr/>
        </p:nvSpPr>
        <p:spPr>
          <a:xfrm>
            <a:off x="589280" y="1519258"/>
            <a:ext cx="10769600" cy="47521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400" b="1" dirty="0"/>
              <a:t>实验中的主要思路和算法描述</a:t>
            </a:r>
            <a:endParaRPr lang="en-US" altLang="zh-CN" sz="2400" b="1" dirty="0"/>
          </a:p>
          <a:p>
            <a:pPr>
              <a:lnSpc>
                <a:spcPct val="150000"/>
              </a:lnSpc>
            </a:pPr>
            <a:r>
              <a:rPr lang="zh-CN" altLang="en-US" sz="1800" kern="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2000" kern="0" dirty="0">
                <a:solidFill>
                  <a:srgbClr val="000000"/>
                </a:solidFill>
                <a:latin typeface="+mj-ea"/>
                <a:ea typeface="+mj-ea"/>
                <a:cs typeface="Times New Roman" panose="02020603050405020304" pitchFamily="18" charset="0"/>
              </a:rPr>
              <a:t>Lex</a:t>
            </a:r>
            <a:r>
              <a:rPr lang="zh-CN" altLang="en-US" sz="2000" kern="0" dirty="0">
                <a:solidFill>
                  <a:srgbClr val="000000"/>
                </a:solidFill>
                <a:latin typeface="+mj-ea"/>
                <a:ea typeface="+mj-ea"/>
                <a:cs typeface="Times New Roman" panose="02020603050405020304" pitchFamily="18" charset="0"/>
              </a:rPr>
              <a:t>词法分析器代码得到流式的</a:t>
            </a:r>
            <a:r>
              <a:rPr lang="en-US" altLang="zh-CN" sz="2000" kern="0" dirty="0">
                <a:solidFill>
                  <a:srgbClr val="000000"/>
                </a:solidFill>
                <a:latin typeface="+mj-ea"/>
                <a:ea typeface="+mj-ea"/>
                <a:cs typeface="Times New Roman" panose="02020603050405020304" pitchFamily="18" charset="0"/>
              </a:rPr>
              <a:t>yytext</a:t>
            </a:r>
            <a:r>
              <a:rPr lang="zh-CN" altLang="en-US" sz="2000" kern="0" dirty="0">
                <a:solidFill>
                  <a:srgbClr val="000000"/>
                </a:solidFill>
                <a:latin typeface="+mj-ea"/>
                <a:ea typeface="+mj-ea"/>
                <a:cs typeface="Times New Roman" panose="02020603050405020304" pitchFamily="18" charset="0"/>
              </a:rPr>
              <a:t>及其对应的</a:t>
            </a:r>
            <a:r>
              <a:rPr lang="en-US" altLang="zh-CN" sz="2000" kern="0" dirty="0">
                <a:solidFill>
                  <a:srgbClr val="000000"/>
                </a:solidFill>
                <a:latin typeface="+mj-ea"/>
                <a:ea typeface="+mj-ea"/>
                <a:cs typeface="Times New Roman" panose="02020603050405020304" pitchFamily="18" charset="0"/>
              </a:rPr>
              <a:t>TokenName</a:t>
            </a:r>
            <a:r>
              <a:rPr lang="zh-CN" altLang="en-US" sz="2000" kern="0" dirty="0">
                <a:solidFill>
                  <a:srgbClr val="000000"/>
                </a:solidFill>
                <a:latin typeface="+mj-ea"/>
                <a:ea typeface="+mj-ea"/>
                <a:cs typeface="Times New Roman" panose="02020603050405020304" pitchFamily="18" charset="0"/>
              </a:rPr>
              <a:t>，</a:t>
            </a:r>
            <a:endParaRPr lang="en-US" altLang="zh-CN" sz="2000" kern="0" dirty="0">
              <a:solidFill>
                <a:srgbClr val="000000"/>
              </a:solidFill>
              <a:latin typeface="+mj-ea"/>
              <a:ea typeface="+mj-ea"/>
              <a:cs typeface="Times New Roman" panose="02020603050405020304" pitchFamily="18" charset="0"/>
            </a:endParaRPr>
          </a:p>
          <a:p>
            <a:pPr>
              <a:lnSpc>
                <a:spcPct val="150000"/>
              </a:lnSpc>
            </a:pPr>
            <a:r>
              <a:rPr lang="zh-CN" altLang="en-US" sz="2000" kern="0" dirty="0">
                <a:solidFill>
                  <a:srgbClr val="000000"/>
                </a:solidFill>
                <a:latin typeface="+mj-ea"/>
                <a:ea typeface="+mj-ea"/>
                <a:cs typeface="Times New Roman" panose="02020603050405020304" pitchFamily="18" charset="0"/>
              </a:rPr>
              <a:t>　借助语法分析表就可以完成基本的语法分析工作</a:t>
            </a:r>
          </a:p>
          <a:p>
            <a:pPr>
              <a:lnSpc>
                <a:spcPct val="150000"/>
              </a:lnSpc>
            </a:pPr>
            <a:r>
              <a:rPr lang="zh-CN" altLang="en-US" sz="2000" kern="0" dirty="0">
                <a:solidFill>
                  <a:srgbClr val="000000"/>
                </a:solidFill>
                <a:latin typeface="+mj-ea"/>
                <a:ea typeface="+mj-ea"/>
                <a:cs typeface="Times New Roman" panose="02020603050405020304" pitchFamily="18" charset="0"/>
              </a:rPr>
              <a:t>　每次查</a:t>
            </a:r>
            <a:r>
              <a:rPr lang="en-US" altLang="zh-CN" sz="2000" kern="0" dirty="0">
                <a:solidFill>
                  <a:srgbClr val="000000"/>
                </a:solidFill>
                <a:latin typeface="+mj-ea"/>
                <a:ea typeface="+mj-ea"/>
                <a:cs typeface="Times New Roman" panose="02020603050405020304" pitchFamily="18" charset="0"/>
              </a:rPr>
              <a:t>ACTION- GOTO</a:t>
            </a:r>
            <a:r>
              <a:rPr lang="zh-CN" altLang="en-US" sz="2000" kern="0" dirty="0">
                <a:solidFill>
                  <a:srgbClr val="000000"/>
                </a:solidFill>
                <a:latin typeface="+mj-ea"/>
                <a:ea typeface="+mj-ea"/>
                <a:cs typeface="Times New Roman" panose="02020603050405020304" pitchFamily="18" charset="0"/>
              </a:rPr>
              <a:t>表时，里面记录动作为“</a:t>
            </a:r>
            <a:r>
              <a:rPr lang="zh-CN" altLang="en-US" sz="2000" kern="0" dirty="0">
                <a:solidFill>
                  <a:srgbClr val="C00000"/>
                </a:solidFill>
                <a:latin typeface="+mj-ea"/>
                <a:ea typeface="+mj-ea"/>
                <a:cs typeface="Times New Roman" panose="02020603050405020304" pitchFamily="18" charset="0"/>
              </a:rPr>
              <a:t>移进</a:t>
            </a:r>
            <a:r>
              <a:rPr lang="zh-CN" altLang="en-US" sz="2000" kern="0" dirty="0">
                <a:solidFill>
                  <a:srgbClr val="000000"/>
                </a:solidFill>
                <a:latin typeface="+mj-ea"/>
                <a:ea typeface="+mj-ea"/>
                <a:cs typeface="Times New Roman" panose="02020603050405020304" pitchFamily="18" charset="0"/>
              </a:rPr>
              <a:t>”时，新建一个将栈结点（</a:t>
            </a:r>
            <a:r>
              <a:rPr lang="en-US" altLang="zh-CN" sz="2000" kern="0" dirty="0" err="1">
                <a:solidFill>
                  <a:srgbClr val="000000"/>
                </a:solidFill>
                <a:latin typeface="+mj-ea"/>
                <a:ea typeface="+mj-ea"/>
                <a:cs typeface="Times New Roman" panose="02020603050405020304" pitchFamily="18" charset="0"/>
              </a:rPr>
              <a:t>Sym</a:t>
            </a:r>
            <a:r>
              <a:rPr lang="zh-CN" altLang="en-US" sz="2000" kern="0" dirty="0">
                <a:solidFill>
                  <a:srgbClr val="000000"/>
                </a:solidFill>
                <a:latin typeface="+mj-ea"/>
                <a:ea typeface="+mj-ea"/>
                <a:cs typeface="Times New Roman" panose="02020603050405020304" pitchFamily="18" charset="0"/>
              </a:rPr>
              <a:t>）</a:t>
            </a:r>
            <a:endParaRPr lang="en-US" altLang="zh-CN" sz="2000" kern="0" dirty="0">
              <a:solidFill>
                <a:srgbClr val="000000"/>
              </a:solidFill>
              <a:latin typeface="+mj-ea"/>
              <a:ea typeface="+mj-ea"/>
              <a:cs typeface="Times New Roman" panose="02020603050405020304" pitchFamily="18" charset="0"/>
            </a:endParaRPr>
          </a:p>
          <a:p>
            <a:pPr>
              <a:lnSpc>
                <a:spcPct val="150000"/>
              </a:lnSpc>
            </a:pPr>
            <a:r>
              <a:rPr lang="zh-CN" altLang="en-US" sz="2000" kern="0" dirty="0">
                <a:solidFill>
                  <a:srgbClr val="000000"/>
                </a:solidFill>
                <a:latin typeface="+mj-ea"/>
                <a:ea typeface="+mj-ea"/>
                <a:cs typeface="Times New Roman" panose="02020603050405020304" pitchFamily="18" charset="0"/>
              </a:rPr>
              <a:t>　存储状态与语义信息，然后压入</a:t>
            </a:r>
            <a:r>
              <a:rPr lang="en-US" altLang="zh-CN" sz="2000" kern="0" dirty="0" err="1">
                <a:solidFill>
                  <a:srgbClr val="000000"/>
                </a:solidFill>
                <a:latin typeface="+mj-ea"/>
                <a:ea typeface="+mj-ea"/>
                <a:cs typeface="Times New Roman" panose="02020603050405020304" pitchFamily="18" charset="0"/>
              </a:rPr>
              <a:t>symStack</a:t>
            </a:r>
            <a:r>
              <a:rPr lang="zh-CN" altLang="en-US" sz="2000" kern="0" dirty="0">
                <a:solidFill>
                  <a:srgbClr val="000000"/>
                </a:solidFill>
                <a:latin typeface="+mj-ea"/>
                <a:ea typeface="+mj-ea"/>
                <a:cs typeface="Times New Roman" panose="02020603050405020304" pitchFamily="18" charset="0"/>
              </a:rPr>
              <a:t>； 当记录动作为“</a:t>
            </a:r>
            <a:r>
              <a:rPr lang="zh-CN" altLang="en-US" sz="2000" kern="0" dirty="0">
                <a:solidFill>
                  <a:srgbClr val="C00000"/>
                </a:solidFill>
                <a:latin typeface="+mj-ea"/>
                <a:ea typeface="+mj-ea"/>
                <a:cs typeface="Times New Roman" panose="02020603050405020304" pitchFamily="18" charset="0"/>
              </a:rPr>
              <a:t>归约</a:t>
            </a:r>
            <a:r>
              <a:rPr lang="zh-CN" altLang="en-US" sz="2000" kern="0" dirty="0">
                <a:solidFill>
                  <a:srgbClr val="000000"/>
                </a:solidFill>
                <a:latin typeface="+mj-ea"/>
                <a:ea typeface="+mj-ea"/>
                <a:cs typeface="Times New Roman" panose="02020603050405020304" pitchFamily="18" charset="0"/>
              </a:rPr>
              <a:t>”时，表内存储用于</a:t>
            </a:r>
            <a:endParaRPr lang="en-US" altLang="zh-CN" sz="2000" kern="0" dirty="0">
              <a:solidFill>
                <a:srgbClr val="000000"/>
              </a:solidFill>
              <a:latin typeface="+mj-ea"/>
              <a:ea typeface="+mj-ea"/>
              <a:cs typeface="Times New Roman" panose="02020603050405020304" pitchFamily="18" charset="0"/>
            </a:endParaRPr>
          </a:p>
          <a:p>
            <a:pPr>
              <a:lnSpc>
                <a:spcPct val="150000"/>
              </a:lnSpc>
            </a:pPr>
            <a:r>
              <a:rPr lang="zh-CN" altLang="en-US" sz="2000" kern="0" dirty="0">
                <a:solidFill>
                  <a:srgbClr val="000000"/>
                </a:solidFill>
                <a:latin typeface="+mj-ea"/>
                <a:ea typeface="+mj-ea"/>
                <a:cs typeface="Times New Roman" panose="02020603050405020304" pitchFamily="18" charset="0"/>
              </a:rPr>
              <a:t>　归约的相应表达式编号，执行有关动作代码，</a:t>
            </a:r>
            <a:r>
              <a:rPr lang="en-US" altLang="zh-CN" sz="2000" kern="0" dirty="0" err="1">
                <a:solidFill>
                  <a:srgbClr val="000000"/>
                </a:solidFill>
                <a:latin typeface="+mj-ea"/>
                <a:ea typeface="+mj-ea"/>
                <a:cs typeface="Times New Roman" panose="02020603050405020304" pitchFamily="18" charset="0"/>
              </a:rPr>
              <a:t>symStack</a:t>
            </a:r>
            <a:r>
              <a:rPr lang="zh-CN" altLang="en-US" sz="2000" kern="0" dirty="0">
                <a:solidFill>
                  <a:srgbClr val="000000"/>
                </a:solidFill>
                <a:latin typeface="+mj-ea"/>
                <a:ea typeface="+mj-ea"/>
                <a:cs typeface="Times New Roman" panose="02020603050405020304" pitchFamily="18" charset="0"/>
              </a:rPr>
              <a:t>弹出等同于表达式中归约符号</a:t>
            </a:r>
            <a:endParaRPr lang="en-US" altLang="zh-CN" sz="2000" kern="0" dirty="0">
              <a:solidFill>
                <a:srgbClr val="000000"/>
              </a:solidFill>
              <a:latin typeface="+mj-ea"/>
              <a:ea typeface="+mj-ea"/>
              <a:cs typeface="Times New Roman" panose="02020603050405020304" pitchFamily="18" charset="0"/>
            </a:endParaRPr>
          </a:p>
          <a:p>
            <a:pPr>
              <a:lnSpc>
                <a:spcPct val="150000"/>
              </a:lnSpc>
            </a:pPr>
            <a:r>
              <a:rPr lang="zh-CN" altLang="en-US" sz="2000" kern="0" dirty="0">
                <a:solidFill>
                  <a:srgbClr val="000000"/>
                </a:solidFill>
                <a:latin typeface="+mj-ea"/>
                <a:ea typeface="+mj-ea"/>
                <a:cs typeface="Times New Roman" panose="02020603050405020304" pitchFamily="18" charset="0"/>
              </a:rPr>
              <a:t>　个数的状态（创建了一个名为</a:t>
            </a:r>
            <a:r>
              <a:rPr lang="en-US" altLang="zh-CN" sz="2000" kern="0" dirty="0" err="1">
                <a:solidFill>
                  <a:srgbClr val="000DFF"/>
                </a:solidFill>
                <a:latin typeface="+mj-ea"/>
                <a:ea typeface="+mj-ea"/>
                <a:cs typeface="Times New Roman" panose="02020603050405020304" pitchFamily="18" charset="0"/>
              </a:rPr>
              <a:t>producerN</a:t>
            </a:r>
            <a:r>
              <a:rPr lang="zh-CN" altLang="en-US" sz="2000" kern="0" dirty="0">
                <a:solidFill>
                  <a:srgbClr val="000000"/>
                </a:solidFill>
                <a:latin typeface="+mj-ea"/>
                <a:ea typeface="+mj-ea"/>
                <a:cs typeface="Times New Roman" panose="02020603050405020304" pitchFamily="18" charset="0"/>
              </a:rPr>
              <a:t>的一维数组来维护每个表达式的归约符号个数），</a:t>
            </a:r>
            <a:endParaRPr lang="en-US" altLang="zh-CN" sz="2000" kern="0" dirty="0">
              <a:solidFill>
                <a:srgbClr val="000000"/>
              </a:solidFill>
              <a:latin typeface="+mj-ea"/>
              <a:ea typeface="+mj-ea"/>
              <a:cs typeface="Times New Roman" panose="02020603050405020304" pitchFamily="18" charset="0"/>
            </a:endParaRPr>
          </a:p>
          <a:p>
            <a:pPr>
              <a:lnSpc>
                <a:spcPct val="150000"/>
              </a:lnSpc>
            </a:pPr>
            <a:r>
              <a:rPr lang="zh-CN" altLang="en-US" sz="2000" kern="0" dirty="0">
                <a:solidFill>
                  <a:srgbClr val="000000"/>
                </a:solidFill>
                <a:latin typeface="+mj-ea"/>
                <a:ea typeface="+mj-ea"/>
                <a:cs typeface="Times New Roman" panose="02020603050405020304" pitchFamily="18" charset="0"/>
              </a:rPr>
              <a:t>　并立刻递归地解析归约而成的非终结符号以便执行</a:t>
            </a:r>
            <a:r>
              <a:rPr lang="en-US" altLang="zh-CN" sz="2000" kern="0" dirty="0">
                <a:solidFill>
                  <a:srgbClr val="000000"/>
                </a:solidFill>
                <a:latin typeface="+mj-ea"/>
                <a:ea typeface="+mj-ea"/>
                <a:cs typeface="Times New Roman" panose="02020603050405020304" pitchFamily="18" charset="0"/>
              </a:rPr>
              <a:t>GOTO</a:t>
            </a:r>
            <a:r>
              <a:rPr lang="zh-CN" altLang="en-US" sz="2000" kern="0" dirty="0">
                <a:solidFill>
                  <a:srgbClr val="000000"/>
                </a:solidFill>
                <a:latin typeface="+mj-ea"/>
                <a:ea typeface="+mj-ea"/>
                <a:cs typeface="Times New Roman" panose="02020603050405020304" pitchFamily="18" charset="0"/>
              </a:rPr>
              <a:t>动作；</a:t>
            </a:r>
            <a:endParaRPr lang="en-US" altLang="zh-CN" sz="2000" kern="0" dirty="0">
              <a:solidFill>
                <a:srgbClr val="000000"/>
              </a:solidFill>
              <a:latin typeface="+mj-ea"/>
              <a:ea typeface="+mj-ea"/>
              <a:cs typeface="Times New Roman" panose="02020603050405020304" pitchFamily="18" charset="0"/>
            </a:endParaRPr>
          </a:p>
          <a:p>
            <a:pPr>
              <a:lnSpc>
                <a:spcPct val="150000"/>
              </a:lnSpc>
            </a:pPr>
            <a:r>
              <a:rPr lang="zh-CN" altLang="en-US" sz="2000" kern="0" dirty="0">
                <a:solidFill>
                  <a:srgbClr val="000000"/>
                </a:solidFill>
                <a:latin typeface="+mj-ea"/>
                <a:ea typeface="+mj-ea"/>
                <a:cs typeface="Times New Roman" panose="02020603050405020304" pitchFamily="18" charset="0"/>
              </a:rPr>
              <a:t>　当进行到</a:t>
            </a:r>
            <a:r>
              <a:rPr lang="en-US" altLang="zh-CN" sz="2000" kern="0" dirty="0">
                <a:solidFill>
                  <a:srgbClr val="C00000"/>
                </a:solidFill>
                <a:latin typeface="+mj-ea"/>
                <a:ea typeface="+mj-ea"/>
                <a:cs typeface="Times New Roman" panose="02020603050405020304" pitchFamily="18" charset="0"/>
              </a:rPr>
              <a:t>ACCEPT</a:t>
            </a:r>
            <a:r>
              <a:rPr lang="zh-CN" altLang="en-US" sz="2000" kern="0" dirty="0">
                <a:solidFill>
                  <a:srgbClr val="000000"/>
                </a:solidFill>
                <a:latin typeface="+mj-ea"/>
                <a:ea typeface="+mj-ea"/>
                <a:cs typeface="Times New Roman" panose="02020603050405020304" pitchFamily="18" charset="0"/>
              </a:rPr>
              <a:t>时，语法分析成功，然后退出程序；</a:t>
            </a:r>
            <a:endParaRPr lang="en-US" altLang="zh-CN" sz="2000" kern="0" dirty="0">
              <a:solidFill>
                <a:srgbClr val="000000"/>
              </a:solidFill>
              <a:latin typeface="+mj-ea"/>
              <a:ea typeface="+mj-ea"/>
              <a:cs typeface="Times New Roman" panose="02020603050405020304" pitchFamily="18" charset="0"/>
            </a:endParaRPr>
          </a:p>
          <a:p>
            <a:pPr>
              <a:lnSpc>
                <a:spcPct val="150000"/>
              </a:lnSpc>
            </a:pPr>
            <a:r>
              <a:rPr lang="zh-CN" altLang="en-US" sz="2000" kern="0" dirty="0">
                <a:solidFill>
                  <a:srgbClr val="000000"/>
                </a:solidFill>
                <a:latin typeface="+mj-ea"/>
                <a:ea typeface="+mj-ea"/>
                <a:cs typeface="Times New Roman" panose="02020603050405020304" pitchFamily="18" charset="0"/>
              </a:rPr>
              <a:t>　当进行到</a:t>
            </a:r>
            <a:r>
              <a:rPr lang="en-US" altLang="zh-CN" sz="2000" kern="0" dirty="0">
                <a:solidFill>
                  <a:srgbClr val="C00000"/>
                </a:solidFill>
                <a:latin typeface="+mj-ea"/>
                <a:ea typeface="+mj-ea"/>
                <a:cs typeface="Times New Roman" panose="02020603050405020304" pitchFamily="18" charset="0"/>
              </a:rPr>
              <a:t>ERROR</a:t>
            </a:r>
            <a:r>
              <a:rPr lang="zh-CN" altLang="en-US" sz="2000" kern="0" dirty="0">
                <a:solidFill>
                  <a:srgbClr val="000000"/>
                </a:solidFill>
                <a:latin typeface="+mj-ea"/>
                <a:ea typeface="+mj-ea"/>
                <a:cs typeface="Times New Roman" panose="02020603050405020304" pitchFamily="18" charset="0"/>
              </a:rPr>
              <a:t>时，报错处理。</a:t>
            </a:r>
            <a:endParaRPr lang="en-US" altLang="zh-CN" sz="2000" kern="0" dirty="0">
              <a:solidFill>
                <a:srgbClr val="000000"/>
              </a:solidFill>
              <a:latin typeface="+mj-ea"/>
              <a:ea typeface="+mj-ea"/>
              <a:cs typeface="Times New Roman" panose="02020603050405020304" pitchFamily="18" charset="0"/>
            </a:endParaRPr>
          </a:p>
        </p:txBody>
      </p:sp>
      <p:sp>
        <p:nvSpPr>
          <p:cNvPr id="5" name="文本框 4">
            <a:extLst>
              <a:ext uri="{FF2B5EF4-FFF2-40B4-BE49-F238E27FC236}">
                <a16:creationId xmlns:a16="http://schemas.microsoft.com/office/drawing/2014/main" id="{4EBA744A-E5FE-E8C5-174A-5D412971ABEC}"/>
              </a:ext>
            </a:extLst>
          </p:cNvPr>
          <p:cNvSpPr txBox="1"/>
          <p:nvPr/>
        </p:nvSpPr>
        <p:spPr>
          <a:xfrm>
            <a:off x="9562272" y="14441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309389577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grpSp>
        <p:nvGrpSpPr>
          <p:cNvPr id="4" name="组合 3"/>
          <p:cNvGrpSpPr/>
          <p:nvPr/>
        </p:nvGrpSpPr>
        <p:grpSpPr>
          <a:xfrm>
            <a:off x="2869341" y="871538"/>
            <a:ext cx="2266770" cy="2266770"/>
            <a:chOff x="2629080" y="1018471"/>
            <a:chExt cx="2266770" cy="2266770"/>
          </a:xfrm>
        </p:grpSpPr>
        <p:sp>
          <p:nvSpPr>
            <p:cNvPr id="2" name="椭圆 1"/>
            <p:cNvSpPr/>
            <p:nvPr/>
          </p:nvSpPr>
          <p:spPr>
            <a:xfrm>
              <a:off x="2629080" y="1018471"/>
              <a:ext cx="2266770" cy="2266770"/>
            </a:xfrm>
            <a:prstGeom prst="ellipse">
              <a:avLst/>
            </a:prstGeom>
            <a:noFill/>
            <a:ln w="57150">
              <a:solidFill>
                <a:srgbClr val="9BD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Freeform 104"/>
            <p:cNvSpPr>
              <a:spLocks noEditPoints="1"/>
            </p:cNvSpPr>
            <p:nvPr/>
          </p:nvSpPr>
          <p:spPr bwMode="auto">
            <a:xfrm>
              <a:off x="3267578" y="1649316"/>
              <a:ext cx="989774" cy="1005080"/>
            </a:xfrm>
            <a:custGeom>
              <a:avLst/>
              <a:gdLst>
                <a:gd name="T0" fmla="*/ 390102 w 60"/>
                <a:gd name="T1" fmla="*/ 82030 h 61"/>
                <a:gd name="T2" fmla="*/ 225848 w 60"/>
                <a:gd name="T3" fmla="*/ 82030 h 61"/>
                <a:gd name="T4" fmla="*/ 461963 w 60"/>
                <a:gd name="T5" fmla="*/ 420401 h 61"/>
                <a:gd name="T6" fmla="*/ 513292 w 60"/>
                <a:gd name="T7" fmla="*/ 594714 h 61"/>
                <a:gd name="T8" fmla="*/ 523558 w 60"/>
                <a:gd name="T9" fmla="*/ 451162 h 61"/>
                <a:gd name="T10" fmla="*/ 564621 w 60"/>
                <a:gd name="T11" fmla="*/ 594714 h 61"/>
                <a:gd name="T12" fmla="*/ 564621 w 60"/>
                <a:gd name="T13" fmla="*/ 389640 h 61"/>
                <a:gd name="T14" fmla="*/ 574887 w 60"/>
                <a:gd name="T15" fmla="*/ 297357 h 61"/>
                <a:gd name="T16" fmla="*/ 615950 w 60"/>
                <a:gd name="T17" fmla="*/ 389640 h 61"/>
                <a:gd name="T18" fmla="*/ 574887 w 60"/>
                <a:gd name="T19" fmla="*/ 215327 h 61"/>
                <a:gd name="T20" fmla="*/ 482494 w 60"/>
                <a:gd name="T21" fmla="*/ 235835 h 61"/>
                <a:gd name="T22" fmla="*/ 461963 w 60"/>
                <a:gd name="T23" fmla="*/ 420401 h 61"/>
                <a:gd name="T24" fmla="*/ 379836 w 60"/>
                <a:gd name="T25" fmla="*/ 266596 h 61"/>
                <a:gd name="T26" fmla="*/ 369570 w 60"/>
                <a:gd name="T27" fmla="*/ 379386 h 61"/>
                <a:gd name="T28" fmla="*/ 369570 w 60"/>
                <a:gd name="T29" fmla="*/ 625475 h 61"/>
                <a:gd name="T30" fmla="*/ 318241 w 60"/>
                <a:gd name="T31" fmla="*/ 451162 h 61"/>
                <a:gd name="T32" fmla="*/ 307975 w 60"/>
                <a:gd name="T33" fmla="*/ 625475 h 61"/>
                <a:gd name="T34" fmla="*/ 246380 w 60"/>
                <a:gd name="T35" fmla="*/ 410148 h 61"/>
                <a:gd name="T36" fmla="*/ 246380 w 60"/>
                <a:gd name="T37" fmla="*/ 266596 h 61"/>
                <a:gd name="T38" fmla="*/ 236114 w 60"/>
                <a:gd name="T39" fmla="*/ 379386 h 61"/>
                <a:gd name="T40" fmla="*/ 184785 w 60"/>
                <a:gd name="T41" fmla="*/ 225581 h 61"/>
                <a:gd name="T42" fmla="*/ 379836 w 60"/>
                <a:gd name="T43" fmla="*/ 174313 h 61"/>
                <a:gd name="T44" fmla="*/ 441431 w 60"/>
                <a:gd name="T45" fmla="*/ 379386 h 61"/>
                <a:gd name="T46" fmla="*/ 153988 w 60"/>
                <a:gd name="T47" fmla="*/ 420401 h 61"/>
                <a:gd name="T48" fmla="*/ 102658 w 60"/>
                <a:gd name="T49" fmla="*/ 594714 h 61"/>
                <a:gd name="T50" fmla="*/ 92393 w 60"/>
                <a:gd name="T51" fmla="*/ 451162 h 61"/>
                <a:gd name="T52" fmla="*/ 51329 w 60"/>
                <a:gd name="T53" fmla="*/ 594714 h 61"/>
                <a:gd name="T54" fmla="*/ 51329 w 60"/>
                <a:gd name="T55" fmla="*/ 389640 h 61"/>
                <a:gd name="T56" fmla="*/ 41063 w 60"/>
                <a:gd name="T57" fmla="*/ 297357 h 61"/>
                <a:gd name="T58" fmla="*/ 0 w 60"/>
                <a:gd name="T59" fmla="*/ 389640 h 61"/>
                <a:gd name="T60" fmla="*/ 41063 w 60"/>
                <a:gd name="T61" fmla="*/ 215327 h 61"/>
                <a:gd name="T62" fmla="*/ 133456 w 60"/>
                <a:gd name="T63" fmla="*/ 235835 h 61"/>
                <a:gd name="T64" fmla="*/ 153988 w 60"/>
                <a:gd name="T65" fmla="*/ 420401 h 61"/>
                <a:gd name="T66" fmla="*/ 164253 w 60"/>
                <a:gd name="T67" fmla="*/ 143552 h 61"/>
                <a:gd name="T68" fmla="*/ 153988 w 60"/>
                <a:gd name="T69" fmla="*/ 184566 h 61"/>
                <a:gd name="T70" fmla="*/ 30798 w 60"/>
                <a:gd name="T71" fmla="*/ 143552 h 61"/>
                <a:gd name="T72" fmla="*/ 513292 w 60"/>
                <a:gd name="T73" fmla="*/ 71776 h 61"/>
                <a:gd name="T74" fmla="*/ 461963 w 60"/>
                <a:gd name="T75" fmla="*/ 184566 h 61"/>
                <a:gd name="T76" fmla="*/ 513292 w 60"/>
                <a:gd name="T77" fmla="*/ 205074 h 61"/>
                <a:gd name="T78" fmla="*/ 513292 w 60"/>
                <a:gd name="T79" fmla="*/ 71776 h 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rgbClr val="3EAEB7"/>
            </a:solidFill>
            <a:ln>
              <a:noFill/>
            </a:ln>
          </p:spPr>
          <p:txBody>
            <a:bodyPr/>
            <a:lstStyle/>
            <a:p>
              <a:pPr eaLnBrk="0" hangingPunct="0"/>
              <a:endParaRPr lang="zh-CN" altLang="en-US">
                <a:solidFill>
                  <a:srgbClr val="000000"/>
                </a:solidFill>
                <a:cs typeface="+mn-ea"/>
                <a:sym typeface="+mn-lt"/>
              </a:endParaRPr>
            </a:p>
          </p:txBody>
        </p:sp>
      </p:grpSp>
      <p:sp>
        <p:nvSpPr>
          <p:cNvPr id="14" name="文本框 5"/>
          <p:cNvSpPr txBox="1"/>
          <p:nvPr/>
        </p:nvSpPr>
        <p:spPr>
          <a:xfrm>
            <a:off x="2772261" y="3509877"/>
            <a:ext cx="2754665" cy="83099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PART 04</a:t>
            </a:r>
            <a:endParaRPr lang="zh-CN" altLang="en-US" sz="4800" b="1" dirty="0">
              <a:solidFill>
                <a:schemeClr val="tx1">
                  <a:lumMod val="75000"/>
                  <a:lumOff val="25000"/>
                </a:schemeClr>
              </a:solidFill>
              <a:cs typeface="+mn-ea"/>
              <a:sym typeface="+mn-lt"/>
            </a:endParaRPr>
          </a:p>
        </p:txBody>
      </p:sp>
      <p:sp>
        <p:nvSpPr>
          <p:cNvPr id="19" name="文本框 7"/>
          <p:cNvSpPr txBox="1"/>
          <p:nvPr/>
        </p:nvSpPr>
        <p:spPr>
          <a:xfrm>
            <a:off x="2772261" y="4712443"/>
            <a:ext cx="2646878"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项目展示</a:t>
            </a:r>
          </a:p>
        </p:txBody>
      </p:sp>
    </p:spTree>
    <p:extLst>
      <p:ext uri="{BB962C8B-B14F-4D97-AF65-F5344CB8AC3E}">
        <p14:creationId xmlns:p14="http://schemas.microsoft.com/office/powerpoint/2010/main" val="272273274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181168" y="672736"/>
            <a:ext cx="5545648"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Lex</a:t>
            </a:r>
            <a:r>
              <a:rPr lang="zh-CN" altLang="en-US" sz="2800" b="1" dirty="0">
                <a:solidFill>
                  <a:schemeClr val="tx1">
                    <a:lumMod val="75000"/>
                    <a:lumOff val="25000"/>
                  </a:schemeClr>
                </a:solidFill>
                <a:cs typeface="+mn-ea"/>
                <a:sym typeface="+mn-lt"/>
              </a:rPr>
              <a:t>＋</a:t>
            </a:r>
            <a:r>
              <a:rPr lang="en-US" altLang="zh-CN" sz="2800" b="1" dirty="0">
                <a:solidFill>
                  <a:schemeClr val="tx1">
                    <a:lumMod val="75000"/>
                    <a:lumOff val="25000"/>
                  </a:schemeClr>
                </a:solidFill>
                <a:cs typeface="+mn-ea"/>
                <a:sym typeface="+mn-lt"/>
              </a:rPr>
              <a:t>Yacc</a:t>
            </a:r>
            <a:r>
              <a:rPr lang="zh-CN" altLang="en-US" sz="2800" b="1" dirty="0">
                <a:solidFill>
                  <a:schemeClr val="tx1">
                    <a:lumMod val="75000"/>
                    <a:lumOff val="25000"/>
                  </a:schemeClr>
                </a:solidFill>
                <a:cs typeface="+mn-ea"/>
                <a:sym typeface="+mn-lt"/>
              </a:rPr>
              <a:t>配套测试</a:t>
            </a:r>
            <a:r>
              <a:rPr lang="zh-CN" altLang="en-US" sz="2800" b="1" dirty="0">
                <a:solidFill>
                  <a:schemeClr val="tx1">
                    <a:lumMod val="75000"/>
                    <a:lumOff val="25000"/>
                  </a:schemeClr>
                </a:solidFill>
                <a:cs typeface="+mn-ea"/>
              </a:rPr>
              <a:t>模块</a:t>
            </a:r>
          </a:p>
        </p:txBody>
      </p:sp>
      <p:sp>
        <p:nvSpPr>
          <p:cNvPr id="4" name="文本框 3">
            <a:extLst>
              <a:ext uri="{FF2B5EF4-FFF2-40B4-BE49-F238E27FC236}">
                <a16:creationId xmlns:a16="http://schemas.microsoft.com/office/drawing/2014/main" id="{71C93DF8-554F-F3EC-47B8-72ED799AA436}"/>
              </a:ext>
            </a:extLst>
          </p:cNvPr>
          <p:cNvSpPr txBox="1"/>
          <p:nvPr/>
        </p:nvSpPr>
        <p:spPr>
          <a:xfrm>
            <a:off x="670560" y="1671658"/>
            <a:ext cx="9265920" cy="43828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400" b="1" dirty="0" err="1"/>
              <a:t>Yacc</a:t>
            </a:r>
            <a:r>
              <a:rPr lang="en-US" altLang="zh-CN" sz="2400" b="1" dirty="0"/>
              <a:t> </a:t>
            </a:r>
            <a:r>
              <a:rPr lang="zh-CN" altLang="en-US" sz="2400" b="1" dirty="0"/>
              <a:t>与 </a:t>
            </a:r>
            <a:r>
              <a:rPr lang="en-US" altLang="zh-CN" sz="2400" b="1" dirty="0"/>
              <a:t>Lex </a:t>
            </a:r>
            <a:r>
              <a:rPr lang="zh-CN" altLang="en-US" sz="2400" b="1" dirty="0"/>
              <a:t>联合使用</a:t>
            </a:r>
            <a:endParaRPr lang="en-US" altLang="zh-CN" sz="2400" b="1" dirty="0"/>
          </a:p>
          <a:p>
            <a:pPr>
              <a:lnSpc>
                <a:spcPct val="150000"/>
              </a:lnSpc>
            </a:pPr>
            <a:r>
              <a:rPr lang="en-US" altLang="zh-CN" sz="2000" dirty="0"/>
              <a:t>         Lex</a:t>
            </a:r>
            <a:r>
              <a:rPr lang="zh-CN" altLang="en-US" sz="2000" dirty="0"/>
              <a:t>作为头文件，</a:t>
            </a:r>
            <a:r>
              <a:rPr lang="en-US" altLang="zh-CN" sz="2000" dirty="0" err="1"/>
              <a:t>Yacc</a:t>
            </a:r>
            <a:r>
              <a:rPr lang="zh-CN" altLang="en-US" sz="2000" dirty="0"/>
              <a:t>利用</a:t>
            </a:r>
            <a:r>
              <a:rPr lang="en-US" altLang="zh-CN" sz="2000" dirty="0"/>
              <a:t>C</a:t>
            </a:r>
            <a:r>
              <a:rPr lang="zh-CN" altLang="en-US" sz="2000" dirty="0"/>
              <a:t>语言的</a:t>
            </a:r>
            <a:r>
              <a:rPr lang="en-US" altLang="zh-CN" sz="2000" dirty="0"/>
              <a:t>extern</a:t>
            </a:r>
            <a:r>
              <a:rPr lang="zh-CN" altLang="en-US" sz="2000" dirty="0"/>
              <a:t>关键字，从中引入</a:t>
            </a:r>
            <a:r>
              <a:rPr lang="en-US" altLang="zh-CN" sz="2000" dirty="0"/>
              <a:t>Lex</a:t>
            </a:r>
            <a:r>
              <a:rPr lang="zh-CN" altLang="en-US" sz="2000" dirty="0"/>
              <a:t>的词法分析函数 </a:t>
            </a:r>
          </a:p>
          <a:p>
            <a:pPr>
              <a:lnSpc>
                <a:spcPct val="150000"/>
              </a:lnSpc>
            </a:pPr>
            <a:r>
              <a:rPr lang="en-US" altLang="zh-CN" sz="2000" dirty="0">
                <a:solidFill>
                  <a:srgbClr val="C00000"/>
                </a:solidFill>
              </a:rPr>
              <a:t>string analysis(char*,int)</a:t>
            </a:r>
            <a:r>
              <a:rPr lang="zh-CN" altLang="en-US" sz="2000" dirty="0"/>
              <a:t>，从而反复读入文件流中字符串</a:t>
            </a:r>
            <a:r>
              <a:rPr lang="en-US" altLang="zh-CN" sz="2000" dirty="0" err="1"/>
              <a:t>yytext</a:t>
            </a:r>
            <a:r>
              <a:rPr lang="zh-CN" altLang="en-US" sz="2000" dirty="0"/>
              <a:t>并调用 </a:t>
            </a:r>
            <a:r>
              <a:rPr lang="en-US" altLang="zh-CN" sz="2000" dirty="0"/>
              <a:t>analysis()</a:t>
            </a:r>
            <a:r>
              <a:rPr lang="zh-CN" altLang="en-US" sz="2000" dirty="0"/>
              <a:t>函数来分析，得到流式的</a:t>
            </a:r>
            <a:r>
              <a:rPr lang="en-US" altLang="zh-CN" sz="2000" dirty="0" err="1"/>
              <a:t>yytext</a:t>
            </a:r>
            <a:r>
              <a:rPr lang="zh-CN" altLang="en-US" sz="2000" dirty="0"/>
              <a:t>及其对应的</a:t>
            </a:r>
            <a:r>
              <a:rPr lang="en-US" altLang="zh-CN" sz="2000" dirty="0" err="1"/>
              <a:t>TokenName</a:t>
            </a:r>
            <a:r>
              <a:rPr lang="zh-CN" altLang="en-US" sz="2000" dirty="0"/>
              <a:t>，再借助</a:t>
            </a:r>
            <a:r>
              <a:rPr lang="en-US" altLang="zh-CN" sz="2000" dirty="0" err="1"/>
              <a:t>Yacc</a:t>
            </a:r>
            <a:r>
              <a:rPr lang="zh-CN" altLang="en-US" sz="2000" dirty="0"/>
              <a:t>就可以完成基本的语法分析工作。</a:t>
            </a:r>
            <a:endParaRPr lang="en-US" altLang="zh-CN" sz="2000" dirty="0"/>
          </a:p>
          <a:p>
            <a:pPr>
              <a:lnSpc>
                <a:spcPct val="150000"/>
              </a:lnSpc>
            </a:pPr>
            <a:endParaRPr lang="en-US" altLang="zh-CN" sz="2000" dirty="0"/>
          </a:p>
          <a:p>
            <a:pPr indent="-342900">
              <a:lnSpc>
                <a:spcPct val="150000"/>
              </a:lnSpc>
              <a:buFont typeface="Arial" panose="020B0604020202020204" pitchFamily="34" charset="0"/>
              <a:buChar char="•"/>
            </a:pPr>
            <a:r>
              <a:rPr lang="zh-CN" altLang="en-US" sz="2400" b="1" dirty="0"/>
              <a:t>生成</a:t>
            </a:r>
            <a:r>
              <a:rPr lang="en-US" altLang="zh-CN" sz="2400" b="1" dirty="0"/>
              <a:t>exe</a:t>
            </a:r>
            <a:r>
              <a:rPr lang="zh-CN" altLang="en-US" sz="2400" b="1" dirty="0"/>
              <a:t>文件</a:t>
            </a:r>
            <a:endParaRPr lang="en-US" altLang="zh-CN" sz="2400" b="1" dirty="0"/>
          </a:p>
          <a:p>
            <a:pPr>
              <a:lnSpc>
                <a:spcPct val="150000"/>
              </a:lnSpc>
            </a:pPr>
            <a:r>
              <a:rPr lang="zh-CN" altLang="en-US" sz="2000" dirty="0"/>
              <a:t>          通过</a:t>
            </a:r>
            <a:r>
              <a:rPr lang="en-US" altLang="zh-CN" sz="2000" dirty="0" err="1"/>
              <a:t>VisualStudio</a:t>
            </a:r>
            <a:r>
              <a:rPr lang="zh-CN" altLang="en-US" sz="2000" dirty="0"/>
              <a:t>在</a:t>
            </a:r>
            <a:r>
              <a:rPr lang="en-US" altLang="zh-CN" sz="2000" dirty="0">
                <a:solidFill>
                  <a:srgbClr val="C00000"/>
                </a:solidFill>
              </a:rPr>
              <a:t>Debug</a:t>
            </a:r>
            <a:r>
              <a:rPr lang="zh-CN" altLang="en-US" sz="2000" dirty="0">
                <a:solidFill>
                  <a:srgbClr val="C00000"/>
                </a:solidFill>
              </a:rPr>
              <a:t>模式</a:t>
            </a:r>
            <a:r>
              <a:rPr lang="zh-CN" altLang="en-US" sz="2000" dirty="0"/>
              <a:t>下运行一遍上述整合的项目文件，</a:t>
            </a:r>
            <a:endParaRPr lang="en-US" altLang="zh-CN" sz="2000" dirty="0"/>
          </a:p>
          <a:p>
            <a:pPr>
              <a:lnSpc>
                <a:spcPct val="150000"/>
              </a:lnSpc>
            </a:pPr>
            <a:r>
              <a:rPr lang="zh-CN" altLang="en-US" sz="2000" dirty="0"/>
              <a:t>从而在项目文件夹下的</a:t>
            </a:r>
            <a:r>
              <a:rPr lang="en-US" altLang="zh-CN" sz="2000" dirty="0"/>
              <a:t>Debug</a:t>
            </a:r>
            <a:r>
              <a:rPr lang="zh-CN" altLang="en-US" sz="2000" dirty="0"/>
              <a:t>文件夹中便会自动生成对应的</a:t>
            </a:r>
            <a:r>
              <a:rPr lang="en-US" altLang="zh-CN" sz="2000" dirty="0"/>
              <a:t>exe</a:t>
            </a:r>
            <a:r>
              <a:rPr lang="zh-CN" altLang="en-US" sz="2000" dirty="0"/>
              <a:t>文件。</a:t>
            </a:r>
            <a:endParaRPr lang="en-US" altLang="zh-CN" sz="2000" dirty="0"/>
          </a:p>
        </p:txBody>
      </p:sp>
    </p:spTree>
    <p:extLst>
      <p:ext uri="{BB962C8B-B14F-4D97-AF65-F5344CB8AC3E}">
        <p14:creationId xmlns:p14="http://schemas.microsoft.com/office/powerpoint/2010/main" val="84095951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图片 62"/>
          <p:cNvPicPr>
            <a:picLocks noChangeAspect="1"/>
          </p:cNvPicPr>
          <p:nvPr/>
        </p:nvPicPr>
        <p:blipFill rotWithShape="1">
          <a:blip r:embed="rId3">
            <a:extLst>
              <a:ext uri="{28A0092B-C50C-407E-A947-70E740481C1C}">
                <a14:useLocalDpi xmlns:a14="http://schemas.microsoft.com/office/drawing/2010/main" val="0"/>
              </a:ext>
            </a:extLst>
          </a:blip>
          <a:srcRect l="3384" t="8889" r="15812" b="17483"/>
          <a:stretch/>
        </p:blipFill>
        <p:spPr>
          <a:xfrm>
            <a:off x="0" y="0"/>
            <a:ext cx="12192000" cy="6858000"/>
          </a:xfrm>
          <a:prstGeom prst="rect">
            <a:avLst/>
          </a:prstGeom>
        </p:spPr>
      </p:pic>
      <p:sp>
        <p:nvSpPr>
          <p:cNvPr id="34" name="矩形 259"/>
          <p:cNvSpPr>
            <a:spLocks noChangeArrowheads="1"/>
          </p:cNvSpPr>
          <p:nvPr/>
        </p:nvSpPr>
        <p:spPr bwMode="auto">
          <a:xfrm>
            <a:off x="3289909" y="2192274"/>
            <a:ext cx="7296811"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7200" b="1" spc="400" dirty="0">
                <a:solidFill>
                  <a:schemeClr val="tx1">
                    <a:lumMod val="75000"/>
                    <a:lumOff val="25000"/>
                  </a:schemeClr>
                </a:solidFill>
                <a:latin typeface="+mn-lt"/>
                <a:ea typeface="+mn-ea"/>
                <a:cs typeface="+mn-ea"/>
                <a:sym typeface="+mn-lt"/>
              </a:rPr>
              <a:t>感谢大家聆听</a:t>
            </a:r>
            <a:endParaRPr lang="en-US" altLang="zh-CN" sz="7200" b="1" spc="400" dirty="0">
              <a:solidFill>
                <a:schemeClr val="tx1">
                  <a:lumMod val="75000"/>
                  <a:lumOff val="25000"/>
                </a:schemeClr>
              </a:solidFill>
              <a:latin typeface="+mn-lt"/>
              <a:ea typeface="+mn-ea"/>
              <a:cs typeface="+mn-ea"/>
              <a:sym typeface="+mn-lt"/>
            </a:endParaRPr>
          </a:p>
        </p:txBody>
      </p:sp>
      <p:sp>
        <p:nvSpPr>
          <p:cNvPr id="50" name="矩形 259"/>
          <p:cNvSpPr>
            <a:spLocks noChangeArrowheads="1"/>
          </p:cNvSpPr>
          <p:nvPr/>
        </p:nvSpPr>
        <p:spPr bwMode="auto">
          <a:xfrm>
            <a:off x="7499531" y="1286978"/>
            <a:ext cx="3087189"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5400" b="1" dirty="0">
                <a:solidFill>
                  <a:srgbClr val="E3603F"/>
                </a:solidFill>
                <a:latin typeface="+mn-lt"/>
                <a:ea typeface="+mn-ea"/>
                <a:cs typeface="+mn-ea"/>
                <a:sym typeface="+mn-lt"/>
              </a:rPr>
              <a:t>THANKS</a:t>
            </a:r>
          </a:p>
        </p:txBody>
      </p:sp>
      <p:sp>
        <p:nvSpPr>
          <p:cNvPr id="55" name="文本框 7"/>
          <p:cNvSpPr txBox="1"/>
          <p:nvPr/>
        </p:nvSpPr>
        <p:spPr>
          <a:xfrm>
            <a:off x="3647811" y="3420952"/>
            <a:ext cx="6780070" cy="418189"/>
          </a:xfrm>
          <a:prstGeom prst="rect">
            <a:avLst/>
          </a:prstGeom>
          <a:noFill/>
        </p:spPr>
        <p:txBody>
          <a:bodyPr wrap="square" lIns="91359" tIns="45719" rIns="91359" bIns="45719" rtlCol="0">
            <a:spAutoFit/>
            <a:scene3d>
              <a:camera prst="orthographicFront"/>
              <a:lightRig rig="threePt" dir="t"/>
            </a:scene3d>
            <a:sp3d contourW="12700"/>
          </a:bodyPr>
          <a:lstStyle/>
          <a:p>
            <a:pPr algn="r" defTabSz="912684">
              <a:lnSpc>
                <a:spcPct val="150000"/>
              </a:lnSpc>
            </a:pPr>
            <a:r>
              <a:rPr lang="en-US" altLang="zh-CN" sz="1600" dirty="0">
                <a:solidFill>
                  <a:schemeClr val="tx1">
                    <a:lumMod val="75000"/>
                    <a:lumOff val="25000"/>
                  </a:schemeClr>
                </a:solidFill>
                <a:cs typeface="+mn-ea"/>
                <a:sym typeface="+mn-lt"/>
              </a:rPr>
              <a:t>2022.05.22</a:t>
            </a:r>
          </a:p>
        </p:txBody>
      </p:sp>
      <p:sp>
        <p:nvSpPr>
          <p:cNvPr id="8" name="文本框 7">
            <a:extLst>
              <a:ext uri="{FF2B5EF4-FFF2-40B4-BE49-F238E27FC236}">
                <a16:creationId xmlns:a16="http://schemas.microsoft.com/office/drawing/2014/main" id="{AE2EBE01-3721-9A4F-89FE-5901487C46E4}"/>
              </a:ext>
            </a:extLst>
          </p:cNvPr>
          <p:cNvSpPr txBox="1"/>
          <p:nvPr/>
        </p:nvSpPr>
        <p:spPr>
          <a:xfrm>
            <a:off x="5423542" y="4048785"/>
            <a:ext cx="2234907" cy="400110"/>
          </a:xfrm>
          <a:prstGeom prst="rect">
            <a:avLst/>
          </a:prstGeom>
          <a:noFill/>
          <a:ln>
            <a:solidFill>
              <a:srgbClr val="3EAEB7"/>
            </a:solidFill>
          </a:ln>
        </p:spPr>
        <p:txBody>
          <a:bodyPr wrap="none" rtlCol="0">
            <a:spAutoFit/>
          </a:bodyPr>
          <a:lstStyle/>
          <a:p>
            <a:pPr algn="ctr"/>
            <a:r>
              <a:rPr lang="en-US" altLang="zh-CN" sz="2000" dirty="0">
                <a:solidFill>
                  <a:srgbClr val="3EAEB7"/>
                </a:solidFill>
                <a:cs typeface="+mn-ea"/>
                <a:sym typeface="+mn-lt"/>
              </a:rPr>
              <a:t>09019204 </a:t>
            </a:r>
            <a:r>
              <a:rPr lang="zh-CN" altLang="en-US" sz="2000" dirty="0">
                <a:solidFill>
                  <a:srgbClr val="3EAEB7"/>
                </a:solidFill>
                <a:cs typeface="+mn-ea"/>
                <a:sym typeface="+mn-lt"/>
              </a:rPr>
              <a:t>曹邹颖</a:t>
            </a:r>
            <a:endParaRPr lang="en-US" altLang="zh-CN" sz="2000" dirty="0">
              <a:solidFill>
                <a:srgbClr val="3EAEB7"/>
              </a:solidFill>
              <a:cs typeface="+mn-ea"/>
              <a:sym typeface="+mn-lt"/>
            </a:endParaRPr>
          </a:p>
        </p:txBody>
      </p:sp>
      <p:sp>
        <p:nvSpPr>
          <p:cNvPr id="9" name="矩形 8">
            <a:extLst>
              <a:ext uri="{FF2B5EF4-FFF2-40B4-BE49-F238E27FC236}">
                <a16:creationId xmlns:a16="http://schemas.microsoft.com/office/drawing/2014/main" id="{BC9E3608-CFB5-F4A2-5E9A-66FF43B29918}"/>
              </a:ext>
            </a:extLst>
          </p:cNvPr>
          <p:cNvSpPr/>
          <p:nvPr/>
        </p:nvSpPr>
        <p:spPr>
          <a:xfrm>
            <a:off x="3550373" y="4796843"/>
            <a:ext cx="1210588" cy="400110"/>
          </a:xfrm>
          <a:prstGeom prst="rect">
            <a:avLst/>
          </a:prstGeom>
          <a:ln>
            <a:solidFill>
              <a:srgbClr val="3EAEB7"/>
            </a:solidFill>
          </a:ln>
        </p:spPr>
        <p:txBody>
          <a:bodyPr wrap="none">
            <a:spAutoFit/>
          </a:bodyPr>
          <a:lstStyle/>
          <a:p>
            <a:pPr algn="ctr"/>
            <a:r>
              <a:rPr lang="zh-CN" altLang="en-US" sz="2000" dirty="0">
                <a:solidFill>
                  <a:srgbClr val="3EAEB7"/>
                </a:solidFill>
                <a:cs typeface="+mn-ea"/>
                <a:sym typeface="+mn-lt"/>
              </a:rPr>
              <a:t>汇报小组</a:t>
            </a:r>
          </a:p>
        </p:txBody>
      </p:sp>
      <p:sp>
        <p:nvSpPr>
          <p:cNvPr id="10" name="文本框 9">
            <a:extLst>
              <a:ext uri="{FF2B5EF4-FFF2-40B4-BE49-F238E27FC236}">
                <a16:creationId xmlns:a16="http://schemas.microsoft.com/office/drawing/2014/main" id="{6A6E0AAC-BED1-D318-9CFA-E34B154FC8B7}"/>
              </a:ext>
            </a:extLst>
          </p:cNvPr>
          <p:cNvSpPr txBox="1"/>
          <p:nvPr/>
        </p:nvSpPr>
        <p:spPr>
          <a:xfrm>
            <a:off x="5423540" y="5524468"/>
            <a:ext cx="2234907" cy="400110"/>
          </a:xfrm>
          <a:prstGeom prst="rect">
            <a:avLst/>
          </a:prstGeom>
          <a:noFill/>
          <a:ln>
            <a:solidFill>
              <a:srgbClr val="3EAEB7"/>
            </a:solidFill>
          </a:ln>
        </p:spPr>
        <p:txBody>
          <a:bodyPr wrap="none" rtlCol="0">
            <a:spAutoFit/>
          </a:bodyPr>
          <a:lstStyle/>
          <a:p>
            <a:pPr algn="ctr"/>
            <a:r>
              <a:rPr lang="en-US" altLang="zh-CN" sz="2000" dirty="0">
                <a:solidFill>
                  <a:srgbClr val="3EAEB7"/>
                </a:solidFill>
                <a:cs typeface="+mn-ea"/>
                <a:sym typeface="+mn-lt"/>
              </a:rPr>
              <a:t>09019104 </a:t>
            </a:r>
            <a:r>
              <a:rPr lang="zh-CN" altLang="en-US" sz="2000" dirty="0">
                <a:solidFill>
                  <a:srgbClr val="3EAEB7"/>
                </a:solidFill>
                <a:cs typeface="+mn-ea"/>
                <a:sym typeface="+mn-lt"/>
              </a:rPr>
              <a:t>陈逸彤</a:t>
            </a:r>
            <a:endParaRPr lang="en-US" altLang="zh-CN" sz="2000" dirty="0">
              <a:solidFill>
                <a:srgbClr val="3EAEB7"/>
              </a:solidFill>
              <a:cs typeface="+mn-ea"/>
              <a:sym typeface="+mn-lt"/>
            </a:endParaRPr>
          </a:p>
        </p:txBody>
      </p:sp>
      <p:sp>
        <p:nvSpPr>
          <p:cNvPr id="11" name="文本框 10">
            <a:extLst>
              <a:ext uri="{FF2B5EF4-FFF2-40B4-BE49-F238E27FC236}">
                <a16:creationId xmlns:a16="http://schemas.microsoft.com/office/drawing/2014/main" id="{710A4E3D-6501-3C79-17FF-E5F55F5E234C}"/>
              </a:ext>
            </a:extLst>
          </p:cNvPr>
          <p:cNvSpPr txBox="1"/>
          <p:nvPr/>
        </p:nvSpPr>
        <p:spPr>
          <a:xfrm>
            <a:off x="5423540" y="4789116"/>
            <a:ext cx="2234907" cy="400110"/>
          </a:xfrm>
          <a:prstGeom prst="rect">
            <a:avLst/>
          </a:prstGeom>
          <a:noFill/>
          <a:ln>
            <a:solidFill>
              <a:srgbClr val="3EAEB7"/>
            </a:solidFill>
          </a:ln>
        </p:spPr>
        <p:txBody>
          <a:bodyPr wrap="none" rtlCol="0">
            <a:spAutoFit/>
          </a:bodyPr>
          <a:lstStyle/>
          <a:p>
            <a:pPr algn="ctr"/>
            <a:r>
              <a:rPr lang="en-US" altLang="zh-CN" sz="2000" dirty="0">
                <a:solidFill>
                  <a:srgbClr val="3EAEB7"/>
                </a:solidFill>
                <a:cs typeface="+mn-ea"/>
                <a:sym typeface="+mn-lt"/>
              </a:rPr>
              <a:t>09019231 </a:t>
            </a:r>
            <a:r>
              <a:rPr lang="zh-CN" altLang="en-US" sz="2000" dirty="0">
                <a:solidFill>
                  <a:srgbClr val="3EAEB7"/>
                </a:solidFill>
                <a:cs typeface="+mn-ea"/>
                <a:sym typeface="+mn-lt"/>
              </a:rPr>
              <a:t>许志豪</a:t>
            </a:r>
            <a:endParaRPr lang="en-US" altLang="zh-CN" sz="2000" dirty="0">
              <a:solidFill>
                <a:srgbClr val="3EAEB7"/>
              </a:solidFill>
              <a:cs typeface="+mn-ea"/>
              <a:sym typeface="+mn-lt"/>
            </a:endParaRPr>
          </a:p>
        </p:txBody>
      </p:sp>
    </p:spTree>
    <p:extLst>
      <p:ext uri="{BB962C8B-B14F-4D97-AF65-F5344CB8AC3E}">
        <p14:creationId xmlns:p14="http://schemas.microsoft.com/office/powerpoint/2010/main" val="46669754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4A32306A-FEDA-4113-AB26-0B9625BB8131}"/>
              </a:ext>
            </a:extLst>
          </p:cNvPr>
          <p:cNvGrpSpPr/>
          <p:nvPr/>
        </p:nvGrpSpPr>
        <p:grpSpPr>
          <a:xfrm>
            <a:off x="1067991" y="1389883"/>
            <a:ext cx="10311207" cy="1505717"/>
            <a:chOff x="1880791" y="3232812"/>
            <a:chExt cx="10311207" cy="1505717"/>
          </a:xfrm>
        </p:grpSpPr>
        <p:grpSp>
          <p:nvGrpSpPr>
            <p:cNvPr id="5" name="组合 4">
              <a:extLst>
                <a:ext uri="{FF2B5EF4-FFF2-40B4-BE49-F238E27FC236}">
                  <a16:creationId xmlns:a16="http://schemas.microsoft.com/office/drawing/2014/main" id="{2E807016-AAB4-4EA8-B626-197228938E96}"/>
                </a:ext>
              </a:extLst>
            </p:cNvPr>
            <p:cNvGrpSpPr/>
            <p:nvPr/>
          </p:nvGrpSpPr>
          <p:grpSpPr>
            <a:xfrm>
              <a:off x="1880791" y="3312723"/>
              <a:ext cx="288000" cy="1425806"/>
              <a:chOff x="1868091" y="3436365"/>
              <a:chExt cx="288000" cy="1425806"/>
            </a:xfrm>
          </p:grpSpPr>
          <p:cxnSp>
            <p:nvCxnSpPr>
              <p:cNvPr id="6" name="直接连接符 5">
                <a:extLst>
                  <a:ext uri="{FF2B5EF4-FFF2-40B4-BE49-F238E27FC236}">
                    <a16:creationId xmlns:a16="http://schemas.microsoft.com/office/drawing/2014/main" id="{2C81A5A3-90BB-4F33-BB07-4F7995D04175}"/>
                  </a:ext>
                </a:extLst>
              </p:cNvPr>
              <p:cNvCxnSpPr>
                <a:cxnSpLocks/>
              </p:cNvCxnSpPr>
              <p:nvPr/>
            </p:nvCxnSpPr>
            <p:spPr>
              <a:xfrm flipV="1">
                <a:off x="2012091" y="3712008"/>
                <a:ext cx="0" cy="1150163"/>
              </a:xfrm>
              <a:prstGeom prst="line">
                <a:avLst/>
              </a:prstGeom>
              <a:ln w="12700">
                <a:solidFill>
                  <a:srgbClr val="3EAEB7"/>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B0E1770D-1D03-4616-88EE-088CA6BB9D65}"/>
                  </a:ext>
                </a:extLst>
              </p:cNvPr>
              <p:cNvGrpSpPr/>
              <p:nvPr/>
            </p:nvGrpSpPr>
            <p:grpSpPr>
              <a:xfrm>
                <a:off x="1868091" y="3436365"/>
                <a:ext cx="288000" cy="288000"/>
                <a:chOff x="3220832" y="327040"/>
                <a:chExt cx="288000" cy="288000"/>
              </a:xfrm>
            </p:grpSpPr>
            <p:sp>
              <p:nvSpPr>
                <p:cNvPr id="8" name="椭圆 7">
                  <a:extLst>
                    <a:ext uri="{FF2B5EF4-FFF2-40B4-BE49-F238E27FC236}">
                      <a16:creationId xmlns:a16="http://schemas.microsoft.com/office/drawing/2014/main" id="{C4F76A60-3A01-4FE5-9771-89FA01018050}"/>
                    </a:ext>
                  </a:extLst>
                </p:cNvPr>
                <p:cNvSpPr/>
                <p:nvPr/>
              </p:nvSpPr>
              <p:spPr>
                <a:xfrm>
                  <a:off x="3220832" y="327040"/>
                  <a:ext cx="288000" cy="288000"/>
                </a:xfrm>
                <a:prstGeom prst="ellipse">
                  <a:avLst/>
                </a:prstGeom>
                <a:solidFill>
                  <a:srgbClr val="3EAEB7"/>
                </a:solidFill>
                <a:ln>
                  <a:solidFill>
                    <a:srgbClr val="3EAE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9" name="椭圆 8">
                  <a:extLst>
                    <a:ext uri="{FF2B5EF4-FFF2-40B4-BE49-F238E27FC236}">
                      <a16:creationId xmlns:a16="http://schemas.microsoft.com/office/drawing/2014/main" id="{F25BA680-D27E-47C7-8BF1-7C46539B6736}"/>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0" name="文本框 19">
              <a:extLst>
                <a:ext uri="{FF2B5EF4-FFF2-40B4-BE49-F238E27FC236}">
                  <a16:creationId xmlns:a16="http://schemas.microsoft.com/office/drawing/2014/main" id="{E8D415A2-2C07-4934-AAC4-0D10DE7BF6EF}"/>
                </a:ext>
              </a:extLst>
            </p:cNvPr>
            <p:cNvSpPr txBox="1"/>
            <p:nvPr/>
          </p:nvSpPr>
          <p:spPr>
            <a:xfrm>
              <a:off x="2384353" y="3232812"/>
              <a:ext cx="1733108" cy="461665"/>
            </a:xfrm>
            <a:prstGeom prst="rect">
              <a:avLst/>
            </a:prstGeom>
            <a:noFill/>
          </p:spPr>
          <p:txBody>
            <a:bodyPr wrap="square" rtlCol="0">
              <a:spAutoFit/>
            </a:bodyPr>
            <a:lstStyle/>
            <a:p>
              <a:r>
                <a:rPr lang="zh-CN" altLang="en-US" sz="2400" b="1" dirty="0">
                  <a:solidFill>
                    <a:schemeClr val="tx1">
                      <a:lumMod val="75000"/>
                      <a:lumOff val="25000"/>
                    </a:schemeClr>
                  </a:solidFill>
                  <a:cs typeface="+mn-ea"/>
                  <a:sym typeface="+mn-lt"/>
                </a:rPr>
                <a:t>编译对象</a:t>
              </a:r>
            </a:p>
          </p:txBody>
        </p:sp>
        <p:sp>
          <p:nvSpPr>
            <p:cNvPr id="21" name="文本框 20">
              <a:extLst>
                <a:ext uri="{FF2B5EF4-FFF2-40B4-BE49-F238E27FC236}">
                  <a16:creationId xmlns:a16="http://schemas.microsoft.com/office/drawing/2014/main" id="{9D5FBB9D-7563-4885-A0D4-C3C723D2B791}"/>
                </a:ext>
              </a:extLst>
            </p:cNvPr>
            <p:cNvSpPr txBox="1"/>
            <p:nvPr/>
          </p:nvSpPr>
          <p:spPr>
            <a:xfrm>
              <a:off x="2384353" y="3809504"/>
              <a:ext cx="9807645" cy="707886"/>
            </a:xfrm>
            <a:prstGeom prst="rect">
              <a:avLst/>
            </a:prstGeom>
            <a:noFill/>
          </p:spPr>
          <p:txBody>
            <a:bodyPr wrap="square" rtlCol="0">
              <a:spAutoFit/>
            </a:bodyPr>
            <a:lstStyle/>
            <a:p>
              <a:r>
                <a:rPr lang="zh-CN" altLang="en-US" sz="2000" dirty="0"/>
                <a:t>以</a:t>
              </a:r>
              <a:r>
                <a:rPr lang="en-US" altLang="zh-CN" sz="2000" dirty="0">
                  <a:solidFill>
                    <a:srgbClr val="FF0000"/>
                  </a:solidFill>
                  <a:latin typeface="Times New Roman" panose="02020603050405020304" pitchFamily="18" charset="0"/>
                  <a:cs typeface="Times New Roman" panose="02020603050405020304" pitchFamily="18" charset="0"/>
                </a:rPr>
                <a:t>c99.l</a:t>
              </a:r>
              <a:r>
                <a:rPr lang="zh-CN" altLang="en-US" sz="2000" dirty="0">
                  <a:solidFill>
                    <a:srgbClr val="FF0000"/>
                  </a:solidFill>
                  <a:latin typeface="Times New Roman" panose="02020603050405020304" pitchFamily="18" charset="0"/>
                  <a:cs typeface="Times New Roman" panose="02020603050405020304" pitchFamily="18" charset="0"/>
                </a:rPr>
                <a:t>文件</a:t>
              </a:r>
              <a:r>
                <a:rPr lang="zh-CN" altLang="en-US" sz="2000" dirty="0">
                  <a:latin typeface="Times New Roman" panose="02020603050405020304" pitchFamily="18" charset="0"/>
                  <a:cs typeface="Times New Roman" panose="02020603050405020304" pitchFamily="18" charset="0"/>
                </a:rPr>
                <a:t>为标准，不改变词法的前提下为便于后续文件解析，稍作修改；</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实现</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语言全集（在</a:t>
              </a:r>
              <a:r>
                <a:rPr lang="en-US" altLang="zh-CN" sz="2000" dirty="0">
                  <a:latin typeface="Times New Roman" panose="02020603050405020304" pitchFamily="18" charset="0"/>
                  <a:cs typeface="Times New Roman" panose="02020603050405020304" pitchFamily="18" charset="0"/>
                </a:rPr>
                <a:t>1999</a:t>
              </a:r>
              <a:r>
                <a:rPr lang="zh-CN" altLang="en-US" sz="2000" dirty="0">
                  <a:latin typeface="Times New Roman" panose="02020603050405020304" pitchFamily="18" charset="0"/>
                  <a:cs typeface="Times New Roman" panose="02020603050405020304" pitchFamily="18" charset="0"/>
                </a:rPr>
                <a:t>年推出的</a:t>
              </a:r>
              <a:r>
                <a:rPr lang="en-US" altLang="zh-CN" sz="2000" dirty="0">
                  <a:latin typeface="Times New Roman" panose="02020603050405020304" pitchFamily="18" charset="0"/>
                  <a:cs typeface="Times New Roman" panose="02020603050405020304" pitchFamily="18" charset="0"/>
                </a:rPr>
                <a:t>c99</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编程语言标准的过去版本）作为编译对象。</a:t>
              </a:r>
              <a:endParaRPr lang="zh-CN" altLang="en-US" sz="2000" dirty="0">
                <a:latin typeface="Times New Roman" panose="02020603050405020304" pitchFamily="18" charset="0"/>
                <a:cs typeface="Times New Roman" panose="02020603050405020304" pitchFamily="18" charset="0"/>
                <a:sym typeface="+mn-lt"/>
              </a:endParaRPr>
            </a:p>
          </p:txBody>
        </p:sp>
      </p:grpSp>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sp>
        <p:nvSpPr>
          <p:cNvPr id="39" name="文本框 38">
            <a:extLst>
              <a:ext uri="{FF2B5EF4-FFF2-40B4-BE49-F238E27FC236}">
                <a16:creationId xmlns:a16="http://schemas.microsoft.com/office/drawing/2014/main" id="{C52E4949-5603-194D-BC5F-D2550776288F}"/>
              </a:ext>
            </a:extLst>
          </p:cNvPr>
          <p:cNvSpPr txBox="1"/>
          <p:nvPr/>
        </p:nvSpPr>
        <p:spPr>
          <a:xfrm>
            <a:off x="1067990" y="3121145"/>
            <a:ext cx="10923531" cy="1682512"/>
          </a:xfrm>
          <a:prstGeom prst="rect">
            <a:avLst/>
          </a:prstGeom>
          <a:noFill/>
        </p:spPr>
        <p:txBody>
          <a:bodyPr wrap="square">
            <a:spAutoFit/>
          </a:bodyPr>
          <a:lstStyle/>
          <a:p>
            <a:pPr>
              <a:lnSpc>
                <a:spcPts val="2600"/>
              </a:lnSpc>
            </a:pPr>
            <a:r>
              <a:rPr lang="zh-CN" altLang="en-US" sz="2000" b="1" dirty="0">
                <a:solidFill>
                  <a:schemeClr val="tx1">
                    <a:lumMod val="75000"/>
                    <a:lumOff val="25000"/>
                  </a:schemeClr>
                </a:solidFill>
                <a:cs typeface="+mn-ea"/>
              </a:rPr>
              <a:t>主要修改：</a:t>
            </a:r>
            <a:endParaRPr lang="en-US" altLang="zh-CN" sz="2000" b="1" dirty="0">
              <a:solidFill>
                <a:schemeClr val="tx1">
                  <a:lumMod val="75000"/>
                  <a:lumOff val="25000"/>
                </a:schemeClr>
              </a:solidFill>
              <a:cs typeface="+mn-ea"/>
            </a:endParaRPr>
          </a:p>
          <a:p>
            <a:pPr>
              <a:lnSpc>
                <a:spcPts val="2600"/>
              </a:lnSpc>
            </a:pP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辅助定义部分改为先以</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声明用户自定义变量、常量和头文件， 再声明正规表达式定义</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词法定义部分，重写了一些不够严谨的正则表达式（如将</a:t>
            </a:r>
            <a:r>
              <a:rPr lang="en-US" altLang="zh-CN" sz="2000" dirty="0">
                <a:latin typeface="Times New Roman" panose="02020603050405020304" pitchFamily="18" charset="0"/>
                <a:cs typeface="Times New Roman" panose="02020603050405020304" pitchFamily="18" charset="0"/>
              </a:rPr>
              <a:t>L({L}|{D})*</a:t>
            </a:r>
            <a:r>
              <a:rPr lang="zh-CN" altLang="en-US" sz="2000" dirty="0">
                <a:latin typeface="Times New Roman" panose="02020603050405020304" pitchFamily="18" charset="0"/>
                <a:cs typeface="Times New Roman" panose="02020603050405020304" pitchFamily="18" charset="0"/>
              </a:rPr>
              <a:t>重写为</a:t>
            </a:r>
            <a:r>
              <a:rPr lang="en-US" altLang="zh-CN" sz="2000" dirty="0">
                <a:latin typeface="Times New Roman" panose="02020603050405020304" pitchFamily="18" charset="0"/>
                <a:cs typeface="Times New Roman" panose="02020603050405020304" pitchFamily="18" charset="0"/>
              </a:rPr>
              <a:t>{L}({L}|{D})*</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3. </a:t>
            </a:r>
            <a:r>
              <a:rPr kumimoji="1" lang="zh-CN" altLang="en-US" sz="2000" dirty="0">
                <a:solidFill>
                  <a:srgbClr val="000000"/>
                </a:solidFill>
                <a:latin typeface="Times New Roman" panose="02020603050405020304" pitchFamily="18" charset="0"/>
                <a:cs typeface="Times New Roman" panose="02020603050405020304" pitchFamily="18" charset="0"/>
              </a:rPr>
              <a:t>词法规则部分的动作代码修改，</a:t>
            </a:r>
            <a:r>
              <a:rPr lang="en-US" altLang="zh-CN" sz="2000" dirty="0">
                <a:latin typeface="Times New Roman" panose="02020603050405020304" pitchFamily="18" charset="0"/>
                <a:cs typeface="Times New Roman" panose="02020603050405020304" pitchFamily="18" charset="0"/>
              </a:rPr>
              <a:t>return</a:t>
            </a:r>
            <a:r>
              <a:rPr kumimoji="1" lang="zh-CN" altLang="en-US" sz="2000" dirty="0">
                <a:solidFill>
                  <a:srgbClr val="000000"/>
                </a:solidFill>
                <a:latin typeface="Times New Roman" panose="02020603050405020304" pitchFamily="18" charset="0"/>
                <a:cs typeface="Times New Roman" panose="02020603050405020304" pitchFamily="18" charset="0"/>
              </a:rPr>
              <a:t>后面一律返回字符串，如</a:t>
            </a:r>
            <a:r>
              <a:rPr lang="zh-CN" altLang="en-US" sz="2000" dirty="0">
                <a:latin typeface="Times New Roman" panose="02020603050405020304" pitchFamily="18" charset="0"/>
                <a:cs typeface="Times New Roman" panose="02020603050405020304" pitchFamily="18" charset="0"/>
              </a:rPr>
              <a:t>return(AUTO); → return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AUTO</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4. </a:t>
            </a:r>
            <a:r>
              <a:rPr kumimoji="1" lang="zh-CN" altLang="en-US" sz="2000" dirty="0">
                <a:solidFill>
                  <a:srgbClr val="000000"/>
                </a:solidFill>
                <a:latin typeface="Times New Roman" panose="02020603050405020304" pitchFamily="18" charset="0"/>
                <a:cs typeface="Times New Roman" panose="02020603050405020304" pitchFamily="18" charset="0"/>
              </a:rPr>
              <a:t>用户自定义子例程段中对于后续词法分析用不到的程序做删减</a:t>
            </a: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C509CCBE-57D7-30A3-1A16-ACF384D0C265}"/>
                  </a:ext>
                </a:extLst>
              </p:cNvPr>
              <p:cNvSpPr txBox="1"/>
              <p:nvPr/>
            </p:nvSpPr>
            <p:spPr>
              <a:xfrm>
                <a:off x="5998553" y="5250341"/>
                <a:ext cx="3575774" cy="1004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600" i="1">
                              <a:solidFill>
                                <a:srgbClr val="000000"/>
                              </a:solidFill>
                              <a:latin typeface="Cambria Math" panose="02040503050406030204" pitchFamily="18" charset="0"/>
                            </a:rPr>
                          </m:ctrlPr>
                        </m:dPr>
                        <m:e>
                          <m:eqArr>
                            <m:eqArrPr>
                              <m:ctrlPr>
                                <a:rPr kumimoji="1" lang="en-US" altLang="zh-CN" sz="1600" i="1" smtClean="0">
                                  <a:solidFill>
                                    <a:srgbClr val="000DFF"/>
                                  </a:solidFill>
                                  <a:latin typeface="Cambria Math" panose="02040503050406030204" pitchFamily="18" charset="0"/>
                                </a:rPr>
                              </m:ctrlPr>
                            </m:eqArrPr>
                            <m:e>
                              <m:r>
                                <a:rPr kumimoji="1" lang="zh-CN" altLang="en-US" sz="1600" smtClean="0">
                                  <a:solidFill>
                                    <a:srgbClr val="000DFF"/>
                                  </a:solidFill>
                                  <a:latin typeface="Cambria Math" panose="02040503050406030204" pitchFamily="18" charset="0"/>
                                </a:rPr>
                                <m:t>用户自定义</m:t>
                              </m:r>
                              <m:r>
                                <m:rPr>
                                  <m:nor/>
                                </m:rPr>
                                <a:rPr kumimoji="1" lang="zh-CN" altLang="en-US" sz="1600">
                                  <a:solidFill>
                                    <a:srgbClr val="000DFF"/>
                                  </a:solidFill>
                                  <a:latin typeface="宋体" panose="02010600030101010101" pitchFamily="2" charset="-122"/>
                                </a:rPr>
                                <m:t>义变量、常量和头文件</m:t>
                              </m:r>
                              <m:r>
                                <a:rPr kumimoji="1" lang="zh-CN" altLang="en-US" sz="1600">
                                  <a:solidFill>
                                    <a:srgbClr val="000DFF"/>
                                  </a:solidFill>
                                  <a:latin typeface="Cambria Math" panose="02040503050406030204" pitchFamily="18" charset="0"/>
                                </a:rPr>
                                <m:t>以及子例程段</m:t>
                              </m:r>
                            </m:e>
                            <m:e>
                              <m:r>
                                <m:rPr>
                                  <m:nor/>
                                </m:rPr>
                                <a:rPr kumimoji="1" lang="zh-CN" altLang="en-US" sz="1600" smtClean="0">
                                  <a:solidFill>
                                    <a:srgbClr val="000DFF"/>
                                  </a:solidFill>
                                  <a:latin typeface="宋体" panose="02010600030101010101" pitchFamily="2" charset="-122"/>
                                </a:rPr>
                                <m:t>正规表达式的表示符号与定义</m:t>
                              </m:r>
                            </m:e>
                            <m:e>
                              <m:r>
                                <a:rPr kumimoji="1" lang="zh-CN" altLang="en-US" sz="1600">
                                  <a:solidFill>
                                    <a:srgbClr val="000DFF"/>
                                  </a:solidFill>
                                  <a:latin typeface="Cambria Math" panose="02040503050406030204" pitchFamily="18" charset="0"/>
                                </a:rPr>
                                <m:t>词法规则：</m:t>
                              </m:r>
                              <m:r>
                                <m:rPr>
                                  <m:nor/>
                                </m:rPr>
                                <a:rPr kumimoji="1" lang="zh-CN" altLang="en-US" sz="1600">
                                  <a:solidFill>
                                    <a:srgbClr val="000DFF"/>
                                  </a:solidFill>
                                  <a:latin typeface="宋体" panose="02010600030101010101" pitchFamily="2" charset="-122"/>
                                </a:rPr>
                                <m:t>保留字</m:t>
                              </m:r>
                              <m:r>
                                <a:rPr kumimoji="1" lang="en-US" altLang="zh-CN" sz="1600">
                                  <a:solidFill>
                                    <a:srgbClr val="000DFF"/>
                                  </a:solidFill>
                                  <a:latin typeface="Cambria Math" panose="02040503050406030204" pitchFamily="18" charset="0"/>
                                </a:rPr>
                                <m:t>/</m:t>
                              </m:r>
                              <m:r>
                                <m:rPr>
                                  <m:nor/>
                                </m:rPr>
                                <a:rPr kumimoji="1" lang="zh-CN" altLang="en-US" sz="1600">
                                  <a:solidFill>
                                    <a:srgbClr val="000DFF"/>
                                  </a:solidFill>
                                  <a:latin typeface="宋体" panose="02010600030101010101" pitchFamily="2" charset="-122"/>
                                </a:rPr>
                                <m:t>正则表达式</m:t>
                              </m:r>
                              <m:r>
                                <m:rPr>
                                  <m:nor/>
                                </m:rPr>
                                <a:rPr kumimoji="1" lang="zh-CN" altLang="en-US" sz="1600">
                                  <a:solidFill>
                                    <a:srgbClr val="000DFF"/>
                                  </a:solidFill>
                                  <a:latin typeface="宋体" panose="02010600030101010101" pitchFamily="2" charset="-122"/>
                                </a:rPr>
                                <m:t> </m:t>
                              </m:r>
                              <m:r>
                                <m:rPr>
                                  <m:nor/>
                                </m:rPr>
                                <a:rPr kumimoji="1" lang="en-US" altLang="zh-CN" sz="1600">
                                  <a:solidFill>
                                    <a:srgbClr val="000DFF"/>
                                  </a:solidFill>
                                  <a:latin typeface="宋体" panose="02010600030101010101" pitchFamily="2" charset="-122"/>
                                </a:rPr>
                                <m:t>+ </m:t>
                              </m:r>
                              <m:r>
                                <m:rPr>
                                  <m:nor/>
                                </m:rPr>
                                <a:rPr kumimoji="1" lang="zh-CN" altLang="en-US" sz="1600">
                                  <a:solidFill>
                                    <a:srgbClr val="000DFF"/>
                                  </a:solidFill>
                                  <a:latin typeface="宋体" panose="02010600030101010101" pitchFamily="2" charset="-122"/>
                                </a:rPr>
                                <m:t>动作</m:t>
                              </m:r>
                            </m:e>
                          </m:eqArr>
                        </m:e>
                      </m:d>
                    </m:oMath>
                  </m:oMathPara>
                </a14:m>
                <a:endParaRPr kumimoji="1" lang="zh-CN" altLang="en-US" sz="1600" dirty="0">
                  <a:solidFill>
                    <a:srgbClr val="000000"/>
                  </a:solidFill>
                  <a:latin typeface="宋体" panose="02010600030101010101" pitchFamily="2" charset="-122"/>
                </a:endParaRPr>
              </a:p>
            </p:txBody>
          </p:sp>
        </mc:Choice>
        <mc:Fallback xmlns="">
          <p:sp>
            <p:nvSpPr>
              <p:cNvPr id="44" name="文本框 43">
                <a:extLst>
                  <a:ext uri="{FF2B5EF4-FFF2-40B4-BE49-F238E27FC236}">
                    <a16:creationId xmlns:a16="http://schemas.microsoft.com/office/drawing/2014/main" id="{C509CCBE-57D7-30A3-1A16-ACF384D0C265}"/>
                  </a:ext>
                </a:extLst>
              </p:cNvPr>
              <p:cNvSpPr txBox="1">
                <a:spLocks noRot="1" noChangeAspect="1" noMove="1" noResize="1" noEditPoints="1" noAdjustHandles="1" noChangeArrowheads="1" noChangeShapeType="1" noTextEdit="1"/>
              </p:cNvSpPr>
              <p:nvPr/>
            </p:nvSpPr>
            <p:spPr>
              <a:xfrm>
                <a:off x="5998553" y="5250341"/>
                <a:ext cx="3575774" cy="1004057"/>
              </a:xfrm>
              <a:prstGeom prst="rect">
                <a:avLst/>
              </a:prstGeom>
              <a:blipFill>
                <a:blip r:embed="rId3"/>
                <a:stretch>
                  <a:fillRect r="-25213"/>
                </a:stretch>
              </a:blipFill>
            </p:spPr>
            <p:txBody>
              <a:bodyPr/>
              <a:lstStyle/>
              <a:p>
                <a:r>
                  <a:rPr lang="zh-CN" altLang="en-US">
                    <a:noFill/>
                  </a:rPr>
                  <a:t> </a:t>
                </a:r>
              </a:p>
            </p:txBody>
          </p:sp>
        </mc:Fallback>
      </mc:AlternateContent>
      <p:pic>
        <p:nvPicPr>
          <p:cNvPr id="48" name="图片 47">
            <a:extLst>
              <a:ext uri="{FF2B5EF4-FFF2-40B4-BE49-F238E27FC236}">
                <a16:creationId xmlns:a16="http://schemas.microsoft.com/office/drawing/2014/main" id="{4015D6F4-33D9-D495-A295-A1CF1D128AC0}"/>
              </a:ext>
            </a:extLst>
          </p:cNvPr>
          <p:cNvPicPr>
            <a:picLocks noChangeAspect="1"/>
          </p:cNvPicPr>
          <p:nvPr/>
        </p:nvPicPr>
        <p:blipFill rotWithShape="1">
          <a:blip r:embed="rId4"/>
          <a:srcRect r="2767"/>
          <a:stretch/>
        </p:blipFill>
        <p:spPr>
          <a:xfrm>
            <a:off x="2520226" y="5413397"/>
            <a:ext cx="3575774" cy="677943"/>
          </a:xfrm>
          <a:prstGeom prst="rect">
            <a:avLst/>
          </a:prstGeom>
        </p:spPr>
      </p:pic>
    </p:spTree>
    <p:extLst>
      <p:ext uri="{BB962C8B-B14F-4D97-AF65-F5344CB8AC3E}">
        <p14:creationId xmlns:p14="http://schemas.microsoft.com/office/powerpoint/2010/main" val="308488539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grpSp>
        <p:nvGrpSpPr>
          <p:cNvPr id="29" name="组合 28">
            <a:extLst>
              <a:ext uri="{FF2B5EF4-FFF2-40B4-BE49-F238E27FC236}">
                <a16:creationId xmlns:a16="http://schemas.microsoft.com/office/drawing/2014/main" id="{F87FD8CD-FBB9-9225-BD09-35810453B951}"/>
              </a:ext>
            </a:extLst>
          </p:cNvPr>
          <p:cNvGrpSpPr/>
          <p:nvPr/>
        </p:nvGrpSpPr>
        <p:grpSpPr>
          <a:xfrm>
            <a:off x="1067991" y="1291565"/>
            <a:ext cx="7476569" cy="2326587"/>
            <a:chOff x="5433700" y="3142336"/>
            <a:chExt cx="7476569" cy="2326587"/>
          </a:xfrm>
        </p:grpSpPr>
        <p:grpSp>
          <p:nvGrpSpPr>
            <p:cNvPr id="31" name="组合 30">
              <a:extLst>
                <a:ext uri="{FF2B5EF4-FFF2-40B4-BE49-F238E27FC236}">
                  <a16:creationId xmlns:a16="http://schemas.microsoft.com/office/drawing/2014/main" id="{F4B29021-7D01-F5AE-E6F6-43B284353F27}"/>
                </a:ext>
              </a:extLst>
            </p:cNvPr>
            <p:cNvGrpSpPr/>
            <p:nvPr/>
          </p:nvGrpSpPr>
          <p:grpSpPr>
            <a:xfrm>
              <a:off x="5433700" y="3229169"/>
              <a:ext cx="288000" cy="2239754"/>
              <a:chOff x="5225010" y="3238439"/>
              <a:chExt cx="288000" cy="2239754"/>
            </a:xfrm>
          </p:grpSpPr>
          <p:cxnSp>
            <p:nvCxnSpPr>
              <p:cNvPr id="34" name="直接连接符 33">
                <a:extLst>
                  <a:ext uri="{FF2B5EF4-FFF2-40B4-BE49-F238E27FC236}">
                    <a16:creationId xmlns:a16="http://schemas.microsoft.com/office/drawing/2014/main" id="{30F79B05-1083-0BA7-317F-F6A717CE93CE}"/>
                  </a:ext>
                </a:extLst>
              </p:cNvPr>
              <p:cNvCxnSpPr>
                <a:cxnSpLocks/>
              </p:cNvCxnSpPr>
              <p:nvPr/>
            </p:nvCxnSpPr>
            <p:spPr>
              <a:xfrm flipV="1">
                <a:off x="5369010" y="3510177"/>
                <a:ext cx="0" cy="1968016"/>
              </a:xfrm>
              <a:prstGeom prst="line">
                <a:avLst/>
              </a:prstGeom>
              <a:ln w="12700">
                <a:solidFill>
                  <a:srgbClr val="E3603F"/>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13D0C12-3CC7-BD8B-5AAD-D03DAA5F511F}"/>
                  </a:ext>
                </a:extLst>
              </p:cNvPr>
              <p:cNvGrpSpPr/>
              <p:nvPr/>
            </p:nvGrpSpPr>
            <p:grpSpPr>
              <a:xfrm>
                <a:off x="5225010" y="3238439"/>
                <a:ext cx="288000" cy="288000"/>
                <a:chOff x="3220832" y="327040"/>
                <a:chExt cx="288000" cy="288000"/>
              </a:xfrm>
            </p:grpSpPr>
            <p:sp>
              <p:nvSpPr>
                <p:cNvPr id="36" name="椭圆 35">
                  <a:extLst>
                    <a:ext uri="{FF2B5EF4-FFF2-40B4-BE49-F238E27FC236}">
                      <a16:creationId xmlns:a16="http://schemas.microsoft.com/office/drawing/2014/main" id="{B03BD3B9-BCD8-E598-D6A7-FD30131EBB69}"/>
                    </a:ext>
                  </a:extLst>
                </p:cNvPr>
                <p:cNvSpPr/>
                <p:nvPr/>
              </p:nvSpPr>
              <p:spPr>
                <a:xfrm>
                  <a:off x="3220832" y="327040"/>
                  <a:ext cx="288000" cy="288000"/>
                </a:xfrm>
                <a:prstGeom prst="ellipse">
                  <a:avLst/>
                </a:prstGeom>
                <a:solidFill>
                  <a:srgbClr val="E3603F"/>
                </a:solidFill>
                <a:ln>
                  <a:solidFill>
                    <a:srgbClr val="E36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7" name="椭圆 36">
                  <a:extLst>
                    <a:ext uri="{FF2B5EF4-FFF2-40B4-BE49-F238E27FC236}">
                      <a16:creationId xmlns:a16="http://schemas.microsoft.com/office/drawing/2014/main" id="{9A42591E-DB03-D070-7062-5F174267A22B}"/>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32" name="文本框 31">
              <a:extLst>
                <a:ext uri="{FF2B5EF4-FFF2-40B4-BE49-F238E27FC236}">
                  <a16:creationId xmlns:a16="http://schemas.microsoft.com/office/drawing/2014/main" id="{6320216D-880B-ADA3-6FF9-316B8DC1C2DB}"/>
                </a:ext>
              </a:extLst>
            </p:cNvPr>
            <p:cNvSpPr txBox="1"/>
            <p:nvPr/>
          </p:nvSpPr>
          <p:spPr>
            <a:xfrm>
              <a:off x="5851453" y="3142336"/>
              <a:ext cx="1733108" cy="461665"/>
            </a:xfrm>
            <a:prstGeom prst="rect">
              <a:avLst/>
            </a:prstGeom>
            <a:noFill/>
          </p:spPr>
          <p:txBody>
            <a:bodyPr wrap="square" rtlCol="0">
              <a:spAutoFit/>
            </a:bodyPr>
            <a:lstStyle/>
            <a:p>
              <a:r>
                <a:rPr lang="zh-CN" altLang="en-US" sz="2400" b="1" dirty="0">
                  <a:solidFill>
                    <a:schemeClr val="tx1">
                      <a:lumMod val="75000"/>
                      <a:lumOff val="25000"/>
                    </a:schemeClr>
                  </a:solidFill>
                  <a:cs typeface="+mn-ea"/>
                </a:rPr>
                <a:t>整体功能</a:t>
              </a:r>
              <a:endParaRPr lang="zh-CN" altLang="en-US" sz="2400" b="1" dirty="0">
                <a:solidFill>
                  <a:schemeClr val="tx1">
                    <a:lumMod val="75000"/>
                    <a:lumOff val="25000"/>
                  </a:schemeClr>
                </a:solidFill>
                <a:cs typeface="+mn-ea"/>
                <a:sym typeface="+mn-lt"/>
              </a:endParaRPr>
            </a:p>
          </p:txBody>
        </p:sp>
        <p:sp>
          <p:nvSpPr>
            <p:cNvPr id="33" name="文本框 32">
              <a:extLst>
                <a:ext uri="{FF2B5EF4-FFF2-40B4-BE49-F238E27FC236}">
                  <a16:creationId xmlns:a16="http://schemas.microsoft.com/office/drawing/2014/main" id="{E2F29AA7-A14D-7897-E82E-FCDDC224D0F8}"/>
                </a:ext>
              </a:extLst>
            </p:cNvPr>
            <p:cNvSpPr txBox="1"/>
            <p:nvPr/>
          </p:nvSpPr>
          <p:spPr>
            <a:xfrm>
              <a:off x="5851453" y="3756427"/>
              <a:ext cx="7058816" cy="1631216"/>
            </a:xfrm>
            <a:prstGeom prst="rect">
              <a:avLst/>
            </a:prstGeom>
            <a:noFill/>
          </p:spPr>
          <p:txBody>
            <a:bodyPr wrap="square" rtlCol="0">
              <a:spAutoFit/>
            </a:bodyPr>
            <a:lstStyle/>
            <a:p>
              <a:r>
                <a:rPr lang="zh-CN" altLang="en-US" sz="1800" dirty="0">
                  <a:solidFill>
                    <a:srgbClr val="000000"/>
                  </a:solidFill>
                  <a:effectLst/>
                  <a:latin typeface="楷体" panose="02010609060101010101" pitchFamily="49" charset="-122"/>
                  <a:ea typeface="楷体" panose="02010609060101010101" pitchFamily="49" charset="-122"/>
                </a:rPr>
                <a:t>① </a:t>
              </a:r>
              <a:r>
                <a:rPr lang="en-US" altLang="zh-CN" sz="2000" dirty="0">
                  <a:latin typeface="Times New Roman" panose="02020603050405020304" pitchFamily="18" charset="0"/>
                  <a:cs typeface="Times New Roman" panose="02020603050405020304" pitchFamily="18" charset="0"/>
                </a:rPr>
                <a:t>c99.l</a:t>
              </a:r>
              <a:r>
                <a:rPr lang="zh-CN" altLang="en-US" sz="2000" dirty="0">
                  <a:latin typeface="Times New Roman" panose="02020603050405020304" pitchFamily="18" charset="0"/>
                  <a:cs typeface="Times New Roman" panose="02020603050405020304" pitchFamily="18" charset="0"/>
                </a:rPr>
                <a:t>输</a:t>
              </a:r>
              <a:r>
                <a:rPr lang="zh-CN" altLang="en-US" sz="2000" dirty="0"/>
                <a:t>入文件的解析；</a:t>
              </a:r>
              <a:r>
                <a:rPr lang="zh-CN" altLang="en-US" sz="1800" dirty="0">
                  <a:solidFill>
                    <a:srgbClr val="000000"/>
                  </a:solidFill>
                  <a:effectLst/>
                  <a:latin typeface="楷体" panose="02010609060101010101" pitchFamily="49" charset="-122"/>
                  <a:ea typeface="楷体" panose="02010609060101010101" pitchFamily="49" charset="-122"/>
                </a:rPr>
                <a:t> </a:t>
              </a:r>
              <a:endParaRPr lang="zh-CN" altLang="en-US" dirty="0"/>
            </a:p>
            <a:p>
              <a:r>
                <a:rPr lang="zh-CN" altLang="en-US" sz="1800" dirty="0">
                  <a:solidFill>
                    <a:srgbClr val="000000"/>
                  </a:solidFill>
                  <a:effectLst/>
                  <a:latin typeface="楷体" panose="02010609060101010101" pitchFamily="49" charset="-122"/>
                  <a:ea typeface="楷体" panose="02010609060101010101" pitchFamily="49" charset="-122"/>
                </a:rPr>
                <a:t>② </a:t>
              </a:r>
              <a:r>
                <a:rPr lang="zh-CN" altLang="en-US" sz="2000" dirty="0"/>
                <a:t>正则表达式的规范化； </a:t>
              </a:r>
              <a:endParaRPr lang="en-US" altLang="zh-CN" sz="2000" dirty="0"/>
            </a:p>
            <a:p>
              <a:r>
                <a:rPr lang="zh-CN" altLang="en-US" sz="1800" dirty="0">
                  <a:solidFill>
                    <a:srgbClr val="000000"/>
                  </a:solidFill>
                  <a:effectLst/>
                  <a:latin typeface="楷体" panose="02010609060101010101" pitchFamily="49" charset="-122"/>
                  <a:ea typeface="楷体" panose="02010609060101010101" pitchFamily="49" charset="-122"/>
                </a:rPr>
                <a:t>③ </a:t>
              </a:r>
              <a:r>
                <a:rPr lang="zh-CN" altLang="en-US" sz="2000" dirty="0"/>
                <a:t>由保留字</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正则表达式构造 </a:t>
              </a:r>
              <a:r>
                <a:rPr lang="en-US" altLang="zh-CN" sz="2000" dirty="0">
                  <a:latin typeface="Times New Roman" panose="02020603050405020304" pitchFamily="18" charset="0"/>
                  <a:cs typeface="Times New Roman" panose="02020603050405020304" pitchFamily="18" charset="0"/>
                </a:rPr>
                <a:t>NFA </a:t>
              </a:r>
              <a:r>
                <a:rPr lang="zh-CN" altLang="en-US" sz="2000" dirty="0">
                  <a:latin typeface="Times New Roman" panose="02020603050405020304" pitchFamily="18" charset="0"/>
                  <a:cs typeface="Times New Roman" panose="02020603050405020304" pitchFamily="18" charset="0"/>
                </a:rPr>
                <a:t>，合并多个</a:t>
              </a:r>
              <a:r>
                <a:rPr lang="en-US" altLang="zh-CN" sz="2000" dirty="0">
                  <a:latin typeface="Times New Roman" panose="02020603050405020304" pitchFamily="18" charset="0"/>
                  <a:cs typeface="Times New Roman" panose="02020603050405020304" pitchFamily="18" charset="0"/>
                </a:rPr>
                <a:t>NFA</a:t>
              </a:r>
              <a:r>
                <a:rPr lang="zh-CN" altLang="en-US" sz="2000" dirty="0">
                  <a:latin typeface="Times New Roman" panose="02020603050405020304" pitchFamily="18" charset="0"/>
                  <a:cs typeface="Times New Roman" panose="02020603050405020304" pitchFamily="18" charset="0"/>
                </a:rPr>
                <a:t>；</a:t>
              </a:r>
            </a:p>
            <a:p>
              <a:r>
                <a:rPr lang="zh-CN" altLang="en-US" sz="1800" dirty="0">
                  <a:solidFill>
                    <a:srgbClr val="000000"/>
                  </a:solidFill>
                  <a:effectLst/>
                  <a:latin typeface="楷体" panose="02010609060101010101" pitchFamily="49" charset="-122"/>
                  <a:ea typeface="楷体" panose="02010609060101010101" pitchFamily="49" charset="-122"/>
                </a:rPr>
                <a:t>④ </a:t>
              </a:r>
              <a:r>
                <a:rPr lang="zh-CN" altLang="en-US" sz="2000" dirty="0">
                  <a:latin typeface="Times New Roman" panose="02020603050405020304" pitchFamily="18" charset="0"/>
                  <a:cs typeface="Times New Roman" panose="02020603050405020304" pitchFamily="18" charset="0"/>
                </a:rPr>
                <a:t>由 </a:t>
              </a:r>
              <a:r>
                <a:rPr lang="en-US" altLang="zh-CN" sz="2000" dirty="0">
                  <a:latin typeface="Times New Roman" panose="02020603050405020304" pitchFamily="18" charset="0"/>
                  <a:cs typeface="Times New Roman" panose="02020603050405020304" pitchFamily="18" charset="0"/>
                </a:rPr>
                <a:t>NFA </a:t>
              </a:r>
              <a:r>
                <a:rPr lang="zh-CN" altLang="en-US" sz="2000" dirty="0">
                  <a:latin typeface="Times New Roman" panose="02020603050405020304" pitchFamily="18" charset="0"/>
                  <a:cs typeface="Times New Roman" panose="02020603050405020304" pitchFamily="18" charset="0"/>
                </a:rPr>
                <a:t>构造 </a:t>
              </a:r>
              <a:r>
                <a:rPr lang="en-US" altLang="zh-CN" sz="2000" dirty="0">
                  <a:latin typeface="Times New Roman" panose="02020603050405020304" pitchFamily="18" charset="0"/>
                  <a:cs typeface="Times New Roman" panose="02020603050405020304" pitchFamily="18" charset="0"/>
                </a:rPr>
                <a:t>DFA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DFA </a:t>
              </a:r>
              <a:r>
                <a:rPr lang="zh-CN" altLang="en-US" sz="2000" dirty="0">
                  <a:latin typeface="Times New Roman" panose="02020603050405020304" pitchFamily="18" charset="0"/>
                  <a:cs typeface="Times New Roman" panose="02020603050405020304" pitchFamily="18" charset="0"/>
                </a:rPr>
                <a:t>最小化；</a:t>
              </a:r>
              <a:endParaRPr lang="zh-CN" altLang="en-US" dirty="0">
                <a:latin typeface="Times New Roman" panose="02020603050405020304" pitchFamily="18" charset="0"/>
                <a:cs typeface="Times New Roman" panose="02020603050405020304" pitchFamily="18" charset="0"/>
              </a:endParaRPr>
            </a:p>
            <a:p>
              <a:r>
                <a:rPr lang="zh-CN" altLang="en-US" sz="1800" dirty="0">
                  <a:solidFill>
                    <a:srgbClr val="000000"/>
                  </a:solidFill>
                  <a:effectLst/>
                  <a:latin typeface="楷体" panose="02010609060101010101" pitchFamily="49" charset="-122"/>
                  <a:ea typeface="楷体" panose="02010609060101010101" pitchFamily="49" charset="-122"/>
                </a:rPr>
                <a:t>⑤ </a:t>
              </a:r>
              <a:r>
                <a:rPr lang="zh-CN" altLang="en-US" sz="2000" dirty="0">
                  <a:latin typeface="Times New Roman" panose="02020603050405020304" pitchFamily="18" charset="0"/>
                  <a:cs typeface="Times New Roman" panose="02020603050405020304" pitchFamily="18" charset="0"/>
                </a:rPr>
                <a:t>词法分析器</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代码的生成</a:t>
              </a:r>
              <a:endParaRPr lang="zh-CN" altLang="en-US" sz="2000" dirty="0">
                <a:latin typeface="Times New Roman" panose="02020603050405020304" pitchFamily="18" charset="0"/>
                <a:cs typeface="Times New Roman" panose="02020603050405020304" pitchFamily="18" charset="0"/>
                <a:sym typeface="+mn-lt"/>
              </a:endParaRPr>
            </a:p>
          </p:txBody>
        </p:sp>
      </p:grpSp>
      <p:sp>
        <p:nvSpPr>
          <p:cNvPr id="41" name="文本框 40">
            <a:extLst>
              <a:ext uri="{FF2B5EF4-FFF2-40B4-BE49-F238E27FC236}">
                <a16:creationId xmlns:a16="http://schemas.microsoft.com/office/drawing/2014/main" id="{B8E8E732-94F8-76E4-9850-E73AE5231F28}"/>
              </a:ext>
            </a:extLst>
          </p:cNvPr>
          <p:cNvSpPr txBox="1"/>
          <p:nvPr/>
        </p:nvSpPr>
        <p:spPr>
          <a:xfrm>
            <a:off x="1121991" y="4063888"/>
            <a:ext cx="6097022" cy="402033"/>
          </a:xfrm>
          <a:prstGeom prst="rect">
            <a:avLst/>
          </a:prstGeom>
          <a:noFill/>
        </p:spPr>
        <p:txBody>
          <a:bodyPr wrap="square">
            <a:spAutoFit/>
          </a:bodyPr>
          <a:lstStyle/>
          <a:p>
            <a:pPr>
              <a:lnSpc>
                <a:spcPts val="2600"/>
              </a:lnSpc>
            </a:pPr>
            <a:r>
              <a:rPr lang="zh-CN" altLang="en-US" sz="1800" b="1" dirty="0">
                <a:solidFill>
                  <a:schemeClr val="tx1">
                    <a:lumMod val="75000"/>
                    <a:lumOff val="25000"/>
                  </a:schemeClr>
                </a:solidFill>
                <a:cs typeface="+mn-ea"/>
              </a:rPr>
              <a:t>示例：</a:t>
            </a:r>
            <a:endParaRPr lang="en-US" altLang="zh-CN" sz="1800" b="1" dirty="0">
              <a:solidFill>
                <a:schemeClr val="tx1">
                  <a:lumMod val="75000"/>
                  <a:lumOff val="25000"/>
                </a:schemeClr>
              </a:solidFill>
              <a:cs typeface="+mn-ea"/>
            </a:endParaRPr>
          </a:p>
        </p:txBody>
      </p:sp>
      <p:pic>
        <p:nvPicPr>
          <p:cNvPr id="11" name="图片 10">
            <a:extLst>
              <a:ext uri="{FF2B5EF4-FFF2-40B4-BE49-F238E27FC236}">
                <a16:creationId xmlns:a16="http://schemas.microsoft.com/office/drawing/2014/main" id="{00949BB2-CCFE-0E0F-1C29-6F25AEACC037}"/>
              </a:ext>
            </a:extLst>
          </p:cNvPr>
          <p:cNvPicPr>
            <a:picLocks noChangeAspect="1"/>
          </p:cNvPicPr>
          <p:nvPr/>
        </p:nvPicPr>
        <p:blipFill>
          <a:blip r:embed="rId3"/>
          <a:stretch>
            <a:fillRect/>
          </a:stretch>
        </p:blipFill>
        <p:spPr>
          <a:xfrm>
            <a:off x="2352298" y="4388812"/>
            <a:ext cx="6323617" cy="757669"/>
          </a:xfrm>
          <a:prstGeom prst="rect">
            <a:avLst/>
          </a:prstGeom>
        </p:spPr>
      </p:pic>
      <p:pic>
        <p:nvPicPr>
          <p:cNvPr id="15" name="图片 14">
            <a:extLst>
              <a:ext uri="{FF2B5EF4-FFF2-40B4-BE49-F238E27FC236}">
                <a16:creationId xmlns:a16="http://schemas.microsoft.com/office/drawing/2014/main" id="{DF494278-3BE4-6F78-9BA3-06A352ADA04A}"/>
              </a:ext>
            </a:extLst>
          </p:cNvPr>
          <p:cNvPicPr>
            <a:picLocks noChangeAspect="1"/>
          </p:cNvPicPr>
          <p:nvPr/>
        </p:nvPicPr>
        <p:blipFill>
          <a:blip r:embed="rId4"/>
          <a:stretch>
            <a:fillRect/>
          </a:stretch>
        </p:blipFill>
        <p:spPr>
          <a:xfrm>
            <a:off x="462795" y="5216040"/>
            <a:ext cx="10997686" cy="825452"/>
          </a:xfrm>
          <a:prstGeom prst="rect">
            <a:avLst/>
          </a:prstGeom>
        </p:spPr>
      </p:pic>
    </p:spTree>
    <p:extLst>
      <p:ext uri="{BB962C8B-B14F-4D97-AF65-F5344CB8AC3E}">
        <p14:creationId xmlns:p14="http://schemas.microsoft.com/office/powerpoint/2010/main" val="155256888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grpSp>
        <p:nvGrpSpPr>
          <p:cNvPr id="22" name="组合 21">
            <a:extLst>
              <a:ext uri="{FF2B5EF4-FFF2-40B4-BE49-F238E27FC236}">
                <a16:creationId xmlns:a16="http://schemas.microsoft.com/office/drawing/2014/main" id="{51533DB0-B713-B651-CA27-CB9ADBA2B9B0}"/>
              </a:ext>
            </a:extLst>
          </p:cNvPr>
          <p:cNvGrpSpPr/>
          <p:nvPr/>
        </p:nvGrpSpPr>
        <p:grpSpPr>
          <a:xfrm>
            <a:off x="1037511" y="1454125"/>
            <a:ext cx="10067369" cy="4023614"/>
            <a:chOff x="5433700" y="3142336"/>
            <a:chExt cx="10067369" cy="4023614"/>
          </a:xfrm>
        </p:grpSpPr>
        <p:grpSp>
          <p:nvGrpSpPr>
            <p:cNvPr id="23" name="组合 22">
              <a:extLst>
                <a:ext uri="{FF2B5EF4-FFF2-40B4-BE49-F238E27FC236}">
                  <a16:creationId xmlns:a16="http://schemas.microsoft.com/office/drawing/2014/main" id="{A105B8E2-B623-64DA-BFFE-4E358C4E353C}"/>
                </a:ext>
              </a:extLst>
            </p:cNvPr>
            <p:cNvGrpSpPr/>
            <p:nvPr/>
          </p:nvGrpSpPr>
          <p:grpSpPr>
            <a:xfrm>
              <a:off x="5433700" y="3229169"/>
              <a:ext cx="288000" cy="3828841"/>
              <a:chOff x="5225010" y="3238439"/>
              <a:chExt cx="288000" cy="3828841"/>
            </a:xfrm>
          </p:grpSpPr>
          <p:cxnSp>
            <p:nvCxnSpPr>
              <p:cNvPr id="27" name="直接连接符 26">
                <a:extLst>
                  <a:ext uri="{FF2B5EF4-FFF2-40B4-BE49-F238E27FC236}">
                    <a16:creationId xmlns:a16="http://schemas.microsoft.com/office/drawing/2014/main" id="{1C3433C8-28C7-1E8A-A01A-3ABFE2FCA2C3}"/>
                  </a:ext>
                </a:extLst>
              </p:cNvPr>
              <p:cNvCxnSpPr>
                <a:cxnSpLocks/>
              </p:cNvCxnSpPr>
              <p:nvPr/>
            </p:nvCxnSpPr>
            <p:spPr>
              <a:xfrm flipV="1">
                <a:off x="5369010" y="3510177"/>
                <a:ext cx="0" cy="3557103"/>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1A34E7D4-5CF1-FC57-53F5-AEEAB0A85D35}"/>
                  </a:ext>
                </a:extLst>
              </p:cNvPr>
              <p:cNvGrpSpPr/>
              <p:nvPr/>
            </p:nvGrpSpPr>
            <p:grpSpPr>
              <a:xfrm>
                <a:off x="5225010" y="3238439"/>
                <a:ext cx="288000" cy="288000"/>
                <a:chOff x="3220832" y="327040"/>
                <a:chExt cx="288000" cy="288000"/>
              </a:xfrm>
            </p:grpSpPr>
            <p:sp>
              <p:nvSpPr>
                <p:cNvPr id="38" name="椭圆 37">
                  <a:extLst>
                    <a:ext uri="{FF2B5EF4-FFF2-40B4-BE49-F238E27FC236}">
                      <a16:creationId xmlns:a16="http://schemas.microsoft.com/office/drawing/2014/main" id="{6F4DA2A3-7F12-EDEE-6B27-36140C99C848}"/>
                    </a:ext>
                  </a:extLst>
                </p:cNvPr>
                <p:cNvSpPr/>
                <p:nvPr/>
              </p:nvSpPr>
              <p:spPr>
                <a:xfrm>
                  <a:off x="3220832" y="327040"/>
                  <a:ext cx="288000" cy="28800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9" name="椭圆 38">
                  <a:extLst>
                    <a:ext uri="{FF2B5EF4-FFF2-40B4-BE49-F238E27FC236}">
                      <a16:creationId xmlns:a16="http://schemas.microsoft.com/office/drawing/2014/main" id="{D8457246-32DE-C681-E832-D062331CA1C3}"/>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4" name="文本框 23">
              <a:extLst>
                <a:ext uri="{FF2B5EF4-FFF2-40B4-BE49-F238E27FC236}">
                  <a16:creationId xmlns:a16="http://schemas.microsoft.com/office/drawing/2014/main" id="{5834D3F2-915D-B125-235E-C87687EBB7D5}"/>
                </a:ext>
              </a:extLst>
            </p:cNvPr>
            <p:cNvSpPr txBox="1"/>
            <p:nvPr/>
          </p:nvSpPr>
          <p:spPr>
            <a:xfrm>
              <a:off x="5851453" y="3142336"/>
              <a:ext cx="1733108" cy="461665"/>
            </a:xfrm>
            <a:prstGeom prst="rect">
              <a:avLst/>
            </a:prstGeom>
            <a:noFill/>
          </p:spPr>
          <p:txBody>
            <a:bodyPr wrap="square" rtlCol="0">
              <a:spAutoFit/>
            </a:bodyPr>
            <a:lstStyle/>
            <a:p>
              <a:r>
                <a:rPr lang="zh-CN" altLang="en-US" sz="2400" b="1" dirty="0">
                  <a:solidFill>
                    <a:schemeClr val="tx1">
                      <a:lumMod val="75000"/>
                      <a:lumOff val="25000"/>
                    </a:schemeClr>
                  </a:solidFill>
                  <a:cs typeface="+mn-ea"/>
                  <a:sym typeface="+mn-lt"/>
                </a:rPr>
                <a:t>主要特色</a:t>
              </a:r>
            </a:p>
          </p:txBody>
        </p:sp>
        <p:sp>
          <p:nvSpPr>
            <p:cNvPr id="25" name="文本框 24">
              <a:extLst>
                <a:ext uri="{FF2B5EF4-FFF2-40B4-BE49-F238E27FC236}">
                  <a16:creationId xmlns:a16="http://schemas.microsoft.com/office/drawing/2014/main" id="{35AB6089-2612-E741-33D3-EF3EA60E031D}"/>
                </a:ext>
              </a:extLst>
            </p:cNvPr>
            <p:cNvSpPr txBox="1"/>
            <p:nvPr/>
          </p:nvSpPr>
          <p:spPr>
            <a:xfrm>
              <a:off x="5851453" y="3756427"/>
              <a:ext cx="9649616" cy="3409523"/>
            </a:xfrm>
            <a:prstGeom prst="rect">
              <a:avLst/>
            </a:prstGeom>
            <a:noFill/>
          </p:spPr>
          <p:txBody>
            <a:bodyPr wrap="square" rtlCol="0">
              <a:spAutoFit/>
            </a:bodyPr>
            <a:lstStyle/>
            <a:p>
              <a:pPr>
                <a:lnSpc>
                  <a:spcPts val="2600"/>
                </a:lnSpc>
              </a:pPr>
              <a:r>
                <a:rPr lang="zh-CN" altLang="en-US" dirty="0">
                  <a:solidFill>
                    <a:srgbClr val="000000"/>
                  </a:solidFill>
                  <a:latin typeface="楷体" panose="02010609060101010101" pitchFamily="49" charset="-122"/>
                  <a:ea typeface="楷体" panose="02010609060101010101" pitchFamily="49" charset="-122"/>
                </a:rPr>
                <a:t>① </a:t>
              </a:r>
              <a:r>
                <a:rPr lang="zh-CN" altLang="en-US" sz="2000" dirty="0">
                  <a:latin typeface="Times New Roman" panose="02020603050405020304" pitchFamily="18" charset="0"/>
                  <a:cs typeface="Times New Roman" panose="02020603050405020304" pitchFamily="18" charset="0"/>
                </a:rPr>
                <a:t>实现了最长匹配原则 </a:t>
              </a: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② </a:t>
              </a:r>
              <a:r>
                <a:rPr lang="zh-CN" altLang="en-US" sz="2000" dirty="0">
                  <a:latin typeface="Times New Roman" panose="02020603050405020304" pitchFamily="18" charset="0"/>
                  <a:cs typeface="Times New Roman" panose="02020603050405020304" pitchFamily="18" charset="0"/>
                </a:rPr>
                <a:t>支持正则表达式四大元符号：</a:t>
              </a:r>
              <a:r>
                <a:rPr lang="en-US" altLang="zh-CN" sz="2000" dirty="0">
                  <a:latin typeface="Times New Roman" panose="02020603050405020304" pitchFamily="18" charset="0"/>
                  <a:cs typeface="Times New Roman" panose="02020603050405020304" pitchFamily="18" charset="0"/>
                </a:rPr>
                <a:t>? + *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或 </a:t>
              </a: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次，</a:t>
              </a: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次或以上，</a:t>
              </a:r>
              <a:r>
                <a:rPr lang="en-US" altLang="zh-CN" sz="2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次或以上，或） </a:t>
              </a: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③ </a:t>
              </a:r>
              <a:r>
                <a:rPr lang="zh-CN" altLang="en-US" sz="2000" dirty="0">
                  <a:latin typeface="Times New Roman" panose="02020603050405020304" pitchFamily="18" charset="0"/>
                  <a:cs typeface="Times New Roman" panose="02020603050405020304" pitchFamily="18" charset="0"/>
                </a:rPr>
                <a:t>运用</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的 </a:t>
              </a:r>
              <a:r>
                <a:rPr lang="en-US" altLang="zh-CN" sz="2000" dirty="0">
                  <a:latin typeface="Times New Roman" panose="02020603050405020304" pitchFamily="18" charset="0"/>
                  <a:cs typeface="Times New Roman" panose="02020603050405020304" pitchFamily="18" charset="0"/>
                </a:rPr>
                <a:t>regex </a:t>
              </a:r>
              <a:r>
                <a:rPr lang="zh-CN" altLang="en-US" sz="2000" dirty="0">
                  <a:latin typeface="Times New Roman" panose="02020603050405020304" pitchFamily="18" charset="0"/>
                  <a:cs typeface="Times New Roman" panose="02020603050405020304" pitchFamily="18" charset="0"/>
                </a:rPr>
                <a:t>库以提供用于表示正则表达式和匹配结果的基本类型</a:t>
              </a: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④ </a:t>
              </a:r>
              <a:r>
                <a:rPr lang="zh-CN" altLang="en-US" sz="2000" dirty="0">
                  <a:latin typeface="Times New Roman" panose="02020603050405020304" pitchFamily="18" charset="0"/>
                  <a:cs typeface="Times New Roman" panose="02020603050405020304" pitchFamily="18" charset="0"/>
                </a:rPr>
                <a:t>支持</a:t>
              </a:r>
              <a:r>
                <a:rPr lang="en-US" altLang="zh-CN" sz="2000" dirty="0">
                  <a:latin typeface="Times New Roman" panose="02020603050405020304" pitchFamily="18" charset="0"/>
                  <a:cs typeface="Times New Roman" panose="02020603050405020304" pitchFamily="18" charset="0"/>
                </a:rPr>
                <a:t>yytext </a:t>
              </a:r>
              <a:r>
                <a:rPr lang="zh-CN" altLang="en-US" sz="2000" dirty="0">
                  <a:latin typeface="Times New Roman" panose="02020603050405020304" pitchFamily="18" charset="0"/>
                  <a:cs typeface="Times New Roman" panose="02020603050405020304" pitchFamily="18" charset="0"/>
                </a:rPr>
                <a:t>获取当前匹配字符串、输出</a:t>
              </a:r>
              <a:r>
                <a:rPr lang="en-US" altLang="zh-CN" sz="2000" dirty="0">
                  <a:latin typeface="Times New Roman" panose="02020603050405020304" pitchFamily="18" charset="0"/>
                  <a:cs typeface="Times New Roman" panose="02020603050405020304" pitchFamily="18" charset="0"/>
                </a:rPr>
                <a:t>TokenName</a:t>
              </a:r>
              <a:endParaRPr lang="zh-CN" altLang="en-US" sz="2000" dirty="0">
                <a:latin typeface="Times New Roman" panose="02020603050405020304" pitchFamily="18" charset="0"/>
                <a:cs typeface="Times New Roman" panose="02020603050405020304" pitchFamily="18" charset="0"/>
              </a:endParaRP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⑤ </a:t>
              </a:r>
              <a:r>
                <a:rPr lang="zh-CN" altLang="en-US" sz="2000" dirty="0">
                  <a:latin typeface="Times New Roman" panose="02020603050405020304" pitchFamily="18" charset="0"/>
                  <a:cs typeface="Times New Roman" panose="02020603050405020304" pitchFamily="18" charset="0"/>
                </a:rPr>
                <a:t>支持正则别名定义</a:t>
              </a: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⑥ </a:t>
              </a:r>
              <a:r>
                <a:rPr lang="zh-CN" altLang="en-US" sz="2000" dirty="0">
                  <a:latin typeface="Times New Roman" panose="02020603050405020304" pitchFamily="18" charset="0"/>
                  <a:cs typeface="Times New Roman" panose="02020603050405020304" pitchFamily="18" charset="0"/>
                </a:rPr>
                <a:t>支持正则表达式范围与范围补（</a:t>
              </a:r>
              <a:r>
                <a:rPr lang="en-US" altLang="zh-CN" sz="2000" dirty="0">
                  <a:latin typeface="Times New Roman" panose="02020603050405020304" pitchFamily="18" charset="0"/>
                  <a:cs typeface="Times New Roman" panose="02020603050405020304" pitchFamily="18" charset="0"/>
                </a:rPr>
                <a:t>ASCII </a:t>
              </a:r>
              <a:r>
                <a:rPr lang="zh-CN" altLang="en-US" sz="2000" dirty="0">
                  <a:latin typeface="Times New Roman" panose="02020603050405020304" pitchFamily="18" charset="0"/>
                  <a:cs typeface="Times New Roman" panose="02020603050405020304" pitchFamily="18" charset="0"/>
                </a:rPr>
                <a:t>为全集）：</a:t>
              </a:r>
              <a:r>
                <a:rPr lang="en-US" altLang="zh-CN" sz="2000" dirty="0">
                  <a:latin typeface="Times New Roman" panose="02020603050405020304" pitchFamily="18" charset="0"/>
                  <a:cs typeface="Times New Roman" panose="02020603050405020304" pitchFamily="18" charset="0"/>
                </a:rPr>
                <a:t>[A-Za-z0-9_]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⑦ </a:t>
              </a:r>
              <a:r>
                <a:rPr lang="zh-CN" altLang="en-US" sz="2000" dirty="0">
                  <a:latin typeface="Times New Roman" panose="02020603050405020304" pitchFamily="18" charset="0"/>
                  <a:cs typeface="Times New Roman" panose="02020603050405020304" pitchFamily="18" charset="0"/>
                </a:rPr>
                <a:t>可以使用范围型转义字符</a:t>
              </a:r>
              <a:r>
                <a:rPr lang="en-US" altLang="zh-CN" sz="2000" dirty="0">
                  <a:latin typeface="Times New Roman" panose="02020603050405020304" pitchFamily="18" charset="0"/>
                  <a:cs typeface="Times New Roman" panose="02020603050405020304" pitchFamily="18" charset="0"/>
                </a:rPr>
                <a:t>\d([0-9])</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\s([ \t\r\n])</a:t>
              </a:r>
              <a:endParaRPr lang="zh-CN" altLang="en-US" sz="2000" dirty="0">
                <a:latin typeface="Times New Roman" panose="02020603050405020304" pitchFamily="18" charset="0"/>
                <a:cs typeface="Times New Roman" panose="02020603050405020304" pitchFamily="18" charset="0"/>
              </a:endParaRP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⑧ </a:t>
              </a:r>
              <a:r>
                <a:rPr lang="zh-CN" altLang="en-US" sz="2000" dirty="0">
                  <a:latin typeface="Times New Roman" panose="02020603050405020304" pitchFamily="18" charset="0"/>
                  <a:cs typeface="Times New Roman" panose="02020603050405020304" pitchFamily="18" charset="0"/>
                </a:rPr>
                <a:t>代码具备一定的错误处理能力</a:t>
              </a: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⑨ </a:t>
              </a:r>
              <a:r>
                <a:rPr lang="zh-CN" altLang="en-US" sz="2000" dirty="0">
                  <a:latin typeface="Times New Roman" panose="02020603050405020304" pitchFamily="18" charset="0"/>
                  <a:cs typeface="Times New Roman" panose="02020603050405020304" pitchFamily="18" charset="0"/>
                </a:rPr>
                <a:t>广泛使用接口与面向对象编程，代码各部分独立，从而易于调用</a:t>
              </a:r>
            </a:p>
            <a:p>
              <a:pPr>
                <a:lnSpc>
                  <a:spcPts val="2600"/>
                </a:lnSpc>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⑩ </a:t>
              </a:r>
              <a:r>
                <a:rPr lang="zh-CN" altLang="en-US" sz="2000" dirty="0">
                  <a:latin typeface="Times New Roman" panose="02020603050405020304" pitchFamily="18" charset="0"/>
                  <a:cs typeface="Times New Roman" panose="02020603050405020304" pitchFamily="18" charset="0"/>
                </a:rPr>
                <a:t>一些增强功能：</a:t>
              </a:r>
              <a:r>
                <a:rPr lang="en-US" altLang="zh-CN" sz="2000" dirty="0">
                  <a:latin typeface="Times New Roman" panose="02020603050405020304" pitchFamily="18" charset="0"/>
                  <a:cs typeface="Times New Roman" panose="02020603050405020304" pitchFamily="18" charset="0"/>
                </a:rPr>
                <a:t>NFA</a:t>
              </a:r>
              <a:r>
                <a:rPr lang="zh-CN" altLang="en-US" sz="2000" dirty="0">
                  <a:latin typeface="Times New Roman" panose="02020603050405020304" pitchFamily="18" charset="0"/>
                  <a:cs typeface="Times New Roman" panose="02020603050405020304" pitchFamily="18" charset="0"/>
                </a:rPr>
                <a:t>确定化跳转表的可视化、美化最终生成的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代码</a:t>
              </a:r>
              <a:endParaRPr lang="zh-CN" altLang="en-US" sz="2000" dirty="0">
                <a:latin typeface="Times New Roman" panose="02020603050405020304" pitchFamily="18" charset="0"/>
                <a:cs typeface="Times New Roman" panose="02020603050405020304" pitchFamily="18" charset="0"/>
                <a:sym typeface="+mn-lt"/>
              </a:endParaRPr>
            </a:p>
          </p:txBody>
        </p:sp>
      </p:grpSp>
    </p:spTree>
    <p:extLst>
      <p:ext uri="{BB962C8B-B14F-4D97-AF65-F5344CB8AC3E}">
        <p14:creationId xmlns:p14="http://schemas.microsoft.com/office/powerpoint/2010/main" val="14484328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4A32306A-FEDA-4113-AB26-0B9625BB8131}"/>
              </a:ext>
            </a:extLst>
          </p:cNvPr>
          <p:cNvGrpSpPr/>
          <p:nvPr/>
        </p:nvGrpSpPr>
        <p:grpSpPr>
          <a:xfrm>
            <a:off x="1067991" y="1389883"/>
            <a:ext cx="10311207" cy="1505717"/>
            <a:chOff x="1880791" y="3232812"/>
            <a:chExt cx="10311207" cy="1505717"/>
          </a:xfrm>
        </p:grpSpPr>
        <p:grpSp>
          <p:nvGrpSpPr>
            <p:cNvPr id="5" name="组合 4">
              <a:extLst>
                <a:ext uri="{FF2B5EF4-FFF2-40B4-BE49-F238E27FC236}">
                  <a16:creationId xmlns:a16="http://schemas.microsoft.com/office/drawing/2014/main" id="{2E807016-AAB4-4EA8-B626-197228938E96}"/>
                </a:ext>
              </a:extLst>
            </p:cNvPr>
            <p:cNvGrpSpPr/>
            <p:nvPr/>
          </p:nvGrpSpPr>
          <p:grpSpPr>
            <a:xfrm>
              <a:off x="1880791" y="3312723"/>
              <a:ext cx="288000" cy="1425806"/>
              <a:chOff x="1868091" y="3436365"/>
              <a:chExt cx="288000" cy="1425806"/>
            </a:xfrm>
          </p:grpSpPr>
          <p:cxnSp>
            <p:nvCxnSpPr>
              <p:cNvPr id="6" name="直接连接符 5">
                <a:extLst>
                  <a:ext uri="{FF2B5EF4-FFF2-40B4-BE49-F238E27FC236}">
                    <a16:creationId xmlns:a16="http://schemas.microsoft.com/office/drawing/2014/main" id="{2C81A5A3-90BB-4F33-BB07-4F7995D04175}"/>
                  </a:ext>
                </a:extLst>
              </p:cNvPr>
              <p:cNvCxnSpPr>
                <a:cxnSpLocks/>
              </p:cNvCxnSpPr>
              <p:nvPr/>
            </p:nvCxnSpPr>
            <p:spPr>
              <a:xfrm flipV="1">
                <a:off x="2012091" y="3712008"/>
                <a:ext cx="0" cy="1150163"/>
              </a:xfrm>
              <a:prstGeom prst="line">
                <a:avLst/>
              </a:prstGeom>
              <a:ln w="12700">
                <a:solidFill>
                  <a:srgbClr val="3EAEB7"/>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B0E1770D-1D03-4616-88EE-088CA6BB9D65}"/>
                  </a:ext>
                </a:extLst>
              </p:cNvPr>
              <p:cNvGrpSpPr/>
              <p:nvPr/>
            </p:nvGrpSpPr>
            <p:grpSpPr>
              <a:xfrm>
                <a:off x="1868091" y="3436365"/>
                <a:ext cx="288000" cy="288000"/>
                <a:chOff x="3220832" y="327040"/>
                <a:chExt cx="288000" cy="288000"/>
              </a:xfrm>
            </p:grpSpPr>
            <p:sp>
              <p:nvSpPr>
                <p:cNvPr id="8" name="椭圆 7">
                  <a:extLst>
                    <a:ext uri="{FF2B5EF4-FFF2-40B4-BE49-F238E27FC236}">
                      <a16:creationId xmlns:a16="http://schemas.microsoft.com/office/drawing/2014/main" id="{C4F76A60-3A01-4FE5-9771-89FA01018050}"/>
                    </a:ext>
                  </a:extLst>
                </p:cNvPr>
                <p:cNvSpPr/>
                <p:nvPr/>
              </p:nvSpPr>
              <p:spPr>
                <a:xfrm>
                  <a:off x="3220832" y="327040"/>
                  <a:ext cx="288000" cy="288000"/>
                </a:xfrm>
                <a:prstGeom prst="ellipse">
                  <a:avLst/>
                </a:prstGeom>
                <a:solidFill>
                  <a:srgbClr val="3EAEB7"/>
                </a:solidFill>
                <a:ln>
                  <a:solidFill>
                    <a:srgbClr val="3EAE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9" name="椭圆 8">
                  <a:extLst>
                    <a:ext uri="{FF2B5EF4-FFF2-40B4-BE49-F238E27FC236}">
                      <a16:creationId xmlns:a16="http://schemas.microsoft.com/office/drawing/2014/main" id="{F25BA680-D27E-47C7-8BF1-7C46539B6736}"/>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0" name="文本框 19">
              <a:extLst>
                <a:ext uri="{FF2B5EF4-FFF2-40B4-BE49-F238E27FC236}">
                  <a16:creationId xmlns:a16="http://schemas.microsoft.com/office/drawing/2014/main" id="{E8D415A2-2C07-4934-AAC4-0D10DE7BF6EF}"/>
                </a:ext>
              </a:extLst>
            </p:cNvPr>
            <p:cNvSpPr txBox="1"/>
            <p:nvPr/>
          </p:nvSpPr>
          <p:spPr>
            <a:xfrm>
              <a:off x="2384353" y="3232812"/>
              <a:ext cx="1733108" cy="461665"/>
            </a:xfrm>
            <a:prstGeom prst="rect">
              <a:avLst/>
            </a:prstGeom>
            <a:noFill/>
          </p:spPr>
          <p:txBody>
            <a:bodyPr wrap="square" rtlCol="0">
              <a:spAutoFit/>
            </a:bodyPr>
            <a:lstStyle/>
            <a:p>
              <a:r>
                <a:rPr lang="zh-CN" altLang="en-US" sz="2400" b="1" dirty="0">
                  <a:solidFill>
                    <a:schemeClr val="tx1">
                      <a:lumMod val="75000"/>
                      <a:lumOff val="25000"/>
                    </a:schemeClr>
                  </a:solidFill>
                  <a:cs typeface="+mn-ea"/>
                  <a:sym typeface="+mn-lt"/>
                </a:rPr>
                <a:t>编译对象</a:t>
              </a:r>
            </a:p>
          </p:txBody>
        </p:sp>
        <p:sp>
          <p:nvSpPr>
            <p:cNvPr id="21" name="文本框 20">
              <a:extLst>
                <a:ext uri="{FF2B5EF4-FFF2-40B4-BE49-F238E27FC236}">
                  <a16:creationId xmlns:a16="http://schemas.microsoft.com/office/drawing/2014/main" id="{9D5FBB9D-7563-4885-A0D4-C3C723D2B791}"/>
                </a:ext>
              </a:extLst>
            </p:cNvPr>
            <p:cNvSpPr txBox="1"/>
            <p:nvPr/>
          </p:nvSpPr>
          <p:spPr>
            <a:xfrm>
              <a:off x="2384353" y="3962927"/>
              <a:ext cx="9807645" cy="70788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以</a:t>
              </a:r>
              <a:r>
                <a:rPr lang="en-US" altLang="zh-CN" sz="2000" dirty="0">
                  <a:solidFill>
                    <a:srgbClr val="FF0000"/>
                  </a:solidFill>
                  <a:latin typeface="Times New Roman" panose="02020603050405020304" pitchFamily="18" charset="0"/>
                  <a:cs typeface="Times New Roman" panose="02020603050405020304" pitchFamily="18" charset="0"/>
                </a:rPr>
                <a:t>c99.y</a:t>
              </a:r>
              <a:r>
                <a:rPr lang="zh-CN" altLang="en-US" sz="2000" dirty="0">
                  <a:solidFill>
                    <a:srgbClr val="FF0000"/>
                  </a:solidFill>
                  <a:latin typeface="Times New Roman" panose="02020603050405020304" pitchFamily="18" charset="0"/>
                  <a:cs typeface="Times New Roman" panose="02020603050405020304" pitchFamily="18" charset="0"/>
                </a:rPr>
                <a:t>文件</a:t>
              </a:r>
              <a:r>
                <a:rPr lang="zh-CN" altLang="en-US" sz="2000" dirty="0">
                  <a:latin typeface="Times New Roman" panose="02020603050405020304" pitchFamily="18" charset="0"/>
                  <a:cs typeface="Times New Roman" panose="02020603050405020304" pitchFamily="18" charset="0"/>
                </a:rPr>
                <a:t>为标准，不改变语法的前提下为便于后续文件解析，稍作修改；</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从而实现能够对</a:t>
              </a:r>
              <a:r>
                <a:rPr lang="en-US" altLang="zh-CN" sz="2000" dirty="0">
                  <a:latin typeface="Times New Roman" panose="02020603050405020304" pitchFamily="18" charset="0"/>
                  <a:cs typeface="Times New Roman" panose="02020603050405020304" pitchFamily="18" charset="0"/>
                </a:rPr>
                <a:t>C99</a:t>
              </a:r>
              <a:r>
                <a:rPr lang="zh-CN" altLang="en-US" sz="2000" dirty="0">
                  <a:latin typeface="Times New Roman" panose="02020603050405020304" pitchFamily="18" charset="0"/>
                  <a:cs typeface="Times New Roman" panose="02020603050405020304" pitchFamily="18" charset="0"/>
                </a:rPr>
                <a:t>版本</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语言进行语法分析。</a:t>
              </a:r>
              <a:endParaRPr lang="zh-CN" altLang="en-US" sz="2000" dirty="0">
                <a:latin typeface="Times New Roman" panose="02020603050405020304" pitchFamily="18" charset="0"/>
                <a:cs typeface="Times New Roman" panose="02020603050405020304" pitchFamily="18" charset="0"/>
                <a:sym typeface="+mn-lt"/>
              </a:endParaRPr>
            </a:p>
          </p:txBody>
        </p:sp>
      </p:grpSp>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sp>
        <p:nvSpPr>
          <p:cNvPr id="39" name="文本框 38">
            <a:extLst>
              <a:ext uri="{FF2B5EF4-FFF2-40B4-BE49-F238E27FC236}">
                <a16:creationId xmlns:a16="http://schemas.microsoft.com/office/drawing/2014/main" id="{C52E4949-5603-194D-BC5F-D2550776288F}"/>
              </a:ext>
            </a:extLst>
          </p:cNvPr>
          <p:cNvSpPr txBox="1"/>
          <p:nvPr/>
        </p:nvSpPr>
        <p:spPr>
          <a:xfrm>
            <a:off x="1067991" y="3366622"/>
            <a:ext cx="10113463" cy="2298065"/>
          </a:xfrm>
          <a:prstGeom prst="rect">
            <a:avLst/>
          </a:prstGeom>
          <a:noFill/>
        </p:spPr>
        <p:txBody>
          <a:bodyPr wrap="square">
            <a:spAutoFit/>
          </a:bodyPr>
          <a:lstStyle/>
          <a:p>
            <a:pPr>
              <a:lnSpc>
                <a:spcPts val="2600"/>
              </a:lnSpc>
            </a:pP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主要修改：</a:t>
            </a:r>
            <a:endPar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ts val="2600"/>
              </a:lnSpc>
            </a:pP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说明部分补充以</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kumimoji="1" lang="zh-CN" altLang="en-US" sz="2000" dirty="0">
                <a:solidFill>
                  <a:srgbClr val="000000"/>
                </a:solidFill>
                <a:latin typeface="Times New Roman" panose="02020603050405020304" pitchFamily="18" charset="0"/>
                <a:cs typeface="Times New Roman" panose="02020603050405020304" pitchFamily="18" charset="0"/>
              </a:rPr>
              <a:t>声明的头文件表、宏定义、数据类型定义、全局变量定义部分</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以“</a:t>
            </a:r>
            <a:r>
              <a:rPr lang="en-US" altLang="zh-CN" sz="2000" dirty="0">
                <a:latin typeface="Times New Roman" panose="02020603050405020304" pitchFamily="18" charset="0"/>
                <a:cs typeface="Times New Roman" panose="02020603050405020304" pitchFamily="18" charset="0"/>
              </a:rPr>
              <a:t>%start”</a:t>
            </a:r>
            <a:r>
              <a:rPr lang="zh-CN" altLang="en-US" sz="2000" dirty="0">
                <a:latin typeface="Times New Roman" panose="02020603050405020304" pitchFamily="18" charset="0"/>
                <a:cs typeface="Times New Roman" panose="02020603050405020304" pitchFamily="18" charset="0"/>
              </a:rPr>
              <a:t>标记的文法开始符号是</a:t>
            </a:r>
            <a:r>
              <a:rPr lang="en-US" altLang="zh-CN" sz="2000" dirty="0">
                <a:solidFill>
                  <a:srgbClr val="000DFF"/>
                </a:solidFill>
                <a:latin typeface="Times New Roman" panose="02020603050405020304" pitchFamily="18" charset="0"/>
                <a:cs typeface="Times New Roman" panose="02020603050405020304" pitchFamily="18" charset="0"/>
              </a:rPr>
              <a:t>translation_unit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zh-CN" altLang="en-US" sz="2000" dirty="0">
                <a:solidFill>
                  <a:srgbClr val="000000"/>
                </a:solidFill>
                <a:latin typeface="Times New Roman" panose="02020603050405020304" pitchFamily="18" charset="0"/>
                <a:cs typeface="Times New Roman" panose="02020603050405020304" pitchFamily="18" charset="0"/>
              </a:rPr>
              <a:t>为了省去在语法规则部分检索文法开始符号的步骤，</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zh-CN" altLang="en-US" sz="2000" dirty="0">
                <a:solidFill>
                  <a:srgbClr val="000000"/>
                </a:solidFill>
                <a:latin typeface="Times New Roman" panose="02020603050405020304" pitchFamily="18" charset="0"/>
                <a:cs typeface="Times New Roman" panose="02020603050405020304" pitchFamily="18" charset="0"/>
              </a:rPr>
              <a:t>我们与原版</a:t>
            </a:r>
            <a:r>
              <a:rPr lang="en-US" altLang="zh-CN" sz="2000" dirty="0">
                <a:latin typeface="Times New Roman" panose="02020603050405020304" pitchFamily="18" charset="0"/>
                <a:cs typeface="Times New Roman" panose="02020603050405020304" pitchFamily="18" charset="0"/>
              </a:rPr>
              <a:t>Yacc </a:t>
            </a:r>
            <a:r>
              <a:rPr lang="zh-CN" altLang="en-US" sz="2000" dirty="0">
                <a:latin typeface="Times New Roman" panose="02020603050405020304" pitchFamily="18" charset="0"/>
                <a:cs typeface="Times New Roman" panose="02020603050405020304" pitchFamily="18" charset="0"/>
              </a:rPr>
              <a:t>的行为保持一致，如果定义段中没有“</a:t>
            </a:r>
            <a:r>
              <a:rPr lang="en-US" altLang="zh-CN" sz="2000" dirty="0">
                <a:latin typeface="Times New Roman" panose="02020603050405020304" pitchFamily="18" charset="0"/>
                <a:cs typeface="Times New Roman" panose="02020603050405020304" pitchFamily="18" charset="0"/>
              </a:rPr>
              <a:t>%start</a:t>
            </a:r>
            <a:r>
              <a:rPr lang="zh-CN" altLang="en-US" sz="2000" dirty="0">
                <a:latin typeface="Times New Roman" panose="02020603050405020304" pitchFamily="18" charset="0"/>
                <a:cs typeface="Times New Roman" panose="02020603050405020304" pitchFamily="18" charset="0"/>
              </a:rPr>
              <a:t>”的说明，</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Yacc</a:t>
            </a:r>
            <a:r>
              <a:rPr lang="zh-CN" altLang="en-US" sz="2000" dirty="0">
                <a:latin typeface="Times New Roman" panose="02020603050405020304" pitchFamily="18" charset="0"/>
                <a:cs typeface="Times New Roman" panose="02020603050405020304" pitchFamily="18" charset="0"/>
              </a:rPr>
              <a:t>自动将语法规则部分中第</a:t>
            </a:r>
            <a:r>
              <a:rPr kumimoji="1" lang="zh-CN" altLang="en-US" sz="2000" dirty="0">
                <a:solidFill>
                  <a:srgbClr val="000000"/>
                </a:solidFill>
                <a:latin typeface="Times New Roman" panose="02020603050405020304" pitchFamily="18" charset="0"/>
                <a:cs typeface="Times New Roman" panose="02020603050405020304" pitchFamily="18" charset="0"/>
              </a:rPr>
              <a:t>一条语法规则左部的非终结符作为语法开始符</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补充</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运算符</a:t>
            </a:r>
            <a:r>
              <a:rPr lang="zh-CN" altLang="en-US" sz="2000" dirty="0">
                <a:solidFill>
                  <a:srgbClr val="000DFF"/>
                </a:solidFill>
                <a:latin typeface="Times New Roman" panose="02020603050405020304" pitchFamily="18" charset="0"/>
                <a:cs typeface="Times New Roman" panose="02020603050405020304" pitchFamily="18" charset="0"/>
              </a:rPr>
              <a:t>优先级与左右结合</a:t>
            </a:r>
            <a:r>
              <a:rPr lang="zh-CN" altLang="en-US" sz="2000" dirty="0">
                <a:latin typeface="Times New Roman" panose="02020603050405020304" pitchFamily="18" charset="0"/>
                <a:cs typeface="Times New Roman" panose="02020603050405020304" pitchFamily="18" charset="0"/>
              </a:rPr>
              <a:t>关系</a:t>
            </a:r>
            <a:endParaRPr kumimoji="1" lang="zh-CN" alt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84286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5BC057E1-A3E9-4E60-AFA8-267931925C8D"/>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F:\1.30修改\78893"/>
  <p:tag name="ISPRING_FIRST_PUBLISH" val="1"/>
  <p:tag name="ISPRING_PRESENTATION_TITLE" val="清新几何简约工作汇报总结PPT背景"/>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70,&quot;width&quot;:13605}"/>
</p:tagLst>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DBEEF3"/>
      </a:accent5>
      <a:accent6>
        <a:srgbClr val="3995AD"/>
      </a:accent6>
      <a:hlink>
        <a:srgbClr val="3995AD"/>
      </a:hlink>
      <a:folHlink>
        <a:srgbClr val="3995AD"/>
      </a:folHlink>
    </a:clrScheme>
    <a:fontScheme name="eecods0a">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6667</TotalTime>
  <Words>5450</Words>
  <Application>Microsoft Office PowerPoint</Application>
  <PresentationFormat>宽屏</PresentationFormat>
  <Paragraphs>507</Paragraphs>
  <Slides>54</Slides>
  <Notes>41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54</vt:i4>
      </vt:variant>
    </vt:vector>
  </HeadingPairs>
  <TitlesOfParts>
    <vt:vector size="68" baseType="lpstr">
      <vt:lpstr>等线</vt:lpstr>
      <vt:lpstr>仿宋</vt:lpstr>
      <vt:lpstr>华文琥珀</vt:lpstr>
      <vt:lpstr>楷体</vt:lpstr>
      <vt:lpstr>宋体</vt:lpstr>
      <vt:lpstr>微软雅黑</vt:lpstr>
      <vt:lpstr>新宋体</vt:lpstr>
      <vt:lpstr>字魂59号-创粗黑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清新几何简约工作汇报总结PPT背景</dc:title>
  <dc:creator>WIN7</dc:creator>
  <cp:lastModifiedBy>邹颖 曹</cp:lastModifiedBy>
  <cp:revision>138</cp:revision>
  <dcterms:created xsi:type="dcterms:W3CDTF">2017-08-18T03:02:00Z</dcterms:created>
  <dcterms:modified xsi:type="dcterms:W3CDTF">2022-05-21T13:40:17Z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