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47" d="100"/>
          <a:sy n="47" d="100"/>
        </p:scale>
        <p:origin x="33" y="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16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3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7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73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1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088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26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0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95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8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9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8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e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D6E56CD-2D83-44B3-BCF4-86A7973BFF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2120900" y="571500"/>
            <a:ext cx="672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三、全概率公式和贝叶斯公式</a:t>
            </a:r>
            <a:r>
              <a:rPr kumimoji="1" lang="zh-CN" altLang="en-US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1180675" name="Group 3"/>
          <p:cNvGrpSpPr>
            <a:grpSpLocks/>
          </p:cNvGrpSpPr>
          <p:nvPr/>
        </p:nvGrpSpPr>
        <p:grpSpPr bwMode="auto">
          <a:xfrm>
            <a:off x="2201864" y="1462088"/>
            <a:ext cx="8156575" cy="4525962"/>
            <a:chOff x="376" y="933"/>
            <a:chExt cx="5138" cy="2851"/>
          </a:xfrm>
        </p:grpSpPr>
        <p:sp>
          <p:nvSpPr>
            <p:cNvPr id="53253" name="Text Box 4"/>
            <p:cNvSpPr txBox="1">
              <a:spLocks noChangeArrowheads="1"/>
            </p:cNvSpPr>
            <p:nvPr/>
          </p:nvSpPr>
          <p:spPr bwMode="auto">
            <a:xfrm>
              <a:off x="376" y="933"/>
              <a:ext cx="480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7D"/>
                  </a:solidFill>
                  <a:latin typeface="宋体" panose="02010600030101010101" pitchFamily="2" charset="-122"/>
                </a:rPr>
                <a:t>1、划分：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的样本空间，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为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的一组事件，若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4" name="Object 5"/>
            <p:cNvGraphicFramePr>
              <a:graphicFrameLocks noChangeAspect="1"/>
            </p:cNvGraphicFramePr>
            <p:nvPr/>
          </p:nvGraphicFramePr>
          <p:xfrm>
            <a:off x="457" y="1391"/>
            <a:ext cx="135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1288" imgH="209387" progId="Equation.DSMT4">
                    <p:embed/>
                  </p:oleObj>
                </mc:Choice>
                <mc:Fallback>
                  <p:oleObj name="Equation" r:id="rId2" imgW="771288" imgH="209387" progId="Equation.DSMT4">
                    <p:embed/>
                    <p:pic>
                      <p:nvPicPr>
                        <p:cNvPr id="5325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1391"/>
                          <a:ext cx="1356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6"/>
            <p:cNvGraphicFramePr>
              <a:graphicFrameLocks noChangeAspect="1"/>
            </p:cNvGraphicFramePr>
            <p:nvPr/>
          </p:nvGraphicFramePr>
          <p:xfrm>
            <a:off x="1512" y="2036"/>
            <a:ext cx="2603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5025" imgH="218927" progId="Equation.DSMT4">
                    <p:embed/>
                  </p:oleObj>
                </mc:Choice>
                <mc:Fallback>
                  <p:oleObj name="Equation" r:id="rId4" imgW="1305025" imgH="218927" progId="Equation.DSMT4">
                    <p:embed/>
                    <p:pic>
                      <p:nvPicPr>
                        <p:cNvPr id="5325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2036"/>
                          <a:ext cx="2603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7"/>
            <p:cNvGraphicFramePr>
              <a:graphicFrameLocks noChangeAspect="1"/>
            </p:cNvGraphicFramePr>
            <p:nvPr/>
          </p:nvGraphicFramePr>
          <p:xfrm>
            <a:off x="1546" y="2587"/>
            <a:ext cx="238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14547" imgH="209387" progId="Equation.DSMT4">
                    <p:embed/>
                  </p:oleObj>
                </mc:Choice>
                <mc:Fallback>
                  <p:oleObj name="Equation" r:id="rId6" imgW="1314547" imgH="209387" progId="Equation.DSMT4">
                    <p:embed/>
                    <p:pic>
                      <p:nvPicPr>
                        <p:cNvPr id="5325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2587"/>
                          <a:ext cx="238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Text Box 8"/>
            <p:cNvSpPr txBox="1">
              <a:spLocks noChangeArrowheads="1"/>
            </p:cNvSpPr>
            <p:nvPr/>
          </p:nvSpPr>
          <p:spPr bwMode="auto">
            <a:xfrm>
              <a:off x="718" y="2008"/>
              <a:ext cx="840" cy="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</a:t>
              </a:r>
            </a:p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</a:t>
              </a:r>
            </a:p>
          </p:txBody>
        </p:sp>
        <p:sp>
          <p:nvSpPr>
            <p:cNvPr id="53258" name="Text Box 9"/>
            <p:cNvSpPr txBox="1">
              <a:spLocks noChangeArrowheads="1"/>
            </p:cNvSpPr>
            <p:nvPr/>
          </p:nvSpPr>
          <p:spPr bwMode="auto">
            <a:xfrm>
              <a:off x="400" y="3112"/>
              <a:ext cx="511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则称            为样本空间的一个有穷划分（或称为完备事件组）。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3259" name="Object 10"/>
            <p:cNvGraphicFramePr>
              <a:graphicFrameLocks noChangeAspect="1"/>
            </p:cNvGraphicFramePr>
            <p:nvPr/>
          </p:nvGraphicFramePr>
          <p:xfrm>
            <a:off x="1013" y="3094"/>
            <a:ext cx="1461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1288" imgH="209387" progId="Equation.DSMT4">
                    <p:embed/>
                  </p:oleObj>
                </mc:Choice>
                <mc:Fallback>
                  <p:oleObj name="Equation" r:id="rId8" imgW="771288" imgH="209387" progId="Equation.DSMT4">
                    <p:embed/>
                    <p:pic>
                      <p:nvPicPr>
                        <p:cNvPr id="5325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094"/>
                          <a:ext cx="1461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913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13C68A3-7E84-45CC-A8F0-52865FB3DEB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1917700" y="482601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 设事件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第一次抽到次品}，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     事件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第二次抽到次品}，</a:t>
            </a:r>
          </a:p>
        </p:txBody>
      </p:sp>
      <p:grpSp>
        <p:nvGrpSpPr>
          <p:cNvPr id="1188867" name="Group 3"/>
          <p:cNvGrpSpPr>
            <a:grpSpLocks/>
          </p:cNvGrpSpPr>
          <p:nvPr/>
        </p:nvGrpSpPr>
        <p:grpSpPr bwMode="auto">
          <a:xfrm>
            <a:off x="1968500" y="1968500"/>
            <a:ext cx="7848600" cy="1017588"/>
            <a:chOff x="392" y="136"/>
            <a:chExt cx="4944" cy="641"/>
          </a:xfrm>
        </p:grpSpPr>
        <p:sp>
          <p:nvSpPr>
            <p:cNvPr id="61449" name="Rectangle 4"/>
            <p:cNvSpPr>
              <a:spLocks noChangeArrowheads="1"/>
            </p:cNvSpPr>
            <p:nvPr/>
          </p:nvSpPr>
          <p:spPr bwMode="auto">
            <a:xfrm>
              <a:off x="392" y="286"/>
              <a:ext cx="49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（1）因是有放回的：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         ; 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0" name="Object 5"/>
            <p:cNvGraphicFramePr>
              <a:graphicFrameLocks noChangeAspect="1"/>
            </p:cNvGraphicFramePr>
            <p:nvPr/>
          </p:nvGraphicFramePr>
          <p:xfrm>
            <a:off x="3944" y="136"/>
            <a:ext cx="41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0919" imgH="371574" progId="Equation.3">
                    <p:embed/>
                  </p:oleObj>
                </mc:Choice>
                <mc:Fallback>
                  <p:oleObj name="Equation" r:id="rId2" imgW="180919" imgH="371574" progId="Equation.3">
                    <p:embed/>
                    <p:pic>
                      <p:nvPicPr>
                        <p:cNvPr id="6145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36"/>
                          <a:ext cx="415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870" name="Group 6"/>
          <p:cNvGrpSpPr>
            <a:grpSpLocks/>
          </p:cNvGrpSpPr>
          <p:nvPr/>
        </p:nvGrpSpPr>
        <p:grpSpPr bwMode="auto">
          <a:xfrm>
            <a:off x="1954213" y="3136900"/>
            <a:ext cx="7518400" cy="1017588"/>
            <a:chOff x="431" y="880"/>
            <a:chExt cx="4720" cy="641"/>
          </a:xfrm>
        </p:grpSpPr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431" y="1034"/>
              <a:ext cx="429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（2）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因是有放回的：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|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8" name="Object 8"/>
            <p:cNvGraphicFramePr>
              <a:graphicFrameLocks noChangeAspect="1"/>
            </p:cNvGraphicFramePr>
            <p:nvPr/>
          </p:nvGraphicFramePr>
          <p:xfrm>
            <a:off x="4736" y="880"/>
            <a:ext cx="415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0919" imgH="371574" progId="Equation.3">
                    <p:embed/>
                  </p:oleObj>
                </mc:Choice>
                <mc:Fallback>
                  <p:oleObj name="Equation" r:id="rId4" imgW="180919" imgH="371574" progId="Equation.3">
                    <p:embed/>
                    <p:pic>
                      <p:nvPicPr>
                        <p:cNvPr id="614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" y="880"/>
                          <a:ext cx="415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873" name="Text Box 9"/>
          <p:cNvSpPr txBox="1">
            <a:spLocks noChangeArrowheads="1"/>
          </p:cNvSpPr>
          <p:nvPr/>
        </p:nvSpPr>
        <p:spPr bwMode="auto">
          <a:xfrm>
            <a:off x="2095500" y="4533900"/>
            <a:ext cx="4914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所以，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)＝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。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9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ECFC4D-2406-494A-874D-A7E9304FFD8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2467" name="Group 2"/>
          <p:cNvGrpSpPr>
            <a:grpSpLocks/>
          </p:cNvGrpSpPr>
          <p:nvPr/>
        </p:nvGrpSpPr>
        <p:grpSpPr bwMode="auto">
          <a:xfrm>
            <a:off x="1879600" y="711201"/>
            <a:ext cx="8267700" cy="2043113"/>
            <a:chOff x="336" y="1536"/>
            <a:chExt cx="5208" cy="1287"/>
          </a:xfrm>
        </p:grpSpPr>
        <p:sp>
          <p:nvSpPr>
            <p:cNvPr id="62471" name="Text Box 3"/>
            <p:cNvSpPr txBox="1">
              <a:spLocks noChangeArrowheads="1"/>
            </p:cNvSpPr>
            <p:nvPr/>
          </p:nvSpPr>
          <p:spPr bwMode="auto">
            <a:xfrm>
              <a:off x="336" y="1536"/>
              <a:ext cx="5208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定义: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设事件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是某一随机试验的任意两个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事件，若满足                                   ，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则称事件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互相独立，记为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i.d</a:t>
              </a:r>
              <a:r>
                <a:rPr kumimoji="1" lang="en-US" altLang="zh-CN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(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independent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62472" name="Object 4"/>
            <p:cNvGraphicFramePr>
              <a:graphicFrameLocks noChangeAspect="1"/>
            </p:cNvGraphicFramePr>
            <p:nvPr/>
          </p:nvGraphicFramePr>
          <p:xfrm>
            <a:off x="1960" y="2040"/>
            <a:ext cx="22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28848" imgH="180766" progId="Equation.3">
                    <p:embed/>
                  </p:oleObj>
                </mc:Choice>
                <mc:Fallback>
                  <p:oleObj r:id="rId2" imgW="1228848" imgH="180766" progId="Equation.3">
                    <p:embed/>
                    <p:pic>
                      <p:nvPicPr>
                        <p:cNvPr id="6247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2040"/>
                          <a:ext cx="221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9893" name="Rectangle 5"/>
          <p:cNvSpPr>
            <a:spLocks noChangeArrowheads="1"/>
          </p:cNvSpPr>
          <p:nvPr/>
        </p:nvSpPr>
        <p:spPr bwMode="auto">
          <a:xfrm>
            <a:off x="1905000" y="2922588"/>
            <a:ext cx="80137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>
                <a:solidFill>
                  <a:srgbClr val="FF3300"/>
                </a:solidFill>
              </a:rPr>
              <a:t>定理：</a:t>
            </a:r>
            <a:r>
              <a:rPr lang="zh-CN" altLang="en-US" b="1">
                <a:solidFill>
                  <a:srgbClr val="000000"/>
                </a:solidFill>
              </a:rPr>
              <a:t>若事件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>
                <a:solidFill>
                  <a:srgbClr val="000000"/>
                </a:solidFill>
              </a:rPr>
              <a:t>与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0000"/>
                </a:solidFill>
              </a:rPr>
              <a:t>相互独立，且</a:t>
            </a:r>
            <a:endParaRPr lang="en-US" altLang="zh-CN" b="1">
              <a:solidFill>
                <a:srgbClr val="000000"/>
              </a:solidFill>
            </a:endParaRPr>
          </a:p>
        </p:txBody>
      </p:sp>
      <p:graphicFrame>
        <p:nvGraphicFramePr>
          <p:cNvPr id="1189894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4081463" y="3795713"/>
          <a:ext cx="3529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2194" imgH="180766" progId="Equation.DSMT4">
                  <p:embed/>
                </p:oleObj>
              </mc:Choice>
              <mc:Fallback>
                <p:oleObj name="Equation" r:id="rId4" imgW="1162194" imgH="180766" progId="Equation.DSMT4">
                  <p:embed/>
                  <p:pic>
                    <p:nvPicPr>
                      <p:cNvPr id="1189894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3795713"/>
                        <a:ext cx="35290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989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46400" y="4522788"/>
          <a:ext cx="64770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2967" imgH="238008" progId="Equation.DSMT4">
                  <p:embed/>
                </p:oleObj>
              </mc:Choice>
              <mc:Fallback>
                <p:oleObj name="Equation" r:id="rId6" imgW="2142967" imgH="238008" progId="Equation.DSMT4">
                  <p:embed/>
                  <p:pic>
                    <p:nvPicPr>
                      <p:cNvPr id="1189895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522788"/>
                        <a:ext cx="64770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8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854A622-3808-467B-AEF7-1961881A74D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1968501" y="1185864"/>
            <a:ext cx="8226425" cy="1539875"/>
            <a:chOff x="392" y="315"/>
            <a:chExt cx="5182" cy="970"/>
          </a:xfrm>
        </p:grpSpPr>
        <p:sp>
          <p:nvSpPr>
            <p:cNvPr id="63492" name="Text Box 3"/>
            <p:cNvSpPr txBox="1">
              <a:spLocks noChangeArrowheads="1"/>
            </p:cNvSpPr>
            <p:nvPr/>
          </p:nvSpPr>
          <p:spPr bwMode="auto">
            <a:xfrm>
              <a:off x="392" y="360"/>
              <a:ext cx="51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独立扩张定理：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若事件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与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独立，则</a:t>
              </a:r>
            </a:p>
          </p:txBody>
        </p:sp>
        <p:graphicFrame>
          <p:nvGraphicFramePr>
            <p:cNvPr id="63493" name="Object 4"/>
            <p:cNvGraphicFramePr>
              <a:graphicFrameLocks noChangeAspect="1"/>
            </p:cNvGraphicFramePr>
            <p:nvPr/>
          </p:nvGraphicFramePr>
          <p:xfrm>
            <a:off x="4676" y="315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9927" imgH="218927" progId="Equation.3">
                    <p:embed/>
                  </p:oleObj>
                </mc:Choice>
                <mc:Fallback>
                  <p:oleObj name="Equation" r:id="rId2" imgW="399927" imgH="218927" progId="Equation.3">
                    <p:embed/>
                    <p:pic>
                      <p:nvPicPr>
                        <p:cNvPr id="634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315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5"/>
            <p:cNvGraphicFramePr>
              <a:graphicFrameLocks noChangeAspect="1"/>
            </p:cNvGraphicFramePr>
            <p:nvPr/>
          </p:nvGraphicFramePr>
          <p:xfrm>
            <a:off x="404" y="875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9927" imgH="218927" progId="Equation.3">
                    <p:embed/>
                  </p:oleObj>
                </mc:Choice>
                <mc:Fallback>
                  <p:oleObj name="Equation" r:id="rId4" imgW="399927" imgH="218927" progId="Equation.3">
                    <p:embed/>
                    <p:pic>
                      <p:nvPicPr>
                        <p:cNvPr id="6349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875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5" name="Object 6"/>
            <p:cNvGraphicFramePr>
              <a:graphicFrameLocks noChangeAspect="1"/>
            </p:cNvGraphicFramePr>
            <p:nvPr/>
          </p:nvGraphicFramePr>
          <p:xfrm>
            <a:off x="1604" y="867"/>
            <a:ext cx="89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9927" imgH="218927" progId="Equation.3">
                    <p:embed/>
                  </p:oleObj>
                </mc:Choice>
                <mc:Fallback>
                  <p:oleObj name="Equation" r:id="rId6" imgW="399927" imgH="218927" progId="Equation.3">
                    <p:embed/>
                    <p:pic>
                      <p:nvPicPr>
                        <p:cNvPr id="6349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867"/>
                          <a:ext cx="89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1256" y="90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  <p:sp>
          <p:nvSpPr>
            <p:cNvPr id="63497" name="Text Box 8"/>
            <p:cNvSpPr txBox="1">
              <a:spLocks noChangeArrowheads="1"/>
            </p:cNvSpPr>
            <p:nvPr/>
          </p:nvSpPr>
          <p:spPr bwMode="auto">
            <a:xfrm>
              <a:off x="2446" y="891"/>
              <a:ext cx="16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也相互独立。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6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C2AE116-46E1-4783-889E-A4C6BC892E6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4515" name="Text Box 2"/>
          <p:cNvSpPr txBox="1">
            <a:spLocks noChangeArrowheads="1"/>
          </p:cNvSpPr>
          <p:nvPr/>
        </p:nvSpPr>
        <p:spPr bwMode="auto">
          <a:xfrm>
            <a:off x="1936750" y="466725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宋体" panose="02010600030101010101" pitchFamily="2" charset="-122"/>
              </a:rPr>
              <a:t>二、多个随机事件的独立性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64516" name="Group 10"/>
          <p:cNvGrpSpPr>
            <a:grpSpLocks/>
          </p:cNvGrpSpPr>
          <p:nvPr/>
        </p:nvGrpSpPr>
        <p:grpSpPr bwMode="auto">
          <a:xfrm>
            <a:off x="1779589" y="1357313"/>
            <a:ext cx="8709025" cy="4273760"/>
            <a:chOff x="233" y="815"/>
            <a:chExt cx="5527" cy="2606"/>
          </a:xfrm>
        </p:grpSpPr>
        <p:graphicFrame>
          <p:nvGraphicFramePr>
            <p:cNvPr id="64519" name="Object 4"/>
            <p:cNvGraphicFramePr>
              <a:graphicFrameLocks noChangeAspect="1"/>
            </p:cNvGraphicFramePr>
            <p:nvPr/>
          </p:nvGraphicFramePr>
          <p:xfrm>
            <a:off x="233" y="1311"/>
            <a:ext cx="5527" cy="1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29020" imgH="1123761" progId="Equation.DSMT4">
                    <p:embed/>
                  </p:oleObj>
                </mc:Choice>
                <mc:Fallback>
                  <p:oleObj name="Equation" r:id="rId2" imgW="3029020" imgH="1123761" progId="Equation.DSMT4">
                    <p:embed/>
                    <p:pic>
                      <p:nvPicPr>
                        <p:cNvPr id="6451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" y="1311"/>
                          <a:ext cx="5527" cy="1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0" name="Text Box 5"/>
            <p:cNvSpPr txBox="1">
              <a:spLocks noChangeArrowheads="1"/>
            </p:cNvSpPr>
            <p:nvPr/>
          </p:nvSpPr>
          <p:spPr bwMode="auto">
            <a:xfrm>
              <a:off x="233" y="815"/>
              <a:ext cx="504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设事件                     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，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若有</a:t>
              </a:r>
            </a:p>
          </p:txBody>
        </p:sp>
        <p:sp>
          <p:nvSpPr>
            <p:cNvPr id="64521" name="Text Box 6"/>
            <p:cNvSpPr txBox="1">
              <a:spLocks noChangeArrowheads="1"/>
            </p:cNvSpPr>
            <p:nvPr/>
          </p:nvSpPr>
          <p:spPr bwMode="auto">
            <a:xfrm>
              <a:off x="263" y="3064"/>
              <a:ext cx="3445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则称                       相互独立。</a:t>
              </a:r>
            </a:p>
          </p:txBody>
        </p:sp>
      </p:grpSp>
      <p:graphicFrame>
        <p:nvGraphicFramePr>
          <p:cNvPr id="6451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4467225" y="1309688"/>
          <a:ext cx="20256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4155" imgH="209387" progId="Equation.DSMT4">
                  <p:embed/>
                </p:oleObj>
              </mc:Choice>
              <mc:Fallback>
                <p:oleObj name="Equation" r:id="rId4" imgW="714155" imgH="209387" progId="Equation.DSMT4">
                  <p:embed/>
                  <p:pic>
                    <p:nvPicPr>
                      <p:cNvPr id="6451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1309688"/>
                        <a:ext cx="20256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2884488" y="5030789"/>
          <a:ext cx="21971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4155" imgH="209387" progId="Equation.DSMT4">
                  <p:embed/>
                </p:oleObj>
              </mc:Choice>
              <mc:Fallback>
                <p:oleObj name="Equation" r:id="rId6" imgW="714155" imgH="209387" progId="Equation.DSMT4">
                  <p:embed/>
                  <p:pic>
                    <p:nvPicPr>
                      <p:cNvPr id="6451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5030789"/>
                        <a:ext cx="21971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95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2103439" y="944564"/>
            <a:ext cx="8340725" cy="284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、抛一枚质地均匀的硬币两次，令下列事件：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第一次出现正面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第二次出现正面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={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正反面各出现一次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。证明：事件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两两相互独立，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三个事件不独立。</a:t>
            </a:r>
          </a:p>
        </p:txBody>
      </p:sp>
    </p:spTree>
    <p:extLst>
      <p:ext uri="{BB962C8B-B14F-4D97-AF65-F5344CB8AC3E}">
        <p14:creationId xmlns:p14="http://schemas.microsoft.com/office/powerpoint/2010/main" val="289786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7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65F9C64-00D2-4CAF-AA1C-2F650774E4D6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3175000" y="596900"/>
            <a:ext cx="72009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                   相互独立，则其中任取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个事件                                           也相互独立；反之不一定。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2963" name="AutoShape 3"/>
          <p:cNvSpPr>
            <a:spLocks noChangeArrowheads="1"/>
          </p:cNvSpPr>
          <p:nvPr/>
        </p:nvSpPr>
        <p:spPr bwMode="auto">
          <a:xfrm>
            <a:off x="1830388" y="836613"/>
            <a:ext cx="1143000" cy="1219200"/>
          </a:xfrm>
          <a:prstGeom prst="verticalScroll">
            <a:avLst>
              <a:gd name="adj" fmla="val 12500"/>
            </a:avLst>
          </a:prstGeom>
          <a:solidFill>
            <a:srgbClr val="FF3300"/>
          </a:soli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注意</a:t>
            </a:r>
          </a:p>
        </p:txBody>
      </p:sp>
      <p:graphicFrame>
        <p:nvGraphicFramePr>
          <p:cNvPr id="66565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262438" y="668339"/>
          <a:ext cx="18081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4155" imgH="209387" progId="Equation.DSMT4">
                  <p:embed/>
                </p:oleObj>
              </mc:Choice>
              <mc:Fallback>
                <p:oleObj name="Equation" r:id="rId2" imgW="714155" imgH="209387" progId="Equation.DSMT4">
                  <p:embed/>
                  <p:pic>
                    <p:nvPicPr>
                      <p:cNvPr id="6656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668339"/>
                        <a:ext cx="18081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80001" y="1193800"/>
          <a:ext cx="4314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0172" imgH="218927" progId="Equation.DSMT4">
                  <p:embed/>
                </p:oleObj>
              </mc:Choice>
              <mc:Fallback>
                <p:oleObj name="Equation" r:id="rId4" imgW="1800172" imgH="218927" progId="Equation.DSMT4">
                  <p:embed/>
                  <p:pic>
                    <p:nvPicPr>
                      <p:cNvPr id="6656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1" y="1193800"/>
                        <a:ext cx="43148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60550" y="2533651"/>
          <a:ext cx="81724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05197" imgH="466476" progId="Equation.DSMT4">
                  <p:embed/>
                </p:oleObj>
              </mc:Choice>
              <mc:Fallback>
                <p:oleObj name="Equation" r:id="rId6" imgW="3105197" imgH="466476" progId="Equation.DSMT4">
                  <p:embed/>
                  <p:pic>
                    <p:nvPicPr>
                      <p:cNvPr id="1192966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533651"/>
                        <a:ext cx="81724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2967" name="Object 7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852613" y="3844925"/>
          <a:ext cx="8489950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28984" imgH="866671" progId="Equation.DSMT4">
                  <p:embed/>
                </p:oleObj>
              </mc:Choice>
              <mc:Fallback>
                <p:oleObj name="Equation" r:id="rId8" imgW="3228984" imgH="866671" progId="Equation.DSMT4">
                  <p:embed/>
                  <p:pic>
                    <p:nvPicPr>
                      <p:cNvPr id="1192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3844925"/>
                        <a:ext cx="8489950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94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0164AE4-1A65-4408-9599-A0C68393239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1981200" y="347663"/>
            <a:ext cx="86868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、假若每个人的血清中含有肝炎病毒的概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率为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0.004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，混合</a:t>
            </a: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100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个人的血清，求此血清中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含有肝炎病毒的概率。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2011363" y="2536826"/>
            <a:ext cx="83693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解：设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＝{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个人的血清中含有肝炎病毒}，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可以认为它们是相互独立的。</a:t>
            </a:r>
          </a:p>
        </p:txBody>
      </p:sp>
      <p:graphicFrame>
        <p:nvGraphicFramePr>
          <p:cNvPr id="1193988" name="Object 4"/>
          <p:cNvGraphicFramePr>
            <a:graphicFrameLocks noChangeAspect="1"/>
          </p:cNvGraphicFramePr>
          <p:nvPr/>
        </p:nvGraphicFramePr>
        <p:xfrm>
          <a:off x="2081214" y="4197351"/>
          <a:ext cx="799147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76631" imgH="409736" progId="Equation.3">
                  <p:embed/>
                </p:oleObj>
              </mc:Choice>
              <mc:Fallback>
                <p:oleObj name="公式" r:id="rId2" imgW="3076631" imgH="409736" progId="Equation.3">
                  <p:embed/>
                  <p:pic>
                    <p:nvPicPr>
                      <p:cNvPr id="1193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4" y="4197351"/>
                        <a:ext cx="799147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3989" name="Object 5"/>
          <p:cNvGraphicFramePr>
            <a:graphicFrameLocks noChangeAspect="1"/>
          </p:cNvGraphicFramePr>
          <p:nvPr/>
        </p:nvGraphicFramePr>
        <p:xfrm>
          <a:off x="3497263" y="5645151"/>
          <a:ext cx="1301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9449" imgH="161685" progId="Equation.3">
                  <p:embed/>
                </p:oleObj>
              </mc:Choice>
              <mc:Fallback>
                <p:oleObj name="Equation" r:id="rId4" imgW="409449" imgH="161685" progId="Equation.3">
                  <p:embed/>
                  <p:pic>
                    <p:nvPicPr>
                      <p:cNvPr id="1193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5645151"/>
                        <a:ext cx="1301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F1C33FE-CC97-41ED-9779-F2944AEC913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950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62126" y="936625"/>
            <a:ext cx="8691563" cy="3105150"/>
          </a:xfrm>
          <a:noFill/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3600" dirty="0"/>
              <a:t>  </a:t>
            </a:r>
            <a:r>
              <a:rPr lang="zh-CN" altLang="en-US" b="1" dirty="0"/>
              <a:t>设一电路由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个同样的电子元件组成（如下图所示），每个元件正常工作的概率（元件的可靠性）为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b="1" dirty="0"/>
              <a:t>，元件损坏即断路。每个元件工作状况互相独立，求此电路的可靠性（线路两端保持连通的概率）。</a:t>
            </a:r>
          </a:p>
        </p:txBody>
      </p:sp>
      <p:graphicFrame>
        <p:nvGraphicFramePr>
          <p:cNvPr id="1195011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384676" y="3986213"/>
          <a:ext cx="60420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57649" imgH="2238483" progId="Visio.Drawing.11">
                  <p:embed/>
                </p:oleObj>
              </mc:Choice>
              <mc:Fallback>
                <p:oleObj name="Visio" r:id="rId2" imgW="5457649" imgH="2238483" progId="Visio.Drawing.11">
                  <p:embed/>
                  <p:pic>
                    <p:nvPicPr>
                      <p:cNvPr id="1195011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6" y="3986213"/>
                        <a:ext cx="60420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1793876" y="409575"/>
            <a:ext cx="703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、（系统可靠性）</a:t>
            </a:r>
          </a:p>
        </p:txBody>
      </p:sp>
    </p:spTree>
    <p:extLst>
      <p:ext uri="{BB962C8B-B14F-4D97-AF65-F5344CB8AC3E}">
        <p14:creationId xmlns:p14="http://schemas.microsoft.com/office/powerpoint/2010/main" val="40174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50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2D27142-56CB-41E7-90CB-1987FA3236A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7700" y="838201"/>
            <a:ext cx="8229600" cy="489426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b="1" dirty="0"/>
              <a:t>、甲、乙、丙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人同时独立的对飞机进行射击，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人击中飞机的概率分别为</a:t>
            </a:r>
            <a:r>
              <a:rPr lang="en-US" altLang="zh-CN" dirty="0">
                <a:latin typeface="Times New Roman" panose="02020603050405020304" pitchFamily="18" charset="0"/>
              </a:rPr>
              <a:t>0.4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0.5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0.7</a:t>
            </a:r>
            <a:r>
              <a:rPr lang="zh-CN" altLang="en-US" b="1" dirty="0"/>
              <a:t>，飞机被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人击中而被击落的概率为</a:t>
            </a:r>
            <a:r>
              <a:rPr lang="en-US" altLang="zh-CN" dirty="0">
                <a:latin typeface="Times New Roman" panose="02020603050405020304" pitchFamily="18" charset="0"/>
              </a:rPr>
              <a:t>0.2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/>
              <a:t>被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b="1" dirty="0"/>
              <a:t>人击中而被击落的概率为</a:t>
            </a:r>
            <a:r>
              <a:rPr lang="en-US" altLang="zh-CN" dirty="0">
                <a:latin typeface="Times New Roman" panose="02020603050405020304" pitchFamily="18" charset="0"/>
              </a:rPr>
              <a:t>0.6</a:t>
            </a:r>
            <a:r>
              <a:rPr lang="zh-CN" altLang="en-US" b="1" dirty="0"/>
              <a:t>，若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b="1" dirty="0"/>
              <a:t>人都击中，飞机必定被击落。求飞机被击落的概率。</a:t>
            </a:r>
          </a:p>
        </p:txBody>
      </p:sp>
    </p:spTree>
    <p:extLst>
      <p:ext uri="{BB962C8B-B14F-4D97-AF65-F5344CB8AC3E}">
        <p14:creationId xmlns:p14="http://schemas.microsoft.com/office/powerpoint/2010/main" val="362645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1460DB1-122F-4EBF-8479-0B282FD462C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1955800" y="850901"/>
            <a:ext cx="8229600" cy="4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  <a:buClr>
                <a:srgbClr val="00007D"/>
              </a:buClr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00"/>
                </a:solidFill>
              </a:rPr>
              <a:t>、由以往记录的数据分析，某船只运输某种物品损坏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％，损坏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10</a:t>
            </a:r>
            <a:r>
              <a:rPr lang="zh-CN" altLang="en-US" b="1" dirty="0">
                <a:solidFill>
                  <a:srgbClr val="000000"/>
                </a:solidFill>
              </a:rPr>
              <a:t>％，损坏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90</a:t>
            </a:r>
            <a:r>
              <a:rPr lang="zh-CN" altLang="en-US" b="1" dirty="0">
                <a:solidFill>
                  <a:srgbClr val="000000"/>
                </a:solidFill>
              </a:rPr>
              <a:t>％的概率分别为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0.15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0.05</a:t>
            </a:r>
            <a:r>
              <a:rPr lang="zh-CN" altLang="en-US" b="1" dirty="0">
                <a:solidFill>
                  <a:srgbClr val="000000"/>
                </a:solidFill>
              </a:rPr>
              <a:t>。现从中任取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件，发现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3</a:t>
            </a:r>
            <a:r>
              <a:rPr lang="zh-CN" altLang="en-US" b="1" dirty="0">
                <a:solidFill>
                  <a:srgbClr val="000000"/>
                </a:solidFill>
              </a:rPr>
              <a:t>件都是好的，求此次物品运输被损坏了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2</a:t>
            </a:r>
            <a:r>
              <a:rPr lang="zh-CN" altLang="en-US" b="1" dirty="0">
                <a:solidFill>
                  <a:srgbClr val="000000"/>
                </a:solidFill>
              </a:rPr>
              <a:t>％的概率。（假设运输的物品足够多，不放回抽取近似地看成有放回抽取）</a:t>
            </a:r>
          </a:p>
        </p:txBody>
      </p:sp>
    </p:spTree>
    <p:extLst>
      <p:ext uri="{BB962C8B-B14F-4D97-AF65-F5344CB8AC3E}">
        <p14:creationId xmlns:p14="http://schemas.microsoft.com/office/powerpoint/2010/main" val="203493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7439E43-E7CF-4958-8FC8-D5EF4965930C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082800" y="1295401"/>
            <a:ext cx="8153400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Ω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为随机试验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的样本空间，           为样本空间的一个划分。则：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7196138" y="1524000"/>
          <a:ext cx="3275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7451" imgH="209387" progId="Equation.DSMT4">
                  <p:embed/>
                </p:oleObj>
              </mc:Choice>
              <mc:Fallback>
                <p:oleObj name="Equation" r:id="rId2" imgW="1057451" imgH="209387" progId="Equation.DSMT4">
                  <p:embed/>
                  <p:pic>
                    <p:nvPicPr>
                      <p:cNvPr id="542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1524000"/>
                        <a:ext cx="3275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1700" name="Object 4"/>
          <p:cNvGraphicFramePr>
            <a:graphicFrameLocks noChangeAspect="1"/>
          </p:cNvGraphicFramePr>
          <p:nvPr/>
        </p:nvGraphicFramePr>
        <p:xfrm>
          <a:off x="2216151" y="3035301"/>
          <a:ext cx="72374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9571" imgH="409736" progId="Equation.DSMT4">
                  <p:embed/>
                </p:oleObj>
              </mc:Choice>
              <mc:Fallback>
                <p:oleObj name="Equation" r:id="rId4" imgW="2619571" imgH="409736" progId="Equation.DSMT4">
                  <p:embed/>
                  <p:pic>
                    <p:nvPicPr>
                      <p:cNvPr id="1181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1" y="3035301"/>
                        <a:ext cx="723741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5"/>
          <p:cNvSpPr txBox="1">
            <a:spLocks noChangeArrowheads="1"/>
          </p:cNvSpPr>
          <p:nvPr/>
        </p:nvSpPr>
        <p:spPr bwMode="auto">
          <a:xfrm>
            <a:off x="2159000" y="457201"/>
            <a:ext cx="5842000" cy="88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宋体" panose="02010600030101010101" pitchFamily="2" charset="-122"/>
              </a:rPr>
              <a:t>2、全概率公式与</a:t>
            </a: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贝叶斯公式</a:t>
            </a:r>
          </a:p>
        </p:txBody>
      </p:sp>
      <p:graphicFrame>
        <p:nvGraphicFramePr>
          <p:cNvPr id="1181702" name="Object 6"/>
          <p:cNvGraphicFramePr>
            <a:graphicFrameLocks noGrp="1" noChangeAspect="1"/>
          </p:cNvGraphicFramePr>
          <p:nvPr>
            <p:ph/>
          </p:nvPr>
        </p:nvGraphicFramePr>
        <p:xfrm>
          <a:off x="2233613" y="4460876"/>
          <a:ext cx="758825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29057" imgH="600042" progId="Equation.DSMT4">
                  <p:embed/>
                </p:oleObj>
              </mc:Choice>
              <mc:Fallback>
                <p:oleObj name="Equation" r:id="rId6" imgW="2829057" imgH="600042" progId="Equation.DSMT4">
                  <p:embed/>
                  <p:pic>
                    <p:nvPicPr>
                      <p:cNvPr id="1181702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460876"/>
                        <a:ext cx="758825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116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C84B626-377F-4017-AEF5-FF1588B068D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165314" name="Group 2"/>
          <p:cNvGrpSpPr>
            <a:grpSpLocks/>
          </p:cNvGrpSpPr>
          <p:nvPr/>
        </p:nvGrpSpPr>
        <p:grpSpPr bwMode="auto">
          <a:xfrm>
            <a:off x="1960563" y="2230438"/>
            <a:ext cx="8850313" cy="1339850"/>
            <a:chOff x="912" y="576"/>
            <a:chExt cx="5575" cy="844"/>
          </a:xfrm>
        </p:grpSpPr>
        <p:sp>
          <p:nvSpPr>
            <p:cNvPr id="71694" name="Text Box 3"/>
            <p:cNvSpPr txBox="1">
              <a:spLocks noChangeArrowheads="1"/>
            </p:cNvSpPr>
            <p:nvPr/>
          </p:nvSpPr>
          <p:spPr bwMode="auto">
            <a:xfrm>
              <a:off x="912" y="576"/>
              <a:ext cx="5575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2、设                                             ，且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             ，则             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0.8-0.24=0.56</a:t>
              </a: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）。</a:t>
              </a:r>
            </a:p>
          </p:txBody>
        </p:sp>
        <p:graphicFrame>
          <p:nvGraphicFramePr>
            <p:cNvPr id="71695" name="Object 4"/>
            <p:cNvGraphicFramePr>
              <a:graphicFrameLocks noChangeAspect="1"/>
            </p:cNvGraphicFramePr>
            <p:nvPr/>
          </p:nvGraphicFramePr>
          <p:xfrm>
            <a:off x="1640" y="626"/>
            <a:ext cx="272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7819" imgH="180766" progId="Equation.3">
                    <p:embed/>
                  </p:oleObj>
                </mc:Choice>
                <mc:Fallback>
                  <p:oleObj name="Equation" r:id="rId2" imgW="1647819" imgH="180766" progId="Equation.3">
                    <p:embed/>
                    <p:pic>
                      <p:nvPicPr>
                        <p:cNvPr id="716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" y="626"/>
                          <a:ext cx="2728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5"/>
            <p:cNvGraphicFramePr>
              <a:graphicFrameLocks noChangeAspect="1"/>
            </p:cNvGraphicFramePr>
            <p:nvPr/>
          </p:nvGraphicFramePr>
          <p:xfrm>
            <a:off x="937" y="1047"/>
            <a:ext cx="175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00318" imgH="180766" progId="Equation.3">
                    <p:embed/>
                  </p:oleObj>
                </mc:Choice>
                <mc:Fallback>
                  <p:oleObj name="Equation" r:id="rId4" imgW="1000318" imgH="180766" progId="Equation.3">
                    <p:embed/>
                    <p:pic>
                      <p:nvPicPr>
                        <p:cNvPr id="7169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047"/>
                          <a:ext cx="1751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7" name="Object 6"/>
            <p:cNvGraphicFramePr>
              <a:graphicFrameLocks noChangeAspect="1"/>
            </p:cNvGraphicFramePr>
            <p:nvPr/>
          </p:nvGraphicFramePr>
          <p:xfrm>
            <a:off x="3264" y="1056"/>
            <a:ext cx="86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6581" imgH="180766" progId="Equation.3">
                    <p:embed/>
                  </p:oleObj>
                </mc:Choice>
                <mc:Fallback>
                  <p:oleObj name="Equation" r:id="rId6" imgW="466581" imgH="180766" progId="Equation.3">
                    <p:embed/>
                    <p:pic>
                      <p:nvPicPr>
                        <p:cNvPr id="7169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56"/>
                          <a:ext cx="86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5319" name="Group 7"/>
          <p:cNvGrpSpPr>
            <a:grpSpLocks/>
          </p:cNvGrpSpPr>
          <p:nvPr/>
        </p:nvGrpSpPr>
        <p:grpSpPr bwMode="auto">
          <a:xfrm>
            <a:off x="1960563" y="3806825"/>
            <a:ext cx="8178800" cy="2898775"/>
            <a:chOff x="391" y="1426"/>
            <a:chExt cx="5152" cy="1826"/>
          </a:xfrm>
        </p:grpSpPr>
        <p:sp>
          <p:nvSpPr>
            <p:cNvPr id="71689" name="Text Box 8"/>
            <p:cNvSpPr txBox="1">
              <a:spLocks noChangeArrowheads="1"/>
            </p:cNvSpPr>
            <p:nvPr/>
          </p:nvSpPr>
          <p:spPr bwMode="auto">
            <a:xfrm>
              <a:off x="391" y="1426"/>
              <a:ext cx="5152" cy="1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3、设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C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为随机事件，且 </a:t>
              </a:r>
            </a:p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          ，        ，</a:t>
              </a:r>
              <a:b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</a:b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0.125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，则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B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、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/>
                </a:rPr>
                <a:t>C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至少出现一个的概率是</a:t>
              </a:r>
              <a:r>
                <a:rPr kumimoji="1" lang="zh-CN" altLang="en-US" b="1" u="sng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en-US" altLang="zh-CN" b="1" u="sng" dirty="0">
                  <a:solidFill>
                    <a:srgbClr val="000000"/>
                  </a:solidFill>
                  <a:latin typeface="宋体" panose="02010600030101010101" pitchFamily="2" charset="-122"/>
                </a:rPr>
                <a:t>0.5</a:t>
              </a:r>
              <a:r>
                <a:rPr kumimoji="1" lang="zh-CN" altLang="en-US" b="1" u="sng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407" y="2026"/>
            <a:ext cx="1462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86054" imgH="180766" progId="Equation.3">
                    <p:embed/>
                  </p:oleObj>
                </mc:Choice>
                <mc:Fallback>
                  <p:oleObj name="Equation" r:id="rId8" imgW="886054" imgH="180766" progId="Equation.3">
                    <p:embed/>
                    <p:pic>
                      <p:nvPicPr>
                        <p:cNvPr id="7169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2026"/>
                          <a:ext cx="1462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1" name="Object 10"/>
            <p:cNvGraphicFramePr>
              <a:graphicFrameLocks noChangeAspect="1"/>
            </p:cNvGraphicFramePr>
            <p:nvPr/>
          </p:nvGraphicFramePr>
          <p:xfrm>
            <a:off x="2028" y="2002"/>
            <a:ext cx="1133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6067" imgH="180766" progId="Equation.3">
                    <p:embed/>
                  </p:oleObj>
                </mc:Choice>
                <mc:Fallback>
                  <p:oleObj name="Equation" r:id="rId10" imgW="676067" imgH="180766" progId="Equation.3">
                    <p:embed/>
                    <p:pic>
                      <p:nvPicPr>
                        <p:cNvPr id="71691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2002"/>
                          <a:ext cx="1133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1"/>
            <p:cNvGraphicFramePr>
              <a:graphicFrameLocks noChangeAspect="1"/>
            </p:cNvGraphicFramePr>
            <p:nvPr/>
          </p:nvGraphicFramePr>
          <p:xfrm>
            <a:off x="3371" y="2006"/>
            <a:ext cx="187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33627" imgH="180766" progId="Equation.3">
                    <p:embed/>
                  </p:oleObj>
                </mc:Choice>
                <mc:Fallback>
                  <p:oleObj name="Equation" r:id="rId12" imgW="1133627" imgH="180766" progId="Equation.3">
                    <p:embed/>
                    <p:pic>
                      <p:nvPicPr>
                        <p:cNvPr id="7169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1" y="2006"/>
                          <a:ext cx="187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2"/>
            <p:cNvGraphicFramePr>
              <a:graphicFrameLocks noChangeAspect="1"/>
            </p:cNvGraphicFramePr>
            <p:nvPr/>
          </p:nvGraphicFramePr>
          <p:xfrm>
            <a:off x="3928" y="1546"/>
            <a:ext cx="1438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09376" imgH="180766" progId="Equation.3">
                    <p:embed/>
                  </p:oleObj>
                </mc:Choice>
                <mc:Fallback>
                  <p:oleObj name="Equation" r:id="rId14" imgW="809376" imgH="180766" progId="Equation.3">
                    <p:embed/>
                    <p:pic>
                      <p:nvPicPr>
                        <p:cNvPr id="7169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8" y="1546"/>
                          <a:ext cx="1438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5" name="Group 13"/>
          <p:cNvGrpSpPr>
            <a:grpSpLocks/>
          </p:cNvGrpSpPr>
          <p:nvPr/>
        </p:nvGrpSpPr>
        <p:grpSpPr bwMode="auto">
          <a:xfrm>
            <a:off x="1863725" y="530226"/>
            <a:ext cx="8661400" cy="1311275"/>
            <a:chOff x="304" y="2699"/>
            <a:chExt cx="5456" cy="826"/>
          </a:xfrm>
        </p:grpSpPr>
        <p:sp>
          <p:nvSpPr>
            <p:cNvPr id="71686" name="Text Box 14"/>
            <p:cNvSpPr txBox="1">
              <a:spLocks noChangeArrowheads="1"/>
            </p:cNvSpPr>
            <p:nvPr/>
          </p:nvSpPr>
          <p:spPr bwMode="auto">
            <a:xfrm>
              <a:off x="304" y="2699"/>
              <a:ext cx="5456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1、已知                                      ，则               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0.4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0.5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0.3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；（</a:t>
              </a:r>
              <a:r>
                <a:rPr kumimoji="1"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）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0.7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。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71687" name="Object 15"/>
            <p:cNvGraphicFramePr>
              <a:graphicFrameLocks noChangeAspect="1"/>
            </p:cNvGraphicFramePr>
            <p:nvPr/>
          </p:nvGraphicFramePr>
          <p:xfrm>
            <a:off x="1282" y="2753"/>
            <a:ext cx="239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19253" imgH="180766" progId="Equation.DSMT4">
                    <p:embed/>
                  </p:oleObj>
                </mc:Choice>
                <mc:Fallback>
                  <p:oleObj name="Equation" r:id="rId16" imgW="1619253" imgH="180766" progId="Equation.DSMT4">
                    <p:embed/>
                    <p:pic>
                      <p:nvPicPr>
                        <p:cNvPr id="7168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753"/>
                          <a:ext cx="239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8" name="Object 16"/>
            <p:cNvGraphicFramePr>
              <a:graphicFrameLocks noChangeAspect="1"/>
            </p:cNvGraphicFramePr>
            <p:nvPr/>
          </p:nvGraphicFramePr>
          <p:xfrm>
            <a:off x="4229" y="2718"/>
            <a:ext cx="100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14155" imgH="218927" progId="Equation.3">
                    <p:embed/>
                  </p:oleObj>
                </mc:Choice>
                <mc:Fallback>
                  <p:oleObj name="Equation" r:id="rId18" imgW="714155" imgH="218927" progId="Equation.3">
                    <p:embed/>
                    <p:pic>
                      <p:nvPicPr>
                        <p:cNvPr id="7168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2718"/>
                          <a:ext cx="1000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68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FDD49BB-CE54-4EFD-B82B-BF20B039DE7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2160589" y="561976"/>
            <a:ext cx="80232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、设         ，            ，若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互不相容，则      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0.3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；若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A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B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独立，则       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en-US" altLang="zh-CN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0.5</a:t>
            </a:r>
            <a:r>
              <a:rPr kumimoji="1" lang="zh-CN" altLang="en-US" b="1" u="sng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。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321050" y="696914"/>
          <a:ext cx="1797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6067" imgH="180766" progId="Equation.3">
                  <p:embed/>
                </p:oleObj>
              </mc:Choice>
              <mc:Fallback>
                <p:oleObj name="Equation" r:id="rId2" imgW="676067" imgH="180766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696914"/>
                        <a:ext cx="17970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5389563" y="661989"/>
          <a:ext cx="24828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43186" imgH="180766" progId="Equation.3">
                  <p:embed/>
                </p:oleObj>
              </mc:Choice>
              <mc:Fallback>
                <p:oleObj name="Equation" r:id="rId4" imgW="943186" imgH="180766" progId="Equation.3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661989"/>
                        <a:ext cx="24828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524626" y="1385889"/>
          <a:ext cx="1241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6581" imgH="180766" progId="Equation.DSMT4">
                  <p:embed/>
                </p:oleObj>
              </mc:Choice>
              <mc:Fallback>
                <p:oleObj name="Equation" r:id="rId6" imgW="466581" imgH="180766" progId="Equation.DSMT4">
                  <p:embed/>
                  <p:pic>
                    <p:nvPicPr>
                      <p:cNvPr id="727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6" y="1385889"/>
                        <a:ext cx="1241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5716589" y="2109789"/>
          <a:ext cx="12414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6581" imgH="180766" progId="Equation.3">
                  <p:embed/>
                </p:oleObj>
              </mc:Choice>
              <mc:Fallback>
                <p:oleObj name="Equation" r:id="rId8" imgW="466581" imgH="180766" progId="Equation.3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9" y="2109789"/>
                        <a:ext cx="12414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088" name="Object 8"/>
          <p:cNvGraphicFramePr>
            <a:graphicFrameLocks noGrp="1" noChangeAspect="1"/>
          </p:cNvGraphicFramePr>
          <p:nvPr>
            <p:ph/>
          </p:nvPr>
        </p:nvGraphicFramePr>
        <p:xfrm>
          <a:off x="2330450" y="3054350"/>
          <a:ext cx="7631113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71924" imgH="847591" progId="Equation.DSMT4">
                  <p:embed/>
                </p:oleObj>
              </mc:Choice>
              <mc:Fallback>
                <p:oleObj name="Equation" r:id="rId10" imgW="2771924" imgH="847591" progId="Equation.DSMT4">
                  <p:embed/>
                  <p:pic>
                    <p:nvPicPr>
                      <p:cNvPr id="1198088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054350"/>
                        <a:ext cx="7631113" cy="218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69E6FE0-F96C-1673-0AC9-5696368FBA2F}"/>
              </a:ext>
            </a:extLst>
          </p:cNvPr>
          <p:cNvSpPr txBox="1"/>
          <p:nvPr/>
        </p:nvSpPr>
        <p:spPr>
          <a:xfrm>
            <a:off x="4824413" y="4520356"/>
            <a:ext cx="1363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0.25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84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656232D-41D7-4881-B55A-173F1796C7AE}" type="slidenum">
              <a:rPr lang="zh-CN" altLang="en-US" sz="1200" smtClean="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73731" name="Object 2"/>
          <p:cNvGraphicFramePr>
            <a:graphicFrameLocks noGrp="1" noChangeAspect="1"/>
          </p:cNvGraphicFramePr>
          <p:nvPr>
            <p:ph/>
          </p:nvPr>
        </p:nvGraphicFramePr>
        <p:xfrm>
          <a:off x="1976439" y="727076"/>
          <a:ext cx="7292975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2439" imgH="638204" progId="Equation.DSMT4">
                  <p:embed/>
                </p:oleObj>
              </mc:Choice>
              <mc:Fallback>
                <p:oleObj name="Equation" r:id="rId2" imgW="2562439" imgH="638204" progId="Equation.DSMT4">
                  <p:embed/>
                  <p:pic>
                    <p:nvPicPr>
                      <p:cNvPr id="73731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9" y="727076"/>
                        <a:ext cx="7292975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9107" name="Rectangle 3"/>
          <p:cNvSpPr>
            <a:spLocks noChangeArrowheads="1"/>
          </p:cNvSpPr>
          <p:nvPr/>
        </p:nvSpPr>
        <p:spPr bwMode="auto">
          <a:xfrm>
            <a:off x="1925639" y="2418079"/>
            <a:ext cx="8421687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、有来自三个地区的考生报名表各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份，其中女生报名表分别为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份。现任取一个地区的报名表，再从中取一份，求：（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）该表为女生表的概率；（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）已知该表为男生表，它来自第二个地区的概率为多少？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29/90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；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16/61</a:t>
            </a: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0BD8D5-9100-5B44-4EE5-79E019FBC61D}"/>
              </a:ext>
            </a:extLst>
          </p:cNvPr>
          <p:cNvSpPr txBox="1"/>
          <p:nvPr/>
        </p:nvSpPr>
        <p:spPr>
          <a:xfrm>
            <a:off x="6958013" y="1441876"/>
            <a:ext cx="1363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b="1" dirty="0">
                <a:solidFill>
                  <a:srgbClr val="000000"/>
                </a:solidFill>
                <a:latin typeface="宋体" panose="02010600030101010101" pitchFamily="2" charset="-122"/>
              </a:rPr>
              <a:t>2/3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391CE0-5232-7F4D-FE73-3220A472A2E6}"/>
              </a:ext>
            </a:extLst>
          </p:cNvPr>
          <p:cNvSpPr txBox="1"/>
          <p:nvPr/>
        </p:nvSpPr>
        <p:spPr>
          <a:xfrm>
            <a:off x="2306320" y="6016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i</a:t>
            </a:r>
            <a:r>
              <a:rPr lang="en-US" altLang="zh-CN" dirty="0"/>
              <a:t>={</a:t>
            </a:r>
            <a:r>
              <a:rPr lang="zh-CN" altLang="en-US" dirty="0"/>
              <a:t>抽到的报名表示</a:t>
            </a:r>
            <a:r>
              <a:rPr lang="en-US" altLang="zh-CN" dirty="0" err="1"/>
              <a:t>i</a:t>
            </a:r>
            <a:r>
              <a:rPr lang="zh-CN" altLang="en-US" dirty="0"/>
              <a:t>区考生的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dirty="0"/>
              <a:t>=1/3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75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60" y="804508"/>
            <a:ext cx="9199400" cy="25608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73" y="3796747"/>
            <a:ext cx="9257948" cy="2257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7CF9CE-52DD-6BF9-29BB-5CAD2797C22F}"/>
              </a:ext>
            </a:extLst>
          </p:cNvPr>
          <p:cNvSpPr txBox="1"/>
          <p:nvPr/>
        </p:nvSpPr>
        <p:spPr>
          <a:xfrm>
            <a:off x="8798560" y="1312458"/>
            <a:ext cx="136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5DF5B3-A0F2-6F9C-166D-97131C38F394}"/>
              </a:ext>
            </a:extLst>
          </p:cNvPr>
          <p:cNvSpPr txBox="1"/>
          <p:nvPr/>
        </p:nvSpPr>
        <p:spPr>
          <a:xfrm>
            <a:off x="9428387" y="4269018"/>
            <a:ext cx="136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3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F100AA-19F0-4A46-B0B4-9C7194FADFA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5299" name="Group 2"/>
          <p:cNvGrpSpPr>
            <a:grpSpLocks/>
          </p:cNvGrpSpPr>
          <p:nvPr/>
        </p:nvGrpSpPr>
        <p:grpSpPr bwMode="auto">
          <a:xfrm>
            <a:off x="1981200" y="585788"/>
            <a:ext cx="8204200" cy="5459412"/>
            <a:chOff x="408" y="2208"/>
            <a:chExt cx="5168" cy="3439"/>
          </a:xfrm>
        </p:grpSpPr>
        <p:sp>
          <p:nvSpPr>
            <p:cNvPr id="55300" name="Rectangle 3"/>
            <p:cNvSpPr>
              <a:spLocks noChangeArrowheads="1"/>
            </p:cNvSpPr>
            <p:nvPr/>
          </p:nvSpPr>
          <p:spPr bwMode="auto">
            <a:xfrm>
              <a:off x="408" y="2208"/>
              <a:ext cx="5168" cy="3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 设有一箱同类型的产品是由三家工厂所生产的，已知其中有      的产品是由第一家工厂生产的，其它二厂各生产      ；又知第一第二两厂生产的有 2％是次品，第三家工厂生产 的有4％是次品，现从箱中任取一件产品，问拿到的是次品的概率为多少？ </a:t>
              </a:r>
            </a:p>
            <a:p>
              <a:pPr fontAlgn="base">
                <a:lnSpc>
                  <a:spcPct val="15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endPara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1" name="Object 4"/>
            <p:cNvGraphicFramePr>
              <a:graphicFrameLocks noChangeAspect="1"/>
            </p:cNvGraphicFramePr>
            <p:nvPr/>
          </p:nvGraphicFramePr>
          <p:xfrm>
            <a:off x="3064" y="2680"/>
            <a:ext cx="33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3309" imgH="371574" progId="Equation.3">
                    <p:embed/>
                  </p:oleObj>
                </mc:Choice>
                <mc:Fallback>
                  <p:oleObj name="Equation" r:id="rId2" imgW="133309" imgH="371574" progId="Equation.3">
                    <p:embed/>
                    <p:pic>
                      <p:nvPicPr>
                        <p:cNvPr id="5530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" y="2680"/>
                          <a:ext cx="336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5"/>
            <p:cNvGraphicFramePr>
              <a:graphicFrameLocks noChangeAspect="1"/>
            </p:cNvGraphicFramePr>
            <p:nvPr/>
          </p:nvGraphicFramePr>
          <p:xfrm>
            <a:off x="3864" y="3128"/>
            <a:ext cx="29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3309" imgH="371574" progId="Equation.3">
                    <p:embed/>
                  </p:oleObj>
                </mc:Choice>
                <mc:Fallback>
                  <p:oleObj name="Equation" r:id="rId4" imgW="133309" imgH="371574" progId="Equation.3">
                    <p:embed/>
                    <p:pic>
                      <p:nvPicPr>
                        <p:cNvPr id="5530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3128"/>
                          <a:ext cx="29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442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C3987F-35EE-49DE-8945-5B7A5476B3AA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6323" name="组合 8"/>
          <p:cNvGrpSpPr>
            <a:grpSpLocks/>
          </p:cNvGrpSpPr>
          <p:nvPr/>
        </p:nvGrpSpPr>
        <p:grpSpPr bwMode="auto">
          <a:xfrm>
            <a:off x="1871663" y="790575"/>
            <a:ext cx="7789862" cy="2192338"/>
            <a:chOff x="686774" y="791144"/>
            <a:chExt cx="7791019" cy="2192429"/>
          </a:xfrm>
        </p:grpSpPr>
        <p:grpSp>
          <p:nvGrpSpPr>
            <p:cNvPr id="56325" name="组合 6"/>
            <p:cNvGrpSpPr>
              <a:grpSpLocks/>
            </p:cNvGrpSpPr>
            <p:nvPr/>
          </p:nvGrpSpPr>
          <p:grpSpPr bwMode="auto">
            <a:xfrm>
              <a:off x="686774" y="791144"/>
              <a:ext cx="7791019" cy="1569660"/>
              <a:chOff x="686774" y="791144"/>
              <a:chExt cx="7791019" cy="1569660"/>
            </a:xfrm>
          </p:grpSpPr>
          <p:grpSp>
            <p:nvGrpSpPr>
              <p:cNvPr id="56327" name="组合 5"/>
              <p:cNvGrpSpPr>
                <a:grpSpLocks/>
              </p:cNvGrpSpPr>
              <p:nvPr/>
            </p:nvGrpSpPr>
            <p:grpSpPr bwMode="auto">
              <a:xfrm>
                <a:off x="686774" y="951797"/>
                <a:ext cx="2993406" cy="617335"/>
                <a:chOff x="686774" y="951797"/>
                <a:chExt cx="2993406" cy="617335"/>
              </a:xfrm>
            </p:grpSpPr>
            <p:sp>
              <p:nvSpPr>
                <p:cNvPr id="5632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686774" y="951797"/>
                  <a:ext cx="1415772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zh-CN" altLang="en-US" b="1">
                      <a:solidFill>
                        <a:srgbClr val="000000"/>
                      </a:solidFill>
                    </a:rPr>
                    <a:t>解：设</a:t>
                  </a:r>
                </a:p>
              </p:txBody>
            </p:sp>
            <p:pic>
              <p:nvPicPr>
                <p:cNvPr id="56330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02546" y="951797"/>
                  <a:ext cx="1577634" cy="6173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56328" name="TextBox 4"/>
              <p:cNvSpPr txBox="1">
                <a:spLocks noChangeArrowheads="1"/>
              </p:cNvSpPr>
              <p:nvPr/>
            </p:nvSpPr>
            <p:spPr bwMode="auto">
              <a:xfrm>
                <a:off x="1463012" y="791144"/>
                <a:ext cx="7014781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b="1">
                    <a:solidFill>
                      <a:srgbClr val="000000"/>
                    </a:solidFill>
                  </a:rPr>
                  <a:t>                    分别表示取出的产品由第一、第二、第三家工厂生产；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593371" y="2404111"/>
              <a:ext cx="5328441" cy="5794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200" i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B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  <a:ea typeface="宋体"/>
                  <a:cs typeface="Times New Roman" pitchFamily="18" charset="0"/>
                </a:rPr>
                <a:t>表示任取一个产品是次品；</a:t>
              </a:r>
            </a:p>
          </p:txBody>
        </p:sp>
      </p:grpSp>
      <p:pic>
        <p:nvPicPr>
          <p:cNvPr id="13998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3190876"/>
            <a:ext cx="90709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4921360-0B13-43EB-A95F-E5D247BF49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5288" y="720726"/>
            <a:ext cx="8661400" cy="5021263"/>
          </a:xfrm>
          <a:noFill/>
        </p:spPr>
        <p:txBody>
          <a:bodyPr/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、产品整箱出售，每箱</a:t>
            </a:r>
            <a:r>
              <a:rPr lang="en-US" altLang="zh-CN" b="1"/>
              <a:t>20</a:t>
            </a:r>
            <a:r>
              <a:rPr lang="zh-CN" altLang="en-US" b="1"/>
              <a:t>个。各箱有</a:t>
            </a:r>
            <a:r>
              <a:rPr lang="en-US" altLang="zh-CN" b="1"/>
              <a:t>0</a:t>
            </a:r>
            <a:r>
              <a:rPr lang="zh-CN" altLang="en-US" b="1"/>
              <a:t>，</a:t>
            </a:r>
            <a:r>
              <a:rPr lang="en-US" altLang="zh-CN" b="1"/>
              <a:t>1</a:t>
            </a:r>
            <a:r>
              <a:rPr lang="zh-CN" altLang="en-US" b="1"/>
              <a:t>，</a:t>
            </a:r>
            <a:r>
              <a:rPr lang="en-US" altLang="zh-CN" b="1"/>
              <a:t>2</a:t>
            </a:r>
            <a:r>
              <a:rPr lang="zh-CN" altLang="en-US" b="1"/>
              <a:t>个次品的概率分别为</a:t>
            </a:r>
            <a:r>
              <a:rPr lang="en-US" altLang="zh-CN" b="1"/>
              <a:t>0.7</a:t>
            </a:r>
            <a:r>
              <a:rPr lang="zh-CN" altLang="en-US" b="1"/>
              <a:t>，</a:t>
            </a:r>
            <a:r>
              <a:rPr lang="en-US" altLang="zh-CN" b="1"/>
              <a:t>0.2</a:t>
            </a:r>
            <a:r>
              <a:rPr lang="zh-CN" altLang="en-US" b="1"/>
              <a:t>，</a:t>
            </a:r>
            <a:r>
              <a:rPr lang="en-US" altLang="zh-CN" b="1"/>
              <a:t>0.1</a:t>
            </a:r>
            <a:r>
              <a:rPr lang="zh-CN" altLang="en-US" b="1"/>
              <a:t>。一位顾客欲购买一箱产品，在购买时，营业员随机地取一箱，而顾客从中任取</a:t>
            </a:r>
            <a:r>
              <a:rPr lang="en-US" altLang="zh-CN" b="1"/>
              <a:t>4</a:t>
            </a:r>
            <a:r>
              <a:rPr lang="zh-CN" altLang="en-US" b="1"/>
              <a:t>只检查，若无次品，则买下该箱产品，否则退货，求（</a:t>
            </a:r>
            <a:r>
              <a:rPr lang="en-US" altLang="zh-CN" b="1"/>
              <a:t>1</a:t>
            </a:r>
            <a:r>
              <a:rPr lang="zh-CN" altLang="en-US" b="1"/>
              <a:t>）顾客买下该箱产品的概率；（</a:t>
            </a:r>
            <a:r>
              <a:rPr lang="en-US" altLang="zh-CN" b="1"/>
              <a:t>2</a:t>
            </a:r>
            <a:r>
              <a:rPr lang="zh-CN" altLang="en-US" b="1"/>
              <a:t>）已知顾客买下一箱产品，则该箱都是正品的概率为多少？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272325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F71A967-2064-4693-83E1-B6F852767B6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056043" y="719657"/>
            <a:ext cx="8159750" cy="10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表示一箱产品中含有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个次品 （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=0,1,2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）；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表示顾客买下该箱产品；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37027"/>
              </p:ext>
            </p:extLst>
          </p:nvPr>
        </p:nvGraphicFramePr>
        <p:xfrm>
          <a:off x="2402682" y="2061767"/>
          <a:ext cx="6821487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600" imgH="889000" progId="Equation.DSMT4">
                  <p:embed/>
                </p:oleObj>
              </mc:Choice>
              <mc:Fallback>
                <p:oleObj name="Equation" r:id="rId2" imgW="2895600" imgH="8890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682" y="2061767"/>
                        <a:ext cx="6821487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642924"/>
              </p:ext>
            </p:extLst>
          </p:nvPr>
        </p:nvGraphicFramePr>
        <p:xfrm>
          <a:off x="2559844" y="4533900"/>
          <a:ext cx="66643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419100" progId="Equation.DSMT4">
                  <p:embed/>
                </p:oleObj>
              </mc:Choice>
              <mc:Fallback>
                <p:oleObj name="Equation" r:id="rId4" imgW="2921000" imgH="419100" progId="Equation.DSMT4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4" y="4533900"/>
                        <a:ext cx="66643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988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D36D04E-BEE6-4990-9FEF-00F0E2D0185D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12628" y="1086111"/>
            <a:ext cx="8647372" cy="3790689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6</a:t>
            </a:r>
            <a:r>
              <a:rPr lang="zh-CN" altLang="en-US" b="1" dirty="0"/>
              <a:t>、袋中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个球，其中红球个数从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～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/>
              <a:t>等可能，每次从中任取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b="1" dirty="0"/>
              <a:t>球，观察其颜色后放回，如此重复了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次。结果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/>
              <a:t>次都观察到红球，问袋中全是红球的概率。</a:t>
            </a:r>
          </a:p>
        </p:txBody>
      </p:sp>
    </p:spTree>
    <p:extLst>
      <p:ext uri="{BB962C8B-B14F-4D97-AF65-F5344CB8AC3E}">
        <p14:creationId xmlns:p14="http://schemas.microsoft.com/office/powerpoint/2010/main" val="156735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76385" y="1180754"/>
            <a:ext cx="8753475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解：令事件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表示袋中有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个红球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=0,1,2,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次抽到的都是红球；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667753"/>
              </p:ext>
            </p:extLst>
          </p:nvPr>
        </p:nvGraphicFramePr>
        <p:xfrm>
          <a:off x="2219414" y="2647662"/>
          <a:ext cx="8720686" cy="309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1422400" progId="Equation.DSMT4">
                  <p:embed/>
                </p:oleObj>
              </mc:Choice>
              <mc:Fallback>
                <p:oleObj name="Equation" r:id="rId2" imgW="3886200" imgH="1422400" progId="Equation.DSMT4">
                  <p:embed/>
                  <p:pic>
                    <p:nvPicPr>
                      <p:cNvPr id="542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414" y="2647662"/>
                        <a:ext cx="8720686" cy="3099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9271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A22FDF7-898B-4411-AB08-2964EA1ACF1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187842" name="Text Box 2"/>
          <p:cNvSpPr txBox="1">
            <a:spLocks noChangeArrowheads="1"/>
          </p:cNvSpPr>
          <p:nvPr/>
        </p:nvSpPr>
        <p:spPr bwMode="auto">
          <a:xfrm>
            <a:off x="1892300" y="1282700"/>
            <a:ext cx="617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一、 两个事件的独立性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1776413" y="542925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FF3300"/>
                </a:solidFill>
              </a:rPr>
              <a:t>§</a:t>
            </a: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1.5   事件的独立性</a:t>
            </a:r>
          </a:p>
        </p:txBody>
      </p:sp>
      <p:sp>
        <p:nvSpPr>
          <p:cNvPr id="1187844" name="Text Box 4"/>
          <p:cNvSpPr txBox="1">
            <a:spLocks noChangeArrowheads="1"/>
          </p:cNvSpPr>
          <p:nvPr/>
        </p:nvSpPr>
        <p:spPr bwMode="auto">
          <a:xfrm>
            <a:off x="1816100" y="2095501"/>
            <a:ext cx="8686800" cy="398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例1、在20个产品中有2个次品，从中接连抽两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个产品，第一个产品抽得后放回，再抽第二个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产品，求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（1）已知第一次取得次品的情况下，第二次取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得次品的概率；</a:t>
            </a:r>
          </a:p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第二次取得次品的概率。</a:t>
            </a:r>
          </a:p>
        </p:txBody>
      </p:sp>
    </p:spTree>
    <p:extLst>
      <p:ext uri="{BB962C8B-B14F-4D97-AF65-F5344CB8AC3E}">
        <p14:creationId xmlns:p14="http://schemas.microsoft.com/office/powerpoint/2010/main" val="353747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42" grpId="0" autoUpdateAnimBg="0"/>
      <p:bldP spid="1187844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1240</Words>
  <Application>Microsoft Office PowerPoint</Application>
  <PresentationFormat>宽屏</PresentationFormat>
  <Paragraphs>89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宋体</vt:lpstr>
      <vt:lpstr>Arial</vt:lpstr>
      <vt:lpstr>Arial Black</vt:lpstr>
      <vt:lpstr>Times New Roman</vt:lpstr>
      <vt:lpstr>Wingdings</vt:lpstr>
      <vt:lpstr>Pixel</vt:lpstr>
      <vt:lpstr>Equation</vt:lpstr>
      <vt:lpstr>Equation.3</vt:lpstr>
      <vt:lpstr>公式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邹颖 曹</cp:lastModifiedBy>
  <cp:revision>9</cp:revision>
  <dcterms:created xsi:type="dcterms:W3CDTF">2020-10-08T07:56:34Z</dcterms:created>
  <dcterms:modified xsi:type="dcterms:W3CDTF">2022-07-16T03:48:42Z</dcterms:modified>
</cp:coreProperties>
</file>