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57" r:id="rId3"/>
    <p:sldId id="258" r:id="rId4"/>
    <p:sldId id="259" r:id="rId5"/>
    <p:sldId id="260" r:id="rId6"/>
    <p:sldId id="286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619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3619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6A1E176-41AD-4E63-9FE9-A1840E1A2E0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43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DCAFDE-2771-4A67-A60C-7CBB7E5BD6ED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3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8CF5E-9686-4FC3-A50D-4F8B472A6DC1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33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C07171-1C03-4EB3-9E81-8524BEE7E52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6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8492DCF-A7D7-49F2-A8AD-06D5D2B60444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446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35BD79-EFA6-41DA-A997-F43DF4297D1E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59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457200"/>
            <a:ext cx="109728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E42936-5975-45B6-87A4-F00CFD0E24D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98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06FEE0-CBC2-4C9A-BD6D-13CBA83EF31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599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F27EEB7-0F18-4CE2-99F3-48862F7BDF60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3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0FE3D9-5AB1-47C7-80DF-E44B69317F89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5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35FA27-9ABB-4E9D-9117-84E06D07ECA8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963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B582CD-9F5B-474D-8D00-B85A0D54551A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88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E802AC-0E9B-4122-9A3A-EEE05F8FBC15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26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20CB27-F4D8-449F-BAE5-4414B8116A6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70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2405422-9A01-4090-9A8E-038B52CCAE1C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00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8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3608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299774-3827-4747-A3F8-4E7A2AC7A353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99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609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6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0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BE42936-5975-45B6-87A4-F00CFD0E24D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60" y="804508"/>
            <a:ext cx="9199400" cy="25608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173" y="3796747"/>
            <a:ext cx="9257948" cy="22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5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1F78478-6C0A-468C-B9E1-0B4146090E8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81923" name="Object 2"/>
          <p:cNvGraphicFramePr>
            <a:graphicFrameLocks noChangeAspect="1"/>
          </p:cNvGraphicFramePr>
          <p:nvPr/>
        </p:nvGraphicFramePr>
        <p:xfrm>
          <a:off x="7289801" y="498475"/>
          <a:ext cx="10953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公式" r:id="rId3" imgW="352317" imgH="161685" progId="Equation.3">
                  <p:embed/>
                </p:oleObj>
              </mc:Choice>
              <mc:Fallback>
                <p:oleObj name="公式" r:id="rId3" imgW="352317" imgH="161685" progId="Equation.3">
                  <p:embed/>
                  <p:pic>
                    <p:nvPicPr>
                      <p:cNvPr id="819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1" y="498475"/>
                        <a:ext cx="10953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7299" name="Group 3"/>
          <p:cNvGrpSpPr>
            <a:grpSpLocks/>
          </p:cNvGrpSpPr>
          <p:nvPr/>
        </p:nvGrpSpPr>
        <p:grpSpPr bwMode="auto">
          <a:xfrm>
            <a:off x="1989139" y="3297239"/>
            <a:ext cx="8332787" cy="1978025"/>
            <a:chOff x="321" y="1780"/>
            <a:chExt cx="5221" cy="1198"/>
          </a:xfrm>
        </p:grpSpPr>
        <p:sp>
          <p:nvSpPr>
            <p:cNvPr id="1207300" name="AutoShape 4"/>
            <p:cNvSpPr>
              <a:spLocks noChangeArrowheads="1"/>
            </p:cNvSpPr>
            <p:nvPr/>
          </p:nvSpPr>
          <p:spPr bwMode="auto">
            <a:xfrm>
              <a:off x="321" y="1944"/>
              <a:ext cx="720" cy="765"/>
            </a:xfrm>
            <a:prstGeom prst="verticalScroll">
              <a:avLst>
                <a:gd name="adj" fmla="val 12500"/>
              </a:avLst>
            </a:prstGeom>
            <a:solidFill>
              <a:srgbClr val="FF3300"/>
            </a:solidFill>
            <a:ln w="12700" cap="sq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8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注意</a:t>
              </a:r>
            </a:p>
          </p:txBody>
        </p:sp>
        <p:sp>
          <p:nvSpPr>
            <p:cNvPr id="81929" name="Text Box 5"/>
            <p:cNvSpPr txBox="1">
              <a:spLocks noChangeArrowheads="1"/>
            </p:cNvSpPr>
            <p:nvPr/>
          </p:nvSpPr>
          <p:spPr bwMode="auto">
            <a:xfrm>
              <a:off x="1209" y="1780"/>
              <a:ext cx="4333" cy="3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）分布函数的定义域为一切实数；</a:t>
              </a:r>
            </a:p>
          </p:txBody>
        </p:sp>
        <p:sp>
          <p:nvSpPr>
            <p:cNvPr id="81930" name="Text Box 6"/>
            <p:cNvSpPr txBox="1">
              <a:spLocks noChangeArrowheads="1"/>
            </p:cNvSpPr>
            <p:nvPr/>
          </p:nvSpPr>
          <p:spPr bwMode="auto">
            <a:xfrm>
              <a:off x="1219" y="2130"/>
              <a:ext cx="4212" cy="8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）分布函数在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处的取值所表示的</a:t>
              </a:r>
            </a:p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在                上的概率。</a:t>
              </a:r>
            </a:p>
          </p:txBody>
        </p:sp>
        <p:graphicFrame>
          <p:nvGraphicFramePr>
            <p:cNvPr id="81931" name="Object 7"/>
            <p:cNvGraphicFramePr>
              <a:graphicFrameLocks noChangeAspect="1"/>
            </p:cNvGraphicFramePr>
            <p:nvPr/>
          </p:nvGraphicFramePr>
          <p:xfrm>
            <a:off x="3089" y="2598"/>
            <a:ext cx="88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4" name="公式" r:id="rId5" imgW="447537" imgH="180766" progId="Equation.3">
                    <p:embed/>
                  </p:oleObj>
                </mc:Choice>
                <mc:Fallback>
                  <p:oleObj name="公式" r:id="rId5" imgW="447537" imgH="180766" progId="Equation.3">
                    <p:embed/>
                    <p:pic>
                      <p:nvPicPr>
                        <p:cNvPr id="819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2598"/>
                          <a:ext cx="88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25" name="Group 8"/>
          <p:cNvGrpSpPr>
            <a:grpSpLocks/>
          </p:cNvGrpSpPr>
          <p:nvPr/>
        </p:nvGrpSpPr>
        <p:grpSpPr bwMode="auto">
          <a:xfrm>
            <a:off x="1863725" y="280989"/>
            <a:ext cx="8470900" cy="2287587"/>
            <a:chOff x="214" y="177"/>
            <a:chExt cx="5336" cy="1441"/>
          </a:xfrm>
        </p:grpSpPr>
        <p:sp>
          <p:nvSpPr>
            <p:cNvPr id="81926" name="Text Box 9"/>
            <p:cNvSpPr txBox="1">
              <a:spLocks noChangeArrowheads="1"/>
            </p:cNvSpPr>
            <p:nvPr/>
          </p:nvSpPr>
          <p:spPr bwMode="auto">
            <a:xfrm>
              <a:off x="214" y="177"/>
              <a:ext cx="5336" cy="1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是一个随机变量，             是任一实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数，函数                                 就称为随机变量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的概率分布函数，简称分布函数。</a:t>
              </a:r>
            </a:p>
          </p:txBody>
        </p:sp>
        <p:graphicFrame>
          <p:nvGraphicFramePr>
            <p:cNvPr id="81927" name="Object 10"/>
            <p:cNvGraphicFramePr>
              <a:graphicFrameLocks noChangeAspect="1"/>
            </p:cNvGraphicFramePr>
            <p:nvPr/>
          </p:nvGraphicFramePr>
          <p:xfrm>
            <a:off x="1473" y="791"/>
            <a:ext cx="180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5" name="公式" r:id="rId7" imgW="1047929" imgH="180766" progId="Equation.3">
                    <p:embed/>
                  </p:oleObj>
                </mc:Choice>
                <mc:Fallback>
                  <p:oleObj name="公式" r:id="rId7" imgW="1047929" imgH="180766" progId="Equation.3">
                    <p:embed/>
                    <p:pic>
                      <p:nvPicPr>
                        <p:cNvPr id="81927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791"/>
                          <a:ext cx="1806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511182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54F63BE-046F-4FA0-B4C0-C16409C1378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2947" name="Text Box 2"/>
          <p:cNvSpPr txBox="1">
            <a:spLocks noChangeArrowheads="1"/>
          </p:cNvSpPr>
          <p:nvPr/>
        </p:nvSpPr>
        <p:spPr bwMode="auto">
          <a:xfrm>
            <a:off x="2033588" y="547689"/>
            <a:ext cx="34804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分布函数的性质：</a:t>
            </a:r>
          </a:p>
        </p:txBody>
      </p:sp>
      <p:grpSp>
        <p:nvGrpSpPr>
          <p:cNvPr id="1208323" name="Group 3"/>
          <p:cNvGrpSpPr>
            <a:grpSpLocks/>
          </p:cNvGrpSpPr>
          <p:nvPr/>
        </p:nvGrpSpPr>
        <p:grpSpPr bwMode="auto">
          <a:xfrm>
            <a:off x="1922464" y="1185864"/>
            <a:ext cx="8135937" cy="3595687"/>
            <a:chOff x="248" y="964"/>
            <a:chExt cx="5125" cy="2265"/>
          </a:xfrm>
        </p:grpSpPr>
        <p:sp>
          <p:nvSpPr>
            <p:cNvPr id="82952" name="Text Box 4"/>
            <p:cNvSpPr txBox="1">
              <a:spLocks noChangeArrowheads="1"/>
            </p:cNvSpPr>
            <p:nvPr/>
          </p:nvSpPr>
          <p:spPr bwMode="auto">
            <a:xfrm>
              <a:off x="248" y="1018"/>
              <a:ext cx="4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）单调不减，即若             ，则有</a:t>
              </a:r>
            </a:p>
          </p:txBody>
        </p:sp>
        <p:graphicFrame>
          <p:nvGraphicFramePr>
            <p:cNvPr id="82953" name="Object 5"/>
            <p:cNvGraphicFramePr>
              <a:graphicFrameLocks noChangeAspect="1"/>
            </p:cNvGraphicFramePr>
            <p:nvPr/>
          </p:nvGraphicFramePr>
          <p:xfrm>
            <a:off x="1599" y="1492"/>
            <a:ext cx="169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8" name="公式" r:id="rId3" imgW="886054" imgH="199847" progId="Equation.3">
                    <p:embed/>
                  </p:oleObj>
                </mc:Choice>
                <mc:Fallback>
                  <p:oleObj name="公式" r:id="rId3" imgW="886054" imgH="199847" progId="Equation.3">
                    <p:embed/>
                    <p:pic>
                      <p:nvPicPr>
                        <p:cNvPr id="829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1492"/>
                          <a:ext cx="1690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4" name="Object 6"/>
            <p:cNvGraphicFramePr>
              <a:graphicFrameLocks noChangeAspect="1"/>
            </p:cNvGraphicFramePr>
            <p:nvPr/>
          </p:nvGraphicFramePr>
          <p:xfrm>
            <a:off x="2762" y="964"/>
            <a:ext cx="833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9" name="公式" r:id="rId5" imgW="428493" imgH="199847" progId="Equation.3">
                    <p:embed/>
                  </p:oleObj>
                </mc:Choice>
                <mc:Fallback>
                  <p:oleObj name="公式" r:id="rId5" imgW="428493" imgH="199847" progId="Equation.3">
                    <p:embed/>
                    <p:pic>
                      <p:nvPicPr>
                        <p:cNvPr id="82954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2" y="964"/>
                          <a:ext cx="833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5" name="Text Box 7"/>
            <p:cNvSpPr txBox="1">
              <a:spLocks noChangeArrowheads="1"/>
            </p:cNvSpPr>
            <p:nvPr/>
          </p:nvSpPr>
          <p:spPr bwMode="auto">
            <a:xfrm>
              <a:off x="272" y="2081"/>
              <a:ext cx="7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82956" name="Object 8"/>
            <p:cNvGraphicFramePr>
              <a:graphicFrameLocks noChangeAspect="1"/>
            </p:cNvGraphicFramePr>
            <p:nvPr/>
          </p:nvGraphicFramePr>
          <p:xfrm>
            <a:off x="995" y="2084"/>
            <a:ext cx="1452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0" name="公式" r:id="rId7" imgW="752243" imgH="180766" progId="Equation.3">
                    <p:embed/>
                  </p:oleObj>
                </mc:Choice>
                <mc:Fallback>
                  <p:oleObj name="公式" r:id="rId7" imgW="752243" imgH="180766" progId="Equation.3">
                    <p:embed/>
                    <p:pic>
                      <p:nvPicPr>
                        <p:cNvPr id="8295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084"/>
                          <a:ext cx="1452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7" name="Text Box 9"/>
            <p:cNvSpPr txBox="1">
              <a:spLocks noChangeArrowheads="1"/>
            </p:cNvSpPr>
            <p:nvPr/>
          </p:nvSpPr>
          <p:spPr bwMode="auto">
            <a:xfrm>
              <a:off x="2445" y="2055"/>
              <a:ext cx="3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且</a:t>
              </a:r>
            </a:p>
          </p:txBody>
        </p:sp>
        <p:graphicFrame>
          <p:nvGraphicFramePr>
            <p:cNvPr id="82958" name="Object 10"/>
            <p:cNvGraphicFramePr>
              <a:graphicFrameLocks noChangeAspect="1"/>
            </p:cNvGraphicFramePr>
            <p:nvPr/>
          </p:nvGraphicFramePr>
          <p:xfrm>
            <a:off x="2826" y="2079"/>
            <a:ext cx="254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1" name="公式" r:id="rId9" imgW="1343113" imgH="180766" progId="Equation.3">
                    <p:embed/>
                  </p:oleObj>
                </mc:Choice>
                <mc:Fallback>
                  <p:oleObj name="公式" r:id="rId9" imgW="1343113" imgH="180766" progId="Equation.3">
                    <p:embed/>
                    <p:pic>
                      <p:nvPicPr>
                        <p:cNvPr id="8295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6" y="2079"/>
                          <a:ext cx="2547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9" name="Text Box 11"/>
            <p:cNvSpPr txBox="1">
              <a:spLocks noChangeArrowheads="1"/>
            </p:cNvSpPr>
            <p:nvPr/>
          </p:nvSpPr>
          <p:spPr bwMode="auto">
            <a:xfrm>
              <a:off x="304" y="2817"/>
              <a:ext cx="20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）右连续，即</a:t>
              </a:r>
            </a:p>
          </p:txBody>
        </p:sp>
        <p:graphicFrame>
          <p:nvGraphicFramePr>
            <p:cNvPr id="82960" name="Object 12"/>
            <p:cNvGraphicFramePr>
              <a:graphicFrameLocks noChangeAspect="1"/>
            </p:cNvGraphicFramePr>
            <p:nvPr/>
          </p:nvGraphicFramePr>
          <p:xfrm>
            <a:off x="2316" y="2832"/>
            <a:ext cx="1881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2" name="公式" r:id="rId11" imgW="981274" imgH="180766" progId="Equation.3">
                    <p:embed/>
                  </p:oleObj>
                </mc:Choice>
                <mc:Fallback>
                  <p:oleObj name="公式" r:id="rId11" imgW="981274" imgH="180766" progId="Equation.3">
                    <p:embed/>
                    <p:pic>
                      <p:nvPicPr>
                        <p:cNvPr id="829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2832"/>
                          <a:ext cx="1881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8333" name="Group 13"/>
          <p:cNvGrpSpPr>
            <a:grpSpLocks/>
          </p:cNvGrpSpPr>
          <p:nvPr/>
        </p:nvGrpSpPr>
        <p:grpSpPr bwMode="auto">
          <a:xfrm>
            <a:off x="1905001" y="4922839"/>
            <a:ext cx="8385175" cy="1266825"/>
            <a:chOff x="240" y="3146"/>
            <a:chExt cx="5282" cy="798"/>
          </a:xfrm>
        </p:grpSpPr>
        <p:sp>
          <p:nvSpPr>
            <p:cNvPr id="82950" name="Text Box 14"/>
            <p:cNvSpPr txBox="1">
              <a:spLocks noChangeArrowheads="1"/>
            </p:cNvSpPr>
            <p:nvPr/>
          </p:nvSpPr>
          <p:spPr bwMode="auto">
            <a:xfrm>
              <a:off x="240" y="3146"/>
              <a:ext cx="5246" cy="7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7D"/>
                  </a:solidFill>
                  <a:latin typeface="Times New Roman" panose="02020603050405020304" pitchFamily="18" charset="0"/>
                </a:rPr>
                <a:t>特别需要说明的是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：随机变量的分布函数     具有上述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条性质；反之也成立。</a:t>
              </a:r>
            </a:p>
          </p:txBody>
        </p:sp>
        <p:graphicFrame>
          <p:nvGraphicFramePr>
            <p:cNvPr id="82951" name="Object 15"/>
            <p:cNvGraphicFramePr>
              <a:graphicFrameLocks noChangeAspect="1"/>
            </p:cNvGraphicFramePr>
            <p:nvPr/>
          </p:nvGraphicFramePr>
          <p:xfrm>
            <a:off x="4921" y="3218"/>
            <a:ext cx="601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3" name="公式" r:id="rId13" imgW="323750" imgH="180766" progId="Equation.3">
                    <p:embed/>
                  </p:oleObj>
                </mc:Choice>
                <mc:Fallback>
                  <p:oleObj name="公式" r:id="rId13" imgW="323750" imgH="180766" progId="Equation.3">
                    <p:embed/>
                    <p:pic>
                      <p:nvPicPr>
                        <p:cNvPr id="82951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3218"/>
                          <a:ext cx="601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5437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2264BD4-6299-4530-BD29-393F44BAAF7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209346" name="Object 2"/>
          <p:cNvGraphicFramePr>
            <a:graphicFrameLocks noChangeAspect="1"/>
          </p:cNvGraphicFramePr>
          <p:nvPr>
            <p:extLst/>
          </p:nvPr>
        </p:nvGraphicFramePr>
        <p:xfrm>
          <a:off x="3726556" y="1395558"/>
          <a:ext cx="3976572" cy="319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1343113" imgH="1276407" progId="Equation.DSMT4">
                  <p:embed/>
                </p:oleObj>
              </mc:Choice>
              <mc:Fallback>
                <p:oleObj name="Equation" r:id="rId3" imgW="1343113" imgH="1276407" progId="Equation.DSMT4">
                  <p:embed/>
                  <p:pic>
                    <p:nvPicPr>
                      <p:cNvPr id="12093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6556" y="1395558"/>
                        <a:ext cx="3976572" cy="3198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Text Box 3"/>
          <p:cNvSpPr txBox="1">
            <a:spLocks noChangeArrowheads="1"/>
          </p:cNvSpPr>
          <p:nvPr/>
        </p:nvSpPr>
        <p:spPr bwMode="auto">
          <a:xfrm>
            <a:off x="2033588" y="574675"/>
            <a:ext cx="6915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、判断以下函数是否为分布函数：</a:t>
            </a:r>
          </a:p>
        </p:txBody>
      </p:sp>
    </p:spTree>
    <p:extLst>
      <p:ext uri="{BB962C8B-B14F-4D97-AF65-F5344CB8AC3E}">
        <p14:creationId xmlns:p14="http://schemas.microsoft.com/office/powerpoint/2010/main" val="3650707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54B245D-CFA1-422D-BA30-2EDA0D34C9D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4995" name="Text Box 2"/>
          <p:cNvSpPr txBox="1">
            <a:spLocks noChangeArrowheads="1"/>
          </p:cNvSpPr>
          <p:nvPr/>
        </p:nvSpPr>
        <p:spPr bwMode="auto">
          <a:xfrm>
            <a:off x="2030413" y="514350"/>
            <a:ext cx="6807200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关于分布函数还有一些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常用公式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： </a:t>
            </a: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260601" y="1452564"/>
            <a:ext cx="1349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3606800" y="4064001"/>
          <a:ext cx="5549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3" imgW="1704952" imgH="180766" progId="Equation.DSMT4">
                  <p:embed/>
                </p:oleObj>
              </mc:Choice>
              <mc:Fallback>
                <p:oleObj name="Equation" r:id="rId3" imgW="1704952" imgH="180766" progId="Equation.DSMT4">
                  <p:embed/>
                  <p:pic>
                    <p:nvPicPr>
                      <p:cNvPr id="849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4064001"/>
                        <a:ext cx="55499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3624264" y="1500188"/>
          <a:ext cx="3387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公式" r:id="rId5" imgW="1038407" imgH="180766" progId="Equation.3">
                  <p:embed/>
                </p:oleObj>
              </mc:Choice>
              <mc:Fallback>
                <p:oleObj name="公式" r:id="rId5" imgW="1038407" imgH="180766" progId="Equation.3">
                  <p:embed/>
                  <p:pic>
                    <p:nvPicPr>
                      <p:cNvPr id="849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4264" y="1500188"/>
                        <a:ext cx="3387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Text Box 7"/>
          <p:cNvSpPr txBox="1">
            <a:spLocks noChangeArrowheads="1"/>
          </p:cNvSpPr>
          <p:nvPr/>
        </p:nvSpPr>
        <p:spPr bwMode="auto">
          <a:xfrm>
            <a:off x="2268539" y="2339975"/>
            <a:ext cx="1349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640138" y="3228976"/>
          <a:ext cx="3998912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公式" r:id="rId7" imgW="1228848" imgH="180766" progId="Equation.3">
                  <p:embed/>
                </p:oleObj>
              </mc:Choice>
              <mc:Fallback>
                <p:oleObj name="公式" r:id="rId7" imgW="1228848" imgH="180766" progId="Equation.3">
                  <p:embed/>
                  <p:pic>
                    <p:nvPicPr>
                      <p:cNvPr id="850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3228976"/>
                        <a:ext cx="3998912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Text Box 9"/>
          <p:cNvSpPr txBox="1">
            <a:spLocks noChangeArrowheads="1"/>
          </p:cNvSpPr>
          <p:nvPr/>
        </p:nvSpPr>
        <p:spPr bwMode="auto">
          <a:xfrm>
            <a:off x="2244726" y="3184525"/>
            <a:ext cx="1350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3638550" y="2357438"/>
          <a:ext cx="40830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Equation" r:id="rId9" imgW="1247892" imgH="180766" progId="Equation.DSMT4">
                  <p:embed/>
                </p:oleObj>
              </mc:Choice>
              <mc:Fallback>
                <p:oleObj name="Equation" r:id="rId9" imgW="1247892" imgH="180766" progId="Equation.DSMT4">
                  <p:embed/>
                  <p:pic>
                    <p:nvPicPr>
                      <p:cNvPr id="850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2357438"/>
                        <a:ext cx="40830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3" name="Text Box 11"/>
          <p:cNvSpPr txBox="1">
            <a:spLocks noChangeArrowheads="1"/>
          </p:cNvSpPr>
          <p:nvPr/>
        </p:nvSpPr>
        <p:spPr bwMode="auto">
          <a:xfrm>
            <a:off x="2263776" y="4057650"/>
            <a:ext cx="1387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85004" name="Text Box 12"/>
          <p:cNvSpPr txBox="1">
            <a:spLocks noChangeArrowheads="1"/>
          </p:cNvSpPr>
          <p:nvPr/>
        </p:nvSpPr>
        <p:spPr bwMode="auto">
          <a:xfrm>
            <a:off x="2298701" y="4865688"/>
            <a:ext cx="1344613" cy="57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3533776" y="4906963"/>
          <a:ext cx="620236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Equation" r:id="rId11" imgW="1914437" imgH="180766" progId="Equation.DSMT4">
                  <p:embed/>
                </p:oleObj>
              </mc:Choice>
              <mc:Fallback>
                <p:oleObj name="Equation" r:id="rId11" imgW="1914437" imgH="180766" progId="Equation.DSMT4">
                  <p:embed/>
                  <p:pic>
                    <p:nvPicPr>
                      <p:cNvPr id="850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6" y="4906963"/>
                        <a:ext cx="6202363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2805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6749DB2-7DD5-442B-AC32-EBCBD3F9D53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6019" name="Text Box 2"/>
          <p:cNvSpPr txBox="1">
            <a:spLocks noChangeArrowheads="1"/>
          </p:cNvSpPr>
          <p:nvPr/>
        </p:nvSpPr>
        <p:spPr bwMode="auto">
          <a:xfrm>
            <a:off x="3484563" y="757239"/>
            <a:ext cx="4972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b="1">
                <a:solidFill>
                  <a:srgbClr val="FF3300"/>
                </a:solidFill>
                <a:latin typeface="Times New Roman" panose="02020603050405020304" pitchFamily="18" charset="0"/>
              </a:rPr>
              <a:t>2.3  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离散型随机变量</a:t>
            </a:r>
          </a:p>
        </p:txBody>
      </p:sp>
      <p:sp>
        <p:nvSpPr>
          <p:cNvPr id="1211395" name="Text Box 3"/>
          <p:cNvSpPr txBox="1">
            <a:spLocks noChangeArrowheads="1"/>
          </p:cNvSpPr>
          <p:nvPr/>
        </p:nvSpPr>
        <p:spPr bwMode="auto">
          <a:xfrm>
            <a:off x="2051051" y="1800225"/>
            <a:ext cx="84241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7D"/>
                </a:solidFill>
                <a:latin typeface="Times New Roman" panose="02020603050405020304" pitchFamily="18" charset="0"/>
              </a:rPr>
              <a:t>离散型随机变量：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随机变量的可取值范围，有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的可以排列出来，有的不能排列出来。把可取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值能按一定的次序一一列举出来的随机变量称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为离散型随机变量。</a:t>
            </a:r>
          </a:p>
        </p:txBody>
      </p:sp>
    </p:spTree>
    <p:extLst>
      <p:ext uri="{BB962C8B-B14F-4D97-AF65-F5344CB8AC3E}">
        <p14:creationId xmlns:p14="http://schemas.microsoft.com/office/powerpoint/2010/main" val="346545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7E3418A-47BC-4278-9435-5204162ED95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1212418" name="Group 2"/>
          <p:cNvGrpSpPr>
            <a:grpSpLocks/>
          </p:cNvGrpSpPr>
          <p:nvPr/>
        </p:nvGrpSpPr>
        <p:grpSpPr bwMode="auto">
          <a:xfrm>
            <a:off x="1841500" y="1249364"/>
            <a:ext cx="8667750" cy="2012949"/>
            <a:chOff x="300" y="298"/>
            <a:chExt cx="5460" cy="1268"/>
          </a:xfrm>
        </p:grpSpPr>
        <p:sp>
          <p:nvSpPr>
            <p:cNvPr id="87051" name="Text Box 3"/>
            <p:cNvSpPr txBox="1">
              <a:spLocks noChangeArrowheads="1"/>
            </p:cNvSpPr>
            <p:nvPr/>
          </p:nvSpPr>
          <p:spPr bwMode="auto">
            <a:xfrm>
              <a:off x="300" y="298"/>
              <a:ext cx="5460" cy="1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99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如果离散型随机变量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的一切可能取值为                           ，则称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＝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为随机变量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的概率分布列，简称分布列或分布律。</a:t>
              </a:r>
            </a:p>
          </p:txBody>
        </p:sp>
        <p:graphicFrame>
          <p:nvGraphicFramePr>
            <p:cNvPr id="87052" name="Object 4"/>
            <p:cNvGraphicFramePr>
              <a:graphicFrameLocks noChangeAspect="1"/>
            </p:cNvGraphicFramePr>
            <p:nvPr/>
          </p:nvGraphicFramePr>
          <p:xfrm>
            <a:off x="1010" y="798"/>
            <a:ext cx="162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5" name="Equation" r:id="rId3" imgW="905098" imgH="209387" progId="Equation.3">
                    <p:embed/>
                  </p:oleObj>
                </mc:Choice>
                <mc:Fallback>
                  <p:oleObj name="Equation" r:id="rId3" imgW="905098" imgH="209387" progId="Equation.3">
                    <p:embed/>
                    <p:pic>
                      <p:nvPicPr>
                        <p:cNvPr id="87052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798"/>
                          <a:ext cx="1624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2421" name="Group 5"/>
          <p:cNvGrpSpPr>
            <a:grpSpLocks/>
          </p:cNvGrpSpPr>
          <p:nvPr/>
        </p:nvGrpSpPr>
        <p:grpSpPr bwMode="auto">
          <a:xfrm>
            <a:off x="1820864" y="3478213"/>
            <a:ext cx="6637337" cy="2254249"/>
            <a:chOff x="363" y="2307"/>
            <a:chExt cx="4181" cy="1420"/>
          </a:xfrm>
        </p:grpSpPr>
        <p:sp>
          <p:nvSpPr>
            <p:cNvPr id="87046" name="Text Box 6"/>
            <p:cNvSpPr txBox="1">
              <a:spLocks noChangeArrowheads="1"/>
            </p:cNvSpPr>
            <p:nvPr/>
          </p:nvSpPr>
          <p:spPr bwMode="auto">
            <a:xfrm>
              <a:off x="363" y="2307"/>
              <a:ext cx="418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分布律又常常表示为表格的形式：</a:t>
              </a: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862" y="2818"/>
              <a:ext cx="336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x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  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048" name="Text Box 8"/>
            <p:cNvSpPr txBox="1">
              <a:spLocks noChangeArrowheads="1"/>
            </p:cNvSpPr>
            <p:nvPr/>
          </p:nvSpPr>
          <p:spPr bwMode="auto">
            <a:xfrm>
              <a:off x="872" y="3359"/>
              <a:ext cx="33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 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 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p</a:t>
              </a:r>
              <a:r>
                <a:rPr kumimoji="1" lang="en-US" altLang="zh-CN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k  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7049" name="Line 9"/>
            <p:cNvSpPr>
              <a:spLocks noChangeShapeType="1"/>
            </p:cNvSpPr>
            <p:nvPr/>
          </p:nvSpPr>
          <p:spPr bwMode="auto">
            <a:xfrm>
              <a:off x="836" y="3279"/>
              <a:ext cx="3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7050" name="Line 10"/>
            <p:cNvSpPr>
              <a:spLocks noChangeShapeType="1"/>
            </p:cNvSpPr>
            <p:nvPr/>
          </p:nvSpPr>
          <p:spPr bwMode="auto">
            <a:xfrm flipH="1">
              <a:off x="1329" y="2880"/>
              <a:ext cx="9" cy="76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7045" name="Text Box 11"/>
          <p:cNvSpPr txBox="1">
            <a:spLocks noChangeArrowheads="1"/>
          </p:cNvSpPr>
          <p:nvPr/>
        </p:nvSpPr>
        <p:spPr bwMode="auto">
          <a:xfrm>
            <a:off x="1871664" y="546100"/>
            <a:ext cx="7600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一、离散型随机变量的分布</a:t>
            </a:r>
            <a:r>
              <a:rPr kumimoji="1" lang="zh-CN" altLang="en-US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列（分布律）</a:t>
            </a:r>
            <a:endParaRPr kumimoji="1" lang="zh-CN" altLang="en-US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3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55F819F-1593-40C7-9070-88DE2424695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8067" name="Text Box 2"/>
          <p:cNvSpPr txBox="1">
            <a:spLocks noChangeArrowheads="1"/>
          </p:cNvSpPr>
          <p:nvPr/>
        </p:nvSpPr>
        <p:spPr bwMode="auto">
          <a:xfrm>
            <a:off x="1889329" y="1109664"/>
            <a:ext cx="8701087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、一射手对某一目标进行射击，一次击中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 求一次射击的分布列；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求到击中目标为止所需的射击次数的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分布列。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kumimoji="1"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3B650B0-591C-4208-8BA2-3EE7DEE0BDA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14466" name="Text Box 2"/>
          <p:cNvSpPr txBox="1">
            <a:spLocks noChangeArrowheads="1"/>
          </p:cNvSpPr>
          <p:nvPr/>
        </p:nvSpPr>
        <p:spPr bwMode="auto">
          <a:xfrm>
            <a:off x="2238000" y="2228910"/>
            <a:ext cx="8001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=0)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0.2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aseline="-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=1)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0.8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所以分布列为： </a:t>
            </a:r>
          </a:p>
        </p:txBody>
      </p:sp>
      <p:grpSp>
        <p:nvGrpSpPr>
          <p:cNvPr id="1214467" name="Group 3"/>
          <p:cNvGrpSpPr>
            <a:grpSpLocks/>
          </p:cNvGrpSpPr>
          <p:nvPr/>
        </p:nvGrpSpPr>
        <p:grpSpPr bwMode="auto">
          <a:xfrm>
            <a:off x="3769506" y="3949211"/>
            <a:ext cx="3971925" cy="1398588"/>
            <a:chOff x="1411" y="1409"/>
            <a:chExt cx="2502" cy="881"/>
          </a:xfrm>
        </p:grpSpPr>
        <p:sp>
          <p:nvSpPr>
            <p:cNvPr id="89097" name="Text Box 4"/>
            <p:cNvSpPr txBox="1">
              <a:spLocks noChangeArrowheads="1"/>
            </p:cNvSpPr>
            <p:nvPr/>
          </p:nvSpPr>
          <p:spPr bwMode="auto">
            <a:xfrm>
              <a:off x="1411" y="1409"/>
              <a:ext cx="250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0           1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baseline="-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 baseline="-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0.2        0.8</a:t>
              </a:r>
              <a:endPara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098" name="Line 5"/>
            <p:cNvSpPr>
              <a:spLocks noChangeShapeType="1"/>
            </p:cNvSpPr>
            <p:nvPr/>
          </p:nvSpPr>
          <p:spPr bwMode="auto">
            <a:xfrm>
              <a:off x="1435" y="1848"/>
              <a:ext cx="2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099" name="Line 6"/>
            <p:cNvSpPr>
              <a:spLocks noChangeShapeType="1"/>
            </p:cNvSpPr>
            <p:nvPr/>
          </p:nvSpPr>
          <p:spPr bwMode="auto">
            <a:xfrm flipH="1">
              <a:off x="1951" y="1452"/>
              <a:ext cx="9" cy="8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941630" y="508609"/>
            <a:ext cx="7197725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击不中目标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击中目标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，则：</a:t>
            </a:r>
          </a:p>
        </p:txBody>
      </p:sp>
    </p:spTree>
    <p:extLst>
      <p:ext uri="{BB962C8B-B14F-4D97-AF65-F5344CB8AC3E}">
        <p14:creationId xmlns:p14="http://schemas.microsoft.com/office/powerpoint/2010/main" val="376917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E5CF1CD-C9D5-4853-92B5-6A968F1C3597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2082800" y="1927804"/>
            <a:ext cx="62343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所以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的分布律为：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i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0.2 </a:t>
            </a:r>
            <a:r>
              <a:rPr kumimoji="1"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-1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×0.8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=1,2,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…</a:t>
            </a:r>
            <a:endParaRPr kumimoji="1" lang="en-US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215491" name="Group 3"/>
          <p:cNvGrpSpPr>
            <a:grpSpLocks/>
          </p:cNvGrpSpPr>
          <p:nvPr/>
        </p:nvGrpSpPr>
        <p:grpSpPr bwMode="auto">
          <a:xfrm>
            <a:off x="1778000" y="3802264"/>
            <a:ext cx="7924800" cy="2273300"/>
            <a:chOff x="141" y="2262"/>
            <a:chExt cx="4992" cy="1432"/>
          </a:xfrm>
        </p:grpSpPr>
        <p:sp>
          <p:nvSpPr>
            <p:cNvPr id="90117" name="Text Box 4"/>
            <p:cNvSpPr txBox="1">
              <a:spLocks noChangeArrowheads="1"/>
            </p:cNvSpPr>
            <p:nvPr/>
          </p:nvSpPr>
          <p:spPr bwMode="auto">
            <a:xfrm>
              <a:off x="284" y="2262"/>
              <a:ext cx="33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或者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的分布律用表格表示为</a:t>
              </a:r>
            </a:p>
          </p:txBody>
        </p:sp>
        <p:sp>
          <p:nvSpPr>
            <p:cNvPr id="90118" name="Text Box 5"/>
            <p:cNvSpPr txBox="1">
              <a:spLocks noChangeArrowheads="1"/>
            </p:cNvSpPr>
            <p:nvPr/>
          </p:nvSpPr>
          <p:spPr bwMode="auto">
            <a:xfrm>
              <a:off x="141" y="2868"/>
              <a:ext cx="4992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  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1           2         …               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…</a:t>
              </a:r>
            </a:p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</a:t>
              </a:r>
              <a:r>
                <a:rPr kumimoji="1" lang="en-US" altLang="zh-CN" i="1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i="1" baseline="-30000" dirty="0" err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0.8   0.2×0.8    …    0.2 </a:t>
              </a:r>
              <a:r>
                <a:rPr kumimoji="1" lang="en-US" altLang="zh-CN" baseline="30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k-1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×0.8   …</a:t>
              </a:r>
              <a:endPara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0119" name="Line 6"/>
            <p:cNvSpPr>
              <a:spLocks noChangeShapeType="1"/>
            </p:cNvSpPr>
            <p:nvPr/>
          </p:nvSpPr>
          <p:spPr bwMode="auto">
            <a:xfrm>
              <a:off x="333" y="3303"/>
              <a:ext cx="4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0120" name="Line 7"/>
            <p:cNvSpPr>
              <a:spLocks noChangeShapeType="1"/>
            </p:cNvSpPr>
            <p:nvPr/>
          </p:nvSpPr>
          <p:spPr bwMode="auto">
            <a:xfrm>
              <a:off x="762" y="2919"/>
              <a:ext cx="0" cy="7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71687" y="479827"/>
            <a:ext cx="8382004" cy="131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（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设射击到击中目标为止，射击的次数是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随机变量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，则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∈{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1,2,3,     ,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   }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484450"/>
              </p:ext>
            </p:extLst>
          </p:nvPr>
        </p:nvGraphicFramePr>
        <p:xfrm>
          <a:off x="5948452" y="1451379"/>
          <a:ext cx="32067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name="Equation" r:id="rId3" imgW="177569" imgH="101468" progId="Equation.DSMT4">
                  <p:embed/>
                </p:oleObj>
              </mc:Choice>
              <mc:Fallback>
                <p:oleObj name="Equation" r:id="rId3" imgW="177569" imgH="101468" progId="Equation.DSMT4">
                  <p:embed/>
                  <p:pic>
                    <p:nvPicPr>
                      <p:cNvPr id="8909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452" y="1451379"/>
                        <a:ext cx="320675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694958"/>
              </p:ext>
            </p:extLst>
          </p:nvPr>
        </p:nvGraphicFramePr>
        <p:xfrm>
          <a:off x="6762840" y="1441854"/>
          <a:ext cx="314325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5" imgW="177569" imgH="101468" progId="Equation.DSMT4">
                  <p:embed/>
                </p:oleObj>
              </mc:Choice>
              <mc:Fallback>
                <p:oleObj name="Equation" r:id="rId5" imgW="177569" imgH="101468" progId="Equation.DSMT4">
                  <p:embed/>
                  <p:pic>
                    <p:nvPicPr>
                      <p:cNvPr id="890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840" y="1441854"/>
                        <a:ext cx="314325" cy="17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301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2B15EC4-F784-4833-B952-83C244DBDDAF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1139" name="Text Box 2"/>
          <p:cNvSpPr txBox="1">
            <a:spLocks noChangeArrowheads="1"/>
          </p:cNvSpPr>
          <p:nvPr/>
        </p:nvSpPr>
        <p:spPr bwMode="auto">
          <a:xfrm>
            <a:off x="2069003" y="819959"/>
            <a:ext cx="8534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、把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个球任意的放到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个盒子中，令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落到第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个盒中球的个数，求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的分布列。 </a:t>
            </a:r>
          </a:p>
        </p:txBody>
      </p:sp>
      <p:graphicFrame>
        <p:nvGraphicFramePr>
          <p:cNvPr id="1216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306211"/>
              </p:ext>
            </p:extLst>
          </p:nvPr>
        </p:nvGraphicFramePr>
        <p:xfrm>
          <a:off x="3294553" y="2733905"/>
          <a:ext cx="60833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3" imgW="1857305" imgH="790348" progId="Equation.DSMT4">
                  <p:embed/>
                </p:oleObj>
              </mc:Choice>
              <mc:Fallback>
                <p:oleObj name="Equation" r:id="rId3" imgW="1857305" imgH="790348" progId="Equation.DSMT4">
                  <p:embed/>
                  <p:pic>
                    <p:nvPicPr>
                      <p:cNvPr id="1216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553" y="2733905"/>
                        <a:ext cx="6083300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6516" name="Text Box 4"/>
          <p:cNvSpPr txBox="1">
            <a:spLocks noChangeArrowheads="1"/>
          </p:cNvSpPr>
          <p:nvPr/>
        </p:nvSpPr>
        <p:spPr bwMode="auto">
          <a:xfrm>
            <a:off x="2188326" y="2494049"/>
            <a:ext cx="471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解：</a:t>
            </a:r>
          </a:p>
        </p:txBody>
      </p:sp>
    </p:spTree>
    <p:extLst>
      <p:ext uri="{BB962C8B-B14F-4D97-AF65-F5344CB8AC3E}">
        <p14:creationId xmlns:p14="http://schemas.microsoft.com/office/powerpoint/2010/main" val="3352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651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D99BE88-8439-4D5F-8B40-0D64A8B1500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>
                <a:latin typeface="宋体" panose="02010600030101010101" pitchFamily="2" charset="-122"/>
              </a:rPr>
              <a:t>第二章 随机变量及其分布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2160589"/>
            <a:ext cx="8229600" cy="3336925"/>
          </a:xfrm>
        </p:spPr>
        <p:txBody>
          <a:bodyPr/>
          <a:lstStyle/>
          <a:p>
            <a:pPr eaLnBrk="1" hangingPunct="1"/>
            <a:r>
              <a:rPr lang="zh-CN" altLang="en-US" b="1"/>
              <a:t>随机变量</a:t>
            </a:r>
          </a:p>
          <a:p>
            <a:pPr eaLnBrk="1" hangingPunct="1"/>
            <a:r>
              <a:rPr lang="zh-CN" altLang="en-US" b="1"/>
              <a:t>随机变量的分布函数</a:t>
            </a:r>
          </a:p>
          <a:p>
            <a:pPr eaLnBrk="1" hangingPunct="1"/>
            <a:r>
              <a:rPr lang="zh-CN" altLang="en-US" b="1"/>
              <a:t>离散型随机变量</a:t>
            </a:r>
          </a:p>
          <a:p>
            <a:pPr eaLnBrk="1" hangingPunct="1"/>
            <a:r>
              <a:rPr lang="zh-CN" altLang="en-US" b="1"/>
              <a:t>连续型随机变量</a:t>
            </a:r>
          </a:p>
          <a:p>
            <a:pPr eaLnBrk="1" hangingPunct="1"/>
            <a:r>
              <a:rPr lang="zh-CN" altLang="en-US" b="1"/>
              <a:t>随机变量函数的分布</a:t>
            </a:r>
          </a:p>
        </p:txBody>
      </p:sp>
    </p:spTree>
    <p:extLst>
      <p:ext uri="{BB962C8B-B14F-4D97-AF65-F5344CB8AC3E}">
        <p14:creationId xmlns:p14="http://schemas.microsoft.com/office/powerpoint/2010/main" val="15059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65E2BE9-60D0-4EDC-8721-FCAD9266D048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2163" name="Text Box 2"/>
          <p:cNvSpPr txBox="1">
            <a:spLocks noChangeArrowheads="1"/>
          </p:cNvSpPr>
          <p:nvPr/>
        </p:nvSpPr>
        <p:spPr bwMode="auto">
          <a:xfrm>
            <a:off x="2057400" y="523875"/>
            <a:ext cx="4249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分布律的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：</a:t>
            </a:r>
          </a:p>
        </p:txBody>
      </p:sp>
      <p:grpSp>
        <p:nvGrpSpPr>
          <p:cNvPr id="1217539" name="Group 3"/>
          <p:cNvGrpSpPr>
            <a:grpSpLocks/>
          </p:cNvGrpSpPr>
          <p:nvPr/>
        </p:nvGrpSpPr>
        <p:grpSpPr bwMode="auto">
          <a:xfrm>
            <a:off x="2114550" y="3756025"/>
            <a:ext cx="8077200" cy="1328738"/>
            <a:chOff x="372" y="2366"/>
            <a:chExt cx="5088" cy="837"/>
          </a:xfrm>
        </p:grpSpPr>
        <p:sp>
          <p:nvSpPr>
            <p:cNvPr id="92170" name="Text Box 4"/>
            <p:cNvSpPr txBox="1">
              <a:spLocks noChangeArrowheads="1"/>
            </p:cNvSpPr>
            <p:nvPr/>
          </p:nvSpPr>
          <p:spPr bwMode="auto">
            <a:xfrm>
              <a:off x="372" y="2377"/>
              <a:ext cx="5088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反之，若数列             满足这两条性质，则一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定是某一离散型随机变量的分布律。 </a:t>
              </a:r>
            </a:p>
          </p:txBody>
        </p:sp>
        <p:graphicFrame>
          <p:nvGraphicFramePr>
            <p:cNvPr id="92171" name="Object 5"/>
            <p:cNvGraphicFramePr>
              <a:graphicFrameLocks noChangeAspect="1"/>
            </p:cNvGraphicFramePr>
            <p:nvPr/>
          </p:nvGraphicFramePr>
          <p:xfrm>
            <a:off x="1988" y="2366"/>
            <a:ext cx="757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" name="Equation" r:id="rId3" imgW="285662" imgH="209387" progId="Equation.3">
                    <p:embed/>
                  </p:oleObj>
                </mc:Choice>
                <mc:Fallback>
                  <p:oleObj name="Equation" r:id="rId3" imgW="285662" imgH="209387" progId="Equation.3">
                    <p:embed/>
                    <p:pic>
                      <p:nvPicPr>
                        <p:cNvPr id="92171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2366"/>
                          <a:ext cx="757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17542" name="Group 6"/>
          <p:cNvGrpSpPr>
            <a:grpSpLocks/>
          </p:cNvGrpSpPr>
          <p:nvPr/>
        </p:nvGrpSpPr>
        <p:grpSpPr bwMode="auto">
          <a:xfrm>
            <a:off x="2232026" y="1504951"/>
            <a:ext cx="7472363" cy="1522413"/>
            <a:chOff x="662" y="972"/>
            <a:chExt cx="4528" cy="959"/>
          </a:xfrm>
        </p:grpSpPr>
        <p:sp>
          <p:nvSpPr>
            <p:cNvPr id="92166" name="Text Box 7"/>
            <p:cNvSpPr txBox="1">
              <a:spLocks noChangeArrowheads="1"/>
            </p:cNvSpPr>
            <p:nvPr/>
          </p:nvSpPr>
          <p:spPr bwMode="auto">
            <a:xfrm>
              <a:off x="670" y="1025"/>
              <a:ext cx="7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92167" name="Object 8"/>
            <p:cNvGraphicFramePr>
              <a:graphicFrameLocks noChangeAspect="1"/>
            </p:cNvGraphicFramePr>
            <p:nvPr/>
          </p:nvGraphicFramePr>
          <p:xfrm>
            <a:off x="1366" y="972"/>
            <a:ext cx="1095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2" name="公式" r:id="rId5" imgW="409449" imgH="209387" progId="Equation.3">
                    <p:embed/>
                  </p:oleObj>
                </mc:Choice>
                <mc:Fallback>
                  <p:oleObj name="公式" r:id="rId5" imgW="409449" imgH="209387" progId="Equation.3">
                    <p:embed/>
                    <p:pic>
                      <p:nvPicPr>
                        <p:cNvPr id="92167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6" y="972"/>
                          <a:ext cx="1095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68" name="Text Box 9"/>
            <p:cNvSpPr txBox="1">
              <a:spLocks noChangeArrowheads="1"/>
            </p:cNvSpPr>
            <p:nvPr/>
          </p:nvSpPr>
          <p:spPr bwMode="auto">
            <a:xfrm>
              <a:off x="662" y="1557"/>
              <a:ext cx="7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</a:t>
              </a:r>
            </a:p>
          </p:txBody>
        </p:sp>
        <p:graphicFrame>
          <p:nvGraphicFramePr>
            <p:cNvPr id="92169" name="Object 10"/>
            <p:cNvGraphicFramePr>
              <a:graphicFrameLocks noChangeAspect="1"/>
            </p:cNvGraphicFramePr>
            <p:nvPr/>
          </p:nvGraphicFramePr>
          <p:xfrm>
            <a:off x="1357" y="1495"/>
            <a:ext cx="383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3" name="公式" r:id="rId7" imgW="1495466" imgH="209387" progId="Equation.3">
                    <p:embed/>
                  </p:oleObj>
                </mc:Choice>
                <mc:Fallback>
                  <p:oleObj name="公式" r:id="rId7" imgW="1495466" imgH="209387" progId="Equation.3">
                    <p:embed/>
                    <p:pic>
                      <p:nvPicPr>
                        <p:cNvPr id="92169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7" y="1495"/>
                          <a:ext cx="383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6195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52BE2AD-1EBB-45DD-B882-3C655FB7C04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3187" name="Group 2"/>
          <p:cNvGrpSpPr>
            <a:grpSpLocks/>
          </p:cNvGrpSpPr>
          <p:nvPr/>
        </p:nvGrpSpPr>
        <p:grpSpPr bwMode="auto">
          <a:xfrm>
            <a:off x="1931989" y="423863"/>
            <a:ext cx="7870825" cy="2257424"/>
            <a:chOff x="257" y="267"/>
            <a:chExt cx="4958" cy="1422"/>
          </a:xfrm>
        </p:grpSpPr>
        <p:sp>
          <p:nvSpPr>
            <p:cNvPr id="93196" name="Text Box 3"/>
            <p:cNvSpPr txBox="1">
              <a:spLocks noChangeArrowheads="1"/>
            </p:cNvSpPr>
            <p:nvPr/>
          </p:nvSpPr>
          <p:spPr bwMode="auto">
            <a:xfrm>
              <a:off x="257" y="267"/>
              <a:ext cx="49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的分布列为       </a:t>
              </a:r>
            </a:p>
          </p:txBody>
        </p:sp>
        <p:graphicFrame>
          <p:nvGraphicFramePr>
            <p:cNvPr id="93197" name="Object 4"/>
            <p:cNvGraphicFramePr>
              <a:graphicFrameLocks noChangeAspect="1"/>
            </p:cNvGraphicFramePr>
            <p:nvPr/>
          </p:nvGraphicFramePr>
          <p:xfrm>
            <a:off x="964" y="587"/>
            <a:ext cx="3804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2" name="公式" r:id="rId3" imgW="2266754" imgH="400195" progId="Equation.3">
                    <p:embed/>
                  </p:oleObj>
                </mc:Choice>
                <mc:Fallback>
                  <p:oleObj name="公式" r:id="rId3" imgW="2266754" imgH="400195" progId="Equation.3">
                    <p:embed/>
                    <p:pic>
                      <p:nvPicPr>
                        <p:cNvPr id="9319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587"/>
                          <a:ext cx="3804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8" name="Text Box 5"/>
            <p:cNvSpPr txBox="1">
              <a:spLocks noChangeArrowheads="1"/>
            </p:cNvSpPr>
            <p:nvPr/>
          </p:nvSpPr>
          <p:spPr bwMode="auto">
            <a:xfrm>
              <a:off x="352" y="1321"/>
              <a:ext cx="19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求正</a:t>
              </a:r>
              <a:r>
                <a:rPr kumimoji="1" lang="zh-CN" altLang="en-US">
                  <a:solidFill>
                    <a:srgbClr val="000000"/>
                  </a:solidFill>
                  <a:latin typeface="Times New Roman" panose="02020603050405020304" pitchFamily="18" charset="0"/>
                </a:rPr>
                <a:t>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的值。</a:t>
              </a:r>
            </a:p>
          </p:txBody>
        </p:sp>
      </p:grpSp>
      <p:grpSp>
        <p:nvGrpSpPr>
          <p:cNvPr id="1218573" name="Group 13"/>
          <p:cNvGrpSpPr>
            <a:grpSpLocks/>
          </p:cNvGrpSpPr>
          <p:nvPr/>
        </p:nvGrpSpPr>
        <p:grpSpPr bwMode="auto">
          <a:xfrm>
            <a:off x="2017713" y="2674938"/>
            <a:ext cx="8369300" cy="3454400"/>
            <a:chOff x="311" y="1685"/>
            <a:chExt cx="5272" cy="2176"/>
          </a:xfrm>
        </p:grpSpPr>
        <p:sp>
          <p:nvSpPr>
            <p:cNvPr id="93189" name="Text Box 6"/>
            <p:cNvSpPr txBox="1">
              <a:spLocks noChangeArrowheads="1"/>
            </p:cNvSpPr>
            <p:nvPr/>
          </p:nvSpPr>
          <p:spPr bwMode="auto">
            <a:xfrm>
              <a:off x="311" y="1887"/>
              <a:ext cx="17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解：根据性质</a:t>
              </a:r>
            </a:p>
          </p:txBody>
        </p:sp>
        <p:grpSp>
          <p:nvGrpSpPr>
            <p:cNvPr id="93190" name="Group 7"/>
            <p:cNvGrpSpPr>
              <a:grpSpLocks/>
            </p:cNvGrpSpPr>
            <p:nvPr/>
          </p:nvGrpSpPr>
          <p:grpSpPr bwMode="auto">
            <a:xfrm>
              <a:off x="2110" y="1685"/>
              <a:ext cx="3473" cy="1683"/>
              <a:chOff x="478" y="1009"/>
              <a:chExt cx="3473" cy="1683"/>
            </a:xfrm>
          </p:grpSpPr>
          <p:graphicFrame>
            <p:nvGraphicFramePr>
              <p:cNvPr id="93194" name="Object 8"/>
              <p:cNvGraphicFramePr>
                <a:graphicFrameLocks noChangeAspect="1"/>
              </p:cNvGraphicFramePr>
              <p:nvPr/>
            </p:nvGraphicFramePr>
            <p:xfrm>
              <a:off x="478" y="1009"/>
              <a:ext cx="3473" cy="8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3" name="公式" r:id="rId5" imgW="1838261" imgH="428817" progId="Equation.3">
                      <p:embed/>
                    </p:oleObj>
                  </mc:Choice>
                  <mc:Fallback>
                    <p:oleObj name="公式" r:id="rId5" imgW="1838261" imgH="428817" progId="Equation.3">
                      <p:embed/>
                      <p:pic>
                        <p:nvPicPr>
                          <p:cNvPr id="93194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" y="1009"/>
                            <a:ext cx="3473" cy="8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195" name="Object 9"/>
              <p:cNvGraphicFramePr>
                <a:graphicFrameLocks noChangeAspect="1"/>
              </p:cNvGraphicFramePr>
              <p:nvPr/>
            </p:nvGraphicFramePr>
            <p:xfrm>
              <a:off x="1947" y="1955"/>
              <a:ext cx="1237" cy="7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4" name="公式" r:id="rId7" imgW="637979" imgH="371574" progId="Equation.3">
                      <p:embed/>
                    </p:oleObj>
                  </mc:Choice>
                  <mc:Fallback>
                    <p:oleObj name="公式" r:id="rId7" imgW="637979" imgH="371574" progId="Equation.3">
                      <p:embed/>
                      <p:pic>
                        <p:nvPicPr>
                          <p:cNvPr id="93195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7" y="1955"/>
                            <a:ext cx="1237" cy="7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3191" name="Group 10"/>
            <p:cNvGrpSpPr>
              <a:grpSpLocks/>
            </p:cNvGrpSpPr>
            <p:nvPr/>
          </p:nvGrpSpPr>
          <p:grpSpPr bwMode="auto">
            <a:xfrm>
              <a:off x="518" y="3496"/>
              <a:ext cx="1467" cy="365"/>
              <a:chOff x="502" y="3112"/>
              <a:chExt cx="1467" cy="365"/>
            </a:xfrm>
          </p:grpSpPr>
          <p:sp>
            <p:nvSpPr>
              <p:cNvPr id="93192" name="Text Box 11"/>
              <p:cNvSpPr txBox="1">
                <a:spLocks noChangeArrowheads="1"/>
              </p:cNvSpPr>
              <p:nvPr/>
            </p:nvSpPr>
            <p:spPr bwMode="auto">
              <a:xfrm>
                <a:off x="502" y="3112"/>
                <a:ext cx="14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所以，</a:t>
                </a:r>
              </a:p>
            </p:txBody>
          </p:sp>
          <p:graphicFrame>
            <p:nvGraphicFramePr>
              <p:cNvPr id="93193" name="Object 12"/>
              <p:cNvGraphicFramePr>
                <a:graphicFrameLocks noChangeAspect="1"/>
              </p:cNvGraphicFramePr>
              <p:nvPr/>
            </p:nvGraphicFramePr>
            <p:xfrm>
              <a:off x="1303" y="3127"/>
              <a:ext cx="666" cy="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45" name="公式" r:id="rId9" imgW="333272" imgH="161685" progId="Equation.3">
                      <p:embed/>
                    </p:oleObj>
                  </mc:Choice>
                  <mc:Fallback>
                    <p:oleObj name="公式" r:id="rId9" imgW="333272" imgH="161685" progId="Equation.3">
                      <p:embed/>
                      <p:pic>
                        <p:nvPicPr>
                          <p:cNvPr id="93193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3" y="3127"/>
                            <a:ext cx="666" cy="3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74813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C835DB6-873B-4A12-B698-DCBBA444AC3E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4211" name="Group 2"/>
          <p:cNvGrpSpPr>
            <a:grpSpLocks/>
          </p:cNvGrpSpPr>
          <p:nvPr/>
        </p:nvGrpSpPr>
        <p:grpSpPr bwMode="auto">
          <a:xfrm>
            <a:off x="1976438" y="519114"/>
            <a:ext cx="7929562" cy="2395537"/>
            <a:chOff x="285" y="327"/>
            <a:chExt cx="4995" cy="1509"/>
          </a:xfrm>
        </p:grpSpPr>
        <p:sp>
          <p:nvSpPr>
            <p:cNvPr id="94217" name="Text Box 3"/>
            <p:cNvSpPr txBox="1">
              <a:spLocks noChangeArrowheads="1"/>
            </p:cNvSpPr>
            <p:nvPr/>
          </p:nvSpPr>
          <p:spPr bwMode="auto">
            <a:xfrm>
              <a:off x="285" y="327"/>
              <a:ext cx="499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、设离散型随机变量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的分布列</a:t>
              </a:r>
            </a:p>
          </p:txBody>
        </p:sp>
        <p:graphicFrame>
          <p:nvGraphicFramePr>
            <p:cNvPr id="94218" name="Object 4"/>
            <p:cNvGraphicFramePr>
              <a:graphicFrameLocks noChangeAspect="1"/>
            </p:cNvGraphicFramePr>
            <p:nvPr/>
          </p:nvGraphicFramePr>
          <p:xfrm>
            <a:off x="1345" y="700"/>
            <a:ext cx="3044" cy="7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" name="Equation" r:id="rId3" imgW="1723996" imgH="400195" progId="Equation.3">
                    <p:embed/>
                  </p:oleObj>
                </mc:Choice>
                <mc:Fallback>
                  <p:oleObj name="Equation" r:id="rId3" imgW="1723996" imgH="400195" progId="Equation.3">
                    <p:embed/>
                    <p:pic>
                      <p:nvPicPr>
                        <p:cNvPr id="9421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5" y="700"/>
                          <a:ext cx="3044" cy="7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9" name="Object 5"/>
            <p:cNvGraphicFramePr>
              <a:graphicFrameLocks noChangeAspect="1"/>
            </p:cNvGraphicFramePr>
            <p:nvPr/>
          </p:nvGraphicFramePr>
          <p:xfrm>
            <a:off x="1185" y="1512"/>
            <a:ext cx="119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7" name="Equation" r:id="rId5" imgW="552280" imgH="180766" progId="Equation.3">
                    <p:embed/>
                  </p:oleObj>
                </mc:Choice>
                <mc:Fallback>
                  <p:oleObj name="Equation" r:id="rId5" imgW="552280" imgH="180766" progId="Equation.3">
                    <p:embed/>
                    <p:pic>
                      <p:nvPicPr>
                        <p:cNvPr id="9421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1512"/>
                          <a:ext cx="119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0" name="Text Box 6"/>
            <p:cNvSpPr txBox="1">
              <a:spLocks noChangeArrowheads="1"/>
            </p:cNvSpPr>
            <p:nvPr/>
          </p:nvSpPr>
          <p:spPr bwMode="auto">
            <a:xfrm>
              <a:off x="304" y="1461"/>
              <a:ext cx="44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其中，                    为已知，求常数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1219595" name="Group 11"/>
          <p:cNvGrpSpPr>
            <a:grpSpLocks/>
          </p:cNvGrpSpPr>
          <p:nvPr/>
        </p:nvGrpSpPr>
        <p:grpSpPr bwMode="auto">
          <a:xfrm>
            <a:off x="2070100" y="3151189"/>
            <a:ext cx="8439150" cy="3189287"/>
            <a:chOff x="344" y="1985"/>
            <a:chExt cx="5316" cy="2009"/>
          </a:xfrm>
        </p:grpSpPr>
        <p:grpSp>
          <p:nvGrpSpPr>
            <p:cNvPr id="94213" name="Group 7"/>
            <p:cNvGrpSpPr>
              <a:grpSpLocks/>
            </p:cNvGrpSpPr>
            <p:nvPr/>
          </p:nvGrpSpPr>
          <p:grpSpPr bwMode="auto">
            <a:xfrm>
              <a:off x="344" y="1985"/>
              <a:ext cx="5316" cy="1178"/>
              <a:chOff x="344" y="1985"/>
              <a:chExt cx="5316" cy="1178"/>
            </a:xfrm>
          </p:grpSpPr>
          <p:graphicFrame>
            <p:nvGraphicFramePr>
              <p:cNvPr id="94215" name="Object 8"/>
              <p:cNvGraphicFramePr>
                <a:graphicFrameLocks noChangeAspect="1"/>
              </p:cNvGraphicFramePr>
              <p:nvPr/>
            </p:nvGraphicFramePr>
            <p:xfrm>
              <a:off x="841" y="1985"/>
              <a:ext cx="4819" cy="1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368" name="Equation" r:id="rId7" imgW="3267072" imgH="852612" progId="Equation.DSMT4">
                      <p:embed/>
                    </p:oleObj>
                  </mc:Choice>
                  <mc:Fallback>
                    <p:oleObj name="Equation" r:id="rId7" imgW="3267072" imgH="852612" progId="Equation.DSMT4">
                      <p:embed/>
                      <p:pic>
                        <p:nvPicPr>
                          <p:cNvPr id="94215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41" y="1985"/>
                            <a:ext cx="4819" cy="1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4216" name="Text Box 9"/>
              <p:cNvSpPr txBox="1">
                <a:spLocks noChangeArrowheads="1"/>
              </p:cNvSpPr>
              <p:nvPr/>
            </p:nvSpPr>
            <p:spPr bwMode="auto">
              <a:xfrm>
                <a:off x="344" y="2094"/>
                <a:ext cx="63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1" lang="zh-CN" alt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解：</a:t>
                </a:r>
              </a:p>
            </p:txBody>
          </p:sp>
        </p:grpSp>
        <p:graphicFrame>
          <p:nvGraphicFramePr>
            <p:cNvPr id="94214" name="Object 10"/>
            <p:cNvGraphicFramePr>
              <a:graphicFrameLocks noChangeAspect="1"/>
            </p:cNvGraphicFramePr>
            <p:nvPr/>
          </p:nvGraphicFramePr>
          <p:xfrm>
            <a:off x="387" y="3253"/>
            <a:ext cx="3213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9" name="公式" r:id="rId9" imgW="1762084" imgH="428817" progId="Equation.3">
                    <p:embed/>
                  </p:oleObj>
                </mc:Choice>
                <mc:Fallback>
                  <p:oleObj name="公式" r:id="rId9" imgW="1762084" imgH="428817" progId="Equation.3">
                    <p:embed/>
                    <p:pic>
                      <p:nvPicPr>
                        <p:cNvPr id="9421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" y="3253"/>
                          <a:ext cx="3213" cy="7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873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95C3161-D126-4BF8-B9B0-1BA96BCB88C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95235" name="Group 2"/>
          <p:cNvGrpSpPr>
            <a:grpSpLocks/>
          </p:cNvGrpSpPr>
          <p:nvPr/>
        </p:nvGrpSpPr>
        <p:grpSpPr bwMode="auto">
          <a:xfrm>
            <a:off x="2033588" y="628651"/>
            <a:ext cx="8634412" cy="3433763"/>
            <a:chOff x="321" y="396"/>
            <a:chExt cx="5439" cy="2163"/>
          </a:xfrm>
        </p:grpSpPr>
        <p:sp>
          <p:nvSpPr>
            <p:cNvPr id="95237" name="Text Box 3"/>
            <p:cNvSpPr txBox="1">
              <a:spLocks noChangeArrowheads="1"/>
            </p:cNvSpPr>
            <p:nvPr/>
          </p:nvSpPr>
          <p:spPr bwMode="auto">
            <a:xfrm>
              <a:off x="321" y="396"/>
              <a:ext cx="5439" cy="1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对随机变量而言，除了要研究其分布列以外，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还要研究其分布函数            。根据上一节的内</a:t>
              </a: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容可得离散型随机变量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分布函数为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95238" name="Object 4"/>
            <p:cNvGraphicFramePr>
              <a:graphicFrameLocks noChangeAspect="1"/>
            </p:cNvGraphicFramePr>
            <p:nvPr/>
          </p:nvGraphicFramePr>
          <p:xfrm>
            <a:off x="2743" y="867"/>
            <a:ext cx="61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3" imgW="323750" imgH="180766" progId="Equation.3">
                    <p:embed/>
                  </p:oleObj>
                </mc:Choice>
                <mc:Fallback>
                  <p:oleObj name="Equation" r:id="rId3" imgW="323750" imgH="180766" progId="Equation.3">
                    <p:embed/>
                    <p:pic>
                      <p:nvPicPr>
                        <p:cNvPr id="9523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867"/>
                          <a:ext cx="61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39" name="Object 5"/>
            <p:cNvGraphicFramePr>
              <a:graphicFrameLocks noChangeAspect="1"/>
            </p:cNvGraphicFramePr>
            <p:nvPr/>
          </p:nvGraphicFramePr>
          <p:xfrm>
            <a:off x="1303" y="1907"/>
            <a:ext cx="2803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5" imgW="1571643" imgH="352493" progId="Equation.DSMT4">
                    <p:embed/>
                  </p:oleObj>
                </mc:Choice>
                <mc:Fallback>
                  <p:oleObj name="Equation" r:id="rId5" imgW="1571643" imgH="352493" progId="Equation.DSMT4">
                    <p:embed/>
                    <p:pic>
                      <p:nvPicPr>
                        <p:cNvPr id="9523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3" y="1907"/>
                          <a:ext cx="2803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0614" name="Text Box 6"/>
          <p:cNvSpPr txBox="1">
            <a:spLocks noChangeArrowheads="1"/>
          </p:cNvSpPr>
          <p:nvPr/>
        </p:nvSpPr>
        <p:spPr bwMode="auto">
          <a:xfrm>
            <a:off x="2055814" y="4298950"/>
            <a:ext cx="834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从几何上来看，这个函数的图像应是阶梯型。</a:t>
            </a:r>
          </a:p>
        </p:txBody>
      </p:sp>
    </p:spTree>
    <p:extLst>
      <p:ext uri="{BB962C8B-B14F-4D97-AF65-F5344CB8AC3E}">
        <p14:creationId xmlns:p14="http://schemas.microsoft.com/office/powerpoint/2010/main" val="10495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3E975A3-55EB-4067-BF77-C3FA444F1273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6259" name="Text Box 2"/>
          <p:cNvSpPr txBox="1">
            <a:spLocks noChangeArrowheads="1"/>
          </p:cNvSpPr>
          <p:nvPr/>
        </p:nvSpPr>
        <p:spPr bwMode="auto">
          <a:xfrm>
            <a:off x="2019300" y="385764"/>
            <a:ext cx="8331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、 求例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中的随机变量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的分布函数。 </a:t>
            </a:r>
          </a:p>
        </p:txBody>
      </p:sp>
      <p:grpSp>
        <p:nvGrpSpPr>
          <p:cNvPr id="96260" name="Group 3"/>
          <p:cNvGrpSpPr>
            <a:grpSpLocks/>
          </p:cNvGrpSpPr>
          <p:nvPr/>
        </p:nvGrpSpPr>
        <p:grpSpPr bwMode="auto">
          <a:xfrm>
            <a:off x="2027238" y="1128714"/>
            <a:ext cx="8323262" cy="1609725"/>
            <a:chOff x="341" y="975"/>
            <a:chExt cx="5280" cy="1014"/>
          </a:xfrm>
        </p:grpSpPr>
        <p:sp>
          <p:nvSpPr>
            <p:cNvPr id="96263" name="Text Box 4"/>
            <p:cNvSpPr txBox="1">
              <a:spLocks noChangeArrowheads="1"/>
            </p:cNvSpPr>
            <p:nvPr/>
          </p:nvSpPr>
          <p:spPr bwMode="auto">
            <a:xfrm>
              <a:off x="341" y="975"/>
              <a:ext cx="5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的分布列为 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0      1     2       3</a:t>
              </a:r>
              <a:endParaRPr kumimoji="1" lang="zh-CN" alt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64" name="Line 5"/>
            <p:cNvSpPr>
              <a:spLocks noChangeShapeType="1"/>
            </p:cNvSpPr>
            <p:nvPr/>
          </p:nvSpPr>
          <p:spPr bwMode="auto">
            <a:xfrm>
              <a:off x="2592" y="1359"/>
              <a:ext cx="27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6265" name="Line 6"/>
            <p:cNvSpPr>
              <a:spLocks noChangeShapeType="1"/>
            </p:cNvSpPr>
            <p:nvPr/>
          </p:nvSpPr>
          <p:spPr bwMode="auto">
            <a:xfrm>
              <a:off x="2958" y="1023"/>
              <a:ext cx="0" cy="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66" name="Object 7"/>
            <p:cNvGraphicFramePr>
              <a:graphicFrameLocks noChangeAspect="1"/>
            </p:cNvGraphicFramePr>
            <p:nvPr>
              <p:extLst/>
            </p:nvPr>
          </p:nvGraphicFramePr>
          <p:xfrm>
            <a:off x="2525" y="1408"/>
            <a:ext cx="2454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0" name="Equation" r:id="rId3" imgW="1809694" imgH="371574" progId="Equation.DSMT4">
                    <p:embed/>
                  </p:oleObj>
                </mc:Choice>
                <mc:Fallback>
                  <p:oleObj name="Equation" r:id="rId3" imgW="1809694" imgH="371574" progId="Equation.DSMT4">
                    <p:embed/>
                    <p:pic>
                      <p:nvPicPr>
                        <p:cNvPr id="9626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5" y="1408"/>
                          <a:ext cx="2454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1640" name="Object 8"/>
          <p:cNvGraphicFramePr>
            <a:graphicFrameLocks noChangeAspect="1"/>
          </p:cNvGraphicFramePr>
          <p:nvPr/>
        </p:nvGraphicFramePr>
        <p:xfrm>
          <a:off x="2257425" y="2921001"/>
          <a:ext cx="5873750" cy="37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2104878" imgH="1686143" progId="Equation.DSMT4">
                  <p:embed/>
                </p:oleObj>
              </mc:Choice>
              <mc:Fallback>
                <p:oleObj name="Equation" r:id="rId5" imgW="2104878" imgH="1686143" progId="Equation.DSMT4">
                  <p:embed/>
                  <p:pic>
                    <p:nvPicPr>
                      <p:cNvPr id="12216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2921001"/>
                        <a:ext cx="5873750" cy="376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1641" name="Text Box 9"/>
          <p:cNvSpPr txBox="1">
            <a:spLocks noChangeArrowheads="1"/>
          </p:cNvSpPr>
          <p:nvPr/>
        </p:nvSpPr>
        <p:spPr bwMode="auto">
          <a:xfrm>
            <a:off x="2146300" y="2862264"/>
            <a:ext cx="3200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分布函数为：</a:t>
            </a:r>
          </a:p>
        </p:txBody>
      </p:sp>
    </p:spTree>
    <p:extLst>
      <p:ext uri="{BB962C8B-B14F-4D97-AF65-F5344CB8AC3E}">
        <p14:creationId xmlns:p14="http://schemas.microsoft.com/office/powerpoint/2010/main" val="162286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16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679D514-8B86-4BAF-9517-81BB34B77A82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7283" name="Text Box 2"/>
          <p:cNvSpPr txBox="1">
            <a:spLocks noChangeArrowheads="1"/>
          </p:cNvSpPr>
          <p:nvPr/>
        </p:nvSpPr>
        <p:spPr bwMode="auto">
          <a:xfrm>
            <a:off x="1962151" y="700089"/>
            <a:ext cx="66151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 二、常见的离散型随机变量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222659" name="Text Box 3"/>
          <p:cNvSpPr txBox="1">
            <a:spLocks noChangeArrowheads="1"/>
          </p:cNvSpPr>
          <p:nvPr/>
        </p:nvSpPr>
        <p:spPr bwMode="auto">
          <a:xfrm>
            <a:off x="1981200" y="1685926"/>
            <a:ext cx="8686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）（</a:t>
            </a: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0-1</a:t>
            </a: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</a:rPr>
              <a:t>）分布</a:t>
            </a:r>
            <a:r>
              <a:rPr kumimoji="1" lang="zh-CN" altLang="en-US" b="1">
                <a:solidFill>
                  <a:srgbClr val="FF3300"/>
                </a:solidFill>
                <a:latin typeface="Times New Roman" panose="02020603050405020304" pitchFamily="18" charset="0"/>
              </a:rPr>
              <a:t>：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只可能取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两个数值，它的分布律为 </a:t>
            </a:r>
          </a:p>
        </p:txBody>
      </p:sp>
      <p:grpSp>
        <p:nvGrpSpPr>
          <p:cNvPr id="1222660" name="Group 4"/>
          <p:cNvGrpSpPr>
            <a:grpSpLocks/>
          </p:cNvGrpSpPr>
          <p:nvPr/>
        </p:nvGrpSpPr>
        <p:grpSpPr bwMode="auto">
          <a:xfrm>
            <a:off x="1971676" y="3330575"/>
            <a:ext cx="8842375" cy="1695450"/>
            <a:chOff x="282" y="2098"/>
            <a:chExt cx="5570" cy="1068"/>
          </a:xfrm>
        </p:grpSpPr>
        <p:graphicFrame>
          <p:nvGraphicFramePr>
            <p:cNvPr id="97286" name="Object 5"/>
            <p:cNvGraphicFramePr>
              <a:graphicFrameLocks noChangeAspect="1"/>
            </p:cNvGraphicFramePr>
            <p:nvPr/>
          </p:nvGraphicFramePr>
          <p:xfrm>
            <a:off x="1014" y="2098"/>
            <a:ext cx="3791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4" name="Equation" r:id="rId3" imgW="2085834" imgH="209387" progId="Equation.3">
                    <p:embed/>
                  </p:oleObj>
                </mc:Choice>
                <mc:Fallback>
                  <p:oleObj name="Equation" r:id="rId3" imgW="2085834" imgH="209387" progId="Equation.3">
                    <p:embed/>
                    <p:pic>
                      <p:nvPicPr>
                        <p:cNvPr id="972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098"/>
                          <a:ext cx="3791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87" name="Text Box 6"/>
            <p:cNvSpPr txBox="1">
              <a:spLocks noChangeArrowheads="1"/>
            </p:cNvSpPr>
            <p:nvPr/>
          </p:nvSpPr>
          <p:spPr bwMode="auto">
            <a:xfrm>
              <a:off x="282" y="2758"/>
              <a:ext cx="55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fontAlgn="base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其中                 ，则称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服从（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</a:rPr>
                <a:t>0-1</a:t>
              </a:r>
              <a:r>
                <a:rPr kumimoji="1" lang="zh-CN" altLang="en-US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）分布。 </a:t>
              </a:r>
            </a:p>
          </p:txBody>
        </p:sp>
        <p:graphicFrame>
          <p:nvGraphicFramePr>
            <p:cNvPr id="97288" name="Object 7"/>
            <p:cNvGraphicFramePr>
              <a:graphicFrameLocks noChangeAspect="1"/>
            </p:cNvGraphicFramePr>
            <p:nvPr/>
          </p:nvGraphicFramePr>
          <p:xfrm>
            <a:off x="939" y="2775"/>
            <a:ext cx="110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5" name="Equation" r:id="rId5" imgW="552280" imgH="180766" progId="Equation.3">
                    <p:embed/>
                  </p:oleObj>
                </mc:Choice>
                <mc:Fallback>
                  <p:oleObj name="Equation" r:id="rId5" imgW="552280" imgH="180766" progId="Equation.3">
                    <p:embed/>
                    <p:pic>
                      <p:nvPicPr>
                        <p:cNvPr id="9728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2775"/>
                          <a:ext cx="110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0490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8E815F5-E8DA-4209-B656-77868335278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201154" name="Text Box 2"/>
          <p:cNvSpPr txBox="1">
            <a:spLocks noChangeArrowheads="1"/>
          </p:cNvSpPr>
          <p:nvPr/>
        </p:nvSpPr>
        <p:spPr bwMode="auto">
          <a:xfrm>
            <a:off x="1838325" y="1930401"/>
            <a:ext cx="849788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334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从概率的定义我们知道，概率是自变量为集合的特殊的函数；为了能用变量，函数及微积分等工具来得出事件发生的概率、研究随机现象，引进了概率论中的另一重要概念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</a:rPr>
              <a:t>――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随机变量。 </a:t>
            </a:r>
          </a:p>
        </p:txBody>
      </p:sp>
      <p:sp>
        <p:nvSpPr>
          <p:cNvPr id="75780" name="Text Box 3"/>
          <p:cNvSpPr txBox="1">
            <a:spLocks noChangeArrowheads="1"/>
          </p:cNvSpPr>
          <p:nvPr/>
        </p:nvSpPr>
        <p:spPr bwMode="auto">
          <a:xfrm>
            <a:off x="2003425" y="1066800"/>
            <a:ext cx="4167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sz="3600" b="1">
                <a:solidFill>
                  <a:srgbClr val="FF3300"/>
                </a:solidFill>
              </a:rPr>
              <a:t>§</a:t>
            </a:r>
            <a:r>
              <a:rPr kumimoji="1" lang="en-US" altLang="zh-CN" sz="3600" b="1">
                <a:solidFill>
                  <a:srgbClr val="FF3300"/>
                </a:solidFill>
              </a:rPr>
              <a:t>2.1   </a:t>
            </a:r>
            <a:r>
              <a:rPr kumimoji="1" lang="zh-CN" altLang="en-US" sz="3600" b="1">
                <a:solidFill>
                  <a:srgbClr val="FF3300"/>
                </a:solidFill>
              </a:rPr>
              <a:t>随机变量</a:t>
            </a:r>
          </a:p>
        </p:txBody>
      </p:sp>
    </p:spTree>
    <p:extLst>
      <p:ext uri="{BB962C8B-B14F-4D97-AF65-F5344CB8AC3E}">
        <p14:creationId xmlns:p14="http://schemas.microsoft.com/office/powerpoint/2010/main" val="2241899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6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6EC664A-6D45-44DF-9CA4-87A36C8C1C05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408659" y="469901"/>
            <a:ext cx="8915747" cy="116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、抛一枚硬币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次，观察正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、反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面朝上的情况。</a:t>
            </a:r>
          </a:p>
        </p:txBody>
      </p:sp>
      <p:graphicFrame>
        <p:nvGraphicFramePr>
          <p:cNvPr id="1202179" name="Object 3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36711130"/>
              </p:ext>
            </p:extLst>
          </p:nvPr>
        </p:nvGraphicFramePr>
        <p:xfrm>
          <a:off x="2954339" y="2104997"/>
          <a:ext cx="384333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3" imgW="1209804" imgH="199847" progId="Equation.DSMT4">
                  <p:embed/>
                </p:oleObj>
              </mc:Choice>
              <mc:Fallback>
                <p:oleObj name="Equation" r:id="rId3" imgW="1209804" imgH="199847" progId="Equation.DSMT4">
                  <p:embed/>
                  <p:pic>
                    <p:nvPicPr>
                      <p:cNvPr id="1202179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9" y="2104997"/>
                        <a:ext cx="384333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2180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83875684"/>
              </p:ext>
            </p:extLst>
          </p:nvPr>
        </p:nvGraphicFramePr>
        <p:xfrm>
          <a:off x="1924050" y="3260873"/>
          <a:ext cx="665003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5" imgW="2076312" imgH="199847" progId="Equation.DSMT4">
                  <p:embed/>
                </p:oleObj>
              </mc:Choice>
              <mc:Fallback>
                <p:oleObj name="Equation" r:id="rId5" imgW="2076312" imgH="199847" progId="Equation.DSMT4">
                  <p:embed/>
                  <p:pic>
                    <p:nvPicPr>
                      <p:cNvPr id="120218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260873"/>
                        <a:ext cx="6650038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218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353687068"/>
              </p:ext>
            </p:extLst>
          </p:nvPr>
        </p:nvGraphicFramePr>
        <p:xfrm>
          <a:off x="2997200" y="4573935"/>
          <a:ext cx="37211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7" imgW="1162194" imgH="238008" progId="Equation.DSMT4">
                  <p:embed/>
                </p:oleObj>
              </mc:Choice>
              <mc:Fallback>
                <p:oleObj name="Equation" r:id="rId7" imgW="1162194" imgH="238008" progId="Equation.DSMT4">
                  <p:embed/>
                  <p:pic>
                    <p:nvPicPr>
                      <p:cNvPr id="1202181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4573935"/>
                        <a:ext cx="372110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16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3368803-1E81-49F4-A1C3-5EDFE2BFCCE9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2162349" y="2787997"/>
            <a:ext cx="8096250" cy="6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若令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表示取出的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个球中黑球的个数</a:t>
            </a:r>
          </a:p>
        </p:txBody>
      </p:sp>
      <p:graphicFrame>
        <p:nvGraphicFramePr>
          <p:cNvPr id="12032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9440236"/>
              </p:ext>
            </p:extLst>
          </p:nvPr>
        </p:nvGraphicFramePr>
        <p:xfrm>
          <a:off x="2253212" y="3842973"/>
          <a:ext cx="37147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1200282" imgH="199847" progId="Equation.DSMT4">
                  <p:embed/>
                </p:oleObj>
              </mc:Choice>
              <mc:Fallback>
                <p:oleObj name="Equation" r:id="rId3" imgW="1200282" imgH="199847" progId="Equation.DSMT4">
                  <p:embed/>
                  <p:pic>
                    <p:nvPicPr>
                      <p:cNvPr id="1203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12" y="3842973"/>
                        <a:ext cx="37147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16050" y="1258091"/>
            <a:ext cx="8743950" cy="1167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、从含有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个黑球，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个白球的盒子中任取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个球，观察取出球的情况。</a:t>
            </a:r>
          </a:p>
        </p:txBody>
      </p:sp>
    </p:spTree>
    <p:extLst>
      <p:ext uri="{BB962C8B-B14F-4D97-AF65-F5344CB8AC3E}">
        <p14:creationId xmlns:p14="http://schemas.microsoft.com/office/powerpoint/2010/main" val="404728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0452C87-7DD6-4140-886A-2C04C06F5692}" type="slidenum">
              <a:rPr lang="zh-CN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69411"/>
              </p:ext>
            </p:extLst>
          </p:nvPr>
        </p:nvGraphicFramePr>
        <p:xfrm>
          <a:off x="2778125" y="2257596"/>
          <a:ext cx="428625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3" imgW="1352635" imgH="238008" progId="Equation.DSMT4">
                  <p:embed/>
                </p:oleObj>
              </mc:Choice>
              <mc:Fallback>
                <p:oleObj name="Equation" r:id="rId3" imgW="1352635" imgH="238008" progId="Equation.DSMT4">
                  <p:embed/>
                  <p:pic>
                    <p:nvPicPr>
                      <p:cNvPr id="12032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257596"/>
                        <a:ext cx="428625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796588" y="1293552"/>
            <a:ext cx="8743950" cy="6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、观察某网站在一段时间内被点击次数。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985010" y="3637280"/>
            <a:ext cx="8743950" cy="625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、观察某厂生产灯泡的使用寿命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3857"/>
              </p:ext>
            </p:extLst>
          </p:nvPr>
        </p:nvGraphicFramePr>
        <p:xfrm>
          <a:off x="2857500" y="4605358"/>
          <a:ext cx="41275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5" imgW="1305025" imgH="238008" progId="Equation.DSMT4">
                  <p:embed/>
                </p:oleObj>
              </mc:Choice>
              <mc:Fallback>
                <p:oleObj name="Equation" r:id="rId5" imgW="1305025" imgH="238008" progId="Equation.DSMT4">
                  <p:embed/>
                  <p:pic>
                    <p:nvPicPr>
                      <p:cNvPr id="1203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4605358"/>
                        <a:ext cx="41275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57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705A2E6-52EE-4023-843E-B7E271CED8C1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78851" name="Group 2"/>
          <p:cNvGrpSpPr>
            <a:grpSpLocks/>
          </p:cNvGrpSpPr>
          <p:nvPr/>
        </p:nvGrpSpPr>
        <p:grpSpPr bwMode="auto">
          <a:xfrm>
            <a:off x="2031222" y="353783"/>
            <a:ext cx="8680450" cy="2287587"/>
            <a:chOff x="323" y="167"/>
            <a:chExt cx="5468" cy="1441"/>
          </a:xfrm>
        </p:grpSpPr>
        <p:sp>
          <p:nvSpPr>
            <p:cNvPr id="78855" name="Text Box 3"/>
            <p:cNvSpPr txBox="1">
              <a:spLocks noChangeArrowheads="1"/>
            </p:cNvSpPr>
            <p:nvPr/>
          </p:nvSpPr>
          <p:spPr bwMode="auto">
            <a:xfrm>
              <a:off x="323" y="167"/>
              <a:ext cx="5468" cy="1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定义：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设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是一个随机试验，</a:t>
              </a:r>
              <a:r>
                <a:rPr kumimoji="1" lang="el-GR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Ω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＝    是其样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本空间，如果对每一个       ，有唯一的实</a:t>
              </a:r>
            </a:p>
            <a:p>
              <a:pPr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(</a:t>
              </a:r>
              <a:r>
                <a:rPr kumimoji="1" lang="el-GR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ω</a:t>
              </a:r>
              <a:r>
                <a:rPr kumimoji="1" lang="en-US" altLang="zh-CN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)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与之对应，则称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是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的一个随机变量。</a:t>
              </a:r>
              <a:endParaRPr kumimoji="1" lang="zh-CN" altLang="el-GR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78856" name="Object 4"/>
            <p:cNvGraphicFramePr>
              <a:graphicFrameLocks noChangeAspect="1"/>
            </p:cNvGraphicFramePr>
            <p:nvPr/>
          </p:nvGraphicFramePr>
          <p:xfrm>
            <a:off x="4190" y="294"/>
            <a:ext cx="474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公式" r:id="rId3" imgW="247574" imgH="180766" progId="Equation.3">
                    <p:embed/>
                  </p:oleObj>
                </mc:Choice>
                <mc:Fallback>
                  <p:oleObj name="公式" r:id="rId3" imgW="247574" imgH="180766" progId="Equation.3">
                    <p:embed/>
                    <p:pic>
                      <p:nvPicPr>
                        <p:cNvPr id="7885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0" y="294"/>
                          <a:ext cx="474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5"/>
            <p:cNvGraphicFramePr>
              <a:graphicFrameLocks noChangeAspect="1"/>
            </p:cNvGraphicFramePr>
            <p:nvPr/>
          </p:nvGraphicFramePr>
          <p:xfrm>
            <a:off x="2991" y="791"/>
            <a:ext cx="76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公式" r:id="rId5" imgW="409449" imgH="161685" progId="Equation.3">
                    <p:embed/>
                  </p:oleObj>
                </mc:Choice>
                <mc:Fallback>
                  <p:oleObj name="公式" r:id="rId5" imgW="409449" imgH="161685" progId="Equation.3">
                    <p:embed/>
                    <p:pic>
                      <p:nvPicPr>
                        <p:cNvPr id="7885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1" y="791"/>
                          <a:ext cx="767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04230" name="Group 6"/>
          <p:cNvGrpSpPr>
            <a:grpSpLocks/>
          </p:cNvGrpSpPr>
          <p:nvPr/>
        </p:nvGrpSpPr>
        <p:grpSpPr bwMode="auto">
          <a:xfrm>
            <a:off x="1987550" y="2524126"/>
            <a:ext cx="8402638" cy="3008313"/>
            <a:chOff x="279" y="1678"/>
            <a:chExt cx="5293" cy="1895"/>
          </a:xfrm>
        </p:grpSpPr>
        <p:sp>
          <p:nvSpPr>
            <p:cNvPr id="78853" name="Text Box 7"/>
            <p:cNvSpPr txBox="1">
              <a:spLocks noChangeArrowheads="1"/>
            </p:cNvSpPr>
            <p:nvPr/>
          </p:nvSpPr>
          <p:spPr bwMode="auto">
            <a:xfrm>
              <a:off x="279" y="2031"/>
              <a:ext cx="5293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3485" tIns="41742" rIns="83485" bIns="41742">
              <a:spAutoFit/>
            </a:bodyPr>
            <a:lstStyle>
              <a:lvl1pPr defTabSz="835025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35025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35025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35025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35025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350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              （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）由定义可知，随机试验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的随机                                    变量不是唯一的。例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中，我们也可以定义随机变量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：“</a:t>
              </a:r>
              <a:r>
                <a:rPr kumimoji="1"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个球中白球的个数”，则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也是随机试验</a:t>
              </a:r>
              <a:r>
                <a:rPr kumimoji="1"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的一个随机变量。 </a:t>
              </a:r>
            </a:p>
          </p:txBody>
        </p:sp>
        <p:sp>
          <p:nvSpPr>
            <p:cNvPr id="1204232" name="AutoShape 8"/>
            <p:cNvSpPr>
              <a:spLocks noChangeArrowheads="1"/>
            </p:cNvSpPr>
            <p:nvPr/>
          </p:nvSpPr>
          <p:spPr bwMode="auto">
            <a:xfrm>
              <a:off x="354" y="1678"/>
              <a:ext cx="864" cy="672"/>
            </a:xfrm>
            <a:prstGeom prst="irregularSeal2">
              <a:avLst/>
            </a:prstGeom>
            <a:solidFill>
              <a:schemeClr val="accent1"/>
            </a:solidFill>
            <a:ln w="127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3200" b="1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宋体" panose="02010600030101010101" pitchFamily="2" charset="-122"/>
                </a:rPr>
                <a:t>说明</a:t>
              </a:r>
              <a:endParaRPr kumimoji="1" lang="en-US" altLang="zh-CN" sz="2400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046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ADFC9DA-0BB6-4FB9-86C3-FAF0336314D4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1881188" y="490538"/>
            <a:ext cx="8464550" cy="136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）引进随机变量后，随机事件可以用随机变量在实数轴上某一个集合中取的值来表示。</a:t>
            </a:r>
          </a:p>
        </p:txBody>
      </p:sp>
      <p:sp>
        <p:nvSpPr>
          <p:cNvPr id="1205251" name="Text Box 3"/>
          <p:cNvSpPr txBox="1">
            <a:spLocks noChangeArrowheads="1"/>
          </p:cNvSpPr>
          <p:nvPr/>
        </p:nvSpPr>
        <p:spPr bwMode="auto">
          <a:xfrm>
            <a:off x="1946275" y="3281364"/>
            <a:ext cx="8464550" cy="1266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所以，研究随机事件的概率就转化为研究随机变量取值的概率。</a:t>
            </a:r>
          </a:p>
        </p:txBody>
      </p:sp>
      <p:graphicFrame>
        <p:nvGraphicFramePr>
          <p:cNvPr id="7987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4688" y="2120900"/>
          <a:ext cx="487521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3" imgW="1762084" imgH="199847" progId="Equation.3">
                  <p:embed/>
                </p:oleObj>
              </mc:Choice>
              <mc:Fallback>
                <p:oleObj name="公式" r:id="rId3" imgW="1762084" imgH="199847" progId="Equation.3">
                  <p:embed/>
                  <p:pic>
                    <p:nvPicPr>
                      <p:cNvPr id="7987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120900"/>
                        <a:ext cx="487521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10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52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AC13C43-A8FD-42F0-87C1-4B556233845B}" type="slidenum">
              <a:rPr lang="zh-CN" altLang="en-US" sz="1200">
                <a:solidFill>
                  <a:srgbClr val="000000"/>
                </a:solidFill>
                <a:latin typeface="Arial Black" panose="020B0A040201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en-US" altLang="zh-CN" sz="120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80899" name="Text Box 2"/>
          <p:cNvSpPr txBox="1">
            <a:spLocks noChangeArrowheads="1"/>
          </p:cNvSpPr>
          <p:nvPr/>
        </p:nvSpPr>
        <p:spPr bwMode="auto">
          <a:xfrm>
            <a:off x="1941514" y="657226"/>
            <a:ext cx="5838825" cy="63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en-US" altLang="zh-CN" sz="3600" b="1">
                <a:solidFill>
                  <a:srgbClr val="FF3300"/>
                </a:solidFill>
                <a:latin typeface="Times New Roman" panose="02020603050405020304" pitchFamily="18" charset="0"/>
              </a:rPr>
              <a:t>§ </a:t>
            </a:r>
            <a:r>
              <a:rPr kumimoji="1" lang="en-US" altLang="zh-CN" sz="3600" b="1">
                <a:solidFill>
                  <a:srgbClr val="FF3300"/>
                </a:solidFill>
                <a:latin typeface="宋体" panose="02010600030101010101" pitchFamily="2" charset="-122"/>
              </a:rPr>
              <a:t>2.2 </a:t>
            </a:r>
            <a:r>
              <a:rPr kumimoji="1" lang="zh-CN" altLang="en-US" sz="3600" b="1">
                <a:solidFill>
                  <a:srgbClr val="FF3300"/>
                </a:solidFill>
                <a:latin typeface="宋体" panose="02010600030101010101" pitchFamily="2" charset="-122"/>
              </a:rPr>
              <a:t>随机变量的分布函数</a:t>
            </a:r>
          </a:p>
        </p:txBody>
      </p:sp>
      <p:sp>
        <p:nvSpPr>
          <p:cNvPr id="1206275" name="Text Box 3"/>
          <p:cNvSpPr txBox="1">
            <a:spLocks noChangeArrowheads="1"/>
          </p:cNvSpPr>
          <p:nvPr/>
        </p:nvSpPr>
        <p:spPr bwMode="auto">
          <a:xfrm>
            <a:off x="2006601" y="1603376"/>
            <a:ext cx="8334375" cy="3531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3485" tIns="41742" rIns="83485" bIns="41742">
            <a:spAutoFit/>
          </a:bodyPr>
          <a:lstStyle>
            <a:lvl1pPr defTabSz="835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835025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835025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835025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835025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8350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        对于随机试验而言，仅仅知道它可能的出现的随机事件并不重要，重要的是这些事件出现的可能性有多大。 相对于随机变量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来说，就是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取什么值不重要，重要的是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b="1">
                <a:solidFill>
                  <a:srgbClr val="000000"/>
                </a:solidFill>
                <a:latin typeface="Times New Roman" panose="02020603050405020304" pitchFamily="18" charset="0"/>
              </a:rPr>
              <a:t>取这些值的概率有多大。 </a:t>
            </a:r>
          </a:p>
        </p:txBody>
      </p:sp>
    </p:spTree>
    <p:extLst>
      <p:ext uri="{BB962C8B-B14F-4D97-AF65-F5344CB8AC3E}">
        <p14:creationId xmlns:p14="http://schemas.microsoft.com/office/powerpoint/2010/main" val="2797494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6275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83485" tIns="41742" rIns="83485" bIns="41742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1035</Words>
  <Application>Microsoft Office PowerPoint</Application>
  <PresentationFormat>宽屏</PresentationFormat>
  <Paragraphs>120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Arial</vt:lpstr>
      <vt:lpstr>Arial Black</vt:lpstr>
      <vt:lpstr>Times New Roman</vt:lpstr>
      <vt:lpstr>Wingdings</vt:lpstr>
      <vt:lpstr>Pixel</vt:lpstr>
      <vt:lpstr>Equation</vt:lpstr>
      <vt:lpstr>公式</vt:lpstr>
      <vt:lpstr>PowerPoint 演示文稿</vt:lpstr>
      <vt:lpstr>第二章 随机变量及其分布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yugang sheng</dc:creator>
  <cp:lastModifiedBy>yugang sheng</cp:lastModifiedBy>
  <cp:revision>8</cp:revision>
  <dcterms:created xsi:type="dcterms:W3CDTF">2020-10-14T07:33:35Z</dcterms:created>
  <dcterms:modified xsi:type="dcterms:W3CDTF">2021-03-17T09:42:33Z</dcterms:modified>
</cp:coreProperties>
</file>