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8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1" r:id="rId14"/>
    <p:sldId id="267" r:id="rId15"/>
    <p:sldId id="268" r:id="rId16"/>
    <p:sldId id="28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D4C2-10A0-4EE3-AA55-9CD646C0100D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AE25-C71F-4109-BB9C-941166FD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5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FC0716-2227-429E-9DA1-F931F2B815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0FBD-94CD-43F9-A505-EE186AAE5F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7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C11CF0-CD43-4DD2-A215-C17ACE33DD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9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0FBD-94CD-43F9-A505-EE186AAE5F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8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0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53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2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6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3756025" y="1165226"/>
            <a:ext cx="4705350" cy="1890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kern="10" dirty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概率论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376489" y="3435351"/>
            <a:ext cx="7515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4000" b="1">
                <a:solidFill>
                  <a:srgbClr val="F2EC00"/>
                </a:solidFill>
                <a:latin typeface="Times New Roman" panose="02020603050405020304" pitchFamily="18" charset="0"/>
              </a:rPr>
              <a:t>授课教师 ：徐伟娟</a:t>
            </a:r>
          </a:p>
        </p:txBody>
      </p:sp>
    </p:spTree>
    <p:extLst>
      <p:ext uri="{BB962C8B-B14F-4D97-AF65-F5344CB8AC3E}">
        <p14:creationId xmlns:p14="http://schemas.microsoft.com/office/powerpoint/2010/main" val="16088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E5C50B9-527D-446B-81AB-24B4D0AC747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5858" name="Text Box 2"/>
          <p:cNvSpPr txBox="1">
            <a:spLocks noChangeArrowheads="1"/>
          </p:cNvSpPr>
          <p:nvPr/>
        </p:nvSpPr>
        <p:spPr bwMode="auto">
          <a:xfrm>
            <a:off x="2101850" y="4287839"/>
            <a:ext cx="83058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随机事件：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样本空间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</a:rPr>
              <a:t>的某个子集称为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随机事件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（简称事件），通常用字母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表示。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5859" name="Text Box 3"/>
          <p:cNvSpPr txBox="1">
            <a:spLocks noChangeArrowheads="1"/>
          </p:cNvSpPr>
          <p:nvPr/>
        </p:nvSpPr>
        <p:spPr bwMode="auto">
          <a:xfrm>
            <a:off x="2103438" y="2798764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基本事件：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的每一可能的结果叫做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基本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事件 ，一般用</a:t>
            </a:r>
            <a:r>
              <a:rPr kumimoji="1" lang="el-GR" altLang="zh-CN" b="1" i="1" dirty="0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09801" y="560389"/>
            <a:ext cx="3484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二、随机事件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2009775" y="1262064"/>
            <a:ext cx="8305800" cy="174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样本空间：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可能出现的全部结果组成的集合称为该试验的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样本空间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4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58" grpId="0" autoUpdateAnimBg="0"/>
      <p:bldP spid="1145859" grpId="0" autoUpdateAnimBg="0"/>
      <p:bldP spid="11458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A0ADFC4-42BE-448D-B2BB-C77AF7A0530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6882" name="Text Box 2"/>
          <p:cNvSpPr txBox="1">
            <a:spLocks noChangeArrowheads="1"/>
          </p:cNvSpPr>
          <p:nvPr/>
        </p:nvSpPr>
        <p:spPr bwMode="auto">
          <a:xfrm>
            <a:off x="2133600" y="441326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必然事件：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每次试验中必然发生的事件称为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必然事件，记为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46883" name="Text Box 3"/>
          <p:cNvSpPr txBox="1">
            <a:spLocks noChangeArrowheads="1"/>
          </p:cNvSpPr>
          <p:nvPr/>
        </p:nvSpPr>
        <p:spPr bwMode="auto">
          <a:xfrm>
            <a:off x="2209800" y="2209801"/>
            <a:ext cx="8147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不可能事件：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每次试验中不可能发生的事件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称为不可能事件，记为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Φ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2160588" y="4484689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）样本空间的构成是由试验的条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件和观察的目的所决定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885" name="AutoShape 5"/>
          <p:cNvSpPr>
            <a:spLocks noChangeArrowheads="1"/>
          </p:cNvSpPr>
          <p:nvPr/>
        </p:nvSpPr>
        <p:spPr bwMode="auto">
          <a:xfrm>
            <a:off x="2276475" y="3914776"/>
            <a:ext cx="1143000" cy="1362075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7284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2" grpId="0" autoUpdateAnimBg="0"/>
      <p:bldP spid="1146883" grpId="0" autoUpdateAnimBg="0"/>
      <p:bldP spid="1146884" grpId="0" autoUpdateAnimBg="0"/>
      <p:bldP spid="114688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D65E8EA-E039-42BF-BECA-5E15EFDFBBC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981200" y="533401"/>
            <a:ext cx="845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）基本事件是事件的一种，一般的事件是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由若干个基本事件共同组成的，因而是样本空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间的子集，通常又称其为复合事件。</a:t>
            </a:r>
          </a:p>
        </p:txBody>
      </p:sp>
      <p:sp>
        <p:nvSpPr>
          <p:cNvPr id="1147907" name="Text Box 3"/>
          <p:cNvSpPr txBox="1">
            <a:spLocks noChangeArrowheads="1"/>
          </p:cNvSpPr>
          <p:nvPr/>
        </p:nvSpPr>
        <p:spPr bwMode="auto">
          <a:xfrm>
            <a:off x="2078009" y="3192174"/>
            <a:ext cx="84582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发生当且仅当试验中出现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的某个基本事件。</a:t>
            </a:r>
          </a:p>
        </p:txBody>
      </p:sp>
    </p:spTree>
    <p:extLst>
      <p:ext uri="{BB962C8B-B14F-4D97-AF65-F5344CB8AC3E}">
        <p14:creationId xmlns:p14="http://schemas.microsoft.com/office/powerpoint/2010/main" val="38229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86940" y="1024459"/>
            <a:ext cx="8778875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kern="0" smtClean="0"/>
              <a:t>例</a:t>
            </a:r>
            <a:r>
              <a:rPr lang="en-US" altLang="zh-CN" kern="0" smtClean="0">
                <a:latin typeface="+mj-ea"/>
                <a:ea typeface="+mj-ea"/>
              </a:rPr>
              <a:t>3</a:t>
            </a:r>
            <a:r>
              <a:rPr lang="en-US" altLang="zh-CN" b="1" kern="0" smtClean="0"/>
              <a:t>  </a:t>
            </a:r>
            <a:r>
              <a:rPr lang="en-US" altLang="zh-CN" i="1" kern="0" smtClean="0">
                <a:latin typeface="Times New Roman" panose="02020603050405020304" pitchFamily="18" charset="0"/>
              </a:rPr>
              <a:t>E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3</a:t>
            </a:r>
            <a:r>
              <a:rPr lang="zh-CN" altLang="en-US" b="1" kern="0" smtClean="0"/>
              <a:t>：从含有</a:t>
            </a:r>
            <a:r>
              <a:rPr lang="en-US" altLang="zh-CN" kern="0" smtClean="0">
                <a:latin typeface="Times New Roman" panose="02020603050405020304" pitchFamily="18" charset="0"/>
              </a:rPr>
              <a:t>2</a:t>
            </a:r>
            <a:r>
              <a:rPr lang="zh-CN" altLang="en-US" b="1" kern="0" smtClean="0"/>
              <a:t>个黑球         和</a:t>
            </a:r>
            <a:r>
              <a:rPr lang="en-US" altLang="zh-CN" kern="0" smtClean="0">
                <a:latin typeface="Times New Roman" panose="02020603050405020304" pitchFamily="18" charset="0"/>
              </a:rPr>
              <a:t>3</a:t>
            </a:r>
            <a:r>
              <a:rPr lang="zh-CN" altLang="en-US" b="1" kern="0" smtClean="0"/>
              <a:t>个白球                       的盒子中任意的取出</a:t>
            </a:r>
            <a:r>
              <a:rPr lang="en-US" altLang="zh-CN" kern="0" smtClean="0">
                <a:latin typeface="Times New Roman" panose="02020603050405020304" pitchFamily="18" charset="0"/>
              </a:rPr>
              <a:t>3</a:t>
            </a:r>
            <a:r>
              <a:rPr lang="zh-CN" altLang="en-US" b="1" kern="0" smtClean="0"/>
              <a:t>个球，观察取出的球；条件实现（从</a:t>
            </a:r>
            <a:r>
              <a:rPr lang="en-US" altLang="zh-CN" kern="0" smtClean="0">
                <a:latin typeface="Times New Roman" panose="02020603050405020304" pitchFamily="18" charset="0"/>
              </a:rPr>
              <a:t>5</a:t>
            </a:r>
            <a:r>
              <a:rPr lang="zh-CN" altLang="en-US" b="1" kern="0" smtClean="0"/>
              <a:t>个球中取出</a:t>
            </a:r>
            <a:r>
              <a:rPr lang="en-US" altLang="zh-CN" kern="0" smtClean="0">
                <a:latin typeface="Times New Roman" panose="02020603050405020304" pitchFamily="18" charset="0"/>
                <a:ea typeface="宋体-方正超大字符集" pitchFamily="65" charset="-122"/>
              </a:rPr>
              <a:t>3</a:t>
            </a:r>
            <a:r>
              <a:rPr lang="zh-CN" altLang="en-US" b="1" kern="0" smtClean="0"/>
              <a:t>个）就完成试验。</a:t>
            </a:r>
            <a:endParaRPr lang="zh-CN" altLang="en-US" b="1" kern="0" dirty="0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8412842"/>
              </p:ext>
            </p:extLst>
          </p:nvPr>
        </p:nvGraphicFramePr>
        <p:xfrm>
          <a:off x="5943052" y="1165745"/>
          <a:ext cx="977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323750" imgH="209387" progId="Equation.DSMT4">
                  <p:embed/>
                </p:oleObj>
              </mc:Choice>
              <mc:Fallback>
                <p:oleObj name="Equation" r:id="rId3" imgW="323750" imgH="209387" progId="Equation.DSMT4">
                  <p:embed/>
                  <p:pic>
                    <p:nvPicPr>
                      <p:cNvPr id="11268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052" y="1165745"/>
                        <a:ext cx="977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30466541"/>
              </p:ext>
            </p:extLst>
          </p:nvPr>
        </p:nvGraphicFramePr>
        <p:xfrm>
          <a:off x="8837064" y="1195908"/>
          <a:ext cx="127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476103" imgH="209387" progId="Equation.DSMT4">
                  <p:embed/>
                </p:oleObj>
              </mc:Choice>
              <mc:Fallback>
                <p:oleObj name="Equation" r:id="rId5" imgW="476103" imgH="209387" progId="Equation.DSMT4">
                  <p:embed/>
                  <p:pic>
                    <p:nvPicPr>
                      <p:cNvPr id="1126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064" y="1195908"/>
                        <a:ext cx="1276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12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FFF5EA8-1C00-45E8-9F63-60D457FFB55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57400" y="609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事件之间的关系和运算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2135188" y="2130426"/>
            <a:ext cx="8153400" cy="1311275"/>
            <a:chOff x="385" y="1342"/>
            <a:chExt cx="5136" cy="826"/>
          </a:xfrm>
        </p:grpSpPr>
        <p:sp>
          <p:nvSpPr>
            <p:cNvPr id="16394" name="Text Box 4"/>
            <p:cNvSpPr txBox="1">
              <a:spLocks noChangeArrowheads="1"/>
            </p:cNvSpPr>
            <p:nvPr/>
          </p:nvSpPr>
          <p:spPr bwMode="auto">
            <a:xfrm>
              <a:off x="385" y="1342"/>
              <a:ext cx="513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发生必导致事件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发生，则称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包含事件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记为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: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或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5" name="Object 5"/>
            <p:cNvGraphicFramePr>
              <a:graphicFrameLocks noChangeAspect="1"/>
            </p:cNvGraphicFramePr>
            <p:nvPr/>
          </p:nvGraphicFramePr>
          <p:xfrm>
            <a:off x="4222" y="1918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3" imgW="295184" imgH="218927" progId="Equation.3">
                    <p:embed/>
                  </p:oleObj>
                </mc:Choice>
                <mc:Fallback>
                  <p:oleObj name="Equation" r:id="rId3" imgW="295184" imgH="218927" progId="Equation.3">
                    <p:embed/>
                    <p:pic>
                      <p:nvPicPr>
                        <p:cNvPr id="163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1918"/>
                          <a:ext cx="20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6"/>
            <p:cNvGraphicFramePr>
              <a:graphicFrameLocks noChangeAspect="1"/>
            </p:cNvGraphicFramePr>
            <p:nvPr/>
          </p:nvGraphicFramePr>
          <p:xfrm>
            <a:off x="3384" y="1918"/>
            <a:ext cx="20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5" imgW="314228" imgH="218927" progId="Equation.3">
                    <p:embed/>
                  </p:oleObj>
                </mc:Choice>
                <mc:Fallback>
                  <p:oleObj name="Equation" r:id="rId5" imgW="314228" imgH="218927" progId="Equation.3">
                    <p:embed/>
                    <p:pic>
                      <p:nvPicPr>
                        <p:cNvPr id="1639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1918"/>
                          <a:ext cx="20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8935" name="Rectangle 7"/>
          <p:cNvSpPr>
            <a:spLocks noChangeArrowheads="1"/>
          </p:cNvSpPr>
          <p:nvPr/>
        </p:nvSpPr>
        <p:spPr bwMode="auto">
          <a:xfrm>
            <a:off x="2057401" y="1323975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）事件的包含关系</a:t>
            </a: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2166938" y="3641726"/>
            <a:ext cx="8153400" cy="2043113"/>
            <a:chOff x="405" y="2294"/>
            <a:chExt cx="5136" cy="1287"/>
          </a:xfrm>
        </p:grpSpPr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405" y="2294"/>
              <a:ext cx="5136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结论：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若事件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且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则称事件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和事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相等，记为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即：事件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所包含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的基本事件是一样的。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2" name="Object 10"/>
            <p:cNvGraphicFramePr>
              <a:graphicFrameLocks noChangeAspect="1"/>
            </p:cNvGraphicFramePr>
            <p:nvPr/>
          </p:nvGraphicFramePr>
          <p:xfrm>
            <a:off x="3013" y="2395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7" imgW="295184" imgH="218927" progId="Equation.3">
                    <p:embed/>
                  </p:oleObj>
                </mc:Choice>
                <mc:Fallback>
                  <p:oleObj name="Equation" r:id="rId7" imgW="295184" imgH="218927" progId="Equation.3">
                    <p:embed/>
                    <p:pic>
                      <p:nvPicPr>
                        <p:cNvPr id="1639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395"/>
                          <a:ext cx="20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1"/>
            <p:cNvGraphicFramePr>
              <a:graphicFrameLocks noChangeAspect="1"/>
            </p:cNvGraphicFramePr>
            <p:nvPr/>
          </p:nvGraphicFramePr>
          <p:xfrm>
            <a:off x="2220" y="2409"/>
            <a:ext cx="20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9" imgW="314228" imgH="218927" progId="Equation.3">
                    <p:embed/>
                  </p:oleObj>
                </mc:Choice>
                <mc:Fallback>
                  <p:oleObj name="Equation" r:id="rId9" imgW="314228" imgH="218927" progId="Equation.3">
                    <p:embed/>
                    <p:pic>
                      <p:nvPicPr>
                        <p:cNvPr id="1639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409"/>
                          <a:ext cx="20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5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D1ED5D-CE60-440B-8A5D-FD20B47FD90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232660" y="1371267"/>
            <a:ext cx="80772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定义：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至少有一个发生，称为事件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的和（或称为并），记为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160617" y="606005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（2）事件的和</a:t>
            </a:r>
          </a:p>
        </p:txBody>
      </p:sp>
      <p:grpSp>
        <p:nvGrpSpPr>
          <p:cNvPr id="1149956" name="Group 4"/>
          <p:cNvGrpSpPr>
            <a:grpSpLocks/>
          </p:cNvGrpSpPr>
          <p:nvPr/>
        </p:nvGrpSpPr>
        <p:grpSpPr bwMode="auto">
          <a:xfrm>
            <a:off x="2332413" y="3632227"/>
            <a:ext cx="8080375" cy="1847736"/>
            <a:chOff x="408" y="1563"/>
            <a:chExt cx="5090" cy="1133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408" y="1982"/>
              <a:ext cx="509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个事件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都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发生，称为事件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与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的交（或积），记为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∩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或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）。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408" y="1563"/>
              <a:ext cx="2832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（3）事件的交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9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688033" y="1452247"/>
            <a:ext cx="8316912" cy="1865313"/>
            <a:chOff x="390" y="2856"/>
            <a:chExt cx="5239" cy="1175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0" y="3166"/>
              <a:ext cx="523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定义：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“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发生而事件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不发生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”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也是一个事件，称为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与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的差。记为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08" y="2856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（4）事件的差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5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639646D-2B80-4A6C-BE40-FB7DECB6645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0978" name="Text Box 2"/>
          <p:cNvSpPr txBox="1">
            <a:spLocks noChangeArrowheads="1"/>
          </p:cNvSpPr>
          <p:nvPr/>
        </p:nvSpPr>
        <p:spPr bwMode="auto">
          <a:xfrm>
            <a:off x="2095500" y="1331913"/>
            <a:ext cx="832643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在一次试验中，若事件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不能同时发生，即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Ф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，则称事件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是互不相容的事件（又称为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互斥 </a:t>
            </a:r>
            <a:r>
              <a:rPr lang="en-US" altLang="zh-CN" dirty="0" smtClean="0"/>
              <a:t>mutually </a:t>
            </a:r>
            <a:r>
              <a:rPr lang="en-US" altLang="zh-CN" dirty="0"/>
              <a:t>exclusive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50979" name="Text Box 3"/>
          <p:cNvSpPr txBox="1">
            <a:spLocks noChangeArrowheads="1"/>
          </p:cNvSpPr>
          <p:nvPr/>
        </p:nvSpPr>
        <p:spPr bwMode="auto">
          <a:xfrm>
            <a:off x="2117725" y="3448051"/>
            <a:ext cx="821848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结论：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从基本事件说，互不相容事件就是没有公有的基本事件。显然，在一次试验中，两个基本事件不能同时发生，所以任何两个基本事件都是互不相容事件。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171700" y="5334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（5）事件的互不相容性</a:t>
            </a:r>
          </a:p>
        </p:txBody>
      </p:sp>
    </p:spTree>
    <p:extLst>
      <p:ext uri="{BB962C8B-B14F-4D97-AF65-F5344CB8AC3E}">
        <p14:creationId xmlns:p14="http://schemas.microsoft.com/office/powerpoint/2010/main" val="9558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78" grpId="0"/>
      <p:bldP spid="11509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F2466E0-48F0-41B3-A346-C227372C781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52002" name="Group 2"/>
          <p:cNvGrpSpPr>
            <a:grpSpLocks/>
          </p:cNvGrpSpPr>
          <p:nvPr/>
        </p:nvGrpSpPr>
        <p:grpSpPr bwMode="auto">
          <a:xfrm>
            <a:off x="2052639" y="1314451"/>
            <a:ext cx="8239125" cy="2012951"/>
            <a:chOff x="312" y="835"/>
            <a:chExt cx="5190" cy="1268"/>
          </a:xfrm>
        </p:grpSpPr>
        <p:sp>
          <p:nvSpPr>
            <p:cNvPr id="19466" name="Text Box 3"/>
            <p:cNvSpPr txBox="1">
              <a:spLocks noChangeArrowheads="1"/>
            </p:cNvSpPr>
            <p:nvPr/>
          </p:nvSpPr>
          <p:spPr bwMode="auto">
            <a:xfrm>
              <a:off x="312" y="835"/>
              <a:ext cx="5190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：若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∪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Ф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为相互对立的事件（简称互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逆</a:t>
              </a:r>
              <a:r>
                <a:rPr lang="en-US" altLang="zh-CN" dirty="0"/>
                <a:t>complementary </a:t>
              </a:r>
              <a:r>
                <a:rPr lang="en-US" altLang="zh-CN" dirty="0" smtClean="0"/>
                <a:t>events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的逆事件又可记为     。</a:t>
              </a:r>
            </a:p>
          </p:txBody>
        </p:sp>
        <p:graphicFrame>
          <p:nvGraphicFramePr>
            <p:cNvPr id="1946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054926"/>
                </p:ext>
              </p:extLst>
            </p:nvPr>
          </p:nvGraphicFramePr>
          <p:xfrm>
            <a:off x="4391" y="1634"/>
            <a:ext cx="2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3" imgW="133309" imgH="180766" progId="Equation.3">
                    <p:embed/>
                  </p:oleObj>
                </mc:Choice>
                <mc:Fallback>
                  <p:oleObj name="Equation" r:id="rId3" imgW="133309" imgH="180766" progId="Equation.3">
                    <p:embed/>
                    <p:pic>
                      <p:nvPicPr>
                        <p:cNvPr id="1946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1634"/>
                          <a:ext cx="26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2011" name="Group 11"/>
          <p:cNvGrpSpPr>
            <a:grpSpLocks/>
          </p:cNvGrpSpPr>
          <p:nvPr/>
        </p:nvGrpSpPr>
        <p:grpSpPr bwMode="auto">
          <a:xfrm>
            <a:off x="2008189" y="3513139"/>
            <a:ext cx="8034337" cy="1311275"/>
            <a:chOff x="354" y="2248"/>
            <a:chExt cx="5061" cy="826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54" y="2248"/>
              <a:ext cx="506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结论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互逆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互不相容；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互不相容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互逆。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2582" y="2392"/>
              <a:ext cx="522" cy="96"/>
            </a:xfrm>
            <a:prstGeom prst="rightArrow">
              <a:avLst>
                <a:gd name="adj1" fmla="val 50000"/>
                <a:gd name="adj2" fmla="val 13593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2859" y="2872"/>
              <a:ext cx="522" cy="96"/>
            </a:xfrm>
            <a:prstGeom prst="rightArrow">
              <a:avLst>
                <a:gd name="adj1" fmla="val 50000"/>
                <a:gd name="adj2" fmla="val 13593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H="1">
              <a:off x="2943" y="2817"/>
              <a:ext cx="260" cy="192"/>
            </a:xfrm>
            <a:prstGeom prst="line">
              <a:avLst/>
            </a:prstGeom>
            <a:noFill/>
            <a:ln w="3492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2133600" y="5334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（6）逆事件</a:t>
            </a:r>
          </a:p>
        </p:txBody>
      </p:sp>
    </p:spTree>
    <p:extLst>
      <p:ext uri="{BB962C8B-B14F-4D97-AF65-F5344CB8AC3E}">
        <p14:creationId xmlns:p14="http://schemas.microsoft.com/office/powerpoint/2010/main" val="98102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4437C3F-A998-4128-8EC0-DB48E04AC96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53026" name="Text Box 2"/>
          <p:cNvSpPr txBox="1">
            <a:spLocks noChangeArrowheads="1"/>
          </p:cNvSpPr>
          <p:nvPr/>
        </p:nvSpPr>
        <p:spPr bwMode="auto">
          <a:xfrm>
            <a:off x="2043113" y="1149350"/>
            <a:ext cx="74676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交换律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结合律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    (AB)C＝A(BC)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分配律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)·(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＝(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)∪(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106613" y="457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（7）事件的运算规律</a:t>
            </a:r>
          </a:p>
        </p:txBody>
      </p:sp>
      <p:grpSp>
        <p:nvGrpSpPr>
          <p:cNvPr id="1153028" name="Group 4"/>
          <p:cNvGrpSpPr>
            <a:grpSpLocks/>
          </p:cNvGrpSpPr>
          <p:nvPr/>
        </p:nvGrpSpPr>
        <p:grpSpPr bwMode="auto">
          <a:xfrm>
            <a:off x="1947863" y="4781551"/>
            <a:ext cx="5149850" cy="1325563"/>
            <a:chOff x="768" y="3043"/>
            <a:chExt cx="3120" cy="835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2400" y="3072"/>
            <a:ext cx="14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3" imgW="905098" imgH="180766" progId="Equation.3">
                    <p:embed/>
                  </p:oleObj>
                </mc:Choice>
                <mc:Fallback>
                  <p:oleObj name="Equation" r:id="rId3" imgW="905098" imgH="180766" progId="Equation.3">
                    <p:embed/>
                    <p:pic>
                      <p:nvPicPr>
                        <p:cNvPr id="204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72"/>
                          <a:ext cx="14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6"/>
            <p:cNvGraphicFramePr>
              <a:graphicFrameLocks noChangeAspect="1"/>
            </p:cNvGraphicFramePr>
            <p:nvPr/>
          </p:nvGraphicFramePr>
          <p:xfrm>
            <a:off x="2400" y="3552"/>
            <a:ext cx="14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5" imgW="905098" imgH="180766" progId="Equation.3">
                    <p:embed/>
                  </p:oleObj>
                </mc:Choice>
                <mc:Fallback>
                  <p:oleObj name="Equation" r:id="rId5" imgW="905098" imgH="180766" progId="Equation.3">
                    <p:embed/>
                    <p:pic>
                      <p:nvPicPr>
                        <p:cNvPr id="204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14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768" y="3043"/>
              <a:ext cx="1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德摩根公式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437" y="1737361"/>
            <a:ext cx="10972800" cy="45747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上课内容</a:t>
            </a:r>
            <a:r>
              <a:rPr lang="zh-CN" altLang="en-US" b="1" dirty="0" smtClean="0"/>
              <a:t>：前八章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复习内容：积分（定积分，反常积分，二重积分）；级数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作业</a:t>
            </a:r>
            <a:r>
              <a:rPr lang="zh-CN" altLang="en-US" b="1" dirty="0" smtClean="0"/>
              <a:t>：单周周二</a:t>
            </a:r>
            <a:r>
              <a:rPr lang="zh-CN" altLang="en-US" b="1" dirty="0" smtClean="0"/>
              <a:t>上课交作业，每次批改</a:t>
            </a:r>
            <a:r>
              <a:rPr lang="en-US" altLang="zh-CN" b="1" dirty="0" smtClean="0"/>
              <a:t>1/3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答疑：平时</a:t>
            </a:r>
            <a:r>
              <a:rPr lang="en-US" altLang="zh-CN" b="1" dirty="0" smtClean="0"/>
              <a:t>QQ</a:t>
            </a:r>
            <a:r>
              <a:rPr lang="zh-CN" altLang="en-US" b="1" dirty="0" smtClean="0"/>
              <a:t>群答疑，考前集体答疑，其他时间请单独约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成绩：平时</a:t>
            </a:r>
            <a:r>
              <a:rPr lang="en-US" altLang="zh-CN" b="1" dirty="0" smtClean="0"/>
              <a:t>10%+</a:t>
            </a:r>
            <a:r>
              <a:rPr lang="zh-CN" altLang="en-US" b="1" dirty="0" smtClean="0"/>
              <a:t>期末</a:t>
            </a:r>
            <a:r>
              <a:rPr lang="en-US" altLang="zh-CN" b="1" dirty="0" smtClean="0"/>
              <a:t>90%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437" y="860256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课程说明：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23CB03-9074-4362-B93C-2354166ED4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98878" y="1185661"/>
            <a:ext cx="8491537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例1、在一个口袋里装有红、黄、白三种球，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每种球都不止一个，一次任取两个球，观察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它们的颜色。设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两个同色球}，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至少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一个红色球}，问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∪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由哪些基本事件组成？</a:t>
            </a:r>
          </a:p>
        </p:txBody>
      </p:sp>
    </p:spTree>
    <p:extLst>
      <p:ext uri="{BB962C8B-B14F-4D97-AF65-F5344CB8AC3E}">
        <p14:creationId xmlns:p14="http://schemas.microsoft.com/office/powerpoint/2010/main" val="16303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2FB95A-9CAA-41F2-814B-A1FB2BC8B1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06195" y="2846938"/>
            <a:ext cx="76533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（3）三个事件至少有一个发生；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（4）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（5）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都发生，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不发生；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（6）三个事件中至少有两个发生；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（7）不多于一个事件发生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（8）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不多于两个事件发生。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33902" y="388274"/>
            <a:ext cx="73152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例2、设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为三个事件，试将下列事件用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表示出来。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（1）三个事件都发生；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（2）三个事件都不发生；  </a:t>
            </a:r>
          </a:p>
        </p:txBody>
      </p:sp>
    </p:spTree>
    <p:extLst>
      <p:ext uri="{BB962C8B-B14F-4D97-AF65-F5344CB8AC3E}">
        <p14:creationId xmlns:p14="http://schemas.microsoft.com/office/powerpoint/2010/main" val="162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4566FE1-710E-4FCD-9B8E-B0A8403C27E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566863" y="663575"/>
            <a:ext cx="4748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.2  随机事件的概率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100264" y="1360489"/>
            <a:ext cx="377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一、事件的频率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2017713" y="2205040"/>
            <a:ext cx="8102600" cy="2822575"/>
            <a:chOff x="311" y="1389"/>
            <a:chExt cx="5104" cy="1778"/>
          </a:xfrm>
        </p:grpSpPr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311" y="1389"/>
              <a:ext cx="5104" cy="1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如果在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次重复随机试验中，事件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生了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次，那么就称比值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</a:t>
              </a:r>
            </a:p>
            <a:p>
              <a:pPr algn="just"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的频率，其中         ，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在这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次试验中发生的频数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24584" name="Object 6"/>
            <p:cNvGraphicFramePr>
              <a:graphicFrameLocks noChangeAspect="1"/>
            </p:cNvGraphicFramePr>
            <p:nvPr/>
          </p:nvGraphicFramePr>
          <p:xfrm>
            <a:off x="1960" y="2217"/>
            <a:ext cx="1128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3" imgW="714155" imgH="371574" progId="Equation.3">
                    <p:embed/>
                  </p:oleObj>
                </mc:Choice>
                <mc:Fallback>
                  <p:oleObj name="Equation" r:id="rId3" imgW="714155" imgH="371574" progId="Equation.3">
                    <p:embed/>
                    <p:pic>
                      <p:nvPicPr>
                        <p:cNvPr id="2458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17"/>
                          <a:ext cx="1128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79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11B651-4D92-4DA4-9E5C-A7840A83EA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208792" y="2217246"/>
            <a:ext cx="8542337" cy="3252788"/>
            <a:chOff x="323" y="283"/>
            <a:chExt cx="5381" cy="2049"/>
          </a:xfrm>
        </p:grpSpPr>
        <p:sp>
          <p:nvSpPr>
            <p:cNvPr id="25608" name="Text Box 3"/>
            <p:cNvSpPr txBox="1">
              <a:spLocks noChangeArrowheads="1"/>
            </p:cNvSpPr>
            <p:nvPr/>
          </p:nvSpPr>
          <p:spPr bwMode="auto">
            <a:xfrm>
              <a:off x="323" y="283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（1）对任意事件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                    。</a:t>
              </a:r>
            </a:p>
          </p:txBody>
        </p:sp>
        <p:graphicFrame>
          <p:nvGraphicFramePr>
            <p:cNvPr id="25609" name="Object 4"/>
            <p:cNvGraphicFramePr>
              <a:graphicFrameLocks noChangeAspect="1"/>
            </p:cNvGraphicFramePr>
            <p:nvPr/>
          </p:nvGraphicFramePr>
          <p:xfrm>
            <a:off x="2682" y="312"/>
            <a:ext cx="131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3" imgW="809376" imgH="209387" progId="Equation.3">
                    <p:embed/>
                  </p:oleObj>
                </mc:Choice>
                <mc:Fallback>
                  <p:oleObj name="Equation" r:id="rId3" imgW="809376" imgH="209387" progId="Equation.3">
                    <p:embed/>
                    <p:pic>
                      <p:nvPicPr>
                        <p:cNvPr id="256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312"/>
                          <a:ext cx="131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5"/>
            <p:cNvSpPr txBox="1">
              <a:spLocks noChangeArrowheads="1"/>
            </p:cNvSpPr>
            <p:nvPr/>
          </p:nvSpPr>
          <p:spPr bwMode="auto">
            <a:xfrm>
              <a:off x="339" y="819"/>
              <a:ext cx="40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611" name="Object 6"/>
            <p:cNvGraphicFramePr>
              <a:graphicFrameLocks noChangeAspect="1"/>
            </p:cNvGraphicFramePr>
            <p:nvPr/>
          </p:nvGraphicFramePr>
          <p:xfrm>
            <a:off x="1032" y="818"/>
            <a:ext cx="97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5" imgW="590368" imgH="209387" progId="Equation.3">
                    <p:embed/>
                  </p:oleObj>
                </mc:Choice>
                <mc:Fallback>
                  <p:oleObj name="Equation" r:id="rId5" imgW="590368" imgH="209387" progId="Equation.3">
                    <p:embed/>
                    <p:pic>
                      <p:nvPicPr>
                        <p:cNvPr id="256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818"/>
                          <a:ext cx="97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348" y="1302"/>
              <a:ext cx="53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（3）对任意有限多个互不相容的事件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有                                  。</a:t>
              </a:r>
            </a:p>
          </p:txBody>
        </p:sp>
        <p:graphicFrame>
          <p:nvGraphicFramePr>
            <p:cNvPr id="25613" name="Object 8"/>
            <p:cNvGraphicFramePr>
              <a:graphicFrameLocks noChangeAspect="1"/>
            </p:cNvGraphicFramePr>
            <p:nvPr/>
          </p:nvGraphicFramePr>
          <p:xfrm>
            <a:off x="1372" y="1643"/>
            <a:ext cx="2111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7" imgW="1305025" imgH="409736" progId="Equation.3">
                    <p:embed/>
                  </p:oleObj>
                </mc:Choice>
                <mc:Fallback>
                  <p:oleObj name="Equation" r:id="rId7" imgW="1305025" imgH="409736" progId="Equation.3">
                    <p:embed/>
                    <p:pic>
                      <p:nvPicPr>
                        <p:cNvPr id="256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43"/>
                          <a:ext cx="2111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08791" y="1107528"/>
            <a:ext cx="690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对任意随机试验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频率具有性质：</a:t>
            </a:r>
          </a:p>
        </p:txBody>
      </p:sp>
    </p:spTree>
    <p:extLst>
      <p:ext uri="{BB962C8B-B14F-4D97-AF65-F5344CB8AC3E}">
        <p14:creationId xmlns:p14="http://schemas.microsoft.com/office/powerpoint/2010/main" val="22778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986453" y="1251269"/>
            <a:ext cx="8440738" cy="3049587"/>
            <a:chOff x="244" y="2245"/>
            <a:chExt cx="5317" cy="1921"/>
          </a:xfrm>
        </p:grpSpPr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244" y="2245"/>
              <a:ext cx="864" cy="672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024" y="2436"/>
              <a:ext cx="44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由频率的定义可见，如果事件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发生的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06" y="2879"/>
              <a:ext cx="5255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可能性愈大，频率就愈大；另一方面，频率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还有稳定性，即当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很大时，频率稳定在一个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固定值附近摆动。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6216D5A-677B-499C-8B67-0B82CE89BED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141539" y="706439"/>
            <a:ext cx="405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二、概率的定义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132013" y="1506539"/>
            <a:ext cx="4811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（1）概率的统计定义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098675" y="2290764"/>
            <a:ext cx="8280400" cy="3540125"/>
            <a:chOff x="380" y="1650"/>
            <a:chExt cx="5216" cy="2230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80" y="1650"/>
              <a:ext cx="5216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Times New Roman" panose="02020603050405020304" pitchFamily="18" charset="0"/>
                </a:rPr>
                <a:t>定义1</a:t>
              </a: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在同一组条件下所作的大量重复试验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中，如果事件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发生的频率总是在一个确定的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常数</a:t>
              </a:r>
              <a:r>
                <a:rPr kumimoji="1" lang="en-US" altLang="zh-CN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附近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摆动，并且逐渐稳定于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那么常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就表示事件</a:t>
              </a:r>
              <a:r>
                <a:rPr kumimoji="1" lang="en-US" altLang="zh-CN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发生的可能性大小，并称为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的概率，记作     。</a:t>
              </a: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535382"/>
                </p:ext>
              </p:extLst>
            </p:nvPr>
          </p:nvGraphicFramePr>
          <p:xfrm>
            <a:off x="2656" y="3532"/>
            <a:ext cx="6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3" imgW="333272" imgH="180766" progId="Equation.3">
                    <p:embed/>
                  </p:oleObj>
                </mc:Choice>
                <mc:Fallback>
                  <p:oleObj name="Equation" r:id="rId3" imgW="333272" imgH="180766" progId="Equation.3">
                    <p:embed/>
                    <p:pic>
                      <p:nvPicPr>
                        <p:cNvPr id="2663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532"/>
                          <a:ext cx="6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37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770F510-8DD3-48A4-8E5C-9F14256FD4E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solidFill>
                  <a:schemeClr val="bg2"/>
                </a:solidFill>
              </a:rPr>
              <a:t>第一章  随机事件及概率</a:t>
            </a:r>
            <a:r>
              <a:rPr lang="zh-CN" altLang="en-US"/>
              <a:t> 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10972800" cy="38862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随机事件</a:t>
            </a:r>
          </a:p>
          <a:p>
            <a:pPr eaLnBrk="1" hangingPunct="1"/>
            <a:r>
              <a:rPr lang="zh-CN" altLang="en-US" b="1" dirty="0"/>
              <a:t>随机事件的概率</a:t>
            </a:r>
          </a:p>
          <a:p>
            <a:pPr eaLnBrk="1" hangingPunct="1"/>
            <a:r>
              <a:rPr lang="zh-CN" altLang="en-US" b="1" dirty="0"/>
              <a:t>古典概率模型（等可能概率模型）</a:t>
            </a:r>
          </a:p>
          <a:p>
            <a:pPr eaLnBrk="1" hangingPunct="1"/>
            <a:r>
              <a:rPr lang="zh-CN" altLang="en-US" b="1" dirty="0"/>
              <a:t>条件概率</a:t>
            </a:r>
          </a:p>
          <a:p>
            <a:pPr eaLnBrk="1" hangingPunct="1"/>
            <a:r>
              <a:rPr lang="zh-CN" altLang="en-US" b="1" dirty="0"/>
              <a:t>随机事件的独立性</a:t>
            </a:r>
          </a:p>
        </p:txBody>
      </p:sp>
    </p:spTree>
    <p:extLst>
      <p:ext uri="{BB962C8B-B14F-4D97-AF65-F5344CB8AC3E}">
        <p14:creationId xmlns:p14="http://schemas.microsoft.com/office/powerpoint/2010/main" val="12482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C2ADBD5-D0CA-41D9-B7A0-453677C9BCC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0738" name="Text Box 2"/>
          <p:cNvSpPr txBox="1">
            <a:spLocks noChangeArrowheads="1"/>
          </p:cNvSpPr>
          <p:nvPr/>
        </p:nvSpPr>
        <p:spPr bwMode="auto">
          <a:xfrm>
            <a:off x="1947864" y="744539"/>
            <a:ext cx="2935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§1.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随机事件</a:t>
            </a:r>
          </a:p>
        </p:txBody>
      </p:sp>
      <p:sp>
        <p:nvSpPr>
          <p:cNvPr id="1140739" name="Text Box 3"/>
          <p:cNvSpPr txBox="1">
            <a:spLocks noChangeArrowheads="1"/>
          </p:cNvSpPr>
          <p:nvPr/>
        </p:nvSpPr>
        <p:spPr bwMode="auto">
          <a:xfrm>
            <a:off x="2071688" y="1646239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随机试验</a:t>
            </a:r>
          </a:p>
        </p:txBody>
      </p:sp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2028825" y="2636839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随机现象：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在一定条件下，事先不能断言会出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现哪种结果，这种现象称为随机现象。 </a:t>
            </a:r>
          </a:p>
        </p:txBody>
      </p:sp>
      <p:sp>
        <p:nvSpPr>
          <p:cNvPr id="1140741" name="Text Box 5"/>
          <p:cNvSpPr txBox="1">
            <a:spLocks noChangeArrowheads="1"/>
          </p:cNvSpPr>
          <p:nvPr/>
        </p:nvSpPr>
        <p:spPr bwMode="auto">
          <a:xfrm>
            <a:off x="1957388" y="4211639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例：抛一枚硬币，观察出现正面或反面的情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况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5784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8" grpId="0" autoUpdateAnimBg="0"/>
      <p:bldP spid="1140739" grpId="0" autoUpdateAnimBg="0"/>
      <p:bldP spid="1140740" grpId="0" autoUpdateAnimBg="0"/>
      <p:bldP spid="11407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5A4F747-7935-4F4E-B51E-30C248E50C8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1762" name="Text Box 2"/>
          <p:cNvSpPr txBox="1">
            <a:spLocks noChangeArrowheads="1"/>
          </p:cNvSpPr>
          <p:nvPr/>
        </p:nvSpPr>
        <p:spPr bwMode="auto">
          <a:xfrm>
            <a:off x="2057400" y="4297364"/>
            <a:ext cx="822960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（3）试验中一切可能出现的结果可以预先知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道。－－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必然性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统计规律性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133600" y="381000"/>
            <a:ext cx="792003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观察一定综合条件的实现称为试验。</a:t>
            </a:r>
          </a:p>
        </p:txBody>
      </p:sp>
      <p:sp>
        <p:nvSpPr>
          <p:cNvPr id="1141764" name="Text Box 4"/>
          <p:cNvSpPr txBox="1">
            <a:spLocks noChangeArrowheads="1"/>
          </p:cNvSpPr>
          <p:nvPr/>
        </p:nvSpPr>
        <p:spPr bwMode="auto">
          <a:xfrm>
            <a:off x="2057400" y="17653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（1）在相同条件下，可以进行大量次重复试验。――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可重复性</a:t>
            </a:r>
          </a:p>
        </p:txBody>
      </p:sp>
      <p:sp>
        <p:nvSpPr>
          <p:cNvPr id="1141765" name="Text Box 5"/>
          <p:cNvSpPr txBox="1">
            <a:spLocks noChangeArrowheads="1"/>
          </p:cNvSpPr>
          <p:nvPr/>
        </p:nvSpPr>
        <p:spPr bwMode="auto">
          <a:xfrm>
            <a:off x="2057400" y="2906714"/>
            <a:ext cx="815340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（2）每次试验中可以出现不同的结果，而不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能预先知道发生哪种结果。――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偶然性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auto">
          <a:xfrm>
            <a:off x="2286001" y="5675314"/>
            <a:ext cx="5656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随机试验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一般用字母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表示。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74875" y="1025526"/>
            <a:ext cx="7988300" cy="95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</a:rPr>
              <a:t>试验如果满足以下性质就称为</a:t>
            </a:r>
            <a:r>
              <a:rPr kumimoji="1" lang="zh-CN" altLang="en-US" b="1">
                <a:solidFill>
                  <a:srgbClr val="FF0000"/>
                </a:solidFill>
              </a:rPr>
              <a:t>随机试验</a:t>
            </a:r>
            <a:r>
              <a:rPr kumimoji="1" lang="zh-CN" altLang="en-US" b="1">
                <a:solidFill>
                  <a:srgbClr val="000000"/>
                </a:solidFill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autoUpdateAnimBg="0"/>
      <p:bldP spid="1141764" grpId="0" autoUpdateAnimBg="0"/>
      <p:bldP spid="1141765" grpId="0" autoUpdateAnimBg="0"/>
      <p:bldP spid="1141766" grpId="0" autoUpdateAnimBg="0"/>
      <p:bldP spid="61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77DD349-38EE-4DC5-9092-10B773D76F0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17700" y="558800"/>
            <a:ext cx="8432800" cy="244633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：掷一枚硬币，观察其正面（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/>
              <a:t>）和反面（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）出现的情况。试验的条件是掷一枚硬币，条件实现（一枚硬币掷出）就完成一次试验。</a:t>
            </a:r>
          </a:p>
        </p:txBody>
      </p:sp>
      <p:sp>
        <p:nvSpPr>
          <p:cNvPr id="1142787" name="Text Box 3"/>
          <p:cNvSpPr txBox="1">
            <a:spLocks noChangeArrowheads="1"/>
          </p:cNvSpPr>
          <p:nvPr/>
        </p:nvSpPr>
        <p:spPr bwMode="auto">
          <a:xfrm>
            <a:off x="1874839" y="3350406"/>
            <a:ext cx="8582025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2  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：将一枚硬币掷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次，观察正、反面出现的情况。试验的条件就是把硬币掷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次，条件实现（硬币掷了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次）就完成一次试验。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295686B-6668-4FD1-B10C-464172A6034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81151" y="614364"/>
            <a:ext cx="8778875" cy="261778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：从含有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个黑球         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个白球                       的盒子中任意的取出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个球，观察取出的球；条件实现（从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个球中取出</a:t>
            </a:r>
            <a:r>
              <a:rPr lang="en-US" altLang="zh-CN" dirty="0">
                <a:latin typeface="Times New Roman" panose="02020603050405020304" pitchFamily="18" charset="0"/>
                <a:ea typeface="宋体-方正超大字符集" pitchFamily="65" charset="-122"/>
              </a:rPr>
              <a:t>3</a:t>
            </a:r>
            <a:r>
              <a:rPr lang="zh-CN" altLang="en-US" b="1" dirty="0"/>
              <a:t>个）就完成试验。</a:t>
            </a:r>
          </a:p>
        </p:txBody>
      </p:sp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37263" y="755650"/>
          <a:ext cx="977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23750" imgH="209387" progId="Equation.DSMT4">
                  <p:embed/>
                </p:oleObj>
              </mc:Choice>
              <mc:Fallback>
                <p:oleObj name="Equation" r:id="rId3" imgW="323750" imgH="209387" progId="Equation.DSMT4">
                  <p:embed/>
                  <p:pic>
                    <p:nvPicPr>
                      <p:cNvPr id="11268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755650"/>
                        <a:ext cx="977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31275" y="785813"/>
          <a:ext cx="127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476103" imgH="209387" progId="Equation.DSMT4">
                  <p:embed/>
                </p:oleObj>
              </mc:Choice>
              <mc:Fallback>
                <p:oleObj name="Equation" r:id="rId5" imgW="476103" imgH="209387" progId="Equation.DSMT4">
                  <p:embed/>
                  <p:pic>
                    <p:nvPicPr>
                      <p:cNvPr id="1126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275" y="785813"/>
                        <a:ext cx="1276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3" name="Text Box 5"/>
          <p:cNvSpPr txBox="1">
            <a:spLocks noChangeArrowheads="1"/>
          </p:cNvSpPr>
          <p:nvPr/>
        </p:nvSpPr>
        <p:spPr bwMode="auto">
          <a:xfrm>
            <a:off x="1619251" y="3284539"/>
            <a:ext cx="8310563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：把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个球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任意的放入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个盒子中（每个盒子可以放任意多个球），观察球在盒子中的放法。</a:t>
            </a:r>
          </a:p>
        </p:txBody>
      </p:sp>
    </p:spTree>
    <p:extLst>
      <p:ext uri="{BB962C8B-B14F-4D97-AF65-F5344CB8AC3E}">
        <p14:creationId xmlns:p14="http://schemas.microsoft.com/office/powerpoint/2010/main" val="42814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3557C99-2341-4532-9531-08392E1E597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5013" y="1025526"/>
            <a:ext cx="8229600" cy="19288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+mj-ea"/>
                <a:ea typeface="+mj-ea"/>
              </a:rPr>
              <a:t>5  </a:t>
            </a:r>
            <a:r>
              <a:rPr lang="en-US" altLang="zh-CN" b="1" dirty="0"/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：记录某网站在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分钟内的点击次数。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1144835" name="Text Box 3"/>
          <p:cNvSpPr txBox="1">
            <a:spLocks noChangeArrowheads="1"/>
          </p:cNvSpPr>
          <p:nvPr/>
        </p:nvSpPr>
        <p:spPr bwMode="auto">
          <a:xfrm>
            <a:off x="1903414" y="3487738"/>
            <a:ext cx="83551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6 </a:t>
            </a:r>
            <a:r>
              <a:rPr lang="en-US" altLang="zh-CN" b="1" dirty="0">
                <a:solidFill>
                  <a:srgbClr val="000000"/>
                </a:solidFill>
              </a:rPr>
              <a:t>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：观察某厂生产的灯泡的使用寿命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32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1465</Words>
  <Application>Microsoft Office PowerPoint</Application>
  <PresentationFormat>宽屏</PresentationFormat>
  <Paragraphs>141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宋体-方正超大字符集</vt:lpstr>
      <vt:lpstr>Arial</vt:lpstr>
      <vt:lpstr>Arial Black</vt:lpstr>
      <vt:lpstr>Times New Roman</vt:lpstr>
      <vt:lpstr>Wingdings</vt:lpstr>
      <vt:lpstr>Pixel</vt:lpstr>
      <vt:lpstr>Equation</vt:lpstr>
      <vt:lpstr>PowerPoint 演示文稿</vt:lpstr>
      <vt:lpstr>PowerPoint 演示文稿</vt:lpstr>
      <vt:lpstr>PowerPoint 演示文稿</vt:lpstr>
      <vt:lpstr>第一章  随机事件及概率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10</cp:revision>
  <dcterms:created xsi:type="dcterms:W3CDTF">2020-09-26T05:51:59Z</dcterms:created>
  <dcterms:modified xsi:type="dcterms:W3CDTF">2021-03-02T03:26:13Z</dcterms:modified>
</cp:coreProperties>
</file>