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2" r:id="rId3"/>
    <p:sldId id="286" r:id="rId4"/>
    <p:sldId id="287" r:id="rId5"/>
    <p:sldId id="288" r:id="rId6"/>
    <p:sldId id="291" r:id="rId7"/>
    <p:sldId id="290" r:id="rId8"/>
    <p:sldId id="28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47" d="100"/>
          <a:sy n="47" d="100"/>
        </p:scale>
        <p:origin x="33" y="6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66C6-1CAF-4AC5-89B0-B0D9EDB06369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BE50-2081-4798-A6C7-4B58B414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10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66C6-1CAF-4AC5-89B0-B0D9EDB06369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BE50-2081-4798-A6C7-4B58B414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26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66C6-1CAF-4AC5-89B0-B0D9EDB06369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BE50-2081-4798-A6C7-4B58B414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226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010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1E176-41AD-4E63-9FE9-A1840E1A2E0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04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659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27EEB7-0F18-4CE2-99F3-48862F7BDF60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15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57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5FA27-9ABB-4E9D-9117-84E06D07ECA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61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582CD-9F5B-474D-8D00-B85A0D54551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06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8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66C6-1CAF-4AC5-89B0-B0D9EDB06369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BE50-2081-4798-A6C7-4B58B414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593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0CB27-F4D8-449F-BAE5-4414B8116A6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10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05422-9A01-4090-9A8E-038B52CCAE1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42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CAFDE-2771-4A67-A60C-7CBB7E5BD6E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45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8CF5E-9686-4FC3-A50D-4F8B472A6D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193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0898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672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6501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917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6FEE0-CBC2-4C9A-BD6D-13CBA83EF31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70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66C6-1CAF-4AC5-89B0-B0D9EDB06369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BE50-2081-4798-A6C7-4B58B414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4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66C6-1CAF-4AC5-89B0-B0D9EDB06369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BE50-2081-4798-A6C7-4B58B414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16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66C6-1CAF-4AC5-89B0-B0D9EDB06369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BE50-2081-4798-A6C7-4B58B414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51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66C6-1CAF-4AC5-89B0-B0D9EDB06369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BE50-2081-4798-A6C7-4B58B414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32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66C6-1CAF-4AC5-89B0-B0D9EDB06369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BE50-2081-4798-A6C7-4B58B414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03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66C6-1CAF-4AC5-89B0-B0D9EDB06369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BE50-2081-4798-A6C7-4B58B414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56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66C6-1CAF-4AC5-89B0-B0D9EDB06369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BE50-2081-4798-A6C7-4B58B414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8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966C6-1CAF-4AC5-89B0-B0D9EDB06369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BE50-2081-4798-A6C7-4B58B414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3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99774-3827-4747-A3F8-4E7A2AC7A35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3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1.emf"/><Relationship Id="rId7" Type="http://schemas.openxmlformats.org/officeDocument/2006/relationships/image" Target="../media/image23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5.emf"/><Relationship Id="rId5" Type="http://schemas.openxmlformats.org/officeDocument/2006/relationships/image" Target="../media/image22.e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7.wmf"/><Relationship Id="rId10" Type="http://schemas.openxmlformats.org/officeDocument/2006/relationships/image" Target="../media/image29.wmf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7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33.e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7.wmf"/><Relationship Id="rId5" Type="http://schemas.openxmlformats.org/officeDocument/2006/relationships/image" Target="../media/image34.e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38.emf"/><Relationship Id="rId7" Type="http://schemas.openxmlformats.org/officeDocument/2006/relationships/image" Target="../media/image40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9.e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7.emf"/><Relationship Id="rId3" Type="http://schemas.openxmlformats.org/officeDocument/2006/relationships/image" Target="../media/image42.emf"/><Relationship Id="rId7" Type="http://schemas.openxmlformats.org/officeDocument/2006/relationships/image" Target="../media/image44.emf"/><Relationship Id="rId12" Type="http://schemas.openxmlformats.org/officeDocument/2006/relationships/oleObject" Target="../embeddings/oleObject42.bin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6.emf"/><Relationship Id="rId5" Type="http://schemas.openxmlformats.org/officeDocument/2006/relationships/image" Target="../media/image43.e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7" Type="http://schemas.openxmlformats.org/officeDocument/2006/relationships/image" Target="../media/image51.e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50.emf"/><Relationship Id="rId4" Type="http://schemas.openxmlformats.org/officeDocument/2006/relationships/oleObject" Target="../embeddings/oleObject4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52.emf"/><Relationship Id="rId7" Type="http://schemas.openxmlformats.org/officeDocument/2006/relationships/image" Target="../media/image54.e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6.emf"/><Relationship Id="rId5" Type="http://schemas.openxmlformats.org/officeDocument/2006/relationships/image" Target="../media/image53.e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57.emf"/><Relationship Id="rId7" Type="http://schemas.openxmlformats.org/officeDocument/2006/relationships/image" Target="../media/image59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8.e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0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61.emf"/><Relationship Id="rId7" Type="http://schemas.openxmlformats.org/officeDocument/2006/relationships/image" Target="../media/image63.e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62.e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1679D514-8B86-4BAF-9517-81BB34B77A8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3" name="Text Box 2"/>
          <p:cNvSpPr txBox="1">
            <a:spLocks noChangeArrowheads="1"/>
          </p:cNvSpPr>
          <p:nvPr/>
        </p:nvSpPr>
        <p:spPr bwMode="auto">
          <a:xfrm>
            <a:off x="1962151" y="700089"/>
            <a:ext cx="66151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二、常见的离散型随机变量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222659" name="Text Box 3"/>
          <p:cNvSpPr txBox="1">
            <a:spLocks noChangeArrowheads="1"/>
          </p:cNvSpPr>
          <p:nvPr/>
        </p:nvSpPr>
        <p:spPr bwMode="auto">
          <a:xfrm>
            <a:off x="1981200" y="1685926"/>
            <a:ext cx="8686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）（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0-1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）分布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设随机变量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只可能取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两个数值，它的分布律为 </a:t>
            </a:r>
          </a:p>
        </p:txBody>
      </p:sp>
      <p:grpSp>
        <p:nvGrpSpPr>
          <p:cNvPr id="1222660" name="Group 4"/>
          <p:cNvGrpSpPr>
            <a:grpSpLocks/>
          </p:cNvGrpSpPr>
          <p:nvPr/>
        </p:nvGrpSpPr>
        <p:grpSpPr bwMode="auto">
          <a:xfrm>
            <a:off x="1971676" y="3330575"/>
            <a:ext cx="8842375" cy="1695450"/>
            <a:chOff x="282" y="2098"/>
            <a:chExt cx="5570" cy="1068"/>
          </a:xfrm>
        </p:grpSpPr>
        <p:graphicFrame>
          <p:nvGraphicFramePr>
            <p:cNvPr id="97286" name="Object 5"/>
            <p:cNvGraphicFramePr>
              <a:graphicFrameLocks noChangeAspect="1"/>
            </p:cNvGraphicFramePr>
            <p:nvPr/>
          </p:nvGraphicFramePr>
          <p:xfrm>
            <a:off x="1014" y="2098"/>
            <a:ext cx="3791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85834" imgH="209387" progId="Equation.3">
                    <p:embed/>
                  </p:oleObj>
                </mc:Choice>
                <mc:Fallback>
                  <p:oleObj name="Equation" r:id="rId2" imgW="2085834" imgH="209387" progId="Equation.3">
                    <p:embed/>
                    <p:pic>
                      <p:nvPicPr>
                        <p:cNvPr id="9728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4" y="2098"/>
                          <a:ext cx="3791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287" name="Text Box 6"/>
            <p:cNvSpPr txBox="1">
              <a:spLocks noChangeArrowheads="1"/>
            </p:cNvSpPr>
            <p:nvPr/>
          </p:nvSpPr>
          <p:spPr bwMode="auto">
            <a:xfrm>
              <a:off x="282" y="2758"/>
              <a:ext cx="55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其中                 ，则称 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服从（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0-1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）分布。 </a:t>
              </a:r>
            </a:p>
          </p:txBody>
        </p:sp>
        <p:graphicFrame>
          <p:nvGraphicFramePr>
            <p:cNvPr id="97288" name="Object 7"/>
            <p:cNvGraphicFramePr>
              <a:graphicFrameLocks noChangeAspect="1"/>
            </p:cNvGraphicFramePr>
            <p:nvPr/>
          </p:nvGraphicFramePr>
          <p:xfrm>
            <a:off x="939" y="2775"/>
            <a:ext cx="1101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52280" imgH="180766" progId="Equation.3">
                    <p:embed/>
                  </p:oleObj>
                </mc:Choice>
                <mc:Fallback>
                  <p:oleObj name="Equation" r:id="rId4" imgW="552280" imgH="180766" progId="Equation.3">
                    <p:embed/>
                    <p:pic>
                      <p:nvPicPr>
                        <p:cNvPr id="9728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9" y="2775"/>
                          <a:ext cx="1101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7256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265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7C31812-C350-4F84-860D-A55FE25A9B1A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298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014539" y="5110481"/>
            <a:ext cx="7881937" cy="1583056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查表得</a:t>
            </a:r>
            <a:r>
              <a:rPr lang="en-US" altLang="zh-CN" b="1" dirty="0"/>
              <a:t>: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/>
              <a:t>=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b="1" dirty="0"/>
              <a:t>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因此，为满足要求，至少需配备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b="1" dirty="0"/>
              <a:t>名工人。</a:t>
            </a:r>
          </a:p>
        </p:txBody>
      </p:sp>
      <p:graphicFrame>
        <p:nvGraphicFramePr>
          <p:cNvPr id="105476" name="Object 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822968958"/>
              </p:ext>
            </p:extLst>
          </p:nvPr>
        </p:nvGraphicFramePr>
        <p:xfrm>
          <a:off x="2033588" y="639764"/>
          <a:ext cx="8126412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4792" imgH="866671" progId="Equation.DSMT4">
                  <p:embed/>
                </p:oleObj>
              </mc:Choice>
              <mc:Fallback>
                <p:oleObj name="Equation" r:id="rId2" imgW="2714792" imgH="866671" progId="Equation.DSMT4">
                  <p:embed/>
                  <p:pic>
                    <p:nvPicPr>
                      <p:cNvPr id="105476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639764"/>
                        <a:ext cx="8126412" cy="245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7" name="Rectangle 4"/>
          <p:cNvSpPr>
            <a:spLocks noChangeArrowheads="1"/>
          </p:cNvSpPr>
          <p:nvPr/>
        </p:nvSpPr>
        <p:spPr bwMode="auto">
          <a:xfrm>
            <a:off x="1995488" y="528639"/>
            <a:ext cx="1414462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Aft>
                <a:spcPct val="0"/>
              </a:spcAft>
              <a:buClr>
                <a:srgbClr val="00007D"/>
              </a:buClr>
              <a:buNone/>
            </a:pPr>
            <a:r>
              <a:rPr lang="zh-CN" altLang="en-US" b="1" dirty="0">
                <a:solidFill>
                  <a:srgbClr val="FF3300"/>
                </a:solidFill>
              </a:rPr>
              <a:t>定理：</a:t>
            </a:r>
          </a:p>
        </p:txBody>
      </p:sp>
      <p:graphicFrame>
        <p:nvGraphicFramePr>
          <p:cNvPr id="12298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214533"/>
              </p:ext>
            </p:extLst>
          </p:nvPr>
        </p:nvGraphicFramePr>
        <p:xfrm>
          <a:off x="2154239" y="3180080"/>
          <a:ext cx="6530975" cy="1831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3481" imgH="652263" progId="Equation.DSMT4">
                  <p:embed/>
                </p:oleObj>
              </mc:Choice>
              <mc:Fallback>
                <p:oleObj name="Equation" r:id="rId4" imgW="1933481" imgH="652263" progId="Equation.DSMT4">
                  <p:embed/>
                  <p:pic>
                    <p:nvPicPr>
                      <p:cNvPr id="12298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9" y="3180080"/>
                        <a:ext cx="6530975" cy="1831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350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2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83086AA-AB28-402B-A33D-E42B913ADDB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919288" y="1028701"/>
            <a:ext cx="94488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）泊松（</a:t>
            </a:r>
            <a:r>
              <a:rPr kumimoji="1"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Poisson</a:t>
            </a:r>
            <a:r>
              <a:rPr kumimoji="1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）分布：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设随机变量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可能</a:t>
            </a:r>
          </a:p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取的一切值为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 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，而取各个值的概率</a:t>
            </a:r>
          </a:p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为                                                      ，其中</a:t>
            </a:r>
          </a:p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是常数，则称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服从参数为    的泊松（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Poisson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</a:p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分布，记为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～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     )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015475"/>
              </p:ext>
            </p:extLst>
          </p:nvPr>
        </p:nvGraphicFramePr>
        <p:xfrm>
          <a:off x="2572543" y="2572703"/>
          <a:ext cx="5332413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66790" imgH="400195" progId="Equation.3">
                  <p:embed/>
                </p:oleObj>
              </mc:Choice>
              <mc:Fallback>
                <p:oleObj name="Equation" r:id="rId2" imgW="2066790" imgH="400195" progId="Equation.3">
                  <p:embed/>
                  <p:pic>
                    <p:nvPicPr>
                      <p:cNvPr id="1065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2543" y="2572703"/>
                        <a:ext cx="5332413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9147175" y="2794001"/>
          <a:ext cx="10096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2317" imgH="161685" progId="Equation.3">
                  <p:embed/>
                </p:oleObj>
              </mc:Choice>
              <mc:Fallback>
                <p:oleObj name="Equation" r:id="rId4" imgW="352317" imgH="161685" progId="Equation.3">
                  <p:embed/>
                  <p:pic>
                    <p:nvPicPr>
                      <p:cNvPr id="1065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7175" y="2794001"/>
                        <a:ext cx="10096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6"/>
          <p:cNvGraphicFramePr>
            <a:graphicFrameLocks noChangeAspect="1"/>
          </p:cNvGraphicFramePr>
          <p:nvPr/>
        </p:nvGraphicFramePr>
        <p:xfrm>
          <a:off x="5238750" y="4406900"/>
          <a:ext cx="419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3787" imgH="161685" progId="Equation.3">
                  <p:embed/>
                </p:oleObj>
              </mc:Choice>
              <mc:Fallback>
                <p:oleObj name="Equation" r:id="rId6" imgW="123787" imgH="161685" progId="Equation.3">
                  <p:embed/>
                  <p:pic>
                    <p:nvPicPr>
                      <p:cNvPr id="1065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4406900"/>
                        <a:ext cx="419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3" name="Object 16"/>
          <p:cNvGraphicFramePr>
            <a:graphicFrameLocks noChangeAspect="1"/>
          </p:cNvGraphicFramePr>
          <p:nvPr/>
        </p:nvGraphicFramePr>
        <p:xfrm>
          <a:off x="6107114" y="2122488"/>
          <a:ext cx="452437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569" imgH="101468" progId="Equation.DSMT4">
                  <p:embed/>
                </p:oleObj>
              </mc:Choice>
              <mc:Fallback>
                <p:oleObj name="Equation" r:id="rId8" imgW="177569" imgH="101468" progId="Equation.DSMT4">
                  <p:embed/>
                  <p:pic>
                    <p:nvPicPr>
                      <p:cNvPr id="106503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4" y="2122488"/>
                        <a:ext cx="452437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5"/>
          <p:cNvGraphicFramePr>
            <a:graphicFrameLocks noChangeAspect="1"/>
          </p:cNvGraphicFramePr>
          <p:nvPr/>
        </p:nvGraphicFramePr>
        <p:xfrm>
          <a:off x="6853239" y="3651251"/>
          <a:ext cx="3905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8799" imgH="166706" progId="Equation.DSMT4">
                  <p:embed/>
                </p:oleObj>
              </mc:Choice>
              <mc:Fallback>
                <p:oleObj name="Equation" r:id="rId10" imgW="128799" imgH="166706" progId="Equation.DSMT4">
                  <p:embed/>
                  <p:pic>
                    <p:nvPicPr>
                      <p:cNvPr id="10650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3239" y="3651251"/>
                        <a:ext cx="3905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223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1A920CB-2D18-4586-857B-99D750813111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752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06625" y="892176"/>
            <a:ext cx="7708900" cy="904875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定理：</a:t>
            </a:r>
            <a:r>
              <a:rPr lang="zh-CN" altLang="en-US" b="1">
                <a:latin typeface="宋体" panose="02010600030101010101" pitchFamily="2" charset="-122"/>
              </a:rPr>
              <a:t>       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zh-CN" altLang="en-US" b="1">
                <a:latin typeface="宋体" panose="02010600030101010101" pitchFamily="2" charset="-122"/>
              </a:rPr>
              <a:t>则</a:t>
            </a:r>
          </a:p>
        </p:txBody>
      </p:sp>
      <p:graphicFrame>
        <p:nvGraphicFramePr>
          <p:cNvPr id="107524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63914" y="1000125"/>
          <a:ext cx="165258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34725" imgH="203112" progId="Equation.3">
                  <p:embed/>
                </p:oleObj>
              </mc:Choice>
              <mc:Fallback>
                <p:oleObj name="公式" r:id="rId2" imgW="634725" imgH="203112" progId="Equation.3">
                  <p:embed/>
                  <p:pic>
                    <p:nvPicPr>
                      <p:cNvPr id="10752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4" y="1000125"/>
                        <a:ext cx="1652587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525" name="Group 21"/>
          <p:cNvGrpSpPr>
            <a:grpSpLocks/>
          </p:cNvGrpSpPr>
          <p:nvPr/>
        </p:nvGrpSpPr>
        <p:grpSpPr bwMode="auto">
          <a:xfrm>
            <a:off x="2328864" y="1593851"/>
            <a:ext cx="8002587" cy="1668463"/>
            <a:chOff x="507" y="988"/>
            <a:chExt cx="5010" cy="996"/>
          </a:xfrm>
        </p:grpSpPr>
        <p:sp>
          <p:nvSpPr>
            <p:cNvPr id="107530" name="Text Box 13"/>
            <p:cNvSpPr txBox="1">
              <a:spLocks noChangeArrowheads="1"/>
            </p:cNvSpPr>
            <p:nvPr/>
          </p:nvSpPr>
          <p:spPr bwMode="auto">
            <a:xfrm>
              <a:off x="507" y="988"/>
              <a:ext cx="2429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① 当   是整数时，</a:t>
              </a:r>
            </a:p>
          </p:txBody>
        </p:sp>
        <p:graphicFrame>
          <p:nvGraphicFramePr>
            <p:cNvPr id="107531" name="Object 14"/>
            <p:cNvGraphicFramePr>
              <a:graphicFrameLocks noChangeAspect="1"/>
            </p:cNvGraphicFramePr>
            <p:nvPr/>
          </p:nvGraphicFramePr>
          <p:xfrm>
            <a:off x="1251" y="1047"/>
            <a:ext cx="23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39579" imgH="177646" progId="Equation.3">
                    <p:embed/>
                  </p:oleObj>
                </mc:Choice>
                <mc:Fallback>
                  <p:oleObj name="公式" r:id="rId4" imgW="139579" imgH="177646" progId="Equation.3">
                    <p:embed/>
                    <p:pic>
                      <p:nvPicPr>
                        <p:cNvPr id="107531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1" y="1047"/>
                          <a:ext cx="234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32" name="Object 15"/>
            <p:cNvGraphicFramePr>
              <a:graphicFrameLocks noChangeAspect="1"/>
            </p:cNvGraphicFramePr>
            <p:nvPr/>
          </p:nvGraphicFramePr>
          <p:xfrm>
            <a:off x="814" y="1373"/>
            <a:ext cx="4703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3225800" imgH="419100" progId="Equation.3">
                    <p:embed/>
                  </p:oleObj>
                </mc:Choice>
                <mc:Fallback>
                  <p:oleObj name="公式" r:id="rId6" imgW="3225800" imgH="419100" progId="Equation.3">
                    <p:embed/>
                    <p:pic>
                      <p:nvPicPr>
                        <p:cNvPr id="107532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" y="1373"/>
                          <a:ext cx="4703" cy="6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7526" name="Group 22"/>
          <p:cNvGrpSpPr>
            <a:grpSpLocks/>
          </p:cNvGrpSpPr>
          <p:nvPr/>
        </p:nvGrpSpPr>
        <p:grpSpPr bwMode="auto">
          <a:xfrm>
            <a:off x="2354264" y="3387725"/>
            <a:ext cx="6370637" cy="1792288"/>
            <a:chOff x="523" y="2134"/>
            <a:chExt cx="3974" cy="1121"/>
          </a:xfrm>
        </p:grpSpPr>
        <p:sp>
          <p:nvSpPr>
            <p:cNvPr id="107527" name="Text Box 16"/>
            <p:cNvSpPr txBox="1">
              <a:spLocks noChangeArrowheads="1"/>
            </p:cNvSpPr>
            <p:nvPr/>
          </p:nvSpPr>
          <p:spPr bwMode="auto">
            <a:xfrm>
              <a:off x="523" y="2134"/>
              <a:ext cx="2677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② 当   不是整数时，</a:t>
              </a:r>
            </a:p>
          </p:txBody>
        </p:sp>
        <p:graphicFrame>
          <p:nvGraphicFramePr>
            <p:cNvPr id="107528" name="Object 17"/>
            <p:cNvGraphicFramePr>
              <a:graphicFrameLocks noChangeAspect="1"/>
            </p:cNvGraphicFramePr>
            <p:nvPr/>
          </p:nvGraphicFramePr>
          <p:xfrm>
            <a:off x="1293" y="2215"/>
            <a:ext cx="23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39579" imgH="177646" progId="Equation.3">
                    <p:embed/>
                  </p:oleObj>
                </mc:Choice>
                <mc:Fallback>
                  <p:oleObj name="公式" r:id="rId8" imgW="139579" imgH="177646" progId="Equation.3">
                    <p:embed/>
                    <p:pic>
                      <p:nvPicPr>
                        <p:cNvPr id="107528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3" y="2215"/>
                          <a:ext cx="230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29" name="Object 19"/>
            <p:cNvGraphicFramePr>
              <a:graphicFrameLocks noChangeAspect="1"/>
            </p:cNvGraphicFramePr>
            <p:nvPr/>
          </p:nvGraphicFramePr>
          <p:xfrm>
            <a:off x="834" y="2612"/>
            <a:ext cx="3663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2387600" imgH="419100" progId="Equation.3">
                    <p:embed/>
                  </p:oleObj>
                </mc:Choice>
                <mc:Fallback>
                  <p:oleObj name="公式" r:id="rId9" imgW="2387600" imgH="419100" progId="Equation.3">
                    <p:embed/>
                    <p:pic>
                      <p:nvPicPr>
                        <p:cNvPr id="10752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4" y="2612"/>
                          <a:ext cx="3663" cy="6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9317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5C3B98B-4ACC-41D3-BCDB-23B56B2210B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08547" name="Group 14"/>
          <p:cNvGrpSpPr>
            <a:grpSpLocks/>
          </p:cNvGrpSpPr>
          <p:nvPr/>
        </p:nvGrpSpPr>
        <p:grpSpPr bwMode="auto">
          <a:xfrm>
            <a:off x="1788319" y="1023938"/>
            <a:ext cx="8553450" cy="3517900"/>
            <a:chOff x="201" y="574"/>
            <a:chExt cx="5388" cy="2216"/>
          </a:xfrm>
        </p:grpSpPr>
        <p:grpSp>
          <p:nvGrpSpPr>
            <p:cNvPr id="108548" name="Group 4"/>
            <p:cNvGrpSpPr>
              <a:grpSpLocks/>
            </p:cNvGrpSpPr>
            <p:nvPr/>
          </p:nvGrpSpPr>
          <p:grpSpPr bwMode="auto">
            <a:xfrm>
              <a:off x="201" y="574"/>
              <a:ext cx="5388" cy="1265"/>
              <a:chOff x="114" y="2673"/>
              <a:chExt cx="5388" cy="1265"/>
            </a:xfrm>
          </p:grpSpPr>
          <p:sp>
            <p:nvSpPr>
              <p:cNvPr id="108551" name="Text Box 5"/>
              <p:cNvSpPr txBox="1">
                <a:spLocks noChangeArrowheads="1"/>
              </p:cNvSpPr>
              <p:nvPr/>
            </p:nvSpPr>
            <p:spPr bwMode="auto">
              <a:xfrm>
                <a:off x="114" y="2673"/>
                <a:ext cx="399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1" lang="zh-CN" altLang="en-US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（</a:t>
                </a:r>
                <a:r>
                  <a:rPr kumimoji="1" lang="en-US" altLang="zh-CN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4</a:t>
                </a:r>
                <a:r>
                  <a:rPr kumimoji="1" lang="zh-CN" altLang="en-US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）超几何分布：</a:t>
                </a: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若</a:t>
                </a:r>
                <a:r>
                  <a:rPr kumimoji="1"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的分布律为</a:t>
                </a:r>
              </a:p>
            </p:txBody>
          </p:sp>
          <p:graphicFrame>
            <p:nvGraphicFramePr>
              <p:cNvPr id="108552" name="Object 6"/>
              <p:cNvGraphicFramePr>
                <a:graphicFrameLocks noChangeAspect="1"/>
              </p:cNvGraphicFramePr>
              <p:nvPr/>
            </p:nvGraphicFramePr>
            <p:xfrm>
              <a:off x="227" y="3123"/>
              <a:ext cx="2374" cy="8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314547" imgH="438357" progId="Equation.3">
                      <p:embed/>
                    </p:oleObj>
                  </mc:Choice>
                  <mc:Fallback>
                    <p:oleObj name="公式" r:id="rId2" imgW="1314547" imgH="438357" progId="Equation.3">
                      <p:embed/>
                      <p:pic>
                        <p:nvPicPr>
                          <p:cNvPr id="108552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7" y="3123"/>
                            <a:ext cx="2374" cy="8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8553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6064047"/>
                  </p:ext>
                </p:extLst>
              </p:nvPr>
            </p:nvGraphicFramePr>
            <p:xfrm>
              <a:off x="2721" y="3349"/>
              <a:ext cx="2781" cy="3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543076" imgH="180766" progId="Equation.3">
                      <p:embed/>
                    </p:oleObj>
                  </mc:Choice>
                  <mc:Fallback>
                    <p:oleObj name="公式" r:id="rId4" imgW="1543076" imgH="180766" progId="Equation.3">
                      <p:embed/>
                      <p:pic>
                        <p:nvPicPr>
                          <p:cNvPr id="108553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1" y="3349"/>
                            <a:ext cx="2781" cy="3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8549" name="Text Box 8"/>
            <p:cNvSpPr txBox="1">
              <a:spLocks noChangeArrowheads="1"/>
            </p:cNvSpPr>
            <p:nvPr/>
          </p:nvSpPr>
          <p:spPr bwMode="auto">
            <a:xfrm>
              <a:off x="349" y="1937"/>
              <a:ext cx="441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则称随机变量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服从超几何分布，记为</a:t>
              </a:r>
            </a:p>
          </p:txBody>
        </p:sp>
        <p:graphicFrame>
          <p:nvGraphicFramePr>
            <p:cNvPr id="108550" name="Object 12"/>
            <p:cNvGraphicFramePr>
              <a:graphicFrameLocks noChangeAspect="1"/>
            </p:cNvGraphicFramePr>
            <p:nvPr/>
          </p:nvGraphicFramePr>
          <p:xfrm>
            <a:off x="406" y="2444"/>
            <a:ext cx="2035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040948" imgH="203112" progId="Equation.3">
                    <p:embed/>
                  </p:oleObj>
                </mc:Choice>
                <mc:Fallback>
                  <p:oleObj name="公式" r:id="rId6" imgW="1040948" imgH="203112" progId="Equation.3">
                    <p:embed/>
                    <p:pic>
                      <p:nvPicPr>
                        <p:cNvPr id="10855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" y="2444"/>
                          <a:ext cx="2035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9771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0D76F5C-74B9-4A3A-8A3C-8125CA5ECC0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09571" name="Group 11"/>
          <p:cNvGrpSpPr>
            <a:grpSpLocks/>
          </p:cNvGrpSpPr>
          <p:nvPr/>
        </p:nvGrpSpPr>
        <p:grpSpPr bwMode="auto">
          <a:xfrm>
            <a:off x="1955800" y="708025"/>
            <a:ext cx="7613651" cy="2124075"/>
            <a:chOff x="301" y="446"/>
            <a:chExt cx="4796" cy="1338"/>
          </a:xfrm>
        </p:grpSpPr>
        <p:sp>
          <p:nvSpPr>
            <p:cNvPr id="109577" name="Text Box 2"/>
            <p:cNvSpPr txBox="1">
              <a:spLocks noChangeArrowheads="1"/>
            </p:cNvSpPr>
            <p:nvPr/>
          </p:nvSpPr>
          <p:spPr bwMode="auto">
            <a:xfrm>
              <a:off x="301" y="446"/>
              <a:ext cx="21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）几何分布：</a:t>
              </a:r>
            </a:p>
          </p:txBody>
        </p:sp>
        <p:sp>
          <p:nvSpPr>
            <p:cNvPr id="109578" name="Text Box 3"/>
            <p:cNvSpPr txBox="1">
              <a:spLocks noChangeArrowheads="1"/>
            </p:cNvSpPr>
            <p:nvPr/>
          </p:nvSpPr>
          <p:spPr bwMode="auto">
            <a:xfrm>
              <a:off x="2196" y="454"/>
              <a:ext cx="289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若随机变量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的分布律为</a:t>
              </a:r>
            </a:p>
          </p:txBody>
        </p:sp>
        <p:graphicFrame>
          <p:nvGraphicFramePr>
            <p:cNvPr id="10957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7141405"/>
                </p:ext>
              </p:extLst>
            </p:nvPr>
          </p:nvGraphicFramePr>
          <p:xfrm>
            <a:off x="517" y="891"/>
            <a:ext cx="1944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76495" imgH="209387" progId="Equation.DSMT4">
                    <p:embed/>
                  </p:oleObj>
                </mc:Choice>
                <mc:Fallback>
                  <p:oleObj name="Equation" r:id="rId2" imgW="1076495" imgH="209387" progId="Equation.DSMT4">
                    <p:embed/>
                    <p:pic>
                      <p:nvPicPr>
                        <p:cNvPr id="10957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" y="891"/>
                          <a:ext cx="1944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3642753"/>
                </p:ext>
              </p:extLst>
            </p:nvPr>
          </p:nvGraphicFramePr>
          <p:xfrm>
            <a:off x="2662" y="963"/>
            <a:ext cx="135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742721" imgH="161685" progId="Equation.3">
                    <p:embed/>
                  </p:oleObj>
                </mc:Choice>
                <mc:Fallback>
                  <p:oleObj name="公式" r:id="rId4" imgW="742721" imgH="161685" progId="Equation.3">
                    <p:embed/>
                    <p:pic>
                      <p:nvPicPr>
                        <p:cNvPr id="10958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2" y="963"/>
                          <a:ext cx="1356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81" name="Text Box 6"/>
            <p:cNvSpPr txBox="1">
              <a:spLocks noChangeArrowheads="1"/>
            </p:cNvSpPr>
            <p:nvPr/>
          </p:nvSpPr>
          <p:spPr bwMode="auto">
            <a:xfrm>
              <a:off x="517" y="1416"/>
              <a:ext cx="458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则称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服从几何分布，记为                  。</a:t>
              </a:r>
            </a:p>
          </p:txBody>
        </p:sp>
        <p:graphicFrame>
          <p:nvGraphicFramePr>
            <p:cNvPr id="10958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2928150"/>
                </p:ext>
              </p:extLst>
            </p:nvPr>
          </p:nvGraphicFramePr>
          <p:xfrm>
            <a:off x="3645" y="1454"/>
            <a:ext cx="1055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647419" imgH="203112" progId="Equation.3">
                    <p:embed/>
                  </p:oleObj>
                </mc:Choice>
                <mc:Fallback>
                  <p:oleObj name="公式" r:id="rId6" imgW="647419" imgH="203112" progId="Equation.3">
                    <p:embed/>
                    <p:pic>
                      <p:nvPicPr>
                        <p:cNvPr id="10958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5" y="1454"/>
                          <a:ext cx="1055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1888" name="Group 16"/>
          <p:cNvGrpSpPr>
            <a:grpSpLocks/>
          </p:cNvGrpSpPr>
          <p:nvPr/>
        </p:nvGrpSpPr>
        <p:grpSpPr bwMode="auto">
          <a:xfrm>
            <a:off x="1955800" y="3128170"/>
            <a:ext cx="8299450" cy="2797175"/>
            <a:chOff x="272" y="2005"/>
            <a:chExt cx="5228" cy="1762"/>
          </a:xfrm>
        </p:grpSpPr>
        <p:sp>
          <p:nvSpPr>
            <p:cNvPr id="109573" name="Text Box 7"/>
            <p:cNvSpPr txBox="1">
              <a:spLocks noChangeArrowheads="1"/>
            </p:cNvSpPr>
            <p:nvPr/>
          </p:nvSpPr>
          <p:spPr bwMode="auto">
            <a:xfrm>
              <a:off x="272" y="2005"/>
              <a:ext cx="506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）负二项分布：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若随机变量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的分布律为</a:t>
              </a:r>
            </a:p>
          </p:txBody>
        </p:sp>
        <p:graphicFrame>
          <p:nvGraphicFramePr>
            <p:cNvPr id="109574" name="Object 13"/>
            <p:cNvGraphicFramePr>
              <a:graphicFrameLocks noChangeAspect="1"/>
            </p:cNvGraphicFramePr>
            <p:nvPr/>
          </p:nvGraphicFramePr>
          <p:xfrm>
            <a:off x="591" y="2401"/>
            <a:ext cx="4672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590800" imgH="241300" progId="Equation.3">
                    <p:embed/>
                  </p:oleObj>
                </mc:Choice>
                <mc:Fallback>
                  <p:oleObj name="公式" r:id="rId8" imgW="2590800" imgH="241300" progId="Equation.3">
                    <p:embed/>
                    <p:pic>
                      <p:nvPicPr>
                        <p:cNvPr id="109574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" y="2401"/>
                          <a:ext cx="4672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75" name="Text Box 14"/>
            <p:cNvSpPr txBox="1">
              <a:spLocks noChangeArrowheads="1"/>
            </p:cNvSpPr>
            <p:nvPr/>
          </p:nvSpPr>
          <p:spPr bwMode="auto">
            <a:xfrm>
              <a:off x="450" y="2845"/>
              <a:ext cx="5050" cy="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其中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0&lt;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&lt;1</a:t>
              </a: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已知，则称随机变量</a:t>
              </a:r>
              <a:r>
                <a:rPr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X</a:t>
              </a: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服从负二项</a:t>
              </a:r>
            </a:p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分布，记为             。</a:t>
              </a:r>
            </a:p>
          </p:txBody>
        </p:sp>
        <p:graphicFrame>
          <p:nvGraphicFramePr>
            <p:cNvPr id="10957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7215259"/>
                </p:ext>
              </p:extLst>
            </p:nvPr>
          </p:nvGraphicFramePr>
          <p:xfrm>
            <a:off x="1841" y="3406"/>
            <a:ext cx="1583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850531" imgH="203112" progId="Equation.3">
                    <p:embed/>
                  </p:oleObj>
                </mc:Choice>
                <mc:Fallback>
                  <p:oleObj name="公式" r:id="rId10" imgW="850531" imgH="203112" progId="Equation.3">
                    <p:embed/>
                    <p:pic>
                      <p:nvPicPr>
                        <p:cNvPr id="109576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1" y="3406"/>
                          <a:ext cx="1583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9382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3A4C541-78D3-41FA-8E22-F02AB979BB0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32898" name="Text Box 2"/>
          <p:cNvSpPr txBox="1">
            <a:spLocks noChangeArrowheads="1"/>
          </p:cNvSpPr>
          <p:nvPr/>
        </p:nvSpPr>
        <p:spPr bwMode="auto">
          <a:xfrm>
            <a:off x="2170114" y="1677988"/>
            <a:ext cx="569753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一、连续型随机变量的概念</a:t>
            </a:r>
          </a:p>
        </p:txBody>
      </p:sp>
      <p:sp>
        <p:nvSpPr>
          <p:cNvPr id="1232899" name="Text Box 3"/>
          <p:cNvSpPr txBox="1">
            <a:spLocks noChangeArrowheads="1"/>
          </p:cNvSpPr>
          <p:nvPr/>
        </p:nvSpPr>
        <p:spPr bwMode="auto">
          <a:xfrm>
            <a:off x="2159000" y="2647951"/>
            <a:ext cx="8509000" cy="2054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  如果随机变量的取值能充满实数轴上的某个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区间，甚至于整个实数轴。这样的随机变量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称为连续型随机变量。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10597" name="Comment 4"/>
          <p:cNvSpPr>
            <a:spLocks noChangeArrowheads="1"/>
          </p:cNvSpPr>
          <p:nvPr/>
        </p:nvSpPr>
        <p:spPr bwMode="auto">
          <a:xfrm>
            <a:off x="2551113" y="646114"/>
            <a:ext cx="7385050" cy="73342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83485" tIns="141332" rIns="83485" bIns="14133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900" b="1">
                <a:solidFill>
                  <a:srgbClr val="00007D"/>
                </a:solidFill>
                <a:cs typeface="Arial" panose="020B0604020202020204" pitchFamily="34" charset="0"/>
              </a:rPr>
              <a:t>§</a:t>
            </a:r>
            <a:r>
              <a:rPr kumimoji="1" lang="en-US" altLang="zh-CN" sz="2900" b="1">
                <a:solidFill>
                  <a:srgbClr val="00007D"/>
                </a:solidFill>
              </a:rPr>
              <a:t>2-4  </a:t>
            </a:r>
            <a:r>
              <a:rPr kumimoji="1" lang="zh-CN" altLang="en-US" sz="2900" b="1">
                <a:solidFill>
                  <a:srgbClr val="00007D"/>
                </a:solidFill>
              </a:rPr>
              <a:t>连续型随机变量</a:t>
            </a:r>
          </a:p>
        </p:txBody>
      </p:sp>
    </p:spTree>
    <p:extLst>
      <p:ext uri="{BB962C8B-B14F-4D97-AF65-F5344CB8AC3E}">
        <p14:creationId xmlns:p14="http://schemas.microsoft.com/office/powerpoint/2010/main" val="2163466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98" grpId="0" autoUpdateAnimBg="0"/>
      <p:bldP spid="123289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4FA03B2-2760-42D8-9CD1-904C91D3EC0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11619" name="Group 2"/>
          <p:cNvGrpSpPr>
            <a:grpSpLocks/>
          </p:cNvGrpSpPr>
          <p:nvPr/>
        </p:nvGrpSpPr>
        <p:grpSpPr bwMode="auto">
          <a:xfrm>
            <a:off x="2033588" y="417514"/>
            <a:ext cx="8591550" cy="4719637"/>
            <a:chOff x="321" y="263"/>
            <a:chExt cx="5412" cy="2973"/>
          </a:xfrm>
        </p:grpSpPr>
        <p:sp>
          <p:nvSpPr>
            <p:cNvPr id="111620" name="Text Box 3"/>
            <p:cNvSpPr txBox="1">
              <a:spLocks noChangeArrowheads="1"/>
            </p:cNvSpPr>
            <p:nvPr/>
          </p:nvSpPr>
          <p:spPr bwMode="auto">
            <a:xfrm>
              <a:off x="321" y="263"/>
              <a:ext cx="5412" cy="2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定义：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设随机变量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的分布函数为          。若</a:t>
              </a:r>
            </a:p>
            <a:p>
              <a:pPr fontAlgn="base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存在非负可积函数          ，使得对于任一实数 </a:t>
              </a:r>
            </a:p>
            <a:p>
              <a:pPr fontAlgn="base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有                                    </a:t>
              </a: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①</a:t>
              </a:r>
            </a:p>
            <a:p>
              <a:pPr fontAlgn="base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则称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是连续型随机变量，其中函数          称</a:t>
              </a:r>
            </a:p>
            <a:p>
              <a:pPr fontAlgn="base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为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的概率密度函数，简称为概率密度。</a:t>
              </a:r>
            </a:p>
          </p:txBody>
        </p:sp>
        <p:graphicFrame>
          <p:nvGraphicFramePr>
            <p:cNvPr id="111621" name="Object 4"/>
            <p:cNvGraphicFramePr>
              <a:graphicFrameLocks noChangeAspect="1"/>
            </p:cNvGraphicFramePr>
            <p:nvPr/>
          </p:nvGraphicFramePr>
          <p:xfrm>
            <a:off x="4294" y="422"/>
            <a:ext cx="60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23750" imgH="180766" progId="Equation.3">
                    <p:embed/>
                  </p:oleObj>
                </mc:Choice>
                <mc:Fallback>
                  <p:oleObj name="Equation" r:id="rId2" imgW="323750" imgH="180766" progId="Equation.3">
                    <p:embed/>
                    <p:pic>
                      <p:nvPicPr>
                        <p:cNvPr id="11162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4" y="422"/>
                          <a:ext cx="608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22" name="Object 5"/>
            <p:cNvGraphicFramePr>
              <a:graphicFrameLocks noChangeAspect="1"/>
            </p:cNvGraphicFramePr>
            <p:nvPr/>
          </p:nvGraphicFramePr>
          <p:xfrm>
            <a:off x="2446" y="1005"/>
            <a:ext cx="64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23750" imgH="180766" progId="Equation.3">
                    <p:embed/>
                  </p:oleObj>
                </mc:Choice>
                <mc:Fallback>
                  <p:oleObj name="Equation" r:id="rId4" imgW="323750" imgH="180766" progId="Equation.3">
                    <p:embed/>
                    <p:pic>
                      <p:nvPicPr>
                        <p:cNvPr id="11162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6" y="1005"/>
                          <a:ext cx="645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23" name="Object 6"/>
            <p:cNvGraphicFramePr>
              <a:graphicFrameLocks noChangeAspect="1"/>
            </p:cNvGraphicFramePr>
            <p:nvPr/>
          </p:nvGraphicFramePr>
          <p:xfrm>
            <a:off x="872" y="1485"/>
            <a:ext cx="2054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57451" imgH="314332" progId="Equation.3">
                    <p:embed/>
                  </p:oleObj>
                </mc:Choice>
                <mc:Fallback>
                  <p:oleObj name="Equation" r:id="rId6" imgW="1057451" imgH="314332" progId="Equation.3">
                    <p:embed/>
                    <p:pic>
                      <p:nvPicPr>
                        <p:cNvPr id="11162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2" y="1485"/>
                          <a:ext cx="2054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24" name="Object 7"/>
            <p:cNvGraphicFramePr>
              <a:graphicFrameLocks noChangeAspect="1"/>
            </p:cNvGraphicFramePr>
            <p:nvPr/>
          </p:nvGraphicFramePr>
          <p:xfrm>
            <a:off x="4498" y="2219"/>
            <a:ext cx="678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23750" imgH="180766" progId="Equation.3">
                    <p:embed/>
                  </p:oleObj>
                </mc:Choice>
                <mc:Fallback>
                  <p:oleObj name="Equation" r:id="rId8" imgW="323750" imgH="180766" progId="Equation.3">
                    <p:embed/>
                    <p:pic>
                      <p:nvPicPr>
                        <p:cNvPr id="11162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8" y="2219"/>
                          <a:ext cx="678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82746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4890047-CEEB-434A-8C8E-12F573DE32F2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12643" name="Group 2"/>
          <p:cNvGrpSpPr>
            <a:grpSpLocks/>
          </p:cNvGrpSpPr>
          <p:nvPr/>
        </p:nvGrpSpPr>
        <p:grpSpPr bwMode="auto">
          <a:xfrm>
            <a:off x="1781175" y="333376"/>
            <a:ext cx="5200650" cy="2543175"/>
            <a:chOff x="498" y="2370"/>
            <a:chExt cx="3276" cy="1602"/>
          </a:xfrm>
        </p:grpSpPr>
        <p:sp>
          <p:nvSpPr>
            <p:cNvPr id="112652" name="Text Box 3"/>
            <p:cNvSpPr txBox="1">
              <a:spLocks noChangeArrowheads="1"/>
            </p:cNvSpPr>
            <p:nvPr/>
          </p:nvSpPr>
          <p:spPr bwMode="auto">
            <a:xfrm>
              <a:off x="808" y="2456"/>
              <a:ext cx="284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概率密度的性质：</a:t>
              </a:r>
            </a:p>
          </p:txBody>
        </p:sp>
        <p:sp>
          <p:nvSpPr>
            <p:cNvPr id="112653" name="Text Box 4"/>
            <p:cNvSpPr txBox="1">
              <a:spLocks noChangeArrowheads="1"/>
            </p:cNvSpPr>
            <p:nvPr/>
          </p:nvSpPr>
          <p:spPr bwMode="auto">
            <a:xfrm>
              <a:off x="720" y="2932"/>
              <a:ext cx="948" cy="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）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112654" name="Object 5"/>
            <p:cNvGraphicFramePr>
              <a:graphicFrameLocks noChangeAspect="1"/>
            </p:cNvGraphicFramePr>
            <p:nvPr/>
          </p:nvGraphicFramePr>
          <p:xfrm>
            <a:off x="1420" y="2914"/>
            <a:ext cx="2174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90760" imgH="199847" progId="Equation.3">
                    <p:embed/>
                  </p:oleObj>
                </mc:Choice>
                <mc:Fallback>
                  <p:oleObj name="Equation" r:id="rId2" imgW="1190760" imgH="199847" progId="Equation.3">
                    <p:embed/>
                    <p:pic>
                      <p:nvPicPr>
                        <p:cNvPr id="11265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2914"/>
                          <a:ext cx="2174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55" name="Object 6"/>
            <p:cNvGraphicFramePr>
              <a:graphicFrameLocks noChangeAspect="1"/>
            </p:cNvGraphicFramePr>
            <p:nvPr/>
          </p:nvGraphicFramePr>
          <p:xfrm>
            <a:off x="1402" y="3293"/>
            <a:ext cx="1787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57487" imgH="314332" progId="Equation.3">
                    <p:embed/>
                  </p:oleObj>
                </mc:Choice>
                <mc:Fallback>
                  <p:oleObj name="Equation" r:id="rId4" imgW="857487" imgH="314332" progId="Equation.3">
                    <p:embed/>
                    <p:pic>
                      <p:nvPicPr>
                        <p:cNvPr id="11265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2" y="3293"/>
                          <a:ext cx="1787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56" name="Rectangle 7"/>
            <p:cNvSpPr>
              <a:spLocks noChangeArrowheads="1"/>
            </p:cNvSpPr>
            <p:nvPr/>
          </p:nvSpPr>
          <p:spPr bwMode="auto">
            <a:xfrm>
              <a:off x="498" y="2370"/>
              <a:ext cx="3276" cy="160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234952" name="Group 8"/>
          <p:cNvGrpSpPr>
            <a:grpSpLocks/>
          </p:cNvGrpSpPr>
          <p:nvPr/>
        </p:nvGrpSpPr>
        <p:grpSpPr bwMode="auto">
          <a:xfrm>
            <a:off x="2070100" y="3232150"/>
            <a:ext cx="8597900" cy="2054226"/>
            <a:chOff x="344" y="416"/>
            <a:chExt cx="5416" cy="1294"/>
          </a:xfrm>
        </p:grpSpPr>
        <p:sp>
          <p:nvSpPr>
            <p:cNvPr id="112649" name="Text Box 9"/>
            <p:cNvSpPr txBox="1">
              <a:spLocks noChangeArrowheads="1"/>
            </p:cNvSpPr>
            <p:nvPr/>
          </p:nvSpPr>
          <p:spPr bwMode="auto">
            <a:xfrm>
              <a:off x="344" y="416"/>
              <a:ext cx="5416" cy="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反之，任何一个函数          满足了（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），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），则由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①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定义的            也一定是某个连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续型随机变量的分布函数。</a:t>
              </a:r>
            </a:p>
          </p:txBody>
        </p:sp>
        <p:graphicFrame>
          <p:nvGraphicFramePr>
            <p:cNvPr id="112650" name="Object 10"/>
            <p:cNvGraphicFramePr>
              <a:graphicFrameLocks noChangeAspect="1"/>
            </p:cNvGraphicFramePr>
            <p:nvPr/>
          </p:nvGraphicFramePr>
          <p:xfrm>
            <a:off x="2709" y="419"/>
            <a:ext cx="623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23750" imgH="180766" progId="Equation.3">
                    <p:embed/>
                  </p:oleObj>
                </mc:Choice>
                <mc:Fallback>
                  <p:oleObj name="Equation" r:id="rId6" imgW="323750" imgH="180766" progId="Equation.3">
                    <p:embed/>
                    <p:pic>
                      <p:nvPicPr>
                        <p:cNvPr id="11265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9" y="419"/>
                          <a:ext cx="623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51" name="Object 11"/>
            <p:cNvGraphicFramePr>
              <a:graphicFrameLocks noChangeAspect="1"/>
            </p:cNvGraphicFramePr>
            <p:nvPr/>
          </p:nvGraphicFramePr>
          <p:xfrm>
            <a:off x="2886" y="887"/>
            <a:ext cx="683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23750" imgH="180766" progId="Equation.3">
                    <p:embed/>
                  </p:oleObj>
                </mc:Choice>
                <mc:Fallback>
                  <p:oleObj name="Equation" r:id="rId8" imgW="323750" imgH="180766" progId="Equation.3">
                    <p:embed/>
                    <p:pic>
                      <p:nvPicPr>
                        <p:cNvPr id="11265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6" y="887"/>
                          <a:ext cx="683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486" name="Group 12"/>
          <p:cNvGrpSpPr>
            <a:grpSpLocks/>
          </p:cNvGrpSpPr>
          <p:nvPr/>
        </p:nvGrpSpPr>
        <p:grpSpPr bwMode="auto">
          <a:xfrm>
            <a:off x="2044701" y="5586414"/>
            <a:ext cx="7650163" cy="604837"/>
            <a:chOff x="191" y="420"/>
            <a:chExt cx="4819" cy="381"/>
          </a:xfrm>
        </p:grpSpPr>
        <p:graphicFrame>
          <p:nvGraphicFramePr>
            <p:cNvPr id="112646" name="Object 13"/>
            <p:cNvGraphicFramePr>
              <a:graphicFrameLocks noChangeAspect="1"/>
            </p:cNvGraphicFramePr>
            <p:nvPr/>
          </p:nvGraphicFramePr>
          <p:xfrm>
            <a:off x="3501" y="438"/>
            <a:ext cx="1509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809376" imgH="180766" progId="Equation.3">
                    <p:embed/>
                  </p:oleObj>
                </mc:Choice>
                <mc:Fallback>
                  <p:oleObj name="公式" r:id="rId10" imgW="809376" imgH="180766" progId="Equation.3">
                    <p:embed/>
                    <p:pic>
                      <p:nvPicPr>
                        <p:cNvPr id="11264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1" y="438"/>
                          <a:ext cx="1509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47" name="Text Box 14"/>
            <p:cNvSpPr txBox="1">
              <a:spLocks noChangeArrowheads="1"/>
            </p:cNvSpPr>
            <p:nvPr/>
          </p:nvSpPr>
          <p:spPr bwMode="auto">
            <a:xfrm>
              <a:off x="191" y="420"/>
              <a:ext cx="324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）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若         在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处连续，则</a:t>
              </a:r>
            </a:p>
          </p:txBody>
        </p:sp>
        <p:graphicFrame>
          <p:nvGraphicFramePr>
            <p:cNvPr id="112648" name="Object 15"/>
            <p:cNvGraphicFramePr>
              <a:graphicFrameLocks noChangeAspect="1"/>
            </p:cNvGraphicFramePr>
            <p:nvPr/>
          </p:nvGraphicFramePr>
          <p:xfrm>
            <a:off x="1152" y="457"/>
            <a:ext cx="59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323750" imgH="180766" progId="Equation.3">
                    <p:embed/>
                  </p:oleObj>
                </mc:Choice>
                <mc:Fallback>
                  <p:oleObj name="公式" r:id="rId12" imgW="323750" imgH="180766" progId="Equation.3">
                    <p:embed/>
                    <p:pic>
                      <p:nvPicPr>
                        <p:cNvPr id="112648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457"/>
                          <a:ext cx="59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06069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03AAD6C-0DFE-488A-9593-782E1639E6E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41090" name="Rectangle 2"/>
          <p:cNvSpPr>
            <a:spLocks noChangeArrowheads="1"/>
          </p:cNvSpPr>
          <p:nvPr/>
        </p:nvSpPr>
        <p:spPr bwMode="auto">
          <a:xfrm>
            <a:off x="2116139" y="1905000"/>
            <a:ext cx="8245475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所以对连续型随机变量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而言，概率为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的事件未必是不可能事件；概率为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的事件也未必是必然事件。  </a:t>
            </a:r>
          </a:p>
        </p:txBody>
      </p:sp>
      <p:sp>
        <p:nvSpPr>
          <p:cNvPr id="113668" name="Text Box 3"/>
          <p:cNvSpPr txBox="1">
            <a:spLocks noChangeArrowheads="1"/>
          </p:cNvSpPr>
          <p:nvPr/>
        </p:nvSpPr>
        <p:spPr bwMode="auto">
          <a:xfrm>
            <a:off x="2093913" y="638176"/>
            <a:ext cx="7770812" cy="126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连续型随机变量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在一个点上取值的概率恒为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1241092" name="Object 4"/>
          <p:cNvGraphicFramePr>
            <a:graphicFrameLocks noChangeAspect="1"/>
          </p:cNvGraphicFramePr>
          <p:nvPr/>
        </p:nvGraphicFramePr>
        <p:xfrm>
          <a:off x="2238376" y="4375151"/>
          <a:ext cx="805497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86189" imgH="514178" progId="Equation.DSMT4">
                  <p:embed/>
                </p:oleObj>
              </mc:Choice>
              <mc:Fallback>
                <p:oleObj name="Equation" r:id="rId2" imgW="2886189" imgH="514178" progId="Equation.DSMT4">
                  <p:embed/>
                  <p:pic>
                    <p:nvPicPr>
                      <p:cNvPr id="12410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6" y="4375151"/>
                        <a:ext cx="8054975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6070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0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AEA9590-38C4-4CC9-831B-05B002326B4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235976" name="Group 8"/>
          <p:cNvGrpSpPr>
            <a:grpSpLocks/>
          </p:cNvGrpSpPr>
          <p:nvPr/>
        </p:nvGrpSpPr>
        <p:grpSpPr bwMode="auto">
          <a:xfrm>
            <a:off x="2073275" y="2894013"/>
            <a:ext cx="7013575" cy="3149600"/>
            <a:chOff x="345" y="1823"/>
            <a:chExt cx="4418" cy="1984"/>
          </a:xfrm>
        </p:grpSpPr>
        <p:sp>
          <p:nvSpPr>
            <p:cNvPr id="114695" name="Text Box 2"/>
            <p:cNvSpPr txBox="1">
              <a:spLocks noChangeArrowheads="1"/>
            </p:cNvSpPr>
            <p:nvPr/>
          </p:nvSpPr>
          <p:spPr bwMode="auto">
            <a:xfrm>
              <a:off x="360" y="1823"/>
              <a:ext cx="440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解：由概率密度函数的性质知</a:t>
              </a:r>
            </a:p>
          </p:txBody>
        </p:sp>
        <p:graphicFrame>
          <p:nvGraphicFramePr>
            <p:cNvPr id="114696" name="Object 3"/>
            <p:cNvGraphicFramePr>
              <a:graphicFrameLocks noChangeAspect="1"/>
            </p:cNvGraphicFramePr>
            <p:nvPr/>
          </p:nvGraphicFramePr>
          <p:xfrm>
            <a:off x="345" y="2280"/>
            <a:ext cx="4181" cy="6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228665" imgH="362034" progId="Equation.3">
                    <p:embed/>
                  </p:oleObj>
                </mc:Choice>
                <mc:Fallback>
                  <p:oleObj name="公式" r:id="rId2" imgW="2228665" imgH="362034" progId="Equation.3">
                    <p:embed/>
                    <p:pic>
                      <p:nvPicPr>
                        <p:cNvPr id="114696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" y="2280"/>
                          <a:ext cx="4181" cy="6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697" name="Object 4"/>
            <p:cNvGraphicFramePr>
              <a:graphicFrameLocks noChangeAspect="1"/>
            </p:cNvGraphicFramePr>
            <p:nvPr/>
          </p:nvGraphicFramePr>
          <p:xfrm>
            <a:off x="387" y="3133"/>
            <a:ext cx="3971" cy="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533873" imgH="428817" progId="Equation.3">
                    <p:embed/>
                  </p:oleObj>
                </mc:Choice>
                <mc:Fallback>
                  <p:oleObj name="公式" r:id="rId4" imgW="2533873" imgH="428817" progId="Equation.3">
                    <p:embed/>
                    <p:pic>
                      <p:nvPicPr>
                        <p:cNvPr id="11469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" y="3133"/>
                          <a:ext cx="3971" cy="6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4692" name="Group 5"/>
          <p:cNvGrpSpPr>
            <a:grpSpLocks/>
          </p:cNvGrpSpPr>
          <p:nvPr/>
        </p:nvGrpSpPr>
        <p:grpSpPr bwMode="auto">
          <a:xfrm>
            <a:off x="2073275" y="555625"/>
            <a:ext cx="8369300" cy="2054226"/>
            <a:chOff x="346" y="350"/>
            <a:chExt cx="5272" cy="1294"/>
          </a:xfrm>
        </p:grpSpPr>
        <p:sp>
          <p:nvSpPr>
            <p:cNvPr id="114693" name="Text Box 6"/>
            <p:cNvSpPr txBox="1">
              <a:spLocks noChangeArrowheads="1"/>
            </p:cNvSpPr>
            <p:nvPr/>
          </p:nvSpPr>
          <p:spPr bwMode="auto">
            <a:xfrm>
              <a:off x="346" y="350"/>
              <a:ext cx="5272" cy="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1742" rIns="0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：设连续型随机变量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的概率密度函数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为：     </a:t>
              </a:r>
              <a:r>
                <a:rPr kumimoji="1" lang="zh-CN" altLang="en-US" b="1" baseline="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    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，－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∞ &lt;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&lt; +∞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，求常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数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114694" name="Object 7"/>
            <p:cNvGraphicFramePr>
              <a:graphicFrameLocks noChangeAspect="1"/>
            </p:cNvGraphicFramePr>
            <p:nvPr/>
          </p:nvGraphicFramePr>
          <p:xfrm>
            <a:off x="789" y="714"/>
            <a:ext cx="170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05098" imgH="238008" progId="Equation.3">
                    <p:embed/>
                  </p:oleObj>
                </mc:Choice>
                <mc:Fallback>
                  <p:oleObj name="Equation" r:id="rId6" imgW="905098" imgH="238008" progId="Equation.3">
                    <p:embed/>
                    <p:pic>
                      <p:nvPicPr>
                        <p:cNvPr id="11469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" y="714"/>
                          <a:ext cx="1704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088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2A2E5A8-266B-4AFF-8B11-BCEED42C4E20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8307" name="Group 2"/>
          <p:cNvGrpSpPr>
            <a:grpSpLocks/>
          </p:cNvGrpSpPr>
          <p:nvPr/>
        </p:nvGrpSpPr>
        <p:grpSpPr bwMode="auto">
          <a:xfrm>
            <a:off x="1868488" y="942976"/>
            <a:ext cx="9448800" cy="4238625"/>
            <a:chOff x="217" y="594"/>
            <a:chExt cx="5952" cy="2625"/>
          </a:xfrm>
        </p:grpSpPr>
        <p:sp>
          <p:nvSpPr>
            <p:cNvPr id="98308" name="Text Box 3"/>
            <p:cNvSpPr txBox="1">
              <a:spLocks noChangeArrowheads="1"/>
            </p:cNvSpPr>
            <p:nvPr/>
          </p:nvSpPr>
          <p:spPr bwMode="auto">
            <a:xfrm>
              <a:off x="217" y="594"/>
              <a:ext cx="5952" cy="2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）二项分布</a:t>
              </a:r>
              <a:r>
                <a:rPr kumimoji="1"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：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若随机变量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的分布律为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                              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其中               ，则称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服从参数为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的二项分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布，记为                      ，当           时，就是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(0-1)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分布。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endPara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8309" name="Object 4"/>
            <p:cNvGraphicFramePr>
              <a:graphicFrameLocks noChangeAspect="1"/>
            </p:cNvGraphicFramePr>
            <p:nvPr/>
          </p:nvGraphicFramePr>
          <p:xfrm>
            <a:off x="557" y="1047"/>
            <a:ext cx="4740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752880" imgH="218927" progId="Equation.DSMT4">
                    <p:embed/>
                  </p:oleObj>
                </mc:Choice>
                <mc:Fallback>
                  <p:oleObj name="Equation" r:id="rId2" imgW="2752880" imgH="218927" progId="Equation.DSMT4">
                    <p:embed/>
                    <p:pic>
                      <p:nvPicPr>
                        <p:cNvPr id="9830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" y="1047"/>
                          <a:ext cx="4740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10" name="Object 5"/>
            <p:cNvGraphicFramePr>
              <a:graphicFrameLocks noChangeAspect="1"/>
            </p:cNvGraphicFramePr>
            <p:nvPr/>
          </p:nvGraphicFramePr>
          <p:xfrm>
            <a:off x="810" y="1566"/>
            <a:ext cx="903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52280" imgH="180766" progId="Equation.3">
                    <p:embed/>
                  </p:oleObj>
                </mc:Choice>
                <mc:Fallback>
                  <p:oleObj name="Equation" r:id="rId4" imgW="552280" imgH="180766" progId="Equation.3">
                    <p:embed/>
                    <p:pic>
                      <p:nvPicPr>
                        <p:cNvPr id="9831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1566"/>
                          <a:ext cx="903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11" name="Object 6"/>
            <p:cNvGraphicFramePr>
              <a:graphicFrameLocks noChangeAspect="1"/>
            </p:cNvGraphicFramePr>
            <p:nvPr/>
          </p:nvGraphicFramePr>
          <p:xfrm>
            <a:off x="3288" y="2012"/>
            <a:ext cx="574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14228" imgH="161685" progId="Equation.3">
                    <p:embed/>
                  </p:oleObj>
                </mc:Choice>
                <mc:Fallback>
                  <p:oleObj name="Equation" r:id="rId6" imgW="314228" imgH="161685" progId="Equation.3">
                    <p:embed/>
                    <p:pic>
                      <p:nvPicPr>
                        <p:cNvPr id="9831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2012"/>
                          <a:ext cx="574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12" name="Object 7"/>
            <p:cNvGraphicFramePr>
              <a:graphicFrameLocks noChangeAspect="1"/>
            </p:cNvGraphicFramePr>
            <p:nvPr/>
          </p:nvGraphicFramePr>
          <p:xfrm>
            <a:off x="1344" y="1993"/>
            <a:ext cx="1308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33199" imgH="180766" progId="Equation.DSMT4">
                    <p:embed/>
                  </p:oleObj>
                </mc:Choice>
                <mc:Fallback>
                  <p:oleObj name="Equation" r:id="rId8" imgW="733199" imgH="180766" progId="Equation.DSMT4">
                    <p:embed/>
                    <p:pic>
                      <p:nvPicPr>
                        <p:cNvPr id="9831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993"/>
                          <a:ext cx="1308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2634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0215B99-7533-4A40-9CF4-527F923030E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1909764" y="595313"/>
            <a:ext cx="822483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、设连续型随机变量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的分布函数为 </a:t>
            </a:r>
          </a:p>
        </p:txBody>
      </p:sp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3646488" y="1287463"/>
          <a:ext cx="3776662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33554" imgH="695446" progId="Equation.3">
                  <p:embed/>
                </p:oleObj>
              </mc:Choice>
              <mc:Fallback>
                <p:oleObj name="公式" r:id="rId2" imgW="1533554" imgH="695446" progId="Equation.3">
                  <p:embed/>
                  <p:pic>
                    <p:nvPicPr>
                      <p:cNvPr id="1157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1287463"/>
                        <a:ext cx="3776662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2459039" y="3228975"/>
            <a:ext cx="740092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求常数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及其概率密度函数           。 </a:t>
            </a:r>
          </a:p>
        </p:txBody>
      </p:sp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7318375" y="3257551"/>
          <a:ext cx="10350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3750" imgH="180766" progId="Equation.3">
                  <p:embed/>
                </p:oleObj>
              </mc:Choice>
              <mc:Fallback>
                <p:oleObj name="Equation" r:id="rId4" imgW="323750" imgH="180766" progId="Equation.3">
                  <p:embed/>
                  <p:pic>
                    <p:nvPicPr>
                      <p:cNvPr id="1157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75" y="3257551"/>
                        <a:ext cx="103505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6999" name="Group 7"/>
          <p:cNvGrpSpPr>
            <a:grpSpLocks/>
          </p:cNvGrpSpPr>
          <p:nvPr/>
        </p:nvGrpSpPr>
        <p:grpSpPr bwMode="auto">
          <a:xfrm>
            <a:off x="2027239" y="4056063"/>
            <a:ext cx="8372475" cy="2063749"/>
            <a:chOff x="300" y="2491"/>
            <a:chExt cx="5274" cy="1300"/>
          </a:xfrm>
        </p:grpSpPr>
        <p:sp>
          <p:nvSpPr>
            <p:cNvPr id="115720" name="Text Box 8"/>
            <p:cNvSpPr txBox="1">
              <a:spLocks noChangeArrowheads="1"/>
            </p:cNvSpPr>
            <p:nvPr/>
          </p:nvSpPr>
          <p:spPr bwMode="auto">
            <a:xfrm>
              <a:off x="300" y="2497"/>
              <a:ext cx="5274" cy="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解：由分布函数的性质可知，        在             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处是连续的，所以在             处其左、右极限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都应该是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，因此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＝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。 </a:t>
              </a:r>
            </a:p>
          </p:txBody>
        </p:sp>
        <p:graphicFrame>
          <p:nvGraphicFramePr>
            <p:cNvPr id="115721" name="Object 9"/>
            <p:cNvGraphicFramePr>
              <a:graphicFrameLocks noChangeAspect="1"/>
            </p:cNvGraphicFramePr>
            <p:nvPr/>
          </p:nvGraphicFramePr>
          <p:xfrm>
            <a:off x="3605" y="2539"/>
            <a:ext cx="591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23750" imgH="180766" progId="Equation.3">
                    <p:embed/>
                  </p:oleObj>
                </mc:Choice>
                <mc:Fallback>
                  <p:oleObj name="Equation" r:id="rId6" imgW="323750" imgH="180766" progId="Equation.3">
                    <p:embed/>
                    <p:pic>
                      <p:nvPicPr>
                        <p:cNvPr id="11572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5" y="2539"/>
                          <a:ext cx="591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22" name="Object 10"/>
            <p:cNvGraphicFramePr>
              <a:graphicFrameLocks noChangeAspect="1"/>
            </p:cNvGraphicFramePr>
            <p:nvPr/>
          </p:nvGraphicFramePr>
          <p:xfrm>
            <a:off x="4542" y="2491"/>
            <a:ext cx="656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14228" imgH="161685" progId="Equation.3">
                    <p:embed/>
                  </p:oleObj>
                </mc:Choice>
                <mc:Fallback>
                  <p:oleObj name="Equation" r:id="rId8" imgW="314228" imgH="161685" progId="Equation.3">
                    <p:embed/>
                    <p:pic>
                      <p:nvPicPr>
                        <p:cNvPr id="11572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2" y="2491"/>
                          <a:ext cx="656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23" name="Object 11"/>
            <p:cNvGraphicFramePr>
              <a:graphicFrameLocks noChangeAspect="1"/>
            </p:cNvGraphicFramePr>
            <p:nvPr/>
          </p:nvGraphicFramePr>
          <p:xfrm>
            <a:off x="2775" y="2968"/>
            <a:ext cx="66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14228" imgH="161685" progId="Equation.3">
                    <p:embed/>
                  </p:oleObj>
                </mc:Choice>
                <mc:Fallback>
                  <p:oleObj name="Equation" r:id="rId10" imgW="314228" imgH="161685" progId="Equation.3">
                    <p:embed/>
                    <p:pic>
                      <p:nvPicPr>
                        <p:cNvPr id="11572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5" y="2968"/>
                          <a:ext cx="669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8505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EAD83FE-1EF6-4355-BE62-89252A73A813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16739" name="Group 2"/>
          <p:cNvGrpSpPr>
            <a:grpSpLocks/>
          </p:cNvGrpSpPr>
          <p:nvPr/>
        </p:nvGrpSpPr>
        <p:grpSpPr bwMode="auto">
          <a:xfrm>
            <a:off x="2290764" y="434976"/>
            <a:ext cx="5475287" cy="2085975"/>
            <a:chOff x="365" y="179"/>
            <a:chExt cx="3449" cy="1314"/>
          </a:xfrm>
        </p:grpSpPr>
        <p:sp>
          <p:nvSpPr>
            <p:cNvPr id="116748" name="Text Box 3"/>
            <p:cNvSpPr txBox="1">
              <a:spLocks noChangeArrowheads="1"/>
            </p:cNvSpPr>
            <p:nvPr/>
          </p:nvSpPr>
          <p:spPr bwMode="auto">
            <a:xfrm>
              <a:off x="365" y="618"/>
              <a:ext cx="115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显然 </a:t>
              </a:r>
            </a:p>
          </p:txBody>
        </p:sp>
        <p:graphicFrame>
          <p:nvGraphicFramePr>
            <p:cNvPr id="116749" name="Object 4"/>
            <p:cNvGraphicFramePr>
              <a:graphicFrameLocks noChangeAspect="1"/>
            </p:cNvGraphicFramePr>
            <p:nvPr/>
          </p:nvGraphicFramePr>
          <p:xfrm>
            <a:off x="978" y="179"/>
            <a:ext cx="2836" cy="1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76422" imgH="695446" progId="Equation.3">
                    <p:embed/>
                  </p:oleObj>
                </mc:Choice>
                <mc:Fallback>
                  <p:oleObj name="Equation" r:id="rId2" imgW="1476422" imgH="695446" progId="Equation.3">
                    <p:embed/>
                    <p:pic>
                      <p:nvPicPr>
                        <p:cNvPr id="11674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8" y="179"/>
                          <a:ext cx="2836" cy="1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548" name="Group 5"/>
          <p:cNvGrpSpPr>
            <a:grpSpLocks/>
          </p:cNvGrpSpPr>
          <p:nvPr/>
        </p:nvGrpSpPr>
        <p:grpSpPr bwMode="auto">
          <a:xfrm>
            <a:off x="2224088" y="2762251"/>
            <a:ext cx="7219950" cy="646113"/>
            <a:chOff x="486" y="1767"/>
            <a:chExt cx="4548" cy="407"/>
          </a:xfrm>
        </p:grpSpPr>
        <p:sp>
          <p:nvSpPr>
            <p:cNvPr id="116746" name="Text Box 6"/>
            <p:cNvSpPr txBox="1">
              <a:spLocks noChangeArrowheads="1"/>
            </p:cNvSpPr>
            <p:nvPr/>
          </p:nvSpPr>
          <p:spPr bwMode="auto">
            <a:xfrm>
              <a:off x="486" y="1767"/>
              <a:ext cx="399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而 </a:t>
              </a:r>
            </a:p>
          </p:txBody>
        </p:sp>
        <p:graphicFrame>
          <p:nvGraphicFramePr>
            <p:cNvPr id="116747" name="Object 7"/>
            <p:cNvGraphicFramePr>
              <a:graphicFrameLocks noChangeAspect="1"/>
            </p:cNvGraphicFramePr>
            <p:nvPr/>
          </p:nvGraphicFramePr>
          <p:xfrm>
            <a:off x="859" y="1794"/>
            <a:ext cx="417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62011" imgH="180766" progId="Equation.3">
                    <p:embed/>
                  </p:oleObj>
                </mc:Choice>
                <mc:Fallback>
                  <p:oleObj name="Equation" r:id="rId4" imgW="2162011" imgH="180766" progId="Equation.3">
                    <p:embed/>
                    <p:pic>
                      <p:nvPicPr>
                        <p:cNvPr id="11674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9" y="1794"/>
                          <a:ext cx="4175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549" name="Group 8"/>
          <p:cNvGrpSpPr>
            <a:grpSpLocks/>
          </p:cNvGrpSpPr>
          <p:nvPr/>
        </p:nvGrpSpPr>
        <p:grpSpPr bwMode="auto">
          <a:xfrm>
            <a:off x="2185989" y="3676650"/>
            <a:ext cx="8156575" cy="2787650"/>
            <a:chOff x="417" y="2316"/>
            <a:chExt cx="5138" cy="1756"/>
          </a:xfrm>
        </p:grpSpPr>
        <p:sp>
          <p:nvSpPr>
            <p:cNvPr id="116742" name="Text Box 9"/>
            <p:cNvSpPr txBox="1">
              <a:spLocks noChangeArrowheads="1"/>
            </p:cNvSpPr>
            <p:nvPr/>
          </p:nvSpPr>
          <p:spPr bwMode="auto">
            <a:xfrm>
              <a:off x="420" y="2500"/>
              <a:ext cx="513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所以                                           ，即概率密度</a:t>
              </a:r>
              <a:endPara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6743" name="Object 10"/>
            <p:cNvGraphicFramePr>
              <a:graphicFrameLocks noChangeAspect="1"/>
            </p:cNvGraphicFramePr>
            <p:nvPr/>
          </p:nvGraphicFramePr>
          <p:xfrm>
            <a:off x="1009" y="2316"/>
            <a:ext cx="2634" cy="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476422" imgH="438357" progId="Equation.3">
                    <p:embed/>
                  </p:oleObj>
                </mc:Choice>
                <mc:Fallback>
                  <p:oleObj name="Equation" r:id="rId6" imgW="1476422" imgH="438357" progId="Equation.3">
                    <p:embed/>
                    <p:pic>
                      <p:nvPicPr>
                        <p:cNvPr id="116743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" y="2316"/>
                          <a:ext cx="2634" cy="7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44" name="Object 11"/>
            <p:cNvGraphicFramePr>
              <a:graphicFrameLocks noChangeAspect="1"/>
            </p:cNvGraphicFramePr>
            <p:nvPr/>
          </p:nvGraphicFramePr>
          <p:xfrm>
            <a:off x="1398" y="3216"/>
            <a:ext cx="2807" cy="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38334" imgH="438357" progId="Equation.3">
                    <p:embed/>
                  </p:oleObj>
                </mc:Choice>
                <mc:Fallback>
                  <p:oleObj name="Equation" r:id="rId8" imgW="1438334" imgH="438357" progId="Equation.3">
                    <p:embed/>
                    <p:pic>
                      <p:nvPicPr>
                        <p:cNvPr id="116744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8" y="3216"/>
                          <a:ext cx="2807" cy="8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45" name="Rectangle 12"/>
            <p:cNvSpPr>
              <a:spLocks noChangeArrowheads="1"/>
            </p:cNvSpPr>
            <p:nvPr/>
          </p:nvSpPr>
          <p:spPr bwMode="auto">
            <a:xfrm>
              <a:off x="417" y="3427"/>
              <a:ext cx="98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函数为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246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2122678-A8D2-48EE-BC88-3C514867AF36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17763" name="Group 2"/>
          <p:cNvGrpSpPr>
            <a:grpSpLocks/>
          </p:cNvGrpSpPr>
          <p:nvPr/>
        </p:nvGrpSpPr>
        <p:grpSpPr bwMode="auto">
          <a:xfrm>
            <a:off x="2149476" y="603250"/>
            <a:ext cx="8054975" cy="2935288"/>
            <a:chOff x="394" y="380"/>
            <a:chExt cx="5074" cy="1849"/>
          </a:xfrm>
        </p:grpSpPr>
        <p:sp>
          <p:nvSpPr>
            <p:cNvPr id="117768" name="Text Box 3"/>
            <p:cNvSpPr txBox="1">
              <a:spLocks noChangeArrowheads="1"/>
            </p:cNvSpPr>
            <p:nvPr/>
          </p:nvSpPr>
          <p:spPr bwMode="auto">
            <a:xfrm>
              <a:off x="394" y="612"/>
              <a:ext cx="507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我们还可以看                                                 ，   </a:t>
              </a:r>
            </a:p>
          </p:txBody>
        </p:sp>
        <p:graphicFrame>
          <p:nvGraphicFramePr>
            <p:cNvPr id="117769" name="Object 4"/>
            <p:cNvGraphicFramePr>
              <a:graphicFrameLocks noChangeAspect="1"/>
            </p:cNvGraphicFramePr>
            <p:nvPr/>
          </p:nvGraphicFramePr>
          <p:xfrm>
            <a:off x="1984" y="380"/>
            <a:ext cx="2883" cy="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57378" imgH="438357" progId="Equation.3">
                    <p:embed/>
                  </p:oleObj>
                </mc:Choice>
                <mc:Fallback>
                  <p:oleObj name="Equation" r:id="rId2" imgW="1457378" imgH="438357" progId="Equation.3">
                    <p:embed/>
                    <p:pic>
                      <p:nvPicPr>
                        <p:cNvPr id="11776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4" y="380"/>
                          <a:ext cx="2883" cy="8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70" name="Object 5"/>
            <p:cNvGraphicFramePr>
              <a:graphicFrameLocks noChangeAspect="1"/>
            </p:cNvGraphicFramePr>
            <p:nvPr/>
          </p:nvGraphicFramePr>
          <p:xfrm>
            <a:off x="461" y="1401"/>
            <a:ext cx="2764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466900" imgH="438357" progId="Equation.3">
                    <p:embed/>
                  </p:oleObj>
                </mc:Choice>
                <mc:Fallback>
                  <p:oleObj name="公式" r:id="rId4" imgW="1466900" imgH="438357" progId="Equation.3">
                    <p:embed/>
                    <p:pic>
                      <p:nvPicPr>
                        <p:cNvPr id="11777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" y="1401"/>
                          <a:ext cx="2764" cy="8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9046" name="Group 6"/>
          <p:cNvGrpSpPr>
            <a:grpSpLocks/>
          </p:cNvGrpSpPr>
          <p:nvPr/>
        </p:nvGrpSpPr>
        <p:grpSpPr bwMode="auto">
          <a:xfrm>
            <a:off x="2057401" y="3808414"/>
            <a:ext cx="8353425" cy="1317625"/>
            <a:chOff x="352" y="2344"/>
            <a:chExt cx="5262" cy="830"/>
          </a:xfrm>
        </p:grpSpPr>
        <p:sp>
          <p:nvSpPr>
            <p:cNvPr id="117765" name="Text Box 7"/>
            <p:cNvSpPr txBox="1">
              <a:spLocks noChangeArrowheads="1"/>
            </p:cNvSpPr>
            <p:nvPr/>
          </p:nvSpPr>
          <p:spPr bwMode="auto">
            <a:xfrm>
              <a:off x="352" y="2344"/>
              <a:ext cx="5262" cy="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它们也都满足概率密度函数的性质，所以，本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题的密度函数也可以取为           或            。</a:t>
              </a:r>
            </a:p>
          </p:txBody>
        </p:sp>
        <p:graphicFrame>
          <p:nvGraphicFramePr>
            <p:cNvPr id="117766" name="Object 8"/>
            <p:cNvGraphicFramePr>
              <a:graphicFrameLocks noChangeAspect="1"/>
            </p:cNvGraphicFramePr>
            <p:nvPr/>
          </p:nvGraphicFramePr>
          <p:xfrm>
            <a:off x="3233" y="2783"/>
            <a:ext cx="651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3272" imgH="199847" progId="Equation.3">
                    <p:embed/>
                  </p:oleObj>
                </mc:Choice>
                <mc:Fallback>
                  <p:oleObj name="Equation" r:id="rId6" imgW="333272" imgH="199847" progId="Equation.3">
                    <p:embed/>
                    <p:pic>
                      <p:nvPicPr>
                        <p:cNvPr id="11776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3" y="2783"/>
                          <a:ext cx="651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67" name="Object 9"/>
            <p:cNvGraphicFramePr>
              <a:graphicFrameLocks noChangeAspect="1"/>
            </p:cNvGraphicFramePr>
            <p:nvPr/>
          </p:nvGraphicFramePr>
          <p:xfrm>
            <a:off x="4173" y="2797"/>
            <a:ext cx="68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361839" imgH="199847" progId="Equation.3">
                    <p:embed/>
                  </p:oleObj>
                </mc:Choice>
                <mc:Fallback>
                  <p:oleObj name="公式" r:id="rId8" imgW="361839" imgH="199847" progId="Equation.3">
                    <p:embed/>
                    <p:pic>
                      <p:nvPicPr>
                        <p:cNvPr id="11776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" y="2797"/>
                          <a:ext cx="68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2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8E18F63-B947-45B5-86AB-B19A9C516CD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8787" name="Text Box 2"/>
          <p:cNvSpPr txBox="1">
            <a:spLocks noChangeArrowheads="1"/>
          </p:cNvSpPr>
          <p:nvPr/>
        </p:nvSpPr>
        <p:spPr bwMode="auto">
          <a:xfrm>
            <a:off x="1920876" y="1114426"/>
            <a:ext cx="8747125" cy="349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注意：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一般的，同一个连续型随机变量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率密度函数可以有许多，但它们除了在有限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个点或可数个点上不相等外，其它点都相等。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也即连续型随机变量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的概率密度函数是“几乎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处处”唯一的。 </a:t>
            </a:r>
          </a:p>
        </p:txBody>
      </p:sp>
    </p:spTree>
    <p:extLst>
      <p:ext uri="{BB962C8B-B14F-4D97-AF65-F5344CB8AC3E}">
        <p14:creationId xmlns:p14="http://schemas.microsoft.com/office/powerpoint/2010/main" val="16758043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41102DE-3147-47EB-98B2-DD0D3B3F3CA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68500" y="1498601"/>
            <a:ext cx="8229600" cy="4525963"/>
          </a:xfrm>
          <a:noFill/>
        </p:spPr>
        <p:txBody>
          <a:bodyPr/>
          <a:lstStyle/>
          <a:p>
            <a:pPr eaLnBrk="1" hangingPunct="1"/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99332" name="Text Box 3"/>
          <p:cNvSpPr txBox="1">
            <a:spLocks noChangeArrowheads="1"/>
          </p:cNvSpPr>
          <p:nvPr/>
        </p:nvSpPr>
        <p:spPr bwMode="auto">
          <a:xfrm>
            <a:off x="2138364" y="666750"/>
            <a:ext cx="8243887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定义：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把试验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在相同的条件下重复进行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次，各次试验的结果有限且互不影响，则称这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次试验为</a:t>
            </a:r>
            <a:r>
              <a:rPr kumimoji="1" lang="en-US" altLang="zh-CN" i="1" dirty="0">
                <a:solidFill>
                  <a:srgbClr val="00007D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 dirty="0">
                <a:solidFill>
                  <a:srgbClr val="00007D"/>
                </a:solidFill>
                <a:latin typeface="Times New Roman" panose="02020603050405020304" pitchFamily="18" charset="0"/>
              </a:rPr>
              <a:t>次独立试验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endParaRPr kumimoji="1"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4708" name="Text Box 4"/>
          <p:cNvSpPr txBox="1">
            <a:spLocks noChangeArrowheads="1"/>
          </p:cNvSpPr>
          <p:nvPr/>
        </p:nvSpPr>
        <p:spPr bwMode="auto">
          <a:xfrm>
            <a:off x="2138363" y="3309939"/>
            <a:ext cx="8172450" cy="137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如果每次试验只有两个结果，则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次独立试验又称为</a:t>
            </a:r>
            <a:r>
              <a:rPr kumimoji="1" lang="en-US" altLang="zh-CN" i="1" dirty="0">
                <a:solidFill>
                  <a:srgbClr val="00007D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 dirty="0">
                <a:solidFill>
                  <a:srgbClr val="00007D"/>
                </a:solidFill>
                <a:latin typeface="Times New Roman" panose="02020603050405020304" pitchFamily="18" charset="0"/>
              </a:rPr>
              <a:t>重伯努利试验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1998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FB090D59-B498-4A31-AFE1-20C0C18EC2D4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2048048" y="1190192"/>
            <a:ext cx="8358188" cy="147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定理：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是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重伯努利试验中成功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发生）的次数，则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X~b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n,p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，其中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(A)</a:t>
            </a:r>
          </a:p>
        </p:txBody>
      </p:sp>
      <p:graphicFrame>
        <p:nvGraphicFramePr>
          <p:cNvPr id="1225731" name="Object 3"/>
          <p:cNvGraphicFramePr>
            <a:graphicFrameLocks noChangeAspect="1"/>
          </p:cNvGraphicFramePr>
          <p:nvPr/>
        </p:nvGraphicFramePr>
        <p:xfrm>
          <a:off x="2165466" y="3315479"/>
          <a:ext cx="79502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86189" imgH="218927" progId="Equation.DSMT4">
                  <p:embed/>
                </p:oleObj>
              </mc:Choice>
              <mc:Fallback>
                <p:oleObj name="Equation" r:id="rId2" imgW="2886189" imgH="218927" progId="Equation.DSMT4">
                  <p:embed/>
                  <p:pic>
                    <p:nvPicPr>
                      <p:cNvPr id="12257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466" y="3315479"/>
                        <a:ext cx="795020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593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250949" y="584627"/>
            <a:ext cx="8458315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b="1" dirty="0">
                <a:solidFill>
                  <a:srgbClr val="000000"/>
                </a:solidFill>
                <a:latin typeface="Arial"/>
                <a:ea typeface="楷体_GB2312" pitchFamily="49" charset="-122"/>
              </a:rPr>
              <a:t>      </a:t>
            </a:r>
            <a:r>
              <a:rPr lang="zh-CN" altLang="en-US" sz="2400" b="1" dirty="0">
                <a:solidFill>
                  <a:srgbClr val="000000"/>
                </a:solidFill>
                <a:latin typeface="Arial"/>
                <a:ea typeface="楷体_GB2312" pitchFamily="49" charset="-122"/>
              </a:rPr>
              <a:t>当</a:t>
            </a:r>
            <a:r>
              <a:rPr kumimoji="1" lang="zh-CN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Arial"/>
                <a:ea typeface="楷体_GB2312" pitchFamily="49" charset="-122"/>
              </a:rPr>
              <a:t>、</a:t>
            </a:r>
            <a:r>
              <a:rPr kumimoji="1" lang="zh-CN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solidFill>
                  <a:srgbClr val="000000"/>
                </a:solidFill>
                <a:latin typeface="Arial"/>
                <a:ea typeface="楷体_GB2312" pitchFamily="49" charset="-122"/>
              </a:rPr>
              <a:t>变化时，二项分布分布律的示意图：</a:t>
            </a:r>
            <a:endParaRPr lang="zh-CN" altLang="zh-CN" sz="2400" b="1" dirty="0">
              <a:solidFill>
                <a:srgbClr val="000000"/>
              </a:solidFill>
              <a:latin typeface="Arial"/>
              <a:ea typeface="楷体_GB2312" pitchFamily="49" charset="-122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2238375" y="3214689"/>
            <a:ext cx="826891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  b(10,0.2)           </a:t>
            </a:r>
            <a:r>
              <a:rPr lang="en-US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          </a:t>
            </a:r>
            <a:r>
              <a:rPr lang="zh-CN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b(10,0.5)        </a:t>
            </a:r>
            <a:r>
              <a:rPr lang="en-US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              </a:t>
            </a:r>
            <a:r>
              <a:rPr lang="zh-CN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b(10,0.8)</a:t>
            </a:r>
          </a:p>
        </p:txBody>
      </p:sp>
      <p:pic>
        <p:nvPicPr>
          <p:cNvPr id="102404" name="Picture 3" descr="MHHBVA1N%O9GM`DQ@PUAF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285875"/>
            <a:ext cx="285591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5" name="Picture 4" descr="{D9~YL0({`NDC7[{)(WQ`U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285875"/>
            <a:ext cx="28575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6" name="Picture 5" descr="VW3G_XNJP)]NW(6[S]%1O`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285875"/>
            <a:ext cx="28575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7" name="Picture 4" descr="KQ(I@(3Q%1Y4TM7D@5D($B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463" y="3786189"/>
            <a:ext cx="2959100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2309813" y="5718176"/>
            <a:ext cx="8286751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  b(</a:t>
            </a:r>
            <a:r>
              <a:rPr lang="en-US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4</a:t>
            </a:r>
            <a:r>
              <a:rPr lang="zh-CN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0,0.</a:t>
            </a:r>
            <a:r>
              <a:rPr lang="en-US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3</a:t>
            </a:r>
            <a:r>
              <a:rPr lang="zh-CN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)           </a:t>
            </a:r>
            <a:r>
              <a:rPr lang="en-US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          </a:t>
            </a:r>
            <a:r>
              <a:rPr lang="zh-CN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b(</a:t>
            </a:r>
            <a:r>
              <a:rPr lang="en-US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4</a:t>
            </a:r>
            <a:r>
              <a:rPr lang="zh-CN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0,0.</a:t>
            </a:r>
            <a:r>
              <a:rPr lang="en-US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6</a:t>
            </a:r>
            <a:r>
              <a:rPr lang="zh-CN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)        </a:t>
            </a:r>
            <a:r>
              <a:rPr lang="en-US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              </a:t>
            </a:r>
            <a:r>
              <a:rPr lang="zh-CN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b(</a:t>
            </a:r>
            <a:r>
              <a:rPr lang="en-US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5</a:t>
            </a:r>
            <a:r>
              <a:rPr lang="zh-CN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0,0.</a:t>
            </a:r>
            <a:r>
              <a:rPr lang="en-US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5</a:t>
            </a:r>
            <a:r>
              <a:rPr lang="zh-CN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)</a:t>
            </a: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3786189"/>
            <a:ext cx="2760662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4" descr="[F7NDKV}WTQKMY(G}CF%FC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3" y="3786189"/>
            <a:ext cx="2914650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0213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E8AF038-B1C6-4A74-8E6B-0146F5E7CA6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881188" y="728663"/>
            <a:ext cx="5124450" cy="711200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定理：</a:t>
            </a:r>
            <a:r>
              <a:rPr lang="en-US" altLang="zh-CN" sz="32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sz="32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1226755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33601" y="1546226"/>
          <a:ext cx="83153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09903" imgH="438357" progId="Equation.DSMT4">
                  <p:embed/>
                </p:oleObj>
              </mc:Choice>
              <mc:Fallback>
                <p:oleObj name="Equation" r:id="rId2" imgW="3409903" imgH="438357" progId="Equation.DSMT4">
                  <p:embed/>
                  <p:pic>
                    <p:nvPicPr>
                      <p:cNvPr id="1226755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1546226"/>
                        <a:ext cx="83153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6756" name="Object 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084871632"/>
              </p:ext>
            </p:extLst>
          </p:nvPr>
        </p:nvGraphicFramePr>
        <p:xfrm>
          <a:off x="2133601" y="3058160"/>
          <a:ext cx="5700712" cy="1145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38187" imgH="438357" progId="Equation.DSMT4">
                  <p:embed/>
                </p:oleObj>
              </mc:Choice>
              <mc:Fallback>
                <p:oleObj name="Equation" r:id="rId4" imgW="2238187" imgH="438357" progId="Equation.DSMT4">
                  <p:embed/>
                  <p:pic>
                    <p:nvPicPr>
                      <p:cNvPr id="1226756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3058160"/>
                        <a:ext cx="5700712" cy="1145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6757" name="Rectangle 5"/>
          <p:cNvSpPr>
            <a:spLocks noChangeArrowheads="1"/>
          </p:cNvSpPr>
          <p:nvPr/>
        </p:nvSpPr>
        <p:spPr bwMode="auto">
          <a:xfrm>
            <a:off x="1955801" y="4487864"/>
            <a:ext cx="8845203" cy="165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Aft>
                <a:spcPct val="0"/>
              </a:spcAft>
              <a:buClr>
                <a:srgbClr val="00007D"/>
              </a:buClr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此时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rgbClr val="000000"/>
                </a:solidFill>
              </a:rPr>
              <a:t>的取值即为事件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000000"/>
                </a:solidFill>
              </a:rPr>
              <a:t>最可能成功的次数，当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rgbClr val="000000"/>
                </a:solidFill>
              </a:rPr>
              <a:t>为最可能成功的次数时，称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</a:rPr>
              <a:t>为</a:t>
            </a:r>
            <a:r>
              <a:rPr lang="zh-CN" altLang="en-US" b="1" dirty="0">
                <a:solidFill>
                  <a:srgbClr val="00007D"/>
                </a:solidFill>
              </a:rPr>
              <a:t>二项分布的中心项</a:t>
            </a:r>
            <a:r>
              <a:rPr lang="zh-CN" altLang="en-US" b="1" dirty="0">
                <a:solidFill>
                  <a:srgbClr val="0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1621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79921" y="1080264"/>
            <a:ext cx="8639867" cy="577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、在正常情况下，某种家禽感染某种疾病的概率为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0.3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，现发明一种疫苗，将其给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40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只健康的家禽注射后发现有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只家禽受到感染，问应如何评价这种疫苗的作用。</a:t>
            </a:r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假设疫苗无效，则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40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只中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只感染的概率为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C(40,x)(0.3)^x(1-0.3)^(40-x),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x=5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时，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P=0.006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概率很小，几乎不会发生，但是却发生了说明假设不成立，所以疫苗有效。</a:t>
            </a:r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54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FCC10C16-27C1-434E-8DC3-38B8BD680E58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3427" name="Text Box 2"/>
          <p:cNvSpPr txBox="1">
            <a:spLocks noChangeArrowheads="1"/>
          </p:cNvSpPr>
          <p:nvPr/>
        </p:nvSpPr>
        <p:spPr bwMode="auto">
          <a:xfrm>
            <a:off x="2028825" y="919164"/>
            <a:ext cx="88392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、为了保证设备正常工作，需配备适量的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维修工人。现有同类设备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300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台，各台工作是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相互独立的，发生故障的概率为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0.001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，在通常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情况下，一台设备的故障由一个工人来处理。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问至少要配备多少工人，才能保证设备发生故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障后但不能及时维修的概率小于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0.01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？ </a:t>
            </a:r>
          </a:p>
        </p:txBody>
      </p:sp>
    </p:spTree>
    <p:extLst>
      <p:ext uri="{BB962C8B-B14F-4D97-AF65-F5344CB8AC3E}">
        <p14:creationId xmlns:p14="http://schemas.microsoft.com/office/powerpoint/2010/main" val="296575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3BD0D47-708A-4A0A-87EE-D35A6115D56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1928813" y="519114"/>
            <a:ext cx="8915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解：设需要配备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名工人。</a:t>
            </a:r>
          </a:p>
        </p:txBody>
      </p:sp>
      <p:graphicFrame>
        <p:nvGraphicFramePr>
          <p:cNvPr id="1228806" name="Object 6"/>
          <p:cNvGraphicFramePr>
            <a:graphicFrameLocks noChangeAspect="1"/>
          </p:cNvGraphicFramePr>
          <p:nvPr/>
        </p:nvGraphicFramePr>
        <p:xfrm>
          <a:off x="2678113" y="3262313"/>
          <a:ext cx="7554912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52880" imgH="409736" progId="Equation.DSMT4">
                  <p:embed/>
                </p:oleObj>
              </mc:Choice>
              <mc:Fallback>
                <p:oleObj name="Equation" r:id="rId2" imgW="2752880" imgH="409736" progId="Equation.DSMT4">
                  <p:embed/>
                  <p:pic>
                    <p:nvPicPr>
                      <p:cNvPr id="12288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3262313"/>
                        <a:ext cx="7554912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07" name="Text Box 7"/>
          <p:cNvSpPr txBox="1">
            <a:spLocks noChangeArrowheads="1"/>
          </p:cNvSpPr>
          <p:nvPr/>
        </p:nvSpPr>
        <p:spPr bwMode="auto">
          <a:xfrm>
            <a:off x="2014538" y="4295776"/>
            <a:ext cx="8424862" cy="137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此时我们用二项分布公式来计算，很难得出结果，因此必须找另外的方法。</a:t>
            </a:r>
          </a:p>
        </p:txBody>
      </p:sp>
      <p:grpSp>
        <p:nvGrpSpPr>
          <p:cNvPr id="97291" name="Group 11"/>
          <p:cNvGrpSpPr>
            <a:grpSpLocks/>
          </p:cNvGrpSpPr>
          <p:nvPr/>
        </p:nvGrpSpPr>
        <p:grpSpPr bwMode="auto">
          <a:xfrm>
            <a:off x="2652713" y="1127126"/>
            <a:ext cx="7554912" cy="1323975"/>
            <a:chOff x="711" y="689"/>
            <a:chExt cx="4759" cy="834"/>
          </a:xfrm>
        </p:grpSpPr>
        <p:graphicFrame>
          <p:nvGraphicFramePr>
            <p:cNvPr id="104458" name="Object 4"/>
            <p:cNvGraphicFramePr>
              <a:graphicFrameLocks noChangeAspect="1"/>
            </p:cNvGraphicFramePr>
            <p:nvPr/>
          </p:nvGraphicFramePr>
          <p:xfrm>
            <a:off x="1447" y="1144"/>
            <a:ext cx="2082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95539" imgH="180766" progId="Equation.DSMT4">
                    <p:embed/>
                  </p:oleObj>
                </mc:Choice>
                <mc:Fallback>
                  <p:oleObj name="Equation" r:id="rId4" imgW="1095539" imgH="180766" progId="Equation.DSMT4">
                    <p:embed/>
                    <p:pic>
                      <p:nvPicPr>
                        <p:cNvPr id="10445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" y="1144"/>
                          <a:ext cx="2082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59" name="Text Box 10"/>
            <p:cNvSpPr txBox="1">
              <a:spLocks noChangeArrowheads="1"/>
            </p:cNvSpPr>
            <p:nvPr/>
          </p:nvSpPr>
          <p:spPr bwMode="auto">
            <a:xfrm>
              <a:off x="711" y="689"/>
              <a:ext cx="4759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令同一时刻发生故障的设备数为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，则                               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97293" name="Group 13"/>
          <p:cNvGrpSpPr>
            <a:grpSpLocks/>
          </p:cNvGrpSpPr>
          <p:nvPr/>
        </p:nvGrpSpPr>
        <p:grpSpPr bwMode="auto">
          <a:xfrm>
            <a:off x="2617789" y="2647951"/>
            <a:ext cx="6156325" cy="854075"/>
            <a:chOff x="689" y="1668"/>
            <a:chExt cx="3878" cy="538"/>
          </a:xfrm>
        </p:grpSpPr>
        <p:graphicFrame>
          <p:nvGraphicFramePr>
            <p:cNvPr id="104456" name="Object 5"/>
            <p:cNvGraphicFramePr>
              <a:graphicFrameLocks noChangeAspect="1"/>
            </p:cNvGraphicFramePr>
            <p:nvPr/>
          </p:nvGraphicFramePr>
          <p:xfrm>
            <a:off x="2617" y="1689"/>
            <a:ext cx="1950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57451" imgH="195327" progId="Equation.DSMT4">
                    <p:embed/>
                  </p:oleObj>
                </mc:Choice>
                <mc:Fallback>
                  <p:oleObj name="Equation" r:id="rId6" imgW="1057451" imgH="195327" progId="Equation.DSMT4">
                    <p:embed/>
                    <p:pic>
                      <p:nvPicPr>
                        <p:cNvPr id="10445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7" y="1689"/>
                          <a:ext cx="1950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57" name="Text Box 12"/>
            <p:cNvSpPr txBox="1">
              <a:spLocks noChangeArrowheads="1"/>
            </p:cNvSpPr>
            <p:nvPr/>
          </p:nvSpPr>
          <p:spPr bwMode="auto">
            <a:xfrm>
              <a:off x="689" y="1668"/>
              <a:ext cx="2097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求最小的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，使 </a:t>
              </a: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07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07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1055</Words>
  <Application>Microsoft Office PowerPoint</Application>
  <PresentationFormat>宽屏</PresentationFormat>
  <Paragraphs>110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等线</vt:lpstr>
      <vt:lpstr>等线 Light</vt:lpstr>
      <vt:lpstr>宋体</vt:lpstr>
      <vt:lpstr>Arial</vt:lpstr>
      <vt:lpstr>Arial Black</vt:lpstr>
      <vt:lpstr>Times New Roman</vt:lpstr>
      <vt:lpstr>Wingdings</vt:lpstr>
      <vt:lpstr>Office 主题​​</vt:lpstr>
      <vt:lpstr>Pixel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邹颖 曹</cp:lastModifiedBy>
  <cp:revision>11</cp:revision>
  <dcterms:created xsi:type="dcterms:W3CDTF">2020-10-14T07:41:09Z</dcterms:created>
  <dcterms:modified xsi:type="dcterms:W3CDTF">2022-07-16T09:08:21Z</dcterms:modified>
</cp:coreProperties>
</file>