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4" r:id="rId3"/>
    <p:sldId id="305" r:id="rId4"/>
    <p:sldId id="306" r:id="rId5"/>
    <p:sldId id="257" r:id="rId6"/>
    <p:sldId id="258" r:id="rId7"/>
    <p:sldId id="307" r:id="rId8"/>
    <p:sldId id="308" r:id="rId9"/>
    <p:sldId id="309" r:id="rId10"/>
    <p:sldId id="259" r:id="rId11"/>
    <p:sldId id="260" r:id="rId12"/>
    <p:sldId id="282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302" r:id="rId24"/>
    <p:sldId id="303" r:id="rId25"/>
    <p:sldId id="31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47" d="100"/>
          <a:sy n="47" d="100"/>
        </p:scale>
        <p:origin x="33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FE20-37DA-46C7-A3AE-1C24EFABF0E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0E7-F502-414F-AAFE-9D58CB810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6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FE20-37DA-46C7-A3AE-1C24EFABF0E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0E7-F502-414F-AAFE-9D58CB810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1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FE20-37DA-46C7-A3AE-1C24EFABF0E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0E7-F502-414F-AAFE-9D58CB810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A1E176-41AD-4E63-9FE9-A1840E1A2E0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92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452C87-7DD6-4140-886A-2C04C06F56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423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27EEB7-0F18-4CE2-99F3-48862F7BDF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243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0FE3D9-5AB1-47C7-80DF-E44B69317F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783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35FA27-9ABB-4E9D-9117-84E06D07E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810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582CD-9F5B-474D-8D00-B85A0D5455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215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694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20CB27-F4D8-449F-BAE5-4414B8116A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3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FE20-37DA-46C7-A3AE-1C24EFABF0E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0E7-F502-414F-AAFE-9D58CB810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73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05422-9A01-4090-9A8E-038B52CCAE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336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CAFDE-2771-4A67-A60C-7CBB7E5BD6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879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48CF5E-9686-4FC3-A50D-4F8B472A6D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912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C07171-1C03-4EB3-9E81-8524BEE7E5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180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92DCF-A7D7-49F2-A8AD-06D5D2B604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813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5BD79-EFA6-41DA-A997-F43DF4297D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004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42936-5975-45B6-87A4-F00CFD0E24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831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6FEE0-CBC2-4C9A-BD6D-13CBA83EF3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50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FE20-37DA-46C7-A3AE-1C24EFABF0E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0E7-F502-414F-AAFE-9D58CB810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4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FE20-37DA-46C7-A3AE-1C24EFABF0E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0E7-F502-414F-AAFE-9D58CB810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7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FE20-37DA-46C7-A3AE-1C24EFABF0E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0E7-F502-414F-AAFE-9D58CB810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2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FE20-37DA-46C7-A3AE-1C24EFABF0E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0E7-F502-414F-AAFE-9D58CB810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3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FE20-37DA-46C7-A3AE-1C24EFABF0E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0E7-F502-414F-AAFE-9D58CB810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2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FE20-37DA-46C7-A3AE-1C24EFABF0E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0E7-F502-414F-AAFE-9D58CB810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7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FE20-37DA-46C7-A3AE-1C24EFABF0E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0E7-F502-414F-AAFE-9D58CB810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0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5FE20-37DA-46C7-A3AE-1C24EFABF0E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60E7-F502-414F-AAFE-9D58CB810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1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299774-3827-4747-A3F8-4E7A2AC7A3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44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21.w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jpeg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2.emf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8.emf"/><Relationship Id="rId1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.e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2E1AAFB3-DA8D-4D36-B38D-31478CC52CD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1971676" y="649288"/>
            <a:ext cx="726281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二、几个重要的连续型随机变量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242115" name="Text Box 3"/>
          <p:cNvSpPr txBox="1">
            <a:spLocks noChangeArrowheads="1"/>
          </p:cNvSpPr>
          <p:nvPr/>
        </p:nvSpPr>
        <p:spPr bwMode="auto">
          <a:xfrm>
            <a:off x="2084389" y="1543050"/>
            <a:ext cx="29543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、均匀分布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112650" name="Object 9"/>
          <p:cNvGraphicFramePr>
            <a:graphicFrameLocks noChangeAspect="1"/>
          </p:cNvGraphicFramePr>
          <p:nvPr/>
        </p:nvGraphicFramePr>
        <p:xfrm>
          <a:off x="2289175" y="5589589"/>
          <a:ext cx="230663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2243" imgH="195327" progId="Equation.DSMT4">
                  <p:embed/>
                </p:oleObj>
              </mc:Choice>
              <mc:Fallback>
                <p:oleObj name="Equation" r:id="rId2" imgW="752243" imgH="195327" progId="Equation.DSMT4">
                  <p:embed/>
                  <p:pic>
                    <p:nvPicPr>
                      <p:cNvPr id="1126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5589589"/>
                        <a:ext cx="2306638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56" name="Group 16"/>
          <p:cNvGrpSpPr>
            <a:grpSpLocks/>
          </p:cNvGrpSpPr>
          <p:nvPr/>
        </p:nvGrpSpPr>
        <p:grpSpPr bwMode="auto">
          <a:xfrm>
            <a:off x="2165350" y="2293938"/>
            <a:ext cx="8502650" cy="3090862"/>
            <a:chOff x="404" y="1445"/>
            <a:chExt cx="5356" cy="1947"/>
          </a:xfrm>
        </p:grpSpPr>
        <p:sp>
          <p:nvSpPr>
            <p:cNvPr id="119815" name="Text Box 6"/>
            <p:cNvSpPr txBox="1">
              <a:spLocks noChangeArrowheads="1"/>
            </p:cNvSpPr>
            <p:nvPr/>
          </p:nvSpPr>
          <p:spPr bwMode="auto">
            <a:xfrm>
              <a:off x="409" y="1445"/>
              <a:ext cx="535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设有连续型随机变量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，其概率密度为 </a:t>
              </a:r>
            </a:p>
          </p:txBody>
        </p:sp>
        <p:graphicFrame>
          <p:nvGraphicFramePr>
            <p:cNvPr id="119816" name="Object 7"/>
            <p:cNvGraphicFramePr>
              <a:graphicFrameLocks noChangeAspect="1"/>
            </p:cNvGraphicFramePr>
            <p:nvPr/>
          </p:nvGraphicFramePr>
          <p:xfrm>
            <a:off x="1328" y="1848"/>
            <a:ext cx="2575" cy="1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90454" imgH="652263" progId="Equation.DSMT4">
                    <p:embed/>
                  </p:oleObj>
                </mc:Choice>
                <mc:Fallback>
                  <p:oleObj name="Equation" r:id="rId4" imgW="1490454" imgH="652263" progId="Equation.DSMT4">
                    <p:embed/>
                    <p:pic>
                      <p:nvPicPr>
                        <p:cNvPr id="11981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1848"/>
                          <a:ext cx="2575" cy="1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17" name="Text Box 14"/>
            <p:cNvSpPr txBox="1">
              <a:spLocks noChangeArrowheads="1"/>
            </p:cNvSpPr>
            <p:nvPr/>
          </p:nvSpPr>
          <p:spPr bwMode="auto">
            <a:xfrm>
              <a:off x="404" y="3029"/>
              <a:ext cx="49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则称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在区间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上服从均匀分布，记为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8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1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05E8C5-AF4D-4738-83B8-639D3AA3D160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2125663" y="479425"/>
            <a:ext cx="36576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b="1" dirty="0">
                <a:solidFill>
                  <a:srgbClr val="002060"/>
                </a:solidFill>
                <a:latin typeface="宋体" panose="02010600030101010101" pitchFamily="2" charset="-122"/>
              </a:rPr>
              <a:t>、正态分布 </a:t>
            </a:r>
          </a:p>
        </p:txBody>
      </p:sp>
      <p:grpSp>
        <p:nvGrpSpPr>
          <p:cNvPr id="1248259" name="Group 3"/>
          <p:cNvGrpSpPr>
            <a:grpSpLocks/>
          </p:cNvGrpSpPr>
          <p:nvPr/>
        </p:nvGrpSpPr>
        <p:grpSpPr bwMode="auto">
          <a:xfrm>
            <a:off x="2178050" y="1438275"/>
            <a:ext cx="8186738" cy="4229100"/>
            <a:chOff x="412" y="753"/>
            <a:chExt cx="5157" cy="2664"/>
          </a:xfrm>
        </p:grpSpPr>
        <p:sp>
          <p:nvSpPr>
            <p:cNvPr id="128005" name="Text Box 4"/>
            <p:cNvSpPr txBox="1">
              <a:spLocks noChangeArrowheads="1"/>
            </p:cNvSpPr>
            <p:nvPr/>
          </p:nvSpPr>
          <p:spPr bwMode="auto">
            <a:xfrm>
              <a:off x="412" y="753"/>
              <a:ext cx="5157" cy="2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定义：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连续型随机变量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的密度函数为：</a:t>
              </a: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en-US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en-US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latin typeface="Times New Roman" panose="02020603050405020304" pitchFamily="18" charset="0"/>
                </a:rPr>
                <a:t>其中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μ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σ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都是常数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(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∞&lt;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μ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&lt;+∞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σ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&gt;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)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，</a:t>
              </a: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latin typeface="Times New Roman" panose="02020603050405020304" pitchFamily="18" charset="0"/>
                </a:rPr>
                <a:t>则称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服从参数为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μ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σ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的</a:t>
              </a:r>
              <a:r>
                <a:rPr kumimoji="1"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正态分布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，记</a:t>
              </a: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latin typeface="Times New Roman" panose="02020603050405020304" pitchFamily="18" charset="0"/>
                </a:rPr>
                <a:t>为：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～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μ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,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σ</a:t>
              </a:r>
              <a:r>
                <a:rPr kumimoji="1" lang="en-US" altLang="zh-CN" baseline="30000" dirty="0">
                  <a:latin typeface="Times New Roman" panose="02020603050405020304" pitchFamily="18" charset="0"/>
                </a:rPr>
                <a:t>2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)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128006" name="Object 5"/>
            <p:cNvGraphicFramePr>
              <a:graphicFrameLocks noChangeAspect="1"/>
            </p:cNvGraphicFramePr>
            <p:nvPr/>
          </p:nvGraphicFramePr>
          <p:xfrm>
            <a:off x="1146" y="1192"/>
            <a:ext cx="3629" cy="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914437" imgH="466476" progId="Equation.3">
                    <p:embed/>
                  </p:oleObj>
                </mc:Choice>
                <mc:Fallback>
                  <p:oleObj name="公式" r:id="rId2" imgW="1914437" imgH="466476" progId="Equation.3">
                    <p:embed/>
                    <p:pic>
                      <p:nvPicPr>
                        <p:cNvPr id="12800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1192"/>
                          <a:ext cx="3629" cy="8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5401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未知"/>
          <p:cNvSpPr>
            <a:spLocks/>
          </p:cNvSpPr>
          <p:nvPr/>
        </p:nvSpPr>
        <p:spPr bwMode="auto">
          <a:xfrm>
            <a:off x="4048125" y="1150939"/>
            <a:ext cx="4141788" cy="3756025"/>
          </a:xfrm>
          <a:custGeom>
            <a:avLst/>
            <a:gdLst>
              <a:gd name="T0" fmla="*/ 0 w 1824"/>
              <a:gd name="T1" fmla="*/ 2147483646 h 1976"/>
              <a:gd name="T2" fmla="*/ 1979963134 w 1824"/>
              <a:gd name="T3" fmla="*/ 2147483646 h 1976"/>
              <a:gd name="T4" fmla="*/ 2147483646 w 1824"/>
              <a:gd name="T5" fmla="*/ 28905806 h 1976"/>
              <a:gd name="T6" fmla="*/ 2147483646 w 1824"/>
              <a:gd name="T7" fmla="*/ 2147483646 h 1976"/>
              <a:gd name="T8" fmla="*/ 2147483646 w 1824"/>
              <a:gd name="T9" fmla="*/ 2147483646 h 1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1976">
                <a:moveTo>
                  <a:pt x="0" y="1976"/>
                </a:moveTo>
                <a:cubicBezTo>
                  <a:pt x="116" y="1948"/>
                  <a:pt x="232" y="1920"/>
                  <a:pt x="384" y="1592"/>
                </a:cubicBezTo>
                <a:cubicBezTo>
                  <a:pt x="536" y="1264"/>
                  <a:pt x="736" y="0"/>
                  <a:pt x="912" y="8"/>
                </a:cubicBezTo>
                <a:cubicBezTo>
                  <a:pt x="1088" y="16"/>
                  <a:pt x="1288" y="1312"/>
                  <a:pt x="1440" y="1640"/>
                </a:cubicBezTo>
                <a:cubicBezTo>
                  <a:pt x="1592" y="1968"/>
                  <a:pt x="1708" y="1972"/>
                  <a:pt x="1824" y="1976"/>
                </a:cubicBezTo>
              </a:path>
            </a:pathLst>
          </a:custGeom>
          <a:noFill/>
          <a:ln w="31750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>
            <a:off x="2711450" y="5084763"/>
            <a:ext cx="6705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V="1">
            <a:off x="3432175" y="836613"/>
            <a:ext cx="0" cy="52006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29" name="未知"/>
          <p:cNvSpPr>
            <a:spLocks/>
          </p:cNvSpPr>
          <p:nvPr/>
        </p:nvSpPr>
        <p:spPr bwMode="auto">
          <a:xfrm>
            <a:off x="3811588" y="2786063"/>
            <a:ext cx="4635500" cy="1930400"/>
          </a:xfrm>
          <a:custGeom>
            <a:avLst/>
            <a:gdLst>
              <a:gd name="T0" fmla="*/ 0 w 1824"/>
              <a:gd name="T1" fmla="*/ 1885852308 h 1976"/>
              <a:gd name="T2" fmla="*/ 2147483646 w 1824"/>
              <a:gd name="T3" fmla="*/ 1519371338 h 1976"/>
              <a:gd name="T4" fmla="*/ 2147483646 w 1824"/>
              <a:gd name="T5" fmla="*/ 7634654 h 1976"/>
              <a:gd name="T6" fmla="*/ 2147483646 w 1824"/>
              <a:gd name="T7" fmla="*/ 1565181215 h 1976"/>
              <a:gd name="T8" fmla="*/ 2147483646 w 1824"/>
              <a:gd name="T9" fmla="*/ 1885852308 h 1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1976">
                <a:moveTo>
                  <a:pt x="0" y="1976"/>
                </a:moveTo>
                <a:cubicBezTo>
                  <a:pt x="116" y="1948"/>
                  <a:pt x="232" y="1920"/>
                  <a:pt x="384" y="1592"/>
                </a:cubicBezTo>
                <a:cubicBezTo>
                  <a:pt x="536" y="1264"/>
                  <a:pt x="736" y="0"/>
                  <a:pt x="912" y="8"/>
                </a:cubicBezTo>
                <a:cubicBezTo>
                  <a:pt x="1088" y="16"/>
                  <a:pt x="1288" y="1312"/>
                  <a:pt x="1440" y="1640"/>
                </a:cubicBezTo>
                <a:cubicBezTo>
                  <a:pt x="1592" y="1968"/>
                  <a:pt x="1708" y="1972"/>
                  <a:pt x="1824" y="1976"/>
                </a:cubicBezTo>
              </a:path>
            </a:pathLst>
          </a:custGeom>
          <a:noFill/>
          <a:ln w="317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2711450" y="836613"/>
            <a:ext cx="633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8997951" y="4984750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048794" y="5084763"/>
            <a:ext cx="59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6118225" y="1228726"/>
            <a:ext cx="0" cy="3832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034" name="Object 11"/>
          <p:cNvGraphicFramePr>
            <a:graphicFrameLocks noChangeAspect="1"/>
          </p:cNvGraphicFramePr>
          <p:nvPr/>
        </p:nvGraphicFramePr>
        <p:xfrm>
          <a:off x="5905501" y="5208588"/>
          <a:ext cx="3730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DSMT4">
                  <p:embed/>
                </p:oleObj>
              </mc:Choice>
              <mc:Fallback>
                <p:oleObj name="Equation" r:id="rId2" imgW="152268" imgH="164957" progId="Equation.DSMT4">
                  <p:embed/>
                  <p:pic>
                    <p:nvPicPr>
                      <p:cNvPr id="12903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1" y="5208588"/>
                        <a:ext cx="3730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7259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ADE646-786A-48E9-AB0E-80832B1C001D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990726" y="398464"/>
            <a:ext cx="8113713" cy="156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特殊的：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当</a:t>
            </a:r>
            <a:r>
              <a:rPr kumimoji="1" lang="en-US" altLang="zh-CN" i="1" dirty="0">
                <a:latin typeface="Times New Roman" panose="02020603050405020304" pitchFamily="18" charset="0"/>
              </a:rPr>
              <a:t>μ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＝</a:t>
            </a:r>
            <a:r>
              <a:rPr kumimoji="1" lang="en-US" altLang="zh-CN" dirty="0">
                <a:latin typeface="Times New Roman" panose="02020603050405020304" pitchFamily="18" charset="0"/>
              </a:rPr>
              <a:t>0</a:t>
            </a:r>
            <a:r>
              <a:rPr kumimoji="1" lang="zh-CN" altLang="en-US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i="1" dirty="0">
                <a:latin typeface="Times New Roman" panose="02020603050405020304" pitchFamily="18" charset="0"/>
              </a:rPr>
              <a:t>σ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＝</a:t>
            </a:r>
            <a:r>
              <a:rPr kumimoji="1" lang="en-US" altLang="zh-CN" dirty="0"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latin typeface="Times New Roman" panose="02020603050405020304" pitchFamily="18" charset="0"/>
              </a:rPr>
              <a:t>时的分布称为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标准正态分布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，记为</a:t>
            </a:r>
            <a:r>
              <a:rPr kumimoji="1" lang="en-US" altLang="zh-CN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</a:rPr>
              <a:t>(0,1)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，则其密度函数为：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3279776" y="2032000"/>
          <a:ext cx="6905625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62011" imgH="461957" progId="Equation.DSMT4">
                  <p:embed/>
                </p:oleObj>
              </mc:Choice>
              <mc:Fallback>
                <p:oleObj name="Equation" r:id="rId2" imgW="2162011" imgH="461957" progId="Equation.DSMT4">
                  <p:embed/>
                  <p:pic>
                    <p:nvPicPr>
                      <p:cNvPr id="132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6" y="2032000"/>
                        <a:ext cx="6905625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1333" name="Group 5"/>
          <p:cNvGrpSpPr>
            <a:grpSpLocks/>
          </p:cNvGrpSpPr>
          <p:nvPr/>
        </p:nvGrpSpPr>
        <p:grpSpPr bwMode="auto">
          <a:xfrm>
            <a:off x="2098676" y="3627439"/>
            <a:ext cx="5065713" cy="2181225"/>
            <a:chOff x="435" y="2305"/>
            <a:chExt cx="3191" cy="1374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435" y="2305"/>
              <a:ext cx="211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分布函数为：</a:t>
              </a:r>
            </a:p>
          </p:txBody>
        </p:sp>
        <p:graphicFrame>
          <p:nvGraphicFramePr>
            <p:cNvPr id="132103" name="Object 7"/>
            <p:cNvGraphicFramePr>
              <a:graphicFrameLocks noChangeAspect="1"/>
            </p:cNvGraphicFramePr>
            <p:nvPr/>
          </p:nvGraphicFramePr>
          <p:xfrm>
            <a:off x="1195" y="2868"/>
            <a:ext cx="2431" cy="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52635" imgH="447897" progId="Equation.3">
                    <p:embed/>
                  </p:oleObj>
                </mc:Choice>
                <mc:Fallback>
                  <p:oleObj name="Equation" r:id="rId4" imgW="1352635" imgH="447897" progId="Equation.3">
                    <p:embed/>
                    <p:pic>
                      <p:nvPicPr>
                        <p:cNvPr id="1321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2868"/>
                          <a:ext cx="2431" cy="8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870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22" name="Group 12"/>
          <p:cNvGrpSpPr>
            <a:grpSpLocks/>
          </p:cNvGrpSpPr>
          <p:nvPr/>
        </p:nvGrpSpPr>
        <p:grpSpPr bwMode="auto">
          <a:xfrm>
            <a:off x="2259013" y="695326"/>
            <a:ext cx="5700712" cy="2651125"/>
            <a:chOff x="463" y="438"/>
            <a:chExt cx="3591" cy="1670"/>
          </a:xfrm>
        </p:grpSpPr>
        <p:grpSp>
          <p:nvGrpSpPr>
            <p:cNvPr id="133128" name="Group 15"/>
            <p:cNvGrpSpPr>
              <a:grpSpLocks/>
            </p:cNvGrpSpPr>
            <p:nvPr/>
          </p:nvGrpSpPr>
          <p:grpSpPr bwMode="auto">
            <a:xfrm>
              <a:off x="2108" y="822"/>
              <a:ext cx="1946" cy="1286"/>
              <a:chOff x="288" y="2872"/>
              <a:chExt cx="1680" cy="1286"/>
            </a:xfrm>
          </p:grpSpPr>
          <p:pic>
            <p:nvPicPr>
              <p:cNvPr id="133130" name="Picture 16" descr="N(0,1)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72"/>
                <a:ext cx="1680" cy="1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33131" name="Object 29"/>
              <p:cNvGraphicFramePr>
                <a:graphicFrameLocks noChangeAspect="1"/>
              </p:cNvGraphicFramePr>
              <p:nvPr/>
            </p:nvGraphicFramePr>
            <p:xfrm>
              <a:off x="1152" y="2880"/>
              <a:ext cx="3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" imgW="355292" imgH="203024" progId="Equation.3">
                      <p:embed/>
                    </p:oleObj>
                  </mc:Choice>
                  <mc:Fallback>
                    <p:oleObj name="公式" r:id="rId3" imgW="355292" imgH="203024" progId="Equation.3">
                      <p:embed/>
                      <p:pic>
                        <p:nvPicPr>
                          <p:cNvPr id="133131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880"/>
                            <a:ext cx="3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129" name="Text Box 10"/>
            <p:cNvSpPr txBox="1">
              <a:spLocks noChangeArrowheads="1"/>
            </p:cNvSpPr>
            <p:nvPr/>
          </p:nvSpPr>
          <p:spPr bwMode="auto">
            <a:xfrm>
              <a:off x="463" y="438"/>
              <a:ext cx="24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/>
                <a:t>密度函数的图像为：</a:t>
              </a:r>
            </a:p>
          </p:txBody>
        </p:sp>
      </p:grpSp>
      <p:grpSp>
        <p:nvGrpSpPr>
          <p:cNvPr id="382989" name="Group 13"/>
          <p:cNvGrpSpPr>
            <a:grpSpLocks/>
          </p:cNvGrpSpPr>
          <p:nvPr/>
        </p:nvGrpSpPr>
        <p:grpSpPr bwMode="auto">
          <a:xfrm>
            <a:off x="2322513" y="3702050"/>
            <a:ext cx="5846762" cy="2495550"/>
            <a:chOff x="503" y="2332"/>
            <a:chExt cx="3683" cy="1572"/>
          </a:xfrm>
        </p:grpSpPr>
        <p:grpSp>
          <p:nvGrpSpPr>
            <p:cNvPr id="133124" name="Group 12"/>
            <p:cNvGrpSpPr>
              <a:grpSpLocks/>
            </p:cNvGrpSpPr>
            <p:nvPr/>
          </p:nvGrpSpPr>
          <p:grpSpPr bwMode="auto">
            <a:xfrm>
              <a:off x="2234" y="2562"/>
              <a:ext cx="1952" cy="1342"/>
              <a:chOff x="3648" y="2112"/>
              <a:chExt cx="1824" cy="1494"/>
            </a:xfrm>
          </p:grpSpPr>
          <p:pic>
            <p:nvPicPr>
              <p:cNvPr id="133126" name="Picture 13" descr="N(0,1)分布函数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8" y="2112"/>
                <a:ext cx="1824" cy="1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33127" name="Object 28"/>
              <p:cNvGraphicFramePr>
                <a:graphicFrameLocks noChangeAspect="1"/>
              </p:cNvGraphicFramePr>
              <p:nvPr/>
            </p:nvGraphicFramePr>
            <p:xfrm>
              <a:off x="4568" y="2112"/>
              <a:ext cx="328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368140" imgH="203112" progId="Equation.3">
                      <p:embed/>
                    </p:oleObj>
                  </mc:Choice>
                  <mc:Fallback>
                    <p:oleObj name="公式" r:id="rId6" imgW="368140" imgH="203112" progId="Equation.3">
                      <p:embed/>
                      <p:pic>
                        <p:nvPicPr>
                          <p:cNvPr id="133127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8" y="2112"/>
                            <a:ext cx="328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125" name="Text Box 11"/>
            <p:cNvSpPr txBox="1">
              <a:spLocks noChangeArrowheads="1"/>
            </p:cNvSpPr>
            <p:nvPr/>
          </p:nvSpPr>
          <p:spPr bwMode="auto">
            <a:xfrm>
              <a:off x="503" y="2332"/>
              <a:ext cx="24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/>
                <a:t>分布函数的图像为：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30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394324-ADCD-4972-8248-0228264F8E94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4147" name="Text Box 2"/>
          <p:cNvSpPr txBox="1">
            <a:spLocks noChangeArrowheads="1"/>
          </p:cNvSpPr>
          <p:nvPr/>
        </p:nvSpPr>
        <p:spPr bwMode="auto">
          <a:xfrm>
            <a:off x="2084388" y="549275"/>
            <a:ext cx="73850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正态分布与标准正态分布的联系：</a:t>
            </a:r>
          </a:p>
        </p:txBody>
      </p:sp>
      <p:grpSp>
        <p:nvGrpSpPr>
          <p:cNvPr id="1252361" name="Group 9"/>
          <p:cNvGrpSpPr>
            <a:grpSpLocks/>
          </p:cNvGrpSpPr>
          <p:nvPr/>
        </p:nvGrpSpPr>
        <p:grpSpPr bwMode="auto">
          <a:xfrm>
            <a:off x="2108200" y="3668713"/>
            <a:ext cx="4991100" cy="1452562"/>
            <a:chOff x="380" y="2473"/>
            <a:chExt cx="3144" cy="915"/>
          </a:xfrm>
        </p:grpSpPr>
        <p:sp>
          <p:nvSpPr>
            <p:cNvPr id="134155" name="Text Box 10"/>
            <p:cNvSpPr txBox="1">
              <a:spLocks noChangeArrowheads="1"/>
            </p:cNvSpPr>
            <p:nvPr/>
          </p:nvSpPr>
          <p:spPr bwMode="auto">
            <a:xfrm>
              <a:off x="380" y="2473"/>
              <a:ext cx="1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重要公式：</a:t>
              </a:r>
            </a:p>
          </p:txBody>
        </p:sp>
        <p:graphicFrame>
          <p:nvGraphicFramePr>
            <p:cNvPr id="134156" name="Object 11"/>
            <p:cNvGraphicFramePr>
              <a:graphicFrameLocks noChangeAspect="1"/>
            </p:cNvGraphicFramePr>
            <p:nvPr/>
          </p:nvGraphicFramePr>
          <p:xfrm>
            <a:off x="1576" y="3050"/>
            <a:ext cx="194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076495" imgH="180766" progId="Equation.3">
                    <p:embed/>
                  </p:oleObj>
                </mc:Choice>
                <mc:Fallback>
                  <p:oleObj name="公式" r:id="rId2" imgW="1076495" imgH="180766" progId="Equation.3">
                    <p:embed/>
                    <p:pic>
                      <p:nvPicPr>
                        <p:cNvPr id="13415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3050"/>
                          <a:ext cx="194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52364" name="Group 12"/>
          <p:cNvGrpSpPr>
            <a:grpSpLocks/>
          </p:cNvGrpSpPr>
          <p:nvPr/>
        </p:nvGrpSpPr>
        <p:grpSpPr bwMode="auto">
          <a:xfrm>
            <a:off x="2124076" y="1320800"/>
            <a:ext cx="7993063" cy="1862138"/>
            <a:chOff x="378" y="832"/>
            <a:chExt cx="5035" cy="1173"/>
          </a:xfrm>
        </p:grpSpPr>
        <p:sp>
          <p:nvSpPr>
            <p:cNvPr id="134150" name="Text Box 4"/>
            <p:cNvSpPr txBox="1">
              <a:spLocks noChangeArrowheads="1"/>
            </p:cNvSpPr>
            <p:nvPr/>
          </p:nvSpPr>
          <p:spPr bwMode="auto">
            <a:xfrm>
              <a:off x="378" y="985"/>
              <a:ext cx="503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定理：  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设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～                   ，则</a:t>
              </a:r>
            </a:p>
          </p:txBody>
        </p:sp>
        <p:graphicFrame>
          <p:nvGraphicFramePr>
            <p:cNvPr id="134151" name="Object 5"/>
            <p:cNvGraphicFramePr>
              <a:graphicFrameLocks noChangeAspect="1"/>
            </p:cNvGraphicFramePr>
            <p:nvPr/>
          </p:nvGraphicFramePr>
          <p:xfrm>
            <a:off x="2099" y="945"/>
            <a:ext cx="1201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90368" imgH="209387" progId="Equation.3">
                    <p:embed/>
                  </p:oleObj>
                </mc:Choice>
                <mc:Fallback>
                  <p:oleObj name="Equation" r:id="rId4" imgW="590368" imgH="209387" progId="Equation.3">
                    <p:embed/>
                    <p:pic>
                      <p:nvPicPr>
                        <p:cNvPr id="13415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9" y="945"/>
                          <a:ext cx="1201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2" name="Object 6"/>
            <p:cNvGraphicFramePr>
              <a:graphicFrameLocks noChangeAspect="1"/>
            </p:cNvGraphicFramePr>
            <p:nvPr/>
          </p:nvGraphicFramePr>
          <p:xfrm>
            <a:off x="4060" y="832"/>
            <a:ext cx="1232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66545" imgH="371574" progId="Equation.3">
                    <p:embed/>
                  </p:oleObj>
                </mc:Choice>
                <mc:Fallback>
                  <p:oleObj name="Equation" r:id="rId6" imgW="666545" imgH="371574" progId="Equation.3">
                    <p:embed/>
                    <p:pic>
                      <p:nvPicPr>
                        <p:cNvPr id="13415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832"/>
                          <a:ext cx="1232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3" name="Text Box 8"/>
            <p:cNvSpPr txBox="1">
              <a:spLocks noChangeArrowheads="1"/>
            </p:cNvSpPr>
            <p:nvPr/>
          </p:nvSpPr>
          <p:spPr bwMode="auto">
            <a:xfrm>
              <a:off x="436" y="1598"/>
              <a:ext cx="19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latin typeface="Times New Roman" panose="02020603050405020304" pitchFamily="18" charset="0"/>
                </a:rPr>
                <a:t>服从                。</a:t>
              </a:r>
            </a:p>
          </p:txBody>
        </p:sp>
        <p:graphicFrame>
          <p:nvGraphicFramePr>
            <p:cNvPr id="134154" name="Object 7"/>
            <p:cNvGraphicFramePr>
              <a:graphicFrameLocks noChangeAspect="1"/>
            </p:cNvGraphicFramePr>
            <p:nvPr/>
          </p:nvGraphicFramePr>
          <p:xfrm>
            <a:off x="978" y="1625"/>
            <a:ext cx="85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28493" imgH="180766" progId="Equation.3">
                    <p:embed/>
                  </p:oleObj>
                </mc:Choice>
                <mc:Fallback>
                  <p:oleObj name="Equation" r:id="rId8" imgW="428493" imgH="180766" progId="Equation.3">
                    <p:embed/>
                    <p:pic>
                      <p:nvPicPr>
                        <p:cNvPr id="13415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1625"/>
                          <a:ext cx="85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49336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9AE621-0EE5-48FA-9E7F-4A20BD8EC2CB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044700" y="578091"/>
            <a:ext cx="8293100" cy="349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latin typeface="Times New Roman" panose="02020603050405020304" pitchFamily="18" charset="0"/>
              </a:rPr>
              <a:t>7</a:t>
            </a:r>
            <a:r>
              <a:rPr kumimoji="1" lang="zh-CN" altLang="en-US" b="1" dirty="0">
                <a:latin typeface="Times New Roman" panose="02020603050405020304" pitchFamily="18" charset="0"/>
              </a:rPr>
              <a:t>、某科统考成绩近似服从正态分布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                        ，在参加统考的人中，及格者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100</a:t>
            </a:r>
            <a:r>
              <a:rPr kumimoji="1" lang="zh-CN" altLang="en-US" b="1" dirty="0">
                <a:latin typeface="Times New Roman" panose="02020603050405020304" pitchFamily="18" charset="0"/>
              </a:rPr>
              <a:t>人，（及格分数为</a:t>
            </a:r>
            <a:r>
              <a:rPr kumimoji="1" lang="en-US" altLang="zh-CN" dirty="0">
                <a:latin typeface="Times New Roman" panose="02020603050405020304" pitchFamily="18" charset="0"/>
              </a:rPr>
              <a:t>60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分）计算：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）不及格人数。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）估计第</a:t>
            </a:r>
            <a:r>
              <a:rPr kumimoji="1" lang="en-US" altLang="zh-CN" dirty="0">
                <a:latin typeface="Times New Roman" panose="02020603050405020304" pitchFamily="18" charset="0"/>
              </a:rPr>
              <a:t>10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名的成绩。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2168526" y="1350439"/>
          <a:ext cx="2492144" cy="602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1288" imgH="209387" progId="Equation.DSMT4">
                  <p:embed/>
                </p:oleObj>
              </mc:Choice>
              <mc:Fallback>
                <p:oleObj name="Equation" r:id="rId2" imgW="771288" imgH="209387" progId="Equation.DSMT4">
                  <p:embed/>
                  <p:pic>
                    <p:nvPicPr>
                      <p:cNvPr id="135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6" y="1350439"/>
                        <a:ext cx="2492144" cy="602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3381" name="Text Box 5"/>
          <p:cNvSpPr txBox="1">
            <a:spLocks noChangeArrowheads="1"/>
          </p:cNvSpPr>
          <p:nvPr/>
        </p:nvSpPr>
        <p:spPr bwMode="auto">
          <a:xfrm>
            <a:off x="2282825" y="4643438"/>
            <a:ext cx="7469188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解：（</a:t>
            </a:r>
            <a:r>
              <a:rPr kumimoji="1" lang="en-US" altLang="zh-CN"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latin typeface="Times New Roman" panose="02020603050405020304" pitchFamily="18" charset="0"/>
              </a:rPr>
              <a:t>）设考生的成绩为 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，显然：</a:t>
            </a:r>
          </a:p>
        </p:txBody>
      </p:sp>
    </p:spTree>
    <p:extLst>
      <p:ext uri="{BB962C8B-B14F-4D97-AF65-F5344CB8AC3E}">
        <p14:creationId xmlns:p14="http://schemas.microsoft.com/office/powerpoint/2010/main" val="228135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8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620099-6451-45AD-8E0F-87F4A32F9C0D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136195" name="Object 2"/>
          <p:cNvGraphicFramePr>
            <a:graphicFrameLocks noChangeAspect="1"/>
          </p:cNvGraphicFramePr>
          <p:nvPr/>
        </p:nvGraphicFramePr>
        <p:xfrm>
          <a:off x="2233614" y="690563"/>
          <a:ext cx="789622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3395" imgH="818969" progId="Equation.3">
                  <p:embed/>
                </p:oleObj>
              </mc:Choice>
              <mc:Fallback>
                <p:oleObj name="Equation" r:id="rId2" imgW="2543395" imgH="818969" progId="Equation.3">
                  <p:embed/>
                  <p:pic>
                    <p:nvPicPr>
                      <p:cNvPr id="1361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4" y="690563"/>
                        <a:ext cx="7896225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3"/>
          <p:cNvGraphicFramePr>
            <a:graphicFrameLocks noChangeAspect="1"/>
          </p:cNvGraphicFramePr>
          <p:nvPr/>
        </p:nvGraphicFramePr>
        <p:xfrm>
          <a:off x="2347913" y="3594101"/>
          <a:ext cx="39354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62157" imgH="180766" progId="Equation.3">
                  <p:embed/>
                </p:oleObj>
              </mc:Choice>
              <mc:Fallback>
                <p:oleObj name="Equation" r:id="rId4" imgW="1362157" imgH="180766" progId="Equation.3">
                  <p:embed/>
                  <p:pic>
                    <p:nvPicPr>
                      <p:cNvPr id="1249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3594101"/>
                        <a:ext cx="39354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33" name="Group 4"/>
          <p:cNvGrpSpPr>
            <a:grpSpLocks/>
          </p:cNvGrpSpPr>
          <p:nvPr/>
        </p:nvGrpSpPr>
        <p:grpSpPr bwMode="auto">
          <a:xfrm>
            <a:off x="2208213" y="4462463"/>
            <a:ext cx="7351712" cy="1935162"/>
            <a:chOff x="431" y="2811"/>
            <a:chExt cx="4631" cy="1219"/>
          </a:xfrm>
        </p:grpSpPr>
        <p:sp>
          <p:nvSpPr>
            <p:cNvPr id="136198" name="Text Box 5"/>
            <p:cNvSpPr txBox="1">
              <a:spLocks noChangeArrowheads="1"/>
            </p:cNvSpPr>
            <p:nvPr/>
          </p:nvSpPr>
          <p:spPr bwMode="auto">
            <a:xfrm>
              <a:off x="431" y="2811"/>
              <a:ext cx="463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若参加考试人数是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，则有</a:t>
              </a:r>
            </a:p>
          </p:txBody>
        </p:sp>
        <p:graphicFrame>
          <p:nvGraphicFramePr>
            <p:cNvPr id="136199" name="Object 6"/>
            <p:cNvGraphicFramePr>
              <a:graphicFrameLocks noChangeAspect="1"/>
            </p:cNvGraphicFramePr>
            <p:nvPr/>
          </p:nvGraphicFramePr>
          <p:xfrm>
            <a:off x="1131" y="3319"/>
            <a:ext cx="3027" cy="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19253" imgH="371574" progId="Equation.3">
                    <p:embed/>
                  </p:oleObj>
                </mc:Choice>
                <mc:Fallback>
                  <p:oleObj name="Equation" r:id="rId6" imgW="1619253" imgH="371574" progId="Equation.3">
                    <p:embed/>
                    <p:pic>
                      <p:nvPicPr>
                        <p:cNvPr id="13619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3319"/>
                          <a:ext cx="3027" cy="7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2581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793B4F-77DE-4B36-829B-852C492F1833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2084389" y="855663"/>
            <a:ext cx="69627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latin typeface="Times New Roman" panose="02020603050405020304" pitchFamily="18" charset="0"/>
              </a:rPr>
              <a:t>）设第</a:t>
            </a:r>
            <a:r>
              <a:rPr kumimoji="1" lang="en-US" altLang="zh-CN">
                <a:latin typeface="Times New Roman" panose="02020603050405020304" pitchFamily="18" charset="0"/>
              </a:rPr>
              <a:t>10</a:t>
            </a:r>
            <a:r>
              <a:rPr kumimoji="1" lang="zh-CN" altLang="en-US" b="1">
                <a:latin typeface="Times New Roman" panose="02020603050405020304" pitchFamily="18" charset="0"/>
              </a:rPr>
              <a:t>名的成绩为</a:t>
            </a:r>
            <a:r>
              <a:rPr kumimoji="1" lang="zh-CN" altLang="en-US" b="1" i="1"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分，则</a:t>
            </a:r>
          </a:p>
        </p:txBody>
      </p:sp>
      <p:graphicFrame>
        <p:nvGraphicFramePr>
          <p:cNvPr id="125956" name="Object 3"/>
          <p:cNvGraphicFramePr>
            <a:graphicFrameLocks noChangeAspect="1"/>
          </p:cNvGraphicFramePr>
          <p:nvPr/>
        </p:nvGraphicFramePr>
        <p:xfrm>
          <a:off x="2278064" y="1552575"/>
          <a:ext cx="7881937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9571" imgH="804910" progId="Equation.DSMT4">
                  <p:embed/>
                </p:oleObj>
              </mc:Choice>
              <mc:Fallback>
                <p:oleObj name="Equation" r:id="rId2" imgW="2619571" imgH="804910" progId="Equation.DSMT4">
                  <p:embed/>
                  <p:pic>
                    <p:nvPicPr>
                      <p:cNvPr id="12595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4" y="1552575"/>
                        <a:ext cx="7881937" cy="238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2249489" y="4181475"/>
          <a:ext cx="591978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400" imgH="635000" progId="Equation.DSMT4">
                  <p:embed/>
                </p:oleObj>
              </mc:Choice>
              <mc:Fallback>
                <p:oleObj name="Equation" r:id="rId4" imgW="1930400" imgH="635000" progId="Equation.DSMT4">
                  <p:embed/>
                  <p:pic>
                    <p:nvPicPr>
                      <p:cNvPr id="1259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9" y="4181475"/>
                        <a:ext cx="5919787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118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05ABAB-6517-41BC-AC82-798DF267B985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2182813" y="538163"/>
            <a:ext cx="8088312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latin typeface="Times New Roman" panose="02020603050405020304" pitchFamily="18" charset="0"/>
              </a:rPr>
              <a:t>8</a:t>
            </a:r>
            <a:r>
              <a:rPr kumimoji="1" lang="zh-CN" altLang="en-US" b="1">
                <a:latin typeface="Times New Roman" panose="02020603050405020304" pitchFamily="18" charset="0"/>
              </a:rPr>
              <a:t>、测量某一目标的距离时，测量误差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</a:rPr>
              <a:t>(</a:t>
            </a:r>
            <a:r>
              <a:rPr kumimoji="1" lang="en-US" altLang="zh-CN">
                <a:latin typeface="Times New Roman" panose="02020603050405020304" pitchFamily="18" charset="0"/>
              </a:rPr>
              <a:t>cm</a:t>
            </a:r>
            <a:r>
              <a:rPr kumimoji="1" lang="en-US" altLang="zh-CN" b="1"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latin typeface="Times New Roman" panose="02020603050405020304" pitchFamily="18" charset="0"/>
              </a:rPr>
              <a:t>～</a:t>
            </a:r>
            <a:r>
              <a:rPr kumimoji="1" lang="en-US" altLang="zh-CN" i="1"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latin typeface="Times New Roman" panose="02020603050405020304" pitchFamily="18" charset="0"/>
              </a:rPr>
              <a:t>(</a:t>
            </a:r>
            <a:r>
              <a:rPr kumimoji="1" lang="en-US" altLang="zh-CN">
                <a:latin typeface="Times New Roman" panose="02020603050405020304" pitchFamily="18" charset="0"/>
              </a:rPr>
              <a:t>50,100</a:t>
            </a:r>
            <a:r>
              <a:rPr kumimoji="1" lang="en-US" altLang="zh-CN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b="1"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latin typeface="Times New Roman" panose="02020603050405020304" pitchFamily="18" charset="0"/>
              </a:rPr>
              <a:t>，求：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latin typeface="Times New Roman" panose="02020603050405020304" pitchFamily="18" charset="0"/>
              </a:rPr>
              <a:t>）测量误差的绝对值不超过</a:t>
            </a:r>
            <a:r>
              <a:rPr kumimoji="1" lang="en-US" altLang="zh-CN">
                <a:latin typeface="Times New Roman" panose="02020603050405020304" pitchFamily="18" charset="0"/>
              </a:rPr>
              <a:t>150</a:t>
            </a:r>
            <a:r>
              <a:rPr kumimoji="1" lang="zh-CN" altLang="en-US" b="1">
                <a:latin typeface="Times New Roman" panose="02020603050405020304" pitchFamily="18" charset="0"/>
              </a:rPr>
              <a:t>厘米的概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率。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latin typeface="Times New Roman" panose="02020603050405020304" pitchFamily="18" charset="0"/>
              </a:rPr>
              <a:t>）在三次测量中至少有一次误差的绝对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值不超过</a:t>
            </a:r>
            <a:r>
              <a:rPr kumimoji="1" lang="en-US" altLang="zh-CN">
                <a:latin typeface="Times New Roman" panose="02020603050405020304" pitchFamily="18" charset="0"/>
              </a:rPr>
              <a:t>150</a:t>
            </a:r>
            <a:r>
              <a:rPr kumimoji="1" lang="zh-CN" altLang="en-US" b="1">
                <a:latin typeface="Times New Roman" panose="02020603050405020304" pitchFamily="18" charset="0"/>
              </a:rPr>
              <a:t>厘米的概率。</a:t>
            </a:r>
          </a:p>
        </p:txBody>
      </p:sp>
    </p:spTree>
    <p:extLst>
      <p:ext uri="{BB962C8B-B14F-4D97-AF65-F5344CB8AC3E}">
        <p14:creationId xmlns:p14="http://schemas.microsoft.com/office/powerpoint/2010/main" val="73230531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359C1E-AC5F-494A-8B10-876C6389562D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39267" name="Group 2"/>
          <p:cNvGrpSpPr>
            <a:grpSpLocks/>
          </p:cNvGrpSpPr>
          <p:nvPr/>
        </p:nvGrpSpPr>
        <p:grpSpPr bwMode="auto">
          <a:xfrm>
            <a:off x="2219326" y="766764"/>
            <a:ext cx="7720013" cy="668337"/>
            <a:chOff x="438" y="483"/>
            <a:chExt cx="4946" cy="428"/>
          </a:xfrm>
        </p:grpSpPr>
        <p:sp>
          <p:nvSpPr>
            <p:cNvPr id="139271" name="Text Box 3"/>
            <p:cNvSpPr txBox="1">
              <a:spLocks noChangeArrowheads="1"/>
            </p:cNvSpPr>
            <p:nvPr/>
          </p:nvSpPr>
          <p:spPr bwMode="auto">
            <a:xfrm>
              <a:off x="438" y="483"/>
              <a:ext cx="646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解：</a:t>
              </a:r>
            </a:p>
          </p:txBody>
        </p:sp>
        <p:graphicFrame>
          <p:nvGraphicFramePr>
            <p:cNvPr id="139272" name="Object 4"/>
            <p:cNvGraphicFramePr>
              <a:graphicFrameLocks noChangeAspect="1"/>
            </p:cNvGraphicFramePr>
            <p:nvPr/>
          </p:nvGraphicFramePr>
          <p:xfrm>
            <a:off x="929" y="499"/>
            <a:ext cx="4455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123923" imgH="180766" progId="Equation.3">
                    <p:embed/>
                  </p:oleObj>
                </mc:Choice>
                <mc:Fallback>
                  <p:oleObj name="公式" r:id="rId2" imgW="2123923" imgH="180766" progId="Equation.3">
                    <p:embed/>
                    <p:pic>
                      <p:nvPicPr>
                        <p:cNvPr id="13927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499"/>
                          <a:ext cx="4455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9268" name="Object 5"/>
          <p:cNvGraphicFramePr>
            <a:graphicFrameLocks noChangeAspect="1"/>
          </p:cNvGraphicFramePr>
          <p:nvPr/>
        </p:nvGraphicFramePr>
        <p:xfrm>
          <a:off x="2330450" y="1433513"/>
          <a:ext cx="6057900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85871" imgH="619123" progId="Equation.3">
                  <p:embed/>
                </p:oleObj>
              </mc:Choice>
              <mc:Fallback>
                <p:oleObj name="公式" r:id="rId4" imgW="1885871" imgH="619123" progId="Equation.3">
                  <p:embed/>
                  <p:pic>
                    <p:nvPicPr>
                      <p:cNvPr id="1392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1433513"/>
                        <a:ext cx="6057900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Text Box 6"/>
          <p:cNvSpPr txBox="1">
            <a:spLocks noChangeArrowheads="1"/>
          </p:cNvSpPr>
          <p:nvPr/>
        </p:nvSpPr>
        <p:spPr bwMode="auto">
          <a:xfrm>
            <a:off x="2073275" y="3476626"/>
            <a:ext cx="7875588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latin typeface="Times New Roman" panose="02020603050405020304" pitchFamily="18" charset="0"/>
              </a:rPr>
              <a:t>）在</a:t>
            </a:r>
            <a:r>
              <a:rPr kumimoji="1" lang="en-US" altLang="zh-CN" b="1"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latin typeface="Times New Roman" panose="02020603050405020304" pitchFamily="18" charset="0"/>
              </a:rPr>
              <a:t>次测量中，令</a:t>
            </a:r>
            <a:r>
              <a:rPr kumimoji="1" lang="en-US" altLang="zh-CN" i="1"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latin typeface="Times New Roman" panose="02020603050405020304" pitchFamily="18" charset="0"/>
              </a:rPr>
              <a:t>表示误差不超过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150(cm)</a:t>
            </a:r>
            <a:r>
              <a:rPr kumimoji="1" lang="zh-CN" altLang="en-US" b="1">
                <a:latin typeface="Times New Roman" panose="02020603050405020304" pitchFamily="18" charset="0"/>
              </a:rPr>
              <a:t>的次数，则   </a:t>
            </a:r>
            <a:r>
              <a:rPr kumimoji="1" lang="en-US" altLang="zh-CN" i="1"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</a:rPr>
              <a:t>~</a:t>
            </a: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</a:rPr>
              <a:t>(3</a:t>
            </a:r>
            <a:r>
              <a:rPr kumimoji="1" lang="zh-CN" altLang="en-US">
                <a:latin typeface="Times New Roman" panose="02020603050405020304" pitchFamily="18" charset="0"/>
              </a:rPr>
              <a:t>，</a:t>
            </a:r>
            <a:r>
              <a:rPr kumimoji="1" lang="en-US" altLang="zh-CN">
                <a:latin typeface="Times New Roman" panose="02020603050405020304" pitchFamily="18" charset="0"/>
              </a:rPr>
              <a:t>0.8185)</a:t>
            </a:r>
          </a:p>
        </p:txBody>
      </p:sp>
      <p:graphicFrame>
        <p:nvGraphicFramePr>
          <p:cNvPr id="128006" name="Object 7"/>
          <p:cNvGraphicFramePr>
            <a:graphicFrameLocks noChangeAspect="1"/>
          </p:cNvGraphicFramePr>
          <p:nvPr/>
        </p:nvGraphicFramePr>
        <p:xfrm>
          <a:off x="1952625" y="4811714"/>
          <a:ext cx="8280400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2402" imgH="466476" progId="Equation.DSMT4">
                  <p:embed/>
                </p:oleObj>
              </mc:Choice>
              <mc:Fallback>
                <p:oleObj name="Equation" r:id="rId6" imgW="2762402" imgH="466476" progId="Equation.DSMT4">
                  <p:embed/>
                  <p:pic>
                    <p:nvPicPr>
                      <p:cNvPr id="12800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4811714"/>
                        <a:ext cx="8280400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861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DA37ECA8-54BF-4F95-8530-FC64D73C30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0835" name="Group 2"/>
          <p:cNvGrpSpPr>
            <a:grpSpLocks/>
          </p:cNvGrpSpPr>
          <p:nvPr/>
        </p:nvGrpSpPr>
        <p:grpSpPr bwMode="auto">
          <a:xfrm>
            <a:off x="1886990" y="946440"/>
            <a:ext cx="8061325" cy="2955925"/>
            <a:chOff x="394" y="2245"/>
            <a:chExt cx="5078" cy="1862"/>
          </a:xfrm>
        </p:grpSpPr>
        <p:sp>
          <p:nvSpPr>
            <p:cNvPr id="120836" name="Text Box 3"/>
            <p:cNvSpPr txBox="1">
              <a:spLocks noChangeArrowheads="1"/>
            </p:cNvSpPr>
            <p:nvPr/>
          </p:nvSpPr>
          <p:spPr bwMode="auto">
            <a:xfrm>
              <a:off x="394" y="2950"/>
              <a:ext cx="206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分布函数：</a:t>
              </a:r>
            </a:p>
          </p:txBody>
        </p:sp>
        <p:graphicFrame>
          <p:nvGraphicFramePr>
            <p:cNvPr id="120837" name="Object 4"/>
            <p:cNvGraphicFramePr>
              <a:graphicFrameLocks noChangeAspect="1"/>
            </p:cNvGraphicFramePr>
            <p:nvPr/>
          </p:nvGraphicFramePr>
          <p:xfrm>
            <a:off x="1653" y="2245"/>
            <a:ext cx="3819" cy="1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19107" imgH="1200084" progId="Equation.DSMT4">
                    <p:embed/>
                  </p:oleObj>
                </mc:Choice>
                <mc:Fallback>
                  <p:oleObj name="Equation" r:id="rId2" imgW="2419107" imgH="1200084" progId="Equation.DSMT4">
                    <p:embed/>
                    <p:pic>
                      <p:nvPicPr>
                        <p:cNvPr id="12083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2245"/>
                          <a:ext cx="3819" cy="1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1762300" y="4659594"/>
            <a:ext cx="9047670" cy="145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说明：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、均匀分布的几何意义；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、实际问题中，如何得到一个均匀分布？</a:t>
            </a:r>
          </a:p>
        </p:txBody>
      </p:sp>
    </p:spTree>
    <p:extLst>
      <p:ext uri="{BB962C8B-B14F-4D97-AF65-F5344CB8AC3E}">
        <p14:creationId xmlns:p14="http://schemas.microsoft.com/office/powerpoint/2010/main" val="410344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4607A-6D96-4F9C-A2D6-7C20D93A4AC4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0291" name="Text Box 2"/>
          <p:cNvSpPr txBox="1">
            <a:spLocks noChangeArrowheads="1"/>
          </p:cNvSpPr>
          <p:nvPr/>
        </p:nvSpPr>
        <p:spPr bwMode="auto">
          <a:xfrm>
            <a:off x="2157413" y="479425"/>
            <a:ext cx="7948612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分位点：</a:t>
            </a:r>
            <a:r>
              <a:rPr kumimoji="1" lang="zh-CN" altLang="en-US" b="1" dirty="0">
                <a:latin typeface="Times New Roman" panose="02020603050405020304" pitchFamily="18" charset="0"/>
              </a:rPr>
              <a:t>给定常数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              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，若存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在数       满足                           ，则称       为</a:t>
            </a:r>
          </a:p>
        </p:txBody>
      </p:sp>
      <p:graphicFrame>
        <p:nvGraphicFramePr>
          <p:cNvPr id="1402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523613"/>
              </p:ext>
            </p:extLst>
          </p:nvPr>
        </p:nvGraphicFramePr>
        <p:xfrm>
          <a:off x="6259805" y="544513"/>
          <a:ext cx="18859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7023" imgH="180766" progId="Equation.3">
                  <p:embed/>
                </p:oleObj>
              </mc:Choice>
              <mc:Fallback>
                <p:oleObj name="Equation" r:id="rId2" imgW="657023" imgH="180766" progId="Equation.3">
                  <p:embed/>
                  <p:pic>
                    <p:nvPicPr>
                      <p:cNvPr id="14029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805" y="544513"/>
                        <a:ext cx="18859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4"/>
          <p:cNvGraphicFramePr>
            <a:graphicFrameLocks noChangeAspect="1"/>
          </p:cNvGraphicFramePr>
          <p:nvPr/>
        </p:nvGraphicFramePr>
        <p:xfrm>
          <a:off x="4652964" y="1233488"/>
          <a:ext cx="2740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4142" imgH="209387" progId="Equation.3">
                  <p:embed/>
                </p:oleObj>
              </mc:Choice>
              <mc:Fallback>
                <p:oleObj name="Equation" r:id="rId4" imgW="924142" imgH="209387" progId="Equation.3">
                  <p:embed/>
                  <p:pic>
                    <p:nvPicPr>
                      <p:cNvPr id="1402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4" y="1233488"/>
                        <a:ext cx="27400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Text Box 5"/>
          <p:cNvSpPr txBox="1">
            <a:spLocks noChangeArrowheads="1"/>
          </p:cNvSpPr>
          <p:nvPr/>
        </p:nvSpPr>
        <p:spPr bwMode="auto">
          <a:xfrm>
            <a:off x="2165350" y="2117725"/>
            <a:ext cx="7969250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随机变量</a:t>
            </a:r>
            <a:r>
              <a:rPr kumimoji="1" lang="en-US" altLang="zh-CN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latin typeface="Times New Roman" panose="02020603050405020304" pitchFamily="18" charset="0"/>
              </a:rPr>
              <a:t>的上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分位点；当             时，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称       为随机变量</a:t>
            </a:r>
            <a:r>
              <a:rPr kumimoji="1" lang="en-US" altLang="zh-CN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latin typeface="Times New Roman" panose="02020603050405020304" pitchFamily="18" charset="0"/>
              </a:rPr>
              <a:t>的中位数。</a:t>
            </a:r>
          </a:p>
        </p:txBody>
      </p:sp>
      <p:graphicFrame>
        <p:nvGraphicFramePr>
          <p:cNvPr id="140295" name="Object 6"/>
          <p:cNvGraphicFramePr>
            <a:graphicFrameLocks noChangeAspect="1"/>
          </p:cNvGraphicFramePr>
          <p:nvPr/>
        </p:nvGraphicFramePr>
        <p:xfrm>
          <a:off x="3130550" y="1119189"/>
          <a:ext cx="5603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875" imgH="209387" progId="Equation.3">
                  <p:embed/>
                </p:oleObj>
              </mc:Choice>
              <mc:Fallback>
                <p:oleObj name="Equation" r:id="rId6" imgW="161875" imgH="209387" progId="Equation.3">
                  <p:embed/>
                  <p:pic>
                    <p:nvPicPr>
                      <p:cNvPr id="1402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1119189"/>
                        <a:ext cx="5603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418951"/>
              </p:ext>
            </p:extLst>
          </p:nvPr>
        </p:nvGraphicFramePr>
        <p:xfrm>
          <a:off x="7606118" y="1945642"/>
          <a:ext cx="10001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1361" imgH="371574" progId="Equation.3">
                  <p:embed/>
                </p:oleObj>
              </mc:Choice>
              <mc:Fallback>
                <p:oleObj name="Equation" r:id="rId8" imgW="371361" imgH="371574" progId="Equation.3">
                  <p:embed/>
                  <p:pic>
                    <p:nvPicPr>
                      <p:cNvPr id="14029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118" y="1945642"/>
                        <a:ext cx="10001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7" name="Object 8"/>
          <p:cNvGraphicFramePr>
            <a:graphicFrameLocks noChangeAspect="1"/>
          </p:cNvGraphicFramePr>
          <p:nvPr/>
        </p:nvGraphicFramePr>
        <p:xfrm>
          <a:off x="2774950" y="2838451"/>
          <a:ext cx="5715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1397" imgH="323872" progId="Equation.3">
                  <p:embed/>
                </p:oleObj>
              </mc:Choice>
              <mc:Fallback>
                <p:oleObj name="公式" r:id="rId10" imgW="171397" imgH="323872" progId="Equation.3">
                  <p:embed/>
                  <p:pic>
                    <p:nvPicPr>
                      <p:cNvPr id="1402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838451"/>
                        <a:ext cx="5715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8" name="Object 9"/>
          <p:cNvGraphicFramePr>
            <a:graphicFrameLocks noChangeAspect="1"/>
          </p:cNvGraphicFramePr>
          <p:nvPr/>
        </p:nvGraphicFramePr>
        <p:xfrm>
          <a:off x="8672514" y="1158876"/>
          <a:ext cx="5603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875" imgH="209387" progId="Equation.3">
                  <p:embed/>
                </p:oleObj>
              </mc:Choice>
              <mc:Fallback>
                <p:oleObj name="Equation" r:id="rId12" imgW="161875" imgH="209387" progId="Equation.3">
                  <p:embed/>
                  <p:pic>
                    <p:nvPicPr>
                      <p:cNvPr id="1402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2514" y="1158876"/>
                        <a:ext cx="56038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8506" name="Group 10"/>
          <p:cNvGrpSpPr>
            <a:grpSpLocks/>
          </p:cNvGrpSpPr>
          <p:nvPr/>
        </p:nvGrpSpPr>
        <p:grpSpPr bwMode="auto">
          <a:xfrm>
            <a:off x="4148139" y="3635375"/>
            <a:ext cx="3095625" cy="2795588"/>
            <a:chOff x="1685" y="2217"/>
            <a:chExt cx="1950" cy="1761"/>
          </a:xfrm>
        </p:grpSpPr>
        <p:sp>
          <p:nvSpPr>
            <p:cNvPr id="140300" name="Line 11"/>
            <p:cNvSpPr>
              <a:spLocks noChangeShapeType="1"/>
            </p:cNvSpPr>
            <p:nvPr/>
          </p:nvSpPr>
          <p:spPr bwMode="auto">
            <a:xfrm>
              <a:off x="1685" y="3615"/>
              <a:ext cx="1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1" name="Line 12"/>
            <p:cNvSpPr>
              <a:spLocks noChangeShapeType="1"/>
            </p:cNvSpPr>
            <p:nvPr/>
          </p:nvSpPr>
          <p:spPr bwMode="auto">
            <a:xfrm flipV="1">
              <a:off x="2600" y="2217"/>
              <a:ext cx="0" cy="16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2" name="Freeform 13"/>
            <p:cNvSpPr>
              <a:spLocks/>
            </p:cNvSpPr>
            <p:nvPr/>
          </p:nvSpPr>
          <p:spPr bwMode="auto">
            <a:xfrm>
              <a:off x="2600" y="2576"/>
              <a:ext cx="836" cy="1004"/>
            </a:xfrm>
            <a:custGeom>
              <a:avLst/>
              <a:gdLst>
                <a:gd name="T0" fmla="*/ 0 w 1008"/>
                <a:gd name="T1" fmla="*/ 0 h 1344"/>
                <a:gd name="T2" fmla="*/ 82 w 1008"/>
                <a:gd name="T3" fmla="*/ 20 h 1344"/>
                <a:gd name="T4" fmla="*/ 137 w 1008"/>
                <a:gd name="T5" fmla="*/ 80 h 1344"/>
                <a:gd name="T6" fmla="*/ 164 w 1008"/>
                <a:gd name="T7" fmla="*/ 180 h 1344"/>
                <a:gd name="T8" fmla="*/ 192 w 1008"/>
                <a:gd name="T9" fmla="*/ 320 h 1344"/>
                <a:gd name="T10" fmla="*/ 219 w 1008"/>
                <a:gd name="T11" fmla="*/ 421 h 1344"/>
                <a:gd name="T12" fmla="*/ 274 w 1008"/>
                <a:gd name="T13" fmla="*/ 480 h 1344"/>
                <a:gd name="T14" fmla="*/ 328 w 1008"/>
                <a:gd name="T15" fmla="*/ 520 h 1344"/>
                <a:gd name="T16" fmla="*/ 411 w 1008"/>
                <a:gd name="T17" fmla="*/ 540 h 1344"/>
                <a:gd name="T18" fmla="*/ 575 w 1008"/>
                <a:gd name="T19" fmla="*/ 560 h 13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08" h="1344">
                  <a:moveTo>
                    <a:pt x="0" y="0"/>
                  </a:moveTo>
                  <a:cubicBezTo>
                    <a:pt x="52" y="8"/>
                    <a:pt x="104" y="16"/>
                    <a:pt x="144" y="48"/>
                  </a:cubicBezTo>
                  <a:cubicBezTo>
                    <a:pt x="184" y="80"/>
                    <a:pt x="216" y="128"/>
                    <a:pt x="240" y="192"/>
                  </a:cubicBezTo>
                  <a:cubicBezTo>
                    <a:pt x="264" y="256"/>
                    <a:pt x="272" y="336"/>
                    <a:pt x="288" y="432"/>
                  </a:cubicBezTo>
                  <a:cubicBezTo>
                    <a:pt x="304" y="528"/>
                    <a:pt x="320" y="672"/>
                    <a:pt x="336" y="768"/>
                  </a:cubicBezTo>
                  <a:cubicBezTo>
                    <a:pt x="352" y="864"/>
                    <a:pt x="360" y="944"/>
                    <a:pt x="384" y="1008"/>
                  </a:cubicBezTo>
                  <a:cubicBezTo>
                    <a:pt x="408" y="1072"/>
                    <a:pt x="448" y="1112"/>
                    <a:pt x="480" y="1152"/>
                  </a:cubicBezTo>
                  <a:cubicBezTo>
                    <a:pt x="512" y="1192"/>
                    <a:pt x="536" y="1224"/>
                    <a:pt x="576" y="1248"/>
                  </a:cubicBezTo>
                  <a:cubicBezTo>
                    <a:pt x="616" y="1272"/>
                    <a:pt x="648" y="1280"/>
                    <a:pt x="720" y="1296"/>
                  </a:cubicBezTo>
                  <a:cubicBezTo>
                    <a:pt x="792" y="1312"/>
                    <a:pt x="960" y="1336"/>
                    <a:pt x="1008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3" name="Freeform 14"/>
            <p:cNvSpPr>
              <a:spLocks/>
            </p:cNvSpPr>
            <p:nvPr/>
          </p:nvSpPr>
          <p:spPr bwMode="auto">
            <a:xfrm rot="10876128" flipV="1">
              <a:off x="1765" y="2576"/>
              <a:ext cx="835" cy="1004"/>
            </a:xfrm>
            <a:custGeom>
              <a:avLst/>
              <a:gdLst>
                <a:gd name="T0" fmla="*/ 0 w 1008"/>
                <a:gd name="T1" fmla="*/ 0 h 1344"/>
                <a:gd name="T2" fmla="*/ 82 w 1008"/>
                <a:gd name="T3" fmla="*/ 20 h 1344"/>
                <a:gd name="T4" fmla="*/ 137 w 1008"/>
                <a:gd name="T5" fmla="*/ 80 h 1344"/>
                <a:gd name="T6" fmla="*/ 164 w 1008"/>
                <a:gd name="T7" fmla="*/ 180 h 1344"/>
                <a:gd name="T8" fmla="*/ 191 w 1008"/>
                <a:gd name="T9" fmla="*/ 320 h 1344"/>
                <a:gd name="T10" fmla="*/ 218 w 1008"/>
                <a:gd name="T11" fmla="*/ 421 h 1344"/>
                <a:gd name="T12" fmla="*/ 273 w 1008"/>
                <a:gd name="T13" fmla="*/ 480 h 1344"/>
                <a:gd name="T14" fmla="*/ 327 w 1008"/>
                <a:gd name="T15" fmla="*/ 520 h 1344"/>
                <a:gd name="T16" fmla="*/ 409 w 1008"/>
                <a:gd name="T17" fmla="*/ 540 h 1344"/>
                <a:gd name="T18" fmla="*/ 573 w 1008"/>
                <a:gd name="T19" fmla="*/ 560 h 13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08" h="1344">
                  <a:moveTo>
                    <a:pt x="0" y="0"/>
                  </a:moveTo>
                  <a:cubicBezTo>
                    <a:pt x="52" y="8"/>
                    <a:pt x="104" y="16"/>
                    <a:pt x="144" y="48"/>
                  </a:cubicBezTo>
                  <a:cubicBezTo>
                    <a:pt x="184" y="80"/>
                    <a:pt x="216" y="128"/>
                    <a:pt x="240" y="192"/>
                  </a:cubicBezTo>
                  <a:cubicBezTo>
                    <a:pt x="264" y="256"/>
                    <a:pt x="272" y="336"/>
                    <a:pt x="288" y="432"/>
                  </a:cubicBezTo>
                  <a:cubicBezTo>
                    <a:pt x="304" y="528"/>
                    <a:pt x="320" y="672"/>
                    <a:pt x="336" y="768"/>
                  </a:cubicBezTo>
                  <a:cubicBezTo>
                    <a:pt x="352" y="864"/>
                    <a:pt x="360" y="944"/>
                    <a:pt x="384" y="1008"/>
                  </a:cubicBezTo>
                  <a:cubicBezTo>
                    <a:pt x="408" y="1072"/>
                    <a:pt x="448" y="1112"/>
                    <a:pt x="480" y="1152"/>
                  </a:cubicBezTo>
                  <a:cubicBezTo>
                    <a:pt x="512" y="1192"/>
                    <a:pt x="536" y="1224"/>
                    <a:pt x="576" y="1248"/>
                  </a:cubicBezTo>
                  <a:cubicBezTo>
                    <a:pt x="616" y="1272"/>
                    <a:pt x="648" y="1280"/>
                    <a:pt x="720" y="1296"/>
                  </a:cubicBezTo>
                  <a:cubicBezTo>
                    <a:pt x="792" y="1312"/>
                    <a:pt x="960" y="1336"/>
                    <a:pt x="1008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4" name="Line 15"/>
            <p:cNvSpPr>
              <a:spLocks noChangeShapeType="1"/>
            </p:cNvSpPr>
            <p:nvPr/>
          </p:nvSpPr>
          <p:spPr bwMode="auto">
            <a:xfrm>
              <a:off x="3038" y="3472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5" name="Line 16"/>
            <p:cNvSpPr>
              <a:spLocks noChangeShapeType="1"/>
            </p:cNvSpPr>
            <p:nvPr/>
          </p:nvSpPr>
          <p:spPr bwMode="auto">
            <a:xfrm>
              <a:off x="3078" y="3508"/>
              <a:ext cx="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6" name="Line 17"/>
            <p:cNvSpPr>
              <a:spLocks noChangeShapeType="1"/>
            </p:cNvSpPr>
            <p:nvPr/>
          </p:nvSpPr>
          <p:spPr bwMode="auto">
            <a:xfrm>
              <a:off x="3118" y="3544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7" name="Line 18"/>
            <p:cNvSpPr>
              <a:spLocks noChangeShapeType="1"/>
            </p:cNvSpPr>
            <p:nvPr/>
          </p:nvSpPr>
          <p:spPr bwMode="auto">
            <a:xfrm>
              <a:off x="3157" y="3544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8" name="Line 19"/>
            <p:cNvSpPr>
              <a:spLocks noChangeShapeType="1"/>
            </p:cNvSpPr>
            <p:nvPr/>
          </p:nvSpPr>
          <p:spPr bwMode="auto">
            <a:xfrm>
              <a:off x="3197" y="3544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9" name="Line 20"/>
            <p:cNvSpPr>
              <a:spLocks noChangeShapeType="1"/>
            </p:cNvSpPr>
            <p:nvPr/>
          </p:nvSpPr>
          <p:spPr bwMode="auto">
            <a:xfrm>
              <a:off x="3237" y="3544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10" name="Line 21"/>
            <p:cNvSpPr>
              <a:spLocks noChangeShapeType="1"/>
            </p:cNvSpPr>
            <p:nvPr/>
          </p:nvSpPr>
          <p:spPr bwMode="auto">
            <a:xfrm>
              <a:off x="3277" y="3544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11" name="Line 22"/>
            <p:cNvSpPr>
              <a:spLocks noChangeShapeType="1"/>
            </p:cNvSpPr>
            <p:nvPr/>
          </p:nvSpPr>
          <p:spPr bwMode="auto">
            <a:xfrm>
              <a:off x="3317" y="3580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12" name="Line 23"/>
            <p:cNvSpPr>
              <a:spLocks noChangeShapeType="1"/>
            </p:cNvSpPr>
            <p:nvPr/>
          </p:nvSpPr>
          <p:spPr bwMode="auto">
            <a:xfrm>
              <a:off x="3356" y="3580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0313" name="Object 24"/>
            <p:cNvGraphicFramePr>
              <a:graphicFrameLocks noChangeAspect="1"/>
            </p:cNvGraphicFramePr>
            <p:nvPr/>
          </p:nvGraphicFramePr>
          <p:xfrm>
            <a:off x="2958" y="3580"/>
            <a:ext cx="21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1875" imgH="209387" progId="Equation.3">
                    <p:embed/>
                  </p:oleObj>
                </mc:Choice>
                <mc:Fallback>
                  <p:oleObj name="Equation" r:id="rId14" imgW="161875" imgH="209387" progId="Equation.3">
                    <p:embed/>
                    <p:pic>
                      <p:nvPicPr>
                        <p:cNvPr id="140313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8" y="3580"/>
                          <a:ext cx="218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4" name="Object 25"/>
            <p:cNvGraphicFramePr>
              <a:graphicFrameLocks noChangeAspect="1"/>
            </p:cNvGraphicFramePr>
            <p:nvPr/>
          </p:nvGraphicFramePr>
          <p:xfrm>
            <a:off x="3277" y="3329"/>
            <a:ext cx="156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3787" imgH="124025" progId="Equation.3">
                    <p:embed/>
                  </p:oleObj>
                </mc:Choice>
                <mc:Fallback>
                  <p:oleObj name="Equation" r:id="rId16" imgW="123787" imgH="124025" progId="Equation.3">
                    <p:embed/>
                    <p:pic>
                      <p:nvPicPr>
                        <p:cNvPr id="140314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7" y="3329"/>
                          <a:ext cx="156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15" name="Line 26"/>
            <p:cNvSpPr>
              <a:spLocks noChangeShapeType="1"/>
            </p:cNvSpPr>
            <p:nvPr/>
          </p:nvSpPr>
          <p:spPr bwMode="auto">
            <a:xfrm flipH="1">
              <a:off x="3157" y="3436"/>
              <a:ext cx="1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16" name="Text Box 27"/>
            <p:cNvSpPr txBox="1">
              <a:spLocks noChangeArrowheads="1"/>
            </p:cNvSpPr>
            <p:nvPr/>
          </p:nvSpPr>
          <p:spPr bwMode="auto">
            <a:xfrm>
              <a:off x="2362" y="2253"/>
              <a:ext cx="27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40317" name="Text Box 28"/>
            <p:cNvSpPr txBox="1">
              <a:spLocks noChangeArrowheads="1"/>
            </p:cNvSpPr>
            <p:nvPr/>
          </p:nvSpPr>
          <p:spPr bwMode="auto">
            <a:xfrm>
              <a:off x="3317" y="3615"/>
              <a:ext cx="31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40318" name="Text Box 29"/>
            <p:cNvSpPr txBox="1">
              <a:spLocks noChangeArrowheads="1"/>
            </p:cNvSpPr>
            <p:nvPr/>
          </p:nvSpPr>
          <p:spPr bwMode="auto">
            <a:xfrm>
              <a:off x="2362" y="3580"/>
              <a:ext cx="27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492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125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427914-F0EB-4C53-AD22-48B69B488A27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41315" name="Group 2"/>
          <p:cNvGrpSpPr>
            <a:grpSpLocks/>
          </p:cNvGrpSpPr>
          <p:nvPr/>
        </p:nvGrpSpPr>
        <p:grpSpPr bwMode="auto">
          <a:xfrm>
            <a:off x="2122488" y="941389"/>
            <a:ext cx="8018462" cy="1417637"/>
            <a:chOff x="369" y="490"/>
            <a:chExt cx="5051" cy="893"/>
          </a:xfrm>
        </p:grpSpPr>
        <p:sp>
          <p:nvSpPr>
            <p:cNvPr id="141317" name="Text Box 3"/>
            <p:cNvSpPr txBox="1">
              <a:spLocks noChangeArrowheads="1"/>
            </p:cNvSpPr>
            <p:nvPr/>
          </p:nvSpPr>
          <p:spPr bwMode="auto">
            <a:xfrm>
              <a:off x="369" y="490"/>
              <a:ext cx="5051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latin typeface="Times New Roman" panose="02020603050405020304" pitchFamily="18" charset="0"/>
                </a:rPr>
                <a:t>一般的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,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上</a:t>
              </a:r>
              <a:r>
                <a:rPr kumimoji="1" lang="zh-CN" altLang="en-US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 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分位点可查表得到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latin typeface="Times New Roman" panose="02020603050405020304" pitchFamily="18" charset="0"/>
                </a:rPr>
                <a:t>例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141318" name="Object 4"/>
            <p:cNvGraphicFramePr>
              <a:graphicFrameLocks noChangeAspect="1"/>
            </p:cNvGraphicFramePr>
            <p:nvPr/>
          </p:nvGraphicFramePr>
          <p:xfrm>
            <a:off x="897" y="920"/>
            <a:ext cx="3348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590687" imgH="209387" progId="Equation.3">
                    <p:embed/>
                  </p:oleObj>
                </mc:Choice>
                <mc:Fallback>
                  <p:oleObj name="公式" r:id="rId2" imgW="1590687" imgH="209387" progId="Equation.3">
                    <p:embed/>
                    <p:pic>
                      <p:nvPicPr>
                        <p:cNvPr id="14131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" y="920"/>
                          <a:ext cx="3348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9525" name="Text Box 5"/>
          <p:cNvSpPr txBox="1">
            <a:spLocks noChangeArrowheads="1"/>
          </p:cNvSpPr>
          <p:nvPr/>
        </p:nvSpPr>
        <p:spPr bwMode="auto">
          <a:xfrm>
            <a:off x="2101850" y="2844800"/>
            <a:ext cx="7958138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在其它一些书上，也有将上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分位点称为临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界点。</a:t>
            </a:r>
          </a:p>
        </p:txBody>
      </p:sp>
    </p:spTree>
    <p:extLst>
      <p:ext uri="{BB962C8B-B14F-4D97-AF65-F5344CB8AC3E}">
        <p14:creationId xmlns:p14="http://schemas.microsoft.com/office/powerpoint/2010/main" val="4483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57" y="632971"/>
            <a:ext cx="8177187" cy="285996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78677" y="3818313"/>
            <a:ext cx="8158003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   (B) 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 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 2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95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21" y="999862"/>
            <a:ext cx="8942245" cy="14496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58116D-CBEA-7873-3DC2-87528C47A9F0}"/>
              </a:ext>
            </a:extLst>
          </p:cNvPr>
          <p:cNvSpPr txBox="1"/>
          <p:nvPr/>
        </p:nvSpPr>
        <p:spPr>
          <a:xfrm rot="16200000">
            <a:off x="3880991" y="2489125"/>
            <a:ext cx="615553" cy="7431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C=3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3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24" y="977598"/>
            <a:ext cx="10130429" cy="40709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1B38F1-F02A-C447-24E6-7DFFFB9083DC}"/>
              </a:ext>
            </a:extLst>
          </p:cNvPr>
          <p:cNvSpPr txBox="1"/>
          <p:nvPr/>
        </p:nvSpPr>
        <p:spPr>
          <a:xfrm>
            <a:off x="10129520" y="97759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99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45" name="Text Box 9"/>
          <p:cNvSpPr txBox="1">
            <a:spLocks noChangeArrowheads="1"/>
          </p:cNvSpPr>
          <p:nvPr/>
        </p:nvSpPr>
        <p:spPr bwMode="auto">
          <a:xfrm>
            <a:off x="1855788" y="944563"/>
            <a:ext cx="8513762" cy="227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、设随机变量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在区间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[0,1]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上服从均匀分布，现对其进行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次独立观察，求至少有一次观察值大于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2/3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的概率。</a:t>
            </a:r>
          </a:p>
        </p:txBody>
      </p:sp>
    </p:spTree>
    <p:extLst>
      <p:ext uri="{BB962C8B-B14F-4D97-AF65-F5344CB8AC3E}">
        <p14:creationId xmlns:p14="http://schemas.microsoft.com/office/powerpoint/2010/main" val="88391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0E605CA-08AE-4048-86A8-805DB6F8D75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1878013" y="542925"/>
            <a:ext cx="42211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00007D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b="1">
                <a:solidFill>
                  <a:srgbClr val="00007D"/>
                </a:solidFill>
                <a:latin typeface="宋体" panose="02010600030101010101" pitchFamily="2" charset="-122"/>
              </a:rPr>
              <a:t>、指数分布</a:t>
            </a:r>
          </a:p>
        </p:txBody>
      </p:sp>
      <p:grpSp>
        <p:nvGrpSpPr>
          <p:cNvPr id="1244163" name="Group 3"/>
          <p:cNvGrpSpPr>
            <a:grpSpLocks/>
          </p:cNvGrpSpPr>
          <p:nvPr/>
        </p:nvGrpSpPr>
        <p:grpSpPr bwMode="auto">
          <a:xfrm>
            <a:off x="1995488" y="1485900"/>
            <a:ext cx="8177212" cy="1271588"/>
            <a:chOff x="442" y="2680"/>
            <a:chExt cx="5151" cy="801"/>
          </a:xfrm>
        </p:grpSpPr>
        <p:sp>
          <p:nvSpPr>
            <p:cNvPr id="122890" name="Text Box 4"/>
            <p:cNvSpPr txBox="1">
              <a:spLocks noChangeArrowheads="1"/>
            </p:cNvSpPr>
            <p:nvPr/>
          </p:nvSpPr>
          <p:spPr bwMode="auto">
            <a:xfrm>
              <a:off x="442" y="2869"/>
              <a:ext cx="410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若随机变量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具有密度：</a:t>
              </a:r>
            </a:p>
          </p:txBody>
        </p:sp>
        <p:graphicFrame>
          <p:nvGraphicFramePr>
            <p:cNvPr id="122891" name="Object 5"/>
            <p:cNvGraphicFramePr>
              <a:graphicFrameLocks noChangeAspect="1"/>
            </p:cNvGraphicFramePr>
            <p:nvPr/>
          </p:nvGraphicFramePr>
          <p:xfrm>
            <a:off x="3175" y="2680"/>
            <a:ext cx="2418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0245" imgH="466476" progId="Equation.DSMT4">
                    <p:embed/>
                  </p:oleObj>
                </mc:Choice>
                <mc:Fallback>
                  <p:oleObj name="Equation" r:id="rId2" imgW="1400245" imgH="466476" progId="Equation.DSMT4">
                    <p:embed/>
                    <p:pic>
                      <p:nvPicPr>
                        <p:cNvPr id="12289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2680"/>
                          <a:ext cx="2418" cy="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4166" name="Group 6"/>
          <p:cNvGrpSpPr>
            <a:grpSpLocks/>
          </p:cNvGrpSpPr>
          <p:nvPr/>
        </p:nvGrpSpPr>
        <p:grpSpPr bwMode="auto">
          <a:xfrm>
            <a:off x="2046288" y="3262313"/>
            <a:ext cx="8120062" cy="2054224"/>
            <a:chOff x="428" y="434"/>
            <a:chExt cx="5115" cy="1294"/>
          </a:xfrm>
        </p:grpSpPr>
        <p:sp>
          <p:nvSpPr>
            <p:cNvPr id="122886" name="Text Box 7"/>
            <p:cNvSpPr txBox="1">
              <a:spLocks noChangeArrowheads="1"/>
            </p:cNvSpPr>
            <p:nvPr/>
          </p:nvSpPr>
          <p:spPr bwMode="auto">
            <a:xfrm>
              <a:off x="428" y="434"/>
              <a:ext cx="5115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其中，           是常数，则</a:t>
              </a:r>
              <a:r>
                <a: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称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服从参数为</a:t>
              </a:r>
              <a:r>
                <a:rPr kumimoji="1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指数分布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。记为：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～           。 （指数分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布又常被称为</a:t>
              </a:r>
              <a:r>
                <a:rPr kumimoji="1"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寿命分布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22887" name="Object 8"/>
            <p:cNvGraphicFramePr>
              <a:graphicFrameLocks noChangeAspect="1"/>
            </p:cNvGraphicFramePr>
            <p:nvPr/>
          </p:nvGraphicFramePr>
          <p:xfrm>
            <a:off x="1262" y="452"/>
            <a:ext cx="71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2317" imgH="161685" progId="Equation.3">
                    <p:embed/>
                  </p:oleObj>
                </mc:Choice>
                <mc:Fallback>
                  <p:oleObj name="Equation" r:id="rId4" imgW="352317" imgH="161685" progId="Equation.3">
                    <p:embed/>
                    <p:pic>
                      <p:nvPicPr>
                        <p:cNvPr id="12288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452"/>
                          <a:ext cx="71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8" name="Object 9"/>
            <p:cNvGraphicFramePr>
              <a:graphicFrameLocks noChangeAspect="1"/>
            </p:cNvGraphicFramePr>
            <p:nvPr/>
          </p:nvGraphicFramePr>
          <p:xfrm>
            <a:off x="2699" y="1020"/>
            <a:ext cx="66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51" imgH="215619" progId="Equation.3">
                    <p:embed/>
                  </p:oleObj>
                </mc:Choice>
                <mc:Fallback>
                  <p:oleObj name="Equation" r:id="rId6" imgW="114151" imgH="215619" progId="Equation.3">
                    <p:embed/>
                    <p:pic>
                      <p:nvPicPr>
                        <p:cNvPr id="12288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020"/>
                          <a:ext cx="66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9" name="Object 10"/>
            <p:cNvGraphicFramePr>
              <a:graphicFrameLocks noChangeAspect="1"/>
            </p:cNvGraphicFramePr>
            <p:nvPr/>
          </p:nvGraphicFramePr>
          <p:xfrm>
            <a:off x="3281" y="900"/>
            <a:ext cx="643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5184" imgH="180766" progId="Equation.3">
                    <p:embed/>
                  </p:oleObj>
                </mc:Choice>
                <mc:Fallback>
                  <p:oleObj name="Equation" r:id="rId8" imgW="295184" imgH="180766" progId="Equation.3">
                    <p:embed/>
                    <p:pic>
                      <p:nvPicPr>
                        <p:cNvPr id="12288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1" y="900"/>
                          <a:ext cx="643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5986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1"/>
          <p:cNvGrpSpPr>
            <a:grpSpLocks/>
          </p:cNvGrpSpPr>
          <p:nvPr/>
        </p:nvGrpSpPr>
        <p:grpSpPr bwMode="auto">
          <a:xfrm>
            <a:off x="2318559" y="1427279"/>
            <a:ext cx="6684963" cy="1393825"/>
            <a:chOff x="411" y="2034"/>
            <a:chExt cx="4211" cy="878"/>
          </a:xfrm>
        </p:grpSpPr>
        <p:sp>
          <p:nvSpPr>
            <p:cNvPr id="123908" name="Text Box 12"/>
            <p:cNvSpPr txBox="1">
              <a:spLocks noChangeArrowheads="1"/>
            </p:cNvSpPr>
            <p:nvPr/>
          </p:nvSpPr>
          <p:spPr bwMode="auto">
            <a:xfrm>
              <a:off x="411" y="2245"/>
              <a:ext cx="177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分布函数：</a:t>
              </a:r>
            </a:p>
          </p:txBody>
        </p:sp>
        <p:graphicFrame>
          <p:nvGraphicFramePr>
            <p:cNvPr id="123909" name="Object 13"/>
            <p:cNvGraphicFramePr>
              <a:graphicFrameLocks noChangeAspect="1"/>
            </p:cNvGraphicFramePr>
            <p:nvPr/>
          </p:nvGraphicFramePr>
          <p:xfrm>
            <a:off x="1618" y="2034"/>
            <a:ext cx="3004" cy="8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04988" imgH="438357" progId="Equation.3">
                    <p:embed/>
                  </p:oleObj>
                </mc:Choice>
                <mc:Fallback>
                  <p:oleObj name="Equation" r:id="rId2" imgW="1504988" imgH="438357" progId="Equation.3">
                    <p:embed/>
                    <p:pic>
                      <p:nvPicPr>
                        <p:cNvPr id="12390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2034"/>
                          <a:ext cx="3004" cy="8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1575957" y="3657599"/>
            <a:ext cx="8986750" cy="147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、为什么指数分布又称为是寿命分布，参数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又代表什么意义？</a:t>
            </a:r>
          </a:p>
        </p:txBody>
      </p:sp>
    </p:spTree>
    <p:extLst>
      <p:ext uri="{BB962C8B-B14F-4D97-AF65-F5344CB8AC3E}">
        <p14:creationId xmlns:p14="http://schemas.microsoft.com/office/powerpoint/2010/main" val="35797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11" y="753381"/>
            <a:ext cx="10864779" cy="14245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99" y="2953135"/>
            <a:ext cx="10946481" cy="18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26" y="1108874"/>
            <a:ext cx="11022034" cy="39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6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8" y="1172906"/>
            <a:ext cx="11303568" cy="394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8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E060922-080F-4F7B-A895-40D9AE84ECF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47235" name="Text Box 3"/>
          <p:cNvSpPr txBox="1">
            <a:spLocks noChangeArrowheads="1"/>
          </p:cNvSpPr>
          <p:nvPr/>
        </p:nvSpPr>
        <p:spPr bwMode="auto">
          <a:xfrm>
            <a:off x="2089382" y="3855778"/>
            <a:ext cx="8323263" cy="136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其实，不仅是指数分布有这样的性质，其它一些分布也同样具有这样的性质。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002674" y="1400838"/>
            <a:ext cx="72453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latin typeface="Times New Roman" panose="02020603050405020304" pitchFamily="18" charset="0"/>
              </a:rPr>
              <a:t>、指数分布有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一个特性：无记忆性。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002674" y="2334519"/>
            <a:ext cx="7851775" cy="1058863"/>
            <a:chOff x="438" y="2859"/>
            <a:chExt cx="4946" cy="667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588" y="2963"/>
              <a:ext cx="54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即：</a:t>
              </a: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9168676"/>
                </p:ext>
              </p:extLst>
            </p:nvPr>
          </p:nvGraphicFramePr>
          <p:xfrm>
            <a:off x="1346" y="2963"/>
            <a:ext cx="334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895393" imgH="238008" progId="Equation.3">
                    <p:embed/>
                  </p:oleObj>
                </mc:Choice>
                <mc:Fallback>
                  <p:oleObj name="公式" r:id="rId2" imgW="1895393" imgH="238008" progId="Equation.3">
                    <p:embed/>
                    <p:pic>
                      <p:nvPicPr>
                        <p:cNvPr id="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2963"/>
                          <a:ext cx="334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38" y="2859"/>
              <a:ext cx="4946" cy="667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703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23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602</Words>
  <Application>Microsoft Office PowerPoint</Application>
  <PresentationFormat>宽屏</PresentationFormat>
  <Paragraphs>81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等线 Light</vt:lpstr>
      <vt:lpstr>宋体</vt:lpstr>
      <vt:lpstr>Arial</vt:lpstr>
      <vt:lpstr>Arial Black</vt:lpstr>
      <vt:lpstr>Times New Roman</vt:lpstr>
      <vt:lpstr>Wingdings</vt:lpstr>
      <vt:lpstr>Office 主题​​</vt:lpstr>
      <vt:lpstr>1_Pixel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邹颖 曹</cp:lastModifiedBy>
  <cp:revision>12</cp:revision>
  <dcterms:created xsi:type="dcterms:W3CDTF">2020-10-24T11:27:28Z</dcterms:created>
  <dcterms:modified xsi:type="dcterms:W3CDTF">2022-07-16T10:24:40Z</dcterms:modified>
</cp:coreProperties>
</file>