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7" r:id="rId15"/>
    <p:sldId id="268" r:id="rId16"/>
    <p:sldId id="27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47" d="100"/>
          <a:sy n="47" d="100"/>
        </p:scale>
        <p:origin x="33" y="6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619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619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A1E176-41AD-4E63-9FE9-A1840E1A2E0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70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DCAFDE-2771-4A67-A60C-7CBB7E5BD6E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72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48CF5E-9686-4FC3-A50D-4F8B472A6DC1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210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C07171-1C03-4EB3-9E81-8524BEE7E52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32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92DCF-A7D7-49F2-A8AD-06D5D2B60444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909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35BD79-EFA6-41DA-A997-F43DF4297D1E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604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457200"/>
            <a:ext cx="109728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E42936-5975-45B6-87A4-F00CFD0E24D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8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06FEE0-CBC2-4C9A-BD6D-13CBA83EF31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55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57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27EEB7-0F18-4CE2-99F3-48862F7BDF60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87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0FE3D9-5AB1-47C7-80DF-E44B69317F89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13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35FA27-9ABB-4E9D-9117-84E06D07ECA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5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B582CD-9F5B-474D-8D00-B85A0D54551A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4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E802AC-0E9B-4122-9A3A-EEE05F8FBC15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0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20CB27-F4D8-449F-BAE5-4414B8116A6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76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405422-9A01-4090-9A8E-038B52CCAE1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69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299774-3827-4747-A3F8-4E7A2AC7A35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609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66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21.emf"/><Relationship Id="rId7" Type="http://schemas.openxmlformats.org/officeDocument/2006/relationships/image" Target="../media/image23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27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2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121" y="891873"/>
            <a:ext cx="9380324" cy="488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70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4CE4DE57-4AD7-400A-AE23-9B4D55FEA77A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10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1911350" y="781050"/>
            <a:ext cx="8656638" cy="472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、设10件产品中有2件次品，8件正品。现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每次从中任取一件产品，且取后不放回，试求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下列事件的概率。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（1）</a:t>
            </a:r>
            <a:r>
              <a:rPr kumimoji="1" lang="zh-CN" altLang="en-US" b="1">
                <a:solidFill>
                  <a:srgbClr val="000000"/>
                </a:solidFill>
              </a:rPr>
              <a:t>第一次取到次品；</a:t>
            </a: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（2）</a:t>
            </a:r>
            <a:r>
              <a:rPr kumimoji="1" lang="zh-CN" altLang="en-US" b="1">
                <a:solidFill>
                  <a:srgbClr val="000000"/>
                </a:solidFill>
              </a:rPr>
              <a:t>前两次均取到次品；</a:t>
            </a: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（3）已知第一次取到次品的条件下第二次也取到次品。</a:t>
            </a:r>
          </a:p>
        </p:txBody>
      </p:sp>
    </p:spTree>
    <p:extLst>
      <p:ext uri="{BB962C8B-B14F-4D97-AF65-F5344CB8AC3E}">
        <p14:creationId xmlns:p14="http://schemas.microsoft.com/office/powerpoint/2010/main" val="4198305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3D39DC12-317D-4FC6-8C4A-4765DC99A3B5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11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047876" y="635001"/>
            <a:ext cx="7629525" cy="677863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FF3300"/>
                </a:solidFill>
              </a:rPr>
              <a:t>定义：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 b="1"/>
              <a:t>两个事件，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cs typeface="Arial" panose="020B0604020202020204" pitchFamily="34" charset="0"/>
              </a:rPr>
              <a:t>&gt;</a:t>
            </a:r>
            <a:r>
              <a:rPr lang="en-US" altLang="zh-CN" b="1">
                <a:latin typeface="宋体" panose="02010600030101010101" pitchFamily="2" charset="-122"/>
                <a:cs typeface="Arial" panose="020B0604020202020204" pitchFamily="34" charset="0"/>
              </a:rPr>
              <a:t>0</a:t>
            </a:r>
            <a:r>
              <a:rPr lang="zh-CN" altLang="en-US" b="1">
                <a:cs typeface="Arial" panose="020B0604020202020204" pitchFamily="34" charset="0"/>
              </a:rPr>
              <a:t>，称</a:t>
            </a:r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1917700" y="2393951"/>
            <a:ext cx="82867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buClr>
                <a:srgbClr val="00007D"/>
              </a:buClr>
              <a:buNone/>
            </a:pPr>
            <a:r>
              <a:rPr lang="zh-CN" altLang="en-US" b="1" dirty="0">
                <a:solidFill>
                  <a:srgbClr val="000000"/>
                </a:solidFill>
                <a:cs typeface="Arial" panose="020B0604020202020204" pitchFamily="34" charset="0"/>
              </a:rPr>
              <a:t>为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zh-CN" altLang="en-US" b="1" dirty="0">
                <a:solidFill>
                  <a:srgbClr val="000000"/>
                </a:solidFill>
                <a:cs typeface="Arial" panose="020B0604020202020204" pitchFamily="34" charset="0"/>
              </a:rPr>
              <a:t>发生的条件下，事件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cs typeface="Arial" panose="020B0604020202020204" pitchFamily="34" charset="0"/>
              </a:rPr>
              <a:t>发生的条件概率。</a:t>
            </a: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1892300" y="3619501"/>
            <a:ext cx="7531100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buClr>
                <a:srgbClr val="00007D"/>
              </a:buClr>
              <a:buNone/>
            </a:pPr>
            <a:endParaRPr lang="zh-CN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pSp>
        <p:nvGrpSpPr>
          <p:cNvPr id="1175557" name="Group 5"/>
          <p:cNvGrpSpPr>
            <a:grpSpLocks/>
          </p:cNvGrpSpPr>
          <p:nvPr/>
        </p:nvGrpSpPr>
        <p:grpSpPr bwMode="auto">
          <a:xfrm>
            <a:off x="2333626" y="4725988"/>
            <a:ext cx="4138613" cy="673100"/>
            <a:chOff x="768" y="3072"/>
            <a:chExt cx="2576" cy="424"/>
          </a:xfrm>
        </p:grpSpPr>
        <p:graphicFrame>
          <p:nvGraphicFramePr>
            <p:cNvPr id="47113" name="Object 6"/>
            <p:cNvGraphicFramePr>
              <a:graphicFrameLocks noChangeAspect="1"/>
            </p:cNvGraphicFramePr>
            <p:nvPr/>
          </p:nvGraphicFramePr>
          <p:xfrm>
            <a:off x="1344" y="3072"/>
            <a:ext cx="2000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38370" imgH="247549" progId="Equation.3">
                    <p:embed/>
                  </p:oleObj>
                </mc:Choice>
                <mc:Fallback>
                  <p:oleObj name="Equation" r:id="rId2" imgW="1238370" imgH="247549" progId="Equation.3">
                    <p:embed/>
                    <p:pic>
                      <p:nvPicPr>
                        <p:cNvPr id="47113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072"/>
                          <a:ext cx="2000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4" name="Text Box 7"/>
            <p:cNvSpPr txBox="1">
              <a:spLocks noChangeArrowheads="1"/>
            </p:cNvSpPr>
            <p:nvPr/>
          </p:nvSpPr>
          <p:spPr bwMode="auto">
            <a:xfrm>
              <a:off x="768" y="3072"/>
              <a:ext cx="7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如：</a:t>
              </a:r>
            </a:p>
          </p:txBody>
        </p:sp>
      </p:grpSp>
      <p:sp>
        <p:nvSpPr>
          <p:cNvPr id="1175560" name="Rectangle 8"/>
          <p:cNvSpPr>
            <a:spLocks noChangeArrowheads="1"/>
          </p:cNvSpPr>
          <p:nvPr/>
        </p:nvSpPr>
        <p:spPr bwMode="auto">
          <a:xfrm>
            <a:off x="2133600" y="3238501"/>
            <a:ext cx="8534400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3300"/>
                </a:solidFill>
                <a:latin typeface="宋体" panose="02010600030101010101" pitchFamily="2" charset="-122"/>
              </a:rPr>
              <a:t>注意：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）条件概率也是概率，所以，它满足概率的一切性质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。</a:t>
            </a:r>
          </a:p>
        </p:txBody>
      </p:sp>
      <p:graphicFrame>
        <p:nvGraphicFramePr>
          <p:cNvPr id="47112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4235451" y="1257300"/>
          <a:ext cx="2995613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19094" imgH="409736" progId="Equation.DSMT4">
                  <p:embed/>
                </p:oleObj>
              </mc:Choice>
              <mc:Fallback>
                <p:oleObj name="Equation" r:id="rId4" imgW="1119094" imgH="409736" progId="Equation.DSMT4">
                  <p:embed/>
                  <p:pic>
                    <p:nvPicPr>
                      <p:cNvPr id="4711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5451" y="1257300"/>
                        <a:ext cx="2995613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327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55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344997B1-9A48-4F96-A14F-A7572084600B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12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1943100" y="635000"/>
            <a:ext cx="853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）一般的，概率与条件概率之间没有大小关系，但是有一种情况例外。</a:t>
            </a:r>
          </a:p>
        </p:txBody>
      </p:sp>
      <p:graphicFrame>
        <p:nvGraphicFramePr>
          <p:cNvPr id="1176579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2843214" y="1833564"/>
          <a:ext cx="6276975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95320" imgH="438357" progId="Equation.DSMT4">
                  <p:embed/>
                </p:oleObj>
              </mc:Choice>
              <mc:Fallback>
                <p:oleObj name="Equation" r:id="rId2" imgW="2295320" imgH="438357" progId="Equation.DSMT4">
                  <p:embed/>
                  <p:pic>
                    <p:nvPicPr>
                      <p:cNvPr id="1176579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4" y="1833564"/>
                        <a:ext cx="6276975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6580" name="Rectangle 4"/>
          <p:cNvSpPr>
            <a:spLocks noChangeArrowheads="1"/>
          </p:cNvSpPr>
          <p:nvPr/>
        </p:nvSpPr>
        <p:spPr bwMode="auto">
          <a:xfrm>
            <a:off x="1870075" y="3295650"/>
            <a:ext cx="85344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）在古典概型中，设样本空间是由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个基本事件组成，若事件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包含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个基本事件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&gt;0)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AB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包含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个基本事件，则</a:t>
            </a:r>
          </a:p>
        </p:txBody>
      </p:sp>
      <p:graphicFrame>
        <p:nvGraphicFramePr>
          <p:cNvPr id="1176581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2806700" y="5040313"/>
          <a:ext cx="5583238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57305" imgH="400195" progId="Equation.DSMT4">
                  <p:embed/>
                </p:oleObj>
              </mc:Choice>
              <mc:Fallback>
                <p:oleObj name="Equation" r:id="rId4" imgW="1857305" imgH="400195" progId="Equation.DSMT4">
                  <p:embed/>
                  <p:pic>
                    <p:nvPicPr>
                      <p:cNvPr id="1176581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5040313"/>
                        <a:ext cx="5583238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601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658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D932D097-6284-4DFE-A9F4-BC6C9D52E12D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13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05000" y="1152238"/>
            <a:ext cx="8255000" cy="2379663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/>
              <a:t>例</a:t>
            </a:r>
            <a:r>
              <a:rPr lang="en-US" altLang="zh-CN" b="1" dirty="0"/>
              <a:t>2</a:t>
            </a:r>
            <a:r>
              <a:rPr lang="zh-CN" altLang="en-US" b="1" dirty="0"/>
              <a:t>：有</a:t>
            </a:r>
            <a:r>
              <a:rPr lang="en-US" altLang="zh-CN" b="1" dirty="0">
                <a:latin typeface="Times New Roman" panose="02020603050405020304" pitchFamily="18" charset="0"/>
              </a:rPr>
              <a:t>10</a:t>
            </a:r>
            <a:r>
              <a:rPr lang="zh-CN" altLang="en-US" b="1" dirty="0"/>
              <a:t>个产品，其中</a:t>
            </a:r>
            <a:r>
              <a:rPr lang="en-US" altLang="zh-CN" b="1" dirty="0">
                <a:latin typeface="Times New Roman" panose="02020603050405020304" pitchFamily="18" charset="0"/>
              </a:rPr>
              <a:t>4</a:t>
            </a:r>
            <a:r>
              <a:rPr lang="zh-CN" altLang="en-US" b="1" dirty="0"/>
              <a:t>个是次品，从中不放回的抽取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/>
              <a:t>个，已知取出的一个是次品的条件下另外一个也是 次品的概率。</a:t>
            </a:r>
          </a:p>
        </p:txBody>
      </p:sp>
    </p:spTree>
    <p:extLst>
      <p:ext uri="{BB962C8B-B14F-4D97-AF65-F5344CB8AC3E}">
        <p14:creationId xmlns:p14="http://schemas.microsoft.com/office/powerpoint/2010/main" val="1575177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703531" y="1342882"/>
            <a:ext cx="8699500" cy="12741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00000"/>
                </a:solidFill>
                <a:latin typeface="宋体"/>
                <a:ea typeface="宋体"/>
              </a:rPr>
              <a:t>解：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A</a:t>
            </a:r>
            <a:r>
              <a:rPr lang="zh-CN" altLang="en-US" sz="3200" b="1" dirty="0">
                <a:solidFill>
                  <a:srgbClr val="000000"/>
                </a:solidFill>
                <a:latin typeface="宋体"/>
                <a:ea typeface="宋体"/>
              </a:rPr>
              <a:t>表示事件“取出的第一个产品是次品”，</a:t>
            </a:r>
            <a:endParaRPr lang="en-US" altLang="zh-CN" sz="3200" b="1" i="1" dirty="0">
              <a:solidFill>
                <a:srgbClr val="000000"/>
              </a:solidFill>
              <a:latin typeface="宋体"/>
              <a:ea typeface="宋体"/>
              <a:cs typeface="Times New Roman" pitchFamily="18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       B</a:t>
            </a:r>
            <a:r>
              <a:rPr lang="zh-CN" altLang="en-US" sz="3200" b="1" dirty="0">
                <a:solidFill>
                  <a:srgbClr val="000000"/>
                </a:solidFill>
                <a:latin typeface="宋体"/>
                <a:ea typeface="宋体"/>
              </a:rPr>
              <a:t>表示事件“取出的第二个产品是次品”；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687" y="3123653"/>
            <a:ext cx="7131050" cy="229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4664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DE15C8FA-0A5A-4F89-850F-42EA8AB3BEDB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15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2006600" y="522289"/>
            <a:ext cx="4508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二、概率的乘法公式</a:t>
            </a:r>
            <a:r>
              <a:rPr kumimoji="1"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178627" name="Text Box 3"/>
          <p:cNvSpPr txBox="1">
            <a:spLocks noChangeArrowheads="1"/>
          </p:cNvSpPr>
          <p:nvPr/>
        </p:nvSpPr>
        <p:spPr bwMode="auto">
          <a:xfrm>
            <a:off x="2006600" y="1491414"/>
            <a:ext cx="8394700" cy="235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定理：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两个事件的交的概率等于其中一个事件</a:t>
            </a:r>
          </a:p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的概率与另一事件在前一事件发生下的条件概</a:t>
            </a:r>
          </a:p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率的乘积。即：</a:t>
            </a:r>
          </a:p>
        </p:txBody>
      </p:sp>
      <p:sp>
        <p:nvSpPr>
          <p:cNvPr id="1178628" name="Text Box 4"/>
          <p:cNvSpPr txBox="1">
            <a:spLocks noChangeArrowheads="1"/>
          </p:cNvSpPr>
          <p:nvPr/>
        </p:nvSpPr>
        <p:spPr bwMode="auto">
          <a:xfrm>
            <a:off x="2641600" y="4238670"/>
            <a:ext cx="75184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i="1" dirty="0">
                <a:solidFill>
                  <a:srgbClr val="00007D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dirty="0">
                <a:solidFill>
                  <a:srgbClr val="00007D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srgbClr val="00007D"/>
                </a:solidFill>
                <a:latin typeface="Times New Roman" panose="02020603050405020304" pitchFamily="18" charset="0"/>
              </a:rPr>
              <a:t>AB</a:t>
            </a:r>
            <a:r>
              <a:rPr kumimoji="1" lang="en-US" altLang="zh-CN" dirty="0">
                <a:solidFill>
                  <a:srgbClr val="00007D"/>
                </a:solidFill>
                <a:latin typeface="Times New Roman" panose="02020603050405020304" pitchFamily="18" charset="0"/>
              </a:rPr>
              <a:t>)=</a:t>
            </a:r>
            <a:r>
              <a:rPr kumimoji="1" lang="en-US" altLang="zh-CN" i="1" dirty="0">
                <a:solidFill>
                  <a:srgbClr val="00007D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dirty="0">
                <a:solidFill>
                  <a:srgbClr val="00007D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srgbClr val="00007D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dirty="0">
                <a:solidFill>
                  <a:srgbClr val="00007D"/>
                </a:solidFill>
                <a:latin typeface="Times New Roman" panose="02020603050405020304" pitchFamily="18" charset="0"/>
              </a:rPr>
              <a:t>) </a:t>
            </a:r>
            <a:r>
              <a:rPr kumimoji="1" lang="en-US" altLang="zh-CN" i="1" dirty="0">
                <a:solidFill>
                  <a:srgbClr val="00007D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dirty="0">
                <a:solidFill>
                  <a:srgbClr val="00007D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srgbClr val="00007D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dirty="0">
                <a:solidFill>
                  <a:srgbClr val="00007D"/>
                </a:solidFill>
                <a:latin typeface="Times New Roman" panose="02020603050405020304" pitchFamily="18" charset="0"/>
              </a:rPr>
              <a:t>|</a:t>
            </a:r>
            <a:r>
              <a:rPr kumimoji="1" lang="en-US" altLang="zh-CN" i="1" dirty="0">
                <a:solidFill>
                  <a:srgbClr val="00007D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dirty="0">
                <a:solidFill>
                  <a:srgbClr val="00007D"/>
                </a:solidFill>
                <a:latin typeface="Times New Roman" panose="02020603050405020304" pitchFamily="18" charset="0"/>
              </a:rPr>
              <a:t>)＝</a:t>
            </a:r>
            <a:r>
              <a:rPr kumimoji="1" lang="en-US" altLang="zh-CN" i="1" dirty="0">
                <a:solidFill>
                  <a:srgbClr val="00007D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dirty="0">
                <a:solidFill>
                  <a:srgbClr val="00007D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srgbClr val="00007D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dirty="0">
                <a:solidFill>
                  <a:srgbClr val="00007D"/>
                </a:solidFill>
                <a:latin typeface="Times New Roman" panose="02020603050405020304" pitchFamily="18" charset="0"/>
              </a:rPr>
              <a:t>) </a:t>
            </a:r>
            <a:r>
              <a:rPr kumimoji="1" lang="en-US" altLang="zh-CN" i="1" dirty="0">
                <a:solidFill>
                  <a:srgbClr val="00007D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dirty="0">
                <a:solidFill>
                  <a:srgbClr val="00007D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srgbClr val="00007D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dirty="0">
                <a:solidFill>
                  <a:srgbClr val="00007D"/>
                </a:solidFill>
                <a:latin typeface="Times New Roman" panose="02020603050405020304" pitchFamily="18" charset="0"/>
              </a:rPr>
              <a:t>|</a:t>
            </a:r>
            <a:r>
              <a:rPr kumimoji="1" lang="en-US" altLang="zh-CN" i="1" dirty="0">
                <a:solidFill>
                  <a:srgbClr val="00007D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dirty="0">
                <a:solidFill>
                  <a:srgbClr val="00007D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621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627" grpId="0" autoUpdateAnimBg="0"/>
      <p:bldP spid="117862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121592" y="972360"/>
            <a:ext cx="77724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这是两个事件的交，我们可以推广到求有限多个事件的交：</a:t>
            </a:r>
          </a:p>
        </p:txBody>
      </p:sp>
      <p:graphicFrame>
        <p:nvGraphicFramePr>
          <p:cNvPr id="6" name="Object 3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817968629"/>
              </p:ext>
            </p:extLst>
          </p:nvPr>
        </p:nvGraphicFramePr>
        <p:xfrm>
          <a:off x="3005137" y="2880477"/>
          <a:ext cx="7154863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95748" imgH="866671" progId="Equation.DSMT4">
                  <p:embed/>
                </p:oleObj>
              </mc:Choice>
              <mc:Fallback>
                <p:oleObj name="Equation" r:id="rId2" imgW="2695748" imgH="866671" progId="Equation.DSMT4">
                  <p:embed/>
                  <p:pic>
                    <p:nvPicPr>
                      <p:cNvPr id="51204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7" y="2880477"/>
                        <a:ext cx="7154863" cy="216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7694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D7219D3D-A786-491C-A9E3-EDCC69E51171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17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179650" name="Text Box 2"/>
          <p:cNvSpPr txBox="1">
            <a:spLocks noChangeArrowheads="1"/>
          </p:cNvSpPr>
          <p:nvPr/>
        </p:nvSpPr>
        <p:spPr bwMode="auto">
          <a:xfrm>
            <a:off x="1435100" y="1670165"/>
            <a:ext cx="8724900" cy="320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：把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个球随机地放到编号为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1,2,3,4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个盒子中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每个盒子放任意多个球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表示有球盒子的最小号码为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，求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1" lang="en-US" altLang="zh-C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种情况：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号盒子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个球，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个球，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个球。</a:t>
            </a:r>
          </a:p>
        </p:txBody>
      </p:sp>
    </p:spTree>
    <p:extLst>
      <p:ext uri="{BB962C8B-B14F-4D97-AF65-F5344CB8AC3E}">
        <p14:creationId xmlns:p14="http://schemas.microsoft.com/office/powerpoint/2010/main" val="407617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067" name="Group 11"/>
          <p:cNvGrpSpPr>
            <a:grpSpLocks/>
          </p:cNvGrpSpPr>
          <p:nvPr/>
        </p:nvGrpSpPr>
        <p:grpSpPr bwMode="auto">
          <a:xfrm>
            <a:off x="2144714" y="720726"/>
            <a:ext cx="7199313" cy="1374775"/>
            <a:chOff x="391" y="454"/>
            <a:chExt cx="4535" cy="866"/>
          </a:xfrm>
        </p:grpSpPr>
        <p:sp>
          <p:nvSpPr>
            <p:cNvPr id="52230" name="Text Box 4"/>
            <p:cNvSpPr txBox="1">
              <a:spLocks noChangeArrowheads="1"/>
            </p:cNvSpPr>
            <p:nvPr/>
          </p:nvSpPr>
          <p:spPr bwMode="auto">
            <a:xfrm>
              <a:off x="391" y="454"/>
              <a:ext cx="453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解：令事件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表示第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号盒子中有球，则</a:t>
              </a:r>
            </a:p>
          </p:txBody>
        </p:sp>
        <p:graphicFrame>
          <p:nvGraphicFramePr>
            <p:cNvPr id="52231" name="Object 5"/>
            <p:cNvGraphicFramePr>
              <a:graphicFrameLocks noChangeAspect="1"/>
            </p:cNvGraphicFramePr>
            <p:nvPr/>
          </p:nvGraphicFramePr>
          <p:xfrm>
            <a:off x="1807" y="932"/>
            <a:ext cx="1143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710891" imgH="241195" progId="Equation.DSMT4">
                    <p:embed/>
                  </p:oleObj>
                </mc:Choice>
                <mc:Fallback>
                  <p:oleObj name="Equation" r:id="rId2" imgW="710891" imgH="241195" progId="Equation.DSMT4">
                    <p:embed/>
                    <p:pic>
                      <p:nvPicPr>
                        <p:cNvPr id="5223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7" y="932"/>
                          <a:ext cx="1143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1068" name="Group 12"/>
          <p:cNvGrpSpPr>
            <a:grpSpLocks/>
          </p:cNvGrpSpPr>
          <p:nvPr/>
        </p:nvGrpSpPr>
        <p:grpSpPr bwMode="auto">
          <a:xfrm>
            <a:off x="3160714" y="2284413"/>
            <a:ext cx="6823075" cy="2514600"/>
            <a:chOff x="1031" y="1439"/>
            <a:chExt cx="4298" cy="1584"/>
          </a:xfrm>
        </p:grpSpPr>
        <p:graphicFrame>
          <p:nvGraphicFramePr>
            <p:cNvPr id="5222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5798597"/>
                </p:ext>
              </p:extLst>
            </p:nvPr>
          </p:nvGraphicFramePr>
          <p:xfrm>
            <a:off x="1031" y="2064"/>
            <a:ext cx="4298" cy="9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959100" imgH="660400" progId="Equation.DSMT4">
                    <p:embed/>
                  </p:oleObj>
                </mc:Choice>
                <mc:Fallback>
                  <p:oleObj name="Equation" r:id="rId4" imgW="2959100" imgH="660400" progId="Equation.DSMT4">
                    <p:embed/>
                    <p:pic>
                      <p:nvPicPr>
                        <p:cNvPr id="5222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1" y="2064"/>
                          <a:ext cx="4298" cy="9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29" name="Text Box 10"/>
            <p:cNvSpPr txBox="1">
              <a:spLocks noChangeArrowheads="1"/>
            </p:cNvSpPr>
            <p:nvPr/>
          </p:nvSpPr>
          <p:spPr bwMode="auto">
            <a:xfrm>
              <a:off x="1033" y="1439"/>
              <a:ext cx="62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</a:rPr>
                <a:t>所以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78CE956-027B-FB31-47DD-AFFF08914563}"/>
                  </a:ext>
                </a:extLst>
              </p:cNvPr>
              <p:cNvSpPr txBox="1"/>
              <p:nvPr/>
            </p:nvSpPr>
            <p:spPr>
              <a:xfrm>
                <a:off x="3400427" y="5530849"/>
                <a:ext cx="6096000" cy="5786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̄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̄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=1-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̄"/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̄"/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̄"/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/>
                  <a:t>=1-1/8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78CE956-027B-FB31-47DD-AFFF08914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427" y="5530849"/>
                <a:ext cx="6096000" cy="578685"/>
              </a:xfrm>
              <a:prstGeom prst="rect">
                <a:avLst/>
              </a:prstGeom>
              <a:blipFill>
                <a:blip r:embed="rId6"/>
                <a:stretch>
                  <a:fillRect t="-7368" b="-22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365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7D6E56CD-2D83-44B3-BCF4-86A7973BFFC9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19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2120900" y="571500"/>
            <a:ext cx="6724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FF3300"/>
                </a:solidFill>
                <a:latin typeface="宋体" panose="02010600030101010101" pitchFamily="2" charset="-122"/>
              </a:rPr>
              <a:t>三、全概率公式和贝叶斯公式</a:t>
            </a:r>
            <a:r>
              <a:rPr kumimoji="1" lang="zh-CN" altLang="en-US" dirty="0">
                <a:solidFill>
                  <a:srgbClr val="FF3300"/>
                </a:solidFill>
                <a:latin typeface="宋体" panose="02010600030101010101" pitchFamily="2" charset="-122"/>
              </a:rPr>
              <a:t> </a:t>
            </a:r>
          </a:p>
        </p:txBody>
      </p:sp>
      <p:grpSp>
        <p:nvGrpSpPr>
          <p:cNvPr id="1180675" name="Group 3"/>
          <p:cNvGrpSpPr>
            <a:grpSpLocks/>
          </p:cNvGrpSpPr>
          <p:nvPr/>
        </p:nvGrpSpPr>
        <p:grpSpPr bwMode="auto">
          <a:xfrm>
            <a:off x="2201864" y="1462088"/>
            <a:ext cx="8156575" cy="4525962"/>
            <a:chOff x="376" y="933"/>
            <a:chExt cx="5138" cy="2851"/>
          </a:xfrm>
        </p:grpSpPr>
        <p:sp>
          <p:nvSpPr>
            <p:cNvPr id="53253" name="Text Box 4"/>
            <p:cNvSpPr txBox="1">
              <a:spLocks noChangeArrowheads="1"/>
            </p:cNvSpPr>
            <p:nvPr/>
          </p:nvSpPr>
          <p:spPr bwMode="auto">
            <a:xfrm>
              <a:off x="376" y="933"/>
              <a:ext cx="4800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7D"/>
                  </a:solidFill>
                  <a:latin typeface="宋体" panose="02010600030101010101" pitchFamily="2" charset="-122"/>
                </a:rPr>
                <a:t>1、划分：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设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Ω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为随机试验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的样本空间，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     为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的一组事件，若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53254" name="Object 5"/>
            <p:cNvGraphicFramePr>
              <a:graphicFrameLocks noChangeAspect="1"/>
            </p:cNvGraphicFramePr>
            <p:nvPr/>
          </p:nvGraphicFramePr>
          <p:xfrm>
            <a:off x="457" y="1391"/>
            <a:ext cx="1356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771288" imgH="209387" progId="Equation.DSMT4">
                    <p:embed/>
                  </p:oleObj>
                </mc:Choice>
                <mc:Fallback>
                  <p:oleObj name="Equation" r:id="rId2" imgW="771288" imgH="209387" progId="Equation.DSMT4">
                    <p:embed/>
                    <p:pic>
                      <p:nvPicPr>
                        <p:cNvPr id="53254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" y="1391"/>
                          <a:ext cx="1356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5" name="Object 6"/>
            <p:cNvGraphicFramePr>
              <a:graphicFrameLocks noChangeAspect="1"/>
            </p:cNvGraphicFramePr>
            <p:nvPr/>
          </p:nvGraphicFramePr>
          <p:xfrm>
            <a:off x="1512" y="2036"/>
            <a:ext cx="2603" cy="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05025" imgH="218927" progId="Equation.DSMT4">
                    <p:embed/>
                  </p:oleObj>
                </mc:Choice>
                <mc:Fallback>
                  <p:oleObj name="Equation" r:id="rId4" imgW="1305025" imgH="218927" progId="Equation.DSMT4">
                    <p:embed/>
                    <p:pic>
                      <p:nvPicPr>
                        <p:cNvPr id="53255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2" y="2036"/>
                          <a:ext cx="2603" cy="4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6" name="Object 7"/>
            <p:cNvGraphicFramePr>
              <a:graphicFrameLocks noChangeAspect="1"/>
            </p:cNvGraphicFramePr>
            <p:nvPr/>
          </p:nvGraphicFramePr>
          <p:xfrm>
            <a:off x="1546" y="2587"/>
            <a:ext cx="2382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314547" imgH="209387" progId="Equation.DSMT4">
                    <p:embed/>
                  </p:oleObj>
                </mc:Choice>
                <mc:Fallback>
                  <p:oleObj name="Equation" r:id="rId6" imgW="1314547" imgH="209387" progId="Equation.DSMT4">
                    <p:embed/>
                    <p:pic>
                      <p:nvPicPr>
                        <p:cNvPr id="53256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6" y="2587"/>
                          <a:ext cx="2382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57" name="Text Box 8"/>
            <p:cNvSpPr txBox="1">
              <a:spLocks noChangeArrowheads="1"/>
            </p:cNvSpPr>
            <p:nvPr/>
          </p:nvSpPr>
          <p:spPr bwMode="auto">
            <a:xfrm>
              <a:off x="718" y="2008"/>
              <a:ext cx="840" cy="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（1）</a:t>
              </a:r>
            </a:p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（2）</a:t>
              </a:r>
            </a:p>
          </p:txBody>
        </p:sp>
        <p:sp>
          <p:nvSpPr>
            <p:cNvPr id="53258" name="Text Box 9"/>
            <p:cNvSpPr txBox="1">
              <a:spLocks noChangeArrowheads="1"/>
            </p:cNvSpPr>
            <p:nvPr/>
          </p:nvSpPr>
          <p:spPr bwMode="auto">
            <a:xfrm>
              <a:off x="400" y="3112"/>
              <a:ext cx="511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则称            为样本空间的一个有穷划分（或称为完备事件组）。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53259" name="Object 10"/>
            <p:cNvGraphicFramePr>
              <a:graphicFrameLocks noChangeAspect="1"/>
            </p:cNvGraphicFramePr>
            <p:nvPr/>
          </p:nvGraphicFramePr>
          <p:xfrm>
            <a:off x="1013" y="3094"/>
            <a:ext cx="1461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71288" imgH="209387" progId="Equation.DSMT4">
                    <p:embed/>
                  </p:oleObj>
                </mc:Choice>
                <mc:Fallback>
                  <p:oleObj name="Equation" r:id="rId8" imgW="771288" imgH="209387" progId="Equation.DSMT4">
                    <p:embed/>
                    <p:pic>
                      <p:nvPicPr>
                        <p:cNvPr id="53259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3" y="3094"/>
                          <a:ext cx="1461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8538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610" y="226880"/>
            <a:ext cx="8260230" cy="48563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69" y="5136702"/>
            <a:ext cx="10394407" cy="158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8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77439E43-E7CF-4958-8FC8-D5EF4965930C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20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2082800" y="1295401"/>
            <a:ext cx="8153400" cy="166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设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Ω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为随机试验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的样本空间，           为样本空间的一个划分。则：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4276" name="Object 3"/>
          <p:cNvGraphicFramePr>
            <a:graphicFrameLocks noChangeAspect="1"/>
          </p:cNvGraphicFramePr>
          <p:nvPr/>
        </p:nvGraphicFramePr>
        <p:xfrm>
          <a:off x="7196138" y="1524000"/>
          <a:ext cx="32750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7451" imgH="209387" progId="Equation.DSMT4">
                  <p:embed/>
                </p:oleObj>
              </mc:Choice>
              <mc:Fallback>
                <p:oleObj name="Equation" r:id="rId2" imgW="1057451" imgH="209387" progId="Equation.DSMT4">
                  <p:embed/>
                  <p:pic>
                    <p:nvPicPr>
                      <p:cNvPr id="5427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6138" y="1524000"/>
                        <a:ext cx="32750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1700" name="Object 4"/>
          <p:cNvGraphicFramePr>
            <a:graphicFrameLocks noChangeAspect="1"/>
          </p:cNvGraphicFramePr>
          <p:nvPr/>
        </p:nvGraphicFramePr>
        <p:xfrm>
          <a:off x="2216151" y="3035301"/>
          <a:ext cx="7237413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19571" imgH="409736" progId="Equation.DSMT4">
                  <p:embed/>
                </p:oleObj>
              </mc:Choice>
              <mc:Fallback>
                <p:oleObj name="Equation" r:id="rId4" imgW="2619571" imgH="409736" progId="Equation.DSMT4">
                  <p:embed/>
                  <p:pic>
                    <p:nvPicPr>
                      <p:cNvPr id="11817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1" y="3035301"/>
                        <a:ext cx="7237413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Text Box 5"/>
          <p:cNvSpPr txBox="1">
            <a:spLocks noChangeArrowheads="1"/>
          </p:cNvSpPr>
          <p:nvPr/>
        </p:nvSpPr>
        <p:spPr bwMode="auto">
          <a:xfrm>
            <a:off x="2159000" y="457201"/>
            <a:ext cx="5842000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7D"/>
                </a:solidFill>
                <a:latin typeface="宋体" panose="02010600030101010101" pitchFamily="2" charset="-122"/>
              </a:rPr>
              <a:t>2、全概率公式与</a:t>
            </a:r>
            <a:r>
              <a:rPr kumimoji="1" lang="zh-CN" altLang="en-US" b="1" dirty="0">
                <a:solidFill>
                  <a:srgbClr val="00007D"/>
                </a:solidFill>
                <a:latin typeface="Times New Roman" panose="02020603050405020304" pitchFamily="18" charset="0"/>
              </a:rPr>
              <a:t>贝叶斯公式</a:t>
            </a:r>
          </a:p>
        </p:txBody>
      </p:sp>
      <p:graphicFrame>
        <p:nvGraphicFramePr>
          <p:cNvPr id="1181702" name="Object 6"/>
          <p:cNvGraphicFramePr>
            <a:graphicFrameLocks noGrp="1" noChangeAspect="1"/>
          </p:cNvGraphicFramePr>
          <p:nvPr>
            <p:ph/>
          </p:nvPr>
        </p:nvGraphicFramePr>
        <p:xfrm>
          <a:off x="2233613" y="4460876"/>
          <a:ext cx="7588250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29057" imgH="600042" progId="Equation.DSMT4">
                  <p:embed/>
                </p:oleObj>
              </mc:Choice>
              <mc:Fallback>
                <p:oleObj name="Equation" r:id="rId6" imgW="2829057" imgH="600042" progId="Equation.DSMT4">
                  <p:embed/>
                  <p:pic>
                    <p:nvPicPr>
                      <p:cNvPr id="1181702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4460876"/>
                        <a:ext cx="7588250" cy="166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785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6DF100AA-19F0-4A46-B0B4-9C7194FADFAF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21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5299" name="Group 2"/>
          <p:cNvGrpSpPr>
            <a:grpSpLocks/>
          </p:cNvGrpSpPr>
          <p:nvPr/>
        </p:nvGrpSpPr>
        <p:grpSpPr bwMode="auto">
          <a:xfrm>
            <a:off x="1981200" y="585788"/>
            <a:ext cx="8204200" cy="5459412"/>
            <a:chOff x="408" y="2208"/>
            <a:chExt cx="5168" cy="3439"/>
          </a:xfrm>
        </p:grpSpPr>
        <p:sp>
          <p:nvSpPr>
            <p:cNvPr id="55300" name="Rectangle 3"/>
            <p:cNvSpPr>
              <a:spLocks noChangeArrowheads="1"/>
            </p:cNvSpPr>
            <p:nvPr/>
          </p:nvSpPr>
          <p:spPr bwMode="auto">
            <a:xfrm>
              <a:off x="408" y="2208"/>
              <a:ext cx="5168" cy="3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例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、 设有一箱同类型的产品是由三家工厂所生产的，已知其中有      的产品是由第一家工厂生产的，其它二厂各生产      ；又知第一第二两厂生产的有 2％是次品，第三家工厂生产 的有4％是次品，现从箱中任取一件产品，问拿到的是次品的概率为多少？ </a:t>
              </a:r>
            </a:p>
            <a:p>
              <a:pPr fontAlgn="base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endPara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5301" name="Object 4"/>
            <p:cNvGraphicFramePr>
              <a:graphicFrameLocks noChangeAspect="1"/>
            </p:cNvGraphicFramePr>
            <p:nvPr/>
          </p:nvGraphicFramePr>
          <p:xfrm>
            <a:off x="3064" y="2680"/>
            <a:ext cx="336" cy="5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3309" imgH="371574" progId="Equation.3">
                    <p:embed/>
                  </p:oleObj>
                </mc:Choice>
                <mc:Fallback>
                  <p:oleObj name="Equation" r:id="rId2" imgW="133309" imgH="371574" progId="Equation.3">
                    <p:embed/>
                    <p:pic>
                      <p:nvPicPr>
                        <p:cNvPr id="55301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4" y="2680"/>
                          <a:ext cx="336" cy="5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2" name="Object 5"/>
            <p:cNvGraphicFramePr>
              <a:graphicFrameLocks noChangeAspect="1"/>
            </p:cNvGraphicFramePr>
            <p:nvPr/>
          </p:nvGraphicFramePr>
          <p:xfrm>
            <a:off x="3864" y="3128"/>
            <a:ext cx="297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3309" imgH="371574" progId="Equation.3">
                    <p:embed/>
                  </p:oleObj>
                </mc:Choice>
                <mc:Fallback>
                  <p:oleObj name="Equation" r:id="rId4" imgW="133309" imgH="371574" progId="Equation.3">
                    <p:embed/>
                    <p:pic>
                      <p:nvPicPr>
                        <p:cNvPr id="55302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4" y="3128"/>
                          <a:ext cx="297" cy="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41098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7FC3987F-35EE-49DE-8945-5B7A5476B3AA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22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6323" name="组合 8"/>
          <p:cNvGrpSpPr>
            <a:grpSpLocks/>
          </p:cNvGrpSpPr>
          <p:nvPr/>
        </p:nvGrpSpPr>
        <p:grpSpPr bwMode="auto">
          <a:xfrm>
            <a:off x="1871663" y="790575"/>
            <a:ext cx="7789862" cy="2192338"/>
            <a:chOff x="686774" y="791144"/>
            <a:chExt cx="7791019" cy="2192429"/>
          </a:xfrm>
        </p:grpSpPr>
        <p:grpSp>
          <p:nvGrpSpPr>
            <p:cNvPr id="56325" name="组合 6"/>
            <p:cNvGrpSpPr>
              <a:grpSpLocks/>
            </p:cNvGrpSpPr>
            <p:nvPr/>
          </p:nvGrpSpPr>
          <p:grpSpPr bwMode="auto">
            <a:xfrm>
              <a:off x="686774" y="791144"/>
              <a:ext cx="7791019" cy="1569660"/>
              <a:chOff x="686774" y="791144"/>
              <a:chExt cx="7791019" cy="1569660"/>
            </a:xfrm>
          </p:grpSpPr>
          <p:grpSp>
            <p:nvGrpSpPr>
              <p:cNvPr id="56327" name="组合 5"/>
              <p:cNvGrpSpPr>
                <a:grpSpLocks/>
              </p:cNvGrpSpPr>
              <p:nvPr/>
            </p:nvGrpSpPr>
            <p:grpSpPr bwMode="auto">
              <a:xfrm>
                <a:off x="686774" y="951797"/>
                <a:ext cx="2993406" cy="617335"/>
                <a:chOff x="686774" y="951797"/>
                <a:chExt cx="2993406" cy="617335"/>
              </a:xfrm>
            </p:grpSpPr>
            <p:sp>
              <p:nvSpPr>
                <p:cNvPr id="56329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686774" y="951797"/>
                  <a:ext cx="1415772" cy="5847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r>
                    <a:rPr lang="zh-CN" altLang="en-US" b="1">
                      <a:solidFill>
                        <a:srgbClr val="000000"/>
                      </a:solidFill>
                    </a:rPr>
                    <a:t>解：设</a:t>
                  </a:r>
                </a:p>
              </p:txBody>
            </p:sp>
            <p:pic>
              <p:nvPicPr>
                <p:cNvPr id="56330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02546" y="951797"/>
                  <a:ext cx="1577634" cy="6173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56328" name="TextBox 4"/>
              <p:cNvSpPr txBox="1">
                <a:spLocks noChangeArrowheads="1"/>
              </p:cNvSpPr>
              <p:nvPr/>
            </p:nvSpPr>
            <p:spPr bwMode="auto">
              <a:xfrm>
                <a:off x="1463012" y="791144"/>
                <a:ext cx="7014781" cy="1569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zh-CN" altLang="en-US" b="1">
                    <a:solidFill>
                      <a:srgbClr val="000000"/>
                    </a:solidFill>
                  </a:rPr>
                  <a:t>                    分别表示取出的产品由第一、第二、第三家工厂生产；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593371" y="2404111"/>
              <a:ext cx="5328441" cy="5794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3200" i="1" dirty="0">
                  <a:solidFill>
                    <a:srgbClr val="000000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B</a:t>
              </a:r>
              <a:r>
                <a:rPr lang="zh-CN" altLang="en-US" sz="3200" b="1" dirty="0">
                  <a:solidFill>
                    <a:srgbClr val="000000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表示任取一个产品是次品；</a:t>
              </a:r>
            </a:p>
          </p:txBody>
        </p:sp>
      </p:grpSp>
      <p:pic>
        <p:nvPicPr>
          <p:cNvPr id="13998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4" y="3190876"/>
            <a:ext cx="9070975" cy="164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4799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64921360-0B13-43EB-A95F-E5D247BF49C1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23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65288" y="720726"/>
            <a:ext cx="8661400" cy="5021263"/>
          </a:xfrm>
          <a:noFill/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b="1"/>
              <a:t>例</a:t>
            </a:r>
            <a:r>
              <a:rPr lang="en-US" altLang="zh-CN" b="1"/>
              <a:t>5</a:t>
            </a:r>
            <a:r>
              <a:rPr lang="zh-CN" altLang="en-US" b="1"/>
              <a:t>、产品整箱出售，每箱</a:t>
            </a:r>
            <a:r>
              <a:rPr lang="en-US" altLang="zh-CN" b="1"/>
              <a:t>20</a:t>
            </a:r>
            <a:r>
              <a:rPr lang="zh-CN" altLang="en-US" b="1"/>
              <a:t>个。各箱有</a:t>
            </a:r>
            <a:r>
              <a:rPr lang="en-US" altLang="zh-CN" b="1"/>
              <a:t>0</a:t>
            </a:r>
            <a:r>
              <a:rPr lang="zh-CN" altLang="en-US" b="1"/>
              <a:t>，</a:t>
            </a:r>
            <a:r>
              <a:rPr lang="en-US" altLang="zh-CN" b="1"/>
              <a:t>1</a:t>
            </a:r>
            <a:r>
              <a:rPr lang="zh-CN" altLang="en-US" b="1"/>
              <a:t>，</a:t>
            </a:r>
            <a:r>
              <a:rPr lang="en-US" altLang="zh-CN" b="1"/>
              <a:t>2</a:t>
            </a:r>
            <a:r>
              <a:rPr lang="zh-CN" altLang="en-US" b="1"/>
              <a:t>个次品的概率分别为</a:t>
            </a:r>
            <a:r>
              <a:rPr lang="en-US" altLang="zh-CN" b="1"/>
              <a:t>0.7</a:t>
            </a:r>
            <a:r>
              <a:rPr lang="zh-CN" altLang="en-US" b="1"/>
              <a:t>，</a:t>
            </a:r>
            <a:r>
              <a:rPr lang="en-US" altLang="zh-CN" b="1"/>
              <a:t>0.2</a:t>
            </a:r>
            <a:r>
              <a:rPr lang="zh-CN" altLang="en-US" b="1"/>
              <a:t>，</a:t>
            </a:r>
            <a:r>
              <a:rPr lang="en-US" altLang="zh-CN" b="1"/>
              <a:t>0.1</a:t>
            </a:r>
            <a:r>
              <a:rPr lang="zh-CN" altLang="en-US" b="1"/>
              <a:t>。一位顾客欲购买一箱产品，在购买时，营业员随机地取一箱，而顾客从中任取</a:t>
            </a:r>
            <a:r>
              <a:rPr lang="en-US" altLang="zh-CN" b="1"/>
              <a:t>4</a:t>
            </a:r>
            <a:r>
              <a:rPr lang="zh-CN" altLang="en-US" b="1"/>
              <a:t>只检查，若无次品，则买下该箱产品，否则退货，求（</a:t>
            </a:r>
            <a:r>
              <a:rPr lang="en-US" altLang="zh-CN" b="1"/>
              <a:t>1</a:t>
            </a:r>
            <a:r>
              <a:rPr lang="zh-CN" altLang="en-US" b="1"/>
              <a:t>）顾客买下该箱产品的概率；（</a:t>
            </a:r>
            <a:r>
              <a:rPr lang="en-US" altLang="zh-CN" b="1"/>
              <a:t>2</a:t>
            </a:r>
            <a:r>
              <a:rPr lang="zh-CN" altLang="en-US" b="1"/>
              <a:t>）已知顾客买下一箱产品，则该箱都是正品的概率为多少？</a:t>
            </a:r>
            <a:endParaRPr lang="en-US" altLang="zh-CN" b="1"/>
          </a:p>
        </p:txBody>
      </p:sp>
    </p:spTree>
    <p:extLst>
      <p:ext uri="{BB962C8B-B14F-4D97-AF65-F5344CB8AC3E}">
        <p14:creationId xmlns:p14="http://schemas.microsoft.com/office/powerpoint/2010/main" val="1232812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7F71A967-2064-4693-83E1-B6F852767B69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24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2144713" y="614363"/>
            <a:ext cx="8159750" cy="1069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解：令事件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表示一箱产品中含有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个次品 （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=0,1,2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）；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表示顾客买下该箱产品；</a:t>
            </a:r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2481264" y="1681163"/>
          <a:ext cx="6821487" cy="209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95600" imgH="889000" progId="Equation.DSMT4">
                  <p:embed/>
                </p:oleObj>
              </mc:Choice>
              <mc:Fallback>
                <p:oleObj name="Equation" r:id="rId2" imgW="2895600" imgH="889000" progId="Equation.DSMT4">
                  <p:embed/>
                  <p:pic>
                    <p:nvPicPr>
                      <p:cNvPr id="532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4" y="1681163"/>
                        <a:ext cx="6821487" cy="209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2533651" y="4300539"/>
          <a:ext cx="66643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21000" imgH="419100" progId="Equation.DSMT4">
                  <p:embed/>
                </p:oleObj>
              </mc:Choice>
              <mc:Fallback>
                <p:oleObj name="Equation" r:id="rId4" imgW="2921000" imgH="419100" progId="Equation.DSMT4">
                  <p:embed/>
                  <p:pic>
                    <p:nvPicPr>
                      <p:cNvPr id="532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1" y="4300539"/>
                        <a:ext cx="666432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786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FD61947-6A22-4AF3-B91B-E60EA5695047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949450" y="517525"/>
            <a:ext cx="363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§1.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3  等可能概型</a:t>
            </a:r>
          </a:p>
        </p:txBody>
      </p:sp>
      <p:sp>
        <p:nvSpPr>
          <p:cNvPr id="1166339" name="Text Box 3"/>
          <p:cNvSpPr txBox="1">
            <a:spLocks noChangeArrowheads="1"/>
          </p:cNvSpPr>
          <p:nvPr/>
        </p:nvSpPr>
        <p:spPr bwMode="auto">
          <a:xfrm>
            <a:off x="2066926" y="1370014"/>
            <a:ext cx="81073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等可能概型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（古典概型）：如果一个随机试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验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具有如下的特征，则称为等可能概型。</a:t>
            </a:r>
          </a:p>
        </p:txBody>
      </p:sp>
      <p:sp>
        <p:nvSpPr>
          <p:cNvPr id="1166340" name="Text Box 4"/>
          <p:cNvSpPr txBox="1">
            <a:spLocks noChangeArrowheads="1"/>
          </p:cNvSpPr>
          <p:nvPr/>
        </p:nvSpPr>
        <p:spPr bwMode="auto">
          <a:xfrm>
            <a:off x="2130426" y="2817814"/>
            <a:ext cx="825341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（1）基本事件的全集是由有限个基本事件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组成的；</a:t>
            </a:r>
          </a:p>
        </p:txBody>
      </p:sp>
      <p:sp>
        <p:nvSpPr>
          <p:cNvPr id="1166341" name="Text Box 5"/>
          <p:cNvSpPr txBox="1">
            <a:spLocks noChangeArrowheads="1"/>
          </p:cNvSpPr>
          <p:nvPr/>
        </p:nvSpPr>
        <p:spPr bwMode="auto">
          <a:xfrm>
            <a:off x="2141538" y="4441826"/>
            <a:ext cx="8153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（2）每一个基本事件在一次试验中发生的可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能性是相同的。</a:t>
            </a:r>
          </a:p>
        </p:txBody>
      </p:sp>
    </p:spTree>
    <p:extLst>
      <p:ext uri="{BB962C8B-B14F-4D97-AF65-F5344CB8AC3E}">
        <p14:creationId xmlns:p14="http://schemas.microsoft.com/office/powerpoint/2010/main" val="159019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91309C3B-ED54-49C5-8832-53F2D80B41F5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4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167362" name="Text Box 2"/>
          <p:cNvSpPr txBox="1">
            <a:spLocks noChangeArrowheads="1"/>
          </p:cNvSpPr>
          <p:nvPr/>
        </p:nvSpPr>
        <p:spPr bwMode="auto">
          <a:xfrm>
            <a:off x="2108200" y="1296988"/>
            <a:ext cx="8229600" cy="204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3300"/>
                </a:solidFill>
                <a:latin typeface="宋体" panose="02010600030101010101" pitchFamily="2" charset="-122"/>
              </a:rPr>
              <a:t>定义：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在古典概型中，若样本空间包含的基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本事件总个数为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其中事件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包含的基本事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件个数为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则事件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的概率为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167363" name="Object 3"/>
          <p:cNvGraphicFramePr>
            <a:graphicFrameLocks noChangeAspect="1"/>
          </p:cNvGraphicFramePr>
          <p:nvPr/>
        </p:nvGraphicFramePr>
        <p:xfrm>
          <a:off x="4676776" y="3484563"/>
          <a:ext cx="1838325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9890" imgH="371574" progId="Equation.DSMT4">
                  <p:embed/>
                </p:oleObj>
              </mc:Choice>
              <mc:Fallback>
                <p:oleObj name="Equation" r:id="rId2" imgW="599890" imgH="371574" progId="Equation.DSMT4">
                  <p:embed/>
                  <p:pic>
                    <p:nvPicPr>
                      <p:cNvPr id="11673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6776" y="3484563"/>
                        <a:ext cx="1838325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2095500" y="449264"/>
            <a:ext cx="6172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古典概型中概率的计算</a:t>
            </a:r>
          </a:p>
        </p:txBody>
      </p:sp>
    </p:spTree>
    <p:extLst>
      <p:ext uri="{BB962C8B-B14F-4D97-AF65-F5344CB8AC3E}">
        <p14:creationId xmlns:p14="http://schemas.microsoft.com/office/powerpoint/2010/main" val="335426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959E540B-9FDC-4774-AC27-60965802C85E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5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1946275" y="506413"/>
            <a:ext cx="8115300" cy="2653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4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抽签的公平性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) 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盒中有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个黑球，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个白球，把球随机地一只只取出（不放回），求事件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第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（1</a:t>
            </a:r>
            <a:r>
              <a:rPr kumimoji="1"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≤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 ≤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＋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次取到黑球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的概率。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1170439" name="Group 7"/>
          <p:cNvGrpSpPr>
            <a:grpSpLocks/>
          </p:cNvGrpSpPr>
          <p:nvPr/>
        </p:nvGrpSpPr>
        <p:grpSpPr bwMode="auto">
          <a:xfrm>
            <a:off x="2035175" y="3317876"/>
            <a:ext cx="7778750" cy="1655763"/>
            <a:chOff x="322" y="2090"/>
            <a:chExt cx="4900" cy="1043"/>
          </a:xfrm>
        </p:grpSpPr>
        <p:sp>
          <p:nvSpPr>
            <p:cNvPr id="40965" name="Text Box 4"/>
            <p:cNvSpPr txBox="1">
              <a:spLocks noChangeArrowheads="1"/>
            </p:cNvSpPr>
            <p:nvPr/>
          </p:nvSpPr>
          <p:spPr bwMode="auto">
            <a:xfrm>
              <a:off x="322" y="2090"/>
              <a:ext cx="62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</a:rPr>
                <a:t>解：</a:t>
              </a:r>
            </a:p>
          </p:txBody>
        </p:sp>
        <p:graphicFrame>
          <p:nvGraphicFramePr>
            <p:cNvPr id="40966" name="Object 5"/>
            <p:cNvGraphicFramePr>
              <a:graphicFrameLocks noChangeAspect="1"/>
            </p:cNvGraphicFramePr>
            <p:nvPr/>
          </p:nvGraphicFramePr>
          <p:xfrm>
            <a:off x="790" y="2411"/>
            <a:ext cx="4432" cy="7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806700" imgH="457200" progId="Equation.DSMT4">
                    <p:embed/>
                  </p:oleObj>
                </mc:Choice>
                <mc:Fallback>
                  <p:oleObj name="Equation" r:id="rId2" imgW="2806700" imgH="457200" progId="Equation.DSMT4">
                    <p:embed/>
                    <p:pic>
                      <p:nvPicPr>
                        <p:cNvPr id="4096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0" y="2411"/>
                          <a:ext cx="4432" cy="7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8424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65AF0F02-9532-4AA9-80FE-DB6EB34BA884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6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396740" name="Text Box 4"/>
          <p:cNvSpPr txBox="1">
            <a:spLocks noChangeArrowheads="1"/>
          </p:cNvSpPr>
          <p:nvPr/>
        </p:nvSpPr>
        <p:spPr bwMode="auto">
          <a:xfrm>
            <a:off x="1939925" y="844550"/>
            <a:ext cx="8585200" cy="277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5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、一盒中含有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－1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个黑球，一个白球，每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次从盒中随机地取一只球，并还入一只黑球，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这样继续下去，求事件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第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次取到黑球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endParaRPr kumimoji="1" lang="zh-CN" altLang="en-US" b="1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的概率。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970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83F4A4EE-2041-4D01-8579-CBED31800067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7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3011" name="Group 2"/>
          <p:cNvGrpSpPr>
            <a:grpSpLocks/>
          </p:cNvGrpSpPr>
          <p:nvPr/>
        </p:nvGrpSpPr>
        <p:grpSpPr bwMode="auto">
          <a:xfrm>
            <a:off x="2212975" y="550863"/>
            <a:ext cx="8216900" cy="2774950"/>
            <a:chOff x="434" y="347"/>
            <a:chExt cx="5176" cy="1748"/>
          </a:xfrm>
        </p:grpSpPr>
        <p:sp>
          <p:nvSpPr>
            <p:cNvPr id="43014" name="Text Box 3"/>
            <p:cNvSpPr txBox="1">
              <a:spLocks noChangeArrowheads="1"/>
            </p:cNvSpPr>
            <p:nvPr/>
          </p:nvSpPr>
          <p:spPr bwMode="auto">
            <a:xfrm>
              <a:off x="434" y="347"/>
              <a:ext cx="5176" cy="1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解：显然，这是一个古典概型的问题，样本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空间的大小为       ；而要求概率的事件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所包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含的基本事件个数就不容易计算了，但可考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虑其逆事件，包含的基本事件数为：</a:t>
              </a:r>
              <a:endPara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3015" name="Object 4"/>
            <p:cNvGraphicFramePr>
              <a:graphicFrameLocks noChangeAspect="1"/>
            </p:cNvGraphicFramePr>
            <p:nvPr/>
          </p:nvGraphicFramePr>
          <p:xfrm>
            <a:off x="2051" y="817"/>
            <a:ext cx="387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09486" imgH="180766" progId="Equation.3">
                    <p:embed/>
                  </p:oleObj>
                </mc:Choice>
                <mc:Fallback>
                  <p:oleObj name="Equation" r:id="rId2" imgW="209486" imgH="180766" progId="Equation.3">
                    <p:embed/>
                    <p:pic>
                      <p:nvPicPr>
                        <p:cNvPr id="4301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" y="817"/>
                          <a:ext cx="387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012" name="Object 5"/>
          <p:cNvGraphicFramePr>
            <a:graphicFrameLocks noChangeAspect="1"/>
          </p:cNvGraphicFramePr>
          <p:nvPr/>
        </p:nvGraphicFramePr>
        <p:xfrm>
          <a:off x="4894264" y="3673476"/>
          <a:ext cx="1944687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04633" imgH="209387" progId="Equation.DSMT4">
                  <p:embed/>
                </p:oleObj>
              </mc:Choice>
              <mc:Fallback>
                <p:oleObj name="Equation" r:id="rId4" imgW="704633" imgH="209387" progId="Equation.DSMT4">
                  <p:embed/>
                  <p:pic>
                    <p:nvPicPr>
                      <p:cNvPr id="4301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4264" y="3673476"/>
                        <a:ext cx="1944687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6"/>
          <p:cNvGraphicFramePr>
            <a:graphicFrameLocks noChangeAspect="1"/>
          </p:cNvGraphicFramePr>
          <p:nvPr/>
        </p:nvGraphicFramePr>
        <p:xfrm>
          <a:off x="2479676" y="4713289"/>
          <a:ext cx="5529263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38224" imgH="400195" progId="Equation.3">
                  <p:embed/>
                </p:oleObj>
              </mc:Choice>
              <mc:Fallback>
                <p:oleObj name="Equation" r:id="rId6" imgW="2038224" imgH="400195" progId="Equation.3">
                  <p:embed/>
                  <p:pic>
                    <p:nvPicPr>
                      <p:cNvPr id="4301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6" y="4713289"/>
                        <a:ext cx="5529263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1231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DBA687BE-1D5D-4CB9-B0BF-F3F457850A99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8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024063" y="660400"/>
            <a:ext cx="8115300" cy="1582738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例</a:t>
            </a:r>
            <a:r>
              <a:rPr lang="en-US" altLang="zh-CN" b="1">
                <a:latin typeface="Times New Roman" panose="02020603050405020304" pitchFamily="18" charset="0"/>
              </a:rPr>
              <a:t>6</a:t>
            </a:r>
            <a:r>
              <a:rPr lang="zh-CN" altLang="en-US" b="1">
                <a:latin typeface="Times New Roman" panose="02020603050405020304" pitchFamily="18" charset="0"/>
              </a:rPr>
              <a:t>、 从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9</a:t>
            </a:r>
            <a:r>
              <a:rPr lang="zh-CN" altLang="en-US" b="1">
                <a:latin typeface="Times New Roman" panose="02020603050405020304" pitchFamily="18" charset="0"/>
              </a:rPr>
              <a:t>中有放回的取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 b="1">
                <a:latin typeface="Times New Roman" panose="02020603050405020304" pitchFamily="18" charset="0"/>
              </a:rPr>
              <a:t>个数，求取到的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 b="1">
                <a:latin typeface="Times New Roman" panose="02020603050405020304" pitchFamily="18" charset="0"/>
              </a:rPr>
              <a:t>个数的乘积能被</a:t>
            </a:r>
            <a:r>
              <a:rPr lang="en-US" altLang="zh-CN">
                <a:latin typeface="Times New Roman" panose="02020603050405020304" pitchFamily="18" charset="0"/>
              </a:rPr>
              <a:t>10</a:t>
            </a:r>
            <a:r>
              <a:rPr lang="zh-CN" altLang="en-US" b="1">
                <a:latin typeface="Times New Roman" panose="02020603050405020304" pitchFamily="18" charset="0"/>
              </a:rPr>
              <a:t>整除的概率。</a:t>
            </a:r>
          </a:p>
        </p:txBody>
      </p:sp>
      <p:sp>
        <p:nvSpPr>
          <p:cNvPr id="1172483" name="Text Box 3"/>
          <p:cNvSpPr txBox="1">
            <a:spLocks noChangeArrowheads="1"/>
          </p:cNvSpPr>
          <p:nvPr/>
        </p:nvSpPr>
        <p:spPr bwMode="auto">
          <a:xfrm>
            <a:off x="2012951" y="2143125"/>
            <a:ext cx="8451317" cy="1069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485" tIns="41742" rIns="83485" bIns="4174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解：令事件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表示：取出的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个数中含有偶数，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事件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表示：取出的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个数中含有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</p:txBody>
      </p:sp>
      <p:graphicFrame>
        <p:nvGraphicFramePr>
          <p:cNvPr id="117248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019425" y="3392489"/>
          <a:ext cx="5894388" cy="228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62200" imgH="914400" progId="Equation.DSMT4">
                  <p:embed/>
                </p:oleObj>
              </mc:Choice>
              <mc:Fallback>
                <p:oleObj name="Equation" r:id="rId2" imgW="2362200" imgH="914400" progId="Equation.DSMT4">
                  <p:embed/>
                  <p:pic>
                    <p:nvPicPr>
                      <p:cNvPr id="1172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425" y="3392489"/>
                        <a:ext cx="5894388" cy="228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31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24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418F9CA3-2AEA-48D4-988F-2131CA382BE2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9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1771650" y="519114"/>
            <a:ext cx="5410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 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§</a:t>
            </a:r>
            <a:r>
              <a:rPr lang="zh-CN" altLang="en-US" b="1" dirty="0">
                <a:solidFill>
                  <a:srgbClr val="000000"/>
                </a:solidFill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zh-CN" altLang="en-US" b="1" dirty="0">
                <a:solidFill>
                  <a:srgbClr val="000000"/>
                </a:solidFill>
              </a:rPr>
              <a:t>4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条件概率与乘法公式</a:t>
            </a:r>
          </a:p>
        </p:txBody>
      </p:sp>
      <p:sp>
        <p:nvSpPr>
          <p:cNvPr id="1173507" name="Text Box 3"/>
          <p:cNvSpPr txBox="1">
            <a:spLocks noChangeArrowheads="1"/>
          </p:cNvSpPr>
          <p:nvPr/>
        </p:nvSpPr>
        <p:spPr bwMode="auto">
          <a:xfrm>
            <a:off x="2133600" y="1371600"/>
            <a:ext cx="457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一、条件概率的定义</a:t>
            </a:r>
          </a:p>
        </p:txBody>
      </p:sp>
      <p:grpSp>
        <p:nvGrpSpPr>
          <p:cNvPr id="1173508" name="Group 4"/>
          <p:cNvGrpSpPr>
            <a:grpSpLocks/>
          </p:cNvGrpSpPr>
          <p:nvPr/>
        </p:nvGrpSpPr>
        <p:grpSpPr bwMode="auto">
          <a:xfrm>
            <a:off x="1749425" y="2125663"/>
            <a:ext cx="8707438" cy="3598862"/>
            <a:chOff x="180" y="1352"/>
            <a:chExt cx="5485" cy="2267"/>
          </a:xfrm>
        </p:grpSpPr>
        <p:sp>
          <p:nvSpPr>
            <p:cNvPr id="45062" name="Text Box 5"/>
            <p:cNvSpPr txBox="1">
              <a:spLocks noChangeArrowheads="1"/>
            </p:cNvSpPr>
            <p:nvPr/>
          </p:nvSpPr>
          <p:spPr bwMode="auto">
            <a:xfrm>
              <a:off x="180" y="1352"/>
              <a:ext cx="5485" cy="2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在实际问题中，除了要知道事件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的概率     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外，有时还要考虑在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“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已知事件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发生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”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的条件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下，事件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发生的概率。一般情况下，两者的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概率是不相等的，为了区别所见，我们把后者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称为</a:t>
              </a:r>
              <a:r>
                <a:rPr kumimoji="1" lang="zh-CN" altLang="en-US" b="1">
                  <a:solidFill>
                    <a:srgbClr val="00007D"/>
                  </a:solidFill>
                  <a:latin typeface="宋体" panose="02010600030101010101" pitchFamily="2" charset="-122"/>
                </a:rPr>
                <a:t>条件概率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，记为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：</a:t>
              </a:r>
            </a:p>
          </p:txBody>
        </p:sp>
        <p:graphicFrame>
          <p:nvGraphicFramePr>
            <p:cNvPr id="45063" name="Object 6"/>
            <p:cNvGraphicFramePr>
              <a:graphicFrameLocks noChangeAspect="1"/>
            </p:cNvGraphicFramePr>
            <p:nvPr/>
          </p:nvGraphicFramePr>
          <p:xfrm>
            <a:off x="4961" y="1379"/>
            <a:ext cx="586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333272" imgH="180766" progId="Equation.3">
                    <p:embed/>
                  </p:oleObj>
                </mc:Choice>
                <mc:Fallback>
                  <p:oleObj r:id="rId2" imgW="333272" imgH="180766" progId="Equation.3">
                    <p:embed/>
                    <p:pic>
                      <p:nvPicPr>
                        <p:cNvPr id="45063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1" y="1379"/>
                          <a:ext cx="586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4" name="Object 7"/>
            <p:cNvGraphicFramePr>
              <a:graphicFrameLocks noChangeAspect="1"/>
            </p:cNvGraphicFramePr>
            <p:nvPr/>
          </p:nvGraphicFramePr>
          <p:xfrm>
            <a:off x="2941" y="3191"/>
            <a:ext cx="809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466581" imgH="238008" progId="Equation.3">
                    <p:embed/>
                  </p:oleObj>
                </mc:Choice>
                <mc:Fallback>
                  <p:oleObj r:id="rId4" imgW="466581" imgH="238008" progId="Equation.3">
                    <p:embed/>
                    <p:pic>
                      <p:nvPicPr>
                        <p:cNvPr id="45064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1" y="3191"/>
                          <a:ext cx="809" cy="4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9059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3507" grpId="0" autoUpdateAnimBg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1196</Words>
  <Application>Microsoft Office PowerPoint</Application>
  <PresentationFormat>宽屏</PresentationFormat>
  <Paragraphs>94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宋体</vt:lpstr>
      <vt:lpstr>Arial</vt:lpstr>
      <vt:lpstr>Arial Black</vt:lpstr>
      <vt:lpstr>Cambria Math</vt:lpstr>
      <vt:lpstr>Times New Roman</vt:lpstr>
      <vt:lpstr>Wingdings</vt:lpstr>
      <vt:lpstr>Pixel</vt:lpstr>
      <vt:lpstr>Equation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yugang sheng</dc:creator>
  <cp:lastModifiedBy>邹颖 曹</cp:lastModifiedBy>
  <cp:revision>6</cp:revision>
  <dcterms:created xsi:type="dcterms:W3CDTF">2020-10-08T07:54:49Z</dcterms:created>
  <dcterms:modified xsi:type="dcterms:W3CDTF">2022-07-15T15:54:16Z</dcterms:modified>
</cp:coreProperties>
</file>