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emf"/><Relationship Id="rId4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29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emf"/><Relationship Id="rId4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4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emf"/><Relationship Id="rId4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AE0F-1F55-440A-B91A-D8F768EED7C6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48B3-9F24-4C18-B9D4-6E693111F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5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AE0F-1F55-440A-B91A-D8F768EED7C6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48B3-9F24-4C18-B9D4-6E693111F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1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AE0F-1F55-440A-B91A-D8F768EED7C6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48B3-9F24-4C18-B9D4-6E693111F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841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5BD79-EFA6-41DA-A997-F43DF4297D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40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AE0F-1F55-440A-B91A-D8F768EED7C6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48B3-9F24-4C18-B9D4-6E693111F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75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AE0F-1F55-440A-B91A-D8F768EED7C6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48B3-9F24-4C18-B9D4-6E693111F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98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AE0F-1F55-440A-B91A-D8F768EED7C6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48B3-9F24-4C18-B9D4-6E693111F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92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AE0F-1F55-440A-B91A-D8F768EED7C6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48B3-9F24-4C18-B9D4-6E693111F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40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AE0F-1F55-440A-B91A-D8F768EED7C6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48B3-9F24-4C18-B9D4-6E693111F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0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AE0F-1F55-440A-B91A-D8F768EED7C6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48B3-9F24-4C18-B9D4-6E693111F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17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AE0F-1F55-440A-B91A-D8F768EED7C6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48B3-9F24-4C18-B9D4-6E693111F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50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AE0F-1F55-440A-B91A-D8F768EED7C6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48B3-9F24-4C18-B9D4-6E693111F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75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BAE0F-1F55-440A-B91A-D8F768EED7C6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F48B3-9F24-4C18-B9D4-6E693111F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31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7.w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1.w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8.w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0.e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2.emf"/><Relationship Id="rId4" Type="http://schemas.openxmlformats.org/officeDocument/2006/relationships/image" Target="../media/image39.emf"/><Relationship Id="rId9" Type="http://schemas.openxmlformats.org/officeDocument/2006/relationships/oleObject" Target="../embeddings/oleObject4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039" y="307426"/>
            <a:ext cx="10295812" cy="61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3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1F5B83-03A6-415A-B8C1-5476B6BF75B9}" type="slidenum">
              <a:rPr lang="zh-CN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aphicFrame>
        <p:nvGraphicFramePr>
          <p:cNvPr id="150531" name="Object 2"/>
          <p:cNvGraphicFramePr>
            <a:graphicFrameLocks noChangeAspect="1"/>
          </p:cNvGraphicFramePr>
          <p:nvPr/>
        </p:nvGraphicFramePr>
        <p:xfrm>
          <a:off x="1981201" y="955676"/>
          <a:ext cx="7616825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3" imgW="2376508" imgH="447897" progId="Equation.DSMT4">
                  <p:embed/>
                </p:oleObj>
              </mc:Choice>
              <mc:Fallback>
                <p:oleObj name="Equation" r:id="rId3" imgW="2376508" imgH="447897" progId="Equation.DSMT4">
                  <p:embed/>
                  <p:pic>
                    <p:nvPicPr>
                      <p:cNvPr id="15053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955676"/>
                        <a:ext cx="7616825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0" name="Object 6"/>
          <p:cNvGraphicFramePr>
            <a:graphicFrameLocks noChangeAspect="1"/>
          </p:cNvGraphicFramePr>
          <p:nvPr/>
        </p:nvGraphicFramePr>
        <p:xfrm>
          <a:off x="2968626" y="2484438"/>
          <a:ext cx="54705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5" imgW="2095500" imgH="228600" progId="Equation.DSMT4">
                  <p:embed/>
                </p:oleObj>
              </mc:Choice>
              <mc:Fallback>
                <p:oleObj name="Equation" r:id="rId5" imgW="2095500" imgH="228600" progId="Equation.DSMT4">
                  <p:embed/>
                  <p:pic>
                    <p:nvPicPr>
                      <p:cNvPr id="139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26" y="2484438"/>
                        <a:ext cx="54705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1" name="Object 7"/>
          <p:cNvGraphicFramePr>
            <a:graphicFrameLocks noChangeAspect="1"/>
          </p:cNvGraphicFramePr>
          <p:nvPr/>
        </p:nvGraphicFramePr>
        <p:xfrm>
          <a:off x="3960814" y="3159126"/>
          <a:ext cx="43592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7" imgW="1726451" imgH="393529" progId="Equation.DSMT4">
                  <p:embed/>
                </p:oleObj>
              </mc:Choice>
              <mc:Fallback>
                <p:oleObj name="Equation" r:id="rId7" imgW="1726451" imgH="393529" progId="Equation.DSMT4">
                  <p:embed/>
                  <p:pic>
                    <p:nvPicPr>
                      <p:cNvPr id="1392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814" y="3159126"/>
                        <a:ext cx="435927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2" name="Object 8"/>
          <p:cNvGraphicFramePr>
            <a:graphicFrameLocks noChangeAspect="1"/>
          </p:cNvGraphicFramePr>
          <p:nvPr/>
        </p:nvGraphicFramePr>
        <p:xfrm>
          <a:off x="3086100" y="4333875"/>
          <a:ext cx="3690938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9" imgW="1269449" imgH="393529" progId="Equation.DSMT4">
                  <p:embed/>
                </p:oleObj>
              </mc:Choice>
              <mc:Fallback>
                <p:oleObj name="Equation" r:id="rId9" imgW="1269449" imgH="393529" progId="Equation.DSMT4">
                  <p:embed/>
                  <p:pic>
                    <p:nvPicPr>
                      <p:cNvPr id="1392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4333875"/>
                        <a:ext cx="3690938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2038350" y="2430463"/>
            <a:ext cx="992544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/>
              <a:t>解：</a:t>
            </a:r>
          </a:p>
        </p:txBody>
      </p:sp>
    </p:spTree>
    <p:extLst>
      <p:ext uri="{BB962C8B-B14F-4D97-AF65-F5344CB8AC3E}">
        <p14:creationId xmlns:p14="http://schemas.microsoft.com/office/powerpoint/2010/main" val="265989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4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205039" y="992189"/>
          <a:ext cx="6967537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3" imgW="2366986" imgH="471497" progId="Equation.DSMT4">
                  <p:embed/>
                </p:oleObj>
              </mc:Choice>
              <mc:Fallback>
                <p:oleObj name="Equation" r:id="rId3" imgW="2366986" imgH="471497" progId="Equation.DSMT4">
                  <p:embed/>
                  <p:pic>
                    <p:nvPicPr>
                      <p:cNvPr id="15155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9" y="992189"/>
                        <a:ext cx="6967537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74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209925" y="3013075"/>
          <a:ext cx="469423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5" imgW="1892300" imgH="241300" progId="Equation.DSMT4">
                  <p:embed/>
                </p:oleObj>
              </mc:Choice>
              <mc:Fallback>
                <p:oleObj name="Equation" r:id="rId5" imgW="1892300" imgH="241300" progId="Equation.DSMT4">
                  <p:embed/>
                  <p:pic>
                    <p:nvPicPr>
                      <p:cNvPr id="3184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3013075"/>
                        <a:ext cx="4694238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77" name="Object 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133851" y="3698875"/>
          <a:ext cx="3662363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7" imgW="1435100" imgH="342900" progId="Equation.DSMT4">
                  <p:embed/>
                </p:oleObj>
              </mc:Choice>
              <mc:Fallback>
                <p:oleObj name="Equation" r:id="rId7" imgW="1435100" imgH="342900" progId="Equation.DSMT4">
                  <p:embed/>
                  <p:pic>
                    <p:nvPicPr>
                      <p:cNvPr id="3184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1" y="3698875"/>
                        <a:ext cx="3662363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70" name="Text Box 6"/>
          <p:cNvSpPr txBox="1">
            <a:spLocks noChangeArrowheads="1"/>
          </p:cNvSpPr>
          <p:nvPr/>
        </p:nvSpPr>
        <p:spPr bwMode="auto">
          <a:xfrm>
            <a:off x="2197101" y="2278063"/>
            <a:ext cx="2845615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/>
              <a:t>解：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 b="1"/>
              <a:t>是奇数时</a:t>
            </a:r>
          </a:p>
        </p:txBody>
      </p:sp>
      <p:graphicFrame>
        <p:nvGraphicFramePr>
          <p:cNvPr id="318480" name="Object 16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3213100" y="4703763"/>
          <a:ext cx="3709988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9" imgW="1358900" imgH="419100" progId="Equation.DSMT4">
                  <p:embed/>
                </p:oleObj>
              </mc:Choice>
              <mc:Fallback>
                <p:oleObj name="Equation" r:id="rId9" imgW="1358900" imgH="419100" progId="Equation.DSMT4">
                  <p:embed/>
                  <p:pic>
                    <p:nvPicPr>
                      <p:cNvPr id="31848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4703763"/>
                        <a:ext cx="3709988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91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613" name="Object 5"/>
          <p:cNvGraphicFramePr>
            <a:graphicFrameLocks noChangeAspect="1"/>
          </p:cNvGraphicFramePr>
          <p:nvPr/>
        </p:nvGraphicFramePr>
        <p:xfrm>
          <a:off x="2462214" y="2125664"/>
          <a:ext cx="7551737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3" imgW="2959100" imgH="584200" progId="Equation.DSMT4">
                  <p:embed/>
                </p:oleObj>
              </mc:Choice>
              <mc:Fallback>
                <p:oleObj name="Equation" r:id="rId3" imgW="2959100" imgH="584200" progId="Equation.DSMT4">
                  <p:embed/>
                  <p:pic>
                    <p:nvPicPr>
                      <p:cNvPr id="3246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4" y="2125664"/>
                        <a:ext cx="7551737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2579" name="Group 8"/>
          <p:cNvGrpSpPr>
            <a:grpSpLocks/>
          </p:cNvGrpSpPr>
          <p:nvPr/>
        </p:nvGrpSpPr>
        <p:grpSpPr bwMode="auto">
          <a:xfrm>
            <a:off x="2197100" y="1004888"/>
            <a:ext cx="6946900" cy="608012"/>
            <a:chOff x="424" y="633"/>
            <a:chExt cx="4376" cy="383"/>
          </a:xfrm>
        </p:grpSpPr>
        <p:graphicFrame>
          <p:nvGraphicFramePr>
            <p:cNvPr id="152581" name="Object 4"/>
            <p:cNvGraphicFramePr>
              <a:graphicFrameLocks noChangeAspect="1"/>
            </p:cNvGraphicFramePr>
            <p:nvPr/>
          </p:nvGraphicFramePr>
          <p:xfrm>
            <a:off x="1843" y="639"/>
            <a:ext cx="2957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7" name="Equation" r:id="rId5" imgW="1892300" imgH="241300" progId="Equation.DSMT4">
                    <p:embed/>
                  </p:oleObj>
                </mc:Choice>
                <mc:Fallback>
                  <p:oleObj name="Equation" r:id="rId5" imgW="1892300" imgH="241300" progId="Equation.DSMT4">
                    <p:embed/>
                    <p:pic>
                      <p:nvPicPr>
                        <p:cNvPr id="152581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3" y="639"/>
                          <a:ext cx="2957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2582" name="Text Box 6"/>
            <p:cNvSpPr txBox="1">
              <a:spLocks noChangeArrowheads="1"/>
            </p:cNvSpPr>
            <p:nvPr/>
          </p:nvSpPr>
          <p:spPr bwMode="auto">
            <a:xfrm>
              <a:off x="424" y="633"/>
              <a:ext cx="1273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</a:rPr>
                <a:t>n</a:t>
              </a:r>
              <a:r>
                <a:rPr lang="zh-CN" altLang="en-US" b="1"/>
                <a:t>是偶数时</a:t>
              </a:r>
            </a:p>
          </p:txBody>
        </p:sp>
      </p:grpSp>
      <p:graphicFrame>
        <p:nvGraphicFramePr>
          <p:cNvPr id="324615" name="Object 7"/>
          <p:cNvGraphicFramePr>
            <a:graphicFrameLocks noChangeAspect="1"/>
          </p:cNvGraphicFramePr>
          <p:nvPr/>
        </p:nvGraphicFramePr>
        <p:xfrm>
          <a:off x="2446338" y="4144963"/>
          <a:ext cx="7072312" cy="173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7" imgW="2590800" imgH="685800" progId="Equation.DSMT4">
                  <p:embed/>
                </p:oleObj>
              </mc:Choice>
              <mc:Fallback>
                <p:oleObj name="Equation" r:id="rId7" imgW="2590800" imgH="685800" progId="Equation.DSMT4">
                  <p:embed/>
                  <p:pic>
                    <p:nvPicPr>
                      <p:cNvPr id="3246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4144963"/>
                        <a:ext cx="7072312" cy="173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50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CFA5DA-784B-4D1E-8886-462A02D4947D}" type="slidenum">
              <a:rPr lang="zh-CN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aphicFrame>
        <p:nvGraphicFramePr>
          <p:cNvPr id="153603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1865313" y="809626"/>
          <a:ext cx="7797800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3" imgW="2771924" imgH="923914" progId="Equation.DSMT4">
                  <p:embed/>
                </p:oleObj>
              </mc:Choice>
              <mc:Fallback>
                <p:oleObj name="Equation" r:id="rId3" imgW="2771924" imgH="923914" progId="Equation.DSMT4">
                  <p:embed/>
                  <p:pic>
                    <p:nvPicPr>
                      <p:cNvPr id="153603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809626"/>
                        <a:ext cx="7797800" cy="260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763" name="Text Box 3"/>
          <p:cNvSpPr txBox="1">
            <a:spLocks noChangeArrowheads="1"/>
          </p:cNvSpPr>
          <p:nvPr/>
        </p:nvSpPr>
        <p:spPr bwMode="auto">
          <a:xfrm>
            <a:off x="1738314" y="3851275"/>
            <a:ext cx="7292975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i="1">
                <a:latin typeface="Times New Roman" panose="02020603050405020304" pitchFamily="18" charset="0"/>
              </a:rPr>
              <a:t> X~N</a:t>
            </a:r>
            <a:r>
              <a:rPr kumimoji="1" lang="en-US" altLang="zh-CN" b="1">
                <a:latin typeface="Times New Roman" panose="02020603050405020304" pitchFamily="18" charset="0"/>
              </a:rPr>
              <a:t>(</a:t>
            </a:r>
            <a:r>
              <a:rPr kumimoji="1" lang="en-US" altLang="zh-CN">
                <a:latin typeface="Times New Roman" panose="02020603050405020304" pitchFamily="18" charset="0"/>
              </a:rPr>
              <a:t>0,1</a:t>
            </a:r>
            <a:r>
              <a:rPr kumimoji="1" lang="en-US" altLang="zh-CN" b="1">
                <a:latin typeface="Times New Roman" panose="02020603050405020304" pitchFamily="18" charset="0"/>
              </a:rPr>
              <a:t>)</a:t>
            </a:r>
            <a:r>
              <a:rPr kumimoji="1" lang="zh-CN" altLang="en-US" b="1">
                <a:latin typeface="Times New Roman" panose="02020603050405020304" pitchFamily="18" charset="0"/>
              </a:rPr>
              <a:t>时，求</a:t>
            </a:r>
            <a:r>
              <a:rPr kumimoji="1" lang="en-US" altLang="zh-CN" i="1">
                <a:latin typeface="Times New Roman" panose="02020603050405020304" pitchFamily="18" charset="0"/>
              </a:rPr>
              <a:t>Y</a:t>
            </a:r>
            <a:r>
              <a:rPr kumimoji="1" lang="en-US" altLang="zh-CN" b="1">
                <a:latin typeface="Times New Roman" panose="02020603050405020304" pitchFamily="18" charset="0"/>
              </a:rPr>
              <a:t>=</a:t>
            </a:r>
            <a:r>
              <a:rPr kumimoji="1" lang="en-US" altLang="zh-CN" i="1">
                <a:latin typeface="Times New Roman" panose="02020603050405020304" pitchFamily="18" charset="0"/>
              </a:rPr>
              <a:t>X</a:t>
            </a:r>
            <a:r>
              <a:rPr kumimoji="1" lang="en-US" altLang="zh-CN" b="1" baseline="30000"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latin typeface="Times New Roman" panose="02020603050405020304" pitchFamily="18" charset="0"/>
              </a:rPr>
              <a:t>的分布。</a:t>
            </a:r>
          </a:p>
        </p:txBody>
      </p:sp>
    </p:spTree>
    <p:extLst>
      <p:ext uri="{BB962C8B-B14F-4D97-AF65-F5344CB8AC3E}">
        <p14:creationId xmlns:p14="http://schemas.microsoft.com/office/powerpoint/2010/main" val="43961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6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626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162175" y="842964"/>
          <a:ext cx="717550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3" imgW="3076631" imgH="371574" progId="Equation.DSMT4">
                  <p:embed/>
                </p:oleObj>
              </mc:Choice>
              <mc:Fallback>
                <p:oleObj name="Equation" r:id="rId3" imgW="3076631" imgH="371574" progId="Equation.DSMT4">
                  <p:embed/>
                  <p:pic>
                    <p:nvPicPr>
                      <p:cNvPr id="1546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842964"/>
                        <a:ext cx="7175500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41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370389" y="3109913"/>
          <a:ext cx="517048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5" imgW="1930400" imgH="241300" progId="Equation.DSMT4">
                  <p:embed/>
                </p:oleObj>
              </mc:Choice>
              <mc:Fallback>
                <p:oleObj name="Equation" r:id="rId5" imgW="1930400" imgH="241300" progId="Equation.DSMT4">
                  <p:embed/>
                  <p:pic>
                    <p:nvPicPr>
                      <p:cNvPr id="3256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389" y="3109913"/>
                        <a:ext cx="5170487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44" name="Object 1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2725739" y="4060826"/>
          <a:ext cx="7566025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7" imgW="2984500" imgH="508000" progId="Equation.DSMT4">
                  <p:embed/>
                </p:oleObj>
              </mc:Choice>
              <mc:Fallback>
                <p:oleObj name="Equation" r:id="rId7" imgW="2984500" imgH="508000" progId="Equation.DSMT4">
                  <p:embed/>
                  <p:pic>
                    <p:nvPicPr>
                      <p:cNvPr id="3256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39" y="4060826"/>
                        <a:ext cx="7566025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5648" name="Group 16"/>
          <p:cNvGrpSpPr>
            <a:grpSpLocks/>
          </p:cNvGrpSpPr>
          <p:nvPr/>
        </p:nvGrpSpPr>
        <p:grpSpPr bwMode="auto">
          <a:xfrm>
            <a:off x="2312989" y="1846263"/>
            <a:ext cx="7273925" cy="1003300"/>
            <a:chOff x="497" y="1163"/>
            <a:chExt cx="4582" cy="632"/>
          </a:xfrm>
        </p:grpSpPr>
        <p:graphicFrame>
          <p:nvGraphicFramePr>
            <p:cNvPr id="154630" name="Object 6"/>
            <p:cNvGraphicFramePr>
              <a:graphicFrameLocks noChangeAspect="1"/>
            </p:cNvGraphicFramePr>
            <p:nvPr/>
          </p:nvGraphicFramePr>
          <p:xfrm>
            <a:off x="1144" y="1163"/>
            <a:ext cx="3935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3" name="Equation" r:id="rId9" imgW="2451100" imgH="393700" progId="Equation.DSMT4">
                    <p:embed/>
                  </p:oleObj>
                </mc:Choice>
                <mc:Fallback>
                  <p:oleObj name="Equation" r:id="rId9" imgW="2451100" imgH="393700" progId="Equation.DSMT4">
                    <p:embed/>
                    <p:pic>
                      <p:nvPicPr>
                        <p:cNvPr id="15463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4" y="1163"/>
                          <a:ext cx="3935" cy="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631" name="Text Box 15"/>
            <p:cNvSpPr txBox="1">
              <a:spLocks noChangeArrowheads="1"/>
            </p:cNvSpPr>
            <p:nvPr/>
          </p:nvSpPr>
          <p:spPr bwMode="auto">
            <a:xfrm>
              <a:off x="497" y="1272"/>
              <a:ext cx="62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3485" tIns="41742" rIns="83485" bIns="41742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/>
                <a:t>解：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045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973BDD-F797-416D-871B-15691563294B}" type="slidenum">
              <a:rPr lang="zh-CN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pSp>
        <p:nvGrpSpPr>
          <p:cNvPr id="155651" name="Group 2"/>
          <p:cNvGrpSpPr>
            <a:grpSpLocks/>
          </p:cNvGrpSpPr>
          <p:nvPr/>
        </p:nvGrpSpPr>
        <p:grpSpPr bwMode="auto">
          <a:xfrm>
            <a:off x="2078038" y="693738"/>
            <a:ext cx="7948612" cy="2997200"/>
            <a:chOff x="362" y="437"/>
            <a:chExt cx="5007" cy="1888"/>
          </a:xfrm>
        </p:grpSpPr>
        <p:sp>
          <p:nvSpPr>
            <p:cNvPr id="155657" name="Text Box 3"/>
            <p:cNvSpPr txBox="1">
              <a:spLocks noChangeArrowheads="1"/>
            </p:cNvSpPr>
            <p:nvPr/>
          </p:nvSpPr>
          <p:spPr bwMode="auto">
            <a:xfrm>
              <a:off x="362" y="437"/>
              <a:ext cx="5007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latin typeface="Times New Roman" panose="02020603050405020304" pitchFamily="18" charset="0"/>
                </a:rPr>
                <a:t>例</a:t>
              </a:r>
              <a:r>
                <a:rPr kumimoji="1" lang="en-US" altLang="zh-CN">
                  <a:latin typeface="Times New Roman" panose="02020603050405020304" pitchFamily="18" charset="0"/>
                </a:rPr>
                <a:t>7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、设随机变量 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的概率密度为</a:t>
              </a:r>
            </a:p>
          </p:txBody>
        </p:sp>
        <p:graphicFrame>
          <p:nvGraphicFramePr>
            <p:cNvPr id="155658" name="Object 4"/>
            <p:cNvGraphicFramePr>
              <a:graphicFrameLocks noChangeAspect="1"/>
            </p:cNvGraphicFramePr>
            <p:nvPr/>
          </p:nvGraphicFramePr>
          <p:xfrm>
            <a:off x="1437" y="862"/>
            <a:ext cx="2807" cy="10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0" name="Equation" r:id="rId3" imgW="1309535" imgH="652263" progId="Equation.DSMT4">
                    <p:embed/>
                  </p:oleObj>
                </mc:Choice>
                <mc:Fallback>
                  <p:oleObj name="Equation" r:id="rId3" imgW="1309535" imgH="652263" progId="Equation.DSMT4">
                    <p:embed/>
                    <p:pic>
                      <p:nvPicPr>
                        <p:cNvPr id="15565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7" y="862"/>
                          <a:ext cx="2807" cy="10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659" name="Object 5"/>
            <p:cNvGraphicFramePr>
              <a:graphicFrameLocks noChangeAspect="1"/>
            </p:cNvGraphicFramePr>
            <p:nvPr/>
          </p:nvGraphicFramePr>
          <p:xfrm>
            <a:off x="818" y="1995"/>
            <a:ext cx="1153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1" name="Equation" r:id="rId5" imgW="599890" imgH="161685" progId="Equation.3">
                    <p:embed/>
                  </p:oleObj>
                </mc:Choice>
                <mc:Fallback>
                  <p:oleObj name="Equation" r:id="rId5" imgW="599890" imgH="161685" progId="Equation.3">
                    <p:embed/>
                    <p:pic>
                      <p:nvPicPr>
                        <p:cNvPr id="15565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8" y="1995"/>
                          <a:ext cx="1153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5660" name="Rectangle 6"/>
            <p:cNvSpPr>
              <a:spLocks noChangeArrowheads="1"/>
            </p:cNvSpPr>
            <p:nvPr/>
          </p:nvSpPr>
          <p:spPr bwMode="auto">
            <a:xfrm>
              <a:off x="432" y="1960"/>
              <a:ext cx="313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latin typeface="Times New Roman" panose="02020603050405020304" pitchFamily="18" charset="0"/>
                </a:rPr>
                <a:t>求                   的概率密度。</a:t>
              </a:r>
            </a:p>
          </p:txBody>
        </p:sp>
      </p:grpSp>
      <p:grpSp>
        <p:nvGrpSpPr>
          <p:cNvPr id="1270791" name="Group 7"/>
          <p:cNvGrpSpPr>
            <a:grpSpLocks/>
          </p:cNvGrpSpPr>
          <p:nvPr/>
        </p:nvGrpSpPr>
        <p:grpSpPr bwMode="auto">
          <a:xfrm>
            <a:off x="2041525" y="4213226"/>
            <a:ext cx="8089900" cy="1522413"/>
            <a:chOff x="319" y="2722"/>
            <a:chExt cx="5096" cy="959"/>
          </a:xfrm>
        </p:grpSpPr>
        <p:sp>
          <p:nvSpPr>
            <p:cNvPr id="155653" name="Text Box 8"/>
            <p:cNvSpPr txBox="1">
              <a:spLocks noChangeArrowheads="1"/>
            </p:cNvSpPr>
            <p:nvPr/>
          </p:nvSpPr>
          <p:spPr bwMode="auto">
            <a:xfrm>
              <a:off x="319" y="2722"/>
              <a:ext cx="509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latin typeface="Times New Roman" panose="02020603050405020304" pitchFamily="18" charset="0"/>
                </a:rPr>
                <a:t>解：由                    知</a:t>
              </a:r>
            </a:p>
          </p:txBody>
        </p:sp>
        <p:graphicFrame>
          <p:nvGraphicFramePr>
            <p:cNvPr id="155654" name="Object 9"/>
            <p:cNvGraphicFramePr>
              <a:graphicFrameLocks noChangeAspect="1"/>
            </p:cNvGraphicFramePr>
            <p:nvPr/>
          </p:nvGraphicFramePr>
          <p:xfrm>
            <a:off x="2720" y="2756"/>
            <a:ext cx="105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2" name="Equation" r:id="rId7" imgW="542758" imgH="161685" progId="Equation.3">
                    <p:embed/>
                  </p:oleObj>
                </mc:Choice>
                <mc:Fallback>
                  <p:oleObj name="Equation" r:id="rId7" imgW="542758" imgH="161685" progId="Equation.3">
                    <p:embed/>
                    <p:pic>
                      <p:nvPicPr>
                        <p:cNvPr id="155654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0" y="2756"/>
                          <a:ext cx="105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655" name="Object 10"/>
            <p:cNvGraphicFramePr>
              <a:graphicFrameLocks noChangeAspect="1"/>
            </p:cNvGraphicFramePr>
            <p:nvPr/>
          </p:nvGraphicFramePr>
          <p:xfrm>
            <a:off x="345" y="3269"/>
            <a:ext cx="4108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3" name="Equation" r:id="rId9" imgW="2076312" imgH="199847" progId="Equation.3">
                    <p:embed/>
                  </p:oleObj>
                </mc:Choice>
                <mc:Fallback>
                  <p:oleObj name="Equation" r:id="rId9" imgW="2076312" imgH="199847" progId="Equation.3">
                    <p:embed/>
                    <p:pic>
                      <p:nvPicPr>
                        <p:cNvPr id="155655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" y="3269"/>
                          <a:ext cx="4108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656" name="Object 11"/>
            <p:cNvGraphicFramePr>
              <a:graphicFrameLocks noChangeAspect="1"/>
            </p:cNvGraphicFramePr>
            <p:nvPr/>
          </p:nvGraphicFramePr>
          <p:xfrm>
            <a:off x="1166" y="2751"/>
            <a:ext cx="1153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4" name="Equation" r:id="rId11" imgW="599890" imgH="161685" progId="Equation.3">
                    <p:embed/>
                  </p:oleObj>
                </mc:Choice>
                <mc:Fallback>
                  <p:oleObj name="Equation" r:id="rId11" imgW="599890" imgH="161685" progId="Equation.3">
                    <p:embed/>
                    <p:pic>
                      <p:nvPicPr>
                        <p:cNvPr id="155656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6" y="2751"/>
                          <a:ext cx="1153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7197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AA7C9A-BD26-4B59-AD61-DE5E5FC1C6A4}" type="slidenum">
              <a:rPr lang="zh-CN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aphicFrame>
        <p:nvGraphicFramePr>
          <p:cNvPr id="156675" name="Object 2"/>
          <p:cNvGraphicFramePr>
            <a:graphicFrameLocks noChangeAspect="1"/>
          </p:cNvGraphicFramePr>
          <p:nvPr/>
        </p:nvGraphicFramePr>
        <p:xfrm>
          <a:off x="2320925" y="617539"/>
          <a:ext cx="7570788" cy="344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3" imgW="2947832" imgH="1261846" progId="Equation.DSMT4">
                  <p:embed/>
                </p:oleObj>
              </mc:Choice>
              <mc:Fallback>
                <p:oleObj name="Equation" r:id="rId3" imgW="2947832" imgH="1261846" progId="Equation.DSMT4">
                  <p:embed/>
                  <p:pic>
                    <p:nvPicPr>
                      <p:cNvPr id="15667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5" y="617539"/>
                        <a:ext cx="7570788" cy="344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0" name="Object 3"/>
          <p:cNvGraphicFramePr>
            <a:graphicFrameLocks noChangeAspect="1"/>
          </p:cNvGraphicFramePr>
          <p:nvPr/>
        </p:nvGraphicFramePr>
        <p:xfrm>
          <a:off x="2300288" y="3611563"/>
          <a:ext cx="325755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5" imgW="1324069" imgH="699965" progId="Equation.DSMT4">
                  <p:embed/>
                </p:oleObj>
              </mc:Choice>
              <mc:Fallback>
                <p:oleObj name="Equation" r:id="rId5" imgW="1324069" imgH="699965" progId="Equation.DSMT4">
                  <p:embed/>
                  <p:pic>
                    <p:nvPicPr>
                      <p:cNvPr id="14234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3611563"/>
                        <a:ext cx="325755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9178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BCAA48-0B89-4791-8E12-B5826C2A64E3}" type="slidenum">
              <a:rPr lang="zh-CN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aphicFrame>
        <p:nvGraphicFramePr>
          <p:cNvPr id="157699" name="Object 2"/>
          <p:cNvGraphicFramePr>
            <a:graphicFrameLocks noChangeAspect="1"/>
          </p:cNvGraphicFramePr>
          <p:nvPr/>
        </p:nvGraphicFramePr>
        <p:xfrm>
          <a:off x="2173289" y="3216275"/>
          <a:ext cx="5857875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3" imgW="2038224" imgH="666825" progId="Equation.3">
                  <p:embed/>
                </p:oleObj>
              </mc:Choice>
              <mc:Fallback>
                <p:oleObj name="Equation" r:id="rId3" imgW="2038224" imgH="666825" progId="Equation.3">
                  <p:embed/>
                  <p:pic>
                    <p:nvPicPr>
                      <p:cNvPr id="1576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9" y="3216275"/>
                        <a:ext cx="5857875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0" name="Text Box 3"/>
          <p:cNvSpPr txBox="1">
            <a:spLocks noChangeArrowheads="1"/>
          </p:cNvSpPr>
          <p:nvPr/>
        </p:nvSpPr>
        <p:spPr bwMode="auto">
          <a:xfrm>
            <a:off x="2071688" y="2097088"/>
            <a:ext cx="6540500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</a:rPr>
              <a:t>所以，随机变量 </a:t>
            </a:r>
            <a:r>
              <a:rPr kumimoji="1" lang="en-US" altLang="zh-CN" i="1">
                <a:latin typeface="Times New Roman" panose="02020603050405020304" pitchFamily="18" charset="0"/>
              </a:rPr>
              <a:t>Y</a:t>
            </a:r>
            <a:r>
              <a:rPr kumimoji="1" lang="en-US" altLang="zh-CN" b="1"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latin typeface="Times New Roman" panose="02020603050405020304" pitchFamily="18" charset="0"/>
              </a:rPr>
              <a:t>的密度为：</a:t>
            </a:r>
          </a:p>
        </p:txBody>
      </p:sp>
      <p:graphicFrame>
        <p:nvGraphicFramePr>
          <p:cNvPr id="157701" name="Object 4"/>
          <p:cNvGraphicFramePr>
            <a:graphicFrameLocks noChangeAspect="1"/>
          </p:cNvGraphicFramePr>
          <p:nvPr/>
        </p:nvGraphicFramePr>
        <p:xfrm>
          <a:off x="2232026" y="952500"/>
          <a:ext cx="597376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5" imgW="2114401" imgH="209387" progId="Equation.DSMT4">
                  <p:embed/>
                </p:oleObj>
              </mc:Choice>
              <mc:Fallback>
                <p:oleObj name="Equation" r:id="rId5" imgW="2114401" imgH="209387" progId="Equation.DSMT4">
                  <p:embed/>
                  <p:pic>
                    <p:nvPicPr>
                      <p:cNvPr id="15770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6" y="952500"/>
                        <a:ext cx="597376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771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4CB334-77CB-4516-B6AC-3C62A73DC729}" type="slidenum">
              <a:rPr lang="zh-CN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2339" name="Comment 2"/>
          <p:cNvSpPr>
            <a:spLocks noChangeArrowheads="1"/>
          </p:cNvSpPr>
          <p:nvPr/>
        </p:nvSpPr>
        <p:spPr bwMode="auto">
          <a:xfrm>
            <a:off x="2649539" y="274639"/>
            <a:ext cx="6892925" cy="846137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lIns="83485" tIns="174200" rIns="83485" bIns="174200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FF0000"/>
                </a:solidFill>
              </a:rPr>
              <a:t>2-5   </a:t>
            </a:r>
            <a:r>
              <a:rPr kumimoji="1" lang="zh-CN" altLang="en-US" b="1">
                <a:solidFill>
                  <a:srgbClr val="FF0000"/>
                </a:solidFill>
              </a:rPr>
              <a:t>随机变量函数的分布</a:t>
            </a:r>
          </a:p>
        </p:txBody>
      </p:sp>
      <p:graphicFrame>
        <p:nvGraphicFramePr>
          <p:cNvPr id="142340" name="Object 5"/>
          <p:cNvGraphicFramePr>
            <a:graphicFrameLocks noChangeAspect="1"/>
          </p:cNvGraphicFramePr>
          <p:nvPr/>
        </p:nvGraphicFramePr>
        <p:xfrm>
          <a:off x="2181226" y="2365376"/>
          <a:ext cx="8858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3" imgW="314228" imgH="180766" progId="Equation.3">
                  <p:embed/>
                </p:oleObj>
              </mc:Choice>
              <mc:Fallback>
                <p:oleObj name="Equation" r:id="rId3" imgW="314228" imgH="180766" progId="Equation.3">
                  <p:embed/>
                  <p:pic>
                    <p:nvPicPr>
                      <p:cNvPr id="14234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6" y="2365376"/>
                        <a:ext cx="8858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1087" name="Group 15"/>
          <p:cNvGrpSpPr>
            <a:grpSpLocks/>
          </p:cNvGrpSpPr>
          <p:nvPr/>
        </p:nvGrpSpPr>
        <p:grpSpPr bwMode="auto">
          <a:xfrm>
            <a:off x="2055813" y="1597025"/>
            <a:ext cx="8331200" cy="1316038"/>
            <a:chOff x="335" y="1006"/>
            <a:chExt cx="5248" cy="829"/>
          </a:xfrm>
        </p:grpSpPr>
        <p:sp>
          <p:nvSpPr>
            <p:cNvPr id="142348" name="Text Box 4"/>
            <p:cNvSpPr txBox="1">
              <a:spLocks noChangeArrowheads="1"/>
            </p:cNvSpPr>
            <p:nvPr/>
          </p:nvSpPr>
          <p:spPr bwMode="auto">
            <a:xfrm>
              <a:off x="335" y="1006"/>
              <a:ext cx="5248" cy="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latin typeface="Times New Roman" panose="02020603050405020304" pitchFamily="18" charset="0"/>
                </a:rPr>
                <a:t>问题的一般提法：已知随机变量 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 i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的分布，      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latin typeface="Times New Roman" panose="02020603050405020304" pitchFamily="18" charset="0"/>
                </a:rPr>
                <a:t>         是一连续函数，求                   的分布。</a:t>
              </a:r>
            </a:p>
          </p:txBody>
        </p:sp>
        <p:graphicFrame>
          <p:nvGraphicFramePr>
            <p:cNvPr id="142349" name="Object 6"/>
            <p:cNvGraphicFramePr>
              <a:graphicFrameLocks noChangeAspect="1"/>
            </p:cNvGraphicFramePr>
            <p:nvPr/>
          </p:nvGraphicFramePr>
          <p:xfrm>
            <a:off x="3086" y="1486"/>
            <a:ext cx="1100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3" name="Equation" r:id="rId5" imgW="599890" imgH="180766" progId="Equation.3">
                    <p:embed/>
                  </p:oleObj>
                </mc:Choice>
                <mc:Fallback>
                  <p:oleObj name="Equation" r:id="rId5" imgW="599890" imgH="180766" progId="Equation.3">
                    <p:embed/>
                    <p:pic>
                      <p:nvPicPr>
                        <p:cNvPr id="142349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6" y="1486"/>
                          <a:ext cx="1100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60551" name="Group 7"/>
          <p:cNvGrpSpPr>
            <a:grpSpLocks/>
          </p:cNvGrpSpPr>
          <p:nvPr/>
        </p:nvGrpSpPr>
        <p:grpSpPr bwMode="auto">
          <a:xfrm>
            <a:off x="2227263" y="3371852"/>
            <a:ext cx="7878762" cy="2290763"/>
            <a:chOff x="443" y="2124"/>
            <a:chExt cx="4963" cy="1443"/>
          </a:xfrm>
        </p:grpSpPr>
        <p:sp>
          <p:nvSpPr>
            <p:cNvPr id="142343" name="Text Box 8"/>
            <p:cNvSpPr txBox="1">
              <a:spLocks noChangeArrowheads="1"/>
            </p:cNvSpPr>
            <p:nvPr/>
          </p:nvSpPr>
          <p:spPr bwMode="auto">
            <a:xfrm>
              <a:off x="443" y="2124"/>
              <a:ext cx="4963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、 </a:t>
              </a:r>
              <a:r>
                <a:rPr kumimoji="1" lang="en-US" altLang="zh-CN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是离散型随机变量：</a:t>
              </a:r>
            </a:p>
          </p:txBody>
        </p:sp>
        <p:grpSp>
          <p:nvGrpSpPr>
            <p:cNvPr id="142344" name="Group 9"/>
            <p:cNvGrpSpPr>
              <a:grpSpLocks/>
            </p:cNvGrpSpPr>
            <p:nvPr/>
          </p:nvGrpSpPr>
          <p:grpSpPr bwMode="auto">
            <a:xfrm>
              <a:off x="567" y="2738"/>
              <a:ext cx="4216" cy="829"/>
              <a:chOff x="639" y="2558"/>
              <a:chExt cx="4216" cy="829"/>
            </a:xfrm>
          </p:grpSpPr>
          <p:sp>
            <p:nvSpPr>
              <p:cNvPr id="142345" name="Text Box 10"/>
              <p:cNvSpPr txBox="1">
                <a:spLocks noChangeArrowheads="1"/>
              </p:cNvSpPr>
              <p:nvPr/>
            </p:nvSpPr>
            <p:spPr bwMode="auto">
              <a:xfrm>
                <a:off x="645" y="2558"/>
                <a:ext cx="4210" cy="8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83485" tIns="41742" rIns="83485" bIns="41742">
                <a:spAutoFit/>
              </a:bodyPr>
              <a:lstStyle>
                <a:lvl1pPr defTabSz="835025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835025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835025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835025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835025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8350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8350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8350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83502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i="1">
                    <a:latin typeface="Times New Roman" panose="02020603050405020304" pitchFamily="18" charset="0"/>
                  </a:rPr>
                  <a:t>X</a:t>
                </a:r>
                <a:r>
                  <a:rPr kumimoji="1" lang="en-US" altLang="zh-CN">
                    <a:latin typeface="Times New Roman" panose="02020603050405020304" pitchFamily="18" charset="0"/>
                  </a:rPr>
                  <a:t>      </a:t>
                </a:r>
                <a:r>
                  <a:rPr kumimoji="1" lang="en-US" altLang="zh-CN" i="1">
                    <a:latin typeface="Times New Roman" panose="02020603050405020304" pitchFamily="18" charset="0"/>
                  </a:rPr>
                  <a:t>x</a:t>
                </a:r>
                <a:r>
                  <a:rPr kumimoji="1" lang="en-US" altLang="zh-CN" baseline="-25000">
                    <a:latin typeface="Times New Roman" panose="02020603050405020304" pitchFamily="18" charset="0"/>
                  </a:rPr>
                  <a:t>1 </a:t>
                </a:r>
                <a:r>
                  <a:rPr kumimoji="1" lang="en-US" altLang="zh-CN">
                    <a:latin typeface="Times New Roman" panose="02020603050405020304" pitchFamily="18" charset="0"/>
                  </a:rPr>
                  <a:t>     </a:t>
                </a:r>
                <a:r>
                  <a:rPr kumimoji="1" lang="en-US" altLang="zh-CN" i="1">
                    <a:latin typeface="Times New Roman" panose="02020603050405020304" pitchFamily="18" charset="0"/>
                  </a:rPr>
                  <a:t>x</a:t>
                </a:r>
                <a:r>
                  <a:rPr kumimoji="1" lang="en-US" altLang="zh-CN" baseline="-25000">
                    <a:latin typeface="Times New Roman" panose="02020603050405020304" pitchFamily="18" charset="0"/>
                  </a:rPr>
                  <a:t>2</a:t>
                </a:r>
                <a:r>
                  <a:rPr kumimoji="1" lang="en-US" altLang="zh-CN">
                    <a:latin typeface="Times New Roman" panose="02020603050405020304" pitchFamily="18" charset="0"/>
                  </a:rPr>
                  <a:t>   …    </a:t>
                </a:r>
                <a:r>
                  <a:rPr kumimoji="1" lang="en-US" altLang="zh-CN" i="1">
                    <a:latin typeface="Times New Roman" panose="02020603050405020304" pitchFamily="18" charset="0"/>
                  </a:rPr>
                  <a:t>x</a:t>
                </a:r>
                <a:r>
                  <a:rPr kumimoji="1" lang="en-US" altLang="zh-CN" i="1" baseline="-25000">
                    <a:latin typeface="Times New Roman" panose="02020603050405020304" pitchFamily="18" charset="0"/>
                  </a:rPr>
                  <a:t>k</a:t>
                </a:r>
                <a:r>
                  <a:rPr kumimoji="1" lang="en-US" altLang="zh-CN">
                    <a:latin typeface="Times New Roman" panose="02020603050405020304" pitchFamily="18" charset="0"/>
                  </a:rPr>
                  <a:t>  …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i="1">
                    <a:latin typeface="Times New Roman" panose="02020603050405020304" pitchFamily="18" charset="0"/>
                  </a:rPr>
                  <a:t>P</a:t>
                </a:r>
                <a:r>
                  <a:rPr kumimoji="1" lang="en-US" altLang="zh-CN">
                    <a:latin typeface="Times New Roman" panose="02020603050405020304" pitchFamily="18" charset="0"/>
                  </a:rPr>
                  <a:t>       </a:t>
                </a:r>
                <a:r>
                  <a:rPr kumimoji="1" lang="en-US" altLang="zh-CN" i="1">
                    <a:latin typeface="Times New Roman" panose="02020603050405020304" pitchFamily="18" charset="0"/>
                  </a:rPr>
                  <a:t>p</a:t>
                </a:r>
                <a:r>
                  <a:rPr kumimoji="1" lang="en-US" altLang="zh-CN" baseline="-25000">
                    <a:latin typeface="Times New Roman" panose="02020603050405020304" pitchFamily="18" charset="0"/>
                  </a:rPr>
                  <a:t>1        </a:t>
                </a:r>
                <a:r>
                  <a:rPr kumimoji="1" lang="en-US" altLang="zh-CN" i="1">
                    <a:latin typeface="Times New Roman" panose="02020603050405020304" pitchFamily="18" charset="0"/>
                  </a:rPr>
                  <a:t>p</a:t>
                </a:r>
                <a:r>
                  <a:rPr kumimoji="1" lang="en-US" altLang="zh-CN" baseline="-25000">
                    <a:latin typeface="Times New Roman" panose="02020603050405020304" pitchFamily="18" charset="0"/>
                  </a:rPr>
                  <a:t>2</a:t>
                </a:r>
                <a:r>
                  <a:rPr kumimoji="1" lang="en-US" altLang="zh-CN">
                    <a:latin typeface="Times New Roman" panose="02020603050405020304" pitchFamily="18" charset="0"/>
                  </a:rPr>
                  <a:t>   …    </a:t>
                </a:r>
                <a:r>
                  <a:rPr kumimoji="1" lang="en-US" altLang="zh-CN" i="1">
                    <a:latin typeface="Times New Roman" panose="02020603050405020304" pitchFamily="18" charset="0"/>
                  </a:rPr>
                  <a:t>p</a:t>
                </a:r>
                <a:r>
                  <a:rPr kumimoji="1" lang="en-US" altLang="zh-CN" i="1" baseline="-25000">
                    <a:latin typeface="Times New Roman" panose="02020603050405020304" pitchFamily="18" charset="0"/>
                  </a:rPr>
                  <a:t>k</a:t>
                </a:r>
                <a:r>
                  <a:rPr kumimoji="1" lang="en-US" altLang="zh-CN" baseline="-25000">
                    <a:latin typeface="Times New Roman" panose="02020603050405020304" pitchFamily="18" charset="0"/>
                  </a:rPr>
                  <a:t>   </a:t>
                </a:r>
                <a:r>
                  <a:rPr kumimoji="1" lang="en-US" altLang="zh-CN"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142346" name="Line 11"/>
              <p:cNvSpPr>
                <a:spLocks noChangeShapeType="1"/>
              </p:cNvSpPr>
              <p:nvPr/>
            </p:nvSpPr>
            <p:spPr bwMode="auto">
              <a:xfrm>
                <a:off x="639" y="2997"/>
                <a:ext cx="281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347" name="Line 12"/>
              <p:cNvSpPr>
                <a:spLocks noChangeShapeType="1"/>
              </p:cNvSpPr>
              <p:nvPr/>
            </p:nvSpPr>
            <p:spPr bwMode="auto">
              <a:xfrm>
                <a:off x="1073" y="2601"/>
                <a:ext cx="0" cy="7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67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D6DB50-1D5E-4147-BAE7-05C2F593FDAA}" type="slidenum">
              <a:rPr lang="zh-CN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pSp>
        <p:nvGrpSpPr>
          <p:cNvPr id="143363" name="Group 2"/>
          <p:cNvGrpSpPr>
            <a:grpSpLocks/>
          </p:cNvGrpSpPr>
          <p:nvPr/>
        </p:nvGrpSpPr>
        <p:grpSpPr bwMode="auto">
          <a:xfrm>
            <a:off x="2079625" y="1692275"/>
            <a:ext cx="7697788" cy="2130426"/>
            <a:chOff x="431" y="517"/>
            <a:chExt cx="4849" cy="1342"/>
          </a:xfrm>
        </p:grpSpPr>
        <p:sp>
          <p:nvSpPr>
            <p:cNvPr id="143364" name="Text Box 3"/>
            <p:cNvSpPr txBox="1">
              <a:spLocks noChangeArrowheads="1"/>
            </p:cNvSpPr>
            <p:nvPr/>
          </p:nvSpPr>
          <p:spPr bwMode="auto">
            <a:xfrm>
              <a:off x="431" y="517"/>
              <a:ext cx="3988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latin typeface="Times New Roman" panose="02020603050405020304" pitchFamily="18" charset="0"/>
                </a:rPr>
                <a:t>则                    的分布列为：</a:t>
              </a:r>
            </a:p>
          </p:txBody>
        </p:sp>
        <p:graphicFrame>
          <p:nvGraphicFramePr>
            <p:cNvPr id="143365" name="Object 4"/>
            <p:cNvGraphicFramePr>
              <a:graphicFrameLocks noChangeAspect="1"/>
            </p:cNvGraphicFramePr>
            <p:nvPr/>
          </p:nvGraphicFramePr>
          <p:xfrm>
            <a:off x="814" y="544"/>
            <a:ext cx="1099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6" name="Equation" r:id="rId3" imgW="599890" imgH="180766" progId="Equation.3">
                    <p:embed/>
                  </p:oleObj>
                </mc:Choice>
                <mc:Fallback>
                  <p:oleObj name="Equation" r:id="rId3" imgW="599890" imgH="180766" progId="Equation.3">
                    <p:embed/>
                    <p:pic>
                      <p:nvPicPr>
                        <p:cNvPr id="14336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4" y="544"/>
                          <a:ext cx="1099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366" name="Text Box 5"/>
            <p:cNvSpPr txBox="1">
              <a:spLocks noChangeArrowheads="1"/>
            </p:cNvSpPr>
            <p:nvPr/>
          </p:nvSpPr>
          <p:spPr bwMode="auto">
            <a:xfrm>
              <a:off x="672" y="1030"/>
              <a:ext cx="4608" cy="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>
                  <a:latin typeface="Times New Roman" panose="02020603050405020304" pitchFamily="18" charset="0"/>
                </a:rPr>
                <a:t>                   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g</a:t>
              </a:r>
              <a:r>
                <a:rPr kumimoji="1" lang="en-US" altLang="zh-CN">
                  <a:latin typeface="Times New Roman" panose="02020603050405020304" pitchFamily="18" charset="0"/>
                </a:rPr>
                <a:t>(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>
                  <a:latin typeface="Times New Roman" panose="02020603050405020304" pitchFamily="18" charset="0"/>
                </a:rPr>
                <a:t>)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</a:rPr>
                <a:t>     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g</a:t>
              </a:r>
              <a:r>
                <a:rPr kumimoji="1" lang="en-US" altLang="zh-CN">
                  <a:latin typeface="Times New Roman" panose="02020603050405020304" pitchFamily="18" charset="0"/>
                </a:rPr>
                <a:t>(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>
                  <a:latin typeface="Times New Roman" panose="02020603050405020304" pitchFamily="18" charset="0"/>
                </a:rPr>
                <a:t>)   …    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g</a:t>
              </a:r>
              <a:r>
                <a:rPr kumimoji="1" lang="en-US" altLang="zh-CN">
                  <a:latin typeface="Times New Roman" panose="02020603050405020304" pitchFamily="18" charset="0"/>
                </a:rPr>
                <a:t>(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k</a:t>
              </a:r>
              <a:r>
                <a:rPr kumimoji="1" lang="en-US" altLang="zh-CN">
                  <a:latin typeface="Times New Roman" panose="02020603050405020304" pitchFamily="18" charset="0"/>
                </a:rPr>
                <a:t> ) …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</a:rPr>
                <a:t>     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P</a:t>
              </a:r>
              <a:r>
                <a:rPr kumimoji="1" lang="en-US" altLang="zh-CN">
                  <a:latin typeface="Times New Roman" panose="02020603050405020304" pitchFamily="18" charset="0"/>
                </a:rPr>
                <a:t>               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p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1              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p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>
                  <a:latin typeface="Times New Roman" panose="02020603050405020304" pitchFamily="18" charset="0"/>
                </a:rPr>
                <a:t>      …       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p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k     </a:t>
              </a:r>
              <a:r>
                <a:rPr kumimoji="1" lang="en-US" altLang="zh-CN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43367" name="Line 6"/>
            <p:cNvSpPr>
              <a:spLocks noChangeShapeType="1"/>
            </p:cNvSpPr>
            <p:nvPr/>
          </p:nvSpPr>
          <p:spPr bwMode="auto">
            <a:xfrm>
              <a:off x="1713" y="1073"/>
              <a:ext cx="1" cy="6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368" name="Object 7"/>
            <p:cNvGraphicFramePr>
              <a:graphicFrameLocks noChangeAspect="1"/>
            </p:cNvGraphicFramePr>
            <p:nvPr/>
          </p:nvGraphicFramePr>
          <p:xfrm>
            <a:off x="639" y="1084"/>
            <a:ext cx="1021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7" name="Equation" r:id="rId5" imgW="599890" imgH="180766" progId="Equation.3">
                    <p:embed/>
                  </p:oleObj>
                </mc:Choice>
                <mc:Fallback>
                  <p:oleObj name="Equation" r:id="rId5" imgW="599890" imgH="180766" progId="Equation.3">
                    <p:embed/>
                    <p:pic>
                      <p:nvPicPr>
                        <p:cNvPr id="14336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" y="1084"/>
                          <a:ext cx="1021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369" name="Line 8"/>
            <p:cNvSpPr>
              <a:spLocks noChangeShapeType="1"/>
            </p:cNvSpPr>
            <p:nvPr/>
          </p:nvSpPr>
          <p:spPr bwMode="auto">
            <a:xfrm>
              <a:off x="530" y="1459"/>
              <a:ext cx="45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086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6BE3A6-BC52-4039-8183-CA2EECE2ECD0}" type="slidenum">
              <a:rPr lang="zh-CN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pSp>
        <p:nvGrpSpPr>
          <p:cNvPr id="144387" name="Group 2"/>
          <p:cNvGrpSpPr>
            <a:grpSpLocks/>
          </p:cNvGrpSpPr>
          <p:nvPr/>
        </p:nvGrpSpPr>
        <p:grpSpPr bwMode="auto">
          <a:xfrm>
            <a:off x="2136775" y="892176"/>
            <a:ext cx="8250238" cy="2468563"/>
            <a:chOff x="296" y="2092"/>
            <a:chExt cx="5197" cy="1555"/>
          </a:xfrm>
        </p:grpSpPr>
        <p:sp>
          <p:nvSpPr>
            <p:cNvPr id="144390" name="Text Box 3"/>
            <p:cNvSpPr txBox="1">
              <a:spLocks noChangeArrowheads="1"/>
            </p:cNvSpPr>
            <p:nvPr/>
          </p:nvSpPr>
          <p:spPr bwMode="auto">
            <a:xfrm>
              <a:off x="309" y="2092"/>
              <a:ext cx="5184" cy="1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latin typeface="Times New Roman" panose="02020603050405020304" pitchFamily="18" charset="0"/>
                </a:rPr>
                <a:t>例</a:t>
              </a:r>
              <a:r>
                <a:rPr kumimoji="1" lang="en-US" altLang="zh-CN">
                  <a:latin typeface="Times New Roman" panose="02020603050405020304" pitchFamily="18" charset="0"/>
                </a:rPr>
                <a:t>1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：设随机变量 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的分布列为：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>
                  <a:latin typeface="Times New Roman" panose="02020603050405020304" pitchFamily="18" charset="0"/>
                </a:rPr>
                <a:t>     </a:t>
              </a:r>
              <a:r>
                <a:rPr kumimoji="1" lang="zh-CN" altLang="en-US">
                  <a:latin typeface="Times New Roman" panose="02020603050405020304" pitchFamily="18" charset="0"/>
                </a:rPr>
                <a:t>－</a:t>
              </a:r>
              <a:r>
                <a:rPr kumimoji="1" lang="en-US" altLang="zh-CN">
                  <a:latin typeface="Times New Roman" panose="02020603050405020304" pitchFamily="18" charset="0"/>
                </a:rPr>
                <a:t>2     </a:t>
              </a:r>
              <a:r>
                <a:rPr kumimoji="1" lang="zh-CN" altLang="en-US">
                  <a:latin typeface="Times New Roman" panose="02020603050405020304" pitchFamily="18" charset="0"/>
                </a:rPr>
                <a:t>－</a:t>
              </a:r>
              <a:r>
                <a:rPr kumimoji="1" lang="en-US" altLang="zh-CN">
                  <a:latin typeface="Times New Roman" panose="02020603050405020304" pitchFamily="18" charset="0"/>
                </a:rPr>
                <a:t>1     0      1       3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</a:rPr>
                <a:t>                                    </a:t>
              </a:r>
            </a:p>
          </p:txBody>
        </p:sp>
        <p:graphicFrame>
          <p:nvGraphicFramePr>
            <p:cNvPr id="144391" name="Object 4"/>
            <p:cNvGraphicFramePr>
              <a:graphicFrameLocks noChangeAspect="1"/>
            </p:cNvGraphicFramePr>
            <p:nvPr/>
          </p:nvGraphicFramePr>
          <p:xfrm>
            <a:off x="387" y="2970"/>
            <a:ext cx="3319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0" name="Equation" r:id="rId3" imgW="1857305" imgH="371574" progId="Equation.3">
                    <p:embed/>
                  </p:oleObj>
                </mc:Choice>
                <mc:Fallback>
                  <p:oleObj name="Equation" r:id="rId3" imgW="1857305" imgH="371574" progId="Equation.3">
                    <p:embed/>
                    <p:pic>
                      <p:nvPicPr>
                        <p:cNvPr id="144391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" y="2970"/>
                          <a:ext cx="3319" cy="6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392" name="Line 5"/>
            <p:cNvSpPr>
              <a:spLocks noChangeShapeType="1"/>
            </p:cNvSpPr>
            <p:nvPr/>
          </p:nvSpPr>
          <p:spPr bwMode="auto">
            <a:xfrm>
              <a:off x="296" y="2932"/>
              <a:ext cx="33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3" name="Line 6"/>
            <p:cNvSpPr>
              <a:spLocks noChangeShapeType="1"/>
            </p:cNvSpPr>
            <p:nvPr/>
          </p:nvSpPr>
          <p:spPr bwMode="auto">
            <a:xfrm>
              <a:off x="846" y="2612"/>
              <a:ext cx="0" cy="10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4388" name="Rectangle 8"/>
          <p:cNvSpPr>
            <a:spLocks noChangeArrowheads="1"/>
          </p:cNvSpPr>
          <p:nvPr/>
        </p:nvSpPr>
        <p:spPr bwMode="auto">
          <a:xfrm>
            <a:off x="2046288" y="3589338"/>
            <a:ext cx="7594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latin typeface="Times New Roman" panose="02020603050405020304" pitchFamily="18" charset="0"/>
              </a:rPr>
              <a:t>）确定常数 </a:t>
            </a:r>
            <a:r>
              <a:rPr kumimoji="1" lang="en-US" altLang="zh-CN" i="1">
                <a:latin typeface="Times New Roman" panose="02020603050405020304" pitchFamily="18" charset="0"/>
              </a:rPr>
              <a:t>a</a:t>
            </a:r>
            <a:r>
              <a:rPr kumimoji="1" lang="en-US" altLang="zh-CN" b="1"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latin typeface="Times New Roman" panose="02020603050405020304" pitchFamily="18" charset="0"/>
              </a:rPr>
              <a:t>的值；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latin typeface="Times New Roman" panose="02020603050405020304" pitchFamily="18" charset="0"/>
              </a:rPr>
              <a:t>）求                    的分布列。</a:t>
            </a:r>
          </a:p>
        </p:txBody>
      </p:sp>
      <p:graphicFrame>
        <p:nvGraphicFramePr>
          <p:cNvPr id="144389" name="Object 9"/>
          <p:cNvGraphicFramePr>
            <a:graphicFrameLocks noChangeAspect="1"/>
          </p:cNvGraphicFramePr>
          <p:nvPr/>
        </p:nvGraphicFramePr>
        <p:xfrm>
          <a:off x="3609975" y="4537075"/>
          <a:ext cx="19240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5" imgW="695111" imgH="171225" progId="Equation.3">
                  <p:embed/>
                </p:oleObj>
              </mc:Choice>
              <mc:Fallback>
                <p:oleObj name="Equation" r:id="rId5" imgW="695111" imgH="171225" progId="Equation.3">
                  <p:embed/>
                  <p:pic>
                    <p:nvPicPr>
                      <p:cNvPr id="14438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975" y="4537075"/>
                        <a:ext cx="19240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549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A08562-9770-47D3-8D0F-FCB93B88A097}" type="slidenum">
              <a:rPr lang="zh-CN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pSp>
        <p:nvGrpSpPr>
          <p:cNvPr id="145411" name="Group 2"/>
          <p:cNvGrpSpPr>
            <a:grpSpLocks/>
          </p:cNvGrpSpPr>
          <p:nvPr/>
        </p:nvGrpSpPr>
        <p:grpSpPr bwMode="auto">
          <a:xfrm>
            <a:off x="2073276" y="876300"/>
            <a:ext cx="7154863" cy="1639888"/>
            <a:chOff x="373" y="1533"/>
            <a:chExt cx="4507" cy="1033"/>
          </a:xfrm>
        </p:grpSpPr>
        <p:sp>
          <p:nvSpPr>
            <p:cNvPr id="145426" name="Text Box 3"/>
            <p:cNvSpPr txBox="1">
              <a:spLocks noChangeArrowheads="1"/>
            </p:cNvSpPr>
            <p:nvPr/>
          </p:nvSpPr>
          <p:spPr bwMode="auto">
            <a:xfrm>
              <a:off x="373" y="1533"/>
              <a:ext cx="391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latin typeface="Times New Roman" panose="02020603050405020304" pitchFamily="18" charset="0"/>
                </a:rPr>
                <a:t>解：根据分布列的性质得：</a:t>
              </a:r>
            </a:p>
          </p:txBody>
        </p:sp>
        <p:graphicFrame>
          <p:nvGraphicFramePr>
            <p:cNvPr id="145427" name="Object 4"/>
            <p:cNvGraphicFramePr>
              <a:graphicFrameLocks noChangeAspect="1"/>
            </p:cNvGraphicFramePr>
            <p:nvPr/>
          </p:nvGraphicFramePr>
          <p:xfrm>
            <a:off x="1255" y="1958"/>
            <a:ext cx="3625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4" name="Equation" r:id="rId3" imgW="2266754" imgH="371574" progId="Equation.3">
                    <p:embed/>
                  </p:oleObj>
                </mc:Choice>
                <mc:Fallback>
                  <p:oleObj name="Equation" r:id="rId3" imgW="2266754" imgH="371574" progId="Equation.3">
                    <p:embed/>
                    <p:pic>
                      <p:nvPicPr>
                        <p:cNvPr id="14542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5" y="1958"/>
                          <a:ext cx="3625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4148" name="Group 5"/>
          <p:cNvGrpSpPr>
            <a:grpSpLocks/>
          </p:cNvGrpSpPr>
          <p:nvPr/>
        </p:nvGrpSpPr>
        <p:grpSpPr bwMode="auto">
          <a:xfrm>
            <a:off x="2378076" y="3025776"/>
            <a:ext cx="6048375" cy="1966913"/>
            <a:chOff x="529" y="2761"/>
            <a:chExt cx="3810" cy="1239"/>
          </a:xfrm>
        </p:grpSpPr>
        <p:sp>
          <p:nvSpPr>
            <p:cNvPr id="145413" name="Text Box 6"/>
            <p:cNvSpPr txBox="1">
              <a:spLocks noChangeArrowheads="1"/>
            </p:cNvSpPr>
            <p:nvPr/>
          </p:nvSpPr>
          <p:spPr bwMode="auto">
            <a:xfrm>
              <a:off x="529" y="2804"/>
              <a:ext cx="709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latin typeface="Times New Roman" panose="02020603050405020304" pitchFamily="18" charset="0"/>
                </a:rPr>
                <a:t>（</a:t>
              </a:r>
              <a:r>
                <a:rPr kumimoji="1" lang="en-US" altLang="zh-CN" sz="2800">
                  <a:latin typeface="Times New Roman" panose="02020603050405020304" pitchFamily="18" charset="0"/>
                </a:rPr>
                <a:t>2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）</a:t>
              </a:r>
            </a:p>
          </p:txBody>
        </p:sp>
        <p:graphicFrame>
          <p:nvGraphicFramePr>
            <p:cNvPr id="145414" name="Object 7"/>
            <p:cNvGraphicFramePr>
              <a:graphicFrameLocks noChangeAspect="1"/>
            </p:cNvGraphicFramePr>
            <p:nvPr/>
          </p:nvGraphicFramePr>
          <p:xfrm>
            <a:off x="1841" y="3538"/>
            <a:ext cx="2382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5" name="Equation" r:id="rId5" imgW="1962047" imgH="371574" progId="Equation.DSMT4">
                    <p:embed/>
                  </p:oleObj>
                </mc:Choice>
                <mc:Fallback>
                  <p:oleObj name="Equation" r:id="rId5" imgW="1962047" imgH="371574" progId="Equation.DSMT4">
                    <p:embed/>
                    <p:pic>
                      <p:nvPicPr>
                        <p:cNvPr id="14541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1" y="3538"/>
                          <a:ext cx="2382" cy="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415" name="Object 8"/>
            <p:cNvGraphicFramePr>
              <a:graphicFrameLocks noChangeAspect="1"/>
            </p:cNvGraphicFramePr>
            <p:nvPr/>
          </p:nvGraphicFramePr>
          <p:xfrm>
            <a:off x="1689" y="2761"/>
            <a:ext cx="2419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6" name="公式" r:id="rId7" imgW="1838261" imgH="199847" progId="Equation.3">
                    <p:embed/>
                  </p:oleObj>
                </mc:Choice>
                <mc:Fallback>
                  <p:oleObj name="公式" r:id="rId7" imgW="1838261" imgH="199847" progId="Equation.3">
                    <p:embed/>
                    <p:pic>
                      <p:nvPicPr>
                        <p:cNvPr id="145415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9" y="2761"/>
                          <a:ext cx="2419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416" name="Object 9"/>
            <p:cNvGraphicFramePr>
              <a:graphicFrameLocks noChangeAspect="1"/>
            </p:cNvGraphicFramePr>
            <p:nvPr/>
          </p:nvGraphicFramePr>
          <p:xfrm>
            <a:off x="1238" y="3159"/>
            <a:ext cx="29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7" name="Equation" r:id="rId9" imgW="2238187" imgH="209387" progId="Equation.3">
                    <p:embed/>
                  </p:oleObj>
                </mc:Choice>
                <mc:Fallback>
                  <p:oleObj name="Equation" r:id="rId9" imgW="2238187" imgH="209387" progId="Equation.3">
                    <p:embed/>
                    <p:pic>
                      <p:nvPicPr>
                        <p:cNvPr id="145416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8" y="3159"/>
                          <a:ext cx="296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417" name="Line 10"/>
            <p:cNvSpPr>
              <a:spLocks noChangeShapeType="1"/>
            </p:cNvSpPr>
            <p:nvPr/>
          </p:nvSpPr>
          <p:spPr bwMode="auto">
            <a:xfrm>
              <a:off x="1238" y="3063"/>
              <a:ext cx="30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18" name="Line 11"/>
            <p:cNvSpPr>
              <a:spLocks noChangeShapeType="1"/>
            </p:cNvSpPr>
            <p:nvPr/>
          </p:nvSpPr>
          <p:spPr bwMode="auto">
            <a:xfrm>
              <a:off x="1238" y="3538"/>
              <a:ext cx="30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19" name="Line 12"/>
            <p:cNvSpPr>
              <a:spLocks noChangeShapeType="1"/>
            </p:cNvSpPr>
            <p:nvPr/>
          </p:nvSpPr>
          <p:spPr bwMode="auto">
            <a:xfrm>
              <a:off x="2168" y="2761"/>
              <a:ext cx="0" cy="1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20" name="Line 13"/>
            <p:cNvSpPr>
              <a:spLocks noChangeShapeType="1"/>
            </p:cNvSpPr>
            <p:nvPr/>
          </p:nvSpPr>
          <p:spPr bwMode="auto">
            <a:xfrm>
              <a:off x="2611" y="2761"/>
              <a:ext cx="0" cy="1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21" name="Line 14"/>
            <p:cNvSpPr>
              <a:spLocks noChangeShapeType="1"/>
            </p:cNvSpPr>
            <p:nvPr/>
          </p:nvSpPr>
          <p:spPr bwMode="auto">
            <a:xfrm>
              <a:off x="3054" y="2761"/>
              <a:ext cx="0" cy="1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22" name="Line 15"/>
            <p:cNvSpPr>
              <a:spLocks noChangeShapeType="1"/>
            </p:cNvSpPr>
            <p:nvPr/>
          </p:nvSpPr>
          <p:spPr bwMode="auto">
            <a:xfrm>
              <a:off x="3409" y="2761"/>
              <a:ext cx="0" cy="1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23" name="Line 16"/>
            <p:cNvSpPr>
              <a:spLocks noChangeShapeType="1"/>
            </p:cNvSpPr>
            <p:nvPr/>
          </p:nvSpPr>
          <p:spPr bwMode="auto">
            <a:xfrm>
              <a:off x="3896" y="2761"/>
              <a:ext cx="0" cy="1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24" name="Line 17"/>
            <p:cNvSpPr>
              <a:spLocks noChangeShapeType="1"/>
            </p:cNvSpPr>
            <p:nvPr/>
          </p:nvSpPr>
          <p:spPr bwMode="auto">
            <a:xfrm>
              <a:off x="1238" y="3970"/>
              <a:ext cx="31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25" name="Line 18"/>
            <p:cNvSpPr>
              <a:spLocks noChangeShapeType="1"/>
            </p:cNvSpPr>
            <p:nvPr/>
          </p:nvSpPr>
          <p:spPr bwMode="auto">
            <a:xfrm>
              <a:off x="1238" y="2761"/>
              <a:ext cx="31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0240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E2D9AB-2401-417C-8BDB-59DDAAAA9019}" type="slidenum">
              <a:rPr lang="zh-CN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pSp>
        <p:nvGrpSpPr>
          <p:cNvPr id="146435" name="Group 2"/>
          <p:cNvGrpSpPr>
            <a:grpSpLocks/>
          </p:cNvGrpSpPr>
          <p:nvPr/>
        </p:nvGrpSpPr>
        <p:grpSpPr bwMode="auto">
          <a:xfrm>
            <a:off x="2341563" y="593726"/>
            <a:ext cx="6705600" cy="2193925"/>
            <a:chOff x="443" y="311"/>
            <a:chExt cx="4224" cy="1382"/>
          </a:xfrm>
        </p:grpSpPr>
        <p:sp>
          <p:nvSpPr>
            <p:cNvPr id="146437" name="Text Box 3"/>
            <p:cNvSpPr txBox="1">
              <a:spLocks noChangeArrowheads="1"/>
            </p:cNvSpPr>
            <p:nvPr/>
          </p:nvSpPr>
          <p:spPr bwMode="auto">
            <a:xfrm>
              <a:off x="443" y="311"/>
              <a:ext cx="422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latin typeface="Times New Roman" panose="02020603050405020304" pitchFamily="18" charset="0"/>
                </a:rPr>
                <a:t>所以，                     的分布列为：</a:t>
              </a:r>
            </a:p>
          </p:txBody>
        </p:sp>
        <p:graphicFrame>
          <p:nvGraphicFramePr>
            <p:cNvPr id="146438" name="Object 4"/>
            <p:cNvGraphicFramePr>
              <a:graphicFrameLocks noChangeAspect="1"/>
            </p:cNvGraphicFramePr>
            <p:nvPr/>
          </p:nvGraphicFramePr>
          <p:xfrm>
            <a:off x="1279" y="311"/>
            <a:ext cx="1231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3" name="Equation" r:id="rId3" imgW="695111" imgH="171225" progId="Equation.3">
                    <p:embed/>
                  </p:oleObj>
                </mc:Choice>
                <mc:Fallback>
                  <p:oleObj name="Equation" r:id="rId3" imgW="695111" imgH="171225" progId="Equation.3">
                    <p:embed/>
                    <p:pic>
                      <p:nvPicPr>
                        <p:cNvPr id="14643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9" y="311"/>
                          <a:ext cx="1231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439" name="Object 5"/>
            <p:cNvGraphicFramePr>
              <a:graphicFrameLocks noChangeAspect="1"/>
            </p:cNvGraphicFramePr>
            <p:nvPr/>
          </p:nvGraphicFramePr>
          <p:xfrm>
            <a:off x="588" y="860"/>
            <a:ext cx="3234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4" name="Equation" r:id="rId5" imgW="2238187" imgH="209387" progId="Equation.3">
                    <p:embed/>
                  </p:oleObj>
                </mc:Choice>
                <mc:Fallback>
                  <p:oleObj name="Equation" r:id="rId5" imgW="2238187" imgH="209387" progId="Equation.3">
                    <p:embed/>
                    <p:pic>
                      <p:nvPicPr>
                        <p:cNvPr id="14643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" y="860"/>
                          <a:ext cx="3234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440" name="Object 6"/>
            <p:cNvGraphicFramePr>
              <a:graphicFrameLocks noChangeAspect="1"/>
            </p:cNvGraphicFramePr>
            <p:nvPr/>
          </p:nvGraphicFramePr>
          <p:xfrm>
            <a:off x="1164" y="1232"/>
            <a:ext cx="2610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5" name="Equation" r:id="rId7" imgW="2152489" imgH="371574" progId="Equation.3">
                    <p:embed/>
                  </p:oleObj>
                </mc:Choice>
                <mc:Fallback>
                  <p:oleObj name="Equation" r:id="rId7" imgW="2152489" imgH="371574" progId="Equation.3">
                    <p:embed/>
                    <p:pic>
                      <p:nvPicPr>
                        <p:cNvPr id="14644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4" y="1232"/>
                          <a:ext cx="2610" cy="4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6441" name="Line 7"/>
            <p:cNvSpPr>
              <a:spLocks noChangeShapeType="1"/>
            </p:cNvSpPr>
            <p:nvPr/>
          </p:nvSpPr>
          <p:spPr bwMode="auto">
            <a:xfrm>
              <a:off x="544" y="1188"/>
              <a:ext cx="30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2" name="Line 8"/>
            <p:cNvSpPr>
              <a:spLocks noChangeShapeType="1"/>
            </p:cNvSpPr>
            <p:nvPr/>
          </p:nvSpPr>
          <p:spPr bwMode="auto">
            <a:xfrm>
              <a:off x="1740" y="843"/>
              <a:ext cx="0" cy="8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3" name="Line 9"/>
            <p:cNvSpPr>
              <a:spLocks noChangeShapeType="1"/>
            </p:cNvSpPr>
            <p:nvPr/>
          </p:nvSpPr>
          <p:spPr bwMode="auto">
            <a:xfrm>
              <a:off x="2183" y="843"/>
              <a:ext cx="0" cy="8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4" name="Line 10"/>
            <p:cNvSpPr>
              <a:spLocks noChangeShapeType="1"/>
            </p:cNvSpPr>
            <p:nvPr/>
          </p:nvSpPr>
          <p:spPr bwMode="auto">
            <a:xfrm>
              <a:off x="2626" y="843"/>
              <a:ext cx="0" cy="8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5" name="Line 11"/>
            <p:cNvSpPr>
              <a:spLocks noChangeShapeType="1"/>
            </p:cNvSpPr>
            <p:nvPr/>
          </p:nvSpPr>
          <p:spPr bwMode="auto">
            <a:xfrm>
              <a:off x="3025" y="843"/>
              <a:ext cx="0" cy="8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6" name="Line 12"/>
            <p:cNvSpPr>
              <a:spLocks noChangeShapeType="1"/>
            </p:cNvSpPr>
            <p:nvPr/>
          </p:nvSpPr>
          <p:spPr bwMode="auto">
            <a:xfrm>
              <a:off x="544" y="1663"/>
              <a:ext cx="30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7" name="Line 13"/>
            <p:cNvSpPr>
              <a:spLocks noChangeShapeType="1"/>
            </p:cNvSpPr>
            <p:nvPr/>
          </p:nvSpPr>
          <p:spPr bwMode="auto">
            <a:xfrm>
              <a:off x="544" y="843"/>
              <a:ext cx="30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8" name="Line 14"/>
            <p:cNvSpPr>
              <a:spLocks noChangeShapeType="1"/>
            </p:cNvSpPr>
            <p:nvPr/>
          </p:nvSpPr>
          <p:spPr bwMode="auto">
            <a:xfrm>
              <a:off x="544" y="843"/>
              <a:ext cx="0" cy="8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49" name="Line 15"/>
            <p:cNvSpPr>
              <a:spLocks noChangeShapeType="1"/>
            </p:cNvSpPr>
            <p:nvPr/>
          </p:nvSpPr>
          <p:spPr bwMode="auto">
            <a:xfrm>
              <a:off x="3556" y="843"/>
              <a:ext cx="0" cy="8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64656" name="Text Box 16"/>
          <p:cNvSpPr txBox="1">
            <a:spLocks noChangeArrowheads="1"/>
          </p:cNvSpPr>
          <p:nvPr/>
        </p:nvSpPr>
        <p:spPr bwMode="auto">
          <a:xfrm>
            <a:off x="2119313" y="3436939"/>
            <a:ext cx="8223250" cy="77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</a:rPr>
              <a:t>例</a:t>
            </a:r>
            <a:r>
              <a:rPr kumimoji="1" lang="en-US" altLang="zh-CN"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latin typeface="Times New Roman" panose="02020603050405020304" pitchFamily="18" charset="0"/>
              </a:rPr>
              <a:t>、设随机变量 </a:t>
            </a:r>
            <a:r>
              <a:rPr kumimoji="1" lang="en-US" altLang="zh-CN" i="1">
                <a:latin typeface="Times New Roman" panose="02020603050405020304" pitchFamily="18" charset="0"/>
              </a:rPr>
              <a:t>X</a:t>
            </a:r>
            <a:r>
              <a:rPr kumimoji="1" lang="zh-CN" altLang="en-US">
                <a:latin typeface="Times New Roman" panose="02020603050405020304" pitchFamily="18" charset="0"/>
              </a:rPr>
              <a:t>～</a:t>
            </a:r>
            <a:r>
              <a:rPr kumimoji="1" lang="en-US" altLang="zh-CN" i="1"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</a:rPr>
              <a:t>(</a:t>
            </a:r>
            <a:r>
              <a:rPr kumimoji="1" lang="el-GR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kumimoji="1" lang="en-US" altLang="zh-CN">
                <a:latin typeface="Times New Roman" panose="02020603050405020304" pitchFamily="18" charset="0"/>
              </a:rPr>
              <a:t>)</a:t>
            </a:r>
            <a:r>
              <a:rPr kumimoji="1" lang="zh-CN" altLang="en-US" b="1">
                <a:latin typeface="Times New Roman" panose="02020603050405020304" pitchFamily="18" charset="0"/>
              </a:rPr>
              <a:t>，求</a:t>
            </a:r>
            <a:r>
              <a:rPr kumimoji="1" lang="en-US" altLang="zh-CN" i="1">
                <a:latin typeface="Times New Roman" panose="02020603050405020304" pitchFamily="18" charset="0"/>
              </a:rPr>
              <a:t>Y</a:t>
            </a:r>
            <a:r>
              <a:rPr kumimoji="1" lang="en-US" altLang="zh-CN">
                <a:latin typeface="Times New Roman" panose="02020603050405020304" pitchFamily="18" charset="0"/>
              </a:rPr>
              <a:t>=</a:t>
            </a:r>
            <a:r>
              <a:rPr kumimoji="1" lang="en-US" altLang="zh-CN" i="1">
                <a:latin typeface="Times New Roman" panose="02020603050405020304" pitchFamily="18" charset="0"/>
              </a:rPr>
              <a:t>X</a:t>
            </a:r>
            <a:r>
              <a:rPr kumimoji="1" lang="en-US" altLang="zh-CN" baseline="30000"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latin typeface="Times New Roman" panose="02020603050405020304" pitchFamily="18" charset="0"/>
              </a:rPr>
              <a:t>的分布律。</a:t>
            </a:r>
          </a:p>
        </p:txBody>
      </p:sp>
    </p:spTree>
    <p:extLst>
      <p:ext uri="{BB962C8B-B14F-4D97-AF65-F5344CB8AC3E}">
        <p14:creationId xmlns:p14="http://schemas.microsoft.com/office/powerpoint/2010/main" val="2547782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46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E622B6-C88B-4F13-9DC2-5F12565E222F}" type="slidenum">
              <a:rPr lang="zh-CN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pSp>
        <p:nvGrpSpPr>
          <p:cNvPr id="147459" name="Group 10"/>
          <p:cNvGrpSpPr>
            <a:grpSpLocks/>
          </p:cNvGrpSpPr>
          <p:nvPr/>
        </p:nvGrpSpPr>
        <p:grpSpPr bwMode="auto">
          <a:xfrm>
            <a:off x="2035176" y="890589"/>
            <a:ext cx="8347075" cy="1315781"/>
            <a:chOff x="319" y="2044"/>
            <a:chExt cx="5258" cy="844"/>
          </a:xfrm>
        </p:grpSpPr>
        <p:sp>
          <p:nvSpPr>
            <p:cNvPr id="147462" name="Text Box 11"/>
            <p:cNvSpPr txBox="1">
              <a:spLocks noChangeArrowheads="1"/>
            </p:cNvSpPr>
            <p:nvPr/>
          </p:nvSpPr>
          <p:spPr bwMode="auto">
            <a:xfrm>
              <a:off x="319" y="2044"/>
              <a:ext cx="5230" cy="8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latin typeface="Times New Roman" panose="02020603050405020304" pitchFamily="18" charset="0"/>
                </a:rPr>
                <a:t>例</a:t>
              </a:r>
              <a:r>
                <a:rPr kumimoji="1" lang="en-US" altLang="zh-CN">
                  <a:latin typeface="Times New Roman" panose="02020603050405020304" pitchFamily="18" charset="0"/>
                </a:rPr>
                <a:t>3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、设随机变量 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～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>
                  <a:latin typeface="Times New Roman" panose="02020603050405020304" pitchFamily="18" charset="0"/>
                </a:rPr>
                <a:t>(0 , 1)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，求                     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latin typeface="Times New Roman" panose="02020603050405020304" pitchFamily="18" charset="0"/>
                </a:rPr>
                <a:t>的分布。</a:t>
              </a:r>
            </a:p>
          </p:txBody>
        </p:sp>
        <p:graphicFrame>
          <p:nvGraphicFramePr>
            <p:cNvPr id="147463" name="Object 12"/>
            <p:cNvGraphicFramePr>
              <a:graphicFrameLocks noChangeAspect="1"/>
            </p:cNvGraphicFramePr>
            <p:nvPr/>
          </p:nvGraphicFramePr>
          <p:xfrm>
            <a:off x="4182" y="2095"/>
            <a:ext cx="1395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2" name="Equation" r:id="rId3" imgW="780810" imgH="180766" progId="Equation.3">
                    <p:embed/>
                  </p:oleObj>
                </mc:Choice>
                <mc:Fallback>
                  <p:oleObj name="Equation" r:id="rId3" imgW="780810" imgH="180766" progId="Equation.3">
                    <p:embed/>
                    <p:pic>
                      <p:nvPicPr>
                        <p:cNvPr id="14746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2" y="2095"/>
                          <a:ext cx="1395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6207" name="Text Box 6"/>
          <p:cNvSpPr txBox="1">
            <a:spLocks noChangeArrowheads="1"/>
          </p:cNvSpPr>
          <p:nvPr/>
        </p:nvSpPr>
        <p:spPr bwMode="auto">
          <a:xfrm>
            <a:off x="2124076" y="2547938"/>
            <a:ext cx="8018463" cy="131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</a:rPr>
              <a:t>解：</a:t>
            </a:r>
            <a:r>
              <a:rPr kumimoji="1" lang="en-US" altLang="zh-CN" i="1">
                <a:latin typeface="Times New Roman" panose="02020603050405020304" pitchFamily="18" charset="0"/>
              </a:rPr>
              <a:t>X</a:t>
            </a:r>
            <a:r>
              <a:rPr kumimoji="1" lang="en-US" altLang="zh-CN" b="1"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latin typeface="Times New Roman" panose="02020603050405020304" pitchFamily="18" charset="0"/>
              </a:rPr>
              <a:t>是连续型的，而 </a:t>
            </a:r>
            <a:r>
              <a:rPr kumimoji="1" lang="en-US" altLang="zh-CN" i="1">
                <a:latin typeface="Times New Roman" panose="02020603050405020304" pitchFamily="18" charset="0"/>
              </a:rPr>
              <a:t>Y</a:t>
            </a:r>
            <a:r>
              <a:rPr kumimoji="1" lang="en-US" altLang="zh-CN" b="1"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latin typeface="Times New Roman" panose="02020603050405020304" pitchFamily="18" charset="0"/>
              </a:rPr>
              <a:t>是离散型的。显然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i="1">
                <a:latin typeface="Times New Roman" panose="02020603050405020304" pitchFamily="18" charset="0"/>
              </a:rPr>
              <a:t>Y</a:t>
            </a:r>
            <a:r>
              <a:rPr kumimoji="1" lang="en-US" altLang="zh-CN" b="1"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latin typeface="Times New Roman" panose="02020603050405020304" pitchFamily="18" charset="0"/>
              </a:rPr>
              <a:t>的可取值为</a:t>
            </a:r>
            <a:r>
              <a:rPr kumimoji="1" lang="en-US" altLang="zh-CN">
                <a:latin typeface="Times New Roman" panose="02020603050405020304" pitchFamily="18" charset="0"/>
              </a:rPr>
              <a:t>1</a:t>
            </a:r>
            <a:r>
              <a:rPr kumimoji="1" lang="zh-CN" altLang="en-US">
                <a:latin typeface="Times New Roman" panose="02020603050405020304" pitchFamily="18" charset="0"/>
              </a:rPr>
              <a:t>，</a:t>
            </a:r>
            <a:r>
              <a:rPr kumimoji="1" lang="en-US" altLang="zh-CN">
                <a:latin typeface="Times New Roman" panose="02020603050405020304" pitchFamily="18" charset="0"/>
              </a:rPr>
              <a:t>2</a:t>
            </a:r>
            <a:r>
              <a:rPr kumimoji="1" lang="zh-CN" altLang="en-US">
                <a:latin typeface="Times New Roman" panose="02020603050405020304" pitchFamily="18" charset="0"/>
              </a:rPr>
              <a:t>，</a:t>
            </a:r>
            <a:r>
              <a:rPr kumimoji="1" lang="en-US" altLang="zh-CN" b="1">
                <a:latin typeface="Times New Roman" panose="02020603050405020304" pitchFamily="18" charset="0"/>
              </a:rPr>
              <a:t>…</a:t>
            </a:r>
            <a:r>
              <a:rPr kumimoji="1" lang="en-US" altLang="zh-CN" i="1">
                <a:latin typeface="Times New Roman" panose="02020603050405020304" pitchFamily="18" charset="0"/>
              </a:rPr>
              <a:t>N</a:t>
            </a:r>
            <a:r>
              <a:rPr kumimoji="1" lang="zh-CN" altLang="en-US" b="1"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136208" name="Object 5"/>
          <p:cNvGraphicFramePr>
            <a:graphicFrameLocks noChangeAspect="1"/>
          </p:cNvGraphicFramePr>
          <p:nvPr/>
        </p:nvGraphicFramePr>
        <p:xfrm>
          <a:off x="3108326" y="4286251"/>
          <a:ext cx="5414963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公式" r:id="rId5" imgW="1666863" imgH="409736" progId="Equation.3">
                  <p:embed/>
                </p:oleObj>
              </mc:Choice>
              <mc:Fallback>
                <p:oleObj name="公式" r:id="rId5" imgW="1666863" imgH="409736" progId="Equation.3">
                  <p:embed/>
                  <p:pic>
                    <p:nvPicPr>
                      <p:cNvPr id="13620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6" y="4286251"/>
                        <a:ext cx="5414963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3524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1E7121-EA56-4F43-94D7-D8D801679254}" type="slidenum">
              <a:rPr lang="zh-CN" altLang="en-US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pSp>
        <p:nvGrpSpPr>
          <p:cNvPr id="148483" name="Group 2"/>
          <p:cNvGrpSpPr>
            <a:grpSpLocks/>
          </p:cNvGrpSpPr>
          <p:nvPr/>
        </p:nvGrpSpPr>
        <p:grpSpPr bwMode="auto">
          <a:xfrm>
            <a:off x="2117726" y="3662363"/>
            <a:ext cx="5618163" cy="2576512"/>
            <a:chOff x="446" y="385"/>
            <a:chExt cx="3559" cy="1623"/>
          </a:xfrm>
        </p:grpSpPr>
        <p:sp>
          <p:nvSpPr>
            <p:cNvPr id="148485" name="Text Box 3"/>
            <p:cNvSpPr txBox="1">
              <a:spLocks noChangeArrowheads="1"/>
            </p:cNvSpPr>
            <p:nvPr/>
          </p:nvSpPr>
          <p:spPr bwMode="auto">
            <a:xfrm>
              <a:off x="450" y="385"/>
              <a:ext cx="3231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latin typeface="Times New Roman" panose="02020603050405020304" pitchFamily="18" charset="0"/>
                </a:rPr>
                <a:t>所以，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Y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的分布列为</a:t>
              </a:r>
            </a:p>
          </p:txBody>
        </p:sp>
        <p:grpSp>
          <p:nvGrpSpPr>
            <p:cNvPr id="148486" name="Group 4"/>
            <p:cNvGrpSpPr>
              <a:grpSpLocks/>
            </p:cNvGrpSpPr>
            <p:nvPr/>
          </p:nvGrpSpPr>
          <p:grpSpPr bwMode="auto">
            <a:xfrm>
              <a:off x="446" y="1014"/>
              <a:ext cx="3559" cy="994"/>
              <a:chOff x="626" y="2616"/>
              <a:chExt cx="3559" cy="994"/>
            </a:xfrm>
          </p:grpSpPr>
          <p:graphicFrame>
            <p:nvGraphicFramePr>
              <p:cNvPr id="148487" name="Object 5"/>
              <p:cNvGraphicFramePr>
                <a:graphicFrameLocks noChangeAspect="1"/>
              </p:cNvGraphicFramePr>
              <p:nvPr/>
            </p:nvGraphicFramePr>
            <p:xfrm>
              <a:off x="674" y="2703"/>
              <a:ext cx="3214" cy="3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01" name="公式" r:id="rId3" imgW="2076312" imgH="199847" progId="Equation.3">
                      <p:embed/>
                    </p:oleObj>
                  </mc:Choice>
                  <mc:Fallback>
                    <p:oleObj name="公式" r:id="rId3" imgW="2076312" imgH="199847" progId="Equation.3">
                      <p:embed/>
                      <p:pic>
                        <p:nvPicPr>
                          <p:cNvPr id="148487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4" y="2703"/>
                            <a:ext cx="3214" cy="3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8488" name="Object 6"/>
              <p:cNvGraphicFramePr>
                <a:graphicFrameLocks noChangeAspect="1"/>
              </p:cNvGraphicFramePr>
              <p:nvPr/>
            </p:nvGraphicFramePr>
            <p:xfrm>
              <a:off x="1187" y="3135"/>
              <a:ext cx="2670" cy="4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02" name="公式" r:id="rId5" imgW="1933481" imgH="371574" progId="Equation.3">
                      <p:embed/>
                    </p:oleObj>
                  </mc:Choice>
                  <mc:Fallback>
                    <p:oleObj name="公式" r:id="rId5" imgW="1933481" imgH="371574" progId="Equation.3">
                      <p:embed/>
                      <p:pic>
                        <p:nvPicPr>
                          <p:cNvPr id="148488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87" y="3135"/>
                            <a:ext cx="2670" cy="4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8489" name="Line 7"/>
              <p:cNvSpPr>
                <a:spLocks noChangeShapeType="1"/>
              </p:cNvSpPr>
              <p:nvPr/>
            </p:nvSpPr>
            <p:spPr bwMode="auto">
              <a:xfrm>
                <a:off x="626" y="3135"/>
                <a:ext cx="35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490" name="Line 8"/>
              <p:cNvSpPr>
                <a:spLocks noChangeShapeType="1"/>
              </p:cNvSpPr>
              <p:nvPr/>
            </p:nvSpPr>
            <p:spPr bwMode="auto">
              <a:xfrm>
                <a:off x="626" y="2617"/>
                <a:ext cx="35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491" name="Line 9"/>
              <p:cNvSpPr>
                <a:spLocks noChangeShapeType="1"/>
              </p:cNvSpPr>
              <p:nvPr/>
            </p:nvSpPr>
            <p:spPr bwMode="auto">
              <a:xfrm>
                <a:off x="626" y="3610"/>
                <a:ext cx="35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492" name="Line 10"/>
              <p:cNvSpPr>
                <a:spLocks noChangeShapeType="1"/>
              </p:cNvSpPr>
              <p:nvPr/>
            </p:nvSpPr>
            <p:spPr bwMode="auto">
              <a:xfrm>
                <a:off x="626" y="2617"/>
                <a:ext cx="0" cy="9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493" name="Line 11"/>
              <p:cNvSpPr>
                <a:spLocks noChangeShapeType="1"/>
              </p:cNvSpPr>
              <p:nvPr/>
            </p:nvSpPr>
            <p:spPr bwMode="auto">
              <a:xfrm>
                <a:off x="3462" y="2617"/>
                <a:ext cx="0" cy="9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494" name="Line 12"/>
              <p:cNvSpPr>
                <a:spLocks noChangeShapeType="1"/>
              </p:cNvSpPr>
              <p:nvPr/>
            </p:nvSpPr>
            <p:spPr bwMode="auto">
              <a:xfrm>
                <a:off x="2930" y="2617"/>
                <a:ext cx="0" cy="9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495" name="Line 13"/>
              <p:cNvSpPr>
                <a:spLocks noChangeShapeType="1"/>
              </p:cNvSpPr>
              <p:nvPr/>
            </p:nvSpPr>
            <p:spPr bwMode="auto">
              <a:xfrm>
                <a:off x="2443" y="2617"/>
                <a:ext cx="0" cy="9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496" name="Line 14"/>
              <p:cNvSpPr>
                <a:spLocks noChangeShapeType="1"/>
              </p:cNvSpPr>
              <p:nvPr/>
            </p:nvSpPr>
            <p:spPr bwMode="auto">
              <a:xfrm>
                <a:off x="1955" y="2617"/>
                <a:ext cx="0" cy="9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497" name="Line 15"/>
              <p:cNvSpPr>
                <a:spLocks noChangeShapeType="1"/>
              </p:cNvSpPr>
              <p:nvPr/>
            </p:nvSpPr>
            <p:spPr bwMode="auto">
              <a:xfrm>
                <a:off x="4185" y="2616"/>
                <a:ext cx="0" cy="9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48484" name="Object 16"/>
          <p:cNvGraphicFramePr>
            <a:graphicFrameLocks noChangeAspect="1"/>
          </p:cNvGraphicFramePr>
          <p:nvPr/>
        </p:nvGraphicFramePr>
        <p:xfrm>
          <a:off x="1868488" y="352425"/>
          <a:ext cx="8799512" cy="292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Equation" r:id="rId7" imgW="3257550" imgH="1095139" progId="Equation.DSMT4">
                  <p:embed/>
                </p:oleObj>
              </mc:Choice>
              <mc:Fallback>
                <p:oleObj name="Equation" r:id="rId7" imgW="3257550" imgH="1095139" progId="Equation.DSMT4">
                  <p:embed/>
                  <p:pic>
                    <p:nvPicPr>
                      <p:cNvPr id="14848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352425"/>
                        <a:ext cx="8799512" cy="292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7917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2125664" y="690563"/>
            <a:ext cx="6472237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是连续型随机变量：</a:t>
            </a:r>
          </a:p>
        </p:txBody>
      </p:sp>
      <p:grpSp>
        <p:nvGrpSpPr>
          <p:cNvPr id="1265667" name="Group 3"/>
          <p:cNvGrpSpPr>
            <a:grpSpLocks/>
          </p:cNvGrpSpPr>
          <p:nvPr/>
        </p:nvGrpSpPr>
        <p:grpSpPr bwMode="auto">
          <a:xfrm>
            <a:off x="2008189" y="1585913"/>
            <a:ext cx="8461375" cy="2373312"/>
            <a:chOff x="305" y="826"/>
            <a:chExt cx="5330" cy="1495"/>
          </a:xfrm>
        </p:grpSpPr>
        <p:sp>
          <p:nvSpPr>
            <p:cNvPr id="149509" name="Text Box 4"/>
            <p:cNvSpPr txBox="1">
              <a:spLocks noChangeArrowheads="1"/>
            </p:cNvSpPr>
            <p:nvPr/>
          </p:nvSpPr>
          <p:spPr bwMode="auto">
            <a:xfrm>
              <a:off x="305" y="826"/>
              <a:ext cx="5164" cy="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latin typeface="Times New Roman" panose="02020603050405020304" pitchFamily="18" charset="0"/>
                </a:rPr>
                <a:t>设 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的密度函数为          ，则随机变量    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latin typeface="Times New Roman" panose="02020603050405020304" pitchFamily="18" charset="0"/>
                </a:rPr>
                <a:t>的分布函数为</a:t>
              </a:r>
            </a:p>
          </p:txBody>
        </p:sp>
        <p:graphicFrame>
          <p:nvGraphicFramePr>
            <p:cNvPr id="149510" name="Object 5"/>
            <p:cNvGraphicFramePr>
              <a:graphicFrameLocks noChangeAspect="1"/>
            </p:cNvGraphicFramePr>
            <p:nvPr/>
          </p:nvGraphicFramePr>
          <p:xfrm>
            <a:off x="2417" y="835"/>
            <a:ext cx="687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" name="Equation" r:id="rId3" imgW="390405" imgH="199847" progId="Equation.3">
                    <p:embed/>
                  </p:oleObj>
                </mc:Choice>
                <mc:Fallback>
                  <p:oleObj name="Equation" r:id="rId3" imgW="390405" imgH="199847" progId="Equation.3">
                    <p:embed/>
                    <p:pic>
                      <p:nvPicPr>
                        <p:cNvPr id="14951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7" y="835"/>
                          <a:ext cx="687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11" name="Object 6"/>
            <p:cNvGraphicFramePr>
              <a:graphicFrameLocks noChangeAspect="1"/>
            </p:cNvGraphicFramePr>
            <p:nvPr/>
          </p:nvGraphicFramePr>
          <p:xfrm>
            <a:off x="4645" y="868"/>
            <a:ext cx="972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" name="Equation" r:id="rId5" imgW="599890" imgH="180766" progId="Equation.3">
                    <p:embed/>
                  </p:oleObj>
                </mc:Choice>
                <mc:Fallback>
                  <p:oleObj name="Equation" r:id="rId5" imgW="599890" imgH="180766" progId="Equation.3">
                    <p:embed/>
                    <p:pic>
                      <p:nvPicPr>
                        <p:cNvPr id="149511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5" y="868"/>
                          <a:ext cx="972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12" name="Object 7"/>
            <p:cNvGraphicFramePr>
              <a:graphicFrameLocks noChangeAspect="1"/>
            </p:cNvGraphicFramePr>
            <p:nvPr/>
          </p:nvGraphicFramePr>
          <p:xfrm>
            <a:off x="1928" y="1311"/>
            <a:ext cx="3570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" name="Equation" r:id="rId7" imgW="2009658" imgH="199847" progId="Equation.3">
                    <p:embed/>
                  </p:oleObj>
                </mc:Choice>
                <mc:Fallback>
                  <p:oleObj name="Equation" r:id="rId7" imgW="2009658" imgH="199847" progId="Equation.3">
                    <p:embed/>
                    <p:pic>
                      <p:nvPicPr>
                        <p:cNvPr id="14951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" y="1311"/>
                          <a:ext cx="3570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13" name="Object 8"/>
            <p:cNvGraphicFramePr>
              <a:graphicFrameLocks noChangeAspect="1"/>
            </p:cNvGraphicFramePr>
            <p:nvPr/>
          </p:nvGraphicFramePr>
          <p:xfrm>
            <a:off x="2606" y="1760"/>
            <a:ext cx="3029" cy="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" name="Equation" r:id="rId9" imgW="1914437" imgH="371574" progId="Equation.3">
                    <p:embed/>
                  </p:oleObj>
                </mc:Choice>
                <mc:Fallback>
                  <p:oleObj name="Equation" r:id="rId9" imgW="1914437" imgH="371574" progId="Equation.3">
                    <p:embed/>
                    <p:pic>
                      <p:nvPicPr>
                        <p:cNvPr id="149513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6" y="1760"/>
                          <a:ext cx="3029" cy="5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65673" name="Text Box 9"/>
          <p:cNvSpPr txBox="1">
            <a:spLocks noChangeArrowheads="1"/>
          </p:cNvSpPr>
          <p:nvPr/>
        </p:nvSpPr>
        <p:spPr bwMode="auto">
          <a:xfrm>
            <a:off x="2052639" y="4476750"/>
            <a:ext cx="6472237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</a:rPr>
              <a:t>再对 </a:t>
            </a:r>
            <a:r>
              <a:rPr kumimoji="1" lang="en-US" altLang="zh-CN" i="1">
                <a:latin typeface="Times New Roman" panose="02020603050405020304" pitchFamily="18" charset="0"/>
              </a:rPr>
              <a:t>y</a:t>
            </a:r>
            <a:r>
              <a:rPr kumimoji="1" lang="en-US" altLang="zh-CN" b="1"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latin typeface="Times New Roman" panose="02020603050405020304" pitchFamily="18" charset="0"/>
              </a:rPr>
              <a:t>求导即可得 </a:t>
            </a:r>
            <a:r>
              <a:rPr kumimoji="1" lang="en-US" altLang="zh-CN" i="1">
                <a:latin typeface="Times New Roman" panose="02020603050405020304" pitchFamily="18" charset="0"/>
              </a:rPr>
              <a:t>Y</a:t>
            </a:r>
            <a:r>
              <a:rPr kumimoji="1" lang="en-US" altLang="zh-CN" b="1"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latin typeface="Times New Roman" panose="02020603050405020304" pitchFamily="18" charset="0"/>
              </a:rPr>
              <a:t>的密度函数。</a:t>
            </a:r>
          </a:p>
        </p:txBody>
      </p:sp>
    </p:spTree>
    <p:extLst>
      <p:ext uri="{BB962C8B-B14F-4D97-AF65-F5344CB8AC3E}">
        <p14:creationId xmlns:p14="http://schemas.microsoft.com/office/powerpoint/2010/main" val="302807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5673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277</Words>
  <Application>Microsoft Office PowerPoint</Application>
  <PresentationFormat>宽屏</PresentationFormat>
  <Paragraphs>49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等线 Light</vt:lpstr>
      <vt:lpstr>宋体</vt:lpstr>
      <vt:lpstr>Arial</vt:lpstr>
      <vt:lpstr>Arial Black</vt:lpstr>
      <vt:lpstr>Times New Roman</vt:lpstr>
      <vt:lpstr>Office 主题​​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yugang sheng</dc:creator>
  <cp:lastModifiedBy>yugang sheng</cp:lastModifiedBy>
  <cp:revision>6</cp:revision>
  <dcterms:created xsi:type="dcterms:W3CDTF">2020-10-24T11:51:42Z</dcterms:created>
  <dcterms:modified xsi:type="dcterms:W3CDTF">2021-03-18T11:26:52Z</dcterms:modified>
</cp:coreProperties>
</file>