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6" r:id="rId18"/>
    <p:sldId id="277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4" Type="http://schemas.openxmlformats.org/officeDocument/2006/relationships/image" Target="../media/image53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emf"/><Relationship Id="rId4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A1E176-41AD-4E63-9FE9-A1840E1A2E0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6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DCAFDE-2771-4A67-A60C-7CBB7E5BD6E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86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8CF5E-9686-4FC3-A50D-4F8B472A6DC1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87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07171-1C03-4EB3-9E81-8524BEE7E52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187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078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02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306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6FEE0-CBC2-4C9A-BD6D-13CBA83EF31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33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27EEB7-0F18-4CE2-99F3-48862F7BDF60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78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0FE3D9-5AB1-47C7-80DF-E44B69317F8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36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5FA27-9ABB-4E9D-9117-84E06D07ECA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99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582CD-9F5B-474D-8D00-B85A0D54551A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23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0CB27-F4D8-449F-BAE5-4414B8116A6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74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405422-9A01-4090-9A8E-038B52CCAE1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6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99774-3827-4747-A3F8-4E7A2AC7A35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5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3.emf"/><Relationship Id="rId9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3.e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5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4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w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灯片编号占位符 4"/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B840B1D-A880-43A5-A32F-2963CAEEA6F0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1251" name="Text Box 2"/>
          <p:cNvSpPr txBox="1">
            <a:spLocks noChangeArrowheads="1"/>
          </p:cNvSpPr>
          <p:nvPr/>
        </p:nvSpPr>
        <p:spPr bwMode="auto">
          <a:xfrm>
            <a:off x="2016126" y="609600"/>
            <a:ext cx="761047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3.3.2 </a:t>
            </a:r>
            <a:r>
              <a:rPr kumimoji="1"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离散型随机变量的条件分布律</a:t>
            </a:r>
          </a:p>
        </p:txBody>
      </p:sp>
      <p:grpSp>
        <p:nvGrpSpPr>
          <p:cNvPr id="1307651" name="Group 3"/>
          <p:cNvGrpSpPr>
            <a:grpSpLocks/>
          </p:cNvGrpSpPr>
          <p:nvPr/>
        </p:nvGrpSpPr>
        <p:grpSpPr bwMode="auto">
          <a:xfrm>
            <a:off x="1897064" y="1490663"/>
            <a:ext cx="7737475" cy="1471612"/>
            <a:chOff x="235" y="1069"/>
            <a:chExt cx="4874" cy="927"/>
          </a:xfrm>
        </p:grpSpPr>
        <p:sp>
          <p:nvSpPr>
            <p:cNvPr id="181258" name="Text Box 4"/>
            <p:cNvSpPr txBox="1">
              <a:spLocks noChangeArrowheads="1"/>
            </p:cNvSpPr>
            <p:nvPr/>
          </p:nvSpPr>
          <p:spPr bwMode="auto">
            <a:xfrm>
              <a:off x="235" y="1069"/>
              <a:ext cx="487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设（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）的联合分布律为</a:t>
              </a:r>
              <a:endParaRPr kumimoji="1" lang="zh-CN" altLang="en-US" b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1259" name="Object 5"/>
            <p:cNvGraphicFramePr>
              <a:graphicFrameLocks noChangeAspect="1"/>
            </p:cNvGraphicFramePr>
            <p:nvPr/>
          </p:nvGraphicFramePr>
          <p:xfrm>
            <a:off x="1583" y="1539"/>
            <a:ext cx="2735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Equation" r:id="rId3" imgW="1390723" imgH="218927" progId="Equation.3">
                    <p:embed/>
                  </p:oleObj>
                </mc:Choice>
                <mc:Fallback>
                  <p:oleObj name="Equation" r:id="rId3" imgW="1390723" imgH="218927" progId="Equation.3">
                    <p:embed/>
                    <p:pic>
                      <p:nvPicPr>
                        <p:cNvPr id="18125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3" y="1539"/>
                          <a:ext cx="2735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07654" name="Group 6"/>
          <p:cNvGrpSpPr>
            <a:grpSpLocks/>
          </p:cNvGrpSpPr>
          <p:nvPr/>
        </p:nvGrpSpPr>
        <p:grpSpPr bwMode="auto">
          <a:xfrm>
            <a:off x="1927226" y="3044825"/>
            <a:ext cx="8258175" cy="2681288"/>
            <a:chOff x="270" y="2128"/>
            <a:chExt cx="5202" cy="1689"/>
          </a:xfrm>
        </p:grpSpPr>
        <p:graphicFrame>
          <p:nvGraphicFramePr>
            <p:cNvPr id="181254" name="Object 7"/>
            <p:cNvGraphicFramePr>
              <a:graphicFrameLocks noChangeAspect="1"/>
            </p:cNvGraphicFramePr>
            <p:nvPr/>
          </p:nvGraphicFramePr>
          <p:xfrm>
            <a:off x="1605" y="2560"/>
            <a:ext cx="2319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Equation" r:id="rId5" imgW="1423800" imgH="447897" progId="Equation.DSMT4">
                    <p:embed/>
                  </p:oleObj>
                </mc:Choice>
                <mc:Fallback>
                  <p:oleObj name="Equation" r:id="rId5" imgW="1423800" imgH="447897" progId="Equation.DSMT4">
                    <p:embed/>
                    <p:pic>
                      <p:nvPicPr>
                        <p:cNvPr id="18125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5" y="2560"/>
                          <a:ext cx="2319" cy="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1255" name="Text Box 8"/>
            <p:cNvSpPr txBox="1">
              <a:spLocks noChangeArrowheads="1"/>
            </p:cNvSpPr>
            <p:nvPr/>
          </p:nvSpPr>
          <p:spPr bwMode="auto">
            <a:xfrm>
              <a:off x="270" y="2128"/>
              <a:ext cx="413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0" rIns="83485" bIns="0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其边缘分布律为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i ·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和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· j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zh-CN" altLang="en-US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称</a:t>
              </a:r>
            </a:p>
          </p:txBody>
        </p:sp>
        <p:sp>
          <p:nvSpPr>
            <p:cNvPr id="181256" name="Text Box 9"/>
            <p:cNvSpPr txBox="1">
              <a:spLocks noChangeArrowheads="1"/>
            </p:cNvSpPr>
            <p:nvPr/>
          </p:nvSpPr>
          <p:spPr bwMode="auto">
            <a:xfrm>
              <a:off x="278" y="3363"/>
              <a:ext cx="519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为在               条件下随机变量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的条件分布律。</a:t>
              </a:r>
            </a:p>
          </p:txBody>
        </p:sp>
        <p:graphicFrame>
          <p:nvGraphicFramePr>
            <p:cNvPr id="181257" name="Object 10"/>
            <p:cNvGraphicFramePr>
              <a:graphicFrameLocks noChangeAspect="1"/>
            </p:cNvGraphicFramePr>
            <p:nvPr/>
          </p:nvGraphicFramePr>
          <p:xfrm>
            <a:off x="847" y="3353"/>
            <a:ext cx="900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Equation" r:id="rId7" imgW="423983" imgH="218927" progId="Equation.DSMT4">
                    <p:embed/>
                  </p:oleObj>
                </mc:Choice>
                <mc:Fallback>
                  <p:oleObj name="Equation" r:id="rId7" imgW="423983" imgH="218927" progId="Equation.DSMT4">
                    <p:embed/>
                    <p:pic>
                      <p:nvPicPr>
                        <p:cNvPr id="181257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7" y="3353"/>
                          <a:ext cx="900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2376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E524EF7-1455-4205-91B0-F0DED6707F7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90467" name="Group 2"/>
          <p:cNvGrpSpPr>
            <a:grpSpLocks/>
          </p:cNvGrpSpPr>
          <p:nvPr/>
        </p:nvGrpSpPr>
        <p:grpSpPr bwMode="auto">
          <a:xfrm>
            <a:off x="1917700" y="592138"/>
            <a:ext cx="8382000" cy="4648200"/>
            <a:chOff x="248" y="373"/>
            <a:chExt cx="5280" cy="2928"/>
          </a:xfrm>
        </p:grpSpPr>
        <p:sp>
          <p:nvSpPr>
            <p:cNvPr id="190468" name="Text Box 3"/>
            <p:cNvSpPr txBox="1">
              <a:spLocks noChangeArrowheads="1"/>
            </p:cNvSpPr>
            <p:nvPr/>
          </p:nvSpPr>
          <p:spPr bwMode="auto">
            <a:xfrm>
              <a:off x="248" y="373"/>
              <a:ext cx="518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二维正态分布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）：设对给定的常数</a:t>
              </a:r>
            </a:p>
          </p:txBody>
        </p:sp>
        <p:graphicFrame>
          <p:nvGraphicFramePr>
            <p:cNvPr id="190469" name="Object 4"/>
            <p:cNvGraphicFramePr>
              <a:graphicFrameLocks noChangeAspect="1"/>
            </p:cNvGraphicFramePr>
            <p:nvPr/>
          </p:nvGraphicFramePr>
          <p:xfrm>
            <a:off x="4810" y="374"/>
            <a:ext cx="718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2" name="公式" r:id="rId3" imgW="409449" imgH="199847" progId="Equation.3">
                    <p:embed/>
                  </p:oleObj>
                </mc:Choice>
                <mc:Fallback>
                  <p:oleObj name="公式" r:id="rId3" imgW="409449" imgH="199847" progId="Equation.3">
                    <p:embed/>
                    <p:pic>
                      <p:nvPicPr>
                        <p:cNvPr id="19046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0" y="374"/>
                          <a:ext cx="718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470" name="Object 5"/>
            <p:cNvGraphicFramePr>
              <a:graphicFrameLocks noChangeAspect="1"/>
            </p:cNvGraphicFramePr>
            <p:nvPr/>
          </p:nvGraphicFramePr>
          <p:xfrm>
            <a:off x="1150" y="896"/>
            <a:ext cx="1994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3" name="Equation" r:id="rId5" imgW="1000318" imgH="238008" progId="Equation.3">
                    <p:embed/>
                  </p:oleObj>
                </mc:Choice>
                <mc:Fallback>
                  <p:oleObj name="Equation" r:id="rId5" imgW="1000318" imgH="238008" progId="Equation.3">
                    <p:embed/>
                    <p:pic>
                      <p:nvPicPr>
                        <p:cNvPr id="19047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0" y="896"/>
                          <a:ext cx="1994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0471" name="Text Box 6"/>
            <p:cNvSpPr txBox="1">
              <a:spLocks noChangeArrowheads="1"/>
            </p:cNvSpPr>
            <p:nvPr/>
          </p:nvSpPr>
          <p:spPr bwMode="auto">
            <a:xfrm>
              <a:off x="3162" y="860"/>
              <a:ext cx="179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定义函数：</a:t>
              </a:r>
            </a:p>
          </p:txBody>
        </p:sp>
        <p:graphicFrame>
          <p:nvGraphicFramePr>
            <p:cNvPr id="190472" name="Object 7"/>
            <p:cNvGraphicFramePr>
              <a:graphicFrameLocks noChangeAspect="1"/>
            </p:cNvGraphicFramePr>
            <p:nvPr/>
          </p:nvGraphicFramePr>
          <p:xfrm>
            <a:off x="355" y="1414"/>
            <a:ext cx="4867" cy="1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4" name="Equation" r:id="rId7" imgW="3067109" imgH="895293" progId="Equation.3">
                    <p:embed/>
                  </p:oleObj>
                </mc:Choice>
                <mc:Fallback>
                  <p:oleObj name="Equation" r:id="rId7" imgW="3067109" imgH="895293" progId="Equation.3">
                    <p:embed/>
                    <p:pic>
                      <p:nvPicPr>
                        <p:cNvPr id="19047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" y="1414"/>
                          <a:ext cx="4867" cy="1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0473" name="Text Box 8"/>
            <p:cNvSpPr txBox="1">
              <a:spLocks noChangeArrowheads="1"/>
            </p:cNvSpPr>
            <p:nvPr/>
          </p:nvSpPr>
          <p:spPr bwMode="auto">
            <a:xfrm>
              <a:off x="337" y="2937"/>
              <a:ext cx="469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可以证明             是一个概率密度函数。</a:t>
              </a:r>
            </a:p>
          </p:txBody>
        </p:sp>
        <p:graphicFrame>
          <p:nvGraphicFramePr>
            <p:cNvPr id="190474" name="Object 9"/>
            <p:cNvGraphicFramePr>
              <a:graphicFrameLocks noChangeAspect="1"/>
            </p:cNvGraphicFramePr>
            <p:nvPr/>
          </p:nvGraphicFramePr>
          <p:xfrm>
            <a:off x="1453" y="2973"/>
            <a:ext cx="79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5" name="Equation" r:id="rId9" imgW="466581" imgH="180766" progId="Equation.3">
                    <p:embed/>
                  </p:oleObj>
                </mc:Choice>
                <mc:Fallback>
                  <p:oleObj name="Equation" r:id="rId9" imgW="466581" imgH="180766" progId="Equation.3">
                    <p:embed/>
                    <p:pic>
                      <p:nvPicPr>
                        <p:cNvPr id="190474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3" y="2973"/>
                          <a:ext cx="798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475" name="Object 10"/>
            <p:cNvGraphicFramePr>
              <a:graphicFrameLocks noChangeAspect="1"/>
            </p:cNvGraphicFramePr>
            <p:nvPr/>
          </p:nvGraphicFramePr>
          <p:xfrm>
            <a:off x="302" y="895"/>
            <a:ext cx="760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6" name="公式" r:id="rId11" imgW="438015" imgH="199847" progId="Equation.3">
                    <p:embed/>
                  </p:oleObj>
                </mc:Choice>
                <mc:Fallback>
                  <p:oleObj name="公式" r:id="rId11" imgW="438015" imgH="199847" progId="Equation.3">
                    <p:embed/>
                    <p:pic>
                      <p:nvPicPr>
                        <p:cNvPr id="190475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" y="895"/>
                          <a:ext cx="760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82270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FAFBC336-315C-4DB8-95B6-1538380BBB52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91491" name="Group 2"/>
          <p:cNvGrpSpPr>
            <a:grpSpLocks/>
          </p:cNvGrpSpPr>
          <p:nvPr/>
        </p:nvGrpSpPr>
        <p:grpSpPr bwMode="auto">
          <a:xfrm>
            <a:off x="2054225" y="423863"/>
            <a:ext cx="8047038" cy="3332162"/>
            <a:chOff x="305" y="431"/>
            <a:chExt cx="5069" cy="2099"/>
          </a:xfrm>
        </p:grpSpPr>
        <p:sp>
          <p:nvSpPr>
            <p:cNvPr id="191493" name="Text Box 3"/>
            <p:cNvSpPr txBox="1">
              <a:spLocks noChangeArrowheads="1"/>
            </p:cNvSpPr>
            <p:nvPr/>
          </p:nvSpPr>
          <p:spPr bwMode="auto">
            <a:xfrm>
              <a:off x="305" y="431"/>
              <a:ext cx="5069" cy="8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二维均匀分布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）设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是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xy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平面上的区域，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是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的面积，定义二元函数：</a:t>
              </a:r>
            </a:p>
          </p:txBody>
        </p:sp>
        <p:graphicFrame>
          <p:nvGraphicFramePr>
            <p:cNvPr id="191494" name="Object 4"/>
            <p:cNvGraphicFramePr>
              <a:graphicFrameLocks noChangeAspect="1"/>
            </p:cNvGraphicFramePr>
            <p:nvPr/>
          </p:nvGraphicFramePr>
          <p:xfrm>
            <a:off x="1025" y="1341"/>
            <a:ext cx="2997" cy="1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" name="Equation" r:id="rId3" imgW="1609731" imgH="638204" progId="Equation.DSMT4">
                    <p:embed/>
                  </p:oleObj>
                </mc:Choice>
                <mc:Fallback>
                  <p:oleObj name="Equation" r:id="rId3" imgW="1609731" imgH="638204" progId="Equation.DSMT4">
                    <p:embed/>
                    <p:pic>
                      <p:nvPicPr>
                        <p:cNvPr id="19149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5" y="1341"/>
                          <a:ext cx="2997" cy="1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91269" name="Text Box 5"/>
          <p:cNvSpPr txBox="1">
            <a:spLocks noChangeArrowheads="1"/>
          </p:cNvSpPr>
          <p:nvPr/>
        </p:nvSpPr>
        <p:spPr bwMode="auto">
          <a:xfrm>
            <a:off x="2008189" y="3854451"/>
            <a:ext cx="8047037" cy="20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显然该函数满足密度函数的性质（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），（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），故其是二维连续型随机向量的联合密度函数，并称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服从二维均匀分布。</a:t>
            </a:r>
          </a:p>
        </p:txBody>
      </p:sp>
    </p:spTree>
    <p:extLst>
      <p:ext uri="{BB962C8B-B14F-4D97-AF65-F5344CB8AC3E}">
        <p14:creationId xmlns:p14="http://schemas.microsoft.com/office/powerpoint/2010/main" val="345893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7E2450A-6DD1-4ED1-93E7-456B08729457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92515" name="Text Box 2"/>
          <p:cNvSpPr txBox="1">
            <a:spLocks noChangeArrowheads="1"/>
          </p:cNvSpPr>
          <p:nvPr/>
        </p:nvSpPr>
        <p:spPr bwMode="auto">
          <a:xfrm>
            <a:off x="2116138" y="419100"/>
            <a:ext cx="8551862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3.2.3</a:t>
            </a:r>
            <a:r>
              <a:rPr kumimoji="1"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边缘概率密度函数</a:t>
            </a:r>
          </a:p>
        </p:txBody>
      </p:sp>
      <p:grpSp>
        <p:nvGrpSpPr>
          <p:cNvPr id="171022" name="Group 14"/>
          <p:cNvGrpSpPr>
            <a:grpSpLocks/>
          </p:cNvGrpSpPr>
          <p:nvPr/>
        </p:nvGrpSpPr>
        <p:grpSpPr bwMode="auto">
          <a:xfrm>
            <a:off x="2016126" y="1228725"/>
            <a:ext cx="6862763" cy="2209800"/>
            <a:chOff x="310" y="774"/>
            <a:chExt cx="4323" cy="1392"/>
          </a:xfrm>
        </p:grpSpPr>
        <p:graphicFrame>
          <p:nvGraphicFramePr>
            <p:cNvPr id="192523" name="Object 4"/>
            <p:cNvGraphicFramePr>
              <a:graphicFrameLocks noChangeAspect="1"/>
            </p:cNvGraphicFramePr>
            <p:nvPr/>
          </p:nvGraphicFramePr>
          <p:xfrm>
            <a:off x="792" y="1287"/>
            <a:ext cx="3841" cy="8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8" name="Equation" r:id="rId3" imgW="1876349" imgH="466476" progId="Equation.3">
                    <p:embed/>
                  </p:oleObj>
                </mc:Choice>
                <mc:Fallback>
                  <p:oleObj name="Equation" r:id="rId3" imgW="1876349" imgH="466476" progId="Equation.3">
                    <p:embed/>
                    <p:pic>
                      <p:nvPicPr>
                        <p:cNvPr id="19252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1287"/>
                          <a:ext cx="3841" cy="8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2524" name="Text Box 5"/>
            <p:cNvSpPr txBox="1">
              <a:spLocks noChangeArrowheads="1"/>
            </p:cNvSpPr>
            <p:nvPr/>
          </p:nvSpPr>
          <p:spPr bwMode="auto">
            <a:xfrm>
              <a:off x="310" y="774"/>
              <a:ext cx="215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由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3.2.1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定理知：</a:t>
              </a:r>
            </a:p>
          </p:txBody>
        </p:sp>
      </p:grpSp>
      <p:grpSp>
        <p:nvGrpSpPr>
          <p:cNvPr id="1300486" name="Group 6"/>
          <p:cNvGrpSpPr>
            <a:grpSpLocks/>
          </p:cNvGrpSpPr>
          <p:nvPr/>
        </p:nvGrpSpPr>
        <p:grpSpPr bwMode="auto">
          <a:xfrm>
            <a:off x="2120901" y="3759201"/>
            <a:ext cx="7883525" cy="923925"/>
            <a:chOff x="320" y="2650"/>
            <a:chExt cx="4966" cy="582"/>
          </a:xfrm>
        </p:grpSpPr>
        <p:sp>
          <p:nvSpPr>
            <p:cNvPr id="192521" name="Text Box 7"/>
            <p:cNvSpPr txBox="1">
              <a:spLocks noChangeArrowheads="1"/>
            </p:cNvSpPr>
            <p:nvPr/>
          </p:nvSpPr>
          <p:spPr bwMode="auto">
            <a:xfrm>
              <a:off x="320" y="2744"/>
              <a:ext cx="66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而</a:t>
              </a:r>
            </a:p>
          </p:txBody>
        </p:sp>
        <p:graphicFrame>
          <p:nvGraphicFramePr>
            <p:cNvPr id="192522" name="Object 8"/>
            <p:cNvGraphicFramePr>
              <a:graphicFrameLocks noChangeAspect="1"/>
            </p:cNvGraphicFramePr>
            <p:nvPr/>
          </p:nvGraphicFramePr>
          <p:xfrm>
            <a:off x="860" y="2650"/>
            <a:ext cx="4426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9" name="Equation" r:id="rId5" imgW="2428629" imgH="314332" progId="Equation.3">
                    <p:embed/>
                  </p:oleObj>
                </mc:Choice>
                <mc:Fallback>
                  <p:oleObj name="Equation" r:id="rId5" imgW="2428629" imgH="314332" progId="Equation.3">
                    <p:embed/>
                    <p:pic>
                      <p:nvPicPr>
                        <p:cNvPr id="19252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0" y="2650"/>
                          <a:ext cx="4426" cy="5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00489" name="Group 9"/>
          <p:cNvGrpSpPr>
            <a:grpSpLocks/>
          </p:cNvGrpSpPr>
          <p:nvPr/>
        </p:nvGrpSpPr>
        <p:grpSpPr bwMode="auto">
          <a:xfrm>
            <a:off x="2119313" y="4921251"/>
            <a:ext cx="7764462" cy="923925"/>
            <a:chOff x="204" y="213"/>
            <a:chExt cx="4891" cy="582"/>
          </a:xfrm>
        </p:grpSpPr>
        <p:sp>
          <p:nvSpPr>
            <p:cNvPr id="192519" name="Text Box 10"/>
            <p:cNvSpPr txBox="1">
              <a:spLocks noChangeArrowheads="1"/>
            </p:cNvSpPr>
            <p:nvPr/>
          </p:nvSpPr>
          <p:spPr bwMode="auto">
            <a:xfrm>
              <a:off x="204" y="307"/>
              <a:ext cx="291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由分布函数的定义知：</a:t>
              </a:r>
            </a:p>
          </p:txBody>
        </p:sp>
        <p:graphicFrame>
          <p:nvGraphicFramePr>
            <p:cNvPr id="192520" name="Object 11"/>
            <p:cNvGraphicFramePr>
              <a:graphicFrameLocks noChangeAspect="1"/>
            </p:cNvGraphicFramePr>
            <p:nvPr/>
          </p:nvGraphicFramePr>
          <p:xfrm>
            <a:off x="2801" y="213"/>
            <a:ext cx="2294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0" name="Equation" r:id="rId7" imgW="1247892" imgH="314332" progId="Equation.3">
                    <p:embed/>
                  </p:oleObj>
                </mc:Choice>
                <mc:Fallback>
                  <p:oleObj name="Equation" r:id="rId7" imgW="1247892" imgH="314332" progId="Equation.3">
                    <p:embed/>
                    <p:pic>
                      <p:nvPicPr>
                        <p:cNvPr id="19252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1" y="213"/>
                          <a:ext cx="2294" cy="5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30208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F9F5BA53-2BFE-44AB-98B8-77471601643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301506" name="Text Box 2"/>
          <p:cNvSpPr txBox="1">
            <a:spLocks noChangeArrowheads="1"/>
          </p:cNvSpPr>
          <p:nvPr/>
        </p:nvSpPr>
        <p:spPr bwMode="auto">
          <a:xfrm>
            <a:off x="1827214" y="2897188"/>
            <a:ext cx="8370887" cy="349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：在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[ 0 ,  1 ]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区间上任意取两点，令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和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分别表示这两点的坐标（设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≥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），求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的联合概率密度及（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关于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的边缘概率密度。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193540" name="Group 3"/>
          <p:cNvGrpSpPr>
            <a:grpSpLocks/>
          </p:cNvGrpSpPr>
          <p:nvPr/>
        </p:nvGrpSpPr>
        <p:grpSpPr bwMode="auto">
          <a:xfrm>
            <a:off x="1887538" y="663575"/>
            <a:ext cx="5205412" cy="2044700"/>
            <a:chOff x="319" y="891"/>
            <a:chExt cx="3279" cy="1288"/>
          </a:xfrm>
        </p:grpSpPr>
        <p:sp>
          <p:nvSpPr>
            <p:cNvPr id="193541" name="Text Box 4"/>
            <p:cNvSpPr txBox="1">
              <a:spLocks noChangeArrowheads="1"/>
            </p:cNvSpPr>
            <p:nvPr/>
          </p:nvSpPr>
          <p:spPr bwMode="auto">
            <a:xfrm>
              <a:off x="319" y="1013"/>
              <a:ext cx="177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所以：</a:t>
              </a:r>
            </a:p>
          </p:txBody>
        </p:sp>
        <p:graphicFrame>
          <p:nvGraphicFramePr>
            <p:cNvPr id="193542" name="Object 5"/>
            <p:cNvGraphicFramePr>
              <a:graphicFrameLocks noChangeAspect="1"/>
            </p:cNvGraphicFramePr>
            <p:nvPr/>
          </p:nvGraphicFramePr>
          <p:xfrm>
            <a:off x="1117" y="891"/>
            <a:ext cx="2479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6" name="Equation" r:id="rId3" imgW="1314547" imgH="314332" progId="Equation.3">
                    <p:embed/>
                  </p:oleObj>
                </mc:Choice>
                <mc:Fallback>
                  <p:oleObj name="Equation" r:id="rId3" imgW="1314547" imgH="314332" progId="Equation.3">
                    <p:embed/>
                    <p:pic>
                      <p:nvPicPr>
                        <p:cNvPr id="19354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7" y="891"/>
                          <a:ext cx="2479" cy="5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3543" name="Object 6"/>
            <p:cNvGraphicFramePr>
              <a:graphicFrameLocks noChangeAspect="1"/>
            </p:cNvGraphicFramePr>
            <p:nvPr/>
          </p:nvGraphicFramePr>
          <p:xfrm>
            <a:off x="1107" y="1571"/>
            <a:ext cx="2491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7" name="Equation" r:id="rId5" imgW="1305025" imgH="314332" progId="Equation.3">
                    <p:embed/>
                  </p:oleObj>
                </mc:Choice>
                <mc:Fallback>
                  <p:oleObj name="Equation" r:id="rId5" imgW="1305025" imgH="314332" progId="Equation.3">
                    <p:embed/>
                    <p:pic>
                      <p:nvPicPr>
                        <p:cNvPr id="19354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7" y="1571"/>
                          <a:ext cx="2491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4889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50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3AD1693-03AE-4736-8297-08D36C996745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94563" name="Group 2"/>
          <p:cNvGrpSpPr>
            <a:grpSpLocks/>
          </p:cNvGrpSpPr>
          <p:nvPr/>
        </p:nvGrpSpPr>
        <p:grpSpPr bwMode="auto">
          <a:xfrm>
            <a:off x="1976438" y="722314"/>
            <a:ext cx="8367712" cy="3525837"/>
            <a:chOff x="310" y="690"/>
            <a:chExt cx="5271" cy="2221"/>
          </a:xfrm>
        </p:grpSpPr>
        <p:sp>
          <p:nvSpPr>
            <p:cNvPr id="194576" name="Text Box 3"/>
            <p:cNvSpPr txBox="1">
              <a:spLocks noChangeArrowheads="1"/>
            </p:cNvSpPr>
            <p:nvPr/>
          </p:nvSpPr>
          <p:spPr bwMode="auto">
            <a:xfrm>
              <a:off x="310" y="708"/>
              <a:ext cx="5271" cy="2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解：由题意可知，                                          其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面积为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，则            另一方面，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是任取得两点，所以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）在</a:t>
              </a:r>
              <a:r>
                <a:rPr kumimoji="1" lang="zh-CN" altLang="en-US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上服从二维均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匀分布 ，故其联合概率密度为   </a:t>
              </a:r>
            </a:p>
          </p:txBody>
        </p:sp>
        <p:graphicFrame>
          <p:nvGraphicFramePr>
            <p:cNvPr id="194577" name="Object 4"/>
            <p:cNvGraphicFramePr>
              <a:graphicFrameLocks noChangeAspect="1"/>
            </p:cNvGraphicFramePr>
            <p:nvPr/>
          </p:nvGraphicFramePr>
          <p:xfrm>
            <a:off x="2439" y="690"/>
            <a:ext cx="2642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6" name="Equation" r:id="rId3" imgW="1495466" imgH="238008" progId="Equation.3">
                    <p:embed/>
                  </p:oleObj>
                </mc:Choice>
                <mc:Fallback>
                  <p:oleObj name="Equation" r:id="rId3" imgW="1495466" imgH="238008" progId="Equation.3">
                    <p:embed/>
                    <p:pic>
                      <p:nvPicPr>
                        <p:cNvPr id="19457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9" y="690"/>
                          <a:ext cx="2642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578" name="Object 5"/>
            <p:cNvGraphicFramePr>
              <a:graphicFrameLocks noChangeAspect="1"/>
            </p:cNvGraphicFramePr>
            <p:nvPr/>
          </p:nvGraphicFramePr>
          <p:xfrm>
            <a:off x="1870" y="1035"/>
            <a:ext cx="656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7" name="Equation" r:id="rId5" imgW="371361" imgH="371574" progId="Equation.3">
                    <p:embed/>
                  </p:oleObj>
                </mc:Choice>
                <mc:Fallback>
                  <p:oleObj name="Equation" r:id="rId5" imgW="371361" imgH="371574" progId="Equation.3">
                    <p:embed/>
                    <p:pic>
                      <p:nvPicPr>
                        <p:cNvPr id="19457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0" y="1035"/>
                          <a:ext cx="656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564" name="Object 6"/>
          <p:cNvGraphicFramePr>
            <a:graphicFrameLocks noChangeAspect="1"/>
          </p:cNvGraphicFramePr>
          <p:nvPr/>
        </p:nvGraphicFramePr>
        <p:xfrm>
          <a:off x="2193926" y="4730750"/>
          <a:ext cx="4824413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7" imgW="1733518" imgH="438357" progId="Equation.3">
                  <p:embed/>
                </p:oleObj>
              </mc:Choice>
              <mc:Fallback>
                <p:oleObj name="Equation" r:id="rId7" imgW="1733518" imgH="438357" progId="Equation.3">
                  <p:embed/>
                  <p:pic>
                    <p:nvPicPr>
                      <p:cNvPr id="19456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6" y="4730750"/>
                        <a:ext cx="4824413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565" name="Group 7"/>
          <p:cNvGrpSpPr>
            <a:grpSpLocks/>
          </p:cNvGrpSpPr>
          <p:nvPr/>
        </p:nvGrpSpPr>
        <p:grpSpPr bwMode="auto">
          <a:xfrm>
            <a:off x="7897813" y="1993901"/>
            <a:ext cx="2601912" cy="2412367"/>
            <a:chOff x="4272" y="1056"/>
            <a:chExt cx="1776" cy="1688"/>
          </a:xfrm>
        </p:grpSpPr>
        <p:sp>
          <p:nvSpPr>
            <p:cNvPr id="194566" name="AutoShape 8" descr="90%"/>
            <p:cNvSpPr>
              <a:spLocks noChangeArrowheads="1"/>
            </p:cNvSpPr>
            <p:nvPr/>
          </p:nvSpPr>
          <p:spPr bwMode="auto">
            <a:xfrm rot="-5404691">
              <a:off x="4440" y="1656"/>
              <a:ext cx="864" cy="720"/>
            </a:xfrm>
            <a:prstGeom prst="rtTriangle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4567" name="Line 9"/>
            <p:cNvSpPr>
              <a:spLocks noChangeShapeType="1"/>
            </p:cNvSpPr>
            <p:nvPr/>
          </p:nvSpPr>
          <p:spPr bwMode="auto">
            <a:xfrm>
              <a:off x="4320" y="244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568" name="Line 10"/>
            <p:cNvSpPr>
              <a:spLocks noChangeShapeType="1"/>
            </p:cNvSpPr>
            <p:nvPr/>
          </p:nvSpPr>
          <p:spPr bwMode="auto">
            <a:xfrm flipV="1">
              <a:off x="4512" y="1104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569" name="Text Box 11"/>
            <p:cNvSpPr txBox="1">
              <a:spLocks noChangeArrowheads="1"/>
            </p:cNvSpPr>
            <p:nvPr/>
          </p:nvSpPr>
          <p:spPr bwMode="auto">
            <a:xfrm>
              <a:off x="4896" y="1968"/>
              <a:ext cx="336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600">
                  <a:solidFill>
                    <a:srgbClr val="FF33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94570" name="Text Box 12"/>
            <p:cNvSpPr txBox="1">
              <a:spLocks noChangeArrowheads="1"/>
            </p:cNvSpPr>
            <p:nvPr/>
          </p:nvSpPr>
          <p:spPr bwMode="auto">
            <a:xfrm>
              <a:off x="4320" y="2448"/>
              <a:ext cx="28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94571" name="Text Box 13"/>
            <p:cNvSpPr txBox="1">
              <a:spLocks noChangeArrowheads="1"/>
            </p:cNvSpPr>
            <p:nvPr/>
          </p:nvSpPr>
          <p:spPr bwMode="auto">
            <a:xfrm>
              <a:off x="5136" y="2496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572" name="Text Box 14"/>
            <p:cNvSpPr txBox="1">
              <a:spLocks noChangeArrowheads="1"/>
            </p:cNvSpPr>
            <p:nvPr/>
          </p:nvSpPr>
          <p:spPr bwMode="auto">
            <a:xfrm>
              <a:off x="4272" y="1488"/>
              <a:ext cx="28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1 </a:t>
              </a:r>
            </a:p>
          </p:txBody>
        </p:sp>
        <p:sp>
          <p:nvSpPr>
            <p:cNvPr id="194573" name="Line 15"/>
            <p:cNvSpPr>
              <a:spLocks noChangeShapeType="1"/>
            </p:cNvSpPr>
            <p:nvPr/>
          </p:nvSpPr>
          <p:spPr bwMode="auto">
            <a:xfrm flipH="1">
              <a:off x="4512" y="1584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574" name="Text Box 16"/>
            <p:cNvSpPr txBox="1">
              <a:spLocks noChangeArrowheads="1"/>
            </p:cNvSpPr>
            <p:nvPr/>
          </p:nvSpPr>
          <p:spPr bwMode="auto">
            <a:xfrm>
              <a:off x="4272" y="1056"/>
              <a:ext cx="23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94575" name="Text Box 17"/>
            <p:cNvSpPr txBox="1">
              <a:spLocks noChangeArrowheads="1"/>
            </p:cNvSpPr>
            <p:nvPr/>
          </p:nvSpPr>
          <p:spPr bwMode="auto">
            <a:xfrm>
              <a:off x="5760" y="2448"/>
              <a:ext cx="24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7819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9684CAE-EC76-4816-AF96-485110B4494F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95587" name="Object 2"/>
          <p:cNvGraphicFramePr>
            <a:graphicFrameLocks noChangeAspect="1"/>
          </p:cNvGraphicFramePr>
          <p:nvPr/>
        </p:nvGraphicFramePr>
        <p:xfrm>
          <a:off x="2087563" y="1949451"/>
          <a:ext cx="7486650" cy="270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3" imgW="2752880" imgH="942995" progId="Equation.3">
                  <p:embed/>
                </p:oleObj>
              </mc:Choice>
              <mc:Fallback>
                <p:oleObj name="Equation" r:id="rId3" imgW="2752880" imgH="942995" progId="Equation.3">
                  <p:embed/>
                  <p:pic>
                    <p:nvPicPr>
                      <p:cNvPr id="19558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1949451"/>
                        <a:ext cx="7486650" cy="270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5588" name="Group 3"/>
          <p:cNvGrpSpPr>
            <a:grpSpLocks/>
          </p:cNvGrpSpPr>
          <p:nvPr/>
        </p:nvGrpSpPr>
        <p:grpSpPr bwMode="auto">
          <a:xfrm>
            <a:off x="1944688" y="541338"/>
            <a:ext cx="7639050" cy="958850"/>
            <a:chOff x="265" y="341"/>
            <a:chExt cx="4812" cy="604"/>
          </a:xfrm>
        </p:grpSpPr>
        <p:sp>
          <p:nvSpPr>
            <p:cNvPr id="195589" name="Text Box 4"/>
            <p:cNvSpPr txBox="1">
              <a:spLocks noChangeArrowheads="1"/>
            </p:cNvSpPr>
            <p:nvPr/>
          </p:nvSpPr>
          <p:spPr bwMode="auto">
            <a:xfrm>
              <a:off x="265" y="445"/>
              <a:ext cx="2880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那么，边缘密度为：</a:t>
              </a:r>
            </a:p>
          </p:txBody>
        </p:sp>
        <p:graphicFrame>
          <p:nvGraphicFramePr>
            <p:cNvPr id="195590" name="Object 5"/>
            <p:cNvGraphicFramePr>
              <a:graphicFrameLocks noChangeAspect="1"/>
            </p:cNvGraphicFramePr>
            <p:nvPr/>
          </p:nvGraphicFramePr>
          <p:xfrm>
            <a:off x="2570" y="341"/>
            <a:ext cx="2507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5" name="Equation" r:id="rId5" imgW="1314547" imgH="314332" progId="Equation.3">
                    <p:embed/>
                  </p:oleObj>
                </mc:Choice>
                <mc:Fallback>
                  <p:oleObj name="Equation" r:id="rId5" imgW="1314547" imgH="314332" progId="Equation.3">
                    <p:embed/>
                    <p:pic>
                      <p:nvPicPr>
                        <p:cNvPr id="19559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0" y="341"/>
                          <a:ext cx="2507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40844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F512834-CAF7-4E7E-ADD1-CE9D908EEA0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96611" name="Object 2"/>
          <p:cNvGraphicFramePr>
            <a:graphicFrameLocks noChangeAspect="1"/>
          </p:cNvGraphicFramePr>
          <p:nvPr/>
        </p:nvGraphicFramePr>
        <p:xfrm>
          <a:off x="1797051" y="890588"/>
          <a:ext cx="8367713" cy="251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3" imgW="3371815" imgH="942995" progId="Equation.3">
                  <p:embed/>
                </p:oleObj>
              </mc:Choice>
              <mc:Fallback>
                <p:oleObj name="Equation" r:id="rId3" imgW="3371815" imgH="942995" progId="Equation.3">
                  <p:embed/>
                  <p:pic>
                    <p:nvPicPr>
                      <p:cNvPr id="1966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1" y="890588"/>
                        <a:ext cx="8367713" cy="251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396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36720007-ADA2-446C-B120-FCD1A7C7943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7635" name="Text Box 2"/>
          <p:cNvSpPr txBox="1">
            <a:spLocks noChangeArrowheads="1"/>
          </p:cNvSpPr>
          <p:nvPr/>
        </p:nvSpPr>
        <p:spPr bwMode="auto">
          <a:xfrm>
            <a:off x="2157413" y="411163"/>
            <a:ext cx="731520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3.3.3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连续型随机变量的条件密度</a:t>
            </a:r>
          </a:p>
        </p:txBody>
      </p:sp>
      <p:grpSp>
        <p:nvGrpSpPr>
          <p:cNvPr id="1312771" name="Group 3"/>
          <p:cNvGrpSpPr>
            <a:grpSpLocks/>
          </p:cNvGrpSpPr>
          <p:nvPr/>
        </p:nvGrpSpPr>
        <p:grpSpPr bwMode="auto">
          <a:xfrm>
            <a:off x="2022476" y="1350963"/>
            <a:ext cx="8455025" cy="2930524"/>
            <a:chOff x="434" y="884"/>
            <a:chExt cx="5326" cy="1846"/>
          </a:xfrm>
        </p:grpSpPr>
        <p:sp>
          <p:nvSpPr>
            <p:cNvPr id="197638" name="Text Box 4"/>
            <p:cNvSpPr txBox="1">
              <a:spLocks noChangeArrowheads="1"/>
            </p:cNvSpPr>
            <p:nvPr/>
          </p:nvSpPr>
          <p:spPr bwMode="auto">
            <a:xfrm>
              <a:off x="434" y="884"/>
              <a:ext cx="5326" cy="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设（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）是二维连续型随机变量，其联合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分布密度为               ，边缘概率密度分别为</a:t>
              </a:r>
            </a:p>
          </p:txBody>
        </p:sp>
        <p:sp>
          <p:nvSpPr>
            <p:cNvPr id="197639" name="Text Box 5"/>
            <p:cNvSpPr txBox="1">
              <a:spLocks noChangeArrowheads="1"/>
            </p:cNvSpPr>
            <p:nvPr/>
          </p:nvSpPr>
          <p:spPr bwMode="auto">
            <a:xfrm>
              <a:off x="486" y="1901"/>
              <a:ext cx="5007" cy="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、            ，则在条件 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＝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下的随机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变量 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的分布函数为：</a:t>
              </a:r>
            </a:p>
          </p:txBody>
        </p:sp>
        <p:graphicFrame>
          <p:nvGraphicFramePr>
            <p:cNvPr id="197640" name="Object 6"/>
            <p:cNvGraphicFramePr>
              <a:graphicFrameLocks noChangeAspect="1"/>
            </p:cNvGraphicFramePr>
            <p:nvPr/>
          </p:nvGraphicFramePr>
          <p:xfrm>
            <a:off x="1779" y="1351"/>
            <a:ext cx="903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4" name="Equation" r:id="rId3" imgW="466581" imgH="180766" progId="Equation.3">
                    <p:embed/>
                  </p:oleObj>
                </mc:Choice>
                <mc:Fallback>
                  <p:oleObj name="Equation" r:id="rId3" imgW="466581" imgH="180766" progId="Equation.3">
                    <p:embed/>
                    <p:pic>
                      <p:nvPicPr>
                        <p:cNvPr id="19764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9" y="1351"/>
                          <a:ext cx="903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41" name="Object 7"/>
            <p:cNvGraphicFramePr>
              <a:graphicFrameLocks noChangeAspect="1"/>
            </p:cNvGraphicFramePr>
            <p:nvPr/>
          </p:nvGraphicFramePr>
          <p:xfrm>
            <a:off x="521" y="1878"/>
            <a:ext cx="773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5" name="Equation" r:id="rId5" imgW="390405" imgH="199847" progId="Equation.3">
                    <p:embed/>
                  </p:oleObj>
                </mc:Choice>
                <mc:Fallback>
                  <p:oleObj name="Equation" r:id="rId5" imgW="390405" imgH="199847" progId="Equation.3">
                    <p:embed/>
                    <p:pic>
                      <p:nvPicPr>
                        <p:cNvPr id="19764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878"/>
                          <a:ext cx="773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42" name="Object 8"/>
            <p:cNvGraphicFramePr>
              <a:graphicFrameLocks noChangeAspect="1"/>
            </p:cNvGraphicFramePr>
            <p:nvPr/>
          </p:nvGraphicFramePr>
          <p:xfrm>
            <a:off x="1602" y="1873"/>
            <a:ext cx="792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6" name="Equation" r:id="rId7" imgW="371361" imgH="199847" progId="Equation.3">
                    <p:embed/>
                  </p:oleObj>
                </mc:Choice>
                <mc:Fallback>
                  <p:oleObj name="Equation" r:id="rId7" imgW="371361" imgH="199847" progId="Equation.3">
                    <p:embed/>
                    <p:pic>
                      <p:nvPicPr>
                        <p:cNvPr id="19764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1873"/>
                          <a:ext cx="792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12777" name="Object 9"/>
          <p:cNvGraphicFramePr>
            <a:graphicFrameLocks noChangeAspect="1"/>
          </p:cNvGraphicFramePr>
          <p:nvPr>
            <p:extLst/>
          </p:nvPr>
        </p:nvGraphicFramePr>
        <p:xfrm>
          <a:off x="2476820" y="4445980"/>
          <a:ext cx="6978650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9" imgW="2524351" imgH="523719" progId="Equation.DSMT4">
                  <p:embed/>
                </p:oleObj>
              </mc:Choice>
              <mc:Fallback>
                <p:oleObj name="Equation" r:id="rId9" imgW="2524351" imgH="523719" progId="Equation.DSMT4">
                  <p:embed/>
                  <p:pic>
                    <p:nvPicPr>
                      <p:cNvPr id="13127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820" y="4445980"/>
                        <a:ext cx="6978650" cy="149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49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CA7F0DC1-77A6-45AE-97E1-93D3477CBAF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98659" name="Group 2"/>
          <p:cNvGrpSpPr>
            <a:grpSpLocks/>
          </p:cNvGrpSpPr>
          <p:nvPr/>
        </p:nvGrpSpPr>
        <p:grpSpPr bwMode="auto">
          <a:xfrm>
            <a:off x="1965845" y="666750"/>
            <a:ext cx="7021513" cy="1304925"/>
            <a:chOff x="406" y="414"/>
            <a:chExt cx="4423" cy="822"/>
          </a:xfrm>
        </p:grpSpPr>
        <p:sp>
          <p:nvSpPr>
            <p:cNvPr id="198665" name="Text Box 3"/>
            <p:cNvSpPr txBox="1">
              <a:spLocks noChangeArrowheads="1"/>
            </p:cNvSpPr>
            <p:nvPr/>
          </p:nvSpPr>
          <p:spPr bwMode="auto">
            <a:xfrm>
              <a:off x="406" y="584"/>
              <a:ext cx="221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同理可得：</a:t>
              </a:r>
            </a:p>
          </p:txBody>
        </p:sp>
        <p:graphicFrame>
          <p:nvGraphicFramePr>
            <p:cNvPr id="198666" name="Object 4"/>
            <p:cNvGraphicFramePr>
              <a:graphicFrameLocks noChangeAspect="1"/>
            </p:cNvGraphicFramePr>
            <p:nvPr/>
          </p:nvGraphicFramePr>
          <p:xfrm>
            <a:off x="1726" y="414"/>
            <a:ext cx="3103" cy="8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" name="Equation" r:id="rId3" imgW="1571643" imgH="409736" progId="Equation.DSMT4">
                    <p:embed/>
                  </p:oleObj>
                </mc:Choice>
                <mc:Fallback>
                  <p:oleObj name="Equation" r:id="rId3" imgW="1571643" imgH="409736" progId="Equation.DSMT4">
                    <p:embed/>
                    <p:pic>
                      <p:nvPicPr>
                        <p:cNvPr id="19866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6" y="414"/>
                          <a:ext cx="3103" cy="8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2"/>
          <p:cNvGrpSpPr>
            <a:grpSpLocks/>
          </p:cNvGrpSpPr>
          <p:nvPr/>
        </p:nvGrpSpPr>
        <p:grpSpPr bwMode="auto">
          <a:xfrm>
            <a:off x="1965845" y="2708275"/>
            <a:ext cx="8526463" cy="2794000"/>
            <a:chOff x="275" y="377"/>
            <a:chExt cx="5371" cy="1760"/>
          </a:xfrm>
        </p:grpSpPr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>
              <a:off x="275" y="377"/>
              <a:ext cx="2969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由上可知：</a:t>
              </a:r>
            </a:p>
          </p:txBody>
        </p:sp>
        <p:graphicFrame>
          <p:nvGraphicFramePr>
            <p:cNvPr id="13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339" y="1174"/>
            <a:ext cx="5307" cy="8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7" name="公式" r:id="rId5" imgW="2519339" imgH="423795" progId="Equation.3">
                    <p:embed/>
                  </p:oleObj>
                </mc:Choice>
                <mc:Fallback>
                  <p:oleObj name="公式" r:id="rId5" imgW="2519339" imgH="423795" progId="Equation.3">
                    <p:embed/>
                    <p:pic>
                      <p:nvPicPr>
                        <p:cNvPr id="1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" y="1174"/>
                          <a:ext cx="5307" cy="8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19" y="1068"/>
              <a:ext cx="5327" cy="1069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47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E85640A-2A5D-4BEF-BDCF-304998E52C90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99685" name="Text Box 7"/>
          <p:cNvSpPr txBox="1">
            <a:spLocks noChangeArrowheads="1"/>
          </p:cNvSpPr>
          <p:nvPr/>
        </p:nvSpPr>
        <p:spPr bwMode="auto">
          <a:xfrm>
            <a:off x="1187452" y="1072402"/>
            <a:ext cx="8440737" cy="254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补充作业：设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二维随机变量（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）在区域                          </a:t>
            </a:r>
          </a:p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上服从二维均匀分布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求：联合概率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密度 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的边缘密度函数。</a:t>
            </a:r>
            <a:endParaRPr kumimoji="1"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58" y="2079937"/>
            <a:ext cx="3423662" cy="6854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02822" y="4641269"/>
            <a:ext cx="4472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作业二：</a:t>
            </a:r>
            <a:r>
              <a:rPr lang="en-US" altLang="zh-CN" sz="3200" b="1" dirty="0" smtClean="0"/>
              <a:t>p.123  8,12,15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96694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灯片编号占位符 3"/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E59FEC6-60F9-4554-86C0-8F9C2DB09543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82275" name="Object 2"/>
          <p:cNvGraphicFramePr>
            <a:graphicFrameLocks noChangeAspect="1"/>
          </p:cNvGraphicFramePr>
          <p:nvPr/>
        </p:nvGraphicFramePr>
        <p:xfrm>
          <a:off x="3641725" y="311151"/>
          <a:ext cx="4040188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3" imgW="1438334" imgH="461957" progId="Equation.DSMT4">
                  <p:embed/>
                </p:oleObj>
              </mc:Choice>
              <mc:Fallback>
                <p:oleObj name="Equation" r:id="rId3" imgW="1438334" imgH="461957" progId="Equation.DSMT4">
                  <p:embed/>
                  <p:pic>
                    <p:nvPicPr>
                      <p:cNvPr id="18227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311151"/>
                        <a:ext cx="4040188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6" name="Text Box 3"/>
          <p:cNvSpPr txBox="1">
            <a:spLocks noChangeArrowheads="1"/>
          </p:cNvSpPr>
          <p:nvPr/>
        </p:nvSpPr>
        <p:spPr bwMode="auto">
          <a:xfrm>
            <a:off x="2074864" y="688976"/>
            <a:ext cx="656907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0" rIns="83485" bIns="0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并称</a:t>
            </a:r>
          </a:p>
        </p:txBody>
      </p:sp>
      <p:sp>
        <p:nvSpPr>
          <p:cNvPr id="182277" name="Text Box 4"/>
          <p:cNvSpPr txBox="1">
            <a:spLocks noChangeArrowheads="1"/>
          </p:cNvSpPr>
          <p:nvPr/>
        </p:nvSpPr>
        <p:spPr bwMode="auto">
          <a:xfrm>
            <a:off x="2017714" y="1608138"/>
            <a:ext cx="8650287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为在               条件下随机变量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的条件分布律。</a:t>
            </a:r>
          </a:p>
        </p:txBody>
      </p:sp>
      <p:graphicFrame>
        <p:nvGraphicFramePr>
          <p:cNvPr id="182278" name="Object 5"/>
          <p:cNvGraphicFramePr>
            <a:graphicFrameLocks noChangeAspect="1"/>
          </p:cNvGraphicFramePr>
          <p:nvPr/>
        </p:nvGraphicFramePr>
        <p:xfrm>
          <a:off x="2973389" y="1531939"/>
          <a:ext cx="1430337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5" imgW="423983" imgH="233489" progId="Equation.DSMT4">
                  <p:embed/>
                </p:oleObj>
              </mc:Choice>
              <mc:Fallback>
                <p:oleObj name="Equation" r:id="rId5" imgW="423983" imgH="233489" progId="Equation.DSMT4">
                  <p:embed/>
                  <p:pic>
                    <p:nvPicPr>
                      <p:cNvPr id="18227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9" y="1531939"/>
                        <a:ext cx="1430337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4377" name="Group 9"/>
          <p:cNvGrpSpPr>
            <a:grpSpLocks/>
          </p:cNvGrpSpPr>
          <p:nvPr/>
        </p:nvGrpSpPr>
        <p:grpSpPr bwMode="auto">
          <a:xfrm>
            <a:off x="1914526" y="2497139"/>
            <a:ext cx="8531225" cy="3589337"/>
            <a:chOff x="226" y="435"/>
            <a:chExt cx="5374" cy="2261"/>
          </a:xfrm>
        </p:grpSpPr>
        <p:sp>
          <p:nvSpPr>
            <p:cNvPr id="182280" name="Text Box 3"/>
            <p:cNvSpPr txBox="1">
              <a:spLocks noChangeArrowheads="1"/>
            </p:cNvSpPr>
            <p:nvPr/>
          </p:nvSpPr>
          <p:spPr bwMode="auto">
            <a:xfrm>
              <a:off x="399" y="2333"/>
              <a:ext cx="520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求条件分布律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|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=1)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。</a:t>
              </a:r>
            </a:p>
          </p:txBody>
        </p:sp>
        <p:sp>
          <p:nvSpPr>
            <p:cNvPr id="182281" name="Text Box 11"/>
            <p:cNvSpPr txBox="1">
              <a:spLocks noChangeArrowheads="1"/>
            </p:cNvSpPr>
            <p:nvPr/>
          </p:nvSpPr>
          <p:spPr bwMode="auto">
            <a:xfrm>
              <a:off x="231" y="435"/>
              <a:ext cx="527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例</a:t>
              </a:r>
              <a:r>
                <a:rPr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1</a:t>
              </a: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、已知二维向量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的联合分布律为：</a:t>
              </a:r>
            </a:p>
          </p:txBody>
        </p:sp>
        <p:graphicFrame>
          <p:nvGraphicFramePr>
            <p:cNvPr id="182282" name="Object 4"/>
            <p:cNvGraphicFramePr>
              <a:graphicFrameLocks noChangeAspect="1"/>
            </p:cNvGraphicFramePr>
            <p:nvPr/>
          </p:nvGraphicFramePr>
          <p:xfrm>
            <a:off x="226" y="1011"/>
            <a:ext cx="5234" cy="1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" name="Equation" r:id="rId7" imgW="2947832" imgH="652263" progId="Equation.DSMT4">
                    <p:embed/>
                  </p:oleObj>
                </mc:Choice>
                <mc:Fallback>
                  <p:oleObj name="Equation" r:id="rId7" imgW="2947832" imgH="652263" progId="Equation.DSMT4">
                    <p:embed/>
                    <p:pic>
                      <p:nvPicPr>
                        <p:cNvPr id="18228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" y="1011"/>
                          <a:ext cx="5234" cy="1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6315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灯片编号占位符 2"/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EFAA18E-87DA-4215-8734-522A91AA47C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3299" name="Text Box 2"/>
          <p:cNvSpPr txBox="1">
            <a:spLocks noChangeArrowheads="1"/>
          </p:cNvSpPr>
          <p:nvPr/>
        </p:nvSpPr>
        <p:spPr bwMode="auto">
          <a:xfrm>
            <a:off x="2114550" y="574676"/>
            <a:ext cx="8159750" cy="2792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、向一目标进行独立射击，每次击中目标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的概率为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，令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表示首次击中目标所需的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射击次数，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表示第二次击中目标所需的射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击次数，求（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）的条件分布律。</a:t>
            </a:r>
          </a:p>
        </p:txBody>
      </p:sp>
      <p:grpSp>
        <p:nvGrpSpPr>
          <p:cNvPr id="315399" name="Group 7"/>
          <p:cNvGrpSpPr>
            <a:grpSpLocks/>
          </p:cNvGrpSpPr>
          <p:nvPr/>
        </p:nvGrpSpPr>
        <p:grpSpPr bwMode="auto">
          <a:xfrm>
            <a:off x="2154238" y="3546475"/>
            <a:ext cx="8513762" cy="2000250"/>
            <a:chOff x="397" y="2234"/>
            <a:chExt cx="5363" cy="1260"/>
          </a:xfrm>
        </p:grpSpPr>
        <p:sp>
          <p:nvSpPr>
            <p:cNvPr id="183301" name="Text Box 3"/>
            <p:cNvSpPr txBox="1">
              <a:spLocks noChangeArrowheads="1"/>
            </p:cNvSpPr>
            <p:nvPr/>
          </p:nvSpPr>
          <p:spPr bwMode="auto">
            <a:xfrm>
              <a:off x="397" y="2234"/>
              <a:ext cx="536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解：联合分布律为</a:t>
              </a:r>
            </a:p>
          </p:txBody>
        </p:sp>
        <p:graphicFrame>
          <p:nvGraphicFramePr>
            <p:cNvPr id="183302" name="Object 4"/>
            <p:cNvGraphicFramePr>
              <a:graphicFrameLocks noChangeAspect="1"/>
            </p:cNvGraphicFramePr>
            <p:nvPr/>
          </p:nvGraphicFramePr>
          <p:xfrm>
            <a:off x="673" y="2696"/>
            <a:ext cx="4289" cy="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Equation" r:id="rId3" imgW="2295320" imgH="447897" progId="Equation.DSMT4">
                    <p:embed/>
                  </p:oleObj>
                </mc:Choice>
                <mc:Fallback>
                  <p:oleObj name="Equation" r:id="rId3" imgW="2295320" imgH="447897" progId="Equation.DSMT4">
                    <p:embed/>
                    <p:pic>
                      <p:nvPicPr>
                        <p:cNvPr id="18330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" y="2696"/>
                          <a:ext cx="4289" cy="7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43754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灯片编号占位符 2"/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4B7D8A2F-EF5A-4FD5-9A00-BDE8C447A860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84323" name="Group 2"/>
          <p:cNvGrpSpPr>
            <a:grpSpLocks/>
          </p:cNvGrpSpPr>
          <p:nvPr/>
        </p:nvGrpSpPr>
        <p:grpSpPr bwMode="auto">
          <a:xfrm>
            <a:off x="2065338" y="569913"/>
            <a:ext cx="7423150" cy="2444750"/>
            <a:chOff x="422" y="2241"/>
            <a:chExt cx="4676" cy="1540"/>
          </a:xfrm>
        </p:grpSpPr>
        <p:graphicFrame>
          <p:nvGraphicFramePr>
            <p:cNvPr id="184326" name="Object 3"/>
            <p:cNvGraphicFramePr>
              <a:graphicFrameLocks noChangeAspect="1"/>
            </p:cNvGraphicFramePr>
            <p:nvPr/>
          </p:nvGraphicFramePr>
          <p:xfrm>
            <a:off x="836" y="2684"/>
            <a:ext cx="4262" cy="6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" name="Equation" r:id="rId3" imgW="2638615" imgH="428817" progId="Equation.3">
                    <p:embed/>
                  </p:oleObj>
                </mc:Choice>
                <mc:Fallback>
                  <p:oleObj name="Equation" r:id="rId3" imgW="2638615" imgH="428817" progId="Equation.3">
                    <p:embed/>
                    <p:pic>
                      <p:nvPicPr>
                        <p:cNvPr id="184326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" y="2684"/>
                          <a:ext cx="4262" cy="6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27" name="Text Box 4"/>
            <p:cNvSpPr txBox="1">
              <a:spLocks noChangeArrowheads="1"/>
            </p:cNvSpPr>
            <p:nvPr/>
          </p:nvSpPr>
          <p:spPr bwMode="auto">
            <a:xfrm>
              <a:off x="2328" y="3418"/>
              <a:ext cx="261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（令               ）</a:t>
              </a:r>
            </a:p>
          </p:txBody>
        </p:sp>
        <p:graphicFrame>
          <p:nvGraphicFramePr>
            <p:cNvPr id="184328" name="Object 5"/>
            <p:cNvGraphicFramePr>
              <a:graphicFrameLocks noChangeAspect="1"/>
            </p:cNvGraphicFramePr>
            <p:nvPr/>
          </p:nvGraphicFramePr>
          <p:xfrm>
            <a:off x="2964" y="3463"/>
            <a:ext cx="842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3" name="Equation" r:id="rId5" imgW="542758" imgH="180766" progId="Equation.3">
                    <p:embed/>
                  </p:oleObj>
                </mc:Choice>
                <mc:Fallback>
                  <p:oleObj name="Equation" r:id="rId5" imgW="542758" imgH="180766" progId="Equation.3">
                    <p:embed/>
                    <p:pic>
                      <p:nvPicPr>
                        <p:cNvPr id="18432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4" y="3463"/>
                          <a:ext cx="842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29" name="Text Box 6"/>
            <p:cNvSpPr txBox="1">
              <a:spLocks noChangeArrowheads="1"/>
            </p:cNvSpPr>
            <p:nvPr/>
          </p:nvSpPr>
          <p:spPr bwMode="auto">
            <a:xfrm>
              <a:off x="422" y="2241"/>
              <a:ext cx="367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其边缘分布律：</a:t>
              </a:r>
            </a:p>
          </p:txBody>
        </p:sp>
      </p:grpSp>
      <p:graphicFrame>
        <p:nvGraphicFramePr>
          <p:cNvPr id="184324" name="Object 7"/>
          <p:cNvGraphicFramePr>
            <a:graphicFrameLocks noChangeAspect="1"/>
          </p:cNvGraphicFramePr>
          <p:nvPr/>
        </p:nvGraphicFramePr>
        <p:xfrm>
          <a:off x="4286251" y="3194051"/>
          <a:ext cx="284321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7" imgW="1124105" imgH="428817" progId="Equation.3">
                  <p:embed/>
                </p:oleObj>
              </mc:Choice>
              <mc:Fallback>
                <p:oleObj name="Equation" r:id="rId7" imgW="1124105" imgH="428817" progId="Equation.3">
                  <p:embed/>
                  <p:pic>
                    <p:nvPicPr>
                      <p:cNvPr id="18432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1" y="3194051"/>
                        <a:ext cx="2843213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5" name="Object 8"/>
          <p:cNvGraphicFramePr>
            <a:graphicFrameLocks noChangeAspect="1"/>
          </p:cNvGraphicFramePr>
          <p:nvPr/>
        </p:nvGraphicFramePr>
        <p:xfrm>
          <a:off x="2349500" y="4391025"/>
          <a:ext cx="83185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9" imgW="3486080" imgH="428817" progId="Equation.3">
                  <p:embed/>
                </p:oleObj>
              </mc:Choice>
              <mc:Fallback>
                <p:oleObj name="Equation" r:id="rId9" imgW="3486080" imgH="428817" progId="Equation.3">
                  <p:embed/>
                  <p:pic>
                    <p:nvPicPr>
                      <p:cNvPr id="18432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4391025"/>
                        <a:ext cx="831850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3645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灯片编号占位符 2"/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25F42A9-DEB5-4A84-BD07-F0E11A15BF8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85347" name="Object 2"/>
          <p:cNvGraphicFramePr>
            <a:graphicFrameLocks noChangeAspect="1"/>
          </p:cNvGraphicFramePr>
          <p:nvPr/>
        </p:nvGraphicFramePr>
        <p:xfrm>
          <a:off x="2289175" y="3644900"/>
          <a:ext cx="55118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3" imgW="2009658" imgH="400195" progId="Equation.3">
                  <p:embed/>
                </p:oleObj>
              </mc:Choice>
              <mc:Fallback>
                <p:oleObj name="Equation" r:id="rId3" imgW="2009658" imgH="400195" progId="Equation.3">
                  <p:embed/>
                  <p:pic>
                    <p:nvPicPr>
                      <p:cNvPr id="18534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3644900"/>
                        <a:ext cx="5511800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8" name="Object 3"/>
          <p:cNvGraphicFramePr>
            <a:graphicFrameLocks noChangeAspect="1"/>
          </p:cNvGraphicFramePr>
          <p:nvPr/>
        </p:nvGraphicFramePr>
        <p:xfrm>
          <a:off x="2955925" y="2279651"/>
          <a:ext cx="60134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5" imgW="2342930" imgH="428817" progId="Equation.DSMT4">
                  <p:embed/>
                </p:oleObj>
              </mc:Choice>
              <mc:Fallback>
                <p:oleObj name="Equation" r:id="rId5" imgW="2342930" imgH="428817" progId="Equation.DSMT4">
                  <p:embed/>
                  <p:pic>
                    <p:nvPicPr>
                      <p:cNvPr id="18534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5" y="2279651"/>
                        <a:ext cx="601345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4"/>
          <p:cNvGraphicFramePr>
            <a:graphicFrameLocks noChangeAspect="1"/>
          </p:cNvGraphicFramePr>
          <p:nvPr/>
        </p:nvGraphicFramePr>
        <p:xfrm>
          <a:off x="3071814" y="4856163"/>
          <a:ext cx="5432425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7" imgW="2142967" imgH="428817" progId="Equation.DSMT4">
                  <p:embed/>
                </p:oleObj>
              </mc:Choice>
              <mc:Fallback>
                <p:oleObj name="Equation" r:id="rId7" imgW="2142967" imgH="428817" progId="Equation.DSMT4">
                  <p:embed/>
                  <p:pic>
                    <p:nvPicPr>
                      <p:cNvPr id="18534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4856163"/>
                        <a:ext cx="5432425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0" name="Object 5"/>
          <p:cNvGraphicFramePr>
            <a:graphicFrameLocks noChangeAspect="1"/>
          </p:cNvGraphicFramePr>
          <p:nvPr/>
        </p:nvGraphicFramePr>
        <p:xfrm>
          <a:off x="2227263" y="1081088"/>
          <a:ext cx="55038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9" imgW="2009658" imgH="400195" progId="Equation.3">
                  <p:embed/>
                </p:oleObj>
              </mc:Choice>
              <mc:Fallback>
                <p:oleObj name="Equation" r:id="rId9" imgW="2009658" imgH="400195" progId="Equation.3">
                  <p:embed/>
                  <p:pic>
                    <p:nvPicPr>
                      <p:cNvPr id="1853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1081088"/>
                        <a:ext cx="55038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1" name="Text Box 6"/>
          <p:cNvSpPr txBox="1">
            <a:spLocks noChangeArrowheads="1"/>
          </p:cNvSpPr>
          <p:nvPr/>
        </p:nvSpPr>
        <p:spPr bwMode="auto">
          <a:xfrm>
            <a:off x="1963738" y="282575"/>
            <a:ext cx="7034212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由条件分布律的定义得：</a:t>
            </a:r>
          </a:p>
        </p:txBody>
      </p:sp>
    </p:spTree>
    <p:extLst>
      <p:ext uri="{BB962C8B-B14F-4D97-AF65-F5344CB8AC3E}">
        <p14:creationId xmlns:p14="http://schemas.microsoft.com/office/powerpoint/2010/main" val="2733533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2CAAC71-F5BD-4841-A61E-1C78EDD65656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6371" name="Text Box 2"/>
          <p:cNvSpPr txBox="1">
            <a:spLocks noChangeArrowheads="1"/>
          </p:cNvSpPr>
          <p:nvPr/>
        </p:nvSpPr>
        <p:spPr bwMode="auto">
          <a:xfrm>
            <a:off x="2027239" y="527050"/>
            <a:ext cx="585152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3.1.3 </a:t>
            </a:r>
            <a:r>
              <a:rPr kumimoji="1"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二维连续型随机变量</a:t>
            </a:r>
          </a:p>
        </p:txBody>
      </p:sp>
      <p:grpSp>
        <p:nvGrpSpPr>
          <p:cNvPr id="1286147" name="Group 3"/>
          <p:cNvGrpSpPr>
            <a:grpSpLocks/>
          </p:cNvGrpSpPr>
          <p:nvPr/>
        </p:nvGrpSpPr>
        <p:grpSpPr bwMode="auto">
          <a:xfrm>
            <a:off x="1900238" y="1225551"/>
            <a:ext cx="8767762" cy="2079625"/>
            <a:chOff x="237" y="917"/>
            <a:chExt cx="5523" cy="1310"/>
          </a:xfrm>
        </p:grpSpPr>
        <p:sp>
          <p:nvSpPr>
            <p:cNvPr id="186377" name="Text Box 4"/>
            <p:cNvSpPr txBox="1">
              <a:spLocks noChangeArrowheads="1"/>
            </p:cNvSpPr>
            <p:nvPr/>
          </p:nvSpPr>
          <p:spPr bwMode="auto">
            <a:xfrm>
              <a:off x="237" y="917"/>
              <a:ext cx="5523" cy="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定义</a:t>
              </a:r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</a:rPr>
                <a:t>3.4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：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设              是二维随机变量（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的分布函数，若存在着非负可积函数              ，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使对一切的                      有</a:t>
              </a:r>
              <a:endPara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6378" name="Object 5"/>
            <p:cNvGraphicFramePr>
              <a:graphicFrameLocks noChangeAspect="1"/>
            </p:cNvGraphicFramePr>
            <p:nvPr/>
          </p:nvGraphicFramePr>
          <p:xfrm>
            <a:off x="1641" y="934"/>
            <a:ext cx="906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6" name="Equation" r:id="rId3" imgW="476103" imgH="180766" progId="Equation.3">
                    <p:embed/>
                  </p:oleObj>
                </mc:Choice>
                <mc:Fallback>
                  <p:oleObj name="Equation" r:id="rId3" imgW="476103" imgH="180766" progId="Equation.3">
                    <p:embed/>
                    <p:pic>
                      <p:nvPicPr>
                        <p:cNvPr id="18637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1" y="934"/>
                          <a:ext cx="906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379" name="Object 6"/>
            <p:cNvGraphicFramePr>
              <a:graphicFrameLocks noChangeAspect="1"/>
            </p:cNvGraphicFramePr>
            <p:nvPr/>
          </p:nvGraphicFramePr>
          <p:xfrm>
            <a:off x="4375" y="1370"/>
            <a:ext cx="928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7" name="Equation" r:id="rId5" imgW="466581" imgH="180766" progId="Equation.3">
                    <p:embed/>
                  </p:oleObj>
                </mc:Choice>
                <mc:Fallback>
                  <p:oleObj name="Equation" r:id="rId5" imgW="466581" imgH="180766" progId="Equation.3">
                    <p:embed/>
                    <p:pic>
                      <p:nvPicPr>
                        <p:cNvPr id="18637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1370"/>
                          <a:ext cx="928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380" name="Object 7"/>
            <p:cNvGraphicFramePr>
              <a:graphicFrameLocks noChangeAspect="1"/>
            </p:cNvGraphicFramePr>
            <p:nvPr/>
          </p:nvGraphicFramePr>
          <p:xfrm>
            <a:off x="1604" y="1808"/>
            <a:ext cx="1260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8" name="Equation" r:id="rId7" imgW="657023" imgH="209387" progId="Equation.3">
                    <p:embed/>
                  </p:oleObj>
                </mc:Choice>
                <mc:Fallback>
                  <p:oleObj name="Equation" r:id="rId7" imgW="657023" imgH="209387" progId="Equation.3">
                    <p:embed/>
                    <p:pic>
                      <p:nvPicPr>
                        <p:cNvPr id="18638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4" y="1808"/>
                          <a:ext cx="1260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86152" name="Object 8"/>
          <p:cNvGraphicFramePr>
            <a:graphicFrameLocks noChangeAspect="1"/>
          </p:cNvGraphicFramePr>
          <p:nvPr/>
        </p:nvGraphicFramePr>
        <p:xfrm>
          <a:off x="3235325" y="3371851"/>
          <a:ext cx="54864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公式" r:id="rId9" imgW="1733518" imgH="314332" progId="Equation.3">
                  <p:embed/>
                </p:oleObj>
              </mc:Choice>
              <mc:Fallback>
                <p:oleObj name="公式" r:id="rId9" imgW="1733518" imgH="314332" progId="Equation.3">
                  <p:embed/>
                  <p:pic>
                    <p:nvPicPr>
                      <p:cNvPr id="12861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3371851"/>
                        <a:ext cx="548640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6683" name="Group 11"/>
          <p:cNvGrpSpPr>
            <a:grpSpLocks/>
          </p:cNvGrpSpPr>
          <p:nvPr/>
        </p:nvGrpSpPr>
        <p:grpSpPr bwMode="auto">
          <a:xfrm>
            <a:off x="2084388" y="4583113"/>
            <a:ext cx="8215312" cy="2054224"/>
            <a:chOff x="380" y="360"/>
            <a:chExt cx="5175" cy="1294"/>
          </a:xfrm>
        </p:grpSpPr>
        <p:sp>
          <p:nvSpPr>
            <p:cNvPr id="186375" name="Text Box 2"/>
            <p:cNvSpPr txBox="1">
              <a:spLocks noChangeArrowheads="1"/>
            </p:cNvSpPr>
            <p:nvPr/>
          </p:nvSpPr>
          <p:spPr bwMode="auto">
            <a:xfrm>
              <a:off x="380" y="360"/>
              <a:ext cx="5175" cy="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则称（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）是二维连续型随机变量，函数            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称为二维连续型随机变量的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联合概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率密度函数。</a:t>
              </a:r>
            </a:p>
          </p:txBody>
        </p:sp>
        <p:graphicFrame>
          <p:nvGraphicFramePr>
            <p:cNvPr id="186376" name="Object 3"/>
            <p:cNvGraphicFramePr>
              <a:graphicFrameLocks noChangeAspect="1"/>
            </p:cNvGraphicFramePr>
            <p:nvPr/>
          </p:nvGraphicFramePr>
          <p:xfrm>
            <a:off x="428" y="828"/>
            <a:ext cx="927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0" name="Equation" r:id="rId11" imgW="466581" imgH="180766" progId="Equation.3">
                    <p:embed/>
                  </p:oleObj>
                </mc:Choice>
                <mc:Fallback>
                  <p:oleObj name="Equation" r:id="rId11" imgW="466581" imgH="180766" progId="Equation.3">
                    <p:embed/>
                    <p:pic>
                      <p:nvPicPr>
                        <p:cNvPr id="186376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" y="828"/>
                          <a:ext cx="927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240007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6AE4BCF-D7A2-44E0-8A65-C1A4BE2A3A17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87395" name="Group 4"/>
          <p:cNvGrpSpPr>
            <a:grpSpLocks/>
          </p:cNvGrpSpPr>
          <p:nvPr/>
        </p:nvGrpSpPr>
        <p:grpSpPr bwMode="auto">
          <a:xfrm>
            <a:off x="2147889" y="725488"/>
            <a:ext cx="8201025" cy="588962"/>
            <a:chOff x="353" y="2005"/>
            <a:chExt cx="5166" cy="371"/>
          </a:xfrm>
        </p:grpSpPr>
        <p:sp>
          <p:nvSpPr>
            <p:cNvPr id="187406" name="Text Box 5"/>
            <p:cNvSpPr txBox="1">
              <a:spLocks noChangeArrowheads="1"/>
            </p:cNvSpPr>
            <p:nvPr/>
          </p:nvSpPr>
          <p:spPr bwMode="auto">
            <a:xfrm>
              <a:off x="353" y="2005"/>
              <a:ext cx="516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密度函数             有如下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性质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：</a:t>
              </a:r>
            </a:p>
          </p:txBody>
        </p:sp>
        <p:graphicFrame>
          <p:nvGraphicFramePr>
            <p:cNvPr id="187407" name="Object 6"/>
            <p:cNvGraphicFramePr>
              <a:graphicFrameLocks noChangeAspect="1"/>
            </p:cNvGraphicFramePr>
            <p:nvPr/>
          </p:nvGraphicFramePr>
          <p:xfrm>
            <a:off x="1436" y="2013"/>
            <a:ext cx="88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0" name="Equation" r:id="rId3" imgW="466581" imgH="180766" progId="Equation.3">
                    <p:embed/>
                  </p:oleObj>
                </mc:Choice>
                <mc:Fallback>
                  <p:oleObj name="Equation" r:id="rId3" imgW="466581" imgH="180766" progId="Equation.3">
                    <p:embed/>
                    <p:pic>
                      <p:nvPicPr>
                        <p:cNvPr id="18740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6" y="2013"/>
                          <a:ext cx="884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74215" name="Group 7"/>
          <p:cNvGrpSpPr>
            <a:grpSpLocks/>
          </p:cNvGrpSpPr>
          <p:nvPr/>
        </p:nvGrpSpPr>
        <p:grpSpPr bwMode="auto">
          <a:xfrm>
            <a:off x="2035175" y="1504950"/>
            <a:ext cx="5600700" cy="1390650"/>
            <a:chOff x="481" y="2444"/>
            <a:chExt cx="3528" cy="849"/>
          </a:xfrm>
        </p:grpSpPr>
        <p:graphicFrame>
          <p:nvGraphicFramePr>
            <p:cNvPr id="187403" name="Object 8"/>
            <p:cNvGraphicFramePr>
              <a:graphicFrameLocks noChangeAspect="1"/>
            </p:cNvGraphicFramePr>
            <p:nvPr/>
          </p:nvGraphicFramePr>
          <p:xfrm>
            <a:off x="912" y="2444"/>
            <a:ext cx="3097" cy="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1" name="Equation" r:id="rId5" imgW="1543076" imgH="542799" progId="Equation.3">
                    <p:embed/>
                  </p:oleObj>
                </mc:Choice>
                <mc:Fallback>
                  <p:oleObj name="Equation" r:id="rId5" imgW="1543076" imgH="542799" progId="Equation.3">
                    <p:embed/>
                    <p:pic>
                      <p:nvPicPr>
                        <p:cNvPr id="18740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444"/>
                          <a:ext cx="3097" cy="8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7404" name="Text Box 9"/>
            <p:cNvSpPr txBox="1">
              <a:spLocks noChangeArrowheads="1"/>
            </p:cNvSpPr>
            <p:nvPr/>
          </p:nvSpPr>
          <p:spPr bwMode="auto">
            <a:xfrm>
              <a:off x="481" y="2466"/>
              <a:ext cx="824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187405" name="Text Box 10"/>
            <p:cNvSpPr txBox="1">
              <a:spLocks noChangeArrowheads="1"/>
            </p:cNvSpPr>
            <p:nvPr/>
          </p:nvSpPr>
          <p:spPr bwMode="auto">
            <a:xfrm>
              <a:off x="513" y="2924"/>
              <a:ext cx="842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</p:grpSp>
      <p:grpSp>
        <p:nvGrpSpPr>
          <p:cNvPr id="157710" name="Group 14"/>
          <p:cNvGrpSpPr>
            <a:grpSpLocks/>
          </p:cNvGrpSpPr>
          <p:nvPr/>
        </p:nvGrpSpPr>
        <p:grpSpPr bwMode="auto">
          <a:xfrm>
            <a:off x="2055814" y="3951289"/>
            <a:ext cx="7737475" cy="1887537"/>
            <a:chOff x="262" y="349"/>
            <a:chExt cx="4874" cy="1189"/>
          </a:xfrm>
        </p:grpSpPr>
        <p:graphicFrame>
          <p:nvGraphicFramePr>
            <p:cNvPr id="187399" name="Object 2"/>
            <p:cNvGraphicFramePr>
              <a:graphicFrameLocks noChangeAspect="1"/>
            </p:cNvGraphicFramePr>
            <p:nvPr/>
          </p:nvGraphicFramePr>
          <p:xfrm>
            <a:off x="1404" y="755"/>
            <a:ext cx="2241" cy="7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2" name="Equation" r:id="rId7" imgW="1228848" imgH="428817" progId="Equation.3">
                    <p:embed/>
                  </p:oleObj>
                </mc:Choice>
                <mc:Fallback>
                  <p:oleObj name="Equation" r:id="rId7" imgW="1228848" imgH="428817" progId="Equation.3">
                    <p:embed/>
                    <p:pic>
                      <p:nvPicPr>
                        <p:cNvPr id="187399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4" y="755"/>
                          <a:ext cx="2241" cy="7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7400" name="Text Box 8"/>
            <p:cNvSpPr txBox="1">
              <a:spLocks noChangeArrowheads="1"/>
            </p:cNvSpPr>
            <p:nvPr/>
          </p:nvSpPr>
          <p:spPr bwMode="auto">
            <a:xfrm>
              <a:off x="262" y="349"/>
              <a:ext cx="487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）若             在点           处连续，则有：</a:t>
              </a:r>
            </a:p>
          </p:txBody>
        </p:sp>
        <p:graphicFrame>
          <p:nvGraphicFramePr>
            <p:cNvPr id="187401" name="Object 9"/>
            <p:cNvGraphicFramePr>
              <a:graphicFrameLocks noChangeAspect="1"/>
            </p:cNvGraphicFramePr>
            <p:nvPr/>
          </p:nvGraphicFramePr>
          <p:xfrm>
            <a:off x="1172" y="365"/>
            <a:ext cx="843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3" name="Equation" r:id="rId9" imgW="466581" imgH="180766" progId="Equation.3">
                    <p:embed/>
                  </p:oleObj>
                </mc:Choice>
                <mc:Fallback>
                  <p:oleObj name="Equation" r:id="rId9" imgW="466581" imgH="180766" progId="Equation.3">
                    <p:embed/>
                    <p:pic>
                      <p:nvPicPr>
                        <p:cNvPr id="18740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" y="365"/>
                          <a:ext cx="843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7402" name="Object 10"/>
            <p:cNvGraphicFramePr>
              <a:graphicFrameLocks noChangeAspect="1"/>
            </p:cNvGraphicFramePr>
            <p:nvPr/>
          </p:nvGraphicFramePr>
          <p:xfrm>
            <a:off x="2610" y="375"/>
            <a:ext cx="62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4" name="公式" r:id="rId11" imgW="352317" imgH="180766" progId="Equation.3">
                    <p:embed/>
                  </p:oleObj>
                </mc:Choice>
                <mc:Fallback>
                  <p:oleObj name="公式" r:id="rId11" imgW="352317" imgH="180766" progId="Equation.3">
                    <p:embed/>
                    <p:pic>
                      <p:nvPicPr>
                        <p:cNvPr id="18740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0" y="375"/>
                          <a:ext cx="62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5239" name="Text Box 7"/>
          <p:cNvSpPr txBox="1">
            <a:spLocks noChangeArrowheads="1"/>
          </p:cNvSpPr>
          <p:nvPr/>
        </p:nvSpPr>
        <p:spPr bwMode="auto">
          <a:xfrm>
            <a:off x="2238375" y="3030538"/>
            <a:ext cx="7640638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这是联合密度函数的基本性质。</a:t>
            </a:r>
          </a:p>
        </p:txBody>
      </p:sp>
    </p:spTree>
    <p:extLst>
      <p:ext uri="{BB962C8B-B14F-4D97-AF65-F5344CB8AC3E}">
        <p14:creationId xmlns:p14="http://schemas.microsoft.com/office/powerpoint/2010/main" val="1430299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52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BF2E32AE-DDE3-4F02-84D4-C2AB0857DBEF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88419" name="Group 3"/>
          <p:cNvGrpSpPr>
            <a:grpSpLocks/>
          </p:cNvGrpSpPr>
          <p:nvPr/>
        </p:nvGrpSpPr>
        <p:grpSpPr bwMode="auto">
          <a:xfrm>
            <a:off x="1825626" y="977901"/>
            <a:ext cx="8709025" cy="2701925"/>
            <a:chOff x="211" y="1287"/>
            <a:chExt cx="5486" cy="1649"/>
          </a:xfrm>
        </p:grpSpPr>
        <p:sp>
          <p:nvSpPr>
            <p:cNvPr id="188420" name="Text Box 4"/>
            <p:cNvSpPr txBox="1">
              <a:spLocks noChangeArrowheads="1"/>
            </p:cNvSpPr>
            <p:nvPr/>
          </p:nvSpPr>
          <p:spPr bwMode="auto">
            <a:xfrm>
              <a:off x="211" y="1287"/>
              <a:ext cx="5486" cy="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）设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是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xy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平面上的一个区域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向量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落在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内的概率为：</a:t>
              </a:r>
            </a:p>
          </p:txBody>
        </p:sp>
        <p:graphicFrame>
          <p:nvGraphicFramePr>
            <p:cNvPr id="188421" name="Object 5"/>
            <p:cNvGraphicFramePr>
              <a:graphicFrameLocks noChangeAspect="1"/>
            </p:cNvGraphicFramePr>
            <p:nvPr/>
          </p:nvGraphicFramePr>
          <p:xfrm>
            <a:off x="4782" y="1299"/>
            <a:ext cx="750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6" name="公式" r:id="rId3" imgW="409449" imgH="180766" progId="Equation.3">
                    <p:embed/>
                  </p:oleObj>
                </mc:Choice>
                <mc:Fallback>
                  <p:oleObj name="公式" r:id="rId3" imgW="409449" imgH="180766" progId="Equation.3">
                    <p:embed/>
                    <p:pic>
                      <p:nvPicPr>
                        <p:cNvPr id="18842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2" y="1299"/>
                          <a:ext cx="750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422" name="Object 6"/>
            <p:cNvGraphicFramePr>
              <a:graphicFrameLocks noChangeAspect="1"/>
            </p:cNvGraphicFramePr>
            <p:nvPr/>
          </p:nvGraphicFramePr>
          <p:xfrm>
            <a:off x="856" y="2286"/>
            <a:ext cx="4019" cy="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7" name="Equation" r:id="rId5" imgW="1923959" imgH="362034" progId="Equation.DSMT4">
                    <p:embed/>
                  </p:oleObj>
                </mc:Choice>
                <mc:Fallback>
                  <p:oleObj name="Equation" r:id="rId5" imgW="1923959" imgH="362034" progId="Equation.DSMT4">
                    <p:embed/>
                    <p:pic>
                      <p:nvPicPr>
                        <p:cNvPr id="18842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" y="2286"/>
                          <a:ext cx="4019" cy="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1386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FD5F7DA-7681-4C35-B2EC-E62737489A5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89443" name="Group 2"/>
          <p:cNvGrpSpPr>
            <a:grpSpLocks/>
          </p:cNvGrpSpPr>
          <p:nvPr/>
        </p:nvGrpSpPr>
        <p:grpSpPr bwMode="auto">
          <a:xfrm>
            <a:off x="2130426" y="520701"/>
            <a:ext cx="8118475" cy="2644775"/>
            <a:chOff x="372" y="247"/>
            <a:chExt cx="5114" cy="1666"/>
          </a:xfrm>
        </p:grpSpPr>
        <p:sp>
          <p:nvSpPr>
            <p:cNvPr id="189448" name="Text Box 3"/>
            <p:cNvSpPr txBox="1">
              <a:spLocks noChangeArrowheads="1"/>
            </p:cNvSpPr>
            <p:nvPr/>
          </p:nvSpPr>
          <p:spPr bwMode="auto">
            <a:xfrm>
              <a:off x="372" y="247"/>
              <a:ext cx="5069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、设随机变量（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）的概率密度为</a:t>
              </a:r>
            </a:p>
          </p:txBody>
        </p:sp>
        <p:graphicFrame>
          <p:nvGraphicFramePr>
            <p:cNvPr id="189449" name="Object 4"/>
            <p:cNvGraphicFramePr>
              <a:graphicFrameLocks noChangeAspect="1"/>
            </p:cNvGraphicFramePr>
            <p:nvPr/>
          </p:nvGraphicFramePr>
          <p:xfrm>
            <a:off x="1031" y="575"/>
            <a:ext cx="3910" cy="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2" name="Equation" r:id="rId3" imgW="2104878" imgH="428817" progId="Equation.DSMT4">
                    <p:embed/>
                  </p:oleObj>
                </mc:Choice>
                <mc:Fallback>
                  <p:oleObj name="Equation" r:id="rId3" imgW="2104878" imgH="428817" progId="Equation.DSMT4">
                    <p:embed/>
                    <p:pic>
                      <p:nvPicPr>
                        <p:cNvPr id="18944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1" y="575"/>
                          <a:ext cx="3910" cy="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9450" name="Text Box 5"/>
            <p:cNvSpPr txBox="1">
              <a:spLocks noChangeArrowheads="1"/>
            </p:cNvSpPr>
            <p:nvPr/>
          </p:nvSpPr>
          <p:spPr bwMode="auto">
            <a:xfrm>
              <a:off x="434" y="1550"/>
              <a:ext cx="505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求：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≤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2259013" y="3281363"/>
            <a:ext cx="992544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00"/>
                </a:solidFill>
              </a:rPr>
              <a:t>解：</a:t>
            </a:r>
          </a:p>
        </p:txBody>
      </p:sp>
      <p:graphicFrame>
        <p:nvGraphicFramePr>
          <p:cNvPr id="159753" name="Object 9"/>
          <p:cNvGraphicFramePr>
            <a:graphicFrameLocks noChangeAspect="1"/>
          </p:cNvGraphicFramePr>
          <p:nvPr/>
        </p:nvGraphicFramePr>
        <p:xfrm>
          <a:off x="3400425" y="3295650"/>
          <a:ext cx="4440238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5" imgW="1688367" imgH="393529" progId="Equation.DSMT4">
                  <p:embed/>
                </p:oleObj>
              </mc:Choice>
              <mc:Fallback>
                <p:oleObj name="Equation" r:id="rId5" imgW="1688367" imgH="393529" progId="Equation.DSMT4">
                  <p:embed/>
                  <p:pic>
                    <p:nvPicPr>
                      <p:cNvPr id="1597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3295650"/>
                        <a:ext cx="4440238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4" name="Object 10"/>
          <p:cNvGraphicFramePr>
            <a:graphicFrameLocks noChangeAspect="1"/>
          </p:cNvGraphicFramePr>
          <p:nvPr/>
        </p:nvGraphicFramePr>
        <p:xfrm>
          <a:off x="5105400" y="4168775"/>
          <a:ext cx="30353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7" imgW="1244600" imgH="508000" progId="Equation.DSMT4">
                  <p:embed/>
                </p:oleObj>
              </mc:Choice>
              <mc:Fallback>
                <p:oleObj name="Equation" r:id="rId7" imgW="1244600" imgH="508000" progId="Equation.DSMT4">
                  <p:embed/>
                  <p:pic>
                    <p:nvPicPr>
                      <p:cNvPr id="1597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168775"/>
                        <a:ext cx="303530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5" name="Object 11"/>
          <p:cNvGraphicFramePr>
            <a:graphicFrameLocks noChangeAspect="1"/>
          </p:cNvGraphicFramePr>
          <p:nvPr/>
        </p:nvGraphicFramePr>
        <p:xfrm>
          <a:off x="5170489" y="5499100"/>
          <a:ext cx="4554537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9" imgW="1955800" imgH="482600" progId="Equation.DSMT4">
                  <p:embed/>
                </p:oleObj>
              </mc:Choice>
              <mc:Fallback>
                <p:oleObj name="Equation" r:id="rId9" imgW="1955800" imgH="482600" progId="Equation.DSMT4">
                  <p:embed/>
                  <p:pic>
                    <p:nvPicPr>
                      <p:cNvPr id="1597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9" y="5499100"/>
                        <a:ext cx="4554537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1245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2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599</Words>
  <Application>Microsoft Office PowerPoint</Application>
  <PresentationFormat>宽屏</PresentationFormat>
  <Paragraphs>89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宋体</vt:lpstr>
      <vt:lpstr>Arial</vt:lpstr>
      <vt:lpstr>Arial Black</vt:lpstr>
      <vt:lpstr>Times New Roman</vt:lpstr>
      <vt:lpstr>Wingdings</vt:lpstr>
      <vt:lpstr>Pixel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yugang sheng</cp:lastModifiedBy>
  <cp:revision>7</cp:revision>
  <dcterms:created xsi:type="dcterms:W3CDTF">2020-11-03T14:04:35Z</dcterms:created>
  <dcterms:modified xsi:type="dcterms:W3CDTF">2021-03-31T04:34:41Z</dcterms:modified>
</cp:coreProperties>
</file>