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7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8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8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25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22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2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80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09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71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7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9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79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3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31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91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01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54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5.emf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0A7C0EE-2AB2-4ECC-8181-658DA5EBDCA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1771651" y="319088"/>
            <a:ext cx="636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anose="02010600030101010101" pitchFamily="2" charset="-122"/>
              </a:rPr>
              <a:t>§3.6  </a:t>
            </a:r>
            <a:r>
              <a:rPr kumimoji="1"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随机变量函数的分布</a:t>
            </a:r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1905000" y="1193243"/>
            <a:ext cx="87630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问题：已知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以及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的联合分布，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如何求出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的分布？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324" name="Text Box 4"/>
          <p:cNvSpPr txBox="1">
            <a:spLocks noChangeArrowheads="1"/>
          </p:cNvSpPr>
          <p:nvPr/>
        </p:nvSpPr>
        <p:spPr bwMode="auto">
          <a:xfrm>
            <a:off x="1798639" y="2724150"/>
            <a:ext cx="618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、  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为二维离散型随机变量</a:t>
            </a:r>
            <a:endParaRPr kumimoji="1"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36325" name="Group 5"/>
          <p:cNvGrpSpPr>
            <a:grpSpLocks/>
          </p:cNvGrpSpPr>
          <p:nvPr/>
        </p:nvGrpSpPr>
        <p:grpSpPr bwMode="auto">
          <a:xfrm>
            <a:off x="1692275" y="3543301"/>
            <a:ext cx="8191500" cy="2474913"/>
            <a:chOff x="182" y="2038"/>
            <a:chExt cx="5160" cy="1773"/>
          </a:xfrm>
        </p:grpSpPr>
        <p:sp>
          <p:nvSpPr>
            <p:cNvPr id="222215" name="Text Box 6"/>
            <p:cNvSpPr txBox="1">
              <a:spLocks noChangeArrowheads="1"/>
            </p:cNvSpPr>
            <p:nvPr/>
          </p:nvSpPr>
          <p:spPr bwMode="auto">
            <a:xfrm>
              <a:off x="182" y="2038"/>
              <a:ext cx="516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设二维随机变量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的分布律为下表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2216" name="Group 7"/>
            <p:cNvGrpSpPr>
              <a:grpSpLocks/>
            </p:cNvGrpSpPr>
            <p:nvPr/>
          </p:nvGrpSpPr>
          <p:grpSpPr bwMode="auto">
            <a:xfrm>
              <a:off x="1287" y="2587"/>
              <a:ext cx="2016" cy="1224"/>
              <a:chOff x="1200" y="1895"/>
              <a:chExt cx="2016" cy="1224"/>
            </a:xfrm>
          </p:grpSpPr>
          <p:sp>
            <p:nvSpPr>
              <p:cNvPr id="222217" name="Line 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218" name="Line 9"/>
              <p:cNvSpPr>
                <a:spLocks noChangeShapeType="1"/>
              </p:cNvSpPr>
              <p:nvPr/>
            </p:nvSpPr>
            <p:spPr bwMode="auto">
              <a:xfrm>
                <a:off x="1248" y="24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219" name="Line 10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220" name="Line 11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52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221" name="Line 12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222" name="Text Box 13"/>
              <p:cNvSpPr txBox="1">
                <a:spLocks noChangeArrowheads="1"/>
              </p:cNvSpPr>
              <p:nvPr/>
            </p:nvSpPr>
            <p:spPr bwMode="auto">
              <a:xfrm>
                <a:off x="1968" y="2039"/>
                <a:ext cx="948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0         1</a:t>
                </a:r>
              </a:p>
            </p:txBody>
          </p:sp>
          <p:sp>
            <p:nvSpPr>
              <p:cNvPr id="222223" name="Text Box 14"/>
              <p:cNvSpPr txBox="1">
                <a:spLocks noChangeArrowheads="1"/>
              </p:cNvSpPr>
              <p:nvPr/>
            </p:nvSpPr>
            <p:spPr bwMode="auto">
              <a:xfrm>
                <a:off x="1392" y="2354"/>
                <a:ext cx="1730" cy="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     3/10    3/10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    3/10    1/10</a:t>
                </a:r>
              </a:p>
            </p:txBody>
          </p:sp>
          <p:sp>
            <p:nvSpPr>
              <p:cNvPr id="222224" name="Text Box 15"/>
              <p:cNvSpPr txBox="1">
                <a:spLocks noChangeArrowheads="1"/>
              </p:cNvSpPr>
              <p:nvPr/>
            </p:nvSpPr>
            <p:spPr bwMode="auto">
              <a:xfrm>
                <a:off x="1262" y="2039"/>
                <a:ext cx="272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22225" name="Text Box 16"/>
              <p:cNvSpPr txBox="1">
                <a:spLocks noChangeArrowheads="1"/>
              </p:cNvSpPr>
              <p:nvPr/>
            </p:nvSpPr>
            <p:spPr bwMode="auto">
              <a:xfrm>
                <a:off x="1490" y="1895"/>
                <a:ext cx="25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2226" name="Line 17"/>
              <p:cNvSpPr>
                <a:spLocks noChangeShapeType="1"/>
              </p:cNvSpPr>
              <p:nvPr/>
            </p:nvSpPr>
            <p:spPr bwMode="auto">
              <a:xfrm>
                <a:off x="1248" y="197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8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3" grpId="0" autoUpdateAnimBg="0"/>
      <p:bldP spid="13363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BC96D58-9950-4AA2-8E13-2564680A5F9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41448" name="Group 8"/>
          <p:cNvGrpSpPr>
            <a:grpSpLocks/>
          </p:cNvGrpSpPr>
          <p:nvPr/>
        </p:nvGrpSpPr>
        <p:grpSpPr bwMode="auto">
          <a:xfrm>
            <a:off x="1897064" y="3768727"/>
            <a:ext cx="8770937" cy="1611313"/>
            <a:chOff x="235" y="2374"/>
            <a:chExt cx="5525" cy="1015"/>
          </a:xfrm>
        </p:grpSpPr>
        <p:sp>
          <p:nvSpPr>
            <p:cNvPr id="230406" name="Text Box 3"/>
            <p:cNvSpPr txBox="1">
              <a:spLocks noChangeArrowheads="1"/>
            </p:cNvSpPr>
            <p:nvPr/>
          </p:nvSpPr>
          <p:spPr bwMode="auto">
            <a:xfrm>
              <a:off x="235" y="2374"/>
              <a:ext cx="5525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的联合概率密度函数为        </a:t>
              </a:r>
            </a:p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                   的概率密度。 </a:t>
              </a:r>
            </a:p>
          </p:txBody>
        </p:sp>
        <p:graphicFrame>
          <p:nvGraphicFramePr>
            <p:cNvPr id="230407" name="Object 4"/>
            <p:cNvGraphicFramePr>
              <a:graphicFrameLocks noChangeAspect="1"/>
            </p:cNvGraphicFramePr>
            <p:nvPr/>
          </p:nvGraphicFramePr>
          <p:xfrm>
            <a:off x="4392" y="2434"/>
            <a:ext cx="879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23040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34"/>
                          <a:ext cx="879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8" name="Object 5"/>
            <p:cNvGraphicFramePr>
              <a:graphicFrameLocks noChangeAspect="1"/>
            </p:cNvGraphicFramePr>
            <p:nvPr/>
          </p:nvGraphicFramePr>
          <p:xfrm>
            <a:off x="547" y="3016"/>
            <a:ext cx="121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5" imgW="637979" imgH="143106" progId="Equation.3">
                    <p:embed/>
                  </p:oleObj>
                </mc:Choice>
                <mc:Fallback>
                  <p:oleObj name="Equation" r:id="rId5" imgW="637979" imgH="143106" progId="Equation.3">
                    <p:embed/>
                    <p:pic>
                      <p:nvPicPr>
                        <p:cNvPr id="2304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3016"/>
                          <a:ext cx="121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04" name="Text Box 6"/>
          <p:cNvSpPr txBox="1">
            <a:spLocks noChangeArrowheads="1"/>
          </p:cNvSpPr>
          <p:nvPr/>
        </p:nvSpPr>
        <p:spPr bwMode="auto">
          <a:xfrm>
            <a:off x="1905000" y="763589"/>
            <a:ext cx="8299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利用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概率密度之间的关系，</a:t>
            </a:r>
          </a:p>
          <a:p>
            <a:pPr algn="di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可以最终求出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graphicFrame>
        <p:nvGraphicFramePr>
          <p:cNvPr id="1341447" name="Object 7"/>
          <p:cNvGraphicFramePr>
            <a:graphicFrameLocks noChangeAspect="1"/>
          </p:cNvGraphicFramePr>
          <p:nvPr/>
        </p:nvGraphicFramePr>
        <p:xfrm>
          <a:off x="3505200" y="2254251"/>
          <a:ext cx="2895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867009" imgH="199847" progId="Equation.3">
                  <p:embed/>
                </p:oleObj>
              </mc:Choice>
              <mc:Fallback>
                <p:oleObj name="Equation" r:id="rId7" imgW="867009" imgH="199847" progId="Equation.3">
                  <p:embed/>
                  <p:pic>
                    <p:nvPicPr>
                      <p:cNvPr id="134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54251"/>
                        <a:ext cx="2895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313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58739CB-8148-4C2F-AB35-403031B9C66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1427" name="Group 2"/>
          <p:cNvGrpSpPr>
            <a:grpSpLocks/>
          </p:cNvGrpSpPr>
          <p:nvPr/>
        </p:nvGrpSpPr>
        <p:grpSpPr bwMode="auto">
          <a:xfrm>
            <a:off x="2041525" y="477838"/>
            <a:ext cx="8440738" cy="2835274"/>
            <a:chOff x="326" y="301"/>
            <a:chExt cx="5317" cy="1786"/>
          </a:xfrm>
        </p:grpSpPr>
        <p:sp>
          <p:nvSpPr>
            <p:cNvPr id="231449" name="Text Box 3"/>
            <p:cNvSpPr txBox="1">
              <a:spLocks noChangeArrowheads="1"/>
            </p:cNvSpPr>
            <p:nvPr/>
          </p:nvSpPr>
          <p:spPr bwMode="auto">
            <a:xfrm>
              <a:off x="326" y="328"/>
              <a:ext cx="5317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是                    的分布函数，记区域：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根据连续型随机变量在平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面上的一个区域内取值得概率等于其联合概率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密度在这个区域上的二重积分。有</a:t>
              </a:r>
            </a:p>
          </p:txBody>
        </p:sp>
        <p:graphicFrame>
          <p:nvGraphicFramePr>
            <p:cNvPr id="231450" name="Object 4"/>
            <p:cNvGraphicFramePr>
              <a:graphicFrameLocks noChangeAspect="1"/>
            </p:cNvGraphicFramePr>
            <p:nvPr/>
          </p:nvGraphicFramePr>
          <p:xfrm>
            <a:off x="654" y="301"/>
            <a:ext cx="7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" imgW="371361" imgH="199847" progId="Equation.3">
                    <p:embed/>
                  </p:oleObj>
                </mc:Choice>
                <mc:Fallback>
                  <p:oleObj name="Equation" r:id="rId3" imgW="371361" imgH="199847" progId="Equation.3">
                    <p:embed/>
                    <p:pic>
                      <p:nvPicPr>
                        <p:cNvPr id="2314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301"/>
                          <a:ext cx="75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51" name="Object 5"/>
            <p:cNvGraphicFramePr>
              <a:graphicFrameLocks noChangeAspect="1"/>
            </p:cNvGraphicFramePr>
            <p:nvPr/>
          </p:nvGraphicFramePr>
          <p:xfrm>
            <a:off x="1690" y="353"/>
            <a:ext cx="121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5" imgW="637979" imgH="143106" progId="Equation.3">
                    <p:embed/>
                  </p:oleObj>
                </mc:Choice>
                <mc:Fallback>
                  <p:oleObj name="Equation" r:id="rId5" imgW="637979" imgH="143106" progId="Equation.3">
                    <p:embed/>
                    <p:pic>
                      <p:nvPicPr>
                        <p:cNvPr id="23145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53"/>
                          <a:ext cx="121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52" name="Object 6"/>
            <p:cNvGraphicFramePr>
              <a:graphicFrameLocks noChangeAspect="1"/>
            </p:cNvGraphicFramePr>
            <p:nvPr/>
          </p:nvGraphicFramePr>
          <p:xfrm>
            <a:off x="388" y="780"/>
            <a:ext cx="226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7" imgW="1285981" imgH="238008" progId="Equation.3">
                    <p:embed/>
                  </p:oleObj>
                </mc:Choice>
                <mc:Fallback>
                  <p:oleObj name="Equation" r:id="rId7" imgW="1285981" imgH="238008" progId="Equation.3">
                    <p:embed/>
                    <p:pic>
                      <p:nvPicPr>
                        <p:cNvPr id="23145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780"/>
                          <a:ext cx="226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28" name="Object 7"/>
          <p:cNvGraphicFramePr>
            <a:graphicFrameLocks noChangeAspect="1"/>
          </p:cNvGraphicFramePr>
          <p:nvPr/>
        </p:nvGraphicFramePr>
        <p:xfrm>
          <a:off x="2170114" y="3706814"/>
          <a:ext cx="55387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9" imgW="2009658" imgH="199847" progId="Equation.3">
                  <p:embed/>
                </p:oleObj>
              </mc:Choice>
              <mc:Fallback>
                <p:oleObj name="Equation" r:id="rId9" imgW="2009658" imgH="199847" progId="Equation.3">
                  <p:embed/>
                  <p:pic>
                    <p:nvPicPr>
                      <p:cNvPr id="2314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3706814"/>
                        <a:ext cx="55387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8"/>
          <p:cNvGraphicFramePr>
            <a:graphicFrameLocks noChangeAspect="1"/>
          </p:cNvGraphicFramePr>
          <p:nvPr/>
        </p:nvGraphicFramePr>
        <p:xfrm>
          <a:off x="3128963" y="4718050"/>
          <a:ext cx="29130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1" imgW="1009840" imgH="362034" progId="Equation.3">
                  <p:embed/>
                </p:oleObj>
              </mc:Choice>
              <mc:Fallback>
                <p:oleObj name="Equation" r:id="rId11" imgW="1009840" imgH="362034" progId="Equation.3">
                  <p:embed/>
                  <p:pic>
                    <p:nvPicPr>
                      <p:cNvPr id="2314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718050"/>
                        <a:ext cx="29130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30" name="Group 9"/>
          <p:cNvGrpSpPr>
            <a:grpSpLocks/>
          </p:cNvGrpSpPr>
          <p:nvPr/>
        </p:nvGrpSpPr>
        <p:grpSpPr bwMode="auto">
          <a:xfrm>
            <a:off x="7913688" y="2816226"/>
            <a:ext cx="2519362" cy="2327275"/>
            <a:chOff x="3840" y="1968"/>
            <a:chExt cx="1872" cy="1872"/>
          </a:xfrm>
        </p:grpSpPr>
        <p:sp>
          <p:nvSpPr>
            <p:cNvPr id="231431" name="Line 10"/>
            <p:cNvSpPr>
              <a:spLocks noChangeShapeType="1"/>
            </p:cNvSpPr>
            <p:nvPr/>
          </p:nvSpPr>
          <p:spPr bwMode="auto">
            <a:xfrm>
              <a:off x="4032" y="297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2" name="Line 11"/>
            <p:cNvSpPr>
              <a:spLocks noChangeShapeType="1"/>
            </p:cNvSpPr>
            <p:nvPr/>
          </p:nvSpPr>
          <p:spPr bwMode="auto">
            <a:xfrm flipV="1">
              <a:off x="4704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3" name="Line 12"/>
            <p:cNvSpPr>
              <a:spLocks noChangeShapeType="1"/>
            </p:cNvSpPr>
            <p:nvPr/>
          </p:nvSpPr>
          <p:spPr bwMode="auto">
            <a:xfrm>
              <a:off x="4272" y="2208"/>
              <a:ext cx="14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4" name="Line 13"/>
            <p:cNvSpPr>
              <a:spLocks noChangeShapeType="1"/>
            </p:cNvSpPr>
            <p:nvPr/>
          </p:nvSpPr>
          <p:spPr bwMode="auto">
            <a:xfrm flipH="1">
              <a:off x="3840" y="230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5" name="Text Box 14"/>
            <p:cNvSpPr txBox="1">
              <a:spLocks noChangeArrowheads="1"/>
            </p:cNvSpPr>
            <p:nvPr/>
          </p:nvSpPr>
          <p:spPr bwMode="auto">
            <a:xfrm>
              <a:off x="5425" y="2976"/>
              <a:ext cx="287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1436" name="Text Box 15"/>
            <p:cNvSpPr txBox="1">
              <a:spLocks noChangeArrowheads="1"/>
            </p:cNvSpPr>
            <p:nvPr/>
          </p:nvSpPr>
          <p:spPr bwMode="auto">
            <a:xfrm>
              <a:off x="4464" y="1968"/>
              <a:ext cx="337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1437" name="Line 16"/>
            <p:cNvSpPr>
              <a:spLocks noChangeShapeType="1"/>
            </p:cNvSpPr>
            <p:nvPr/>
          </p:nvSpPr>
          <p:spPr bwMode="auto">
            <a:xfrm flipH="1">
              <a:off x="3936" y="240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8" name="Line 17"/>
            <p:cNvSpPr>
              <a:spLocks noChangeShapeType="1"/>
            </p:cNvSpPr>
            <p:nvPr/>
          </p:nvSpPr>
          <p:spPr bwMode="auto">
            <a:xfrm flipH="1">
              <a:off x="4032" y="2496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9" name="Line 18"/>
            <p:cNvSpPr>
              <a:spLocks noChangeShapeType="1"/>
            </p:cNvSpPr>
            <p:nvPr/>
          </p:nvSpPr>
          <p:spPr bwMode="auto">
            <a:xfrm flipH="1">
              <a:off x="4128" y="2592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0" name="Line 19"/>
            <p:cNvSpPr>
              <a:spLocks noChangeShapeType="1"/>
            </p:cNvSpPr>
            <p:nvPr/>
          </p:nvSpPr>
          <p:spPr bwMode="auto">
            <a:xfrm flipH="1">
              <a:off x="4224" y="2688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1" name="Line 20"/>
            <p:cNvSpPr>
              <a:spLocks noChangeShapeType="1"/>
            </p:cNvSpPr>
            <p:nvPr/>
          </p:nvSpPr>
          <p:spPr bwMode="auto">
            <a:xfrm flipH="1">
              <a:off x="4320" y="278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2" name="Line 21"/>
            <p:cNvSpPr>
              <a:spLocks noChangeShapeType="1"/>
            </p:cNvSpPr>
            <p:nvPr/>
          </p:nvSpPr>
          <p:spPr bwMode="auto">
            <a:xfrm flipH="1">
              <a:off x="4416" y="288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3" name="Line 22"/>
            <p:cNvSpPr>
              <a:spLocks noChangeShapeType="1"/>
            </p:cNvSpPr>
            <p:nvPr/>
          </p:nvSpPr>
          <p:spPr bwMode="auto">
            <a:xfrm flipH="1">
              <a:off x="4512" y="2928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4" name="Line 23"/>
            <p:cNvSpPr>
              <a:spLocks noChangeShapeType="1"/>
            </p:cNvSpPr>
            <p:nvPr/>
          </p:nvSpPr>
          <p:spPr bwMode="auto">
            <a:xfrm flipH="1">
              <a:off x="4608" y="302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5" name="Line 24"/>
            <p:cNvSpPr>
              <a:spLocks noChangeShapeType="1"/>
            </p:cNvSpPr>
            <p:nvPr/>
          </p:nvSpPr>
          <p:spPr bwMode="auto">
            <a:xfrm flipH="1">
              <a:off x="4704" y="312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6" name="Line 25"/>
            <p:cNvSpPr>
              <a:spLocks noChangeShapeType="1"/>
            </p:cNvSpPr>
            <p:nvPr/>
          </p:nvSpPr>
          <p:spPr bwMode="auto">
            <a:xfrm flipH="1">
              <a:off x="4800" y="3216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7" name="Text Box 26"/>
            <p:cNvSpPr txBox="1">
              <a:spLocks noChangeArrowheads="1"/>
            </p:cNvSpPr>
            <p:nvPr/>
          </p:nvSpPr>
          <p:spPr bwMode="auto">
            <a:xfrm>
              <a:off x="4464" y="2930"/>
              <a:ext cx="38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31448" name="Text Box 27"/>
            <p:cNvSpPr txBox="1">
              <a:spLocks noChangeArrowheads="1"/>
            </p:cNvSpPr>
            <p:nvPr/>
          </p:nvSpPr>
          <p:spPr bwMode="auto">
            <a:xfrm>
              <a:off x="4177" y="2592"/>
              <a:ext cx="81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73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D7A934A-5490-4922-87B2-88BA82D20B6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2451" name="Object 2"/>
          <p:cNvGraphicFramePr>
            <a:graphicFrameLocks noChangeAspect="1"/>
          </p:cNvGraphicFramePr>
          <p:nvPr/>
        </p:nvGraphicFramePr>
        <p:xfrm>
          <a:off x="3100388" y="800100"/>
          <a:ext cx="4113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476422" imgH="314332" progId="Equation.3">
                  <p:embed/>
                </p:oleObj>
              </mc:Choice>
              <mc:Fallback>
                <p:oleObj name="Equation" r:id="rId3" imgW="1476422" imgH="314332" progId="Equation.3">
                  <p:embed/>
                  <p:pic>
                    <p:nvPicPr>
                      <p:cNvPr id="2324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800100"/>
                        <a:ext cx="41132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52" name="Group 3"/>
          <p:cNvGrpSpPr>
            <a:grpSpLocks/>
          </p:cNvGrpSpPr>
          <p:nvPr/>
        </p:nvGrpSpPr>
        <p:grpSpPr bwMode="auto">
          <a:xfrm>
            <a:off x="2184400" y="2016126"/>
            <a:ext cx="5392738" cy="1376363"/>
            <a:chOff x="416" y="1270"/>
            <a:chExt cx="3397" cy="867"/>
          </a:xfrm>
        </p:grpSpPr>
        <p:graphicFrame>
          <p:nvGraphicFramePr>
            <p:cNvPr id="232466" name="Object 4"/>
            <p:cNvGraphicFramePr>
              <a:graphicFrameLocks noChangeAspect="1"/>
            </p:cNvGraphicFramePr>
            <p:nvPr/>
          </p:nvGraphicFramePr>
          <p:xfrm>
            <a:off x="1010" y="1599"/>
            <a:ext cx="2803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5" imgW="1657341" imgH="314332" progId="Equation.3">
                    <p:embed/>
                  </p:oleObj>
                </mc:Choice>
                <mc:Fallback>
                  <p:oleObj name="Equation" r:id="rId5" imgW="1657341" imgH="314332" progId="Equation.3">
                    <p:embed/>
                    <p:pic>
                      <p:nvPicPr>
                        <p:cNvPr id="2324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1599"/>
                          <a:ext cx="2803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67" name="Object 5"/>
            <p:cNvGraphicFramePr>
              <a:graphicFrameLocks noChangeAspect="1"/>
            </p:cNvGraphicFramePr>
            <p:nvPr/>
          </p:nvGraphicFramePr>
          <p:xfrm>
            <a:off x="416" y="1270"/>
            <a:ext cx="134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7" imgW="809376" imgH="199847" progId="Equation.3">
                    <p:embed/>
                  </p:oleObj>
                </mc:Choice>
                <mc:Fallback>
                  <p:oleObj name="Equation" r:id="rId7" imgW="809376" imgH="199847" progId="Equation.3">
                    <p:embed/>
                    <p:pic>
                      <p:nvPicPr>
                        <p:cNvPr id="2324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270"/>
                          <a:ext cx="134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453" name="Group 6"/>
          <p:cNvGrpSpPr>
            <a:grpSpLocks/>
          </p:cNvGrpSpPr>
          <p:nvPr/>
        </p:nvGrpSpPr>
        <p:grpSpPr bwMode="auto">
          <a:xfrm>
            <a:off x="7377113" y="741364"/>
            <a:ext cx="2673350" cy="2714625"/>
            <a:chOff x="3687" y="467"/>
            <a:chExt cx="1684" cy="1710"/>
          </a:xfrm>
        </p:grpSpPr>
        <p:sp>
          <p:nvSpPr>
            <p:cNvPr id="232458" name="Rectangle 7" descr="浅色竖线"/>
            <p:cNvSpPr>
              <a:spLocks noChangeArrowheads="1"/>
            </p:cNvSpPr>
            <p:nvPr/>
          </p:nvSpPr>
          <p:spPr bwMode="auto">
            <a:xfrm>
              <a:off x="4035" y="788"/>
              <a:ext cx="697" cy="122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2459" name="Line 8"/>
            <p:cNvSpPr>
              <a:spLocks noChangeShapeType="1"/>
            </p:cNvSpPr>
            <p:nvPr/>
          </p:nvSpPr>
          <p:spPr bwMode="auto">
            <a:xfrm>
              <a:off x="3687" y="1429"/>
              <a:ext cx="1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0" name="Line 9"/>
            <p:cNvSpPr>
              <a:spLocks noChangeShapeType="1"/>
            </p:cNvSpPr>
            <p:nvPr/>
          </p:nvSpPr>
          <p:spPr bwMode="auto">
            <a:xfrm flipV="1">
              <a:off x="4384" y="520"/>
              <a:ext cx="0" cy="1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1" name="Line 10"/>
            <p:cNvSpPr>
              <a:spLocks noChangeShapeType="1"/>
            </p:cNvSpPr>
            <p:nvPr/>
          </p:nvSpPr>
          <p:spPr bwMode="auto">
            <a:xfrm>
              <a:off x="4732" y="574"/>
              <a:ext cx="0" cy="1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2" name="Text Box 11"/>
            <p:cNvSpPr txBox="1">
              <a:spLocks noChangeArrowheads="1"/>
            </p:cNvSpPr>
            <p:nvPr/>
          </p:nvSpPr>
          <p:spPr bwMode="auto">
            <a:xfrm>
              <a:off x="4326" y="1001"/>
              <a:ext cx="58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600" baseline="30000">
                  <a:solidFill>
                    <a:srgbClr val="003399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260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63" name="Text Box 12"/>
            <p:cNvSpPr txBox="1">
              <a:spLocks noChangeArrowheads="1"/>
            </p:cNvSpPr>
            <p:nvPr/>
          </p:nvSpPr>
          <p:spPr bwMode="auto">
            <a:xfrm>
              <a:off x="5023" y="1429"/>
              <a:ext cx="34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32464" name="Text Box 13"/>
            <p:cNvSpPr txBox="1">
              <a:spLocks noChangeArrowheads="1"/>
            </p:cNvSpPr>
            <p:nvPr/>
          </p:nvSpPr>
          <p:spPr bwMode="auto">
            <a:xfrm>
              <a:off x="4093" y="467"/>
              <a:ext cx="34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2465" name="Text Box 14"/>
            <p:cNvSpPr txBox="1">
              <a:spLocks noChangeArrowheads="1"/>
            </p:cNvSpPr>
            <p:nvPr/>
          </p:nvSpPr>
          <p:spPr bwMode="auto">
            <a:xfrm>
              <a:off x="4732" y="1429"/>
              <a:ext cx="29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232454" name="Text Box 15"/>
          <p:cNvSpPr txBox="1">
            <a:spLocks noChangeArrowheads="1"/>
          </p:cNvSpPr>
          <p:nvPr/>
        </p:nvSpPr>
        <p:spPr bwMode="auto">
          <a:xfrm>
            <a:off x="2151064" y="3754438"/>
            <a:ext cx="72866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（此时的积分区域就是右图的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232455" name="Group 16"/>
          <p:cNvGrpSpPr>
            <a:grpSpLocks/>
          </p:cNvGrpSpPr>
          <p:nvPr/>
        </p:nvGrpSpPr>
        <p:grpSpPr bwMode="auto">
          <a:xfrm>
            <a:off x="1898650" y="4686301"/>
            <a:ext cx="8510588" cy="868363"/>
            <a:chOff x="236" y="2952"/>
            <a:chExt cx="5361" cy="547"/>
          </a:xfrm>
        </p:grpSpPr>
        <p:sp>
          <p:nvSpPr>
            <p:cNvPr id="232456" name="Text Box 17"/>
            <p:cNvSpPr txBox="1">
              <a:spLocks noChangeArrowheads="1"/>
            </p:cNvSpPr>
            <p:nvPr/>
          </p:nvSpPr>
          <p:spPr bwMode="auto">
            <a:xfrm>
              <a:off x="236" y="3038"/>
              <a:ext cx="208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交换积分次序有</a:t>
              </a:r>
            </a:p>
          </p:txBody>
        </p:sp>
        <p:graphicFrame>
          <p:nvGraphicFramePr>
            <p:cNvPr id="232457" name="Object 18"/>
            <p:cNvGraphicFramePr>
              <a:graphicFrameLocks noChangeAspect="1"/>
            </p:cNvGraphicFramePr>
            <p:nvPr/>
          </p:nvGraphicFramePr>
          <p:xfrm>
            <a:off x="2100" y="2952"/>
            <a:ext cx="3497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0" imgW="2038224" imgH="314332" progId="Equation.3">
                    <p:embed/>
                  </p:oleObj>
                </mc:Choice>
                <mc:Fallback>
                  <p:oleObj name="Equation" r:id="rId10" imgW="2038224" imgH="314332" progId="Equation.3">
                    <p:embed/>
                    <p:pic>
                      <p:nvPicPr>
                        <p:cNvPr id="23245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952"/>
                          <a:ext cx="3497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63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09F5811-7B18-4665-A001-1CEDD026F59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3475" name="Group 2"/>
          <p:cNvGrpSpPr>
            <a:grpSpLocks/>
          </p:cNvGrpSpPr>
          <p:nvPr/>
        </p:nvGrpSpPr>
        <p:grpSpPr bwMode="auto">
          <a:xfrm>
            <a:off x="1998663" y="460375"/>
            <a:ext cx="8655050" cy="1938338"/>
            <a:chOff x="299" y="290"/>
            <a:chExt cx="5452" cy="1221"/>
          </a:xfrm>
        </p:grpSpPr>
        <p:sp>
          <p:nvSpPr>
            <p:cNvPr id="233485" name="Text Box 3"/>
            <p:cNvSpPr txBox="1">
              <a:spLocks noChangeArrowheads="1"/>
            </p:cNvSpPr>
            <p:nvPr/>
          </p:nvSpPr>
          <p:spPr bwMode="auto">
            <a:xfrm>
              <a:off x="327" y="421"/>
              <a:ext cx="242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两边对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求导得</a:t>
              </a:r>
            </a:p>
          </p:txBody>
        </p:sp>
        <p:graphicFrame>
          <p:nvGraphicFramePr>
            <p:cNvPr id="233486" name="Object 4"/>
            <p:cNvGraphicFramePr>
              <a:graphicFrameLocks noChangeAspect="1"/>
            </p:cNvGraphicFramePr>
            <p:nvPr/>
          </p:nvGraphicFramePr>
          <p:xfrm>
            <a:off x="2191" y="290"/>
            <a:ext cx="2656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3" imgW="1514510" imgH="314332" progId="Equation.3">
                    <p:embed/>
                  </p:oleObj>
                </mc:Choice>
                <mc:Fallback>
                  <p:oleObj name="Equation" r:id="rId3" imgW="1514510" imgH="314332" progId="Equation.3">
                    <p:embed/>
                    <p:pic>
                      <p:nvPicPr>
                        <p:cNvPr id="23348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1" y="290"/>
                          <a:ext cx="2656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7" name="Text Box 5"/>
            <p:cNvSpPr txBox="1">
              <a:spLocks noChangeArrowheads="1"/>
            </p:cNvSpPr>
            <p:nvPr/>
          </p:nvSpPr>
          <p:spPr bwMode="auto">
            <a:xfrm>
              <a:off x="299" y="1042"/>
              <a:ext cx="311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显然，由对称性也可写成</a:t>
              </a:r>
            </a:p>
          </p:txBody>
        </p:sp>
        <p:graphicFrame>
          <p:nvGraphicFramePr>
            <p:cNvPr id="233488" name="Object 6"/>
            <p:cNvGraphicFramePr>
              <a:graphicFrameLocks noChangeAspect="1"/>
            </p:cNvGraphicFramePr>
            <p:nvPr/>
          </p:nvGraphicFramePr>
          <p:xfrm>
            <a:off x="3186" y="965"/>
            <a:ext cx="2565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5" imgW="1495466" imgH="314332" progId="Equation.3">
                    <p:embed/>
                  </p:oleObj>
                </mc:Choice>
                <mc:Fallback>
                  <p:oleObj name="Equation" r:id="rId5" imgW="1495466" imgH="314332" progId="Equation.3">
                    <p:embed/>
                    <p:pic>
                      <p:nvPicPr>
                        <p:cNvPr id="2334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965"/>
                          <a:ext cx="2565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4519" name="Group 7"/>
          <p:cNvGrpSpPr>
            <a:grpSpLocks/>
          </p:cNvGrpSpPr>
          <p:nvPr/>
        </p:nvGrpSpPr>
        <p:grpSpPr bwMode="auto">
          <a:xfrm>
            <a:off x="2070101" y="2719389"/>
            <a:ext cx="8399463" cy="3432175"/>
            <a:chOff x="344" y="1713"/>
            <a:chExt cx="5291" cy="2162"/>
          </a:xfrm>
        </p:grpSpPr>
        <p:sp>
          <p:nvSpPr>
            <p:cNvPr id="233477" name="Text Box 8"/>
            <p:cNvSpPr txBox="1">
              <a:spLocks noChangeArrowheads="1"/>
            </p:cNvSpPr>
            <p:nvPr/>
          </p:nvSpPr>
          <p:spPr bwMode="auto">
            <a:xfrm>
              <a:off x="344" y="1713"/>
              <a:ext cx="529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相互独立，其概率密度分别为</a:t>
              </a:r>
            </a:p>
          </p:txBody>
        </p:sp>
        <p:graphicFrame>
          <p:nvGraphicFramePr>
            <p:cNvPr id="233478" name="Object 9"/>
            <p:cNvGraphicFramePr>
              <a:graphicFrameLocks noChangeAspect="1"/>
            </p:cNvGraphicFramePr>
            <p:nvPr/>
          </p:nvGraphicFramePr>
          <p:xfrm>
            <a:off x="353" y="2165"/>
            <a:ext cx="14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Equation" r:id="rId7" imgW="790332" imgH="199847" progId="Equation.3">
                    <p:embed/>
                  </p:oleObj>
                </mc:Choice>
                <mc:Fallback>
                  <p:oleObj name="Equation" r:id="rId7" imgW="790332" imgH="199847" progId="Equation.3">
                    <p:embed/>
                    <p:pic>
                      <p:nvPicPr>
                        <p:cNvPr id="23347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2165"/>
                          <a:ext cx="145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3479" name="Group 10"/>
            <p:cNvGrpSpPr>
              <a:grpSpLocks/>
            </p:cNvGrpSpPr>
            <p:nvPr/>
          </p:nvGrpSpPr>
          <p:grpSpPr bwMode="auto">
            <a:xfrm>
              <a:off x="692" y="2666"/>
              <a:ext cx="4076" cy="1209"/>
              <a:chOff x="692" y="2666"/>
              <a:chExt cx="4076" cy="1209"/>
            </a:xfrm>
          </p:grpSpPr>
          <p:graphicFrame>
            <p:nvGraphicFramePr>
              <p:cNvPr id="233481" name="Object 11"/>
              <p:cNvGraphicFramePr>
                <a:graphicFrameLocks noChangeAspect="1"/>
              </p:cNvGraphicFramePr>
              <p:nvPr/>
            </p:nvGraphicFramePr>
            <p:xfrm>
              <a:off x="1933" y="2709"/>
              <a:ext cx="2718" cy="10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9" name="Equation" r:id="rId9" imgW="1781128" imgH="714527" progId="Equation.3">
                      <p:embed/>
                    </p:oleObj>
                  </mc:Choice>
                  <mc:Fallback>
                    <p:oleObj name="Equation" r:id="rId9" imgW="1781128" imgH="714527" progId="Equation.3">
                      <p:embed/>
                      <p:pic>
                        <p:nvPicPr>
                          <p:cNvPr id="23348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3" y="2709"/>
                            <a:ext cx="2718" cy="10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3482" name="Rectangle 12"/>
              <p:cNvSpPr>
                <a:spLocks noChangeArrowheads="1"/>
              </p:cNvSpPr>
              <p:nvPr/>
            </p:nvSpPr>
            <p:spPr bwMode="auto">
              <a:xfrm>
                <a:off x="692" y="2666"/>
                <a:ext cx="4076" cy="120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33483" name="Object 13"/>
              <p:cNvGraphicFramePr>
                <a:graphicFrameLocks noChangeAspect="1"/>
              </p:cNvGraphicFramePr>
              <p:nvPr/>
            </p:nvGraphicFramePr>
            <p:xfrm>
              <a:off x="914" y="2796"/>
              <a:ext cx="97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0" name="Equation" r:id="rId11" imgW="590368" imgH="199847" progId="Equation.3">
                      <p:embed/>
                    </p:oleObj>
                  </mc:Choice>
                  <mc:Fallback>
                    <p:oleObj name="Equation" r:id="rId11" imgW="590368" imgH="199847" progId="Equation.3">
                      <p:embed/>
                      <p:pic>
                        <p:nvPicPr>
                          <p:cNvPr id="23348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4" y="2796"/>
                            <a:ext cx="977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3484" name="Object 14"/>
              <p:cNvGraphicFramePr>
                <a:graphicFrameLocks noChangeAspect="1"/>
              </p:cNvGraphicFramePr>
              <p:nvPr/>
            </p:nvGraphicFramePr>
            <p:xfrm>
              <a:off x="1667" y="3486"/>
              <a:ext cx="221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1" name="Equation" r:id="rId13" imgW="104743" imgH="85864" progId="Equation.3">
                      <p:embed/>
                    </p:oleObj>
                  </mc:Choice>
                  <mc:Fallback>
                    <p:oleObj name="Equation" r:id="rId13" imgW="104743" imgH="85864" progId="Equation.3">
                      <p:embed/>
                      <p:pic>
                        <p:nvPicPr>
                          <p:cNvPr id="23348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7" y="3486"/>
                            <a:ext cx="221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3480" name="Text Box 15"/>
            <p:cNvSpPr txBox="1">
              <a:spLocks noChangeArrowheads="1"/>
            </p:cNvSpPr>
            <p:nvPr/>
          </p:nvSpPr>
          <p:spPr bwMode="auto">
            <a:xfrm>
              <a:off x="1775" y="2162"/>
              <a:ext cx="21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，所以有卷积公式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28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2134DB0-373E-4617-89D1-595E1EA8F7D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4499" name="Group 2"/>
          <p:cNvGrpSpPr>
            <a:grpSpLocks/>
          </p:cNvGrpSpPr>
          <p:nvPr/>
        </p:nvGrpSpPr>
        <p:grpSpPr bwMode="auto">
          <a:xfrm>
            <a:off x="2122489" y="503238"/>
            <a:ext cx="8245475" cy="2054224"/>
            <a:chOff x="354" y="302"/>
            <a:chExt cx="5194" cy="1294"/>
          </a:xfrm>
        </p:grpSpPr>
        <p:sp>
          <p:nvSpPr>
            <p:cNvPr id="234503" name="Text Box 3"/>
            <p:cNvSpPr txBox="1">
              <a:spLocks noChangeArrowheads="1"/>
            </p:cNvSpPr>
            <p:nvPr/>
          </p:nvSpPr>
          <p:spPr bwMode="auto">
            <a:xfrm>
              <a:off x="354" y="302"/>
              <a:ext cx="519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是两个相互独立同服从标准正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态分布的随机变量，求                   的概率密度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函数。</a:t>
              </a:r>
            </a:p>
          </p:txBody>
        </p:sp>
        <p:graphicFrame>
          <p:nvGraphicFramePr>
            <p:cNvPr id="234504" name="Object 4"/>
            <p:cNvGraphicFramePr>
              <a:graphicFrameLocks noChangeAspect="1"/>
            </p:cNvGraphicFramePr>
            <p:nvPr/>
          </p:nvGraphicFramePr>
          <p:xfrm>
            <a:off x="3013" y="815"/>
            <a:ext cx="11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3" imgW="637979" imgH="143106" progId="Equation.3">
                    <p:embed/>
                  </p:oleObj>
                </mc:Choice>
                <mc:Fallback>
                  <p:oleObj name="Equation" r:id="rId3" imgW="637979" imgH="143106" progId="Equation.3">
                    <p:embed/>
                    <p:pic>
                      <p:nvPicPr>
                        <p:cNvPr id="2345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815"/>
                          <a:ext cx="11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5541" name="Group 5"/>
          <p:cNvGrpSpPr>
            <a:grpSpLocks/>
          </p:cNvGrpSpPr>
          <p:nvPr/>
        </p:nvGrpSpPr>
        <p:grpSpPr bwMode="auto">
          <a:xfrm>
            <a:off x="2071689" y="3006726"/>
            <a:ext cx="7737475" cy="3141663"/>
            <a:chOff x="345" y="1894"/>
            <a:chExt cx="4874" cy="1979"/>
          </a:xfrm>
        </p:grpSpPr>
        <p:sp>
          <p:nvSpPr>
            <p:cNvPr id="234501" name="Text Box 6"/>
            <p:cNvSpPr txBox="1">
              <a:spLocks noChangeArrowheads="1"/>
            </p:cNvSpPr>
            <p:nvPr/>
          </p:nvSpPr>
          <p:spPr bwMode="auto">
            <a:xfrm>
              <a:off x="345" y="1894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的密度为</a:t>
              </a:r>
            </a:p>
          </p:txBody>
        </p:sp>
        <p:graphicFrame>
          <p:nvGraphicFramePr>
            <p:cNvPr id="234502" name="Object 7"/>
            <p:cNvGraphicFramePr>
              <a:graphicFrameLocks noChangeAspect="1"/>
            </p:cNvGraphicFramePr>
            <p:nvPr/>
          </p:nvGraphicFramePr>
          <p:xfrm>
            <a:off x="809" y="2322"/>
            <a:ext cx="4332" cy="1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5" imgW="2610049" imgH="942995" progId="Equation.3">
                    <p:embed/>
                  </p:oleObj>
                </mc:Choice>
                <mc:Fallback>
                  <p:oleObj name="Equation" r:id="rId5" imgW="2610049" imgH="942995" progId="Equation.3">
                    <p:embed/>
                    <p:pic>
                      <p:nvPicPr>
                        <p:cNvPr id="2345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2322"/>
                          <a:ext cx="4332" cy="1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9385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D53B63-DF1C-4DE8-987F-BE722802C5F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5523" name="Object 2"/>
          <p:cNvGraphicFramePr>
            <a:graphicFrameLocks noChangeAspect="1"/>
          </p:cNvGraphicFramePr>
          <p:nvPr/>
        </p:nvGraphicFramePr>
        <p:xfrm>
          <a:off x="3100389" y="3143250"/>
          <a:ext cx="51339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933481" imgH="447897" progId="Equation.3">
                  <p:embed/>
                </p:oleObj>
              </mc:Choice>
              <mc:Fallback>
                <p:oleObj name="Equation" r:id="rId3" imgW="1933481" imgH="447897" progId="Equation.3">
                  <p:embed/>
                  <p:pic>
                    <p:nvPicPr>
                      <p:cNvPr id="2355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9" y="3143250"/>
                        <a:ext cx="51339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24" name="Group 3"/>
          <p:cNvGrpSpPr>
            <a:grpSpLocks/>
          </p:cNvGrpSpPr>
          <p:nvPr/>
        </p:nvGrpSpPr>
        <p:grpSpPr bwMode="auto">
          <a:xfrm>
            <a:off x="1984376" y="541339"/>
            <a:ext cx="8177213" cy="2033587"/>
            <a:chOff x="290" y="341"/>
            <a:chExt cx="5151" cy="1281"/>
          </a:xfrm>
        </p:grpSpPr>
        <p:graphicFrame>
          <p:nvGraphicFramePr>
            <p:cNvPr id="235530" name="Object 4"/>
            <p:cNvGraphicFramePr>
              <a:graphicFrameLocks noChangeAspect="1"/>
            </p:cNvGraphicFramePr>
            <p:nvPr/>
          </p:nvGraphicFramePr>
          <p:xfrm>
            <a:off x="390" y="922"/>
            <a:ext cx="5051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Equation" r:id="rId5" imgW="3114719" imgH="428817" progId="Equation.3">
                    <p:embed/>
                  </p:oleObj>
                </mc:Choice>
                <mc:Fallback>
                  <p:oleObj name="Equation" r:id="rId5" imgW="3114719" imgH="428817" progId="Equation.3">
                    <p:embed/>
                    <p:pic>
                      <p:nvPicPr>
                        <p:cNvPr id="2355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922"/>
                          <a:ext cx="5051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31" name="Text Box 5"/>
            <p:cNvSpPr txBox="1">
              <a:spLocks noChangeArrowheads="1"/>
            </p:cNvSpPr>
            <p:nvPr/>
          </p:nvSpPr>
          <p:spPr bwMode="auto">
            <a:xfrm>
              <a:off x="290" y="341"/>
              <a:ext cx="19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由卷积公式得：</a:t>
              </a:r>
            </a:p>
          </p:txBody>
        </p:sp>
      </p:grpSp>
      <p:grpSp>
        <p:nvGrpSpPr>
          <p:cNvPr id="1346566" name="Group 6"/>
          <p:cNvGrpSpPr>
            <a:grpSpLocks/>
          </p:cNvGrpSpPr>
          <p:nvPr/>
        </p:nvGrpSpPr>
        <p:grpSpPr bwMode="auto">
          <a:xfrm>
            <a:off x="2127251" y="4437063"/>
            <a:ext cx="8239125" cy="685800"/>
            <a:chOff x="380" y="2795"/>
            <a:chExt cx="5190" cy="432"/>
          </a:xfrm>
        </p:grpSpPr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380" y="2813"/>
              <a:ext cx="38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            的密度可见，</a:t>
              </a:r>
            </a:p>
          </p:txBody>
        </p:sp>
        <p:graphicFrame>
          <p:nvGraphicFramePr>
            <p:cNvPr id="235528" name="Object 8"/>
            <p:cNvGraphicFramePr>
              <a:graphicFrameLocks noChangeAspect="1"/>
            </p:cNvGraphicFramePr>
            <p:nvPr/>
          </p:nvGraphicFramePr>
          <p:xfrm>
            <a:off x="689" y="2847"/>
            <a:ext cx="74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7" imgW="390405" imgH="143106" progId="Equation.3">
                    <p:embed/>
                  </p:oleObj>
                </mc:Choice>
                <mc:Fallback>
                  <p:oleObj name="Equation" r:id="rId7" imgW="390405" imgH="143106" progId="Equation.3">
                    <p:embed/>
                    <p:pic>
                      <p:nvPicPr>
                        <p:cNvPr id="2355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847"/>
                          <a:ext cx="74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29" name="Object 9"/>
            <p:cNvGraphicFramePr>
              <a:graphicFrameLocks noChangeAspect="1"/>
            </p:cNvGraphicFramePr>
            <p:nvPr/>
          </p:nvGraphicFramePr>
          <p:xfrm>
            <a:off x="2937" y="2795"/>
            <a:ext cx="263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公式" r:id="rId9" imgW="1247892" imgH="209387" progId="Equation.3">
                    <p:embed/>
                  </p:oleObj>
                </mc:Choice>
                <mc:Fallback>
                  <p:oleObj name="公式" r:id="rId9" imgW="1247892" imgH="209387" progId="Equation.3">
                    <p:embed/>
                    <p:pic>
                      <p:nvPicPr>
                        <p:cNvPr id="2355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795"/>
                          <a:ext cx="263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6570" name="Text Box 10"/>
          <p:cNvSpPr txBox="1">
            <a:spLocks noChangeArrowheads="1"/>
          </p:cNvSpPr>
          <p:nvPr/>
        </p:nvSpPr>
        <p:spPr bwMode="auto">
          <a:xfrm>
            <a:off x="1920876" y="5410200"/>
            <a:ext cx="71040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更一般的结论，见教材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109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29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7" y="1265652"/>
            <a:ext cx="11382044" cy="1416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0" y="3592780"/>
            <a:ext cx="11196279" cy="19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077200" y="6259513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BACDAF6-3B90-4FFC-B5F6-B251B65E87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1995489" y="655638"/>
            <a:ext cx="7767637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(0,1),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的密度函数。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1966913" y="2198688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3205164" y="2287588"/>
          <a:ext cx="32416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256755" imgH="482391" progId="Equation.DSMT4">
                  <p:embed/>
                </p:oleObj>
              </mc:Choice>
              <mc:Fallback>
                <p:oleObj name="Equation" r:id="rId3" imgW="1256755" imgH="482391" progId="Equation.DSMT4">
                  <p:embed/>
                  <p:pic>
                    <p:nvPicPr>
                      <p:cNvPr id="219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2287588"/>
                        <a:ext cx="32416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632075" y="4041775"/>
          <a:ext cx="73469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2667000" imgH="330200" progId="Equation.DSMT4">
                  <p:embed/>
                </p:oleObj>
              </mc:Choice>
              <mc:Fallback>
                <p:oleObj name="Equation" r:id="rId5" imgW="2667000" imgH="330200" progId="Equation.DSMT4">
                  <p:embed/>
                  <p:pic>
                    <p:nvPicPr>
                      <p:cNvPr id="2191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041775"/>
                        <a:ext cx="73469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4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0" name="Object 4"/>
          <p:cNvGraphicFramePr>
            <a:graphicFrameLocks noChangeAspect="1"/>
          </p:cNvGraphicFramePr>
          <p:nvPr/>
        </p:nvGraphicFramePr>
        <p:xfrm>
          <a:off x="2816225" y="1228725"/>
          <a:ext cx="558958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663700" imgH="1143000" progId="Equation.DSMT4">
                  <p:embed/>
                </p:oleObj>
              </mc:Choice>
              <mc:Fallback>
                <p:oleObj name="Equation" r:id="rId3" imgW="1663700" imgH="1143000" progId="Equation.DSMT4">
                  <p:embed/>
                  <p:pic>
                    <p:nvPicPr>
                      <p:cNvPr id="2375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228725"/>
                        <a:ext cx="558958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5"/>
          <p:cNvGraphicFramePr>
            <a:graphicFrameLocks noChangeAspect="1"/>
          </p:cNvGraphicFramePr>
          <p:nvPr>
            <p:extLst/>
          </p:nvPr>
        </p:nvGraphicFramePr>
        <p:xfrm>
          <a:off x="1708151" y="1055688"/>
          <a:ext cx="8740775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187440" imgH="1396800" progId="Equation.DSMT4">
                  <p:embed/>
                </p:oleObj>
              </mc:Choice>
              <mc:Fallback>
                <p:oleObj name="Equation" r:id="rId3" imgW="3187440" imgH="1396800" progId="Equation.DSMT4">
                  <p:embed/>
                  <p:pic>
                    <p:nvPicPr>
                      <p:cNvPr id="2385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1" y="1055688"/>
                        <a:ext cx="8740775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4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9644AE-44E7-4A66-9B0B-5B28CA5CB49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37346" name="Group 2"/>
          <p:cNvGrpSpPr>
            <a:grpSpLocks/>
          </p:cNvGrpSpPr>
          <p:nvPr/>
        </p:nvGrpSpPr>
        <p:grpSpPr bwMode="auto">
          <a:xfrm>
            <a:off x="1874838" y="2636839"/>
            <a:ext cx="9017000" cy="2097087"/>
            <a:chOff x="221" y="1661"/>
            <a:chExt cx="5680" cy="1321"/>
          </a:xfrm>
        </p:grpSpPr>
        <p:sp>
          <p:nvSpPr>
            <p:cNvPr id="223238" name="Rectangle 3"/>
            <p:cNvSpPr>
              <a:spLocks noChangeArrowheads="1"/>
            </p:cNvSpPr>
            <p:nvPr/>
          </p:nvSpPr>
          <p:spPr bwMode="auto">
            <a:xfrm>
              <a:off x="221" y="1661"/>
              <a:ext cx="2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、已知随机变量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3239" name="Object 4"/>
            <p:cNvGraphicFramePr>
              <a:graphicFrameLocks noChangeAspect="1"/>
            </p:cNvGraphicFramePr>
            <p:nvPr/>
          </p:nvGraphicFramePr>
          <p:xfrm>
            <a:off x="2567" y="1675"/>
            <a:ext cx="160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3" imgW="886054" imgH="209387" progId="Equation.DSMT4">
                    <p:embed/>
                  </p:oleObj>
                </mc:Choice>
                <mc:Fallback>
                  <p:oleObj name="Equation" r:id="rId3" imgW="886054" imgH="209387" progId="Equation.DSMT4">
                    <p:embed/>
                    <p:pic>
                      <p:nvPicPr>
                        <p:cNvPr id="2232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675"/>
                          <a:ext cx="160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3240" name="Rectangle 5"/>
            <p:cNvSpPr>
              <a:spLocks noChangeArrowheads="1"/>
            </p:cNvSpPr>
            <p:nvPr/>
          </p:nvSpPr>
          <p:spPr bwMode="auto">
            <a:xfrm>
              <a:off x="4098" y="1664"/>
              <a:ext cx="18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独立同分布</a:t>
              </a:r>
            </a:p>
          </p:txBody>
        </p:sp>
        <p:sp>
          <p:nvSpPr>
            <p:cNvPr id="223241" name="Rectangle 6"/>
            <p:cNvSpPr>
              <a:spLocks noChangeArrowheads="1"/>
            </p:cNvSpPr>
            <p:nvPr/>
          </p:nvSpPr>
          <p:spPr bwMode="auto">
            <a:xfrm>
              <a:off x="230" y="2374"/>
              <a:ext cx="7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并且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3242" name="Object 7"/>
            <p:cNvGraphicFramePr>
              <a:graphicFrameLocks noChangeAspect="1"/>
            </p:cNvGraphicFramePr>
            <p:nvPr/>
          </p:nvGraphicFramePr>
          <p:xfrm>
            <a:off x="907" y="2165"/>
            <a:ext cx="4219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5" imgW="2333408" imgH="447897" progId="Equation.DSMT4">
                    <p:embed/>
                  </p:oleObj>
                </mc:Choice>
                <mc:Fallback>
                  <p:oleObj name="Equation" r:id="rId5" imgW="2333408" imgH="447897" progId="Equation.DSMT4">
                    <p:embed/>
                    <p:pic>
                      <p:nvPicPr>
                        <p:cNvPr id="2232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165"/>
                          <a:ext cx="4219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36" name="Text Box 8"/>
          <p:cNvSpPr txBox="1">
            <a:spLocks noChangeArrowheads="1"/>
          </p:cNvSpPr>
          <p:nvPr/>
        </p:nvSpPr>
        <p:spPr bwMode="auto">
          <a:xfrm>
            <a:off x="2114551" y="687389"/>
            <a:ext cx="712311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试求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;(2)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dist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(3)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的分布律。</a:t>
            </a:r>
          </a:p>
        </p:txBody>
      </p:sp>
      <p:graphicFrame>
        <p:nvGraphicFramePr>
          <p:cNvPr id="1337353" name="Object 9"/>
          <p:cNvGraphicFramePr>
            <a:graphicFrameLocks noChangeAspect="1"/>
          </p:cNvGraphicFramePr>
          <p:nvPr/>
        </p:nvGraphicFramePr>
        <p:xfrm>
          <a:off x="1979614" y="4924426"/>
          <a:ext cx="61737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2276276" imgH="209387" progId="Equation.DSMT4">
                  <p:embed/>
                </p:oleObj>
              </mc:Choice>
              <mc:Fallback>
                <p:oleObj name="Equation" r:id="rId7" imgW="2276276" imgH="209387" progId="Equation.DSMT4">
                  <p:embed/>
                  <p:pic>
                    <p:nvPicPr>
                      <p:cNvPr id="13373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4" y="4924426"/>
                        <a:ext cx="61737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5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7395" y="818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47" y="1149180"/>
            <a:ext cx="4089119" cy="757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12" y="2305255"/>
            <a:ext cx="6902521" cy="1496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8" y="4392703"/>
            <a:ext cx="6201757" cy="15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68" y="3154002"/>
            <a:ext cx="4552578" cy="1596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67" y="901689"/>
            <a:ext cx="6932065" cy="15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605AF6D-B8DB-450E-B7DD-007D3F7BC3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9619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8201" y="373063"/>
          <a:ext cx="68675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2467218" imgH="695446" progId="Equation.DSMT4">
                  <p:embed/>
                </p:oleObj>
              </mc:Choice>
              <mc:Fallback>
                <p:oleObj name="Equation" r:id="rId3" imgW="2467218" imgH="695446" progId="Equation.DSMT4">
                  <p:embed/>
                  <p:pic>
                    <p:nvPicPr>
                      <p:cNvPr id="239619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373063"/>
                        <a:ext cx="686752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98676" y="2566989"/>
          <a:ext cx="8120063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3190896" imgH="1276407" progId="Equation.DSMT4">
                  <p:embed/>
                </p:oleObj>
              </mc:Choice>
              <mc:Fallback>
                <p:oleObj name="Equation" r:id="rId5" imgW="3190896" imgH="1276407" progId="Equation.DSMT4">
                  <p:embed/>
                  <p:pic>
                    <p:nvPicPr>
                      <p:cNvPr id="23962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6" y="2566989"/>
                        <a:ext cx="8120063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4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3250867-65B3-41AE-B3D6-599F9647B13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1667" name="Group 3"/>
          <p:cNvGrpSpPr>
            <a:grpSpLocks/>
          </p:cNvGrpSpPr>
          <p:nvPr/>
        </p:nvGrpSpPr>
        <p:grpSpPr bwMode="auto">
          <a:xfrm>
            <a:off x="2009776" y="835026"/>
            <a:ext cx="8245475" cy="2054226"/>
            <a:chOff x="444" y="1566"/>
            <a:chExt cx="5194" cy="1294"/>
          </a:xfrm>
        </p:grpSpPr>
        <p:sp>
          <p:nvSpPr>
            <p:cNvPr id="241672" name="Text Box 4"/>
            <p:cNvSpPr txBox="1">
              <a:spLocks noChangeArrowheads="1"/>
            </p:cNvSpPr>
            <p:nvPr/>
          </p:nvSpPr>
          <p:spPr bwMode="auto">
            <a:xfrm>
              <a:off x="444" y="1566"/>
              <a:ext cx="519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是两个相互独立同服从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分布的随机变量，求                         的概率密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度函数。</a:t>
              </a:r>
            </a:p>
          </p:txBody>
        </p:sp>
        <p:graphicFrame>
          <p:nvGraphicFramePr>
            <p:cNvPr id="241673" name="Object 5"/>
            <p:cNvGraphicFramePr>
              <a:graphicFrameLocks noChangeAspect="1"/>
            </p:cNvGraphicFramePr>
            <p:nvPr/>
          </p:nvGraphicFramePr>
          <p:xfrm>
            <a:off x="2851" y="1971"/>
            <a:ext cx="158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3" imgW="895576" imgH="218927" progId="Equation.DSMT4">
                    <p:embed/>
                  </p:oleObj>
                </mc:Choice>
                <mc:Fallback>
                  <p:oleObj name="Equation" r:id="rId3" imgW="895576" imgH="218927" progId="Equation.DSMT4">
                    <p:embed/>
                    <p:pic>
                      <p:nvPicPr>
                        <p:cNvPr id="2416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971"/>
                          <a:ext cx="158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1668" name="Object 6"/>
          <p:cNvGraphicFramePr>
            <a:graphicFrameLocks noGrp="1" noChangeAspect="1"/>
          </p:cNvGraphicFramePr>
          <p:nvPr>
            <p:ph/>
          </p:nvPr>
        </p:nvGraphicFramePr>
        <p:xfrm>
          <a:off x="8689975" y="779464"/>
          <a:ext cx="16208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561802" imgH="209387" progId="Equation.DSMT4">
                  <p:embed/>
                </p:oleObj>
              </mc:Choice>
              <mc:Fallback>
                <p:oleObj name="Equation" r:id="rId5" imgW="561802" imgH="209387" progId="Equation.DSMT4">
                  <p:embed/>
                  <p:pic>
                    <p:nvPicPr>
                      <p:cNvPr id="24166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779464"/>
                        <a:ext cx="16208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5541" name="Group 5"/>
          <p:cNvGrpSpPr>
            <a:grpSpLocks/>
          </p:cNvGrpSpPr>
          <p:nvPr/>
        </p:nvGrpSpPr>
        <p:grpSpPr bwMode="auto">
          <a:xfrm>
            <a:off x="1997076" y="3017838"/>
            <a:ext cx="7877175" cy="3059112"/>
            <a:chOff x="345" y="1894"/>
            <a:chExt cx="4962" cy="1927"/>
          </a:xfrm>
        </p:grpSpPr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345" y="1894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的密度为</a:t>
              </a:r>
            </a:p>
          </p:txBody>
        </p:sp>
        <p:graphicFrame>
          <p:nvGraphicFramePr>
            <p:cNvPr id="241671" name="Object 7"/>
            <p:cNvGraphicFramePr>
              <a:graphicFrameLocks noChangeAspect="1"/>
            </p:cNvGraphicFramePr>
            <p:nvPr/>
          </p:nvGraphicFramePr>
          <p:xfrm>
            <a:off x="644" y="2373"/>
            <a:ext cx="4663" cy="1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7" imgW="2810013" imgH="881233" progId="Equation.DSMT4">
                    <p:embed/>
                  </p:oleObj>
                </mc:Choice>
                <mc:Fallback>
                  <p:oleObj name="Equation" r:id="rId7" imgW="2810013" imgH="881233" progId="Equation.DSMT4">
                    <p:embed/>
                    <p:pic>
                      <p:nvPicPr>
                        <p:cNvPr id="2416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373"/>
                          <a:ext cx="4663" cy="1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42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35176" y="749301"/>
          <a:ext cx="56054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2273300" imgH="279400" progId="Equation.DSMT4">
                  <p:embed/>
                </p:oleObj>
              </mc:Choice>
              <mc:Fallback>
                <p:oleObj name="Equation" r:id="rId3" imgW="2273300" imgH="279400" progId="Equation.DSMT4">
                  <p:embed/>
                  <p:pic>
                    <p:nvPicPr>
                      <p:cNvPr id="2426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6" y="749301"/>
                        <a:ext cx="56054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20989" y="1890714"/>
          <a:ext cx="73120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3149600" imgH="660400" progId="Equation.DSMT4">
                  <p:embed/>
                </p:oleObj>
              </mc:Choice>
              <mc:Fallback>
                <p:oleObj name="Equation" r:id="rId5" imgW="3149600" imgH="660400" progId="Equation.DSMT4">
                  <p:embed/>
                  <p:pic>
                    <p:nvPicPr>
                      <p:cNvPr id="345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1890714"/>
                        <a:ext cx="73120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9713" y="3856039"/>
          <a:ext cx="77152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3721100" imgH="787400" progId="Equation.DSMT4">
                  <p:embed/>
                </p:oleObj>
              </mc:Choice>
              <mc:Fallback>
                <p:oleObj name="Equation" r:id="rId7" imgW="3721100" imgH="787400" progId="Equation.DSMT4">
                  <p:embed/>
                  <p:pic>
                    <p:nvPicPr>
                      <p:cNvPr id="345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856039"/>
                        <a:ext cx="77152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07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1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87639" y="3557589"/>
          <a:ext cx="498157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701800" imgH="711200" progId="Equation.DSMT4">
                  <p:embed/>
                </p:oleObj>
              </mc:Choice>
              <mc:Fallback>
                <p:oleObj name="Equation" r:id="rId3" imgW="1701800" imgH="711200" progId="Equation.DSMT4">
                  <p:embed/>
                  <p:pic>
                    <p:nvPicPr>
                      <p:cNvPr id="349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3557589"/>
                        <a:ext cx="4981575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5039" y="1139826"/>
          <a:ext cx="439737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548728" imgH="710891" progId="Equation.DSMT4">
                  <p:embed/>
                </p:oleObj>
              </mc:Choice>
              <mc:Fallback>
                <p:oleObj name="Equation" r:id="rId5" imgW="1548728" imgH="710891" progId="Equation.DSMT4">
                  <p:embed/>
                  <p:pic>
                    <p:nvPicPr>
                      <p:cNvPr id="2437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139826"/>
                        <a:ext cx="439737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7"/>
          <p:cNvSpPr txBox="1">
            <a:spLocks noChangeArrowheads="1"/>
          </p:cNvSpPr>
          <p:nvPr/>
        </p:nvSpPr>
        <p:spPr bwMode="auto">
          <a:xfrm>
            <a:off x="2173289" y="825500"/>
            <a:ext cx="7767637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(0,1),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的密度函数。</a:t>
            </a:r>
          </a:p>
        </p:txBody>
      </p:sp>
      <p:grpSp>
        <p:nvGrpSpPr>
          <p:cNvPr id="344072" name="Group 8"/>
          <p:cNvGrpSpPr>
            <a:grpSpLocks/>
          </p:cNvGrpSpPr>
          <p:nvPr/>
        </p:nvGrpSpPr>
        <p:grpSpPr bwMode="auto">
          <a:xfrm>
            <a:off x="2154239" y="2659063"/>
            <a:ext cx="7737475" cy="2324100"/>
            <a:chOff x="390" y="1636"/>
            <a:chExt cx="4874" cy="1464"/>
          </a:xfrm>
        </p:grpSpPr>
        <p:sp>
          <p:nvSpPr>
            <p:cNvPr id="244740" name="Text Box 6"/>
            <p:cNvSpPr txBox="1">
              <a:spLocks noChangeArrowheads="1"/>
            </p:cNvSpPr>
            <p:nvPr/>
          </p:nvSpPr>
          <p:spPr bwMode="auto">
            <a:xfrm>
              <a:off x="390" y="1636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的密度函数为</a:t>
              </a:r>
            </a:p>
          </p:txBody>
        </p:sp>
        <p:graphicFrame>
          <p:nvGraphicFramePr>
            <p:cNvPr id="244741" name="Object 7"/>
            <p:cNvGraphicFramePr>
              <a:graphicFrameLocks noChangeAspect="1"/>
            </p:cNvGraphicFramePr>
            <p:nvPr/>
          </p:nvGraphicFramePr>
          <p:xfrm>
            <a:off x="1483" y="2314"/>
            <a:ext cx="2121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3" imgW="1271447" imgH="471497" progId="Equation.DSMT4">
                    <p:embed/>
                  </p:oleObj>
                </mc:Choice>
                <mc:Fallback>
                  <p:oleObj name="Equation" r:id="rId3" imgW="1271447" imgH="471497" progId="Equation.DSMT4">
                    <p:embed/>
                    <p:pic>
                      <p:nvPicPr>
                        <p:cNvPr id="24474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2314"/>
                          <a:ext cx="2121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11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95476" y="795338"/>
          <a:ext cx="4962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2457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795338"/>
                        <a:ext cx="49625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60675" y="1690688"/>
          <a:ext cx="7450138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2921000" imgH="990600" progId="Equation.DSMT4">
                  <p:embed/>
                </p:oleObj>
              </mc:Choice>
              <mc:Fallback>
                <p:oleObj name="Equation" r:id="rId5" imgW="2921000" imgH="990600" progId="Equation.DSMT4">
                  <p:embed/>
                  <p:pic>
                    <p:nvPicPr>
                      <p:cNvPr id="3522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690688"/>
                        <a:ext cx="7450138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8513" y="4608513"/>
          <a:ext cx="46783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1777229" imgH="482391" progId="Equation.DSMT4">
                  <p:embed/>
                </p:oleObj>
              </mc:Choice>
              <mc:Fallback>
                <p:oleObj name="Equation" r:id="rId7" imgW="1777229" imgH="482391" progId="Equation.DSMT4">
                  <p:embed/>
                  <p:pic>
                    <p:nvPicPr>
                      <p:cNvPr id="3522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608513"/>
                        <a:ext cx="46783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8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D7EFAFE-EB97-49D3-B03A-0F6A5AAD00E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6787" name="Text Box 2"/>
          <p:cNvSpPr txBox="1">
            <a:spLocks noChangeArrowheads="1"/>
          </p:cNvSpPr>
          <p:nvPr/>
        </p:nvSpPr>
        <p:spPr bwMode="auto">
          <a:xfrm>
            <a:off x="1987550" y="574675"/>
            <a:ext cx="836295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相互独立,分布函数分别为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min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sp>
        <p:nvSpPr>
          <p:cNvPr id="1351683" name="Text Box 3"/>
          <p:cNvSpPr txBox="1">
            <a:spLocks noChangeArrowheads="1"/>
          </p:cNvSpPr>
          <p:nvPr/>
        </p:nvSpPr>
        <p:spPr bwMode="auto">
          <a:xfrm>
            <a:off x="1957388" y="3709988"/>
            <a:ext cx="80730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特别地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时, 分布函数为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)=1-(1-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930E9D4-6E76-4CF4-9C8F-A240361EDBF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47811" name="Object 2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362201" y="1090613"/>
          <a:ext cx="6038075" cy="221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3" imgW="2024191" imgH="714527" progId="Equation.3">
                  <p:embed/>
                </p:oleObj>
              </mc:Choice>
              <mc:Fallback>
                <p:oleObj name="公式" r:id="rId3" imgW="2024191" imgH="714527" progId="Equation.3">
                  <p:embed/>
                  <p:pic>
                    <p:nvPicPr>
                      <p:cNvPr id="247811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090613"/>
                        <a:ext cx="6038075" cy="2215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707" name="Text Box 3"/>
          <p:cNvSpPr txBox="1">
            <a:spLocks noChangeArrowheads="1"/>
          </p:cNvSpPr>
          <p:nvPr/>
        </p:nvSpPr>
        <p:spPr bwMode="auto">
          <a:xfrm>
            <a:off x="2239963" y="3733801"/>
            <a:ext cx="80581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zh-CN" altLang="en-US" b="1">
                <a:solidFill>
                  <a:srgbClr val="000000"/>
                </a:solidFill>
              </a:rPr>
              <a:t>离散型随机变量没有密度函数，但是对于上式的分布函数公式仍然成立。</a:t>
            </a:r>
          </a:p>
        </p:txBody>
      </p:sp>
    </p:spTree>
    <p:extLst>
      <p:ext uri="{BB962C8B-B14F-4D97-AF65-F5344CB8AC3E}">
        <p14:creationId xmlns:p14="http://schemas.microsoft.com/office/powerpoint/2010/main" val="5278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747813-E33A-421B-8625-A8AA17A780B2}" type="slidenum">
              <a:rPr lang="zh-CN" altLang="en-US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4259" name="直接连接符 8"/>
          <p:cNvCxnSpPr>
            <a:cxnSpLocks/>
          </p:cNvCxnSpPr>
          <p:nvPr/>
        </p:nvCxnSpPr>
        <p:spPr bwMode="auto">
          <a:xfrm flipV="1">
            <a:off x="2779714" y="2530475"/>
            <a:ext cx="6257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65700" y="1180532"/>
            <a:ext cx="2320119" cy="130183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noFill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</p:txBody>
      </p:sp>
      <p:pic>
        <p:nvPicPr>
          <p:cNvPr id="224261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681163"/>
            <a:ext cx="399732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2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2681289"/>
            <a:ext cx="399573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3" name="文本框 19"/>
          <p:cNvSpPr txBox="1">
            <a:spLocks noChangeArrowheads="1"/>
          </p:cNvSpPr>
          <p:nvPr/>
        </p:nvSpPr>
        <p:spPr bwMode="auto">
          <a:xfrm>
            <a:off x="3506788" y="2924175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4264" name="直接连接符 22"/>
          <p:cNvCxnSpPr>
            <a:cxnSpLocks noChangeShapeType="1"/>
          </p:cNvCxnSpPr>
          <p:nvPr/>
        </p:nvCxnSpPr>
        <p:spPr bwMode="auto">
          <a:xfrm>
            <a:off x="4498975" y="1125539"/>
            <a:ext cx="0" cy="2879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27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9" y="1753282"/>
            <a:ext cx="10411140" cy="3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FAD6774-119A-448C-9B15-FB16A6F2536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25283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0425" y="727076"/>
          <a:ext cx="6313488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104878" imgH="895293" progId="Equation.DSMT4">
                  <p:embed/>
                </p:oleObj>
              </mc:Choice>
              <mc:Fallback>
                <p:oleObj name="Equation" r:id="rId3" imgW="2104878" imgH="895293" progId="Equation.DSMT4">
                  <p:embed/>
                  <p:pic>
                    <p:nvPicPr>
                      <p:cNvPr id="22528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727076"/>
                        <a:ext cx="6313488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371" name="Object 3"/>
          <p:cNvGraphicFramePr>
            <a:graphicFrameLocks noChangeAspect="1"/>
          </p:cNvGraphicFramePr>
          <p:nvPr/>
        </p:nvGraphicFramePr>
        <p:xfrm>
          <a:off x="2165351" y="3351213"/>
          <a:ext cx="58721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2152489" imgH="409736" progId="Equation.DSMT4">
                  <p:embed/>
                </p:oleObj>
              </mc:Choice>
              <mc:Fallback>
                <p:oleObj name="Equation" r:id="rId5" imgW="2152489" imgH="409736" progId="Equation.DSMT4">
                  <p:embed/>
                  <p:pic>
                    <p:nvPicPr>
                      <p:cNvPr id="133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1" y="3351213"/>
                        <a:ext cx="58721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372" name="Object 4"/>
          <p:cNvGraphicFramePr>
            <a:graphicFrameLocks noChangeAspect="1"/>
          </p:cNvGraphicFramePr>
          <p:nvPr/>
        </p:nvGraphicFramePr>
        <p:xfrm>
          <a:off x="2147889" y="4776788"/>
          <a:ext cx="681672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2219143" imgH="666825" progId="Equation.DSMT4">
                  <p:embed/>
                </p:oleObj>
              </mc:Choice>
              <mc:Fallback>
                <p:oleObj name="Equation" r:id="rId7" imgW="2219143" imgH="666825" progId="Equation.DSMT4">
                  <p:embed/>
                  <p:pic>
                    <p:nvPicPr>
                      <p:cNvPr id="133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9" y="4776788"/>
                        <a:ext cx="681672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2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E13E645-A842-463E-8422-76ADFEF38BA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26307" name="Object 2"/>
          <p:cNvGraphicFramePr>
            <a:graphicFrameLocks noChangeAspect="1"/>
          </p:cNvGraphicFramePr>
          <p:nvPr/>
        </p:nvGraphicFramePr>
        <p:xfrm>
          <a:off x="2054225" y="723901"/>
          <a:ext cx="745013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071802" imgH="676365" progId="Equation.DSMT4">
                  <p:embed/>
                </p:oleObj>
              </mc:Choice>
              <mc:Fallback>
                <p:oleObj name="Equation" r:id="rId3" imgW="2071802" imgH="676365" progId="Equation.DSMT4">
                  <p:embed/>
                  <p:pic>
                    <p:nvPicPr>
                      <p:cNvPr id="2263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723901"/>
                        <a:ext cx="7450138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395" name="Object 3"/>
          <p:cNvGraphicFramePr>
            <a:graphicFrameLocks noChangeAspect="1"/>
          </p:cNvGraphicFramePr>
          <p:nvPr/>
        </p:nvGraphicFramePr>
        <p:xfrm>
          <a:off x="2144713" y="3248025"/>
          <a:ext cx="79692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2443162" imgH="661804" progId="Equation.DSMT4">
                  <p:embed/>
                </p:oleObj>
              </mc:Choice>
              <mc:Fallback>
                <p:oleObj name="Equation" r:id="rId5" imgW="2443162" imgH="661804" progId="Equation.DSMT4">
                  <p:embed/>
                  <p:pic>
                    <p:nvPicPr>
                      <p:cNvPr id="133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248025"/>
                        <a:ext cx="796925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93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433F4-C46D-4E5B-B39C-CA6339001BDA}" type="slidenum">
              <a:rPr lang="zh-CN" altLang="en-US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7331" name="文本框 2"/>
          <p:cNvSpPr txBox="1">
            <a:spLocks noChangeArrowheads="1"/>
          </p:cNvSpPr>
          <p:nvPr/>
        </p:nvSpPr>
        <p:spPr bwMode="auto">
          <a:xfrm>
            <a:off x="2157413" y="950914"/>
            <a:ext cx="14144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证明：</a:t>
            </a:r>
          </a:p>
        </p:txBody>
      </p:sp>
      <p:pic>
        <p:nvPicPr>
          <p:cNvPr id="22733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823913"/>
            <a:ext cx="42449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993900"/>
            <a:ext cx="31400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1" y="2557464"/>
            <a:ext cx="63420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4" y="3670301"/>
            <a:ext cx="3324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4997451"/>
            <a:ext cx="34496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5076826"/>
            <a:ext cx="248126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31870E5-3EA3-4E94-BB97-EB504C4A28C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28355" name="Object 4"/>
          <p:cNvGraphicFramePr>
            <a:graphicFrameLocks noGrp="1" noChangeAspect="1"/>
          </p:cNvGraphicFramePr>
          <p:nvPr>
            <p:ph/>
          </p:nvPr>
        </p:nvGraphicFramePr>
        <p:xfrm>
          <a:off x="1798638" y="712789"/>
          <a:ext cx="845820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3" imgW="2755900" imgH="698500" progId="Equation.3">
                  <p:embed/>
                </p:oleObj>
              </mc:Choice>
              <mc:Fallback>
                <p:oleObj name="公式" r:id="rId3" imgW="2755900" imgH="698500" progId="Equation.3">
                  <p:embed/>
                  <p:pic>
                    <p:nvPicPr>
                      <p:cNvPr id="2283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712789"/>
                        <a:ext cx="845820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944688" y="2692400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3424238" y="2741614"/>
          <a:ext cx="46275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1892300" imgH="203200" progId="Equation.DSMT4">
                  <p:embed/>
                </p:oleObj>
              </mc:Choice>
              <mc:Fallback>
                <p:oleObj name="Equation" r:id="rId5" imgW="1892300" imgH="203200" progId="Equation.DSMT4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2741614"/>
                        <a:ext cx="46275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3005139" y="4327525"/>
          <a:ext cx="7780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3276600" imgH="203200" progId="Equation.DSMT4">
                  <p:embed/>
                </p:oleObj>
              </mc:Choice>
              <mc:Fallback>
                <p:oleObj name="Equation" r:id="rId7" imgW="3276600" imgH="203200" progId="Equation.DSMT4">
                  <p:embed/>
                  <p:pic>
                    <p:nvPicPr>
                      <p:cNvPr id="210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9" y="4327525"/>
                        <a:ext cx="77803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3013075" y="4975225"/>
          <a:ext cx="38306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9" imgW="1688367" imgH="431613" progId="Equation.DSMT4">
                  <p:embed/>
                </p:oleObj>
              </mc:Choice>
              <mc:Fallback>
                <p:oleObj name="Equation" r:id="rId9" imgW="1688367" imgH="431613" progId="Equation.DSMT4">
                  <p:embed/>
                  <p:pic>
                    <p:nvPicPr>
                      <p:cNvPr id="2109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975225"/>
                        <a:ext cx="383063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3070226" y="6142038"/>
          <a:ext cx="53514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1" imgW="2222500" imgH="228600" progId="Equation.DSMT4">
                  <p:embed/>
                </p:oleObj>
              </mc:Choice>
              <mc:Fallback>
                <p:oleObj name="Equation" r:id="rId11" imgW="2222500" imgH="228600" progId="Equation.DSMT4">
                  <p:embed/>
                  <p:pic>
                    <p:nvPicPr>
                      <p:cNvPr id="210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6142038"/>
                        <a:ext cx="53514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3003550" y="3538539"/>
          <a:ext cx="4737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3" imgW="1981200" imgH="203200" progId="Equation.DSMT4">
                  <p:embed/>
                </p:oleObj>
              </mc:Choice>
              <mc:Fallback>
                <p:oleObj name="Equation" r:id="rId13" imgW="1981200" imgH="203200" progId="Equation.DSMT4">
                  <p:embed/>
                  <p:pic>
                    <p:nvPicPr>
                      <p:cNvPr id="2109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538539"/>
                        <a:ext cx="4737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75ACABB-4993-41D7-8954-E3766BF0B0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1524000" y="304800"/>
            <a:ext cx="809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、 二维连续型随机变量的函数的分布</a:t>
            </a:r>
          </a:p>
        </p:txBody>
      </p:sp>
      <p:sp>
        <p:nvSpPr>
          <p:cNvPr id="1340419" name="Text Box 3"/>
          <p:cNvSpPr txBox="1">
            <a:spLocks noChangeArrowheads="1"/>
          </p:cNvSpPr>
          <p:nvPr/>
        </p:nvSpPr>
        <p:spPr bwMode="auto">
          <a:xfrm>
            <a:off x="1524000" y="1035051"/>
            <a:ext cx="91440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思路：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设二维连续型随机变量的函数为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是一维随机变量，其分布函数为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0420" name="Object 4"/>
          <p:cNvGraphicFramePr>
            <a:graphicFrameLocks noChangeAspect="1"/>
          </p:cNvGraphicFramePr>
          <p:nvPr/>
        </p:nvGraphicFramePr>
        <p:xfrm>
          <a:off x="2330450" y="2514600"/>
          <a:ext cx="609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181055" imgH="199847" progId="Equation.3">
                  <p:embed/>
                </p:oleObj>
              </mc:Choice>
              <mc:Fallback>
                <p:oleObj name="Equation" r:id="rId3" imgW="2181055" imgH="199847" progId="Equation.3">
                  <p:embed/>
                  <p:pic>
                    <p:nvPicPr>
                      <p:cNvPr id="134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14600"/>
                        <a:ext cx="609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21" name="Text Box 5"/>
          <p:cNvSpPr txBox="1">
            <a:spLocks noChangeArrowheads="1"/>
          </p:cNvSpPr>
          <p:nvPr/>
        </p:nvSpPr>
        <p:spPr bwMode="auto">
          <a:xfrm>
            <a:off x="1890714" y="3497264"/>
            <a:ext cx="731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如果设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的联合概率密度为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0422" name="Object 6"/>
          <p:cNvGraphicFramePr>
            <a:graphicFrameLocks noChangeAspect="1"/>
          </p:cNvGraphicFramePr>
          <p:nvPr/>
        </p:nvGraphicFramePr>
        <p:xfrm>
          <a:off x="1889126" y="4464050"/>
          <a:ext cx="82264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638615" imgH="371574" progId="Equation.3">
                  <p:embed/>
                </p:oleObj>
              </mc:Choice>
              <mc:Fallback>
                <p:oleObj name="Equation" r:id="rId5" imgW="2638615" imgH="371574" progId="Equation.3">
                  <p:embed/>
                  <p:pic>
                    <p:nvPicPr>
                      <p:cNvPr id="134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4464050"/>
                        <a:ext cx="82264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4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19" grpId="0" autoUpdateAnimBg="0"/>
      <p:bldP spid="1340421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494</Words>
  <Application>Microsoft Office PowerPoint</Application>
  <PresentationFormat>宽屏</PresentationFormat>
  <Paragraphs>93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Arial</vt:lpstr>
      <vt:lpstr>Arial Black</vt:lpstr>
      <vt:lpstr>Times New Roman</vt:lpstr>
      <vt:lpstr>Wingdings</vt:lpstr>
      <vt:lpstr>Pixel</vt:lpstr>
      <vt:lpstr>1_Pixel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3</cp:revision>
  <dcterms:created xsi:type="dcterms:W3CDTF">2020-11-11T11:22:05Z</dcterms:created>
  <dcterms:modified xsi:type="dcterms:W3CDTF">2021-04-07T02:48:30Z</dcterms:modified>
</cp:coreProperties>
</file>