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82" r:id="rId7"/>
    <p:sldId id="28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95" r:id="rId16"/>
    <p:sldId id="296" r:id="rId17"/>
    <p:sldId id="297" r:id="rId18"/>
    <p:sldId id="298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emf"/><Relationship Id="rId4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619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619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A1E176-41AD-4E63-9FE9-A1840E1A2E0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05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DCAFDE-2771-4A67-A60C-7CBB7E5BD6E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05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48CF5E-9686-4FC3-A50D-4F8B472A6DC1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82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C07171-1C03-4EB3-9E81-8524BEE7E52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406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92DCF-A7D7-49F2-A8AD-06D5D2B60444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512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35BD79-EFA6-41DA-A997-F43DF4297D1E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104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E42936-5975-45B6-87A4-F00CFD0E24D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092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06FEE0-CBC2-4C9A-BD6D-13CBA83EF31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94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12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27EEB7-0F18-4CE2-99F3-48862F7BDF60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93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0FE3D9-5AB1-47C7-80DF-E44B69317F89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82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35FA27-9ABB-4E9D-9117-84E06D07ECA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89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B582CD-9F5B-474D-8D00-B85A0D54551A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05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E802AC-0E9B-4122-9A3A-EEE05F8FBC15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57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20CB27-F4D8-449F-BAE5-4414B8116A6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44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405422-9A01-4090-9A8E-038B52CCAE1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41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299774-3827-4747-A3F8-4E7A2AC7A35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609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58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5.w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389D310D-02F2-4345-9746-9600B085712F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48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第四章  数字特征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8914" y="1890714"/>
            <a:ext cx="6384925" cy="2892425"/>
          </a:xfrm>
        </p:spPr>
        <p:txBody>
          <a:bodyPr/>
          <a:lstStyle/>
          <a:p>
            <a:pPr eaLnBrk="1" hangingPunct="1"/>
            <a:r>
              <a:rPr lang="zh-CN" altLang="en-US" sz="3600">
                <a:solidFill>
                  <a:srgbClr val="000099"/>
                </a:solidFill>
                <a:ea typeface="楷体_GB2312" pitchFamily="49" charset="-122"/>
              </a:rPr>
              <a:t>数学期望</a:t>
            </a:r>
          </a:p>
          <a:p>
            <a:pPr eaLnBrk="1" hangingPunct="1"/>
            <a:r>
              <a:rPr lang="zh-CN" altLang="en-US" sz="3600">
                <a:solidFill>
                  <a:srgbClr val="000099"/>
                </a:solidFill>
                <a:ea typeface="楷体_GB2312" pitchFamily="49" charset="-122"/>
              </a:rPr>
              <a:t>方差</a:t>
            </a:r>
          </a:p>
          <a:p>
            <a:pPr eaLnBrk="1" hangingPunct="1"/>
            <a:r>
              <a:rPr lang="zh-CN" altLang="en-US" sz="3600">
                <a:solidFill>
                  <a:srgbClr val="000099"/>
                </a:solidFill>
                <a:ea typeface="楷体_GB2312" pitchFamily="49" charset="-122"/>
              </a:rPr>
              <a:t>协方差和相关系数</a:t>
            </a:r>
          </a:p>
          <a:p>
            <a:pPr eaLnBrk="1" hangingPunct="1"/>
            <a:r>
              <a:rPr lang="zh-CN" altLang="en-US" sz="3600">
                <a:solidFill>
                  <a:srgbClr val="000099"/>
                </a:solidFill>
                <a:ea typeface="楷体_GB2312" pitchFamily="49" charset="-122"/>
              </a:rPr>
              <a:t>矩与协方差矩阵</a:t>
            </a:r>
          </a:p>
        </p:txBody>
      </p:sp>
      <p:pic>
        <p:nvPicPr>
          <p:cNvPr id="248837" name="Picture 4" descr="j01998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4005263"/>
            <a:ext cx="2336800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03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37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A8616612-8342-46B2-841E-E176F0E85F88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10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56003" name="Text Box 4"/>
          <p:cNvSpPr txBox="1">
            <a:spLocks noChangeArrowheads="1"/>
          </p:cNvSpPr>
          <p:nvPr/>
        </p:nvSpPr>
        <p:spPr bwMode="auto">
          <a:xfrm>
            <a:off x="2241551" y="814388"/>
            <a:ext cx="3778563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）泊松分布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    )</a:t>
            </a:r>
          </a:p>
        </p:txBody>
      </p:sp>
      <p:graphicFrame>
        <p:nvGraphicFramePr>
          <p:cNvPr id="256004" name="Object 5"/>
          <p:cNvGraphicFramePr>
            <a:graphicFrameLocks noChangeAspect="1"/>
          </p:cNvGraphicFramePr>
          <p:nvPr/>
        </p:nvGraphicFramePr>
        <p:xfrm>
          <a:off x="2743200" y="1463676"/>
          <a:ext cx="6230938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公式" r:id="rId3" imgW="2006600" imgH="419100" progId="Equation.3">
                  <p:embed/>
                </p:oleObj>
              </mc:Choice>
              <mc:Fallback>
                <p:oleObj name="公式" r:id="rId3" imgW="2006600" imgH="419100" progId="Equation.3">
                  <p:embed/>
                  <p:pic>
                    <p:nvPicPr>
                      <p:cNvPr id="25600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463676"/>
                        <a:ext cx="6230938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70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2757488" y="2703514"/>
          <a:ext cx="6096000" cy="303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公式" r:id="rId5" imgW="2108200" imgH="1130300" progId="Equation.3">
                  <p:embed/>
                </p:oleObj>
              </mc:Choice>
              <mc:Fallback>
                <p:oleObj name="公式" r:id="rId5" imgW="2108200" imgH="1130300" progId="Equation.3">
                  <p:embed/>
                  <p:pic>
                    <p:nvPicPr>
                      <p:cNvPr id="8304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703514"/>
                        <a:ext cx="6096000" cy="303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6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5346701" y="904875"/>
          <a:ext cx="40481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7" imgW="139579" imgH="177646" progId="Equation.DSMT4">
                  <p:embed/>
                </p:oleObj>
              </mc:Choice>
              <mc:Fallback>
                <p:oleObj name="Equation" r:id="rId7" imgW="139579" imgH="177646" progId="Equation.DSMT4">
                  <p:embed/>
                  <p:pic>
                    <p:nvPicPr>
                      <p:cNvPr id="25600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701" y="904875"/>
                        <a:ext cx="404813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323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15CD044F-F962-4AE5-B07F-C813406DEC27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11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57027" name="Text Box 2"/>
          <p:cNvSpPr txBox="1">
            <a:spLocks noChangeArrowheads="1"/>
          </p:cNvSpPr>
          <p:nvPr/>
        </p:nvSpPr>
        <p:spPr bwMode="auto">
          <a:xfrm>
            <a:off x="2263775" y="803275"/>
            <a:ext cx="3619866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）几何分布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G(p)</a:t>
            </a:r>
          </a:p>
        </p:txBody>
      </p:sp>
      <p:graphicFrame>
        <p:nvGraphicFramePr>
          <p:cNvPr id="257028" name="Object 3"/>
          <p:cNvGraphicFramePr>
            <a:graphicFrameLocks noChangeAspect="1"/>
          </p:cNvGraphicFramePr>
          <p:nvPr/>
        </p:nvGraphicFramePr>
        <p:xfrm>
          <a:off x="2771776" y="1565275"/>
          <a:ext cx="634047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公式" r:id="rId3" imgW="1943100" imgH="228600" progId="Equation.3">
                  <p:embed/>
                </p:oleObj>
              </mc:Choice>
              <mc:Fallback>
                <p:oleObj name="公式" r:id="rId3" imgW="1943100" imgH="228600" progId="Equation.3">
                  <p:embed/>
                  <p:pic>
                    <p:nvPicPr>
                      <p:cNvPr id="25702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6" y="1565275"/>
                        <a:ext cx="6340475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3540" name="Object 4"/>
          <p:cNvGraphicFramePr>
            <a:graphicFrameLocks noGrp="1" noChangeAspect="1"/>
          </p:cNvGraphicFramePr>
          <p:nvPr>
            <p:ph/>
          </p:nvPr>
        </p:nvGraphicFramePr>
        <p:xfrm>
          <a:off x="2717801" y="2409825"/>
          <a:ext cx="6480175" cy="247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公式" r:id="rId5" imgW="1993900" imgH="889000" progId="Equation.3">
                  <p:embed/>
                </p:oleObj>
              </mc:Choice>
              <mc:Fallback>
                <p:oleObj name="公式" r:id="rId5" imgW="1993900" imgH="889000" progId="Equation.3">
                  <p:embed/>
                  <p:pic>
                    <p:nvPicPr>
                      <p:cNvPr id="8335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1" y="2409825"/>
                        <a:ext cx="6480175" cy="247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684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9F63A119-690F-4BD7-9774-E7EFE8E1EABF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58051" name="Text Box 4"/>
          <p:cNvSpPr txBox="1">
            <a:spLocks noChangeArrowheads="1"/>
          </p:cNvSpPr>
          <p:nvPr/>
        </p:nvSpPr>
        <p:spPr bwMode="auto">
          <a:xfrm>
            <a:off x="2214563" y="790575"/>
            <a:ext cx="4945062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）均匀分布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258052" name="Object 5"/>
          <p:cNvGraphicFramePr>
            <a:graphicFrameLocks noChangeAspect="1"/>
          </p:cNvGraphicFramePr>
          <p:nvPr/>
        </p:nvGraphicFramePr>
        <p:xfrm>
          <a:off x="3278189" y="1465264"/>
          <a:ext cx="4821237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3" imgW="1628775" imgH="590502" progId="Equation.3">
                  <p:embed/>
                </p:oleObj>
              </mc:Choice>
              <mc:Fallback>
                <p:oleObj name="Equation" r:id="rId3" imgW="1628775" imgH="590502" progId="Equation.3">
                  <p:embed/>
                  <p:pic>
                    <p:nvPicPr>
                      <p:cNvPr id="25805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189" y="1465264"/>
                        <a:ext cx="4821237" cy="169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54" name="Object 6"/>
          <p:cNvGraphicFramePr>
            <a:graphicFrameLocks noChangeAspect="1"/>
          </p:cNvGraphicFramePr>
          <p:nvPr/>
        </p:nvGraphicFramePr>
        <p:xfrm>
          <a:off x="2747964" y="3325813"/>
          <a:ext cx="6302375" cy="240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公式" r:id="rId5" imgW="1914437" imgH="790348" progId="Equation.3">
                  <p:embed/>
                </p:oleObj>
              </mc:Choice>
              <mc:Fallback>
                <p:oleObj name="公式" r:id="rId5" imgW="1914437" imgH="790348" progId="Equation.3">
                  <p:embed/>
                  <p:pic>
                    <p:nvPicPr>
                      <p:cNvPr id="8212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4" y="3325813"/>
                        <a:ext cx="6302375" cy="240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430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CB1B7E8C-F353-4CB5-913B-0FA62E1B3B8E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59075" name="Text Box 8"/>
          <p:cNvSpPr txBox="1">
            <a:spLocks noChangeArrowheads="1"/>
          </p:cNvSpPr>
          <p:nvPr/>
        </p:nvSpPr>
        <p:spPr bwMode="auto">
          <a:xfrm>
            <a:off x="2090739" y="746125"/>
            <a:ext cx="2954337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）指数分布</a:t>
            </a:r>
          </a:p>
        </p:txBody>
      </p:sp>
      <p:graphicFrame>
        <p:nvGraphicFramePr>
          <p:cNvPr id="259076" name="Object 9"/>
          <p:cNvGraphicFramePr>
            <a:graphicFrameLocks noChangeAspect="1"/>
          </p:cNvGraphicFramePr>
          <p:nvPr/>
        </p:nvGraphicFramePr>
        <p:xfrm>
          <a:off x="5211764" y="508001"/>
          <a:ext cx="3913187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3" imgW="1495466" imgH="466476" progId="Equation.DSMT4">
                  <p:embed/>
                </p:oleObj>
              </mc:Choice>
              <mc:Fallback>
                <p:oleObj name="Equation" r:id="rId3" imgW="1495466" imgH="466476" progId="Equation.DSMT4">
                  <p:embed/>
                  <p:pic>
                    <p:nvPicPr>
                      <p:cNvPr id="25907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764" y="508001"/>
                        <a:ext cx="3913187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2122" name="Object 10"/>
          <p:cNvGraphicFramePr>
            <a:graphicFrameLocks noChangeAspect="1"/>
          </p:cNvGraphicFramePr>
          <p:nvPr/>
        </p:nvGraphicFramePr>
        <p:xfrm>
          <a:off x="2840038" y="1954214"/>
          <a:ext cx="6280150" cy="318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公式" r:id="rId5" imgW="2047746" imgH="1123761" progId="Equation.3">
                  <p:embed/>
                </p:oleObj>
              </mc:Choice>
              <mc:Fallback>
                <p:oleObj name="公式" r:id="rId5" imgW="2047746" imgH="1123761" progId="Equation.3">
                  <p:embed/>
                  <p:pic>
                    <p:nvPicPr>
                      <p:cNvPr id="6021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38" y="1954214"/>
                        <a:ext cx="6280150" cy="318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726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AEA6D1EA-B759-4CDD-9B69-673F9E8FA045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60099" name="Text Box 4"/>
          <p:cNvSpPr txBox="1">
            <a:spLocks noChangeArrowheads="1"/>
          </p:cNvSpPr>
          <p:nvPr/>
        </p:nvSpPr>
        <p:spPr bwMode="auto">
          <a:xfrm>
            <a:off x="2036764" y="304800"/>
            <a:ext cx="5064125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）正态分布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l-GR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el-GR" altLang="zh-CN" b="1" i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kumimoji="1" lang="en-US" altLang="zh-CN" b="1" baseline="30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834565" name="Object 5"/>
          <p:cNvGraphicFramePr>
            <a:graphicFrameLocks noChangeAspect="1"/>
          </p:cNvGraphicFramePr>
          <p:nvPr/>
        </p:nvGraphicFramePr>
        <p:xfrm>
          <a:off x="2168526" y="917575"/>
          <a:ext cx="7929563" cy="565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3" imgW="2619571" imgH="2024075" progId="Equation.DSMT4">
                  <p:embed/>
                </p:oleObj>
              </mc:Choice>
              <mc:Fallback>
                <p:oleObj name="Equation" r:id="rId3" imgW="2619571" imgH="2024075" progId="Equation.DSMT4">
                  <p:embed/>
                  <p:pic>
                    <p:nvPicPr>
                      <p:cNvPr id="8345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6" y="917575"/>
                        <a:ext cx="7929563" cy="565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121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77C55EB6-2780-4A05-ACCE-AA810D52BFE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1123" name="Text Box 2"/>
          <p:cNvSpPr txBox="1">
            <a:spLocks noChangeArrowheads="1"/>
          </p:cNvSpPr>
          <p:nvPr/>
        </p:nvSpPr>
        <p:spPr bwMode="auto">
          <a:xfrm>
            <a:off x="2157413" y="549275"/>
            <a:ext cx="6470650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三、随机变量函数的数学期望</a:t>
            </a:r>
            <a:r>
              <a:rPr kumimoji="1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grpSp>
        <p:nvGrpSpPr>
          <p:cNvPr id="604176" name="Group 16"/>
          <p:cNvGrpSpPr>
            <a:grpSpLocks/>
          </p:cNvGrpSpPr>
          <p:nvPr/>
        </p:nvGrpSpPr>
        <p:grpSpPr bwMode="auto">
          <a:xfrm>
            <a:off x="2216151" y="1395413"/>
            <a:ext cx="7904163" cy="4273550"/>
            <a:chOff x="436" y="879"/>
            <a:chExt cx="4979" cy="2692"/>
          </a:xfrm>
        </p:grpSpPr>
        <p:graphicFrame>
          <p:nvGraphicFramePr>
            <p:cNvPr id="261125" name="Object 4"/>
            <p:cNvGraphicFramePr>
              <a:graphicFrameLocks noChangeAspect="1"/>
            </p:cNvGraphicFramePr>
            <p:nvPr/>
          </p:nvGraphicFramePr>
          <p:xfrm>
            <a:off x="1319" y="2924"/>
            <a:ext cx="2551" cy="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4" name="公式" r:id="rId3" imgW="1647819" imgH="409736" progId="Equation.3">
                    <p:embed/>
                  </p:oleObj>
                </mc:Choice>
                <mc:Fallback>
                  <p:oleObj name="公式" r:id="rId3" imgW="1647819" imgH="409736" progId="Equation.3">
                    <p:embed/>
                    <p:pic>
                      <p:nvPicPr>
                        <p:cNvPr id="26112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9" y="2924"/>
                          <a:ext cx="2551" cy="6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1126" name="Text Box 7"/>
            <p:cNvSpPr txBox="1">
              <a:spLocks noChangeArrowheads="1"/>
            </p:cNvSpPr>
            <p:nvPr/>
          </p:nvSpPr>
          <p:spPr bwMode="auto">
            <a:xfrm>
              <a:off x="436" y="879"/>
              <a:ext cx="4979" cy="1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定理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4.1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：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设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是随机变量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的函数，即                                                  </a:t>
              </a:r>
            </a:p>
            <a:p>
              <a:pPr marL="0" marR="0" lvl="0" indent="0" algn="l" defTabSz="835025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      （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是连续函数），（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）若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</a:p>
            <a:p>
              <a:pPr marL="0" marR="0" lvl="0" indent="0" algn="l" defTabSz="835025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是离散型随机变量，其分布律为</a:t>
              </a:r>
            </a:p>
            <a:p>
              <a:pPr marL="0" marR="0" lvl="0" indent="0" algn="l" defTabSz="835025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835025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而级数          绝对收敛，则有</a:t>
              </a:r>
            </a:p>
          </p:txBody>
        </p:sp>
        <p:graphicFrame>
          <p:nvGraphicFramePr>
            <p:cNvPr id="261127" name="Object 8"/>
            <p:cNvGraphicFramePr>
              <a:graphicFrameLocks noChangeAspect="1"/>
            </p:cNvGraphicFramePr>
            <p:nvPr/>
          </p:nvGraphicFramePr>
          <p:xfrm>
            <a:off x="1058" y="2051"/>
            <a:ext cx="3500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5" name="公式" r:id="rId5" imgW="1689100" imgH="228600" progId="Equation.3">
                    <p:embed/>
                  </p:oleObj>
                </mc:Choice>
                <mc:Fallback>
                  <p:oleObj name="公式" r:id="rId5" imgW="1689100" imgH="228600" progId="Equation.3">
                    <p:embed/>
                    <p:pic>
                      <p:nvPicPr>
                        <p:cNvPr id="261127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8" y="2051"/>
                          <a:ext cx="3500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1128" name="Object 9"/>
            <p:cNvGraphicFramePr>
              <a:graphicFrameLocks noChangeAspect="1"/>
            </p:cNvGraphicFramePr>
            <p:nvPr/>
          </p:nvGraphicFramePr>
          <p:xfrm>
            <a:off x="1285" y="2367"/>
            <a:ext cx="1256" cy="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6" name="Equation" r:id="rId7" imgW="736600" imgH="431800" progId="Equation.3">
                    <p:embed/>
                  </p:oleObj>
                </mc:Choice>
                <mc:Fallback>
                  <p:oleObj name="Equation" r:id="rId7" imgW="736600" imgH="431800" progId="Equation.3">
                    <p:embed/>
                    <p:pic>
                      <p:nvPicPr>
                        <p:cNvPr id="261128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5" y="2367"/>
                          <a:ext cx="1256" cy="6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1129" name="Object 10"/>
            <p:cNvGraphicFramePr>
              <a:graphicFrameLocks noChangeAspect="1"/>
            </p:cNvGraphicFramePr>
            <p:nvPr/>
          </p:nvGraphicFramePr>
          <p:xfrm>
            <a:off x="570" y="1362"/>
            <a:ext cx="973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7" name="Equation" r:id="rId9" imgW="622030" imgH="203112" progId="Equation.3">
                    <p:embed/>
                  </p:oleObj>
                </mc:Choice>
                <mc:Fallback>
                  <p:oleObj name="Equation" r:id="rId9" imgW="622030" imgH="203112" progId="Equation.3">
                    <p:embed/>
                    <p:pic>
                      <p:nvPicPr>
                        <p:cNvPr id="261129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" y="1362"/>
                          <a:ext cx="973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7691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A509A9DC-2E74-430D-A82B-2BC3AE8A89C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62147" name="Group 19"/>
          <p:cNvGrpSpPr>
            <a:grpSpLocks/>
          </p:cNvGrpSpPr>
          <p:nvPr/>
        </p:nvGrpSpPr>
        <p:grpSpPr bwMode="auto">
          <a:xfrm>
            <a:off x="2424113" y="1079501"/>
            <a:ext cx="7104062" cy="3186113"/>
            <a:chOff x="567" y="680"/>
            <a:chExt cx="4475" cy="2007"/>
          </a:xfrm>
        </p:grpSpPr>
        <p:sp>
          <p:nvSpPr>
            <p:cNvPr id="262148" name="Text Box 17"/>
            <p:cNvSpPr txBox="1">
              <a:spLocks noChangeArrowheads="1"/>
            </p:cNvSpPr>
            <p:nvPr/>
          </p:nvSpPr>
          <p:spPr bwMode="auto">
            <a:xfrm>
              <a:off x="567" y="680"/>
              <a:ext cx="4253" cy="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）若 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是连续型随机变量，其密</a:t>
              </a: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度函数为     ，若积分               </a:t>
              </a: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绝对收敛，则有 </a:t>
              </a:r>
            </a:p>
          </p:txBody>
        </p:sp>
        <p:graphicFrame>
          <p:nvGraphicFramePr>
            <p:cNvPr id="262149" name="Object 3"/>
            <p:cNvGraphicFramePr>
              <a:graphicFrameLocks noChangeAspect="1"/>
            </p:cNvGraphicFramePr>
            <p:nvPr/>
          </p:nvGraphicFramePr>
          <p:xfrm>
            <a:off x="1624" y="1180"/>
            <a:ext cx="598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78" name="Equation" r:id="rId3" imgW="342751" imgH="203112" progId="Equation.3">
                    <p:embed/>
                  </p:oleObj>
                </mc:Choice>
                <mc:Fallback>
                  <p:oleObj name="Equation" r:id="rId3" imgW="342751" imgH="203112" progId="Equation.3">
                    <p:embed/>
                    <p:pic>
                      <p:nvPicPr>
                        <p:cNvPr id="26214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4" y="1180"/>
                          <a:ext cx="598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2150" name="Object 5"/>
            <p:cNvGraphicFramePr>
              <a:graphicFrameLocks noChangeAspect="1"/>
            </p:cNvGraphicFramePr>
            <p:nvPr/>
          </p:nvGraphicFramePr>
          <p:xfrm>
            <a:off x="3293" y="1078"/>
            <a:ext cx="1749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79" name="Equation" r:id="rId5" imgW="1016000" imgH="330200" progId="Equation.3">
                    <p:embed/>
                  </p:oleObj>
                </mc:Choice>
                <mc:Fallback>
                  <p:oleObj name="Equation" r:id="rId5" imgW="1016000" imgH="330200" progId="Equation.3">
                    <p:embed/>
                    <p:pic>
                      <p:nvPicPr>
                        <p:cNvPr id="26215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3" y="1078"/>
                          <a:ext cx="1749" cy="4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2151" name="Object 7"/>
            <p:cNvGraphicFramePr>
              <a:graphicFrameLocks noChangeAspect="1"/>
            </p:cNvGraphicFramePr>
            <p:nvPr/>
          </p:nvGraphicFramePr>
          <p:xfrm>
            <a:off x="1114" y="2170"/>
            <a:ext cx="3143" cy="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0" name="公式" r:id="rId7" imgW="1933481" imgH="314332" progId="Equation.3">
                    <p:embed/>
                  </p:oleObj>
                </mc:Choice>
                <mc:Fallback>
                  <p:oleObj name="公式" r:id="rId7" imgW="1933481" imgH="314332" progId="Equation.3">
                    <p:embed/>
                    <p:pic>
                      <p:nvPicPr>
                        <p:cNvPr id="26215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4" y="2170"/>
                          <a:ext cx="3143" cy="5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8250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42343ECF-7C54-40F9-99FC-4D489098101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3171" name="Text Box 5"/>
          <p:cNvSpPr txBox="1">
            <a:spLocks noChangeArrowheads="1"/>
          </p:cNvSpPr>
          <p:nvPr/>
        </p:nvSpPr>
        <p:spPr bwMode="auto">
          <a:xfrm>
            <a:off x="1982788" y="722313"/>
            <a:ext cx="8159750" cy="131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定理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4.2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设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是二维随机变量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</a:t>
            </a:r>
          </a:p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函数，即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＝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39630" name="Group 14"/>
          <p:cNvGrpSpPr>
            <a:grpSpLocks/>
          </p:cNvGrpSpPr>
          <p:nvPr/>
        </p:nvGrpSpPr>
        <p:grpSpPr bwMode="auto">
          <a:xfrm>
            <a:off x="1901826" y="2116138"/>
            <a:ext cx="8512175" cy="1865312"/>
            <a:chOff x="238" y="1333"/>
            <a:chExt cx="5362" cy="1175"/>
          </a:xfrm>
        </p:grpSpPr>
        <p:sp>
          <p:nvSpPr>
            <p:cNvPr id="263179" name="Text Box 6"/>
            <p:cNvSpPr txBox="1">
              <a:spLocks noChangeArrowheads="1"/>
            </p:cNvSpPr>
            <p:nvPr/>
          </p:nvSpPr>
          <p:spPr bwMode="auto">
            <a:xfrm>
              <a:off x="238" y="1333"/>
              <a:ext cx="5362" cy="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）若二维离散型随机变量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）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的联合分布律为</a:t>
              </a:r>
            </a:p>
          </p:txBody>
        </p:sp>
        <p:graphicFrame>
          <p:nvGraphicFramePr>
            <p:cNvPr id="263180" name="Object 11"/>
            <p:cNvGraphicFramePr>
              <a:graphicFrameLocks noChangeAspect="1"/>
            </p:cNvGraphicFramePr>
            <p:nvPr/>
          </p:nvGraphicFramePr>
          <p:xfrm>
            <a:off x="1307" y="2125"/>
            <a:ext cx="3484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2" name="Equation" r:id="rId3" imgW="2197100" imgH="241300" progId="Equation.DSMT4">
                    <p:embed/>
                  </p:oleObj>
                </mc:Choice>
                <mc:Fallback>
                  <p:oleObj name="Equation" r:id="rId3" imgW="2197100" imgH="241300" progId="Equation.DSMT4">
                    <p:embed/>
                    <p:pic>
                      <p:nvPicPr>
                        <p:cNvPr id="26318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7" y="2125"/>
                          <a:ext cx="3484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9631" name="Group 15"/>
          <p:cNvGrpSpPr>
            <a:grpSpLocks/>
          </p:cNvGrpSpPr>
          <p:nvPr/>
        </p:nvGrpSpPr>
        <p:grpSpPr bwMode="auto">
          <a:xfrm>
            <a:off x="1889126" y="3973514"/>
            <a:ext cx="6310313" cy="1069975"/>
            <a:chOff x="191" y="2503"/>
            <a:chExt cx="3975" cy="674"/>
          </a:xfrm>
        </p:grpSpPr>
        <p:sp>
          <p:nvSpPr>
            <p:cNvPr id="263177" name="Text Box 12"/>
            <p:cNvSpPr txBox="1">
              <a:spLocks noChangeArrowheads="1"/>
            </p:cNvSpPr>
            <p:nvPr/>
          </p:nvSpPr>
          <p:spPr bwMode="auto">
            <a:xfrm>
              <a:off x="191" y="2644"/>
              <a:ext cx="397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而级数                         绝对收敛，</a:t>
              </a:r>
            </a:p>
          </p:txBody>
        </p:sp>
        <p:graphicFrame>
          <p:nvGraphicFramePr>
            <p:cNvPr id="263178" name="Object 13"/>
            <p:cNvGraphicFramePr>
              <a:graphicFrameLocks noChangeAspect="1"/>
            </p:cNvGraphicFramePr>
            <p:nvPr/>
          </p:nvGraphicFramePr>
          <p:xfrm>
            <a:off x="1093" y="2503"/>
            <a:ext cx="1655" cy="6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3" name="Equation" r:id="rId5" imgW="1091726" imgH="444307" progId="Equation.DSMT4">
                    <p:embed/>
                  </p:oleObj>
                </mc:Choice>
                <mc:Fallback>
                  <p:oleObj name="Equation" r:id="rId5" imgW="1091726" imgH="444307" progId="Equation.DSMT4">
                    <p:embed/>
                    <p:pic>
                      <p:nvPicPr>
                        <p:cNvPr id="263178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3" y="2503"/>
                          <a:ext cx="1655" cy="6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9633" name="Group 17"/>
          <p:cNvGrpSpPr>
            <a:grpSpLocks/>
          </p:cNvGrpSpPr>
          <p:nvPr/>
        </p:nvGrpSpPr>
        <p:grpSpPr bwMode="auto">
          <a:xfrm>
            <a:off x="2763838" y="4164013"/>
            <a:ext cx="6350000" cy="2132012"/>
            <a:chOff x="781" y="2623"/>
            <a:chExt cx="4000" cy="1343"/>
          </a:xfrm>
        </p:grpSpPr>
        <p:graphicFrame>
          <p:nvGraphicFramePr>
            <p:cNvPr id="263175" name="Object 7"/>
            <p:cNvGraphicFramePr>
              <a:graphicFrameLocks noChangeAspect="1"/>
            </p:cNvGraphicFramePr>
            <p:nvPr/>
          </p:nvGraphicFramePr>
          <p:xfrm>
            <a:off x="781" y="3173"/>
            <a:ext cx="4000" cy="7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4" name="Equation" r:id="rId7" imgW="2162011" imgH="428817" progId="Equation.DSMT4">
                    <p:embed/>
                  </p:oleObj>
                </mc:Choice>
                <mc:Fallback>
                  <p:oleObj name="Equation" r:id="rId7" imgW="2162011" imgH="428817" progId="Equation.DSMT4">
                    <p:embed/>
                    <p:pic>
                      <p:nvPicPr>
                        <p:cNvPr id="26317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" y="3173"/>
                          <a:ext cx="4000" cy="7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3176" name="Text Box 16"/>
            <p:cNvSpPr txBox="1">
              <a:spLocks noChangeArrowheads="1"/>
            </p:cNvSpPr>
            <p:nvPr/>
          </p:nvSpPr>
          <p:spPr bwMode="auto">
            <a:xfrm>
              <a:off x="4270" y="2623"/>
              <a:ext cx="36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784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194" name="Group 9"/>
          <p:cNvGrpSpPr>
            <a:grpSpLocks/>
          </p:cNvGrpSpPr>
          <p:nvPr/>
        </p:nvGrpSpPr>
        <p:grpSpPr bwMode="auto">
          <a:xfrm>
            <a:off x="1797051" y="792164"/>
            <a:ext cx="8537575" cy="1285875"/>
            <a:chOff x="172" y="499"/>
            <a:chExt cx="5378" cy="810"/>
          </a:xfrm>
        </p:grpSpPr>
        <p:sp>
          <p:nvSpPr>
            <p:cNvPr id="264201" name="Text Box 9"/>
            <p:cNvSpPr txBox="1">
              <a:spLocks noChangeArrowheads="1"/>
            </p:cNvSpPr>
            <p:nvPr/>
          </p:nvSpPr>
          <p:spPr bwMode="auto">
            <a:xfrm>
              <a:off x="172" y="499"/>
              <a:ext cx="5378" cy="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）若二维连续型随机变量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（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，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）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的联合密度函数为       ，</a:t>
              </a:r>
            </a:p>
          </p:txBody>
        </p:sp>
        <p:graphicFrame>
          <p:nvGraphicFramePr>
            <p:cNvPr id="264202" name="Object 7"/>
            <p:cNvGraphicFramePr>
              <a:graphicFrameLocks noChangeAspect="1"/>
            </p:cNvGraphicFramePr>
            <p:nvPr/>
          </p:nvGraphicFramePr>
          <p:xfrm>
            <a:off x="1544" y="975"/>
            <a:ext cx="795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6" name="Equation" r:id="rId3" imgW="482391" imgH="203112" progId="Equation.DSMT4">
                    <p:embed/>
                  </p:oleObj>
                </mc:Choice>
                <mc:Fallback>
                  <p:oleObj name="Equation" r:id="rId3" imgW="482391" imgH="203112" progId="Equation.DSMT4">
                    <p:embed/>
                    <p:pic>
                      <p:nvPicPr>
                        <p:cNvPr id="26420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4" y="975"/>
                          <a:ext cx="795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9443" name="Group 19"/>
          <p:cNvGrpSpPr>
            <a:grpSpLocks/>
          </p:cNvGrpSpPr>
          <p:nvPr/>
        </p:nvGrpSpPr>
        <p:grpSpPr bwMode="auto">
          <a:xfrm>
            <a:off x="2824163" y="2286000"/>
            <a:ext cx="6457950" cy="865188"/>
            <a:chOff x="819" y="1440"/>
            <a:chExt cx="4068" cy="545"/>
          </a:xfrm>
        </p:grpSpPr>
        <p:graphicFrame>
          <p:nvGraphicFramePr>
            <p:cNvPr id="264199" name="Object 17"/>
            <p:cNvGraphicFramePr>
              <a:graphicFrameLocks noChangeAspect="1"/>
            </p:cNvGraphicFramePr>
            <p:nvPr/>
          </p:nvGraphicFramePr>
          <p:xfrm>
            <a:off x="819" y="1440"/>
            <a:ext cx="2682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7" name="Equation" r:id="rId5" imgW="1625600" imgH="330200" progId="Equation.DSMT4">
                    <p:embed/>
                  </p:oleObj>
                </mc:Choice>
                <mc:Fallback>
                  <p:oleObj name="Equation" r:id="rId5" imgW="1625600" imgH="330200" progId="Equation.DSMT4">
                    <p:embed/>
                    <p:pic>
                      <p:nvPicPr>
                        <p:cNvPr id="264199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9" y="1440"/>
                          <a:ext cx="2682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4200" name="Text Box 18"/>
            <p:cNvSpPr txBox="1">
              <a:spLocks noChangeArrowheads="1"/>
            </p:cNvSpPr>
            <p:nvPr/>
          </p:nvSpPr>
          <p:spPr bwMode="auto">
            <a:xfrm>
              <a:off x="3483" y="1541"/>
              <a:ext cx="140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绝对收敛，</a:t>
              </a:r>
            </a:p>
          </p:txBody>
        </p:sp>
      </p:grpSp>
      <p:grpSp>
        <p:nvGrpSpPr>
          <p:cNvPr id="359445" name="Group 21"/>
          <p:cNvGrpSpPr>
            <a:grpSpLocks/>
          </p:cNvGrpSpPr>
          <p:nvPr/>
        </p:nvGrpSpPr>
        <p:grpSpPr bwMode="auto">
          <a:xfrm>
            <a:off x="2835276" y="2413001"/>
            <a:ext cx="7078663" cy="2170113"/>
            <a:chOff x="826" y="1540"/>
            <a:chExt cx="4459" cy="1367"/>
          </a:xfrm>
        </p:grpSpPr>
        <p:graphicFrame>
          <p:nvGraphicFramePr>
            <p:cNvPr id="264197" name="Object 11"/>
            <p:cNvGraphicFramePr>
              <a:graphicFrameLocks noChangeAspect="1"/>
            </p:cNvGraphicFramePr>
            <p:nvPr/>
          </p:nvGraphicFramePr>
          <p:xfrm>
            <a:off x="826" y="2290"/>
            <a:ext cx="3952" cy="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8" name="Equation" r:id="rId7" imgW="1971569" imgH="318851" progId="Equation.DSMT4">
                    <p:embed/>
                  </p:oleObj>
                </mc:Choice>
                <mc:Fallback>
                  <p:oleObj name="Equation" r:id="rId7" imgW="1971569" imgH="318851" progId="Equation.DSMT4">
                    <p:embed/>
                    <p:pic>
                      <p:nvPicPr>
                        <p:cNvPr id="264197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6" y="2290"/>
                          <a:ext cx="3952" cy="6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4198" name="Text Box 20"/>
            <p:cNvSpPr txBox="1">
              <a:spLocks noChangeArrowheads="1"/>
            </p:cNvSpPr>
            <p:nvPr/>
          </p:nvSpPr>
          <p:spPr bwMode="auto">
            <a:xfrm>
              <a:off x="4919" y="1540"/>
              <a:ext cx="36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941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3973D6CE-D9FF-47C0-8B87-E659814F1B1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5219" name="Text Box 4"/>
          <p:cNvSpPr txBox="1">
            <a:spLocks noChangeArrowheads="1"/>
          </p:cNvSpPr>
          <p:nvPr/>
        </p:nvSpPr>
        <p:spPr bwMode="auto">
          <a:xfrm>
            <a:off x="2165351" y="663575"/>
            <a:ext cx="7807325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：设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～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），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求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EX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zh-CN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－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1)</a:t>
            </a:r>
            <a:r>
              <a:rPr kumimoji="1" lang="zh-CN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610309" name="Text Box 5"/>
          <p:cNvSpPr txBox="1">
            <a:spLocks noChangeArrowheads="1"/>
          </p:cNvSpPr>
          <p:nvPr/>
        </p:nvSpPr>
        <p:spPr bwMode="auto">
          <a:xfrm>
            <a:off x="2271713" y="1477963"/>
            <a:ext cx="7899400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解：因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～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），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则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的分布律为</a:t>
            </a:r>
          </a:p>
        </p:txBody>
      </p:sp>
      <p:graphicFrame>
        <p:nvGraphicFramePr>
          <p:cNvPr id="610310" name="Object 6"/>
          <p:cNvGraphicFramePr>
            <a:graphicFrameLocks noChangeAspect="1"/>
          </p:cNvGraphicFramePr>
          <p:nvPr/>
        </p:nvGraphicFramePr>
        <p:xfrm>
          <a:off x="2882900" y="2360613"/>
          <a:ext cx="737235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3" imgW="2400300" imgH="241300" progId="Equation.DSMT4">
                  <p:embed/>
                </p:oleObj>
              </mc:Choice>
              <mc:Fallback>
                <p:oleObj name="Equation" r:id="rId3" imgW="2400300" imgH="241300" progId="Equation.DSMT4">
                  <p:embed/>
                  <p:pic>
                    <p:nvPicPr>
                      <p:cNvPr id="6103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2360613"/>
                        <a:ext cx="7372350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0311" name="Text Box 7"/>
          <p:cNvSpPr txBox="1">
            <a:spLocks noChangeArrowheads="1"/>
          </p:cNvSpPr>
          <p:nvPr/>
        </p:nvSpPr>
        <p:spPr bwMode="auto">
          <a:xfrm>
            <a:off x="3086100" y="3352800"/>
            <a:ext cx="5200650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令 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＝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＝ 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-1)</a:t>
            </a:r>
          </a:p>
        </p:txBody>
      </p:sp>
      <p:graphicFrame>
        <p:nvGraphicFramePr>
          <p:cNvPr id="610312" name="Object 8"/>
          <p:cNvGraphicFramePr>
            <a:graphicFrameLocks noChangeAspect="1"/>
          </p:cNvGraphicFramePr>
          <p:nvPr/>
        </p:nvGraphicFramePr>
        <p:xfrm>
          <a:off x="3143250" y="4114800"/>
          <a:ext cx="5881688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5" imgW="2057400" imgH="431800" progId="Equation.3">
                  <p:embed/>
                </p:oleObj>
              </mc:Choice>
              <mc:Fallback>
                <p:oleObj name="Equation" r:id="rId5" imgW="2057400" imgH="431800" progId="Equation.3">
                  <p:embed/>
                  <p:pic>
                    <p:nvPicPr>
                      <p:cNvPr id="6103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4114800"/>
                        <a:ext cx="5881688" cy="120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487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9" grpId="0" autoUpdateAnimBg="0"/>
      <p:bldP spid="61031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A5C0F702-733F-40A0-B8B3-C7C47FCB78C2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49859" name="Comment 5"/>
          <p:cNvSpPr>
            <a:spLocks noChangeArrowheads="1"/>
          </p:cNvSpPr>
          <p:nvPr/>
        </p:nvSpPr>
        <p:spPr bwMode="auto">
          <a:xfrm>
            <a:off x="3422650" y="511176"/>
            <a:ext cx="5346700" cy="841375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83485" tIns="141332" rIns="83485" bIns="14133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§4.1 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数学期望</a:t>
            </a:r>
            <a:r>
              <a:rPr lang="zh-CN" altLang="en-US" b="1">
                <a:solidFill>
                  <a:srgbClr val="000099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817158" name="Text Box 6"/>
          <p:cNvSpPr txBox="1">
            <a:spLocks noChangeArrowheads="1"/>
          </p:cNvSpPr>
          <p:nvPr/>
        </p:nvSpPr>
        <p:spPr bwMode="auto">
          <a:xfrm>
            <a:off x="2085975" y="1722438"/>
            <a:ext cx="4643438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99"/>
                </a:solidFill>
                <a:latin typeface="Times New Roman" panose="02020603050405020304" pitchFamily="18" charset="0"/>
              </a:rPr>
              <a:t>一、概念</a:t>
            </a:r>
          </a:p>
        </p:txBody>
      </p:sp>
      <p:sp>
        <p:nvSpPr>
          <p:cNvPr id="817159" name="Text Box 7"/>
          <p:cNvSpPr txBox="1">
            <a:spLocks noChangeArrowheads="1"/>
          </p:cNvSpPr>
          <p:nvPr/>
        </p:nvSpPr>
        <p:spPr bwMode="auto">
          <a:xfrm>
            <a:off x="2192339" y="2603500"/>
            <a:ext cx="7996237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、盒子中有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6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个球（如图），</a:t>
            </a:r>
          </a:p>
        </p:txBody>
      </p:sp>
      <p:grpSp>
        <p:nvGrpSpPr>
          <p:cNvPr id="817167" name="Group 15"/>
          <p:cNvGrpSpPr>
            <a:grpSpLocks/>
          </p:cNvGrpSpPr>
          <p:nvPr/>
        </p:nvGrpSpPr>
        <p:grpSpPr bwMode="auto">
          <a:xfrm>
            <a:off x="7488238" y="2319339"/>
            <a:ext cx="2774950" cy="2041526"/>
            <a:chOff x="3287" y="2913"/>
            <a:chExt cx="1748" cy="1286"/>
          </a:xfrm>
        </p:grpSpPr>
        <p:sp>
          <p:nvSpPr>
            <p:cNvPr id="249864" name="Oval 9"/>
            <p:cNvSpPr>
              <a:spLocks noChangeArrowheads="1"/>
            </p:cNvSpPr>
            <p:nvPr/>
          </p:nvSpPr>
          <p:spPr bwMode="auto">
            <a:xfrm>
              <a:off x="3586" y="3028"/>
              <a:ext cx="548" cy="635"/>
            </a:xfrm>
            <a:prstGeom prst="ellipse">
              <a:avLst/>
            </a:prstGeom>
            <a:solidFill>
              <a:srgbClr val="FCFF91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83485" tIns="141332" rIns="83485" bIns="141332" anchor="ctr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49865" name="Oval 10"/>
            <p:cNvSpPr>
              <a:spLocks noChangeArrowheads="1"/>
            </p:cNvSpPr>
            <p:nvPr/>
          </p:nvSpPr>
          <p:spPr bwMode="auto">
            <a:xfrm>
              <a:off x="4074" y="3134"/>
              <a:ext cx="548" cy="635"/>
            </a:xfrm>
            <a:prstGeom prst="ellipse">
              <a:avLst/>
            </a:prstGeom>
            <a:solidFill>
              <a:srgbClr val="FCFF91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83485" tIns="141332" rIns="83485" bIns="141332" anchor="ctr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49866" name="Oval 11"/>
            <p:cNvSpPr>
              <a:spLocks noChangeArrowheads="1"/>
            </p:cNvSpPr>
            <p:nvPr/>
          </p:nvSpPr>
          <p:spPr bwMode="auto">
            <a:xfrm>
              <a:off x="4487" y="2913"/>
              <a:ext cx="548" cy="635"/>
            </a:xfrm>
            <a:prstGeom prst="ellipse">
              <a:avLst/>
            </a:prstGeom>
            <a:solidFill>
              <a:srgbClr val="FCFF91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83485" tIns="141332" rIns="83485" bIns="141332" anchor="ctr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49867" name="Oval 12"/>
            <p:cNvSpPr>
              <a:spLocks noChangeArrowheads="1"/>
            </p:cNvSpPr>
            <p:nvPr/>
          </p:nvSpPr>
          <p:spPr bwMode="auto">
            <a:xfrm>
              <a:off x="4344" y="3508"/>
              <a:ext cx="548" cy="635"/>
            </a:xfrm>
            <a:prstGeom prst="ellipse">
              <a:avLst/>
            </a:prstGeom>
            <a:solidFill>
              <a:srgbClr val="FCFF91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83485" tIns="141332" rIns="83485" bIns="141332" anchor="ctr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49868" name="Oval 13"/>
            <p:cNvSpPr>
              <a:spLocks noChangeArrowheads="1"/>
            </p:cNvSpPr>
            <p:nvPr/>
          </p:nvSpPr>
          <p:spPr bwMode="auto">
            <a:xfrm>
              <a:off x="3287" y="3421"/>
              <a:ext cx="548" cy="635"/>
            </a:xfrm>
            <a:prstGeom prst="ellipse">
              <a:avLst/>
            </a:prstGeom>
            <a:solidFill>
              <a:srgbClr val="FCFF91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83485" tIns="141332" rIns="83485" bIns="141332" anchor="ctr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49869" name="Oval 14"/>
            <p:cNvSpPr>
              <a:spLocks noChangeArrowheads="1"/>
            </p:cNvSpPr>
            <p:nvPr/>
          </p:nvSpPr>
          <p:spPr bwMode="auto">
            <a:xfrm>
              <a:off x="3767" y="3564"/>
              <a:ext cx="548" cy="635"/>
            </a:xfrm>
            <a:prstGeom prst="ellipse">
              <a:avLst/>
            </a:prstGeom>
            <a:solidFill>
              <a:srgbClr val="FCFF91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lIns="83485" tIns="141332" rIns="83485" bIns="141332" anchor="ctr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3</a:t>
              </a:r>
            </a:p>
          </p:txBody>
        </p:sp>
      </p:grpSp>
      <p:sp>
        <p:nvSpPr>
          <p:cNvPr id="817168" name="Text Box 16"/>
          <p:cNvSpPr txBox="1">
            <a:spLocks noChangeArrowheads="1"/>
          </p:cNvSpPr>
          <p:nvPr/>
        </p:nvSpPr>
        <p:spPr bwMode="auto">
          <a:xfrm>
            <a:off x="2263775" y="4291013"/>
            <a:ext cx="8085138" cy="2103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从中任取一球再放回，重复了三次，问三次抽到号码的平均值。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4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1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1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58" grpId="0" autoUpdateAnimBg="0"/>
      <p:bldP spid="817159" grpId="0" autoUpdateAnimBg="0"/>
      <p:bldP spid="81716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16D48797-93B1-49BF-BF49-887D7419E4D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20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66243" name="Object 2"/>
          <p:cNvGraphicFramePr>
            <a:graphicFrameLocks noChangeAspect="1"/>
          </p:cNvGraphicFramePr>
          <p:nvPr/>
        </p:nvGraphicFramePr>
        <p:xfrm>
          <a:off x="2930526" y="549276"/>
          <a:ext cx="429101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3" imgW="1790700" imgH="431800" progId="Equation.3">
                  <p:embed/>
                </p:oleObj>
              </mc:Choice>
              <mc:Fallback>
                <p:oleObj name="Equation" r:id="rId3" imgW="1790700" imgH="431800" progId="Equation.3">
                  <p:embed/>
                  <p:pic>
                    <p:nvPicPr>
                      <p:cNvPr id="26624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6" y="549276"/>
                        <a:ext cx="4291013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31" name="Object 3"/>
          <p:cNvGraphicFramePr>
            <a:graphicFrameLocks noChangeAspect="1"/>
          </p:cNvGraphicFramePr>
          <p:nvPr/>
        </p:nvGraphicFramePr>
        <p:xfrm>
          <a:off x="2930526" y="1646238"/>
          <a:ext cx="56610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5" imgW="2362200" imgH="431800" progId="Equation.3">
                  <p:embed/>
                </p:oleObj>
              </mc:Choice>
              <mc:Fallback>
                <p:oleObj name="Equation" r:id="rId5" imgW="2362200" imgH="431800" progId="Equation.3">
                  <p:embed/>
                  <p:pic>
                    <p:nvPicPr>
                      <p:cNvPr id="6113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6" y="1646238"/>
                        <a:ext cx="5661025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32" name="Object 4"/>
          <p:cNvGraphicFramePr>
            <a:graphicFrameLocks noChangeAspect="1"/>
          </p:cNvGraphicFramePr>
          <p:nvPr/>
        </p:nvGraphicFramePr>
        <p:xfrm>
          <a:off x="2916238" y="2743201"/>
          <a:ext cx="51435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7" imgW="2146300" imgH="431800" progId="Equation.DSMT4">
                  <p:embed/>
                </p:oleObj>
              </mc:Choice>
              <mc:Fallback>
                <p:oleObj name="Equation" r:id="rId7" imgW="2146300" imgH="431800" progId="Equation.DSMT4">
                  <p:embed/>
                  <p:pic>
                    <p:nvPicPr>
                      <p:cNvPr id="6113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743201"/>
                        <a:ext cx="51435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33" name="Object 5"/>
          <p:cNvGraphicFramePr>
            <a:graphicFrameLocks noChangeAspect="1"/>
          </p:cNvGraphicFramePr>
          <p:nvPr/>
        </p:nvGraphicFramePr>
        <p:xfrm>
          <a:off x="2930525" y="4046538"/>
          <a:ext cx="32575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9" imgW="1358900" imgH="228600" progId="Equation.3">
                  <p:embed/>
                </p:oleObj>
              </mc:Choice>
              <mc:Fallback>
                <p:oleObj name="Equation" r:id="rId9" imgW="1358900" imgH="228600" progId="Equation.3">
                  <p:embed/>
                  <p:pic>
                    <p:nvPicPr>
                      <p:cNvPr id="6113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4046538"/>
                        <a:ext cx="32575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34" name="Object 6"/>
          <p:cNvGraphicFramePr>
            <a:graphicFrameLocks noChangeAspect="1"/>
          </p:cNvGraphicFramePr>
          <p:nvPr/>
        </p:nvGraphicFramePr>
        <p:xfrm>
          <a:off x="2930526" y="5075238"/>
          <a:ext cx="18272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11" imgW="761669" imgH="228501" progId="Equation.3">
                  <p:embed/>
                </p:oleObj>
              </mc:Choice>
              <mc:Fallback>
                <p:oleObj name="Equation" r:id="rId11" imgW="761669" imgH="228501" progId="Equation.3">
                  <p:embed/>
                  <p:pic>
                    <p:nvPicPr>
                      <p:cNvPr id="6113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6" y="5075238"/>
                        <a:ext cx="18272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459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6968824D-38E6-46F6-9FB2-C0C426CBFD3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7267" name="Text Box 4"/>
          <p:cNvSpPr txBox="1">
            <a:spLocks noChangeArrowheads="1"/>
          </p:cNvSpPr>
          <p:nvPr/>
        </p:nvSpPr>
        <p:spPr bwMode="auto">
          <a:xfrm>
            <a:off x="2354263" y="755650"/>
            <a:ext cx="5476144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、已知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～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(0,1)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，求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1" lang="en-US" altLang="zh-CN" sz="32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42701" name="Group 13"/>
          <p:cNvGrpSpPr>
            <a:grpSpLocks/>
          </p:cNvGrpSpPr>
          <p:nvPr/>
        </p:nvGrpSpPr>
        <p:grpSpPr bwMode="auto">
          <a:xfrm>
            <a:off x="2384426" y="1573214"/>
            <a:ext cx="6303963" cy="1868487"/>
            <a:chOff x="542" y="991"/>
            <a:chExt cx="3971" cy="1177"/>
          </a:xfrm>
        </p:grpSpPr>
        <p:sp>
          <p:nvSpPr>
            <p:cNvPr id="267271" name="Text Box 9"/>
            <p:cNvSpPr txBox="1">
              <a:spLocks noChangeArrowheads="1"/>
            </p:cNvSpPr>
            <p:nvPr/>
          </p:nvSpPr>
          <p:spPr bwMode="auto">
            <a:xfrm>
              <a:off x="542" y="991"/>
              <a:ext cx="2340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解：</a:t>
              </a:r>
              <a:r>
                <a:rPr kumimoji="0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的密度函数为</a:t>
              </a:r>
            </a:p>
          </p:txBody>
        </p:sp>
        <p:graphicFrame>
          <p:nvGraphicFramePr>
            <p:cNvPr id="267272" name="Object 10"/>
            <p:cNvGraphicFramePr>
              <a:graphicFrameLocks noChangeAspect="1"/>
            </p:cNvGraphicFramePr>
            <p:nvPr/>
          </p:nvGraphicFramePr>
          <p:xfrm>
            <a:off x="1357" y="1394"/>
            <a:ext cx="3156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2" name="Equation" r:id="rId3" imgW="1917700" imgH="469900" progId="Equation.DSMT4">
                    <p:embed/>
                  </p:oleObj>
                </mc:Choice>
                <mc:Fallback>
                  <p:oleObj name="Equation" r:id="rId3" imgW="1917700" imgH="469900" progId="Equation.DSMT4">
                    <p:embed/>
                    <p:pic>
                      <p:nvPicPr>
                        <p:cNvPr id="26727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" y="1394"/>
                          <a:ext cx="3156" cy="7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0311" name="Text Box 7"/>
          <p:cNvSpPr txBox="1">
            <a:spLocks noChangeArrowheads="1"/>
          </p:cNvSpPr>
          <p:nvPr/>
        </p:nvSpPr>
        <p:spPr bwMode="auto">
          <a:xfrm>
            <a:off x="2801938" y="3762375"/>
            <a:ext cx="5200650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令 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＝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＝ 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graphicFrame>
        <p:nvGraphicFramePr>
          <p:cNvPr id="242700" name="Object 12"/>
          <p:cNvGraphicFramePr>
            <a:graphicFrameLocks noChangeAspect="1"/>
          </p:cNvGraphicFramePr>
          <p:nvPr/>
        </p:nvGraphicFramePr>
        <p:xfrm>
          <a:off x="3825876" y="4692650"/>
          <a:ext cx="370522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5" imgW="1257300" imgH="330200" progId="Equation.DSMT4">
                  <p:embed/>
                </p:oleObj>
              </mc:Choice>
              <mc:Fallback>
                <p:oleObj name="Equation" r:id="rId5" imgW="1257300" imgH="330200" progId="Equation.DSMT4">
                  <p:embed/>
                  <p:pic>
                    <p:nvPicPr>
                      <p:cNvPr id="2427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6" y="4692650"/>
                        <a:ext cx="3705225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637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1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290" name="Object 4"/>
          <p:cNvGraphicFramePr>
            <a:graphicFrameLocks noChangeAspect="1"/>
          </p:cNvGraphicFramePr>
          <p:nvPr/>
        </p:nvGraphicFramePr>
        <p:xfrm>
          <a:off x="2260600" y="757239"/>
          <a:ext cx="3049588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3" imgW="1231366" imgH="469696" progId="Equation.DSMT4">
                  <p:embed/>
                </p:oleObj>
              </mc:Choice>
              <mc:Fallback>
                <p:oleObj name="Equation" r:id="rId3" imgW="1231366" imgH="469696" progId="Equation.DSMT4">
                  <p:embed/>
                  <p:pic>
                    <p:nvPicPr>
                      <p:cNvPr id="2682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757239"/>
                        <a:ext cx="3049588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49" name="Object 5"/>
          <p:cNvGraphicFramePr>
            <a:graphicFrameLocks noChangeAspect="1"/>
          </p:cNvGraphicFramePr>
          <p:nvPr/>
        </p:nvGraphicFramePr>
        <p:xfrm>
          <a:off x="2209801" y="2454276"/>
          <a:ext cx="3851275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5" imgW="1511300" imgH="495300" progId="Equation.DSMT4">
                  <p:embed/>
                </p:oleObj>
              </mc:Choice>
              <mc:Fallback>
                <p:oleObj name="Equation" r:id="rId5" imgW="1511300" imgH="495300" progId="Equation.DSMT4">
                  <p:embed/>
                  <p:pic>
                    <p:nvPicPr>
                      <p:cNvPr id="3645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2454276"/>
                        <a:ext cx="3851275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0" name="Object 6"/>
          <p:cNvGraphicFramePr>
            <a:graphicFrameLocks noChangeAspect="1"/>
          </p:cNvGraphicFramePr>
          <p:nvPr/>
        </p:nvGraphicFramePr>
        <p:xfrm>
          <a:off x="6208713" y="2384426"/>
          <a:ext cx="417830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7" imgW="1854200" imgH="571500" progId="Equation.DSMT4">
                  <p:embed/>
                </p:oleObj>
              </mc:Choice>
              <mc:Fallback>
                <p:oleObj name="Equation" r:id="rId7" imgW="1854200" imgH="571500" progId="Equation.DSMT4">
                  <p:embed/>
                  <p:pic>
                    <p:nvPicPr>
                      <p:cNvPr id="3645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8713" y="2384426"/>
                        <a:ext cx="4178300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1" name="Object 7"/>
          <p:cNvGraphicFramePr>
            <a:graphicFrameLocks noChangeAspect="1"/>
          </p:cNvGraphicFramePr>
          <p:nvPr/>
        </p:nvGraphicFramePr>
        <p:xfrm>
          <a:off x="2260600" y="4314826"/>
          <a:ext cx="5062538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9" imgW="1968500" imgH="419100" progId="Equation.DSMT4">
                  <p:embed/>
                </p:oleObj>
              </mc:Choice>
              <mc:Fallback>
                <p:oleObj name="Equation" r:id="rId9" imgW="1968500" imgH="419100" progId="Equation.DSMT4">
                  <p:embed/>
                  <p:pic>
                    <p:nvPicPr>
                      <p:cNvPr id="3645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4314826"/>
                        <a:ext cx="5062538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2" name="Object 8"/>
          <p:cNvGraphicFramePr>
            <a:graphicFrameLocks noChangeAspect="1"/>
          </p:cNvGraphicFramePr>
          <p:nvPr/>
        </p:nvGraphicFramePr>
        <p:xfrm>
          <a:off x="5510214" y="728663"/>
          <a:ext cx="286067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11" imgW="1231366" imgH="469696" progId="Equation.DSMT4">
                  <p:embed/>
                </p:oleObj>
              </mc:Choice>
              <mc:Fallback>
                <p:oleObj name="Equation" r:id="rId11" imgW="1231366" imgH="469696" progId="Equation.DSMT4">
                  <p:embed/>
                  <p:pic>
                    <p:nvPicPr>
                      <p:cNvPr id="3645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214" y="728663"/>
                        <a:ext cx="2860675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21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314" name="Group 10"/>
          <p:cNvGrpSpPr>
            <a:grpSpLocks/>
          </p:cNvGrpSpPr>
          <p:nvPr/>
        </p:nvGrpSpPr>
        <p:grpSpPr bwMode="auto">
          <a:xfrm>
            <a:off x="2082800" y="660401"/>
            <a:ext cx="6973888" cy="2974975"/>
            <a:chOff x="524" y="1233"/>
            <a:chExt cx="4393" cy="1874"/>
          </a:xfrm>
        </p:grpSpPr>
        <p:sp>
          <p:nvSpPr>
            <p:cNvPr id="269318" name="Text Box 5"/>
            <p:cNvSpPr txBox="1">
              <a:spLocks noChangeArrowheads="1"/>
            </p:cNvSpPr>
            <p:nvPr/>
          </p:nvSpPr>
          <p:spPr bwMode="auto">
            <a:xfrm>
              <a:off x="524" y="1233"/>
              <a:ext cx="397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例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、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）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的联合密度函数为：</a:t>
              </a:r>
            </a:p>
          </p:txBody>
        </p:sp>
        <p:graphicFrame>
          <p:nvGraphicFramePr>
            <p:cNvPr id="269319" name="Object 6"/>
            <p:cNvGraphicFramePr>
              <a:graphicFrameLocks noChangeAspect="1"/>
            </p:cNvGraphicFramePr>
            <p:nvPr/>
          </p:nvGraphicFramePr>
          <p:xfrm>
            <a:off x="1196" y="1790"/>
            <a:ext cx="3721" cy="8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1" name="Equation" r:id="rId3" imgW="1688367" imgH="482391" progId="Equation.DSMT4">
                    <p:embed/>
                  </p:oleObj>
                </mc:Choice>
                <mc:Fallback>
                  <p:oleObj name="Equation" r:id="rId3" imgW="1688367" imgH="482391" progId="Equation.DSMT4">
                    <p:embed/>
                    <p:pic>
                      <p:nvPicPr>
                        <p:cNvPr id="269319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" y="1790"/>
                          <a:ext cx="3721" cy="8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9320" name="Text Box 8"/>
            <p:cNvSpPr txBox="1">
              <a:spLocks noChangeArrowheads="1"/>
            </p:cNvSpPr>
            <p:nvPr/>
          </p:nvSpPr>
          <p:spPr bwMode="auto">
            <a:xfrm>
              <a:off x="1108" y="2744"/>
              <a:ext cx="1121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求：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EY</a:t>
              </a:r>
            </a:p>
          </p:txBody>
        </p:sp>
      </p:grpSp>
      <p:graphicFrame>
        <p:nvGraphicFramePr>
          <p:cNvPr id="363529" name="Object 9"/>
          <p:cNvGraphicFramePr>
            <a:graphicFrameLocks noChangeAspect="1"/>
          </p:cNvGraphicFramePr>
          <p:nvPr/>
        </p:nvGraphicFramePr>
        <p:xfrm>
          <a:off x="3048000" y="3940175"/>
          <a:ext cx="46228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5" imgW="1600200" imgH="330200" progId="Equation.DSMT4">
                  <p:embed/>
                </p:oleObj>
              </mc:Choice>
              <mc:Fallback>
                <p:oleObj name="Equation" r:id="rId5" imgW="1600200" imgH="330200" progId="Equation.DSMT4">
                  <p:embed/>
                  <p:pic>
                    <p:nvPicPr>
                      <p:cNvPr id="3635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940175"/>
                        <a:ext cx="46228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30" name="Object 10"/>
          <p:cNvGraphicFramePr>
            <a:graphicFrameLocks noChangeAspect="1"/>
          </p:cNvGraphicFramePr>
          <p:nvPr/>
        </p:nvGraphicFramePr>
        <p:xfrm>
          <a:off x="3709988" y="5018088"/>
          <a:ext cx="46291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7" imgW="1815312" imgH="393529" progId="Equation.DSMT4">
                  <p:embed/>
                </p:oleObj>
              </mc:Choice>
              <mc:Fallback>
                <p:oleObj name="Equation" r:id="rId7" imgW="1815312" imgH="393529" progId="Equation.DSMT4">
                  <p:embed/>
                  <p:pic>
                    <p:nvPicPr>
                      <p:cNvPr id="3635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8" y="5018088"/>
                        <a:ext cx="462915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31" name="Text Box 11"/>
          <p:cNvSpPr txBox="1">
            <a:spLocks noChangeArrowheads="1"/>
          </p:cNvSpPr>
          <p:nvPr/>
        </p:nvSpPr>
        <p:spPr bwMode="auto">
          <a:xfrm>
            <a:off x="2201864" y="3659188"/>
            <a:ext cx="1138237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解：</a:t>
            </a:r>
          </a:p>
        </p:txBody>
      </p:sp>
    </p:spTree>
    <p:extLst>
      <p:ext uri="{BB962C8B-B14F-4D97-AF65-F5344CB8AC3E}">
        <p14:creationId xmlns:p14="http://schemas.microsoft.com/office/powerpoint/2010/main" val="272879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5EE84A92-44BB-41D5-B7D2-3F570E75C1D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24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0339" name="Group 15"/>
          <p:cNvGrpSpPr>
            <a:grpSpLocks/>
          </p:cNvGrpSpPr>
          <p:nvPr/>
        </p:nvGrpSpPr>
        <p:grpSpPr bwMode="auto">
          <a:xfrm>
            <a:off x="2006600" y="388939"/>
            <a:ext cx="8369300" cy="2616199"/>
            <a:chOff x="304" y="245"/>
            <a:chExt cx="5272" cy="1648"/>
          </a:xfrm>
        </p:grpSpPr>
        <p:sp>
          <p:nvSpPr>
            <p:cNvPr id="270346" name="Text Box 4"/>
            <p:cNvSpPr txBox="1">
              <a:spLocks noChangeArrowheads="1"/>
            </p:cNvSpPr>
            <p:nvPr/>
          </p:nvSpPr>
          <p:spPr bwMode="auto">
            <a:xfrm>
              <a:off x="304" y="245"/>
              <a:ext cx="5272" cy="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例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：设随机变量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（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X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，</a:t>
              </a:r>
              <a:r>
                <a:rPr kumimoji="1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Y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）</a:t>
              </a: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服从二维正态分</a:t>
              </a:r>
            </a:p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   布，其密度为</a:t>
              </a:r>
            </a:p>
          </p:txBody>
        </p:sp>
        <p:graphicFrame>
          <p:nvGraphicFramePr>
            <p:cNvPr id="270347" name="Object 6"/>
            <p:cNvGraphicFramePr>
              <a:graphicFrameLocks noChangeAspect="1"/>
            </p:cNvGraphicFramePr>
            <p:nvPr/>
          </p:nvGraphicFramePr>
          <p:xfrm>
            <a:off x="2572" y="609"/>
            <a:ext cx="2561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8" name="Equation" r:id="rId3" imgW="1765300" imgH="419100" progId="Equation.3">
                    <p:embed/>
                  </p:oleObj>
                </mc:Choice>
                <mc:Fallback>
                  <p:oleObj name="Equation" r:id="rId3" imgW="1765300" imgH="419100" progId="Equation.3">
                    <p:embed/>
                    <p:pic>
                      <p:nvPicPr>
                        <p:cNvPr id="27034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2" y="609"/>
                          <a:ext cx="2561" cy="5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0348" name="Text Box 7"/>
            <p:cNvSpPr txBox="1">
              <a:spLocks noChangeArrowheads="1"/>
            </p:cNvSpPr>
            <p:nvPr/>
          </p:nvSpPr>
          <p:spPr bwMode="auto">
            <a:xfrm>
              <a:off x="920" y="1219"/>
              <a:ext cx="3807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求    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           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的数学期望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。</a:t>
              </a:r>
            </a:p>
          </p:txBody>
        </p:sp>
        <p:graphicFrame>
          <p:nvGraphicFramePr>
            <p:cNvPr id="270349" name="Object 8"/>
            <p:cNvGraphicFramePr>
              <a:graphicFrameLocks noChangeAspect="1"/>
            </p:cNvGraphicFramePr>
            <p:nvPr/>
          </p:nvGraphicFramePr>
          <p:xfrm>
            <a:off x="1231" y="1183"/>
            <a:ext cx="1673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9" name="Equation" r:id="rId5" imgW="914400" imgH="241300" progId="Equation.3">
                    <p:embed/>
                  </p:oleObj>
                </mc:Choice>
                <mc:Fallback>
                  <p:oleObj name="Equation" r:id="rId5" imgW="914400" imgH="241300" progId="Equation.3">
                    <p:embed/>
                    <p:pic>
                      <p:nvPicPr>
                        <p:cNvPr id="27034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1" y="1183"/>
                          <a:ext cx="1673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9296" name="Group 16"/>
          <p:cNvGrpSpPr>
            <a:grpSpLocks/>
          </p:cNvGrpSpPr>
          <p:nvPr/>
        </p:nvGrpSpPr>
        <p:grpSpPr bwMode="auto">
          <a:xfrm>
            <a:off x="2154238" y="2698751"/>
            <a:ext cx="7548562" cy="938213"/>
            <a:chOff x="397" y="1700"/>
            <a:chExt cx="4755" cy="591"/>
          </a:xfrm>
        </p:grpSpPr>
        <p:sp>
          <p:nvSpPr>
            <p:cNvPr id="270344" name="Text Box 10"/>
            <p:cNvSpPr txBox="1">
              <a:spLocks noChangeArrowheads="1"/>
            </p:cNvSpPr>
            <p:nvPr/>
          </p:nvSpPr>
          <p:spPr bwMode="auto">
            <a:xfrm>
              <a:off x="397" y="1781"/>
              <a:ext cx="168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解：</a:t>
              </a:r>
            </a:p>
          </p:txBody>
        </p:sp>
        <p:graphicFrame>
          <p:nvGraphicFramePr>
            <p:cNvPr id="270345" name="Object 11"/>
            <p:cNvGraphicFramePr>
              <a:graphicFrameLocks noChangeAspect="1"/>
            </p:cNvGraphicFramePr>
            <p:nvPr/>
          </p:nvGraphicFramePr>
          <p:xfrm>
            <a:off x="849" y="1700"/>
            <a:ext cx="4303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0" name="Equation" r:id="rId7" imgW="2971800" imgH="419100" progId="Equation.3">
                    <p:embed/>
                  </p:oleObj>
                </mc:Choice>
                <mc:Fallback>
                  <p:oleObj name="Equation" r:id="rId7" imgW="2971800" imgH="419100" progId="Equation.3">
                    <p:embed/>
                    <p:pic>
                      <p:nvPicPr>
                        <p:cNvPr id="27034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9" y="1700"/>
                          <a:ext cx="4303" cy="5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9292" name="Object 12"/>
          <p:cNvGraphicFramePr>
            <a:graphicFrameLocks noChangeAspect="1"/>
          </p:cNvGraphicFramePr>
          <p:nvPr/>
        </p:nvGraphicFramePr>
        <p:xfrm>
          <a:off x="3422650" y="3813175"/>
          <a:ext cx="417353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9" imgW="1764534" imgH="444307" progId="Equation.3">
                  <p:embed/>
                </p:oleObj>
              </mc:Choice>
              <mc:Fallback>
                <p:oleObj name="Equation" r:id="rId9" imgW="1764534" imgH="444307" progId="Equation.3">
                  <p:embed/>
                  <p:pic>
                    <p:nvPicPr>
                      <p:cNvPr id="6092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3813175"/>
                        <a:ext cx="4173538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9293" name="Object 13"/>
          <p:cNvGraphicFramePr>
            <a:graphicFrameLocks noChangeAspect="1"/>
          </p:cNvGraphicFramePr>
          <p:nvPr/>
        </p:nvGraphicFramePr>
        <p:xfrm>
          <a:off x="3475039" y="5037139"/>
          <a:ext cx="343058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11" imgW="1473200" imgH="444500" progId="Equation.3">
                  <p:embed/>
                </p:oleObj>
              </mc:Choice>
              <mc:Fallback>
                <p:oleObj name="Equation" r:id="rId11" imgW="1473200" imgH="444500" progId="Equation.3">
                  <p:embed/>
                  <p:pic>
                    <p:nvPicPr>
                      <p:cNvPr id="60929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039" y="5037139"/>
                        <a:ext cx="3430587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9294" name="Object 14"/>
          <p:cNvGraphicFramePr>
            <a:graphicFrameLocks noChangeAspect="1"/>
          </p:cNvGraphicFramePr>
          <p:nvPr/>
        </p:nvGraphicFramePr>
        <p:xfrm>
          <a:off x="6958013" y="5095876"/>
          <a:ext cx="11493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13" imgW="406048" imgH="444114" progId="Equation.3">
                  <p:embed/>
                </p:oleObj>
              </mc:Choice>
              <mc:Fallback>
                <p:oleObj name="Equation" r:id="rId13" imgW="406048" imgH="444114" progId="Equation.3">
                  <p:embed/>
                  <p:pic>
                    <p:nvPicPr>
                      <p:cNvPr id="60929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013" y="5095876"/>
                        <a:ext cx="114935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249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CCDF7BA4-6D85-4D4F-85AE-A63EA474DB9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25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1363" name="Text Box 2"/>
          <p:cNvSpPr txBox="1">
            <a:spLocks noChangeArrowheads="1"/>
          </p:cNvSpPr>
          <p:nvPr/>
        </p:nvSpPr>
        <p:spPr bwMode="auto">
          <a:xfrm>
            <a:off x="2227263" y="511175"/>
            <a:ext cx="7878762" cy="131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：设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相互独立同服从标准正态分</a:t>
            </a:r>
          </a:p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布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），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求 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max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｛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｝）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612355" name="Text Box 3"/>
          <p:cNvSpPr txBox="1">
            <a:spLocks noChangeArrowheads="1"/>
          </p:cNvSpPr>
          <p:nvPr/>
        </p:nvSpPr>
        <p:spPr bwMode="auto">
          <a:xfrm>
            <a:off x="2074863" y="2019300"/>
            <a:ext cx="6496050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8350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解：由题设，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的联合密度为</a:t>
            </a:r>
          </a:p>
        </p:txBody>
      </p:sp>
      <p:graphicFrame>
        <p:nvGraphicFramePr>
          <p:cNvPr id="612356" name="Object 4"/>
          <p:cNvGraphicFramePr>
            <a:graphicFrameLocks noChangeAspect="1"/>
          </p:cNvGraphicFramePr>
          <p:nvPr/>
        </p:nvGraphicFramePr>
        <p:xfrm>
          <a:off x="2838451" y="2878139"/>
          <a:ext cx="44354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3" imgW="1765300" imgH="419100" progId="Equation.3">
                  <p:embed/>
                </p:oleObj>
              </mc:Choice>
              <mc:Fallback>
                <p:oleObj name="Equation" r:id="rId3" imgW="1765300" imgH="419100" progId="Equation.3">
                  <p:embed/>
                  <p:pic>
                    <p:nvPicPr>
                      <p:cNvPr id="6123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1" y="2878139"/>
                        <a:ext cx="443547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2357" name="Group 5"/>
          <p:cNvGrpSpPr>
            <a:grpSpLocks/>
          </p:cNvGrpSpPr>
          <p:nvPr/>
        </p:nvGrpSpPr>
        <p:grpSpPr bwMode="auto">
          <a:xfrm>
            <a:off x="8134350" y="1866900"/>
            <a:ext cx="2533650" cy="2332038"/>
            <a:chOff x="4032" y="1680"/>
            <a:chExt cx="1728" cy="1632"/>
          </a:xfrm>
        </p:grpSpPr>
        <p:sp>
          <p:nvSpPr>
            <p:cNvPr id="271368" name="Line 6"/>
            <p:cNvSpPr>
              <a:spLocks noChangeShapeType="1"/>
            </p:cNvSpPr>
            <p:nvPr/>
          </p:nvSpPr>
          <p:spPr bwMode="auto">
            <a:xfrm>
              <a:off x="4032" y="2544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1369" name="Line 7"/>
            <p:cNvSpPr>
              <a:spLocks noChangeShapeType="1"/>
            </p:cNvSpPr>
            <p:nvPr/>
          </p:nvSpPr>
          <p:spPr bwMode="auto">
            <a:xfrm flipV="1">
              <a:off x="4848" y="168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1370" name="Line 8"/>
            <p:cNvSpPr>
              <a:spLocks noChangeShapeType="1"/>
            </p:cNvSpPr>
            <p:nvPr/>
          </p:nvSpPr>
          <p:spPr bwMode="auto">
            <a:xfrm flipH="1">
              <a:off x="4224" y="1872"/>
              <a:ext cx="1296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1371" name="Text Box 9"/>
            <p:cNvSpPr txBox="1">
              <a:spLocks noChangeArrowheads="1"/>
            </p:cNvSpPr>
            <p:nvPr/>
          </p:nvSpPr>
          <p:spPr bwMode="auto">
            <a:xfrm>
              <a:off x="5472" y="2497"/>
              <a:ext cx="28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  <p:sp>
          <p:nvSpPr>
            <p:cNvPr id="271372" name="Text Box 10"/>
            <p:cNvSpPr txBox="1">
              <a:spLocks noChangeArrowheads="1"/>
            </p:cNvSpPr>
            <p:nvPr/>
          </p:nvSpPr>
          <p:spPr bwMode="auto">
            <a:xfrm>
              <a:off x="4608" y="1680"/>
              <a:ext cx="33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271373" name="Text Box 11"/>
            <p:cNvSpPr txBox="1">
              <a:spLocks noChangeArrowheads="1"/>
            </p:cNvSpPr>
            <p:nvPr/>
          </p:nvSpPr>
          <p:spPr bwMode="auto">
            <a:xfrm>
              <a:off x="4848" y="2497"/>
              <a:ext cx="28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</a:t>
              </a:r>
            </a:p>
          </p:txBody>
        </p:sp>
        <p:sp>
          <p:nvSpPr>
            <p:cNvPr id="271374" name="Text Box 12"/>
            <p:cNvSpPr txBox="1">
              <a:spLocks noChangeArrowheads="1"/>
            </p:cNvSpPr>
            <p:nvPr/>
          </p:nvSpPr>
          <p:spPr bwMode="auto">
            <a:xfrm>
              <a:off x="4272" y="2112"/>
              <a:ext cx="62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 &lt; y</a:t>
              </a:r>
            </a:p>
          </p:txBody>
        </p:sp>
        <p:sp>
          <p:nvSpPr>
            <p:cNvPr id="271375" name="Text Box 13"/>
            <p:cNvSpPr txBox="1">
              <a:spLocks noChangeArrowheads="1"/>
            </p:cNvSpPr>
            <p:nvPr/>
          </p:nvSpPr>
          <p:spPr bwMode="auto">
            <a:xfrm>
              <a:off x="4992" y="2688"/>
              <a:ext cx="624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83502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 &lt; x</a:t>
              </a:r>
            </a:p>
          </p:txBody>
        </p:sp>
      </p:grpSp>
      <p:graphicFrame>
        <p:nvGraphicFramePr>
          <p:cNvPr id="612366" name="Object 14"/>
          <p:cNvGraphicFramePr>
            <a:graphicFrameLocks noChangeAspect="1"/>
          </p:cNvGraphicFramePr>
          <p:nvPr/>
        </p:nvGraphicFramePr>
        <p:xfrm>
          <a:off x="1930401" y="4252914"/>
          <a:ext cx="846296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5" imgW="3695700" imgH="419100" progId="Equation.DSMT4">
                  <p:embed/>
                </p:oleObj>
              </mc:Choice>
              <mc:Fallback>
                <p:oleObj name="Equation" r:id="rId5" imgW="3695700" imgH="419100" progId="Equation.DSMT4">
                  <p:embed/>
                  <p:pic>
                    <p:nvPicPr>
                      <p:cNvPr id="61236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1" y="4252914"/>
                        <a:ext cx="8462963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494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C45F475D-BB6F-42F3-B65A-AE4BF758E90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26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45763" name="Object 2"/>
          <p:cNvGraphicFramePr>
            <a:graphicFrameLocks noChangeAspect="1"/>
          </p:cNvGraphicFramePr>
          <p:nvPr/>
        </p:nvGraphicFramePr>
        <p:xfrm>
          <a:off x="2682875" y="2065339"/>
          <a:ext cx="746918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3" imgW="3314700" imgH="444500" progId="Equation.DSMT4">
                  <p:embed/>
                </p:oleObj>
              </mc:Choice>
              <mc:Fallback>
                <p:oleObj name="Equation" r:id="rId3" imgW="3314700" imgH="444500" progId="Equation.DSMT4">
                  <p:embed/>
                  <p:pic>
                    <p:nvPicPr>
                      <p:cNvPr id="24576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2065339"/>
                        <a:ext cx="746918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4" name="Object 3"/>
          <p:cNvGraphicFramePr>
            <a:graphicFrameLocks noChangeAspect="1"/>
          </p:cNvGraphicFramePr>
          <p:nvPr/>
        </p:nvGraphicFramePr>
        <p:xfrm>
          <a:off x="2725738" y="3413126"/>
          <a:ext cx="1077912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5" imgW="406224" imgH="418918" progId="Equation.3">
                  <p:embed/>
                </p:oleObj>
              </mc:Choice>
              <mc:Fallback>
                <p:oleObj name="Equation" r:id="rId5" imgW="406224" imgH="418918" progId="Equation.3">
                  <p:embed/>
                  <p:pic>
                    <p:nvPicPr>
                      <p:cNvPr id="24576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38" y="3413126"/>
                        <a:ext cx="1077912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89" name="Object 4"/>
          <p:cNvGraphicFramePr>
            <a:graphicFrameLocks noGrp="1" noChangeAspect="1"/>
          </p:cNvGraphicFramePr>
          <p:nvPr>
            <p:ph/>
          </p:nvPr>
        </p:nvGraphicFramePr>
        <p:xfrm>
          <a:off x="2705101" y="696913"/>
          <a:ext cx="5802313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7" imgW="2654300" imgH="508000" progId="Equation.DSMT4">
                  <p:embed/>
                </p:oleObj>
              </mc:Choice>
              <mc:Fallback>
                <p:oleObj name="Equation" r:id="rId7" imgW="2654300" imgH="508000" progId="Equation.DSMT4">
                  <p:embed/>
                  <p:pic>
                    <p:nvPicPr>
                      <p:cNvPr id="27238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1" y="696913"/>
                        <a:ext cx="5802313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826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10B1A1CA-2F21-44E6-A249-24790F13E825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50883" name="Group 13"/>
          <p:cNvGrpSpPr>
            <a:grpSpLocks/>
          </p:cNvGrpSpPr>
          <p:nvPr/>
        </p:nvGrpSpPr>
        <p:grpSpPr bwMode="auto">
          <a:xfrm>
            <a:off x="1992314" y="1233488"/>
            <a:ext cx="8351837" cy="3497262"/>
            <a:chOff x="366" y="1660"/>
            <a:chExt cx="5261" cy="2203"/>
          </a:xfrm>
        </p:grpSpPr>
        <p:sp>
          <p:nvSpPr>
            <p:cNvPr id="250884" name="Text Box 6"/>
            <p:cNvSpPr txBox="1">
              <a:spLocks noChangeArrowheads="1"/>
            </p:cNvSpPr>
            <p:nvPr/>
          </p:nvSpPr>
          <p:spPr bwMode="auto">
            <a:xfrm>
              <a:off x="381" y="1660"/>
              <a:ext cx="5246" cy="2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定义</a:t>
              </a: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4.1</a:t>
              </a:r>
              <a:r>
                <a:rPr kumimoji="1"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：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如果离散型随机变量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的分布律是     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      ，若级数               收敛，则称随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机变量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的数学期望存在，且称级数                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的和为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的数学期望，并记为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，有时也称 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EX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为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的均值。</a:t>
              </a:r>
            </a:p>
          </p:txBody>
        </p:sp>
        <p:graphicFrame>
          <p:nvGraphicFramePr>
            <p:cNvPr id="250885" name="Object 7"/>
            <p:cNvGraphicFramePr>
              <a:graphicFrameLocks noChangeAspect="1"/>
            </p:cNvGraphicFramePr>
            <p:nvPr/>
          </p:nvGraphicFramePr>
          <p:xfrm>
            <a:off x="366" y="2104"/>
            <a:ext cx="1674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Equation" r:id="rId3" imgW="966741" imgH="218927" progId="Equation.DSMT4">
                    <p:embed/>
                  </p:oleObj>
                </mc:Choice>
                <mc:Fallback>
                  <p:oleObj name="Equation" r:id="rId3" imgW="966741" imgH="218927" progId="Equation.DSMT4">
                    <p:embed/>
                    <p:pic>
                      <p:nvPicPr>
                        <p:cNvPr id="25088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" y="2104"/>
                          <a:ext cx="1674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0886" name="Object 8"/>
            <p:cNvGraphicFramePr>
              <a:graphicFrameLocks noChangeAspect="1"/>
            </p:cNvGraphicFramePr>
            <p:nvPr/>
          </p:nvGraphicFramePr>
          <p:xfrm>
            <a:off x="2976" y="2027"/>
            <a:ext cx="997" cy="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Equation" r:id="rId5" imgW="538247" imgH="423795" progId="Equation.DSMT4">
                    <p:embed/>
                  </p:oleObj>
                </mc:Choice>
                <mc:Fallback>
                  <p:oleObj name="Equation" r:id="rId5" imgW="538247" imgH="423795" progId="Equation.DSMT4">
                    <p:embed/>
                    <p:pic>
                      <p:nvPicPr>
                        <p:cNvPr id="25088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027"/>
                          <a:ext cx="997" cy="5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0887" name="Object 9"/>
            <p:cNvGraphicFramePr>
              <a:graphicFrameLocks noChangeAspect="1"/>
            </p:cNvGraphicFramePr>
            <p:nvPr/>
          </p:nvGraphicFramePr>
          <p:xfrm>
            <a:off x="4558" y="2413"/>
            <a:ext cx="963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" name="Equation" r:id="rId7" imgW="509681" imgH="423795" progId="Equation.DSMT4">
                    <p:embed/>
                  </p:oleObj>
                </mc:Choice>
                <mc:Fallback>
                  <p:oleObj name="Equation" r:id="rId7" imgW="509681" imgH="423795" progId="Equation.DSMT4">
                    <p:embed/>
                    <p:pic>
                      <p:nvPicPr>
                        <p:cNvPr id="25088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2413"/>
                          <a:ext cx="963" cy="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0888" name="Line 10"/>
            <p:cNvSpPr>
              <a:spLocks noChangeShapeType="1"/>
            </p:cNvSpPr>
            <p:nvPr/>
          </p:nvSpPr>
          <p:spPr bwMode="auto">
            <a:xfrm flipV="1">
              <a:off x="2845" y="2562"/>
              <a:ext cx="1639" cy="8"/>
            </a:xfrm>
            <a:prstGeom prst="line">
              <a:avLst/>
            </a:prstGeom>
            <a:noFill/>
            <a:ln w="38100" cmpd="dbl">
              <a:solidFill>
                <a:srgbClr val="D6009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6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563ADEDB-39AF-4336-B12F-9343803ABE32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51907" name="Text Box 4"/>
          <p:cNvSpPr txBox="1">
            <a:spLocks noChangeArrowheads="1"/>
          </p:cNvSpPr>
          <p:nvPr/>
        </p:nvSpPr>
        <p:spPr bwMode="auto">
          <a:xfrm>
            <a:off x="2016125" y="600075"/>
            <a:ext cx="8286750" cy="131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对连续型随机变量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的数学期望类似的可定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义如下：</a:t>
            </a:r>
          </a:p>
        </p:txBody>
      </p:sp>
      <p:grpSp>
        <p:nvGrpSpPr>
          <p:cNvPr id="228362" name="Group 10"/>
          <p:cNvGrpSpPr>
            <a:grpSpLocks/>
          </p:cNvGrpSpPr>
          <p:nvPr/>
        </p:nvGrpSpPr>
        <p:grpSpPr bwMode="auto">
          <a:xfrm>
            <a:off x="1984376" y="2154238"/>
            <a:ext cx="8418513" cy="3497262"/>
            <a:chOff x="290" y="1357"/>
            <a:chExt cx="5303" cy="2203"/>
          </a:xfrm>
        </p:grpSpPr>
        <p:sp>
          <p:nvSpPr>
            <p:cNvPr id="251911" name="Text Box 6"/>
            <p:cNvSpPr txBox="1">
              <a:spLocks noChangeArrowheads="1"/>
            </p:cNvSpPr>
            <p:nvPr/>
          </p:nvSpPr>
          <p:spPr bwMode="auto">
            <a:xfrm>
              <a:off x="290" y="1357"/>
              <a:ext cx="5303" cy="2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定义</a:t>
              </a: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4.2</a:t>
              </a:r>
              <a:r>
                <a:rPr kumimoji="1"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：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连续型随机变量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具有密度函数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，若积分                      收敛，则称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的数学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期望存在，否则称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的数学期望不存在。若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的数学期望存在，称积分值                    为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的数学期望，也记为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。</a:t>
              </a:r>
            </a:p>
          </p:txBody>
        </p:sp>
        <p:graphicFrame>
          <p:nvGraphicFramePr>
            <p:cNvPr id="251912" name="Object 7"/>
            <p:cNvGraphicFramePr>
              <a:graphicFrameLocks noChangeAspect="1"/>
            </p:cNvGraphicFramePr>
            <p:nvPr/>
          </p:nvGraphicFramePr>
          <p:xfrm>
            <a:off x="1726" y="1747"/>
            <a:ext cx="1395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" name="Equation" r:id="rId3" imgW="857487" imgH="314332" progId="Equation.3">
                    <p:embed/>
                  </p:oleObj>
                </mc:Choice>
                <mc:Fallback>
                  <p:oleObj name="Equation" r:id="rId3" imgW="857487" imgH="314332" progId="Equation.3">
                    <p:embed/>
                    <p:pic>
                      <p:nvPicPr>
                        <p:cNvPr id="25191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6" y="1747"/>
                          <a:ext cx="1395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1909" name="Object 8"/>
          <p:cNvGraphicFramePr>
            <a:graphicFrameLocks noChangeAspect="1"/>
          </p:cNvGraphicFramePr>
          <p:nvPr/>
        </p:nvGraphicFramePr>
        <p:xfrm>
          <a:off x="7019925" y="4200526"/>
          <a:ext cx="2097088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5" imgW="771288" imgH="314332" progId="Equation.3">
                  <p:embed/>
                </p:oleObj>
              </mc:Choice>
              <mc:Fallback>
                <p:oleObj name="Equation" r:id="rId5" imgW="771288" imgH="314332" progId="Equation.3">
                  <p:embed/>
                  <p:pic>
                    <p:nvPicPr>
                      <p:cNvPr id="25190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4200526"/>
                        <a:ext cx="2097088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10" name="Line 9"/>
          <p:cNvSpPr>
            <a:spLocks noChangeShapeType="1"/>
          </p:cNvSpPr>
          <p:nvPr/>
        </p:nvSpPr>
        <p:spPr bwMode="auto">
          <a:xfrm>
            <a:off x="3900488" y="3589338"/>
            <a:ext cx="3040062" cy="0"/>
          </a:xfrm>
          <a:prstGeom prst="line">
            <a:avLst/>
          </a:prstGeom>
          <a:noFill/>
          <a:ln w="38100" cmpd="dbl">
            <a:solidFill>
              <a:srgbClr val="D6009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402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35588C5E-C11A-421E-A51F-5CC25DB3488A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52931" name="Group 28"/>
          <p:cNvGrpSpPr>
            <a:grpSpLocks/>
          </p:cNvGrpSpPr>
          <p:nvPr/>
        </p:nvGrpSpPr>
        <p:grpSpPr bwMode="auto">
          <a:xfrm>
            <a:off x="1720851" y="1"/>
            <a:ext cx="8748713" cy="3171825"/>
            <a:chOff x="249" y="147"/>
            <a:chExt cx="5511" cy="2132"/>
          </a:xfrm>
        </p:grpSpPr>
        <p:sp>
          <p:nvSpPr>
            <p:cNvPr id="252934" name="Rectangle 25"/>
            <p:cNvSpPr>
              <a:spLocks noChangeArrowheads="1"/>
            </p:cNvSpPr>
            <p:nvPr/>
          </p:nvSpPr>
          <p:spPr bwMode="auto">
            <a:xfrm>
              <a:off x="249" y="147"/>
              <a:ext cx="5511" cy="2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0000"/>
                  </a:solidFill>
                </a:rPr>
                <a:t>注</a:t>
              </a:r>
              <a:r>
                <a:rPr kumimoji="1" lang="en-US" altLang="zh-CN">
                  <a:solidFill>
                    <a:srgbClr val="FF0000"/>
                  </a:solidFill>
                </a:rPr>
                <a:t>1</a:t>
              </a:r>
              <a:r>
                <a:rPr kumimoji="1" lang="zh-CN" altLang="en-US" b="1">
                  <a:solidFill>
                    <a:srgbClr val="000000"/>
                  </a:solidFill>
                </a:rPr>
                <a:t>、若                                           ，仍称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</a:rPr>
                <a:t>的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kumimoji="1" lang="zh-CN" altLang="en-US" b="1">
                <a:solidFill>
                  <a:srgbClr val="000000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</a:rPr>
                <a:t>          数学期望不存在。</a:t>
              </a:r>
            </a:p>
          </p:txBody>
        </p:sp>
        <p:graphicFrame>
          <p:nvGraphicFramePr>
            <p:cNvPr id="252935" name="Object 26"/>
            <p:cNvGraphicFramePr>
              <a:graphicFrameLocks noChangeAspect="1"/>
            </p:cNvGraphicFramePr>
            <p:nvPr/>
          </p:nvGraphicFramePr>
          <p:xfrm>
            <a:off x="1372" y="636"/>
            <a:ext cx="2970" cy="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公式" r:id="rId3" imgW="1914437" imgH="409736" progId="Equation.3">
                    <p:embed/>
                  </p:oleObj>
                </mc:Choice>
                <mc:Fallback>
                  <p:oleObj name="公式" r:id="rId3" imgW="1914437" imgH="409736" progId="Equation.3">
                    <p:embed/>
                    <p:pic>
                      <p:nvPicPr>
                        <p:cNvPr id="252935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2" y="636"/>
                          <a:ext cx="2970" cy="5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7007" name="Text Box 31"/>
          <p:cNvSpPr txBox="1">
            <a:spLocks noChangeArrowheads="1"/>
          </p:cNvSpPr>
          <p:nvPr/>
        </p:nvSpPr>
        <p:spPr bwMode="auto">
          <a:xfrm>
            <a:off x="2146300" y="2533651"/>
            <a:ext cx="8307388" cy="1372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5475" indent="-62547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None/>
            </a:pPr>
            <a:r>
              <a:rPr kumimoji="1" lang="en-US" altLang="zh-CN">
                <a:solidFill>
                  <a:srgbClr val="FF0000"/>
                </a:solidFill>
              </a:rPr>
              <a:t>2</a:t>
            </a:r>
            <a:r>
              <a:rPr kumimoji="1" lang="zh-CN" altLang="en-US" b="1">
                <a:solidFill>
                  <a:srgbClr val="000000"/>
                </a:solidFill>
              </a:rPr>
              <a:t>、离散型取有限个值，连续型密度函数只在有限区间上积分，则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</a:rPr>
              <a:t>的期望一定存在。</a:t>
            </a:r>
          </a:p>
        </p:txBody>
      </p:sp>
      <p:sp>
        <p:nvSpPr>
          <p:cNvPr id="767008" name="Text Box 32"/>
          <p:cNvSpPr txBox="1">
            <a:spLocks noChangeArrowheads="1"/>
          </p:cNvSpPr>
          <p:nvPr/>
        </p:nvSpPr>
        <p:spPr bwMode="auto">
          <a:xfrm>
            <a:off x="2130426" y="4086226"/>
            <a:ext cx="8277225" cy="1372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31825" indent="-6318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Aft>
                <a:spcPct val="0"/>
              </a:spcAft>
              <a:buClr>
                <a:srgbClr val="9999CC"/>
              </a:buClr>
              <a:buSzPct val="80000"/>
              <a:buNone/>
            </a:pPr>
            <a:r>
              <a:rPr kumimoji="1" lang="en-US" altLang="zh-CN">
                <a:solidFill>
                  <a:srgbClr val="FF0000"/>
                </a:solidFill>
              </a:rPr>
              <a:t>3</a:t>
            </a:r>
            <a:r>
              <a:rPr kumimoji="1" lang="zh-CN" altLang="en-US" b="1">
                <a:solidFill>
                  <a:srgbClr val="000000"/>
                </a:solidFill>
              </a:rPr>
              <a:t>、离散型只取非负值，连续型只在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&gt;0</a:t>
            </a:r>
            <a:r>
              <a:rPr kumimoji="1" lang="zh-CN" altLang="en-US" b="1">
                <a:solidFill>
                  <a:srgbClr val="000000"/>
                </a:solidFill>
              </a:rPr>
              <a:t>时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)&gt;0</a:t>
            </a:r>
            <a:r>
              <a:rPr kumimoji="1" lang="zh-CN" altLang="en-US" b="1">
                <a:solidFill>
                  <a:srgbClr val="000000"/>
                </a:solidFill>
              </a:rPr>
              <a:t>，则只需直接计算期望。</a:t>
            </a:r>
          </a:p>
        </p:txBody>
      </p:sp>
    </p:spTree>
    <p:extLst>
      <p:ext uri="{BB962C8B-B14F-4D97-AF65-F5344CB8AC3E}">
        <p14:creationId xmlns:p14="http://schemas.microsoft.com/office/powerpoint/2010/main" val="269254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6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6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7007" grpId="0"/>
      <p:bldP spid="76700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C07171-1C03-4EB3-9E81-8524BEE7E52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117485" y="1101146"/>
            <a:ext cx="933992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例</a:t>
            </a:r>
            <a:r>
              <a:rPr kumimoji="1" lang="en-US" altLang="zh-CN" dirty="0" smtClean="0">
                <a:latin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latin typeface="Times New Roman" panose="02020603050405020304" pitchFamily="18" charset="0"/>
              </a:rPr>
              <a:t>、</a:t>
            </a:r>
            <a:r>
              <a:rPr kumimoji="1" lang="zh-CN" altLang="en-US" b="1" dirty="0">
                <a:latin typeface="Times New Roman" panose="02020603050405020304" pitchFamily="18" charset="0"/>
              </a:rPr>
              <a:t>设 </a:t>
            </a:r>
            <a:r>
              <a:rPr kumimoji="1" lang="en-US" altLang="zh-CN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dirty="0">
                <a:latin typeface="Times New Roman" panose="02020603050405020304" pitchFamily="18" charset="0"/>
              </a:rPr>
              <a:t>,</a:t>
            </a:r>
            <a:r>
              <a:rPr kumimoji="1" lang="en-US" altLang="zh-CN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dirty="0">
                <a:latin typeface="Times New Roman" panose="02020603050405020304" pitchFamily="18" charset="0"/>
              </a:rPr>
              <a:t>,</a:t>
            </a:r>
            <a:r>
              <a:rPr kumimoji="1" lang="en-US" altLang="zh-CN" baseline="30000" dirty="0">
                <a:latin typeface="Times New Roman" panose="02020603050405020304" pitchFamily="18" charset="0"/>
              </a:rPr>
              <a:t>…</a:t>
            </a:r>
            <a:r>
              <a:rPr kumimoji="1" lang="en-US" altLang="zh-CN" dirty="0">
                <a:latin typeface="Times New Roman" panose="02020603050405020304" pitchFamily="18" charset="0"/>
              </a:rPr>
              <a:t>,</a:t>
            </a:r>
            <a:r>
              <a:rPr kumimoji="1" lang="en-US" altLang="zh-CN" i="1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kumimoji="1" lang="en-US" altLang="zh-CN" b="1" baseline="-25000" dirty="0">
                <a:latin typeface="Times New Roman" panose="02020603050405020304" pitchFamily="18" charset="0"/>
              </a:rPr>
              <a:t> </a:t>
            </a:r>
            <a:r>
              <a:rPr kumimoji="1" lang="zh-CN" altLang="zh-CN" b="1" dirty="0">
                <a:latin typeface="Times New Roman" panose="02020603050405020304" pitchFamily="18" charset="0"/>
              </a:rPr>
              <a:t>相互</a:t>
            </a:r>
            <a:r>
              <a:rPr kumimoji="1" lang="zh-CN" altLang="zh-CN" b="1" dirty="0" smtClean="0">
                <a:latin typeface="Times New Roman" panose="02020603050405020304" pitchFamily="18" charset="0"/>
              </a:rPr>
              <a:t>独立</a:t>
            </a:r>
            <a:r>
              <a:rPr kumimoji="1" lang="zh-CN" altLang="en-US" b="1" dirty="0" smtClean="0">
                <a:latin typeface="Times New Roman" panose="02020603050405020304" pitchFamily="18" charset="0"/>
              </a:rPr>
              <a:t>同服从均匀分布</a:t>
            </a:r>
            <a:r>
              <a:rPr kumimoji="1" lang="en-US" altLang="zh-CN" i="1" dirty="0" smtClean="0">
                <a:latin typeface="Times New Roman" panose="02020603050405020304" pitchFamily="18" charset="0"/>
              </a:rPr>
              <a:t>U</a:t>
            </a:r>
            <a:r>
              <a:rPr kumimoji="1" lang="en-US" altLang="zh-CN" dirty="0" smtClean="0">
                <a:latin typeface="Times New Roman" panose="02020603050405020304" pitchFamily="18" charset="0"/>
              </a:rPr>
              <a:t>(0,1)</a:t>
            </a:r>
            <a:r>
              <a:rPr kumimoji="1" lang="zh-CN" altLang="en-US" b="1" dirty="0" smtClean="0">
                <a:latin typeface="Times New Roman" panose="02020603050405020304" pitchFamily="18" charset="0"/>
              </a:rPr>
              <a:t>，</a:t>
            </a:r>
            <a:endParaRPr kumimoji="1" lang="zh-CN" altLang="en-US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 smtClean="0">
                <a:latin typeface="Times New Roman" panose="02020603050405020304" pitchFamily="18" charset="0"/>
              </a:rPr>
              <a:t>令 </a:t>
            </a:r>
            <a:r>
              <a:rPr kumimoji="1" lang="en-US" altLang="zh-CN" i="1" dirty="0">
                <a:latin typeface="Times New Roman" panose="02020603050405020304" pitchFamily="18" charset="0"/>
              </a:rPr>
              <a:t>Z</a:t>
            </a:r>
            <a:r>
              <a:rPr kumimoji="1" lang="en-US" altLang="zh-CN" i="1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</a:rPr>
              <a:t>= </a:t>
            </a:r>
            <a:r>
              <a:rPr kumimoji="1" lang="en-US" altLang="zh-CN" i="1" dirty="0">
                <a:latin typeface="Times New Roman" panose="02020603050405020304" pitchFamily="18" charset="0"/>
              </a:rPr>
              <a:t>max</a:t>
            </a:r>
            <a:r>
              <a:rPr kumimoji="1" lang="en-US" altLang="zh-CN" dirty="0">
                <a:latin typeface="Times New Roman" panose="02020603050405020304" pitchFamily="18" charset="0"/>
              </a:rPr>
              <a:t>(</a:t>
            </a:r>
            <a:r>
              <a:rPr kumimoji="1" lang="en-US" altLang="zh-CN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dirty="0">
                <a:latin typeface="Times New Roman" panose="02020603050405020304" pitchFamily="18" charset="0"/>
              </a:rPr>
              <a:t>,</a:t>
            </a:r>
            <a:r>
              <a:rPr kumimoji="1" lang="en-US" altLang="zh-CN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dirty="0">
                <a:latin typeface="Times New Roman" panose="02020603050405020304" pitchFamily="18" charset="0"/>
              </a:rPr>
              <a:t>,</a:t>
            </a:r>
            <a:r>
              <a:rPr kumimoji="1" lang="en-US" altLang="zh-CN" baseline="30000" dirty="0">
                <a:latin typeface="Times New Roman" panose="02020603050405020304" pitchFamily="18" charset="0"/>
              </a:rPr>
              <a:t>…</a:t>
            </a:r>
            <a:r>
              <a:rPr kumimoji="1" lang="en-US" altLang="zh-CN" dirty="0">
                <a:latin typeface="Times New Roman" panose="02020603050405020304" pitchFamily="18" charset="0"/>
              </a:rPr>
              <a:t>,</a:t>
            </a:r>
            <a:r>
              <a:rPr kumimoji="1" lang="en-US" altLang="zh-CN" i="1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kumimoji="1" lang="en-US" altLang="zh-CN" dirty="0">
                <a:latin typeface="Times New Roman" panose="02020603050405020304" pitchFamily="18" charset="0"/>
              </a:rPr>
              <a:t>)</a:t>
            </a:r>
            <a:r>
              <a:rPr kumimoji="1" lang="zh-CN" altLang="en-US" b="1" dirty="0" smtClean="0">
                <a:latin typeface="Times New Roman" panose="02020603050405020304" pitchFamily="18" charset="0"/>
              </a:rPr>
              <a:t>，求</a:t>
            </a:r>
            <a:r>
              <a:rPr kumimoji="1" lang="en-US" altLang="zh-CN" i="1" dirty="0" smtClean="0">
                <a:latin typeface="Times New Roman" panose="02020603050405020304" pitchFamily="18" charset="0"/>
              </a:rPr>
              <a:t>EZ</a:t>
            </a:r>
            <a:r>
              <a:rPr kumimoji="1" lang="zh-CN" altLang="en-US" b="1" dirty="0" smtClean="0">
                <a:latin typeface="Times New Roman" panose="02020603050405020304" pitchFamily="18" charset="0"/>
              </a:rPr>
              <a:t>。</a:t>
            </a:r>
            <a:endParaRPr kumimoji="1" lang="zh-CN" altLang="en-US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37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C07171-1C03-4EB3-9E81-8524BEE7E52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67" y="1377310"/>
            <a:ext cx="9680776" cy="190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E910F34E-19A6-4404-AC80-FA5D5722898F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8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53955" name="Text Box 7"/>
          <p:cNvSpPr txBox="1">
            <a:spLocks noChangeArrowheads="1"/>
          </p:cNvSpPr>
          <p:nvPr/>
        </p:nvSpPr>
        <p:spPr bwMode="auto">
          <a:xfrm>
            <a:off x="2239964" y="520700"/>
            <a:ext cx="7666037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7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二、常见随机变量的数学期望 </a:t>
            </a:r>
          </a:p>
        </p:txBody>
      </p:sp>
      <p:grpSp>
        <p:nvGrpSpPr>
          <p:cNvPr id="230404" name="Group 103"/>
          <p:cNvGrpSpPr>
            <a:grpSpLocks/>
          </p:cNvGrpSpPr>
          <p:nvPr/>
        </p:nvGrpSpPr>
        <p:grpSpPr bwMode="auto">
          <a:xfrm>
            <a:off x="2000251" y="1401763"/>
            <a:ext cx="7974013" cy="2432050"/>
            <a:chOff x="383" y="817"/>
            <a:chExt cx="5023" cy="1532"/>
          </a:xfrm>
        </p:grpSpPr>
        <p:sp>
          <p:nvSpPr>
            <p:cNvPr id="253958" name="Text Box 12"/>
            <p:cNvSpPr txBox="1">
              <a:spLocks noChangeArrowheads="1"/>
            </p:cNvSpPr>
            <p:nvPr/>
          </p:nvSpPr>
          <p:spPr bwMode="auto">
            <a:xfrm>
              <a:off x="383" y="817"/>
              <a:ext cx="5023" cy="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Aft>
                  <a:spcPct val="0"/>
                </a:spcAft>
                <a:buClr>
                  <a:srgbClr val="9999CC"/>
                </a:buClr>
                <a:buSzPct val="80000"/>
                <a:buNone/>
              </a:pPr>
              <a:r>
                <a:rPr kumimoji="1" lang="zh-CN" altLang="en-US" b="1">
                  <a:solidFill>
                    <a:srgbClr val="000000"/>
                  </a:solidFill>
                </a:rPr>
                <a:t>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b="1">
                  <a:solidFill>
                    <a:srgbClr val="000000"/>
                  </a:solidFill>
                </a:rPr>
                <a:t>）（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0-1</a:t>
              </a:r>
              <a:r>
                <a:rPr kumimoji="1" lang="zh-CN" altLang="en-US" b="1">
                  <a:solidFill>
                    <a:srgbClr val="000000"/>
                  </a:solidFill>
                </a:rPr>
                <a:t>）分布</a:t>
              </a:r>
            </a:p>
          </p:txBody>
        </p:sp>
        <p:sp>
          <p:nvSpPr>
            <p:cNvPr id="253959" name="Rectangle 33"/>
            <p:cNvSpPr>
              <a:spLocks noChangeArrowheads="1"/>
            </p:cNvSpPr>
            <p:nvPr/>
          </p:nvSpPr>
          <p:spPr bwMode="auto">
            <a:xfrm>
              <a:off x="2858" y="1832"/>
              <a:ext cx="819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Aft>
                  <a:spcPct val="0"/>
                </a:spcAft>
                <a:buClr>
                  <a:srgbClr val="00007D"/>
                </a:buClr>
                <a:buNone/>
              </a:pPr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Dotum" pitchFamily="34" charset="-127"/>
                </a:rPr>
                <a:t>p</a:t>
              </a:r>
            </a:p>
          </p:txBody>
        </p:sp>
        <p:sp>
          <p:nvSpPr>
            <p:cNvPr id="253960" name="Rectangle 32"/>
            <p:cNvSpPr>
              <a:spLocks noChangeArrowheads="1"/>
            </p:cNvSpPr>
            <p:nvPr/>
          </p:nvSpPr>
          <p:spPr bwMode="auto">
            <a:xfrm>
              <a:off x="2038" y="1832"/>
              <a:ext cx="820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Aft>
                  <a:spcPct val="0"/>
                </a:spcAft>
                <a:buClr>
                  <a:srgbClr val="00007D"/>
                </a:buClr>
                <a:buNone/>
              </a:pPr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Dotum" pitchFamily="34" charset="-127"/>
                </a:rPr>
                <a:t>1-</a:t>
              </a:r>
              <a:r>
                <a: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ea typeface="Dotum" pitchFamily="34" charset="-127"/>
                </a:rPr>
                <a:t>p</a:t>
              </a:r>
            </a:p>
          </p:txBody>
        </p:sp>
        <p:sp>
          <p:nvSpPr>
            <p:cNvPr id="253961" name="Rectangle 31"/>
            <p:cNvSpPr>
              <a:spLocks noChangeArrowheads="1"/>
            </p:cNvSpPr>
            <p:nvPr/>
          </p:nvSpPr>
          <p:spPr bwMode="auto">
            <a:xfrm>
              <a:off x="1219" y="1832"/>
              <a:ext cx="819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Aft>
                  <a:spcPct val="0"/>
                </a:spcAft>
                <a:buClr>
                  <a:srgbClr val="00007D"/>
                </a:buClr>
                <a:buNone/>
              </a:pP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53962" name="Rectangle 30"/>
            <p:cNvSpPr>
              <a:spLocks noChangeArrowheads="1"/>
            </p:cNvSpPr>
            <p:nvPr/>
          </p:nvSpPr>
          <p:spPr bwMode="auto">
            <a:xfrm>
              <a:off x="2858" y="1388"/>
              <a:ext cx="819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Aft>
                  <a:spcPct val="0"/>
                </a:spcAft>
                <a:buClr>
                  <a:srgbClr val="00007D"/>
                </a:buClr>
                <a:buNone/>
              </a:pPr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Dotum" pitchFamily="34" charset="-127"/>
                </a:rPr>
                <a:t>1</a:t>
              </a:r>
            </a:p>
          </p:txBody>
        </p:sp>
        <p:sp>
          <p:nvSpPr>
            <p:cNvPr id="253963" name="Rectangle 29"/>
            <p:cNvSpPr>
              <a:spLocks noChangeArrowheads="1"/>
            </p:cNvSpPr>
            <p:nvPr/>
          </p:nvSpPr>
          <p:spPr bwMode="auto">
            <a:xfrm>
              <a:off x="2038" y="1388"/>
              <a:ext cx="820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Aft>
                  <a:spcPct val="0"/>
                </a:spcAft>
                <a:buClr>
                  <a:srgbClr val="00007D"/>
                </a:buClr>
                <a:buNone/>
              </a:pPr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Dotum" pitchFamily="34" charset="-127"/>
                </a:rPr>
                <a:t>0</a:t>
              </a:r>
            </a:p>
          </p:txBody>
        </p:sp>
        <p:sp>
          <p:nvSpPr>
            <p:cNvPr id="253964" name="Rectangle 28"/>
            <p:cNvSpPr>
              <a:spLocks noChangeArrowheads="1"/>
            </p:cNvSpPr>
            <p:nvPr/>
          </p:nvSpPr>
          <p:spPr bwMode="auto">
            <a:xfrm>
              <a:off x="1219" y="1388"/>
              <a:ext cx="819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Aft>
                  <a:spcPct val="0"/>
                </a:spcAft>
                <a:buClr>
                  <a:srgbClr val="00007D"/>
                </a:buClr>
                <a:buNone/>
              </a:pP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53965" name="Line 35"/>
            <p:cNvSpPr>
              <a:spLocks noChangeShapeType="1"/>
            </p:cNvSpPr>
            <p:nvPr/>
          </p:nvSpPr>
          <p:spPr bwMode="auto">
            <a:xfrm>
              <a:off x="1219" y="1832"/>
              <a:ext cx="24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3966" name="Line 38"/>
            <p:cNvSpPr>
              <a:spLocks noChangeShapeType="1"/>
            </p:cNvSpPr>
            <p:nvPr/>
          </p:nvSpPr>
          <p:spPr bwMode="auto">
            <a:xfrm>
              <a:off x="2038" y="1388"/>
              <a:ext cx="0" cy="9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665681" name="Object 81"/>
          <p:cNvGraphicFramePr>
            <a:graphicFrameLocks noChangeAspect="1"/>
          </p:cNvGraphicFramePr>
          <p:nvPr/>
        </p:nvGraphicFramePr>
        <p:xfrm>
          <a:off x="2382839" y="4167189"/>
          <a:ext cx="71135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公式" r:id="rId3" imgW="2257232" imgH="180766" progId="Equation.3">
                  <p:embed/>
                </p:oleObj>
              </mc:Choice>
              <mc:Fallback>
                <p:oleObj name="公式" r:id="rId3" imgW="2257232" imgH="180766" progId="Equation.3">
                  <p:embed/>
                  <p:pic>
                    <p:nvPicPr>
                      <p:cNvPr id="665681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9" y="4167189"/>
                        <a:ext cx="7113587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351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2943B87-87E4-4DC2-B2F0-3F5E936A0A0E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9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827396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546350" y="2779714"/>
          <a:ext cx="8121650" cy="260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公式" r:id="rId3" imgW="3060700" imgH="1143000" progId="Equation.3">
                  <p:embed/>
                </p:oleObj>
              </mc:Choice>
              <mc:Fallback>
                <p:oleObj name="公式" r:id="rId3" imgW="3060700" imgH="1143000" progId="Equation.3">
                  <p:embed/>
                  <p:pic>
                    <p:nvPicPr>
                      <p:cNvPr id="8273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2779714"/>
                        <a:ext cx="8121650" cy="260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0" name="Text Box 11"/>
          <p:cNvSpPr txBox="1">
            <a:spLocks noChangeArrowheads="1"/>
          </p:cNvSpPr>
          <p:nvPr/>
        </p:nvSpPr>
        <p:spPr bwMode="auto">
          <a:xfrm>
            <a:off x="2205039" y="862013"/>
            <a:ext cx="3836271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）二项分布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54981" name="Object 12"/>
          <p:cNvGraphicFramePr>
            <a:graphicFrameLocks noChangeAspect="1"/>
          </p:cNvGraphicFramePr>
          <p:nvPr/>
        </p:nvGraphicFramePr>
        <p:xfrm>
          <a:off x="2644776" y="1758951"/>
          <a:ext cx="674052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公式" r:id="rId5" imgW="2540000" imgH="241300" progId="Equation.3">
                  <p:embed/>
                </p:oleObj>
              </mc:Choice>
              <mc:Fallback>
                <p:oleObj name="公式" r:id="rId5" imgW="2540000" imgH="241300" progId="Equation.3">
                  <p:embed/>
                  <p:pic>
                    <p:nvPicPr>
                      <p:cNvPr id="25498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6" y="1758951"/>
                        <a:ext cx="6740525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879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647</Words>
  <Application>Microsoft Office PowerPoint</Application>
  <PresentationFormat>宽屏</PresentationFormat>
  <Paragraphs>110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Dotum</vt:lpstr>
      <vt:lpstr>黑体</vt:lpstr>
      <vt:lpstr>楷体_GB2312</vt:lpstr>
      <vt:lpstr>宋体</vt:lpstr>
      <vt:lpstr>Arial</vt:lpstr>
      <vt:lpstr>Arial Black</vt:lpstr>
      <vt:lpstr>Times New Roman</vt:lpstr>
      <vt:lpstr>Wingdings</vt:lpstr>
      <vt:lpstr>Pixel</vt:lpstr>
      <vt:lpstr>Equation</vt:lpstr>
      <vt:lpstr>公式</vt:lpstr>
      <vt:lpstr>第四章  数字特征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数字特征</dc:title>
  <dc:creator>yugang sheng</dc:creator>
  <cp:lastModifiedBy>yugang sheng</cp:lastModifiedBy>
  <cp:revision>6</cp:revision>
  <dcterms:created xsi:type="dcterms:W3CDTF">2020-11-18T08:19:52Z</dcterms:created>
  <dcterms:modified xsi:type="dcterms:W3CDTF">2021-04-24T08:04:41Z</dcterms:modified>
</cp:coreProperties>
</file>