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94" r:id="rId3"/>
    <p:sldMasterId id="2147483711" r:id="rId4"/>
  </p:sldMasterIdLst>
  <p:sldIdLst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619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619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A1E176-41AD-4E63-9FE9-A1840E1A2E0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12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DCAFDE-2771-4A67-A60C-7CBB7E5BD6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092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48CF5E-9686-4FC3-A50D-4F8B472A6D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4122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C07171-1C03-4EB3-9E81-8524BEE7E52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4318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92DCF-A7D7-49F2-A8AD-06D5D2B604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230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35BD79-EFA6-41DA-A997-F43DF4297D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53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E42936-5975-45B6-87A4-F00CFD0E24D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30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06FEE0-CBC2-4C9A-BD6D-13CBA83EF3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6251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619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619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A1E176-41AD-4E63-9FE9-A1840E1A2E0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131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452C87-7DD6-4140-886A-2C04C06F56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44025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27EEB7-0F18-4CE2-99F3-48862F7BDF6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561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452C87-7DD6-4140-886A-2C04C06F56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75166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0FE3D9-5AB1-47C7-80DF-E44B69317F8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433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35FA27-9ABB-4E9D-9117-84E06D07ECA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50436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B582CD-9F5B-474D-8D00-B85A0D54551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9844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E802AC-0E9B-4122-9A3A-EEE05F8FBC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09132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20CB27-F4D8-449F-BAE5-4414B8116A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719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405422-9A01-4090-9A8E-038B52CCAE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4107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DCAFDE-2771-4A67-A60C-7CBB7E5BD6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7982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48CF5E-9686-4FC3-A50D-4F8B472A6D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111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C07171-1C03-4EB3-9E81-8524BEE7E52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1628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92DCF-A7D7-49F2-A8AD-06D5D2B604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96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27EEB7-0F18-4CE2-99F3-48862F7BDF6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0984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35BD79-EFA6-41DA-A997-F43DF4297D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1996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E42936-5975-45B6-87A4-F00CFD0E24D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0418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06FEE0-CBC2-4C9A-BD6D-13CBA83EF3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67460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619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619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A1E176-41AD-4E63-9FE9-A1840E1A2E0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6723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452C87-7DD6-4140-886A-2C04C06F56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80423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27EEB7-0F18-4CE2-99F3-48862F7BDF6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13992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0FE3D9-5AB1-47C7-80DF-E44B69317F8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91399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35FA27-9ABB-4E9D-9117-84E06D07ECA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1359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B582CD-9F5B-474D-8D00-B85A0D54551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00479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E802AC-0E9B-4122-9A3A-EEE05F8FBC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007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0FE3D9-5AB1-47C7-80DF-E44B69317F8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5056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20CB27-F4D8-449F-BAE5-4414B8116A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5351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405422-9A01-4090-9A8E-038B52CCAE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7651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DCAFDE-2771-4A67-A60C-7CBB7E5BD6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0467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48CF5E-9686-4FC3-A50D-4F8B472A6D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6449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C07171-1C03-4EB3-9E81-8524BEE7E52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19062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92DCF-A7D7-49F2-A8AD-06D5D2B604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8408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35BD79-EFA6-41DA-A997-F43DF4297D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96491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E42936-5975-45B6-87A4-F00CFD0E24D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44254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06FEE0-CBC2-4C9A-BD6D-13CBA83EF3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2910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619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619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A1E176-41AD-4E63-9FE9-A1840E1A2E0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93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35FA27-9ABB-4E9D-9117-84E06D07ECA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766285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452C87-7DD6-4140-886A-2C04C06F56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37148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27EEB7-0F18-4CE2-99F3-48862F7BDF6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1239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0FE3D9-5AB1-47C7-80DF-E44B69317F8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12902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35FA27-9ABB-4E9D-9117-84E06D07ECA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32457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B582CD-9F5B-474D-8D00-B85A0D54551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13147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E802AC-0E9B-4122-9A3A-EEE05F8FBC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58732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20CB27-F4D8-449F-BAE5-4414B8116A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6818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405422-9A01-4090-9A8E-038B52CCAE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06912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DCAFDE-2771-4A67-A60C-7CBB7E5BD6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4107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48CF5E-9686-4FC3-A50D-4F8B472A6D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48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B582CD-9F5B-474D-8D00-B85A0D54551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23158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C07171-1C03-4EB3-9E81-8524BEE7E52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06525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92DCF-A7D7-49F2-A8AD-06D5D2B604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510830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35BD79-EFA6-41DA-A997-F43DF4297D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226411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E42936-5975-45B6-87A4-F00CFD0E24D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2382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06FEE0-CBC2-4C9A-BD6D-13CBA83EF3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054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E802AC-0E9B-4122-9A3A-EEE05F8FBC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06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20CB27-F4D8-449F-BAE5-4414B8116A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419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405422-9A01-4090-9A8E-038B52CCAE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206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299774-3827-4747-A3F8-4E7A2AC7A3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609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75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299774-3827-4747-A3F8-4E7A2AC7A3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609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6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299774-3827-4747-A3F8-4E7A2AC7A3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609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188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299774-3827-4747-A3F8-4E7A2AC7A3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609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97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52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oleObject" Target="../embeddings/oleObject5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9.wmf"/><Relationship Id="rId11" Type="http://schemas.openxmlformats.org/officeDocument/2006/relationships/image" Target="../media/image51.wmf"/><Relationship Id="rId5" Type="http://schemas.openxmlformats.org/officeDocument/2006/relationships/oleObject" Target="../embeddings/oleObject49.bin"/><Relationship Id="rId10" Type="http://schemas.openxmlformats.org/officeDocument/2006/relationships/oleObject" Target="../embeddings/oleObject52.bin"/><Relationship Id="rId4" Type="http://schemas.openxmlformats.org/officeDocument/2006/relationships/image" Target="../media/image48.wmf"/><Relationship Id="rId9" Type="http://schemas.openxmlformats.org/officeDocument/2006/relationships/image" Target="../media/image5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5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5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5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6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77C55EB6-2780-4A05-ACCE-AA810D52BFE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1123" name="Text Box 2"/>
          <p:cNvSpPr txBox="1">
            <a:spLocks noChangeArrowheads="1"/>
          </p:cNvSpPr>
          <p:nvPr/>
        </p:nvSpPr>
        <p:spPr bwMode="auto">
          <a:xfrm>
            <a:off x="2157413" y="549275"/>
            <a:ext cx="6470650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三、随机变量函数的数学期望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graphicFrame>
        <p:nvGraphicFramePr>
          <p:cNvPr id="261125" name="Object 4"/>
          <p:cNvGraphicFramePr>
            <a:graphicFrameLocks noChangeAspect="1"/>
          </p:cNvGraphicFramePr>
          <p:nvPr>
            <p:extLst/>
          </p:nvPr>
        </p:nvGraphicFramePr>
        <p:xfrm>
          <a:off x="2742306" y="4819190"/>
          <a:ext cx="4509813" cy="1143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公式" r:id="rId3" imgW="1647819" imgH="409736" progId="Equation.3">
                  <p:embed/>
                </p:oleObj>
              </mc:Choice>
              <mc:Fallback>
                <p:oleObj name="公式" r:id="rId3" imgW="1647819" imgH="409736" progId="Equation.3">
                  <p:embed/>
                  <p:pic>
                    <p:nvPicPr>
                      <p:cNvPr id="2611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2306" y="4819190"/>
                        <a:ext cx="4509813" cy="1143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27" name="Object 8"/>
          <p:cNvGraphicFramePr>
            <a:graphicFrameLocks noChangeAspect="1"/>
          </p:cNvGraphicFramePr>
          <p:nvPr>
            <p:extLst/>
          </p:nvPr>
        </p:nvGraphicFramePr>
        <p:xfrm>
          <a:off x="3100683" y="2396239"/>
          <a:ext cx="5854904" cy="654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公式" r:id="rId5" imgW="1689100" imgH="228600" progId="Equation.3">
                  <p:embed/>
                </p:oleObj>
              </mc:Choice>
              <mc:Fallback>
                <p:oleObj name="公式" r:id="rId5" imgW="1689100" imgH="228600" progId="Equation.3">
                  <p:embed/>
                  <p:pic>
                    <p:nvPicPr>
                      <p:cNvPr id="26112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683" y="2396239"/>
                        <a:ext cx="5854904" cy="6540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605819" y="1558924"/>
            <a:ext cx="5995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（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）离散型变量</a:t>
            </a: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X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的分布律为：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9"/>
          <p:cNvGraphicFramePr>
            <a:graphicFrameLocks noChangeAspect="1"/>
          </p:cNvGraphicFramePr>
          <p:nvPr>
            <p:extLst/>
          </p:nvPr>
        </p:nvGraphicFramePr>
        <p:xfrm>
          <a:off x="2742305" y="3331048"/>
          <a:ext cx="2683135" cy="1207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7" imgW="825480" imgH="431640" progId="Equation.DSMT4">
                  <p:embed/>
                </p:oleObj>
              </mc:Choice>
              <mc:Fallback>
                <p:oleObj name="Equation" r:id="rId7" imgW="825480" imgH="431640" progId="Equation.DSMT4">
                  <p:embed/>
                  <p:pic>
                    <p:nvPicPr>
                      <p:cNvPr id="1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2305" y="3331048"/>
                        <a:ext cx="2683135" cy="1207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206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8015E6AE-E1DA-4061-94DA-1467CDED279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4435" name="Group 8"/>
          <p:cNvGrpSpPr>
            <a:grpSpLocks/>
          </p:cNvGrpSpPr>
          <p:nvPr/>
        </p:nvGrpSpPr>
        <p:grpSpPr bwMode="auto">
          <a:xfrm>
            <a:off x="2032000" y="652463"/>
            <a:ext cx="7958138" cy="2419350"/>
            <a:chOff x="327" y="444"/>
            <a:chExt cx="5013" cy="1524"/>
          </a:xfrm>
        </p:grpSpPr>
        <p:sp>
          <p:nvSpPr>
            <p:cNvPr id="274437" name="Text Box 4"/>
            <p:cNvSpPr txBox="1">
              <a:spLocks noChangeArrowheads="1"/>
            </p:cNvSpPr>
            <p:nvPr/>
          </p:nvSpPr>
          <p:spPr bwMode="auto">
            <a:xfrm>
              <a:off x="327" y="444"/>
              <a:ext cx="2730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例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6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、设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的分布律为：</a:t>
              </a:r>
            </a:p>
          </p:txBody>
        </p:sp>
        <p:graphicFrame>
          <p:nvGraphicFramePr>
            <p:cNvPr id="274438" name="Object 5"/>
            <p:cNvGraphicFramePr>
              <a:graphicFrameLocks noChangeAspect="1"/>
            </p:cNvGraphicFramePr>
            <p:nvPr/>
          </p:nvGraphicFramePr>
          <p:xfrm>
            <a:off x="885" y="882"/>
            <a:ext cx="4455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公式" r:id="rId3" imgW="2908300" imgH="457200" progId="Equation.3">
                    <p:embed/>
                  </p:oleObj>
                </mc:Choice>
                <mc:Fallback>
                  <p:oleObj name="公式" r:id="rId3" imgW="2908300" imgH="457200" progId="Equation.3">
                    <p:embed/>
                    <p:pic>
                      <p:nvPicPr>
                        <p:cNvPr id="27443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882"/>
                          <a:ext cx="4455" cy="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4439" name="Text Box 10"/>
            <p:cNvSpPr txBox="1">
              <a:spLocks noChangeArrowheads="1"/>
            </p:cNvSpPr>
            <p:nvPr/>
          </p:nvSpPr>
          <p:spPr bwMode="auto">
            <a:xfrm>
              <a:off x="912" y="1605"/>
              <a:ext cx="1718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求 </a:t>
              </a:r>
              <a:r>
                <a:rPr kumimoji="0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EX</a:t>
              </a:r>
            </a:p>
          </p:txBody>
        </p:sp>
      </p:grpSp>
      <p:sp>
        <p:nvSpPr>
          <p:cNvPr id="247817" name="Text Box 9"/>
          <p:cNvSpPr txBox="1">
            <a:spLocks noChangeArrowheads="1"/>
          </p:cNvSpPr>
          <p:nvPr/>
        </p:nvSpPr>
        <p:spPr bwMode="auto">
          <a:xfrm>
            <a:off x="2071688" y="3070226"/>
            <a:ext cx="8240712" cy="227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解：此分布律对应的概率模型为，有</a:t>
            </a:r>
            <a:r>
              <a:rPr kumimoji="0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个产品，其中</a:t>
            </a:r>
            <a:r>
              <a:rPr kumimoji="0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个为正品；从中任取</a:t>
            </a:r>
            <a:r>
              <a:rPr kumimoji="0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个产品，令</a:t>
            </a:r>
            <a:r>
              <a:rPr kumimoji="0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表示取出的产品中正品的个数；</a:t>
            </a:r>
          </a:p>
        </p:txBody>
      </p:sp>
    </p:spTree>
    <p:extLst>
      <p:ext uri="{BB962C8B-B14F-4D97-AF65-F5344CB8AC3E}">
        <p14:creationId xmlns:p14="http://schemas.microsoft.com/office/powerpoint/2010/main" val="125506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458" name="Group 9"/>
          <p:cNvGrpSpPr>
            <a:grpSpLocks/>
          </p:cNvGrpSpPr>
          <p:nvPr/>
        </p:nvGrpSpPr>
        <p:grpSpPr bwMode="auto">
          <a:xfrm>
            <a:off x="2565400" y="831851"/>
            <a:ext cx="6440488" cy="1154113"/>
            <a:chOff x="656" y="524"/>
            <a:chExt cx="4057" cy="727"/>
          </a:xfrm>
        </p:grpSpPr>
        <p:sp>
          <p:nvSpPr>
            <p:cNvPr id="275463" name="Text Box 5"/>
            <p:cNvSpPr txBox="1">
              <a:spLocks noChangeArrowheads="1"/>
            </p:cNvSpPr>
            <p:nvPr/>
          </p:nvSpPr>
          <p:spPr bwMode="auto">
            <a:xfrm>
              <a:off x="656" y="676"/>
              <a:ext cx="36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令</a:t>
              </a:r>
            </a:p>
          </p:txBody>
        </p:sp>
        <p:graphicFrame>
          <p:nvGraphicFramePr>
            <p:cNvPr id="275464" name="Object 6"/>
            <p:cNvGraphicFramePr>
              <a:graphicFrameLocks noChangeAspect="1"/>
            </p:cNvGraphicFramePr>
            <p:nvPr/>
          </p:nvGraphicFramePr>
          <p:xfrm>
            <a:off x="1078" y="524"/>
            <a:ext cx="3635" cy="7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Equation" r:id="rId3" imgW="2413000" imgH="482600" progId="Equation.DSMT4">
                    <p:embed/>
                  </p:oleObj>
                </mc:Choice>
                <mc:Fallback>
                  <p:oleObj name="Equation" r:id="rId3" imgW="2413000" imgH="482600" progId="Equation.DSMT4">
                    <p:embed/>
                    <p:pic>
                      <p:nvPicPr>
                        <p:cNvPr id="27546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8" y="524"/>
                          <a:ext cx="3635" cy="7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6602" name="Group 10"/>
          <p:cNvGrpSpPr>
            <a:grpSpLocks/>
          </p:cNvGrpSpPr>
          <p:nvPr/>
        </p:nvGrpSpPr>
        <p:grpSpPr bwMode="auto">
          <a:xfrm>
            <a:off x="2603500" y="2393950"/>
            <a:ext cx="5894388" cy="1062038"/>
            <a:chOff x="680" y="1508"/>
            <a:chExt cx="3713" cy="669"/>
          </a:xfrm>
        </p:grpSpPr>
        <p:sp>
          <p:nvSpPr>
            <p:cNvPr id="275461" name="Text Box 7"/>
            <p:cNvSpPr txBox="1">
              <a:spLocks noChangeArrowheads="1"/>
            </p:cNvSpPr>
            <p:nvPr/>
          </p:nvSpPr>
          <p:spPr bwMode="auto">
            <a:xfrm>
              <a:off x="680" y="1610"/>
              <a:ext cx="36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则</a:t>
              </a:r>
            </a:p>
          </p:txBody>
        </p:sp>
        <p:graphicFrame>
          <p:nvGraphicFramePr>
            <p:cNvPr id="275462" name="Object 8"/>
            <p:cNvGraphicFramePr>
              <a:graphicFrameLocks noChangeAspect="1"/>
            </p:cNvGraphicFramePr>
            <p:nvPr/>
          </p:nvGraphicFramePr>
          <p:xfrm>
            <a:off x="1147" y="1508"/>
            <a:ext cx="3246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Equation" r:id="rId5" imgW="2095500" imgH="431800" progId="Equation.DSMT4">
                    <p:embed/>
                  </p:oleObj>
                </mc:Choice>
                <mc:Fallback>
                  <p:oleObj name="Equation" r:id="rId5" imgW="2095500" imgH="431800" progId="Equation.DSMT4">
                    <p:embed/>
                    <p:pic>
                      <p:nvPicPr>
                        <p:cNvPr id="27546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7" y="1508"/>
                          <a:ext cx="3246" cy="6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6603" name="Object 11"/>
          <p:cNvGraphicFramePr>
            <a:graphicFrameLocks noChangeAspect="1"/>
          </p:cNvGraphicFramePr>
          <p:nvPr/>
        </p:nvGraphicFramePr>
        <p:xfrm>
          <a:off x="3325813" y="3906839"/>
          <a:ext cx="30670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7" imgW="1231366" imgH="431613" progId="Equation.DSMT4">
                  <p:embed/>
                </p:oleObj>
              </mc:Choice>
              <mc:Fallback>
                <p:oleObj name="Equation" r:id="rId7" imgW="1231366" imgH="431613" progId="Equation.DSMT4">
                  <p:embed/>
                  <p:pic>
                    <p:nvPicPr>
                      <p:cNvPr id="3666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813" y="3906839"/>
                        <a:ext cx="306705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811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Text Box 9"/>
          <p:cNvSpPr txBox="1">
            <a:spLocks noChangeArrowheads="1"/>
          </p:cNvSpPr>
          <p:nvPr/>
        </p:nvSpPr>
        <p:spPr bwMode="auto">
          <a:xfrm>
            <a:off x="1933575" y="1033464"/>
            <a:ext cx="8135938" cy="1561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7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、把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个球放到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个盒子中（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），令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表 示有球盒子的个数，求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EX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923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EC609391-C147-470D-9CB3-ED2F9BE1ACA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7507" name="Comment 3"/>
          <p:cNvSpPr>
            <a:spLocks noChangeArrowheads="1"/>
          </p:cNvSpPr>
          <p:nvPr/>
        </p:nvSpPr>
        <p:spPr bwMode="auto">
          <a:xfrm>
            <a:off x="2649539" y="482601"/>
            <a:ext cx="6878637" cy="874713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83485" tIns="141332" rIns="83485" bIns="174200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§4.2   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随机变量的方差</a:t>
            </a:r>
            <a:r>
              <a:rPr kumimoji="1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614404" name="Text Box 4"/>
          <p:cNvSpPr txBox="1">
            <a:spLocks noChangeArrowheads="1"/>
          </p:cNvSpPr>
          <p:nvPr/>
        </p:nvSpPr>
        <p:spPr bwMode="auto">
          <a:xfrm>
            <a:off x="2151063" y="1543050"/>
            <a:ext cx="4221162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一、方差的定义</a:t>
            </a:r>
          </a:p>
        </p:txBody>
      </p:sp>
      <p:sp>
        <p:nvSpPr>
          <p:cNvPr id="614405" name="Text Box 5"/>
          <p:cNvSpPr txBox="1">
            <a:spLocks noChangeArrowheads="1"/>
          </p:cNvSpPr>
          <p:nvPr/>
        </p:nvSpPr>
        <p:spPr bwMode="auto">
          <a:xfrm>
            <a:off x="2163764" y="2308226"/>
            <a:ext cx="8112125" cy="2841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对随机变量的特征进行考察，除了数学期望外，还要考察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的可取值与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EX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的偏离情况，由于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－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EX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可正可负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因此用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[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－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EX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]</a:t>
            </a:r>
            <a:r>
              <a: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32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来考虑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  <a:r>
              <a:rPr kumimoji="1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13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4" grpId="0" autoUpdateAnimBg="0"/>
      <p:bldP spid="61440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A5ED5F0D-897C-4F2C-89AD-C1C2B3E5ACC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8531" name="Text Box 4"/>
          <p:cNvSpPr txBox="1">
            <a:spLocks noChangeArrowheads="1"/>
          </p:cNvSpPr>
          <p:nvPr/>
        </p:nvSpPr>
        <p:spPr bwMode="auto">
          <a:xfrm>
            <a:off x="1965326" y="744538"/>
            <a:ext cx="8367713" cy="2152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定义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4.3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设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是一个随机变量，若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－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EX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32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的数学期望存在，则称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－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EX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为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的方差，记为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DX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或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Var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即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DX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＝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－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EX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32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  <p:grpSp>
        <p:nvGrpSpPr>
          <p:cNvPr id="838667" name="Group 11"/>
          <p:cNvGrpSpPr>
            <a:grpSpLocks/>
          </p:cNvGrpSpPr>
          <p:nvPr/>
        </p:nvGrpSpPr>
        <p:grpSpPr bwMode="auto">
          <a:xfrm>
            <a:off x="2420939" y="3067051"/>
            <a:ext cx="7604125" cy="1063625"/>
            <a:chOff x="565" y="1932"/>
            <a:chExt cx="4790" cy="670"/>
          </a:xfrm>
        </p:grpSpPr>
        <p:sp>
          <p:nvSpPr>
            <p:cNvPr id="278536" name="Text Box 5"/>
            <p:cNvSpPr txBox="1">
              <a:spLocks noChangeArrowheads="1"/>
            </p:cNvSpPr>
            <p:nvPr/>
          </p:nvSpPr>
          <p:spPr bwMode="auto">
            <a:xfrm>
              <a:off x="565" y="2043"/>
              <a:ext cx="2323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离散型随机变量：</a:t>
              </a:r>
            </a:p>
          </p:txBody>
        </p:sp>
        <p:graphicFrame>
          <p:nvGraphicFramePr>
            <p:cNvPr id="278537" name="Object 6"/>
            <p:cNvGraphicFramePr>
              <a:graphicFrameLocks noChangeAspect="1"/>
            </p:cNvGraphicFramePr>
            <p:nvPr/>
          </p:nvGraphicFramePr>
          <p:xfrm>
            <a:off x="2568" y="1932"/>
            <a:ext cx="2787" cy="6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" name="公式" r:id="rId3" imgW="1447800" imgH="431800" progId="Equation.3">
                    <p:embed/>
                  </p:oleObj>
                </mc:Choice>
                <mc:Fallback>
                  <p:oleObj name="公式" r:id="rId3" imgW="1447800" imgH="431800" progId="Equation.3">
                    <p:embed/>
                    <p:pic>
                      <p:nvPicPr>
                        <p:cNvPr id="27853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8" y="1932"/>
                          <a:ext cx="2787" cy="6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38666" name="Group 10"/>
          <p:cNvGrpSpPr>
            <a:grpSpLocks/>
          </p:cNvGrpSpPr>
          <p:nvPr/>
        </p:nvGrpSpPr>
        <p:grpSpPr bwMode="auto">
          <a:xfrm>
            <a:off x="2466976" y="4314825"/>
            <a:ext cx="7319963" cy="781050"/>
            <a:chOff x="594" y="2718"/>
            <a:chExt cx="4611" cy="492"/>
          </a:xfrm>
        </p:grpSpPr>
        <p:sp>
          <p:nvSpPr>
            <p:cNvPr id="278534" name="Text Box 8"/>
            <p:cNvSpPr txBox="1">
              <a:spLocks noChangeArrowheads="1"/>
            </p:cNvSpPr>
            <p:nvPr/>
          </p:nvSpPr>
          <p:spPr bwMode="auto">
            <a:xfrm>
              <a:off x="594" y="2731"/>
              <a:ext cx="2437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连续型随机变量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：</a:t>
              </a:r>
            </a:p>
          </p:txBody>
        </p:sp>
        <p:graphicFrame>
          <p:nvGraphicFramePr>
            <p:cNvPr id="278535" name="Object 9"/>
            <p:cNvGraphicFramePr>
              <a:graphicFrameLocks noChangeAspect="1"/>
            </p:cNvGraphicFramePr>
            <p:nvPr/>
          </p:nvGraphicFramePr>
          <p:xfrm>
            <a:off x="2545" y="2718"/>
            <a:ext cx="2660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" name="Equation" r:id="rId5" imgW="1739900" imgH="330200" progId="Equation.3">
                    <p:embed/>
                  </p:oleObj>
                </mc:Choice>
                <mc:Fallback>
                  <p:oleObj name="Equation" r:id="rId5" imgW="1739900" imgH="330200" progId="Equation.3">
                    <p:embed/>
                    <p:pic>
                      <p:nvPicPr>
                        <p:cNvPr id="27853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5" y="2718"/>
                          <a:ext cx="2660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1544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225CB5E5-ACF9-42A3-8C19-F7DB600CE9E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9555" name="Group 18"/>
          <p:cNvGrpSpPr>
            <a:grpSpLocks/>
          </p:cNvGrpSpPr>
          <p:nvPr/>
        </p:nvGrpSpPr>
        <p:grpSpPr bwMode="auto">
          <a:xfrm>
            <a:off x="2328863" y="906464"/>
            <a:ext cx="6959600" cy="604837"/>
            <a:chOff x="575" y="715"/>
            <a:chExt cx="4384" cy="381"/>
          </a:xfrm>
        </p:grpSpPr>
        <p:sp>
          <p:nvSpPr>
            <p:cNvPr id="279569" name="Text Box 11"/>
            <p:cNvSpPr txBox="1">
              <a:spLocks noChangeArrowheads="1"/>
            </p:cNvSpPr>
            <p:nvPr/>
          </p:nvSpPr>
          <p:spPr bwMode="auto">
            <a:xfrm>
              <a:off x="575" y="715"/>
              <a:ext cx="2171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方差的计算公式：</a:t>
              </a:r>
            </a:p>
          </p:txBody>
        </p:sp>
        <p:graphicFrame>
          <p:nvGraphicFramePr>
            <p:cNvPr id="279570" name="Object 12"/>
            <p:cNvGraphicFramePr>
              <a:graphicFrameLocks noChangeAspect="1"/>
            </p:cNvGraphicFramePr>
            <p:nvPr/>
          </p:nvGraphicFramePr>
          <p:xfrm>
            <a:off x="2678" y="731"/>
            <a:ext cx="228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" name="Equation" r:id="rId3" imgW="1219200" imgH="228600" progId="Equation.3">
                    <p:embed/>
                  </p:oleObj>
                </mc:Choice>
                <mc:Fallback>
                  <p:oleObj name="Equation" r:id="rId3" imgW="1219200" imgH="228600" progId="Equation.3">
                    <p:embed/>
                    <p:pic>
                      <p:nvPicPr>
                        <p:cNvPr id="27957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8" y="731"/>
                          <a:ext cx="2281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438" name="Text Box 14"/>
          <p:cNvSpPr txBox="1">
            <a:spLocks noChangeArrowheads="1"/>
          </p:cNvSpPr>
          <p:nvPr/>
        </p:nvSpPr>
        <p:spPr bwMode="auto">
          <a:xfrm>
            <a:off x="2060575" y="1857375"/>
            <a:ext cx="6718300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二、几种常见的随机变量的方差</a:t>
            </a:r>
          </a:p>
        </p:txBody>
      </p:sp>
      <p:graphicFrame>
        <p:nvGraphicFramePr>
          <p:cNvPr id="615440" name="Object 16"/>
          <p:cNvGraphicFramePr>
            <a:graphicFrameLocks noChangeAspect="1"/>
          </p:cNvGraphicFramePr>
          <p:nvPr/>
        </p:nvGraphicFramePr>
        <p:xfrm>
          <a:off x="6329364" y="5138739"/>
          <a:ext cx="34385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5" imgW="1079032" imgH="203112" progId="Equation.DSMT4">
                  <p:embed/>
                </p:oleObj>
              </mc:Choice>
              <mc:Fallback>
                <p:oleObj name="Equation" r:id="rId5" imgW="1079032" imgH="203112" progId="Equation.DSMT4">
                  <p:embed/>
                  <p:pic>
                    <p:nvPicPr>
                      <p:cNvPr id="61544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364" y="5138739"/>
                        <a:ext cx="34385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41" name="Object 17"/>
          <p:cNvGraphicFramePr>
            <a:graphicFrameLocks noChangeAspect="1"/>
          </p:cNvGraphicFramePr>
          <p:nvPr/>
        </p:nvGraphicFramePr>
        <p:xfrm>
          <a:off x="2720976" y="5083176"/>
          <a:ext cx="35401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公式" r:id="rId7" imgW="1104900" imgH="228600" progId="Equation.3">
                  <p:embed/>
                </p:oleObj>
              </mc:Choice>
              <mc:Fallback>
                <p:oleObj name="公式" r:id="rId7" imgW="1104900" imgH="228600" progId="Equation.3">
                  <p:embed/>
                  <p:pic>
                    <p:nvPicPr>
                      <p:cNvPr id="61544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976" y="5083176"/>
                        <a:ext cx="354012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443" name="Group 19"/>
          <p:cNvGrpSpPr>
            <a:grpSpLocks/>
          </p:cNvGrpSpPr>
          <p:nvPr/>
        </p:nvGrpSpPr>
        <p:grpSpPr bwMode="auto">
          <a:xfrm>
            <a:off x="1878013" y="2560638"/>
            <a:ext cx="7974012" cy="2432050"/>
            <a:chOff x="383" y="817"/>
            <a:chExt cx="5023" cy="1532"/>
          </a:xfrm>
        </p:grpSpPr>
        <p:sp>
          <p:nvSpPr>
            <p:cNvPr id="279560" name="Text Box 20"/>
            <p:cNvSpPr txBox="1">
              <a:spLocks noChangeArrowheads="1"/>
            </p:cNvSpPr>
            <p:nvPr/>
          </p:nvSpPr>
          <p:spPr bwMode="auto">
            <a:xfrm>
              <a:off x="383" y="817"/>
              <a:ext cx="5023" cy="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99CC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）（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－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）分布</a:t>
              </a:r>
            </a:p>
          </p:txBody>
        </p:sp>
        <p:sp>
          <p:nvSpPr>
            <p:cNvPr id="279561" name="Rectangle 21"/>
            <p:cNvSpPr>
              <a:spLocks noChangeArrowheads="1"/>
            </p:cNvSpPr>
            <p:nvPr/>
          </p:nvSpPr>
          <p:spPr bwMode="auto">
            <a:xfrm>
              <a:off x="2858" y="1832"/>
              <a:ext cx="819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Dotum" pitchFamily="34" charset="-127"/>
                  <a:cs typeface="+mn-cs"/>
                </a:rPr>
                <a:t>p</a:t>
              </a:r>
            </a:p>
          </p:txBody>
        </p:sp>
        <p:sp>
          <p:nvSpPr>
            <p:cNvPr id="279562" name="Rectangle 22"/>
            <p:cNvSpPr>
              <a:spLocks noChangeArrowheads="1"/>
            </p:cNvSpPr>
            <p:nvPr/>
          </p:nvSpPr>
          <p:spPr bwMode="auto">
            <a:xfrm>
              <a:off x="2038" y="1832"/>
              <a:ext cx="820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Dotum" pitchFamily="34" charset="-127"/>
                  <a:cs typeface="+mn-cs"/>
                </a:rPr>
                <a:t>1-</a:t>
              </a:r>
              <a:r>
                <a:rPr kumimoji="0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Dotum" pitchFamily="34" charset="-127"/>
                  <a:cs typeface="+mn-cs"/>
                </a:rPr>
                <a:t>p</a:t>
              </a:r>
            </a:p>
          </p:txBody>
        </p:sp>
        <p:sp>
          <p:nvSpPr>
            <p:cNvPr id="279563" name="Rectangle 23"/>
            <p:cNvSpPr>
              <a:spLocks noChangeArrowheads="1"/>
            </p:cNvSpPr>
            <p:nvPr/>
          </p:nvSpPr>
          <p:spPr bwMode="auto">
            <a:xfrm>
              <a:off x="1219" y="1832"/>
              <a:ext cx="819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Dotum" pitchFamily="34" charset="-127"/>
                  <a:cs typeface="+mn-cs"/>
                </a:rPr>
                <a:t>P</a:t>
              </a:r>
            </a:p>
          </p:txBody>
        </p:sp>
        <p:sp>
          <p:nvSpPr>
            <p:cNvPr id="279564" name="Rectangle 24"/>
            <p:cNvSpPr>
              <a:spLocks noChangeArrowheads="1"/>
            </p:cNvSpPr>
            <p:nvPr/>
          </p:nvSpPr>
          <p:spPr bwMode="auto">
            <a:xfrm>
              <a:off x="2858" y="1388"/>
              <a:ext cx="819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Dotum" pitchFamily="34" charset="-127"/>
                  <a:cs typeface="+mn-cs"/>
                </a:rPr>
                <a:t>1</a:t>
              </a:r>
            </a:p>
          </p:txBody>
        </p:sp>
        <p:sp>
          <p:nvSpPr>
            <p:cNvPr id="279565" name="Rectangle 25"/>
            <p:cNvSpPr>
              <a:spLocks noChangeArrowheads="1"/>
            </p:cNvSpPr>
            <p:nvPr/>
          </p:nvSpPr>
          <p:spPr bwMode="auto">
            <a:xfrm>
              <a:off x="2038" y="1388"/>
              <a:ext cx="820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Dotum" pitchFamily="34" charset="-127"/>
                  <a:cs typeface="+mn-cs"/>
                </a:rPr>
                <a:t>0</a:t>
              </a:r>
            </a:p>
          </p:txBody>
        </p:sp>
        <p:sp>
          <p:nvSpPr>
            <p:cNvPr id="279566" name="Rectangle 26"/>
            <p:cNvSpPr>
              <a:spLocks noChangeArrowheads="1"/>
            </p:cNvSpPr>
            <p:nvPr/>
          </p:nvSpPr>
          <p:spPr bwMode="auto">
            <a:xfrm>
              <a:off x="1219" y="1388"/>
              <a:ext cx="819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Dotum" pitchFamily="34" charset="-127"/>
                  <a:cs typeface="+mn-cs"/>
                </a:rPr>
                <a:t>X</a:t>
              </a:r>
            </a:p>
          </p:txBody>
        </p:sp>
        <p:sp>
          <p:nvSpPr>
            <p:cNvPr id="279567" name="Line 27"/>
            <p:cNvSpPr>
              <a:spLocks noChangeShapeType="1"/>
            </p:cNvSpPr>
            <p:nvPr/>
          </p:nvSpPr>
          <p:spPr bwMode="auto">
            <a:xfrm>
              <a:off x="1219" y="1832"/>
              <a:ext cx="24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9568" name="Line 28"/>
            <p:cNvSpPr>
              <a:spLocks noChangeShapeType="1"/>
            </p:cNvSpPr>
            <p:nvPr/>
          </p:nvSpPr>
          <p:spPr bwMode="auto">
            <a:xfrm>
              <a:off x="2038" y="1388"/>
              <a:ext cx="0" cy="9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905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3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0009D5D3-5030-4042-8435-27404DF5024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0579" name="Text Box 2"/>
          <p:cNvSpPr txBox="1">
            <a:spLocks noChangeArrowheads="1"/>
          </p:cNvSpPr>
          <p:nvPr/>
        </p:nvSpPr>
        <p:spPr bwMode="auto">
          <a:xfrm>
            <a:off x="1974851" y="549275"/>
            <a:ext cx="3567113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）二项分布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</a:t>
            </a:r>
          </a:p>
        </p:txBody>
      </p:sp>
      <p:graphicFrame>
        <p:nvGraphicFramePr>
          <p:cNvPr id="616451" name="Object 3"/>
          <p:cNvGraphicFramePr>
            <a:graphicFrameLocks noChangeAspect="1"/>
          </p:cNvGraphicFramePr>
          <p:nvPr>
            <p:extLst/>
          </p:nvPr>
        </p:nvGraphicFramePr>
        <p:xfrm>
          <a:off x="2851804" y="2390776"/>
          <a:ext cx="53879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3" imgW="1930400" imgH="228600" progId="Equation.DSMT4">
                  <p:embed/>
                </p:oleObj>
              </mc:Choice>
              <mc:Fallback>
                <p:oleObj name="Equation" r:id="rId3" imgW="1930400" imgH="228600" progId="Equation.DSMT4">
                  <p:embed/>
                  <p:pic>
                    <p:nvPicPr>
                      <p:cNvPr id="6164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804" y="2390776"/>
                        <a:ext cx="53879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52" name="Object 4"/>
          <p:cNvGraphicFramePr>
            <a:graphicFrameLocks noChangeAspect="1"/>
          </p:cNvGraphicFramePr>
          <p:nvPr>
            <p:extLst/>
          </p:nvPr>
        </p:nvGraphicFramePr>
        <p:xfrm>
          <a:off x="2895598" y="1389063"/>
          <a:ext cx="49863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5" imgW="1968500" imgH="228600" progId="Equation.DSMT4">
                  <p:embed/>
                </p:oleObj>
              </mc:Choice>
              <mc:Fallback>
                <p:oleObj name="Equation" r:id="rId5" imgW="1968500" imgH="228600" progId="Equation.DSMT4">
                  <p:embed/>
                  <p:pic>
                    <p:nvPicPr>
                      <p:cNvPr id="6164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598" y="1389063"/>
                        <a:ext cx="498633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453" name="Text Box 5"/>
          <p:cNvSpPr txBox="1">
            <a:spLocks noChangeArrowheads="1"/>
          </p:cNvSpPr>
          <p:nvPr/>
        </p:nvSpPr>
        <p:spPr bwMode="auto">
          <a:xfrm>
            <a:off x="2063751" y="3409950"/>
            <a:ext cx="4010025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）泊松分布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</a:t>
            </a:r>
          </a:p>
        </p:txBody>
      </p:sp>
      <p:graphicFrame>
        <p:nvGraphicFramePr>
          <p:cNvPr id="616454" name="Object 6"/>
          <p:cNvGraphicFramePr>
            <a:graphicFrameLocks noChangeAspect="1"/>
          </p:cNvGraphicFramePr>
          <p:nvPr>
            <p:extLst/>
          </p:nvPr>
        </p:nvGraphicFramePr>
        <p:xfrm>
          <a:off x="2455263" y="5224464"/>
          <a:ext cx="4141787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7" imgW="1473200" imgH="228600" progId="Equation.DSMT4">
                  <p:embed/>
                </p:oleObj>
              </mc:Choice>
              <mc:Fallback>
                <p:oleObj name="Equation" r:id="rId7" imgW="1473200" imgH="228600" progId="Equation.DSMT4">
                  <p:embed/>
                  <p:pic>
                    <p:nvPicPr>
                      <p:cNvPr id="6164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263" y="5224464"/>
                        <a:ext cx="4141787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55" name="Object 7"/>
          <p:cNvGraphicFramePr>
            <a:graphicFrameLocks noChangeAspect="1"/>
          </p:cNvGraphicFramePr>
          <p:nvPr>
            <p:extLst/>
          </p:nvPr>
        </p:nvGraphicFramePr>
        <p:xfrm>
          <a:off x="2405265" y="4305300"/>
          <a:ext cx="76501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9" imgW="2527300" imgH="228600" progId="Equation.DSMT4">
                  <p:embed/>
                </p:oleObj>
              </mc:Choice>
              <mc:Fallback>
                <p:oleObj name="Equation" r:id="rId9" imgW="2527300" imgH="228600" progId="Equation.DSMT4">
                  <p:embed/>
                  <p:pic>
                    <p:nvPicPr>
                      <p:cNvPr id="6164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265" y="4305300"/>
                        <a:ext cx="765016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86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Text Box 8"/>
          <p:cNvSpPr txBox="1">
            <a:spLocks noChangeArrowheads="1"/>
          </p:cNvSpPr>
          <p:nvPr/>
        </p:nvSpPr>
        <p:spPr bwMode="auto">
          <a:xfrm>
            <a:off x="2074864" y="982663"/>
            <a:ext cx="4897437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）均匀分布 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U(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</a:p>
        </p:txBody>
      </p:sp>
      <p:graphicFrame>
        <p:nvGraphicFramePr>
          <p:cNvPr id="367622" name="Object 9"/>
          <p:cNvGraphicFramePr>
            <a:graphicFrameLocks noChangeAspect="1"/>
          </p:cNvGraphicFramePr>
          <p:nvPr/>
        </p:nvGraphicFramePr>
        <p:xfrm>
          <a:off x="2949576" y="1889126"/>
          <a:ext cx="201612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公式" r:id="rId3" imgW="736280" imgH="393529" progId="Equation.3">
                  <p:embed/>
                </p:oleObj>
              </mc:Choice>
              <mc:Fallback>
                <p:oleObj name="公式" r:id="rId3" imgW="736280" imgH="393529" progId="Equation.3">
                  <p:embed/>
                  <p:pic>
                    <p:nvPicPr>
                      <p:cNvPr id="36762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6" y="1889126"/>
                        <a:ext cx="201612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58" name="Object 10"/>
          <p:cNvGraphicFramePr>
            <a:graphicFrameLocks noChangeAspect="1"/>
          </p:cNvGraphicFramePr>
          <p:nvPr/>
        </p:nvGraphicFramePr>
        <p:xfrm>
          <a:off x="2960688" y="3108325"/>
          <a:ext cx="7339012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公式" r:id="rId5" imgW="3225800" imgH="863600" progId="Equation.3">
                  <p:embed/>
                </p:oleObj>
              </mc:Choice>
              <mc:Fallback>
                <p:oleObj name="公式" r:id="rId5" imgW="3225800" imgH="863600" progId="Equation.3">
                  <p:embed/>
                  <p:pic>
                    <p:nvPicPr>
                      <p:cNvPr id="6164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3108325"/>
                        <a:ext cx="7339012" cy="188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339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61E74E74-723D-475D-BB84-457D88D85C8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2627" name="Text Box 2"/>
          <p:cNvSpPr txBox="1">
            <a:spLocks noChangeArrowheads="1"/>
          </p:cNvSpPr>
          <p:nvPr/>
        </p:nvSpPr>
        <p:spPr bwMode="auto">
          <a:xfrm>
            <a:off x="2106613" y="722313"/>
            <a:ext cx="5402262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）指数分布 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l-GR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λ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</a:t>
            </a:r>
          </a:p>
        </p:txBody>
      </p:sp>
      <p:graphicFrame>
        <p:nvGraphicFramePr>
          <p:cNvPr id="252935" name="Object 3"/>
          <p:cNvGraphicFramePr>
            <a:graphicFrameLocks noChangeAspect="1"/>
          </p:cNvGraphicFramePr>
          <p:nvPr/>
        </p:nvGraphicFramePr>
        <p:xfrm>
          <a:off x="2716213" y="1431926"/>
          <a:ext cx="1497012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公式" r:id="rId3" imgW="533169" imgH="393529" progId="Equation.3">
                  <p:embed/>
                </p:oleObj>
              </mc:Choice>
              <mc:Fallback>
                <p:oleObj name="公式" r:id="rId3" imgW="533169" imgH="393529" progId="Equation.3">
                  <p:embed/>
                  <p:pic>
                    <p:nvPicPr>
                      <p:cNvPr id="2529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1431926"/>
                        <a:ext cx="1497012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485" name="Object 13"/>
          <p:cNvGraphicFramePr>
            <a:graphicFrameLocks noGrp="1" noChangeAspect="1"/>
          </p:cNvGraphicFramePr>
          <p:nvPr>
            <p:ph sz="half" idx="1"/>
          </p:nvPr>
        </p:nvGraphicFramePr>
        <p:xfrm>
          <a:off x="2714626" y="2590800"/>
          <a:ext cx="7292975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公式" r:id="rId5" imgW="2743200" imgH="812800" progId="Equation.3">
                  <p:embed/>
                </p:oleObj>
              </mc:Choice>
              <mc:Fallback>
                <p:oleObj name="公式" r:id="rId5" imgW="2743200" imgH="812800" progId="Equation.3">
                  <p:embed/>
                  <p:pic>
                    <p:nvPicPr>
                      <p:cNvPr id="61748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6" y="2590800"/>
                        <a:ext cx="7292975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487" name="Object 15"/>
          <p:cNvGraphicFramePr>
            <a:graphicFrameLocks noGrp="1" noChangeAspect="1"/>
          </p:cNvGraphicFramePr>
          <p:nvPr>
            <p:ph sz="half" idx="2"/>
          </p:nvPr>
        </p:nvGraphicFramePr>
        <p:xfrm>
          <a:off x="2695575" y="4957763"/>
          <a:ext cx="4700588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公式" r:id="rId7" imgW="1675673" imgH="393529" progId="Equation.3">
                  <p:embed/>
                </p:oleObj>
              </mc:Choice>
              <mc:Fallback>
                <p:oleObj name="公式" r:id="rId7" imgW="1675673" imgH="393529" progId="Equation.3">
                  <p:embed/>
                  <p:pic>
                    <p:nvPicPr>
                      <p:cNvPr id="61748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4957763"/>
                        <a:ext cx="4700588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301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65833869-2788-463F-BEA9-F0B7AA41C67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3651" name="Text Box 4"/>
          <p:cNvSpPr txBox="1">
            <a:spLocks noChangeArrowheads="1"/>
          </p:cNvSpPr>
          <p:nvPr/>
        </p:nvSpPr>
        <p:spPr bwMode="auto">
          <a:xfrm>
            <a:off x="2446338" y="500063"/>
            <a:ext cx="5594350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6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）正态分布       ：</a:t>
            </a:r>
          </a:p>
        </p:txBody>
      </p:sp>
      <p:graphicFrame>
        <p:nvGraphicFramePr>
          <p:cNvPr id="253958" name="Object 5"/>
          <p:cNvGraphicFramePr>
            <a:graphicFrameLocks noChangeAspect="1"/>
          </p:cNvGraphicFramePr>
          <p:nvPr/>
        </p:nvGraphicFramePr>
        <p:xfrm>
          <a:off x="2755901" y="1263651"/>
          <a:ext cx="166846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公式" r:id="rId3" imgW="520474" imgH="203112" progId="Equation.3">
                  <p:embed/>
                </p:oleObj>
              </mc:Choice>
              <mc:Fallback>
                <p:oleObj name="公式" r:id="rId3" imgW="520474" imgH="203112" progId="Equation.3">
                  <p:embed/>
                  <p:pic>
                    <p:nvPicPr>
                      <p:cNvPr id="25395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1" y="1263651"/>
                        <a:ext cx="1668463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1735" name="Object 7"/>
          <p:cNvGraphicFramePr>
            <a:graphicFrameLocks noGrp="1" noChangeAspect="1"/>
          </p:cNvGraphicFramePr>
          <p:nvPr>
            <p:ph/>
          </p:nvPr>
        </p:nvGraphicFramePr>
        <p:xfrm>
          <a:off x="2509839" y="1957388"/>
          <a:ext cx="7412037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公式" r:id="rId5" imgW="2908300" imgH="1752600" progId="Equation.3">
                  <p:embed/>
                </p:oleObj>
              </mc:Choice>
              <mc:Fallback>
                <p:oleObj name="公式" r:id="rId5" imgW="2908300" imgH="1752600" progId="Equation.3">
                  <p:embed/>
                  <p:pic>
                    <p:nvPicPr>
                      <p:cNvPr id="8417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9" y="1957388"/>
                        <a:ext cx="7412037" cy="415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4" name="Object 8"/>
          <p:cNvGraphicFramePr>
            <a:graphicFrameLocks noChangeAspect="1"/>
          </p:cNvGraphicFramePr>
          <p:nvPr/>
        </p:nvGraphicFramePr>
        <p:xfrm>
          <a:off x="5208589" y="592138"/>
          <a:ext cx="14176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7" imgW="609600" imgH="228600" progId="Equation.DSMT4">
                  <p:embed/>
                </p:oleObj>
              </mc:Choice>
              <mc:Fallback>
                <p:oleObj name="Equation" r:id="rId7" imgW="609600" imgH="228600" progId="Equation.DSMT4">
                  <p:embed/>
                  <p:pic>
                    <p:nvPicPr>
                      <p:cNvPr id="28365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589" y="592138"/>
                        <a:ext cx="1417637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501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A509A9DC-2E74-430D-A82B-2BC3AE8A89C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2148" name="Text Box 17"/>
          <p:cNvSpPr txBox="1">
            <a:spLocks noChangeArrowheads="1"/>
          </p:cNvSpPr>
          <p:nvPr/>
        </p:nvSpPr>
        <p:spPr bwMode="auto">
          <a:xfrm>
            <a:off x="2424113" y="1079501"/>
            <a:ext cx="6751637" cy="1479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）若 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是连续型随机变量，其密</a:t>
            </a:r>
          </a:p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度函数为     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62149" name="Object 3"/>
          <p:cNvGraphicFramePr>
            <a:graphicFrameLocks noChangeAspect="1"/>
          </p:cNvGraphicFramePr>
          <p:nvPr>
            <p:extLst/>
          </p:nvPr>
        </p:nvGraphicFramePr>
        <p:xfrm>
          <a:off x="4168602" y="1871917"/>
          <a:ext cx="949325" cy="615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342751" imgH="203112" progId="Equation.3">
                  <p:embed/>
                </p:oleObj>
              </mc:Choice>
              <mc:Fallback>
                <p:oleObj name="Equation" r:id="rId3" imgW="342751" imgH="203112" progId="Equation.3">
                  <p:embed/>
                  <p:pic>
                    <p:nvPicPr>
                      <p:cNvPr id="26214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602" y="1871917"/>
                        <a:ext cx="949325" cy="6155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1" name="Object 7"/>
          <p:cNvGraphicFramePr>
            <a:graphicFrameLocks noChangeAspect="1"/>
          </p:cNvGraphicFramePr>
          <p:nvPr>
            <p:extLst/>
          </p:nvPr>
        </p:nvGraphicFramePr>
        <p:xfrm>
          <a:off x="3292475" y="3837919"/>
          <a:ext cx="4989512" cy="922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公式" r:id="rId5" imgW="1933481" imgH="314332" progId="Equation.3">
                  <p:embed/>
                </p:oleObj>
              </mc:Choice>
              <mc:Fallback>
                <p:oleObj name="公式" r:id="rId5" imgW="1933481" imgH="314332" progId="Equation.3">
                  <p:embed/>
                  <p:pic>
                    <p:nvPicPr>
                      <p:cNvPr id="2621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5" y="3837919"/>
                        <a:ext cx="4989512" cy="9225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2476" y="2627674"/>
            <a:ext cx="3252412" cy="96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1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2D1003C0-B57E-40E8-BFBE-0DEEF9B5591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20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4675" name="Text Box 4"/>
          <p:cNvSpPr txBox="1">
            <a:spLocks noChangeArrowheads="1"/>
          </p:cNvSpPr>
          <p:nvPr/>
        </p:nvSpPr>
        <p:spPr bwMode="auto">
          <a:xfrm>
            <a:off x="2347914" y="808038"/>
            <a:ext cx="3938587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三、方差的性质</a:t>
            </a:r>
          </a:p>
        </p:txBody>
      </p:sp>
      <p:sp>
        <p:nvSpPr>
          <p:cNvPr id="839685" name="Text Box 5"/>
          <p:cNvSpPr txBox="1">
            <a:spLocks noChangeArrowheads="1"/>
          </p:cNvSpPr>
          <p:nvPr/>
        </p:nvSpPr>
        <p:spPr bwMode="auto">
          <a:xfrm>
            <a:off x="2593976" y="1724025"/>
            <a:ext cx="5343525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marL="182563" indent="-182563"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82563" marR="0" lvl="0" indent="-182563" algn="just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为常数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</p:txBody>
      </p:sp>
      <p:sp>
        <p:nvSpPr>
          <p:cNvPr id="839686" name="Text Box 6"/>
          <p:cNvSpPr txBox="1">
            <a:spLocks noChangeArrowheads="1"/>
          </p:cNvSpPr>
          <p:nvPr/>
        </p:nvSpPr>
        <p:spPr bwMode="auto">
          <a:xfrm>
            <a:off x="2578101" y="2620963"/>
            <a:ext cx="6588125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CX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DX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为常数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839687" name="Text Box 7"/>
          <p:cNvSpPr txBox="1">
            <a:spLocks noChangeArrowheads="1"/>
          </p:cNvSpPr>
          <p:nvPr/>
        </p:nvSpPr>
        <p:spPr bwMode="auto">
          <a:xfrm>
            <a:off x="2681289" y="3497263"/>
            <a:ext cx="7629525" cy="131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）若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是相互独立的随机变量，则</a:t>
            </a:r>
          </a:p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DX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＋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DY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grpSp>
        <p:nvGrpSpPr>
          <p:cNvPr id="839691" name="Group 11"/>
          <p:cNvGrpSpPr>
            <a:grpSpLocks/>
          </p:cNvGrpSpPr>
          <p:nvPr/>
        </p:nvGrpSpPr>
        <p:grpSpPr bwMode="auto">
          <a:xfrm>
            <a:off x="2668588" y="4983163"/>
            <a:ext cx="6400800" cy="576262"/>
            <a:chOff x="750" y="3158"/>
            <a:chExt cx="4032" cy="363"/>
          </a:xfrm>
        </p:grpSpPr>
        <p:sp>
          <p:nvSpPr>
            <p:cNvPr id="284680" name="Text Box 9"/>
            <p:cNvSpPr txBox="1">
              <a:spLocks noChangeArrowheads="1"/>
            </p:cNvSpPr>
            <p:nvPr/>
          </p:nvSpPr>
          <p:spPr bwMode="auto">
            <a:xfrm>
              <a:off x="750" y="3158"/>
              <a:ext cx="403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）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DX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＝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graphicFrame>
          <p:nvGraphicFramePr>
            <p:cNvPr id="284681" name="Object 10"/>
            <p:cNvGraphicFramePr>
              <a:graphicFrameLocks noChangeAspect="1"/>
            </p:cNvGraphicFramePr>
            <p:nvPr/>
          </p:nvGraphicFramePr>
          <p:xfrm>
            <a:off x="2277" y="3182"/>
            <a:ext cx="2126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4" name="Equation" r:id="rId3" imgW="1155700" imgH="203200" progId="Equation.3">
                    <p:embed/>
                  </p:oleObj>
                </mc:Choice>
                <mc:Fallback>
                  <p:oleObj name="Equation" r:id="rId3" imgW="1155700" imgH="203200" progId="Equation.3">
                    <p:embed/>
                    <p:pic>
                      <p:nvPicPr>
                        <p:cNvPr id="284681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7" y="3182"/>
                          <a:ext cx="2126" cy="337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0413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5" grpId="0" autoUpdateAnimBg="0"/>
      <p:bldP spid="839686" grpId="0" autoUpdateAnimBg="0"/>
      <p:bldP spid="83968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2FF2A769-9948-4B4B-BEE2-B4F86C8A2DA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5699" name="Text Box 2"/>
          <p:cNvSpPr txBox="1">
            <a:spLocks noChangeArrowheads="1"/>
          </p:cNvSpPr>
          <p:nvPr/>
        </p:nvSpPr>
        <p:spPr bwMode="auto">
          <a:xfrm>
            <a:off x="2119314" y="930275"/>
            <a:ext cx="7807325" cy="2152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835025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、已知 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～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(1,2</a:t>
            </a:r>
            <a:r>
              <a: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～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(2,2</a:t>
            </a:r>
            <a:r>
              <a: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，且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相互独立，求：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-2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+3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的数学期望和方差 。</a:t>
            </a:r>
            <a:r>
              <a:rPr kumimoji="1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51064" y="3122613"/>
            <a:ext cx="6256337" cy="1555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Times New Roman" pitchFamily="18" charset="0"/>
              </a:rPr>
              <a:t>解：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Times New Roman" pitchFamily="18" charset="0"/>
              </a:rPr>
              <a:t>E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Times New Roman" pitchFamily="18" charset="0"/>
              </a:rPr>
              <a:t>(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Times New Roman" pitchFamily="18" charset="0"/>
              </a:rPr>
              <a:t>X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Times New Roman" pitchFamily="18" charset="0"/>
              </a:rPr>
              <a:t>-2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Times New Roman" pitchFamily="18" charset="0"/>
              </a:rPr>
              <a:t>Y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Times New Roman" pitchFamily="18" charset="0"/>
              </a:rPr>
              <a:t>+3)=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Times New Roman" pitchFamily="18" charset="0"/>
              </a:rPr>
              <a:t>EX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Times New Roman" pitchFamily="18" charset="0"/>
              </a:rPr>
              <a:t>-2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Times New Roman" pitchFamily="18" charset="0"/>
              </a:rPr>
              <a:t>EY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Times New Roman" pitchFamily="18" charset="0"/>
              </a:rPr>
              <a:t>+3=0;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Times New Roman" pitchFamily="18" charset="0"/>
              </a:rPr>
              <a:t>        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Times New Roman" pitchFamily="18" charset="0"/>
              </a:rPr>
              <a:t>D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Times New Roman" pitchFamily="18" charset="0"/>
              </a:rPr>
              <a:t>(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Times New Roman" pitchFamily="18" charset="0"/>
              </a:rPr>
              <a:t>X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Times New Roman" pitchFamily="18" charset="0"/>
              </a:rPr>
              <a:t>-2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Times New Roman" pitchFamily="18" charset="0"/>
              </a:rPr>
              <a:t>Y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Times New Roman" pitchFamily="18" charset="0"/>
              </a:rPr>
              <a:t>+3)=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Times New Roman" pitchFamily="18" charset="0"/>
              </a:rPr>
              <a:t>DX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Times New Roman" pitchFamily="18" charset="0"/>
              </a:rPr>
              <a:t>+4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Times New Roman" pitchFamily="18" charset="0"/>
              </a:rPr>
              <a:t>DY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Times New Roman" pitchFamily="18" charset="0"/>
              </a:rPr>
              <a:t>=20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34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22" name="Group 11"/>
          <p:cNvGrpSpPr>
            <a:grpSpLocks/>
          </p:cNvGrpSpPr>
          <p:nvPr/>
        </p:nvGrpSpPr>
        <p:grpSpPr bwMode="auto">
          <a:xfrm>
            <a:off x="2017713" y="776289"/>
            <a:ext cx="7859712" cy="4418013"/>
            <a:chOff x="311" y="489"/>
            <a:chExt cx="4951" cy="2783"/>
          </a:xfrm>
        </p:grpSpPr>
        <p:sp>
          <p:nvSpPr>
            <p:cNvPr id="286723" name="Text Box 4"/>
            <p:cNvSpPr txBox="1">
              <a:spLocks noChangeArrowheads="1"/>
            </p:cNvSpPr>
            <p:nvPr/>
          </p:nvSpPr>
          <p:spPr bwMode="auto">
            <a:xfrm>
              <a:off x="311" y="489"/>
              <a:ext cx="4951" cy="2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例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、设在同一组条件下，独立地对某物体的长度  进行了</a:t>
              </a:r>
              <a:r>
                <a:rPr kumimoji="0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次测量，第</a:t>
              </a:r>
              <a:r>
                <a:rPr kumimoji="0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次测量的结果为   ，它是随机变量，又设所有的    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0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=1,2,</a:t>
              </a:r>
              <a:r>
                <a:rPr kumimoji="0" lang="en-US" altLang="zh-CN" sz="32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</a:t>
              </a:r>
              <a:r>
                <a:rPr kumimoji="0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都服从正态分布         ，记</a:t>
              </a:r>
            </a:p>
            <a:p>
              <a:pPr marL="0" marR="0" lvl="0" indent="0" algn="l" defTabSz="914400" rtl="0" eaLnBrk="1" fontAlgn="base" latinLnBrk="0" hangingPunct="1">
                <a:lnSpc>
                  <a:spcPct val="1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          是</a:t>
              </a:r>
              <a:r>
                <a:rPr kumimoji="0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次测量结果的平均值，试计算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:</a:t>
              </a:r>
            </a:p>
          </p:txBody>
        </p:sp>
        <p:graphicFrame>
          <p:nvGraphicFramePr>
            <p:cNvPr id="286724" name="Object 5"/>
            <p:cNvGraphicFramePr>
              <a:graphicFrameLocks noChangeAspect="1"/>
            </p:cNvGraphicFramePr>
            <p:nvPr/>
          </p:nvGraphicFramePr>
          <p:xfrm>
            <a:off x="1116" y="1043"/>
            <a:ext cx="268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8" name="Equation" r:id="rId3" imgW="152268" imgH="164957" progId="Equation.DSMT4">
                    <p:embed/>
                  </p:oleObj>
                </mc:Choice>
                <mc:Fallback>
                  <p:oleObj name="Equation" r:id="rId3" imgW="152268" imgH="164957" progId="Equation.DSMT4">
                    <p:embed/>
                    <p:pic>
                      <p:nvPicPr>
                        <p:cNvPr id="286724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" y="1043"/>
                          <a:ext cx="268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25" name="Object 6"/>
            <p:cNvGraphicFramePr>
              <a:graphicFrameLocks noChangeAspect="1"/>
            </p:cNvGraphicFramePr>
            <p:nvPr/>
          </p:nvGraphicFramePr>
          <p:xfrm>
            <a:off x="4639" y="1398"/>
            <a:ext cx="374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9" name="Equation" r:id="rId5" imgW="215806" imgH="228501" progId="Equation.DSMT4">
                    <p:embed/>
                  </p:oleObj>
                </mc:Choice>
                <mc:Fallback>
                  <p:oleObj name="Equation" r:id="rId5" imgW="215806" imgH="228501" progId="Equation.DSMT4">
                    <p:embed/>
                    <p:pic>
                      <p:nvPicPr>
                        <p:cNvPr id="28672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9" y="1398"/>
                          <a:ext cx="374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26" name="Object 7"/>
            <p:cNvGraphicFramePr>
              <a:graphicFrameLocks noChangeAspect="1"/>
            </p:cNvGraphicFramePr>
            <p:nvPr/>
          </p:nvGraphicFramePr>
          <p:xfrm>
            <a:off x="899" y="1395"/>
            <a:ext cx="357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0" name="Equation" r:id="rId7" imgW="215806" imgH="228501" progId="Equation.DSMT4">
                    <p:embed/>
                  </p:oleObj>
                </mc:Choice>
                <mc:Fallback>
                  <p:oleObj name="Equation" r:id="rId7" imgW="215806" imgH="228501" progId="Equation.DSMT4">
                    <p:embed/>
                    <p:pic>
                      <p:nvPicPr>
                        <p:cNvPr id="28672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" y="1395"/>
                          <a:ext cx="357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27" name="Object 8"/>
            <p:cNvGraphicFramePr>
              <a:graphicFrameLocks noChangeAspect="1"/>
            </p:cNvGraphicFramePr>
            <p:nvPr/>
          </p:nvGraphicFramePr>
          <p:xfrm>
            <a:off x="3390" y="1761"/>
            <a:ext cx="1038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1" name="Equation" r:id="rId8" imgW="609600" imgH="228600" progId="Equation.DSMT4">
                    <p:embed/>
                  </p:oleObj>
                </mc:Choice>
                <mc:Fallback>
                  <p:oleObj name="Equation" r:id="rId8" imgW="609600" imgH="228600" progId="Equation.DSMT4">
                    <p:embed/>
                    <p:pic>
                      <p:nvPicPr>
                        <p:cNvPr id="28672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0" y="1761"/>
                          <a:ext cx="1038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28" name="Object 9"/>
            <p:cNvGraphicFramePr>
              <a:graphicFrameLocks noChangeAspect="1"/>
            </p:cNvGraphicFramePr>
            <p:nvPr/>
          </p:nvGraphicFramePr>
          <p:xfrm>
            <a:off x="496" y="2158"/>
            <a:ext cx="1250" cy="6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2" name="Equation" r:id="rId10" imgW="799753" imgH="431613" progId="Equation.DSMT4">
                    <p:embed/>
                  </p:oleObj>
                </mc:Choice>
                <mc:Fallback>
                  <p:oleObj name="Equation" r:id="rId10" imgW="799753" imgH="431613" progId="Equation.DSMT4">
                    <p:embed/>
                    <p:pic>
                      <p:nvPicPr>
                        <p:cNvPr id="286728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" y="2158"/>
                          <a:ext cx="1250" cy="6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29" name="Object 10"/>
            <p:cNvGraphicFramePr>
              <a:graphicFrameLocks noChangeAspect="1"/>
            </p:cNvGraphicFramePr>
            <p:nvPr/>
          </p:nvGraphicFramePr>
          <p:xfrm>
            <a:off x="1188" y="2863"/>
            <a:ext cx="2817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3" name="Equation" r:id="rId12" imgW="1879600" imgH="241300" progId="Equation.DSMT4">
                    <p:embed/>
                  </p:oleObj>
                </mc:Choice>
                <mc:Fallback>
                  <p:oleObj name="Equation" r:id="rId12" imgW="1879600" imgH="241300" progId="Equation.DSMT4">
                    <p:embed/>
                    <p:pic>
                      <p:nvPicPr>
                        <p:cNvPr id="286729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8" y="2863"/>
                          <a:ext cx="2817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5442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ext Box 4"/>
          <p:cNvSpPr txBox="1">
            <a:spLocks noChangeArrowheads="1"/>
          </p:cNvSpPr>
          <p:nvPr/>
        </p:nvSpPr>
        <p:spPr bwMode="auto">
          <a:xfrm>
            <a:off x="2185988" y="569913"/>
            <a:ext cx="992544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解：</a:t>
            </a:r>
          </a:p>
        </p:txBody>
      </p:sp>
      <p:graphicFrame>
        <p:nvGraphicFramePr>
          <p:cNvPr id="375813" name="Object 5"/>
          <p:cNvGraphicFramePr>
            <a:graphicFrameLocks noChangeAspect="1"/>
          </p:cNvGraphicFramePr>
          <p:nvPr/>
        </p:nvGraphicFramePr>
        <p:xfrm>
          <a:off x="3303588" y="795338"/>
          <a:ext cx="48069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3" imgW="2057400" imgH="431800" progId="Equation.DSMT4">
                  <p:embed/>
                </p:oleObj>
              </mc:Choice>
              <mc:Fallback>
                <p:oleObj name="Equation" r:id="rId3" imgW="2057400" imgH="431800" progId="Equation.DSMT4">
                  <p:embed/>
                  <p:pic>
                    <p:nvPicPr>
                      <p:cNvPr id="3758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8" y="795338"/>
                        <a:ext cx="48069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14" name="Object 6"/>
          <p:cNvGraphicFramePr>
            <a:graphicFrameLocks noChangeAspect="1"/>
          </p:cNvGraphicFramePr>
          <p:nvPr/>
        </p:nvGraphicFramePr>
        <p:xfrm>
          <a:off x="3314701" y="2092325"/>
          <a:ext cx="498157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5" imgW="2260600" imgH="444500" progId="Equation.DSMT4">
                  <p:embed/>
                </p:oleObj>
              </mc:Choice>
              <mc:Fallback>
                <p:oleObj name="Equation" r:id="rId5" imgW="2260600" imgH="444500" progId="Equation.DSMT4">
                  <p:embed/>
                  <p:pic>
                    <p:nvPicPr>
                      <p:cNvPr id="3758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1" y="2092325"/>
                        <a:ext cx="4981575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15" name="Object 7"/>
          <p:cNvGraphicFramePr>
            <a:graphicFrameLocks noChangeAspect="1"/>
          </p:cNvGraphicFramePr>
          <p:nvPr/>
        </p:nvGraphicFramePr>
        <p:xfrm>
          <a:off x="2166939" y="3294063"/>
          <a:ext cx="8243887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7" imgW="3556000" imgH="393700" progId="Equation.DSMT4">
                  <p:embed/>
                </p:oleObj>
              </mc:Choice>
              <mc:Fallback>
                <p:oleObj name="Equation" r:id="rId7" imgW="3556000" imgH="393700" progId="Equation.DSMT4">
                  <p:embed/>
                  <p:pic>
                    <p:nvPicPr>
                      <p:cNvPr id="3758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9" y="3294063"/>
                        <a:ext cx="8243887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16" name="Object 8"/>
          <p:cNvGraphicFramePr>
            <a:graphicFrameLocks noChangeAspect="1"/>
          </p:cNvGraphicFramePr>
          <p:nvPr/>
        </p:nvGraphicFramePr>
        <p:xfrm>
          <a:off x="3756026" y="4589463"/>
          <a:ext cx="58007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9" imgW="2514600" imgH="393700" progId="Equation.DSMT4">
                  <p:embed/>
                </p:oleObj>
              </mc:Choice>
              <mc:Fallback>
                <p:oleObj name="Equation" r:id="rId9" imgW="2514600" imgH="393700" progId="Equation.DSMT4">
                  <p:embed/>
                  <p:pic>
                    <p:nvPicPr>
                      <p:cNvPr id="3758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026" y="4589463"/>
                        <a:ext cx="580072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619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Text Box 4"/>
          <p:cNvSpPr txBox="1">
            <a:spLocks noChangeArrowheads="1"/>
          </p:cNvSpPr>
          <p:nvPr/>
        </p:nvSpPr>
        <p:spPr bwMode="auto">
          <a:xfrm>
            <a:off x="2088399" y="1056178"/>
            <a:ext cx="4288318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定理：切比雪夫不等式</a:t>
            </a:r>
          </a:p>
        </p:txBody>
      </p:sp>
      <p:graphicFrame>
        <p:nvGraphicFramePr>
          <p:cNvPr id="897030" name="Object 6"/>
          <p:cNvGraphicFramePr>
            <a:graphicFrameLocks noChangeAspect="1"/>
          </p:cNvGraphicFramePr>
          <p:nvPr>
            <p:extLst/>
          </p:nvPr>
        </p:nvGraphicFramePr>
        <p:xfrm>
          <a:off x="3060730" y="1921799"/>
          <a:ext cx="5526087" cy="195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3" imgW="2298700" imgH="812800" progId="Equation.DSMT4">
                  <p:embed/>
                </p:oleObj>
              </mc:Choice>
              <mc:Fallback>
                <p:oleObj name="Equation" r:id="rId3" imgW="2298700" imgH="812800" progId="Equation.DSMT4">
                  <p:embed/>
                  <p:pic>
                    <p:nvPicPr>
                      <p:cNvPr id="897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30" y="1921799"/>
                        <a:ext cx="5526087" cy="195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10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42343ECF-7C54-40F9-99FC-4D489098101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3179" name="Text Box 6"/>
          <p:cNvSpPr txBox="1">
            <a:spLocks noChangeArrowheads="1"/>
          </p:cNvSpPr>
          <p:nvPr/>
        </p:nvSpPr>
        <p:spPr bwMode="auto">
          <a:xfrm>
            <a:off x="1447396" y="1074612"/>
            <a:ext cx="8512175" cy="1266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）二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维离散型随机变量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的联合分布律为</a:t>
            </a:r>
          </a:p>
        </p:txBody>
      </p:sp>
      <p:graphicFrame>
        <p:nvGraphicFramePr>
          <p:cNvPr id="263180" name="Object 11"/>
          <p:cNvGraphicFramePr>
            <a:graphicFrameLocks noChangeAspect="1"/>
          </p:cNvGraphicFramePr>
          <p:nvPr>
            <p:extLst/>
          </p:nvPr>
        </p:nvGraphicFramePr>
        <p:xfrm>
          <a:off x="3163426" y="2218493"/>
          <a:ext cx="5950412" cy="654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2197100" imgH="241300" progId="Equation.DSMT4">
                  <p:embed/>
                </p:oleObj>
              </mc:Choice>
              <mc:Fallback>
                <p:oleObj name="Equation" r:id="rId3" imgW="2197100" imgH="241300" progId="Equation.DSMT4">
                  <p:embed/>
                  <p:pic>
                    <p:nvPicPr>
                      <p:cNvPr id="26318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426" y="2218493"/>
                        <a:ext cx="5950412" cy="654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5" name="Object 7"/>
          <p:cNvGraphicFramePr>
            <a:graphicFrameLocks noChangeAspect="1"/>
          </p:cNvGraphicFramePr>
          <p:nvPr>
            <p:extLst/>
          </p:nvPr>
        </p:nvGraphicFramePr>
        <p:xfrm>
          <a:off x="2763838" y="3399215"/>
          <a:ext cx="6350000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2162011" imgH="428817" progId="Equation.DSMT4">
                  <p:embed/>
                </p:oleObj>
              </mc:Choice>
              <mc:Fallback>
                <p:oleObj name="Equation" r:id="rId5" imgW="2162011" imgH="428817" progId="Equation.DSMT4">
                  <p:embed/>
                  <p:pic>
                    <p:nvPicPr>
                      <p:cNvPr id="2631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3399215"/>
                        <a:ext cx="6350000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76" name="Text Box 16"/>
          <p:cNvSpPr txBox="1">
            <a:spLocks noChangeArrowheads="1"/>
          </p:cNvSpPr>
          <p:nvPr/>
        </p:nvSpPr>
        <p:spPr bwMode="auto">
          <a:xfrm>
            <a:off x="1657986" y="3554413"/>
            <a:ext cx="5810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则</a:t>
            </a:r>
          </a:p>
        </p:txBody>
      </p:sp>
    </p:spTree>
    <p:extLst>
      <p:ext uri="{BB962C8B-B14F-4D97-AF65-F5344CB8AC3E}">
        <p14:creationId xmlns:p14="http://schemas.microsoft.com/office/powerpoint/2010/main" val="162300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194" name="Group 9"/>
          <p:cNvGrpSpPr>
            <a:grpSpLocks/>
          </p:cNvGrpSpPr>
          <p:nvPr/>
        </p:nvGrpSpPr>
        <p:grpSpPr bwMode="auto">
          <a:xfrm>
            <a:off x="1797051" y="792164"/>
            <a:ext cx="8537575" cy="1285875"/>
            <a:chOff x="172" y="499"/>
            <a:chExt cx="5378" cy="810"/>
          </a:xfrm>
        </p:grpSpPr>
        <p:sp>
          <p:nvSpPr>
            <p:cNvPr id="264201" name="Text Box 9"/>
            <p:cNvSpPr txBox="1">
              <a:spLocks noChangeArrowheads="1"/>
            </p:cNvSpPr>
            <p:nvPr/>
          </p:nvSpPr>
          <p:spPr bwMode="auto">
            <a:xfrm>
              <a:off x="172" y="499"/>
              <a:ext cx="5378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1" lang="zh-CN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）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若二维连续型随机变量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（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，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）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的联合密度函数为       ，</a:t>
              </a:r>
            </a:p>
          </p:txBody>
        </p:sp>
        <p:graphicFrame>
          <p:nvGraphicFramePr>
            <p:cNvPr id="264202" name="Object 7"/>
            <p:cNvGraphicFramePr>
              <a:graphicFrameLocks noChangeAspect="1"/>
            </p:cNvGraphicFramePr>
            <p:nvPr/>
          </p:nvGraphicFramePr>
          <p:xfrm>
            <a:off x="1544" y="975"/>
            <a:ext cx="795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58" name="Equation" r:id="rId3" imgW="482391" imgH="203112" progId="Equation.DSMT4">
                    <p:embed/>
                  </p:oleObj>
                </mc:Choice>
                <mc:Fallback>
                  <p:oleObj name="Equation" r:id="rId3" imgW="482391" imgH="203112" progId="Equation.DSMT4">
                    <p:embed/>
                    <p:pic>
                      <p:nvPicPr>
                        <p:cNvPr id="26420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4" y="975"/>
                          <a:ext cx="795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4197" name="Object 11"/>
          <p:cNvGraphicFramePr>
            <a:graphicFrameLocks noChangeAspect="1"/>
          </p:cNvGraphicFramePr>
          <p:nvPr>
            <p:extLst/>
          </p:nvPr>
        </p:nvGraphicFramePr>
        <p:xfrm>
          <a:off x="3062491" y="2791619"/>
          <a:ext cx="62738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5" imgW="1971569" imgH="318851" progId="Equation.DSMT4">
                  <p:embed/>
                </p:oleObj>
              </mc:Choice>
              <mc:Fallback>
                <p:oleObj name="Equation" r:id="rId5" imgW="1971569" imgH="318851" progId="Equation.DSMT4">
                  <p:embed/>
                  <p:pic>
                    <p:nvPicPr>
                      <p:cNvPr id="26419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491" y="2791619"/>
                        <a:ext cx="627380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198" name="Text Box 20"/>
          <p:cNvSpPr txBox="1">
            <a:spLocks noChangeArrowheads="1"/>
          </p:cNvSpPr>
          <p:nvPr/>
        </p:nvSpPr>
        <p:spPr bwMode="auto">
          <a:xfrm>
            <a:off x="1923503" y="2503488"/>
            <a:ext cx="5810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则</a:t>
            </a:r>
          </a:p>
        </p:txBody>
      </p:sp>
    </p:spTree>
    <p:extLst>
      <p:ext uri="{BB962C8B-B14F-4D97-AF65-F5344CB8AC3E}">
        <p14:creationId xmlns:p14="http://schemas.microsoft.com/office/powerpoint/2010/main" val="44871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314" name="Group 10"/>
          <p:cNvGrpSpPr>
            <a:grpSpLocks/>
          </p:cNvGrpSpPr>
          <p:nvPr/>
        </p:nvGrpSpPr>
        <p:grpSpPr bwMode="auto">
          <a:xfrm>
            <a:off x="2082800" y="660401"/>
            <a:ext cx="6973888" cy="2974975"/>
            <a:chOff x="524" y="1233"/>
            <a:chExt cx="4393" cy="1874"/>
          </a:xfrm>
        </p:grpSpPr>
        <p:sp>
          <p:nvSpPr>
            <p:cNvPr id="269318" name="Text Box 5"/>
            <p:cNvSpPr txBox="1">
              <a:spLocks noChangeArrowheads="1"/>
            </p:cNvSpPr>
            <p:nvPr/>
          </p:nvSpPr>
          <p:spPr bwMode="auto">
            <a:xfrm>
              <a:off x="524" y="1233"/>
              <a:ext cx="397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例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、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）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的联合密度函数为：</a:t>
              </a:r>
            </a:p>
          </p:txBody>
        </p:sp>
        <p:graphicFrame>
          <p:nvGraphicFramePr>
            <p:cNvPr id="269319" name="Object 6"/>
            <p:cNvGraphicFramePr>
              <a:graphicFrameLocks noChangeAspect="1"/>
            </p:cNvGraphicFramePr>
            <p:nvPr/>
          </p:nvGraphicFramePr>
          <p:xfrm>
            <a:off x="1196" y="1790"/>
            <a:ext cx="3721" cy="8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2" name="Equation" r:id="rId3" imgW="1688367" imgH="482391" progId="Equation.DSMT4">
                    <p:embed/>
                  </p:oleObj>
                </mc:Choice>
                <mc:Fallback>
                  <p:oleObj name="Equation" r:id="rId3" imgW="1688367" imgH="482391" progId="Equation.DSMT4">
                    <p:embed/>
                    <p:pic>
                      <p:nvPicPr>
                        <p:cNvPr id="269319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" y="1790"/>
                          <a:ext cx="3721" cy="8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9320" name="Text Box 8"/>
            <p:cNvSpPr txBox="1">
              <a:spLocks noChangeArrowheads="1"/>
            </p:cNvSpPr>
            <p:nvPr/>
          </p:nvSpPr>
          <p:spPr bwMode="auto">
            <a:xfrm>
              <a:off x="1108" y="2744"/>
              <a:ext cx="1121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求：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EY</a:t>
              </a:r>
            </a:p>
          </p:txBody>
        </p:sp>
      </p:grpSp>
      <p:graphicFrame>
        <p:nvGraphicFramePr>
          <p:cNvPr id="363529" name="Object 9"/>
          <p:cNvGraphicFramePr>
            <a:graphicFrameLocks noChangeAspect="1"/>
          </p:cNvGraphicFramePr>
          <p:nvPr/>
        </p:nvGraphicFramePr>
        <p:xfrm>
          <a:off x="3048000" y="3940175"/>
          <a:ext cx="46228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5" imgW="1600200" imgH="330200" progId="Equation.DSMT4">
                  <p:embed/>
                </p:oleObj>
              </mc:Choice>
              <mc:Fallback>
                <p:oleObj name="Equation" r:id="rId5" imgW="1600200" imgH="330200" progId="Equation.DSMT4">
                  <p:embed/>
                  <p:pic>
                    <p:nvPicPr>
                      <p:cNvPr id="3635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940175"/>
                        <a:ext cx="46228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30" name="Object 10"/>
          <p:cNvGraphicFramePr>
            <a:graphicFrameLocks noChangeAspect="1"/>
          </p:cNvGraphicFramePr>
          <p:nvPr/>
        </p:nvGraphicFramePr>
        <p:xfrm>
          <a:off x="3709988" y="5018088"/>
          <a:ext cx="46291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7" imgW="1815312" imgH="393529" progId="Equation.DSMT4">
                  <p:embed/>
                </p:oleObj>
              </mc:Choice>
              <mc:Fallback>
                <p:oleObj name="Equation" r:id="rId7" imgW="1815312" imgH="393529" progId="Equation.DSMT4">
                  <p:embed/>
                  <p:pic>
                    <p:nvPicPr>
                      <p:cNvPr id="3635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8" y="5018088"/>
                        <a:ext cx="462915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31" name="Text Box 11"/>
          <p:cNvSpPr txBox="1">
            <a:spLocks noChangeArrowheads="1"/>
          </p:cNvSpPr>
          <p:nvPr/>
        </p:nvSpPr>
        <p:spPr bwMode="auto">
          <a:xfrm>
            <a:off x="2201864" y="3659188"/>
            <a:ext cx="1138237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解：</a:t>
            </a:r>
          </a:p>
        </p:txBody>
      </p:sp>
    </p:spTree>
    <p:extLst>
      <p:ext uri="{BB962C8B-B14F-4D97-AF65-F5344CB8AC3E}">
        <p14:creationId xmlns:p14="http://schemas.microsoft.com/office/powerpoint/2010/main" val="287175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5EE84A92-44BB-41D5-B7D2-3F570E75C1D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0339" name="Group 15"/>
          <p:cNvGrpSpPr>
            <a:grpSpLocks/>
          </p:cNvGrpSpPr>
          <p:nvPr/>
        </p:nvGrpSpPr>
        <p:grpSpPr bwMode="auto">
          <a:xfrm>
            <a:off x="2006600" y="388939"/>
            <a:ext cx="8369300" cy="2616199"/>
            <a:chOff x="304" y="245"/>
            <a:chExt cx="5272" cy="1648"/>
          </a:xfrm>
        </p:grpSpPr>
        <p:sp>
          <p:nvSpPr>
            <p:cNvPr id="270346" name="Text Box 4"/>
            <p:cNvSpPr txBox="1">
              <a:spLocks noChangeArrowheads="1"/>
            </p:cNvSpPr>
            <p:nvPr/>
          </p:nvSpPr>
          <p:spPr bwMode="auto">
            <a:xfrm>
              <a:off x="304" y="245"/>
              <a:ext cx="5272" cy="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例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：设随机变量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（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X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，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Y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）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服从二维正态分</a:t>
              </a: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   布，其密度为</a:t>
              </a:r>
            </a:p>
          </p:txBody>
        </p:sp>
        <p:graphicFrame>
          <p:nvGraphicFramePr>
            <p:cNvPr id="270347" name="Object 6"/>
            <p:cNvGraphicFramePr>
              <a:graphicFrameLocks noChangeAspect="1"/>
            </p:cNvGraphicFramePr>
            <p:nvPr/>
          </p:nvGraphicFramePr>
          <p:xfrm>
            <a:off x="2572" y="609"/>
            <a:ext cx="2561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6" name="Equation" r:id="rId3" imgW="1765300" imgH="419100" progId="Equation.3">
                    <p:embed/>
                  </p:oleObj>
                </mc:Choice>
                <mc:Fallback>
                  <p:oleObj name="Equation" r:id="rId3" imgW="1765300" imgH="419100" progId="Equation.3">
                    <p:embed/>
                    <p:pic>
                      <p:nvPicPr>
                        <p:cNvPr id="27034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2" y="609"/>
                          <a:ext cx="2561" cy="5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0348" name="Text Box 7"/>
            <p:cNvSpPr txBox="1">
              <a:spLocks noChangeArrowheads="1"/>
            </p:cNvSpPr>
            <p:nvPr/>
          </p:nvSpPr>
          <p:spPr bwMode="auto">
            <a:xfrm>
              <a:off x="920" y="1219"/>
              <a:ext cx="3807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求    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           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的数学期望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。</a:t>
              </a:r>
            </a:p>
          </p:txBody>
        </p:sp>
        <p:graphicFrame>
          <p:nvGraphicFramePr>
            <p:cNvPr id="270349" name="Object 8"/>
            <p:cNvGraphicFramePr>
              <a:graphicFrameLocks noChangeAspect="1"/>
            </p:cNvGraphicFramePr>
            <p:nvPr/>
          </p:nvGraphicFramePr>
          <p:xfrm>
            <a:off x="1231" y="1183"/>
            <a:ext cx="1673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7" name="Equation" r:id="rId5" imgW="914400" imgH="241300" progId="Equation.3">
                    <p:embed/>
                  </p:oleObj>
                </mc:Choice>
                <mc:Fallback>
                  <p:oleObj name="Equation" r:id="rId5" imgW="914400" imgH="241300" progId="Equation.3">
                    <p:embed/>
                    <p:pic>
                      <p:nvPicPr>
                        <p:cNvPr id="27034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1" y="1183"/>
                          <a:ext cx="1673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9296" name="Group 16"/>
          <p:cNvGrpSpPr>
            <a:grpSpLocks/>
          </p:cNvGrpSpPr>
          <p:nvPr/>
        </p:nvGrpSpPr>
        <p:grpSpPr bwMode="auto">
          <a:xfrm>
            <a:off x="2154238" y="2698751"/>
            <a:ext cx="7548562" cy="938213"/>
            <a:chOff x="397" y="1700"/>
            <a:chExt cx="4755" cy="591"/>
          </a:xfrm>
        </p:grpSpPr>
        <p:sp>
          <p:nvSpPr>
            <p:cNvPr id="270344" name="Text Box 10"/>
            <p:cNvSpPr txBox="1">
              <a:spLocks noChangeArrowheads="1"/>
            </p:cNvSpPr>
            <p:nvPr/>
          </p:nvSpPr>
          <p:spPr bwMode="auto">
            <a:xfrm>
              <a:off x="397" y="1781"/>
              <a:ext cx="168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解：</a:t>
              </a:r>
            </a:p>
          </p:txBody>
        </p:sp>
        <p:graphicFrame>
          <p:nvGraphicFramePr>
            <p:cNvPr id="270345" name="Object 11"/>
            <p:cNvGraphicFramePr>
              <a:graphicFrameLocks noChangeAspect="1"/>
            </p:cNvGraphicFramePr>
            <p:nvPr/>
          </p:nvGraphicFramePr>
          <p:xfrm>
            <a:off x="849" y="1700"/>
            <a:ext cx="4303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8" name="Equation" r:id="rId7" imgW="2971800" imgH="419100" progId="Equation.3">
                    <p:embed/>
                  </p:oleObj>
                </mc:Choice>
                <mc:Fallback>
                  <p:oleObj name="Equation" r:id="rId7" imgW="2971800" imgH="419100" progId="Equation.3">
                    <p:embed/>
                    <p:pic>
                      <p:nvPicPr>
                        <p:cNvPr id="27034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9" y="1700"/>
                          <a:ext cx="4303" cy="5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9292" name="Object 12"/>
          <p:cNvGraphicFramePr>
            <a:graphicFrameLocks noChangeAspect="1"/>
          </p:cNvGraphicFramePr>
          <p:nvPr/>
        </p:nvGraphicFramePr>
        <p:xfrm>
          <a:off x="3422650" y="3813175"/>
          <a:ext cx="417353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9" imgW="1764534" imgH="444307" progId="Equation.3">
                  <p:embed/>
                </p:oleObj>
              </mc:Choice>
              <mc:Fallback>
                <p:oleObj name="Equation" r:id="rId9" imgW="1764534" imgH="444307" progId="Equation.3">
                  <p:embed/>
                  <p:pic>
                    <p:nvPicPr>
                      <p:cNvPr id="6092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3813175"/>
                        <a:ext cx="4173538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9293" name="Object 13"/>
          <p:cNvGraphicFramePr>
            <a:graphicFrameLocks noChangeAspect="1"/>
          </p:cNvGraphicFramePr>
          <p:nvPr/>
        </p:nvGraphicFramePr>
        <p:xfrm>
          <a:off x="3475039" y="5037139"/>
          <a:ext cx="343058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11" imgW="1473200" imgH="444500" progId="Equation.3">
                  <p:embed/>
                </p:oleObj>
              </mc:Choice>
              <mc:Fallback>
                <p:oleObj name="Equation" r:id="rId11" imgW="1473200" imgH="444500" progId="Equation.3">
                  <p:embed/>
                  <p:pic>
                    <p:nvPicPr>
                      <p:cNvPr id="60929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039" y="5037139"/>
                        <a:ext cx="3430587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9294" name="Object 14"/>
          <p:cNvGraphicFramePr>
            <a:graphicFrameLocks noChangeAspect="1"/>
          </p:cNvGraphicFramePr>
          <p:nvPr/>
        </p:nvGraphicFramePr>
        <p:xfrm>
          <a:off x="6958013" y="5095876"/>
          <a:ext cx="11493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13" imgW="406048" imgH="444114" progId="Equation.3">
                  <p:embed/>
                </p:oleObj>
              </mc:Choice>
              <mc:Fallback>
                <p:oleObj name="Equation" r:id="rId13" imgW="406048" imgH="444114" progId="Equation.3">
                  <p:embed/>
                  <p:pic>
                    <p:nvPicPr>
                      <p:cNvPr id="60929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013" y="5095876"/>
                        <a:ext cx="114935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580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CCDF7BA4-6D85-4D4F-85AE-A63EA474DB9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1363" name="Text Box 2"/>
          <p:cNvSpPr txBox="1">
            <a:spLocks noChangeArrowheads="1"/>
          </p:cNvSpPr>
          <p:nvPr/>
        </p:nvSpPr>
        <p:spPr bwMode="auto">
          <a:xfrm>
            <a:off x="2227263" y="511175"/>
            <a:ext cx="7878762" cy="131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：设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相互独立同服从标准正态分</a:t>
            </a:r>
          </a:p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布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），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求 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max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｛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｝）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612355" name="Text Box 3"/>
          <p:cNvSpPr txBox="1">
            <a:spLocks noChangeArrowheads="1"/>
          </p:cNvSpPr>
          <p:nvPr/>
        </p:nvSpPr>
        <p:spPr bwMode="auto">
          <a:xfrm>
            <a:off x="2074863" y="2019300"/>
            <a:ext cx="6496050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解：由题设，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的联合密度为</a:t>
            </a:r>
          </a:p>
        </p:txBody>
      </p:sp>
      <p:graphicFrame>
        <p:nvGraphicFramePr>
          <p:cNvPr id="612356" name="Object 4"/>
          <p:cNvGraphicFramePr>
            <a:graphicFrameLocks noChangeAspect="1"/>
          </p:cNvGraphicFramePr>
          <p:nvPr/>
        </p:nvGraphicFramePr>
        <p:xfrm>
          <a:off x="2838451" y="2878139"/>
          <a:ext cx="44354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3" imgW="1765300" imgH="419100" progId="Equation.3">
                  <p:embed/>
                </p:oleObj>
              </mc:Choice>
              <mc:Fallback>
                <p:oleObj name="Equation" r:id="rId3" imgW="1765300" imgH="419100" progId="Equation.3">
                  <p:embed/>
                  <p:pic>
                    <p:nvPicPr>
                      <p:cNvPr id="6123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1" y="2878139"/>
                        <a:ext cx="443547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2357" name="Group 5"/>
          <p:cNvGrpSpPr>
            <a:grpSpLocks/>
          </p:cNvGrpSpPr>
          <p:nvPr/>
        </p:nvGrpSpPr>
        <p:grpSpPr bwMode="auto">
          <a:xfrm>
            <a:off x="8134350" y="1866900"/>
            <a:ext cx="2533650" cy="2332038"/>
            <a:chOff x="4032" y="1680"/>
            <a:chExt cx="1728" cy="1632"/>
          </a:xfrm>
        </p:grpSpPr>
        <p:sp>
          <p:nvSpPr>
            <p:cNvPr id="271368" name="Line 6"/>
            <p:cNvSpPr>
              <a:spLocks noChangeShapeType="1"/>
            </p:cNvSpPr>
            <p:nvPr/>
          </p:nvSpPr>
          <p:spPr bwMode="auto">
            <a:xfrm>
              <a:off x="4032" y="2544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1369" name="Line 7"/>
            <p:cNvSpPr>
              <a:spLocks noChangeShapeType="1"/>
            </p:cNvSpPr>
            <p:nvPr/>
          </p:nvSpPr>
          <p:spPr bwMode="auto">
            <a:xfrm flipV="1">
              <a:off x="4848" y="168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1370" name="Line 8"/>
            <p:cNvSpPr>
              <a:spLocks noChangeShapeType="1"/>
            </p:cNvSpPr>
            <p:nvPr/>
          </p:nvSpPr>
          <p:spPr bwMode="auto">
            <a:xfrm flipH="1">
              <a:off x="4224" y="1872"/>
              <a:ext cx="1296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1371" name="Text Box 9"/>
            <p:cNvSpPr txBox="1">
              <a:spLocks noChangeArrowheads="1"/>
            </p:cNvSpPr>
            <p:nvPr/>
          </p:nvSpPr>
          <p:spPr bwMode="auto">
            <a:xfrm>
              <a:off x="5472" y="2497"/>
              <a:ext cx="28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  <p:sp>
          <p:nvSpPr>
            <p:cNvPr id="271372" name="Text Box 10"/>
            <p:cNvSpPr txBox="1">
              <a:spLocks noChangeArrowheads="1"/>
            </p:cNvSpPr>
            <p:nvPr/>
          </p:nvSpPr>
          <p:spPr bwMode="auto">
            <a:xfrm>
              <a:off x="4608" y="1680"/>
              <a:ext cx="33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271373" name="Text Box 11"/>
            <p:cNvSpPr txBox="1">
              <a:spLocks noChangeArrowheads="1"/>
            </p:cNvSpPr>
            <p:nvPr/>
          </p:nvSpPr>
          <p:spPr bwMode="auto">
            <a:xfrm>
              <a:off x="4848" y="2497"/>
              <a:ext cx="28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</a:t>
              </a:r>
            </a:p>
          </p:txBody>
        </p:sp>
        <p:sp>
          <p:nvSpPr>
            <p:cNvPr id="271374" name="Text Box 12"/>
            <p:cNvSpPr txBox="1">
              <a:spLocks noChangeArrowheads="1"/>
            </p:cNvSpPr>
            <p:nvPr/>
          </p:nvSpPr>
          <p:spPr bwMode="auto">
            <a:xfrm>
              <a:off x="4272" y="2112"/>
              <a:ext cx="62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 &lt; y</a:t>
              </a:r>
            </a:p>
          </p:txBody>
        </p:sp>
        <p:sp>
          <p:nvSpPr>
            <p:cNvPr id="271375" name="Text Box 13"/>
            <p:cNvSpPr txBox="1">
              <a:spLocks noChangeArrowheads="1"/>
            </p:cNvSpPr>
            <p:nvPr/>
          </p:nvSpPr>
          <p:spPr bwMode="auto">
            <a:xfrm>
              <a:off x="4992" y="2688"/>
              <a:ext cx="624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 &lt; x</a:t>
              </a:r>
            </a:p>
          </p:txBody>
        </p:sp>
      </p:grpSp>
      <p:graphicFrame>
        <p:nvGraphicFramePr>
          <p:cNvPr id="612366" name="Object 14"/>
          <p:cNvGraphicFramePr>
            <a:graphicFrameLocks noChangeAspect="1"/>
          </p:cNvGraphicFramePr>
          <p:nvPr/>
        </p:nvGraphicFramePr>
        <p:xfrm>
          <a:off x="1930401" y="4252914"/>
          <a:ext cx="846296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5" imgW="3695700" imgH="419100" progId="Equation.DSMT4">
                  <p:embed/>
                </p:oleObj>
              </mc:Choice>
              <mc:Fallback>
                <p:oleObj name="Equation" r:id="rId5" imgW="3695700" imgH="419100" progId="Equation.DSMT4">
                  <p:embed/>
                  <p:pic>
                    <p:nvPicPr>
                      <p:cNvPr id="61236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1" y="4252914"/>
                        <a:ext cx="8462963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744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C45F475D-BB6F-42F3-B65A-AE4BF758E90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45763" name="Object 2"/>
          <p:cNvGraphicFramePr>
            <a:graphicFrameLocks noChangeAspect="1"/>
          </p:cNvGraphicFramePr>
          <p:nvPr/>
        </p:nvGraphicFramePr>
        <p:xfrm>
          <a:off x="2682875" y="2065339"/>
          <a:ext cx="746918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3" imgW="3314700" imgH="444500" progId="Equation.DSMT4">
                  <p:embed/>
                </p:oleObj>
              </mc:Choice>
              <mc:Fallback>
                <p:oleObj name="Equation" r:id="rId3" imgW="3314700" imgH="444500" progId="Equation.DSMT4">
                  <p:embed/>
                  <p:pic>
                    <p:nvPicPr>
                      <p:cNvPr id="24576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2065339"/>
                        <a:ext cx="746918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4" name="Object 3"/>
          <p:cNvGraphicFramePr>
            <a:graphicFrameLocks noChangeAspect="1"/>
          </p:cNvGraphicFramePr>
          <p:nvPr/>
        </p:nvGraphicFramePr>
        <p:xfrm>
          <a:off x="2725738" y="3413126"/>
          <a:ext cx="1077912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5" imgW="406224" imgH="418918" progId="Equation.3">
                  <p:embed/>
                </p:oleObj>
              </mc:Choice>
              <mc:Fallback>
                <p:oleObj name="Equation" r:id="rId5" imgW="406224" imgH="418918" progId="Equation.3">
                  <p:embed/>
                  <p:pic>
                    <p:nvPicPr>
                      <p:cNvPr id="24576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38" y="3413126"/>
                        <a:ext cx="1077912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89" name="Object 4"/>
          <p:cNvGraphicFramePr>
            <a:graphicFrameLocks noGrp="1" noChangeAspect="1"/>
          </p:cNvGraphicFramePr>
          <p:nvPr>
            <p:ph/>
          </p:nvPr>
        </p:nvGraphicFramePr>
        <p:xfrm>
          <a:off x="2705101" y="696913"/>
          <a:ext cx="5802313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7" imgW="2654300" imgH="508000" progId="Equation.DSMT4">
                  <p:embed/>
                </p:oleObj>
              </mc:Choice>
              <mc:Fallback>
                <p:oleObj name="Equation" r:id="rId7" imgW="2654300" imgH="508000" progId="Equation.DSMT4">
                  <p:embed/>
                  <p:pic>
                    <p:nvPicPr>
                      <p:cNvPr id="27238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1" y="696913"/>
                        <a:ext cx="5802313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674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E32AB642-0C34-4C82-9E33-E1242B450D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46796" name="Group 12"/>
          <p:cNvGrpSpPr>
            <a:grpSpLocks/>
          </p:cNvGrpSpPr>
          <p:nvPr/>
        </p:nvGrpSpPr>
        <p:grpSpPr bwMode="auto">
          <a:xfrm>
            <a:off x="2239964" y="2789239"/>
            <a:ext cx="5265737" cy="2792413"/>
            <a:chOff x="325" y="657"/>
            <a:chExt cx="3317" cy="1759"/>
          </a:xfrm>
        </p:grpSpPr>
        <p:sp>
          <p:nvSpPr>
            <p:cNvPr id="273416" name="Text Box 7"/>
            <p:cNvSpPr txBox="1">
              <a:spLocks noChangeArrowheads="1"/>
            </p:cNvSpPr>
            <p:nvPr/>
          </p:nvSpPr>
          <p:spPr bwMode="auto">
            <a:xfrm>
              <a:off x="325" y="657"/>
              <a:ext cx="3317" cy="17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）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＝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EX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＋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EY</a:t>
              </a:r>
            </a:p>
            <a:p>
              <a:pPr marL="0" marR="0" lvl="0" indent="0" algn="just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aX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＝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aEX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＋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，                             </a:t>
              </a:r>
            </a:p>
            <a:p>
              <a:pPr marL="0" marR="0" lvl="0" indent="0" algn="just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            )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＝</a:t>
              </a:r>
            </a:p>
            <a:p>
              <a:pPr marL="0" marR="0" lvl="0" indent="0" algn="just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73417" name="Object 8"/>
            <p:cNvGraphicFramePr>
              <a:graphicFrameLocks noChangeAspect="1"/>
            </p:cNvGraphicFramePr>
            <p:nvPr/>
          </p:nvGraphicFramePr>
          <p:xfrm>
            <a:off x="1439" y="1443"/>
            <a:ext cx="618" cy="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Equation" r:id="rId3" imgW="371361" imgH="409736" progId="Equation.3">
                    <p:embed/>
                  </p:oleObj>
                </mc:Choice>
                <mc:Fallback>
                  <p:oleObj name="Equation" r:id="rId3" imgW="371361" imgH="409736" progId="Equation.3">
                    <p:embed/>
                    <p:pic>
                      <p:nvPicPr>
                        <p:cNvPr id="27341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9" y="1443"/>
                          <a:ext cx="618" cy="6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3418" name="Object 9"/>
            <p:cNvGraphicFramePr>
              <a:graphicFrameLocks noChangeAspect="1"/>
            </p:cNvGraphicFramePr>
            <p:nvPr/>
          </p:nvGraphicFramePr>
          <p:xfrm>
            <a:off x="2502" y="1417"/>
            <a:ext cx="816" cy="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Equation" r:id="rId5" imgW="466581" imgH="409736" progId="Equation.3">
                    <p:embed/>
                  </p:oleObj>
                </mc:Choice>
                <mc:Fallback>
                  <p:oleObj name="Equation" r:id="rId5" imgW="466581" imgH="409736" progId="Equation.3">
                    <p:embed/>
                    <p:pic>
                      <p:nvPicPr>
                        <p:cNvPr id="273418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2" y="1417"/>
                          <a:ext cx="816" cy="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3412" name="Text Box 10"/>
          <p:cNvSpPr txBox="1">
            <a:spLocks noChangeArrowheads="1"/>
          </p:cNvSpPr>
          <p:nvPr/>
        </p:nvSpPr>
        <p:spPr bwMode="auto">
          <a:xfrm>
            <a:off x="2143126" y="361950"/>
            <a:ext cx="5097463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四、数学期望的性质</a:t>
            </a:r>
          </a:p>
        </p:txBody>
      </p:sp>
      <p:sp>
        <p:nvSpPr>
          <p:cNvPr id="246793" name="Text Box 9"/>
          <p:cNvSpPr txBox="1">
            <a:spLocks noChangeArrowheads="1"/>
          </p:cNvSpPr>
          <p:nvPr/>
        </p:nvSpPr>
        <p:spPr bwMode="auto">
          <a:xfrm>
            <a:off x="2292350" y="5199063"/>
            <a:ext cx="7436616" cy="1069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是相互独立的随机变量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则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X·Y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EX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EY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246794" name="Text Box 10"/>
          <p:cNvSpPr txBox="1">
            <a:spLocks noChangeArrowheads="1"/>
          </p:cNvSpPr>
          <p:nvPr/>
        </p:nvSpPr>
        <p:spPr bwMode="auto">
          <a:xfrm>
            <a:off x="2246313" y="1982788"/>
            <a:ext cx="5764212" cy="1069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 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CX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CEX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为常数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6795" name="Text Box 11"/>
          <p:cNvSpPr txBox="1">
            <a:spLocks noChangeArrowheads="1"/>
          </p:cNvSpPr>
          <p:nvPr/>
        </p:nvSpPr>
        <p:spPr bwMode="auto">
          <a:xfrm>
            <a:off x="2247901" y="1165225"/>
            <a:ext cx="4698687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 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EC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为常数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430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93" grpId="0"/>
      <p:bldP spid="246794" grpId="0"/>
      <p:bldP spid="246795" grpId="0"/>
    </p:bldLst>
  </p:timing>
</p:sld>
</file>

<file path=ppt/theme/theme1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664</Words>
  <Application>Microsoft Office PowerPoint</Application>
  <PresentationFormat>宽屏</PresentationFormat>
  <Paragraphs>86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Dotum</vt:lpstr>
      <vt:lpstr>黑体</vt:lpstr>
      <vt:lpstr>楷体_GB2312</vt:lpstr>
      <vt:lpstr>宋体</vt:lpstr>
      <vt:lpstr>Arial</vt:lpstr>
      <vt:lpstr>Arial Black</vt:lpstr>
      <vt:lpstr>Times New Roman</vt:lpstr>
      <vt:lpstr>Wingdings</vt:lpstr>
      <vt:lpstr>1_Pixel</vt:lpstr>
      <vt:lpstr>Pixel</vt:lpstr>
      <vt:lpstr>2_Pixel</vt:lpstr>
      <vt:lpstr>3_Pixel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yugang sheng</dc:creator>
  <cp:lastModifiedBy>yugang sheng</cp:lastModifiedBy>
  <cp:revision>3</cp:revision>
  <dcterms:created xsi:type="dcterms:W3CDTF">2021-04-20T11:57:21Z</dcterms:created>
  <dcterms:modified xsi:type="dcterms:W3CDTF">2021-04-26T06:58:53Z</dcterms:modified>
</cp:coreProperties>
</file>