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84" r:id="rId3"/>
    <p:sldId id="285" r:id="rId4"/>
    <p:sldId id="278" r:id="rId5"/>
    <p:sldId id="279" r:id="rId6"/>
    <p:sldId id="280" r:id="rId7"/>
    <p:sldId id="281" r:id="rId8"/>
    <p:sldId id="282" r:id="rId9"/>
    <p:sldId id="283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33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7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6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678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97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3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206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45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186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586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38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6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18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120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66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28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115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88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062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537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627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498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50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5338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47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910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3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71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7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4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51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45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1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1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976BCBF-5668-48BF-A772-0B10849E80F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9795" name="Group 15"/>
          <p:cNvGrpSpPr>
            <a:grpSpLocks/>
          </p:cNvGrpSpPr>
          <p:nvPr/>
        </p:nvGrpSpPr>
        <p:grpSpPr bwMode="auto">
          <a:xfrm>
            <a:off x="3151188" y="569913"/>
            <a:ext cx="6189662" cy="754062"/>
            <a:chOff x="1025" y="359"/>
            <a:chExt cx="3899" cy="475"/>
          </a:xfrm>
        </p:grpSpPr>
        <p:sp>
          <p:nvSpPr>
            <p:cNvPr id="289801" name="AutoShape 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025" y="359"/>
              <a:ext cx="3899" cy="475"/>
            </a:xfrm>
            <a:prstGeom prst="actionButtonBlank">
              <a:avLst/>
            </a:prstGeom>
            <a:solidFill>
              <a:srgbClr val="99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9802" name="Text Box 3"/>
            <p:cNvSpPr txBox="1">
              <a:spLocks noChangeArrowheads="1"/>
            </p:cNvSpPr>
            <p:nvPr/>
          </p:nvSpPr>
          <p:spPr bwMode="auto">
            <a:xfrm>
              <a:off x="1384" y="404"/>
              <a:ext cx="338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§4.3  </a:t>
              </a:r>
              <a:r>
                <a:rPr kumimoji="1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协方差与相关系数</a:t>
              </a:r>
            </a:p>
          </p:txBody>
        </p:sp>
      </p:grp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2163763" y="1576388"/>
            <a:ext cx="598011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一、协方差与相关系数的概念</a:t>
            </a:r>
          </a:p>
        </p:txBody>
      </p:sp>
      <p:grpSp>
        <p:nvGrpSpPr>
          <p:cNvPr id="642064" name="Group 16"/>
          <p:cNvGrpSpPr>
            <a:grpSpLocks/>
          </p:cNvGrpSpPr>
          <p:nvPr/>
        </p:nvGrpSpPr>
        <p:grpSpPr bwMode="auto">
          <a:xfrm>
            <a:off x="2168526" y="2095500"/>
            <a:ext cx="7948613" cy="2159000"/>
            <a:chOff x="406" y="1320"/>
            <a:chExt cx="5007" cy="1360"/>
          </a:xfrm>
        </p:grpSpPr>
        <p:sp>
          <p:nvSpPr>
            <p:cNvPr id="289799" name="Text Box 6"/>
            <p:cNvSpPr txBox="1">
              <a:spLocks noChangeArrowheads="1"/>
            </p:cNvSpPr>
            <p:nvPr/>
          </p:nvSpPr>
          <p:spPr bwMode="auto">
            <a:xfrm>
              <a:off x="406" y="1320"/>
              <a:ext cx="5007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4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我们在证明方差的性质时看到，当两个随机变量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和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相互独立时，有</a:t>
              </a:r>
            </a:p>
          </p:txBody>
        </p:sp>
        <p:graphicFrame>
          <p:nvGraphicFramePr>
            <p:cNvPr id="289800" name="Object 7"/>
            <p:cNvGraphicFramePr>
              <a:graphicFrameLocks noChangeAspect="1"/>
            </p:cNvGraphicFramePr>
            <p:nvPr/>
          </p:nvGraphicFramePr>
          <p:xfrm>
            <a:off x="1672" y="2351"/>
            <a:ext cx="233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97950" imgH="203112" progId="Equation.3">
                    <p:embed/>
                  </p:oleObj>
                </mc:Choice>
                <mc:Fallback>
                  <p:oleObj name="Equation" r:id="rId2" imgW="1497950" imgH="203112" progId="Equation.3">
                    <p:embed/>
                    <p:pic>
                      <p:nvPicPr>
                        <p:cNvPr id="28980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351"/>
                          <a:ext cx="233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2130426" y="4389439"/>
            <a:ext cx="8048625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但当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不相互独立时，它们之间的关系呢？</a:t>
            </a:r>
          </a:p>
        </p:txBody>
      </p:sp>
    </p:spTree>
    <p:extLst>
      <p:ext uri="{BB962C8B-B14F-4D97-AF65-F5344CB8AC3E}">
        <p14:creationId xmlns:p14="http://schemas.microsoft.com/office/powerpoint/2010/main" val="2080554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 autoUpdateAnimBg="0"/>
      <p:bldP spid="64205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1F9E8B5D-384C-454D-916B-DA8327E6F2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9011" name="Text Box 9"/>
          <p:cNvSpPr txBox="1">
            <a:spLocks noChangeArrowheads="1"/>
          </p:cNvSpPr>
          <p:nvPr/>
        </p:nvSpPr>
        <p:spPr bwMode="auto">
          <a:xfrm>
            <a:off x="2287589" y="708025"/>
            <a:ext cx="40798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二、协方差矩阵</a:t>
            </a:r>
          </a:p>
        </p:txBody>
      </p:sp>
      <p:grpSp>
        <p:nvGrpSpPr>
          <p:cNvPr id="636949" name="Group 21"/>
          <p:cNvGrpSpPr>
            <a:grpSpLocks/>
          </p:cNvGrpSpPr>
          <p:nvPr/>
        </p:nvGrpSpPr>
        <p:grpSpPr bwMode="auto">
          <a:xfrm>
            <a:off x="2270126" y="1463676"/>
            <a:ext cx="8397875" cy="4352925"/>
            <a:chOff x="470" y="922"/>
            <a:chExt cx="5290" cy="2742"/>
          </a:xfrm>
        </p:grpSpPr>
        <p:sp>
          <p:nvSpPr>
            <p:cNvPr id="299013" name="Text Box 11"/>
            <p:cNvSpPr txBox="1">
              <a:spLocks noChangeArrowheads="1"/>
            </p:cNvSpPr>
            <p:nvPr/>
          </p:nvSpPr>
          <p:spPr bwMode="auto">
            <a:xfrm>
              <a:off x="501" y="922"/>
              <a:ext cx="5259" cy="1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108464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维随机变量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                          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记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。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7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期望向量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记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32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的协方差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则称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阶矩阵</a:t>
              </a:r>
            </a:p>
          </p:txBody>
        </p:sp>
        <p:graphicFrame>
          <p:nvGraphicFramePr>
            <p:cNvPr id="299014" name="Object 12"/>
            <p:cNvGraphicFramePr>
              <a:graphicFrameLocks noChangeAspect="1"/>
            </p:cNvGraphicFramePr>
            <p:nvPr/>
          </p:nvGraphicFramePr>
          <p:xfrm>
            <a:off x="2664" y="961"/>
            <a:ext cx="137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900" imgH="228600" progId="Equation.3">
                    <p:embed/>
                  </p:oleObj>
                </mc:Choice>
                <mc:Fallback>
                  <p:oleObj name="Equation" r:id="rId2" imgW="977900" imgH="228600" progId="Equation.3">
                    <p:embed/>
                    <p:pic>
                      <p:nvPicPr>
                        <p:cNvPr id="2990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961"/>
                          <a:ext cx="1377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5" name="Object 13"/>
            <p:cNvGraphicFramePr>
              <a:graphicFrameLocks noChangeAspect="1"/>
            </p:cNvGraphicFramePr>
            <p:nvPr/>
          </p:nvGraphicFramePr>
          <p:xfrm>
            <a:off x="819" y="1392"/>
            <a:ext cx="167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55700" imgH="228600" progId="Equation.DSMT4">
                    <p:embed/>
                  </p:oleObj>
                </mc:Choice>
                <mc:Fallback>
                  <p:oleObj name="Equation" r:id="rId4" imgW="1155700" imgH="228600" progId="Equation.DSMT4">
                    <p:embed/>
                    <p:pic>
                      <p:nvPicPr>
                        <p:cNvPr id="29901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1392"/>
                          <a:ext cx="1671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6" name="Object 14"/>
            <p:cNvGraphicFramePr>
              <a:graphicFrameLocks noChangeAspect="1"/>
            </p:cNvGraphicFramePr>
            <p:nvPr/>
          </p:nvGraphicFramePr>
          <p:xfrm>
            <a:off x="4447" y="926"/>
            <a:ext cx="87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71252" imgH="228501" progId="Equation.3">
                    <p:embed/>
                  </p:oleObj>
                </mc:Choice>
                <mc:Fallback>
                  <p:oleObj name="公式" r:id="rId6" imgW="571252" imgH="228501" progId="Equation.3">
                    <p:embed/>
                    <p:pic>
                      <p:nvPicPr>
                        <p:cNvPr id="29901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" y="926"/>
                          <a:ext cx="877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7" name="Object 15"/>
            <p:cNvGraphicFramePr>
              <a:graphicFrameLocks noChangeAspect="1"/>
            </p:cNvGraphicFramePr>
            <p:nvPr/>
          </p:nvGraphicFramePr>
          <p:xfrm>
            <a:off x="4688" y="1325"/>
            <a:ext cx="399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03112" imgH="241195" progId="Equation.3">
                    <p:embed/>
                  </p:oleObj>
                </mc:Choice>
                <mc:Fallback>
                  <p:oleObj name="公式" r:id="rId8" imgW="203112" imgH="241195" progId="Equation.3">
                    <p:embed/>
                    <p:pic>
                      <p:nvPicPr>
                        <p:cNvPr id="29901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325"/>
                          <a:ext cx="399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9018" name="Group 17"/>
            <p:cNvGrpSpPr>
              <a:grpSpLocks/>
            </p:cNvGrpSpPr>
            <p:nvPr/>
          </p:nvGrpSpPr>
          <p:grpSpPr bwMode="auto">
            <a:xfrm>
              <a:off x="1695" y="2294"/>
              <a:ext cx="1886" cy="927"/>
              <a:chOff x="1152" y="720"/>
              <a:chExt cx="1824" cy="977"/>
            </a:xfrm>
          </p:grpSpPr>
          <p:graphicFrame>
            <p:nvGraphicFramePr>
              <p:cNvPr id="299020" name="Object 18"/>
              <p:cNvGraphicFramePr>
                <a:graphicFrameLocks noChangeAspect="1"/>
              </p:cNvGraphicFramePr>
              <p:nvPr/>
            </p:nvGraphicFramePr>
            <p:xfrm>
              <a:off x="1440" y="720"/>
              <a:ext cx="1536" cy="9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117600" imgH="711200" progId="Equation.3">
                      <p:embed/>
                    </p:oleObj>
                  </mc:Choice>
                  <mc:Fallback>
                    <p:oleObj name="Equation" r:id="rId10" imgW="1117600" imgH="711200" progId="Equation.3">
                      <p:embed/>
                      <p:pic>
                        <p:nvPicPr>
                          <p:cNvPr id="29902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720"/>
                            <a:ext cx="1536" cy="9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9021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36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485" tIns="41742" rIns="83485" bIns="41742">
                <a:spAutoFit/>
              </a:bodyPr>
              <a:lstStyle>
                <a:lvl1pPr defTabSz="835025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35025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35025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350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35025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83502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Σ</a:t>
                </a:r>
                <a:endParaRPr kumimoji="1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9019" name="Text Box 20"/>
            <p:cNvSpPr txBox="1">
              <a:spLocks noChangeArrowheads="1"/>
            </p:cNvSpPr>
            <p:nvPr/>
          </p:nvSpPr>
          <p:spPr bwMode="auto">
            <a:xfrm>
              <a:off x="470" y="3301"/>
              <a:ext cx="433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为随机变量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7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协方差矩阵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99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6AA385E5-CF63-4A56-8EE7-9F0D171CE4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0035" name="Text Box 7"/>
          <p:cNvSpPr txBox="1">
            <a:spLocks noChangeArrowheads="1"/>
          </p:cNvSpPr>
          <p:nvPr/>
        </p:nvSpPr>
        <p:spPr bwMode="auto">
          <a:xfrm>
            <a:off x="2236789" y="615950"/>
            <a:ext cx="43005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协方差矩阵的性质：</a:t>
            </a:r>
          </a:p>
        </p:txBody>
      </p:sp>
      <p:grpSp>
        <p:nvGrpSpPr>
          <p:cNvPr id="637967" name="Group 15"/>
          <p:cNvGrpSpPr>
            <a:grpSpLocks/>
          </p:cNvGrpSpPr>
          <p:nvPr/>
        </p:nvGrpSpPr>
        <p:grpSpPr bwMode="auto">
          <a:xfrm>
            <a:off x="2339023" y="1401764"/>
            <a:ext cx="8089900" cy="4713287"/>
            <a:chOff x="664" y="960"/>
            <a:chExt cx="5096" cy="2969"/>
          </a:xfrm>
        </p:grpSpPr>
        <p:sp>
          <p:nvSpPr>
            <p:cNvPr id="300037" name="Text Box 9"/>
            <p:cNvSpPr txBox="1">
              <a:spLocks noChangeArrowheads="1"/>
            </p:cNvSpPr>
            <p:nvPr/>
          </p:nvSpPr>
          <p:spPr bwMode="auto">
            <a:xfrm>
              <a:off x="664" y="978"/>
              <a:ext cx="5096" cy="2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                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即协方差矩阵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Σ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是对称的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。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协方差矩阵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Σ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是非负定矩阵，即对任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意的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维实向量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                   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</a:t>
              </a:r>
              <a:r>
                <a:rPr kumimoji="1" lang="en-US" altLang="zh-C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32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</a:t>
              </a:r>
              <a:r>
                <a:rPr kumimoji="1" lang="en-US" altLang="zh-C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Σ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</p:txBody>
        </p:sp>
        <p:graphicFrame>
          <p:nvGraphicFramePr>
            <p:cNvPr id="300038" name="Object 10"/>
            <p:cNvGraphicFramePr>
              <a:graphicFrameLocks noChangeAspect="1"/>
            </p:cNvGraphicFramePr>
            <p:nvPr/>
          </p:nvGraphicFramePr>
          <p:xfrm>
            <a:off x="1304" y="960"/>
            <a:ext cx="95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2030" imgH="228501" progId="Equation.3">
                    <p:embed/>
                  </p:oleObj>
                </mc:Choice>
                <mc:Fallback>
                  <p:oleObj name="Equation" r:id="rId2" imgW="622030" imgH="228501" progId="Equation.3">
                    <p:embed/>
                    <p:pic>
                      <p:nvPicPr>
                        <p:cNvPr id="30003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960"/>
                          <a:ext cx="95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39" name="Object 11"/>
            <p:cNvGraphicFramePr>
              <a:graphicFrameLocks noChangeAspect="1"/>
            </p:cNvGraphicFramePr>
            <p:nvPr/>
          </p:nvGraphicFramePr>
          <p:xfrm>
            <a:off x="1329" y="1353"/>
            <a:ext cx="86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45863" imgH="241195" progId="Equation.3">
                    <p:embed/>
                  </p:oleObj>
                </mc:Choice>
                <mc:Fallback>
                  <p:oleObj name="Equation" r:id="rId4" imgW="545863" imgH="241195" progId="Equation.3">
                    <p:embed/>
                    <p:pic>
                      <p:nvPicPr>
                        <p:cNvPr id="30003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1353"/>
                          <a:ext cx="861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40" name="Object 12"/>
            <p:cNvGraphicFramePr>
              <a:graphicFrameLocks noChangeAspect="1"/>
            </p:cNvGraphicFramePr>
            <p:nvPr/>
          </p:nvGraphicFramePr>
          <p:xfrm>
            <a:off x="3062" y="2334"/>
            <a:ext cx="96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11200" imgH="228600" progId="Equation.3">
                    <p:embed/>
                  </p:oleObj>
                </mc:Choice>
                <mc:Fallback>
                  <p:oleObj name="Equation" r:id="rId6" imgW="711200" imgH="228600" progId="Equation.3">
                    <p:embed/>
                    <p:pic>
                      <p:nvPicPr>
                        <p:cNvPr id="3000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" y="2334"/>
                          <a:ext cx="96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41" name="Object 13"/>
            <p:cNvGraphicFramePr>
              <a:graphicFrameLocks noChangeAspect="1"/>
            </p:cNvGraphicFramePr>
            <p:nvPr/>
          </p:nvGraphicFramePr>
          <p:xfrm>
            <a:off x="2309" y="2617"/>
            <a:ext cx="1874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91726" imgH="444307" progId="Equation.3">
                    <p:embed/>
                  </p:oleObj>
                </mc:Choice>
                <mc:Fallback>
                  <p:oleObj name="公式" r:id="rId8" imgW="1091726" imgH="444307" progId="Equation.3">
                    <p:embed/>
                    <p:pic>
                      <p:nvPicPr>
                        <p:cNvPr id="30004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2617"/>
                          <a:ext cx="1874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0042" name="Object 14"/>
            <p:cNvGraphicFramePr>
              <a:graphicFrameLocks noChangeAspect="1"/>
            </p:cNvGraphicFramePr>
            <p:nvPr/>
          </p:nvGraphicFramePr>
          <p:xfrm>
            <a:off x="1274" y="3462"/>
            <a:ext cx="1504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37836" imgH="266584" progId="Equation.3">
                    <p:embed/>
                  </p:oleObj>
                </mc:Choice>
                <mc:Fallback>
                  <p:oleObj name="Equation" r:id="rId10" imgW="837836" imgH="266584" progId="Equation.3">
                    <p:embed/>
                    <p:pic>
                      <p:nvPicPr>
                        <p:cNvPr id="30004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" y="3462"/>
                          <a:ext cx="1504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095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1BD26B4E-23DF-4278-BE6E-A703DFF213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1059" name="Text Box 4"/>
          <p:cNvSpPr txBox="1">
            <a:spLocks noChangeArrowheads="1"/>
          </p:cNvSpPr>
          <p:nvPr/>
        </p:nvSpPr>
        <p:spPr bwMode="auto">
          <a:xfrm>
            <a:off x="2206625" y="361472"/>
            <a:ext cx="40798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三、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维正态分布</a:t>
            </a:r>
          </a:p>
        </p:txBody>
      </p:sp>
      <p:grpSp>
        <p:nvGrpSpPr>
          <p:cNvPr id="874501" name="Group 5"/>
          <p:cNvGrpSpPr>
            <a:grpSpLocks/>
          </p:cNvGrpSpPr>
          <p:nvPr/>
        </p:nvGrpSpPr>
        <p:grpSpPr bwMode="auto">
          <a:xfrm>
            <a:off x="2057400" y="993776"/>
            <a:ext cx="8097838" cy="5129213"/>
            <a:chOff x="354" y="298"/>
            <a:chExt cx="5101" cy="3231"/>
          </a:xfrm>
        </p:grpSpPr>
        <p:graphicFrame>
          <p:nvGraphicFramePr>
            <p:cNvPr id="301061" name="Object 6"/>
            <p:cNvGraphicFramePr>
              <a:graphicFrameLocks noChangeAspect="1"/>
            </p:cNvGraphicFramePr>
            <p:nvPr/>
          </p:nvGraphicFramePr>
          <p:xfrm>
            <a:off x="818" y="1079"/>
            <a:ext cx="4406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32100" imgH="546100" progId="Equation.DSMT4">
                    <p:embed/>
                  </p:oleObj>
                </mc:Choice>
                <mc:Fallback>
                  <p:oleObj name="Equation" r:id="rId2" imgW="2832100" imgH="546100" progId="Equation.DSMT4">
                    <p:embed/>
                    <p:pic>
                      <p:nvPicPr>
                        <p:cNvPr id="30106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1079"/>
                          <a:ext cx="4406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62" name="Text Box 7"/>
            <p:cNvSpPr txBox="1">
              <a:spLocks noChangeArrowheads="1"/>
            </p:cNvSpPr>
            <p:nvPr/>
          </p:nvSpPr>
          <p:spPr bwMode="auto">
            <a:xfrm>
              <a:off x="448" y="298"/>
              <a:ext cx="5007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1742" rIns="0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定义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4.6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若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维随机向量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＝                   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的联合概率密度为</a:t>
              </a:r>
            </a:p>
          </p:txBody>
        </p:sp>
        <p:graphicFrame>
          <p:nvGraphicFramePr>
            <p:cNvPr id="301063" name="Object 8"/>
            <p:cNvGraphicFramePr>
              <a:graphicFrameLocks noChangeAspect="1"/>
            </p:cNvGraphicFramePr>
            <p:nvPr/>
          </p:nvGraphicFramePr>
          <p:xfrm>
            <a:off x="3719" y="348"/>
            <a:ext cx="161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977900" imgH="228600" progId="Equation.3">
                    <p:embed/>
                  </p:oleObj>
                </mc:Choice>
                <mc:Fallback>
                  <p:oleObj name="公式" r:id="rId4" imgW="977900" imgH="228600" progId="Equation.3">
                    <p:embed/>
                    <p:pic>
                      <p:nvPicPr>
                        <p:cNvPr id="30106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348"/>
                          <a:ext cx="1611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64" name="Text Box 9"/>
            <p:cNvSpPr txBox="1">
              <a:spLocks noChangeArrowheads="1"/>
            </p:cNvSpPr>
            <p:nvPr/>
          </p:nvSpPr>
          <p:spPr bwMode="auto">
            <a:xfrm>
              <a:off x="354" y="1848"/>
              <a:ext cx="4926" cy="1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其中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＝                ，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μ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＝            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 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维实向量，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Σ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＝      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阶正定矩阵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|Σ|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表示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Σ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的行列式，则称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服从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维正态</a:t>
              </a:r>
            </a:p>
            <a:p>
              <a:pPr marL="0" marR="0" lvl="0" indent="0" algn="l" defTabSz="835025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分布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记为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～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μ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32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Σ</a:t>
              </a:r>
              <a:r>
                <a:rPr kumimoji="1" lang="en-US" altLang="zh-CN" sz="32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en-US" altLang="zh-CN" sz="32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×</a:t>
              </a:r>
              <a:r>
                <a:rPr kumimoji="1" lang="en-US" altLang="zh-CN" sz="32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）。</a:t>
              </a:r>
            </a:p>
          </p:txBody>
        </p:sp>
        <p:graphicFrame>
          <p:nvGraphicFramePr>
            <p:cNvPr id="3010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847943"/>
                </p:ext>
              </p:extLst>
            </p:nvPr>
          </p:nvGraphicFramePr>
          <p:xfrm>
            <a:off x="1253" y="1877"/>
            <a:ext cx="137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200" imgH="228600" progId="Equation.3">
                    <p:embed/>
                  </p:oleObj>
                </mc:Choice>
                <mc:Fallback>
                  <p:oleObj name="Equation" r:id="rId6" imgW="838200" imgH="228600" progId="Equation.3">
                    <p:embed/>
                    <p:pic>
                      <p:nvPicPr>
                        <p:cNvPr id="30106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" y="1877"/>
                          <a:ext cx="1371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106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781082"/>
                </p:ext>
              </p:extLst>
            </p:nvPr>
          </p:nvGraphicFramePr>
          <p:xfrm>
            <a:off x="3154" y="1892"/>
            <a:ext cx="131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01309" imgH="228501" progId="Equation.3">
                    <p:embed/>
                  </p:oleObj>
                </mc:Choice>
                <mc:Fallback>
                  <p:oleObj name="Equation" r:id="rId8" imgW="901309" imgH="228501" progId="Equation.3">
                    <p:embed/>
                    <p:pic>
                      <p:nvPicPr>
                        <p:cNvPr id="30106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4" y="1892"/>
                          <a:ext cx="131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106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5148430"/>
                </p:ext>
              </p:extLst>
            </p:nvPr>
          </p:nvGraphicFramePr>
          <p:xfrm>
            <a:off x="2198" y="2284"/>
            <a:ext cx="853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69696" imgH="241195" progId="Equation.3">
                    <p:embed/>
                  </p:oleObj>
                </mc:Choice>
                <mc:Fallback>
                  <p:oleObj name="Equation" r:id="rId10" imgW="469696" imgH="241195" progId="Equation.3">
                    <p:embed/>
                    <p:pic>
                      <p:nvPicPr>
                        <p:cNvPr id="3010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2284"/>
                          <a:ext cx="853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954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D824329F-27D9-43F1-81AE-1BFB01694E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38999" name="Object 23"/>
          <p:cNvGraphicFramePr>
            <a:graphicFrameLocks noChangeAspect="1"/>
          </p:cNvGraphicFramePr>
          <p:nvPr/>
        </p:nvGraphicFramePr>
        <p:xfrm>
          <a:off x="2211388" y="3519489"/>
          <a:ext cx="8088312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70300" imgH="863600" progId="Equation.3">
                  <p:embed/>
                </p:oleObj>
              </mc:Choice>
              <mc:Fallback>
                <p:oleObj name="公式" r:id="rId2" imgW="3670300" imgH="863600" progId="Equation.3">
                  <p:embed/>
                  <p:pic>
                    <p:nvPicPr>
                      <p:cNvPr id="6389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519489"/>
                        <a:ext cx="8088312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4" name="Text Box 18"/>
          <p:cNvSpPr txBox="1">
            <a:spLocks noChangeArrowheads="1"/>
          </p:cNvSpPr>
          <p:nvPr/>
        </p:nvSpPr>
        <p:spPr bwMode="auto">
          <a:xfrm>
            <a:off x="2125664" y="688975"/>
            <a:ext cx="4107179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特殊的，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时，即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grpSp>
        <p:nvGrpSpPr>
          <p:cNvPr id="639001" name="Group 25"/>
          <p:cNvGrpSpPr>
            <a:grpSpLocks/>
          </p:cNvGrpSpPr>
          <p:nvPr/>
        </p:nvGrpSpPr>
        <p:grpSpPr bwMode="auto">
          <a:xfrm>
            <a:off x="2201864" y="1377950"/>
            <a:ext cx="7380287" cy="2103438"/>
            <a:chOff x="427" y="868"/>
            <a:chExt cx="4649" cy="1325"/>
          </a:xfrm>
        </p:grpSpPr>
        <p:graphicFrame>
          <p:nvGraphicFramePr>
            <p:cNvPr id="302086" name="Object 19"/>
            <p:cNvGraphicFramePr>
              <a:graphicFrameLocks noChangeAspect="1"/>
            </p:cNvGraphicFramePr>
            <p:nvPr/>
          </p:nvGraphicFramePr>
          <p:xfrm>
            <a:off x="648" y="868"/>
            <a:ext cx="4428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68600" imgH="482600" progId="Equation.3">
                    <p:embed/>
                  </p:oleObj>
                </mc:Choice>
                <mc:Fallback>
                  <p:oleObj name="公式" r:id="rId4" imgW="2768600" imgH="482600" progId="Equation.3">
                    <p:embed/>
                    <p:pic>
                      <p:nvPicPr>
                        <p:cNvPr id="302086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868"/>
                          <a:ext cx="4428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087" name="Text Box 20"/>
            <p:cNvSpPr txBox="1">
              <a:spLocks noChangeArrowheads="1"/>
            </p:cNvSpPr>
            <p:nvPr/>
          </p:nvSpPr>
          <p:spPr bwMode="auto">
            <a:xfrm>
              <a:off x="427" y="1830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其中</a:t>
              </a:r>
            </a:p>
          </p:txBody>
        </p:sp>
        <p:graphicFrame>
          <p:nvGraphicFramePr>
            <p:cNvPr id="302088" name="Object 21"/>
            <p:cNvGraphicFramePr>
              <a:graphicFrameLocks noChangeAspect="1"/>
            </p:cNvGraphicFramePr>
            <p:nvPr/>
          </p:nvGraphicFramePr>
          <p:xfrm>
            <a:off x="1017" y="1827"/>
            <a:ext cx="321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30400" imgH="215900" progId="Equation.3">
                    <p:embed/>
                  </p:oleObj>
                </mc:Choice>
                <mc:Fallback>
                  <p:oleObj name="公式" r:id="rId6" imgW="1930400" imgH="215900" progId="Equation.3">
                    <p:embed/>
                    <p:pic>
                      <p:nvPicPr>
                        <p:cNvPr id="302088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827"/>
                          <a:ext cx="321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497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灯片编号占位符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0E060490-2F88-4588-B92E-CE46ED5294C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3107" name="Rectangle 4"/>
          <p:cNvGraphicFramePr>
            <a:graphicFrameLocks noGrp="1"/>
          </p:cNvGraphicFramePr>
          <p:nvPr>
            <p:ph sz="quarter" idx="1"/>
          </p:nvPr>
        </p:nvGraphicFramePr>
        <p:xfrm>
          <a:off x="4000500" y="29210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0" imgH="0" progId="Equation.3">
                  <p:embed/>
                </p:oleObj>
              </mc:Choice>
              <mc:Fallback>
                <p:oleObj name="公式" r:id="rId2" imgW="0" imgH="0" progId="Equation.3">
                  <p:embed/>
                  <p:pic>
                    <p:nvPicPr>
                      <p:cNvPr id="303107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9210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8" name="Text Box 13"/>
          <p:cNvSpPr txBox="1">
            <a:spLocks noChangeArrowheads="1"/>
          </p:cNvSpPr>
          <p:nvPr/>
        </p:nvSpPr>
        <p:spPr bwMode="auto">
          <a:xfrm>
            <a:off x="2236789" y="430213"/>
            <a:ext cx="241458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、定义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</p:txBody>
      </p:sp>
      <p:grpSp>
        <p:nvGrpSpPr>
          <p:cNvPr id="875543" name="Group 23"/>
          <p:cNvGrpSpPr>
            <a:grpSpLocks/>
          </p:cNvGrpSpPr>
          <p:nvPr/>
        </p:nvGrpSpPr>
        <p:grpSpPr bwMode="auto">
          <a:xfrm>
            <a:off x="2295525" y="1112839"/>
            <a:ext cx="7721600" cy="3070225"/>
            <a:chOff x="480" y="709"/>
            <a:chExt cx="4864" cy="1934"/>
          </a:xfrm>
        </p:grpSpPr>
        <p:graphicFrame>
          <p:nvGraphicFramePr>
            <p:cNvPr id="303111" name="Object 10"/>
            <p:cNvGraphicFramePr>
              <a:graphicFrameLocks noChangeAspect="1"/>
            </p:cNvGraphicFramePr>
            <p:nvPr/>
          </p:nvGraphicFramePr>
          <p:xfrm>
            <a:off x="522" y="709"/>
            <a:ext cx="4822" cy="1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365500" imgH="1244600" progId="Equation.3">
                    <p:embed/>
                  </p:oleObj>
                </mc:Choice>
                <mc:Fallback>
                  <p:oleObj name="公式" r:id="rId3" imgW="3365500" imgH="1244600" progId="Equation.3">
                    <p:embed/>
                    <p:pic>
                      <p:nvPicPr>
                        <p:cNvPr id="3031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709"/>
                          <a:ext cx="4822" cy="1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3112" name="Text Box 14"/>
            <p:cNvSpPr txBox="1">
              <a:spLocks noChangeArrowheads="1"/>
            </p:cNvSpPr>
            <p:nvPr/>
          </p:nvSpPr>
          <p:spPr bwMode="auto">
            <a:xfrm>
              <a:off x="480" y="2269"/>
              <a:ext cx="218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其中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任意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</a:p>
          </p:txBody>
        </p:sp>
        <p:graphicFrame>
          <p:nvGraphicFramePr>
            <p:cNvPr id="303113" name="Object 15"/>
            <p:cNvGraphicFramePr>
              <a:graphicFrameLocks noChangeAspect="1"/>
            </p:cNvGraphicFramePr>
            <p:nvPr/>
          </p:nvGraphicFramePr>
          <p:xfrm>
            <a:off x="1031" y="2278"/>
            <a:ext cx="74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93359" imgH="215713" progId="Equation.3">
                    <p:embed/>
                  </p:oleObj>
                </mc:Choice>
                <mc:Fallback>
                  <p:oleObj name="公式" r:id="rId5" imgW="393359" imgH="215713" progId="Equation.3">
                    <p:embed/>
                    <p:pic>
                      <p:nvPicPr>
                        <p:cNvPr id="30311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2278"/>
                          <a:ext cx="74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3114" name="Object 18"/>
            <p:cNvGraphicFramePr>
              <a:graphicFrameLocks noChangeAspect="1"/>
            </p:cNvGraphicFramePr>
            <p:nvPr/>
          </p:nvGraphicFramePr>
          <p:xfrm>
            <a:off x="2467" y="2296"/>
            <a:ext cx="236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244060" imgH="215806" progId="Equation.3">
                    <p:embed/>
                  </p:oleObj>
                </mc:Choice>
                <mc:Fallback>
                  <p:oleObj name="公式" r:id="rId7" imgW="1244060" imgH="215806" progId="Equation.3">
                    <p:embed/>
                    <p:pic>
                      <p:nvPicPr>
                        <p:cNvPr id="30311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" y="2296"/>
                          <a:ext cx="236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5542" name="Object 22"/>
          <p:cNvGraphicFramePr>
            <a:graphicFrameLocks noChangeAspect="1"/>
          </p:cNvGraphicFramePr>
          <p:nvPr/>
        </p:nvGraphicFramePr>
        <p:xfrm>
          <a:off x="2308225" y="4506913"/>
          <a:ext cx="686593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120900" imgH="482600" progId="Equation.3">
                  <p:embed/>
                </p:oleObj>
              </mc:Choice>
              <mc:Fallback>
                <p:oleObj name="公式" r:id="rId9" imgW="2120900" imgH="482600" progId="Equation.3">
                  <p:embed/>
                  <p:pic>
                    <p:nvPicPr>
                      <p:cNvPr id="8755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506913"/>
                        <a:ext cx="6865938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64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F6502D4C-91B4-4DB3-BA05-F09766E098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413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162175" y="495300"/>
          <a:ext cx="766445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08300" imgH="762000" progId="Equation.3">
                  <p:embed/>
                </p:oleObj>
              </mc:Choice>
              <mc:Fallback>
                <p:oleObj name="公式" r:id="rId2" imgW="2908300" imgH="762000" progId="Equation.3">
                  <p:embed/>
                  <p:pic>
                    <p:nvPicPr>
                      <p:cNvPr id="3041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95300"/>
                        <a:ext cx="766445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4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01851" y="3055939"/>
          <a:ext cx="8283575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65500" imgH="889000" progId="Equation.3">
                  <p:embed/>
                </p:oleObj>
              </mc:Choice>
              <mc:Fallback>
                <p:oleObj name="公式" r:id="rId4" imgW="3365500" imgH="889000" progId="Equation.3">
                  <p:embed/>
                  <p:pic>
                    <p:nvPicPr>
                      <p:cNvPr id="8806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1" y="3055939"/>
                        <a:ext cx="8283575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3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04A9A7DD-9F9C-4095-BC73-E9C1E42CAAC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5155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2184400" y="733426"/>
          <a:ext cx="769143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49600" imgH="482600" progId="Equation.3">
                  <p:embed/>
                </p:oleObj>
              </mc:Choice>
              <mc:Fallback>
                <p:oleObj name="公式" r:id="rId2" imgW="3149600" imgH="482600" progId="Equation.3">
                  <p:embed/>
                  <p:pic>
                    <p:nvPicPr>
                      <p:cNvPr id="3051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733426"/>
                        <a:ext cx="7691438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25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52664" y="2428875"/>
          <a:ext cx="70262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06700" imgH="482600" progId="Equation.3">
                  <p:embed/>
                </p:oleObj>
              </mc:Choice>
              <mc:Fallback>
                <p:oleObj name="公式" r:id="rId4" imgW="2806700" imgH="482600" progId="Equation.3">
                  <p:embed/>
                  <p:pic>
                    <p:nvPicPr>
                      <p:cNvPr id="8837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4" y="2428875"/>
                        <a:ext cx="702627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28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6463" y="3990976"/>
          <a:ext cx="85471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00400" imgH="685800" progId="Equation.3">
                  <p:embed/>
                </p:oleObj>
              </mc:Choice>
              <mc:Fallback>
                <p:oleObj name="公式" r:id="rId6" imgW="3200400" imgH="685800" progId="Equation.3">
                  <p:embed/>
                  <p:pic>
                    <p:nvPicPr>
                      <p:cNvPr id="8837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990976"/>
                        <a:ext cx="85471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64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BD564F1E-1879-42EF-9B28-C0B3BF4EBBD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1816101" y="649288"/>
            <a:ext cx="8621713" cy="136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n×1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n×1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,Σ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n×n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）的充要条件是</a:t>
            </a:r>
            <a:r>
              <a:rPr kumimoji="1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835025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l’X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其中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维常向量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</a:p>
        </p:txBody>
      </p:sp>
      <p:sp>
        <p:nvSpPr>
          <p:cNvPr id="640011" name="Text Box 11"/>
          <p:cNvSpPr txBox="1">
            <a:spLocks noChangeArrowheads="1"/>
          </p:cNvSpPr>
          <p:nvPr/>
        </p:nvSpPr>
        <p:spPr bwMode="auto">
          <a:xfrm>
            <a:off x="1928813" y="2339975"/>
            <a:ext cx="8386762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（其含义是：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服从多维正态分布的充要条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件是其任一线性组合服从一维正态分布。）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364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1" y="1779439"/>
            <a:ext cx="11745607" cy="15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2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233429B4-7B4B-4200-BF34-3F1A46815DD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46861" name="Group 13"/>
          <p:cNvGrpSpPr>
            <a:grpSpLocks/>
          </p:cNvGrpSpPr>
          <p:nvPr/>
        </p:nvGrpSpPr>
        <p:grpSpPr bwMode="auto">
          <a:xfrm>
            <a:off x="2189164" y="3962400"/>
            <a:ext cx="8118475" cy="1030288"/>
            <a:chOff x="419" y="2525"/>
            <a:chExt cx="5037" cy="649"/>
          </a:xfrm>
        </p:grpSpPr>
        <p:sp>
          <p:nvSpPr>
            <p:cNvPr id="290825" name="Text Box 10"/>
            <p:cNvSpPr txBox="1">
              <a:spLocks noChangeArrowheads="1"/>
            </p:cNvSpPr>
            <p:nvPr/>
          </p:nvSpPr>
          <p:spPr bwMode="auto">
            <a:xfrm>
              <a:off x="419" y="2665"/>
              <a:ext cx="503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</a:t>
              </a:r>
              <a:r>
                <a:rPr kumimoji="1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的相关系数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。</a:t>
              </a:r>
            </a:p>
          </p:txBody>
        </p:sp>
        <p:graphicFrame>
          <p:nvGraphicFramePr>
            <p:cNvPr id="290826" name="Object 11"/>
            <p:cNvGraphicFramePr>
              <a:graphicFrameLocks noChangeAspect="1"/>
            </p:cNvGraphicFramePr>
            <p:nvPr/>
          </p:nvGraphicFramePr>
          <p:xfrm>
            <a:off x="845" y="2525"/>
            <a:ext cx="1737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04900" imgH="419100" progId="Equation.3">
                    <p:embed/>
                  </p:oleObj>
                </mc:Choice>
                <mc:Fallback>
                  <p:oleObj name="Equation" r:id="rId2" imgW="1104900" imgH="419100" progId="Equation.3">
                    <p:embed/>
                    <p:pic>
                      <p:nvPicPr>
                        <p:cNvPr id="29082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2525"/>
                          <a:ext cx="1737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20" name="Group 16"/>
          <p:cNvGrpSpPr>
            <a:grpSpLocks/>
          </p:cNvGrpSpPr>
          <p:nvPr/>
        </p:nvGrpSpPr>
        <p:grpSpPr bwMode="auto">
          <a:xfrm>
            <a:off x="2114551" y="1057275"/>
            <a:ext cx="8240713" cy="2533650"/>
            <a:chOff x="372" y="666"/>
            <a:chExt cx="5191" cy="1596"/>
          </a:xfrm>
        </p:grpSpPr>
        <p:sp>
          <p:nvSpPr>
            <p:cNvPr id="290821" name="Text Box 5"/>
            <p:cNvSpPr txBox="1">
              <a:spLocks noChangeArrowheads="1"/>
            </p:cNvSpPr>
            <p:nvPr/>
          </p:nvSpPr>
          <p:spPr bwMode="auto">
            <a:xfrm>
              <a:off x="372" y="666"/>
              <a:ext cx="5140" cy="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定义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4.4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是两个随机变量，称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为随机变量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的协方差，记为                       </a:t>
              </a:r>
            </a:p>
            <a:p>
              <a:pPr marL="0" marR="0" lvl="0" indent="0" algn="l" defTabSz="835025" rtl="0" eaLnBrk="1" fontAlgn="base" latinLnBrk="0" hangingPunct="1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即：</a:t>
              </a:r>
            </a:p>
          </p:txBody>
        </p:sp>
        <p:graphicFrame>
          <p:nvGraphicFramePr>
            <p:cNvPr id="290822" name="Object 7"/>
            <p:cNvGraphicFramePr>
              <a:graphicFrameLocks noChangeAspect="1"/>
            </p:cNvGraphicFramePr>
            <p:nvPr/>
          </p:nvGraphicFramePr>
          <p:xfrm>
            <a:off x="4379" y="1438"/>
            <a:ext cx="118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47419" imgH="203112" progId="Equation.3">
                    <p:embed/>
                  </p:oleObj>
                </mc:Choice>
                <mc:Fallback>
                  <p:oleObj name="公式" r:id="rId4" imgW="647419" imgH="203112" progId="Equation.3">
                    <p:embed/>
                    <p:pic>
                      <p:nvPicPr>
                        <p:cNvPr id="29082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1438"/>
                          <a:ext cx="118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3" name="Object 6"/>
            <p:cNvGraphicFramePr>
              <a:graphicFrameLocks noChangeAspect="1"/>
            </p:cNvGraphicFramePr>
            <p:nvPr/>
          </p:nvGraphicFramePr>
          <p:xfrm>
            <a:off x="1800" y="1082"/>
            <a:ext cx="206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82700" imgH="203200" progId="Equation.3">
                    <p:embed/>
                  </p:oleObj>
                </mc:Choice>
                <mc:Fallback>
                  <p:oleObj name="Equation" r:id="rId6" imgW="1282700" imgH="203200" progId="Equation.3">
                    <p:embed/>
                    <p:pic>
                      <p:nvPicPr>
                        <p:cNvPr id="29082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1082"/>
                          <a:ext cx="206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4" name="Object 8"/>
            <p:cNvGraphicFramePr>
              <a:graphicFrameLocks noChangeAspect="1"/>
            </p:cNvGraphicFramePr>
            <p:nvPr/>
          </p:nvGraphicFramePr>
          <p:xfrm>
            <a:off x="937" y="1927"/>
            <a:ext cx="34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2000" imgH="203200" progId="Equation.3">
                    <p:embed/>
                  </p:oleObj>
                </mc:Choice>
                <mc:Fallback>
                  <p:oleObj name="Equation" r:id="rId8" imgW="2032000" imgH="203200" progId="Equation.3">
                    <p:embed/>
                    <p:pic>
                      <p:nvPicPr>
                        <p:cNvPr id="29082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1927"/>
                          <a:ext cx="343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359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696B77E-67F1-435D-95D3-BB4102F36A9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1843" name="Text Box 2"/>
          <p:cNvSpPr txBox="1">
            <a:spLocks noChangeArrowheads="1"/>
          </p:cNvSpPr>
          <p:nvPr/>
        </p:nvSpPr>
        <p:spPr bwMode="auto">
          <a:xfrm>
            <a:off x="2157413" y="549275"/>
            <a:ext cx="64452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二、协方差与相关系数的性质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2203450" y="1404938"/>
            <a:ext cx="63055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、协方差的性质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291845" name="Object 6"/>
          <p:cNvGraphicFramePr>
            <a:graphicFrameLocks noChangeAspect="1"/>
          </p:cNvGraphicFramePr>
          <p:nvPr/>
        </p:nvGraphicFramePr>
        <p:xfrm>
          <a:off x="2900364" y="2114550"/>
          <a:ext cx="425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37589" imgH="203112" progId="Equation.3">
                  <p:embed/>
                </p:oleObj>
              </mc:Choice>
              <mc:Fallback>
                <p:oleObj name="公式" r:id="rId2" imgW="1637589" imgH="203112" progId="Equation.3">
                  <p:embed/>
                  <p:pic>
                    <p:nvPicPr>
                      <p:cNvPr id="2918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4" y="2114550"/>
                        <a:ext cx="4257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6" name="Object 7"/>
          <p:cNvGraphicFramePr>
            <a:graphicFrameLocks noChangeAspect="1"/>
          </p:cNvGraphicFramePr>
          <p:nvPr/>
        </p:nvGraphicFramePr>
        <p:xfrm>
          <a:off x="2913063" y="3379789"/>
          <a:ext cx="4908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68500" imgH="203200" progId="Equation.3">
                  <p:embed/>
                </p:oleObj>
              </mc:Choice>
              <mc:Fallback>
                <p:oleObj name="公式" r:id="rId4" imgW="1968500" imgH="203200" progId="Equation.3">
                  <p:embed/>
                  <p:pic>
                    <p:nvPicPr>
                      <p:cNvPr id="2918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3379789"/>
                        <a:ext cx="49085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8"/>
          <p:cNvGraphicFramePr>
            <a:graphicFrameLocks noChangeAspect="1"/>
          </p:cNvGraphicFramePr>
          <p:nvPr/>
        </p:nvGraphicFramePr>
        <p:xfrm>
          <a:off x="2919413" y="4000500"/>
          <a:ext cx="69199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44800" imgH="215900" progId="Equation.3">
                  <p:embed/>
                </p:oleObj>
              </mc:Choice>
              <mc:Fallback>
                <p:oleObj name="公式" r:id="rId6" imgW="2844800" imgH="215900" progId="Equation.3">
                  <p:embed/>
                  <p:pic>
                    <p:nvPicPr>
                      <p:cNvPr id="2918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000500"/>
                        <a:ext cx="69199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17"/>
          <p:cNvGraphicFramePr>
            <a:graphicFrameLocks noChangeAspect="1"/>
          </p:cNvGraphicFramePr>
          <p:nvPr/>
        </p:nvGraphicFramePr>
        <p:xfrm>
          <a:off x="2892426" y="2782888"/>
          <a:ext cx="35544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33500" imgH="203200" progId="Equation.3">
                  <p:embed/>
                </p:oleObj>
              </mc:Choice>
              <mc:Fallback>
                <p:oleObj name="公式" r:id="rId8" imgW="1333500" imgH="203200" progId="Equation.3">
                  <p:embed/>
                  <p:pic>
                    <p:nvPicPr>
                      <p:cNvPr id="29184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6" y="2782888"/>
                        <a:ext cx="35544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9" name="Object 18"/>
          <p:cNvGraphicFramePr>
            <a:graphicFrameLocks noChangeAspect="1"/>
          </p:cNvGraphicFramePr>
          <p:nvPr/>
        </p:nvGraphicFramePr>
        <p:xfrm>
          <a:off x="2903538" y="4673601"/>
          <a:ext cx="5511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60600" imgH="431800" progId="Equation.DSMT4">
                  <p:embed/>
                </p:oleObj>
              </mc:Choice>
              <mc:Fallback>
                <p:oleObj name="Equation" r:id="rId10" imgW="2260600" imgH="431800" progId="Equation.DSMT4">
                  <p:embed/>
                  <p:pic>
                    <p:nvPicPr>
                      <p:cNvPr id="2918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4673601"/>
                        <a:ext cx="5511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0059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47F60011-854E-4932-92BB-879819A683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867" name="Text Box 5"/>
          <p:cNvSpPr txBox="1">
            <a:spLocks noChangeArrowheads="1"/>
          </p:cNvSpPr>
          <p:nvPr/>
        </p:nvSpPr>
        <p:spPr bwMode="auto">
          <a:xfrm>
            <a:off x="2184400" y="690563"/>
            <a:ext cx="53467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、相关系数的性质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847883" name="Group 11"/>
          <p:cNvGrpSpPr>
            <a:grpSpLocks/>
          </p:cNvGrpSpPr>
          <p:nvPr/>
        </p:nvGrpSpPr>
        <p:grpSpPr bwMode="auto">
          <a:xfrm>
            <a:off x="2174875" y="1517650"/>
            <a:ext cx="8274050" cy="3487738"/>
            <a:chOff x="410" y="993"/>
            <a:chExt cx="5212" cy="2197"/>
          </a:xfrm>
        </p:grpSpPr>
        <p:sp>
          <p:nvSpPr>
            <p:cNvPr id="292869" name="Text Box 6"/>
            <p:cNvSpPr txBox="1">
              <a:spLocks noChangeArrowheads="1"/>
            </p:cNvSpPr>
            <p:nvPr/>
          </p:nvSpPr>
          <p:spPr bwMode="auto">
            <a:xfrm>
              <a:off x="410" y="1035"/>
              <a:ext cx="5212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          | ≤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;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          | =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的充要条件为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以概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率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线性相关。即存在常数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≠0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使</a:t>
              </a:r>
            </a:p>
          </p:txBody>
        </p:sp>
        <p:graphicFrame>
          <p:nvGraphicFramePr>
            <p:cNvPr id="292870" name="Object 7"/>
            <p:cNvGraphicFramePr>
              <a:graphicFrameLocks noChangeAspect="1"/>
            </p:cNvGraphicFramePr>
            <p:nvPr/>
          </p:nvGraphicFramePr>
          <p:xfrm>
            <a:off x="1202" y="993"/>
            <a:ext cx="5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353" imgH="215619" progId="Equation.3">
                    <p:embed/>
                  </p:oleObj>
                </mc:Choice>
                <mc:Fallback>
                  <p:oleObj name="Equation" r:id="rId2" imgW="266353" imgH="215619" progId="Equation.3">
                    <p:embed/>
                    <p:pic>
                      <p:nvPicPr>
                        <p:cNvPr id="29287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993"/>
                          <a:ext cx="54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2871" name="Object 8"/>
            <p:cNvGraphicFramePr>
              <a:graphicFrameLocks noChangeAspect="1"/>
            </p:cNvGraphicFramePr>
            <p:nvPr/>
          </p:nvGraphicFramePr>
          <p:xfrm>
            <a:off x="774" y="2810"/>
            <a:ext cx="214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17115" imgH="203112" progId="Equation.3">
                    <p:embed/>
                  </p:oleObj>
                </mc:Choice>
                <mc:Fallback>
                  <p:oleObj name="Equation" r:id="rId4" imgW="1117115" imgH="203112" progId="Equation.3">
                    <p:embed/>
                    <p:pic>
                      <p:nvPicPr>
                        <p:cNvPr id="29287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2810"/>
                          <a:ext cx="214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2872" name="Object 9"/>
            <p:cNvGraphicFramePr>
              <a:graphicFrameLocks noChangeAspect="1"/>
            </p:cNvGraphicFramePr>
            <p:nvPr/>
          </p:nvGraphicFramePr>
          <p:xfrm>
            <a:off x="1208" y="1822"/>
            <a:ext cx="548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353" imgH="215619" progId="Equation.3">
                    <p:embed/>
                  </p:oleObj>
                </mc:Choice>
                <mc:Fallback>
                  <p:oleObj name="Equation" r:id="rId6" imgW="266353" imgH="215619" progId="Equation.3">
                    <p:embed/>
                    <p:pic>
                      <p:nvPicPr>
                        <p:cNvPr id="29287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1822"/>
                          <a:ext cx="548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009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F8375458-09A1-448A-9164-20D1F21DED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3891" name="Group 17"/>
          <p:cNvGrpSpPr>
            <a:grpSpLocks/>
          </p:cNvGrpSpPr>
          <p:nvPr/>
        </p:nvGrpSpPr>
        <p:grpSpPr bwMode="auto">
          <a:xfrm>
            <a:off x="2151063" y="1022352"/>
            <a:ext cx="7878762" cy="2185990"/>
            <a:chOff x="395" y="598"/>
            <a:chExt cx="4963" cy="1377"/>
          </a:xfrm>
        </p:grpSpPr>
        <p:sp>
          <p:nvSpPr>
            <p:cNvPr id="293898" name="Text Box 9"/>
            <p:cNvSpPr txBox="1">
              <a:spLocks noChangeArrowheads="1"/>
            </p:cNvSpPr>
            <p:nvPr/>
          </p:nvSpPr>
          <p:spPr bwMode="auto">
            <a:xfrm>
              <a:off x="395" y="681"/>
              <a:ext cx="4963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相关系数的特征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 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是一个无量纲的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量。它描述的是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之间的线性相关程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度。</a:t>
              </a:r>
            </a:p>
          </p:txBody>
        </p:sp>
        <p:graphicFrame>
          <p:nvGraphicFramePr>
            <p:cNvPr id="293899" name="Object 10"/>
            <p:cNvGraphicFramePr>
              <a:graphicFrameLocks noChangeAspect="1"/>
            </p:cNvGraphicFramePr>
            <p:nvPr/>
          </p:nvGraphicFramePr>
          <p:xfrm>
            <a:off x="2416" y="598"/>
            <a:ext cx="558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584" imgH="228501" progId="Equation.DSMT4">
                    <p:embed/>
                  </p:oleObj>
                </mc:Choice>
                <mc:Fallback>
                  <p:oleObj name="Equation" r:id="rId2" imgW="266584" imgH="228501" progId="Equation.DSMT4">
                    <p:embed/>
                    <p:pic>
                      <p:nvPicPr>
                        <p:cNvPr id="29389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" y="598"/>
                          <a:ext cx="558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661" name="Group 21"/>
          <p:cNvGrpSpPr>
            <a:grpSpLocks/>
          </p:cNvGrpSpPr>
          <p:nvPr/>
        </p:nvGrpSpPr>
        <p:grpSpPr bwMode="auto">
          <a:xfrm>
            <a:off x="2211389" y="3316288"/>
            <a:ext cx="7027863" cy="603250"/>
            <a:chOff x="513" y="2014"/>
            <a:chExt cx="4427" cy="380"/>
          </a:xfrm>
        </p:grpSpPr>
        <p:graphicFrame>
          <p:nvGraphicFramePr>
            <p:cNvPr id="293895" name="Object 12"/>
            <p:cNvGraphicFramePr>
              <a:graphicFrameLocks noChangeAspect="1"/>
            </p:cNvGraphicFramePr>
            <p:nvPr/>
          </p:nvGraphicFramePr>
          <p:xfrm>
            <a:off x="1915" y="2035"/>
            <a:ext cx="82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07780" imgH="215806" progId="Equation.3">
                    <p:embed/>
                  </p:oleObj>
                </mc:Choice>
                <mc:Fallback>
                  <p:oleObj name="公式" r:id="rId4" imgW="507780" imgH="215806" progId="Equation.3">
                    <p:embed/>
                    <p:pic>
                      <p:nvPicPr>
                        <p:cNvPr id="29389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2035"/>
                          <a:ext cx="82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3896" name="Text Box 18"/>
            <p:cNvSpPr txBox="1">
              <a:spLocks noChangeArrowheads="1"/>
            </p:cNvSpPr>
            <p:nvPr/>
          </p:nvSpPr>
          <p:spPr bwMode="auto">
            <a:xfrm>
              <a:off x="513" y="2014"/>
              <a:ext cx="140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7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特殊的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</a:t>
              </a:r>
            </a:p>
          </p:txBody>
        </p:sp>
        <p:sp>
          <p:nvSpPr>
            <p:cNvPr id="293897" name="Text Box 19"/>
            <p:cNvSpPr txBox="1">
              <a:spLocks noChangeArrowheads="1"/>
            </p:cNvSpPr>
            <p:nvPr/>
          </p:nvSpPr>
          <p:spPr bwMode="auto">
            <a:xfrm>
              <a:off x="2654" y="2031"/>
              <a:ext cx="228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时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称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X,Y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不相关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。</a:t>
              </a:r>
            </a:p>
          </p:txBody>
        </p:sp>
      </p:grpSp>
      <p:sp>
        <p:nvSpPr>
          <p:cNvPr id="624662" name="Text Box 22"/>
          <p:cNvSpPr txBox="1">
            <a:spLocks noChangeArrowheads="1"/>
          </p:cNvSpPr>
          <p:nvPr/>
        </p:nvSpPr>
        <p:spPr bwMode="auto">
          <a:xfrm>
            <a:off x="2205038" y="4206875"/>
            <a:ext cx="8018462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相互独立，则其一定不相关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但若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不相关，却未必相互独立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93894" name="Text Box 5"/>
          <p:cNvSpPr txBox="1">
            <a:spLocks noChangeArrowheads="1"/>
          </p:cNvSpPr>
          <p:nvPr/>
        </p:nvSpPr>
        <p:spPr bwMode="auto">
          <a:xfrm>
            <a:off x="2143125" y="544513"/>
            <a:ext cx="53467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、不相关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242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36B46159-670B-419A-82F9-3356D78702C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4915" name="Group 19"/>
          <p:cNvGrpSpPr>
            <a:grpSpLocks/>
          </p:cNvGrpSpPr>
          <p:nvPr/>
        </p:nvGrpSpPr>
        <p:grpSpPr bwMode="auto">
          <a:xfrm>
            <a:off x="2147888" y="744539"/>
            <a:ext cx="7394756" cy="2046287"/>
            <a:chOff x="547" y="661"/>
            <a:chExt cx="4338" cy="1289"/>
          </a:xfrm>
        </p:grpSpPr>
        <p:sp>
          <p:nvSpPr>
            <p:cNvPr id="294921" name="Text Box 4"/>
            <p:cNvSpPr txBox="1">
              <a:spLocks noChangeArrowheads="1"/>
            </p:cNvSpPr>
            <p:nvPr/>
          </p:nvSpPr>
          <p:spPr bwMode="auto">
            <a:xfrm>
              <a:off x="547" y="661"/>
              <a:ext cx="394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、已知随机变量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X,Y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相互独立，且</a:t>
              </a:r>
            </a:p>
          </p:txBody>
        </p:sp>
        <p:graphicFrame>
          <p:nvGraphicFramePr>
            <p:cNvPr id="294922" name="Object 5"/>
            <p:cNvGraphicFramePr>
              <a:graphicFrameLocks noChangeAspect="1"/>
            </p:cNvGraphicFramePr>
            <p:nvPr/>
          </p:nvGraphicFramePr>
          <p:xfrm>
            <a:off x="1251" y="1152"/>
            <a:ext cx="363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81080" imgH="203040" progId="Equation.DSMT4">
                    <p:embed/>
                  </p:oleObj>
                </mc:Choice>
                <mc:Fallback>
                  <p:oleObj name="Equation" r:id="rId2" imgW="1981080" imgH="203040" progId="Equation.DSMT4">
                    <p:embed/>
                    <p:pic>
                      <p:nvPicPr>
                        <p:cNvPr id="2949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" y="1152"/>
                          <a:ext cx="363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23" name="Text Box 7"/>
            <p:cNvSpPr txBox="1">
              <a:spLocks noChangeArrowheads="1"/>
            </p:cNvSpPr>
            <p:nvPr/>
          </p:nvSpPr>
          <p:spPr bwMode="auto">
            <a:xfrm>
              <a:off x="1222" y="1587"/>
              <a:ext cx="351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的相关系数。</a:t>
              </a:r>
            </a:p>
          </p:txBody>
        </p:sp>
      </p:grp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2217738" y="2976563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263181" name="Object 13"/>
          <p:cNvGraphicFramePr>
            <a:graphicFrameLocks noChangeAspect="1"/>
          </p:cNvGraphicFramePr>
          <p:nvPr/>
        </p:nvGraphicFramePr>
        <p:xfrm>
          <a:off x="2925764" y="3054350"/>
          <a:ext cx="77422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6100" imgH="203200" progId="Equation.DSMT4">
                  <p:embed/>
                </p:oleObj>
              </mc:Choice>
              <mc:Fallback>
                <p:oleObj name="Equation" r:id="rId4" imgW="3086100" imgH="203200" progId="Equation.DSMT4">
                  <p:embed/>
                  <p:pic>
                    <p:nvPicPr>
                      <p:cNvPr id="263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4" y="3054350"/>
                        <a:ext cx="77422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2" name="Object 14"/>
          <p:cNvGraphicFramePr>
            <a:graphicFrameLocks noChangeAspect="1"/>
          </p:cNvGraphicFramePr>
          <p:nvPr/>
        </p:nvGraphicFramePr>
        <p:xfrm>
          <a:off x="3008313" y="3905250"/>
          <a:ext cx="43862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400" imgH="203200" progId="Equation.DSMT4">
                  <p:embed/>
                </p:oleObj>
              </mc:Choice>
              <mc:Fallback>
                <p:oleObj name="Equation" r:id="rId6" imgW="1803400" imgH="203200" progId="Equation.DSMT4">
                  <p:embed/>
                  <p:pic>
                    <p:nvPicPr>
                      <p:cNvPr id="263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3905250"/>
                        <a:ext cx="43862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3" name="Object 15"/>
          <p:cNvGraphicFramePr>
            <a:graphicFrameLocks noChangeAspect="1"/>
          </p:cNvGraphicFramePr>
          <p:nvPr/>
        </p:nvGraphicFramePr>
        <p:xfrm>
          <a:off x="3054350" y="4776788"/>
          <a:ext cx="4038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03200" progId="Equation.DSMT4">
                  <p:embed/>
                </p:oleObj>
              </mc:Choice>
              <mc:Fallback>
                <p:oleObj name="Equation" r:id="rId8" imgW="1600200" imgH="203200" progId="Equation.DSMT4">
                  <p:embed/>
                  <p:pic>
                    <p:nvPicPr>
                      <p:cNvPr id="263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776788"/>
                        <a:ext cx="40386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4" name="Object 16"/>
          <p:cNvGraphicFramePr>
            <a:graphicFrameLocks noChangeAspect="1"/>
          </p:cNvGraphicFramePr>
          <p:nvPr/>
        </p:nvGraphicFramePr>
        <p:xfrm>
          <a:off x="3151188" y="5470525"/>
          <a:ext cx="31988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500" imgH="419100" progId="Equation.DSMT4">
                  <p:embed/>
                </p:oleObj>
              </mc:Choice>
              <mc:Fallback>
                <p:oleObj name="Equation" r:id="rId10" imgW="1206500" imgH="419100" progId="Equation.DSMT4">
                  <p:embed/>
                  <p:pic>
                    <p:nvPicPr>
                      <p:cNvPr id="2631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5470525"/>
                        <a:ext cx="31988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7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938" name="Group 22"/>
          <p:cNvGrpSpPr>
            <a:grpSpLocks/>
          </p:cNvGrpSpPr>
          <p:nvPr/>
        </p:nvGrpSpPr>
        <p:grpSpPr bwMode="auto">
          <a:xfrm>
            <a:off x="2346325" y="1038226"/>
            <a:ext cx="7177088" cy="2955925"/>
            <a:chOff x="542" y="1933"/>
            <a:chExt cx="4521" cy="1862"/>
          </a:xfrm>
        </p:grpSpPr>
        <p:sp>
          <p:nvSpPr>
            <p:cNvPr id="295939" name="Text Box 9"/>
            <p:cNvSpPr txBox="1">
              <a:spLocks noChangeArrowheads="1"/>
            </p:cNvSpPr>
            <p:nvPr/>
          </p:nvSpPr>
          <p:spPr bwMode="auto">
            <a:xfrm>
              <a:off x="542" y="1933"/>
              <a:ext cx="449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、已知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X,Y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）的联合密度函数为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：</a:t>
              </a:r>
            </a:p>
          </p:txBody>
        </p:sp>
        <p:graphicFrame>
          <p:nvGraphicFramePr>
            <p:cNvPr id="295940" name="Object 16"/>
            <p:cNvGraphicFramePr>
              <a:graphicFrameLocks noChangeAspect="1"/>
            </p:cNvGraphicFramePr>
            <p:nvPr/>
          </p:nvGraphicFramePr>
          <p:xfrm>
            <a:off x="1196" y="2330"/>
            <a:ext cx="3119" cy="1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587500" imgH="660400" progId="Equation.3">
                    <p:embed/>
                  </p:oleObj>
                </mc:Choice>
                <mc:Fallback>
                  <p:oleObj name="公式" r:id="rId2" imgW="1587500" imgH="660400" progId="Equation.3">
                    <p:embed/>
                    <p:pic>
                      <p:nvPicPr>
                        <p:cNvPr id="29594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2330"/>
                          <a:ext cx="3119" cy="1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41" name="Text Box 20"/>
            <p:cNvSpPr txBox="1">
              <a:spLocks noChangeArrowheads="1"/>
            </p:cNvSpPr>
            <p:nvPr/>
          </p:nvSpPr>
          <p:spPr bwMode="auto">
            <a:xfrm>
              <a:off x="817" y="3432"/>
              <a:ext cx="424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证明：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不相关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不独立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03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9ECD80B-6112-4076-AF9D-99BD5B3B429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6963" name="Group 15"/>
          <p:cNvGrpSpPr>
            <a:grpSpLocks/>
          </p:cNvGrpSpPr>
          <p:nvPr/>
        </p:nvGrpSpPr>
        <p:grpSpPr bwMode="auto">
          <a:xfrm>
            <a:off x="2190751" y="1095376"/>
            <a:ext cx="7808913" cy="3224213"/>
            <a:chOff x="420" y="690"/>
            <a:chExt cx="4919" cy="2031"/>
          </a:xfrm>
        </p:grpSpPr>
        <p:sp>
          <p:nvSpPr>
            <p:cNvPr id="296964" name="Text Box 5"/>
            <p:cNvSpPr txBox="1">
              <a:spLocks noChangeArrowheads="1"/>
            </p:cNvSpPr>
            <p:nvPr/>
          </p:nvSpPr>
          <p:spPr bwMode="auto">
            <a:xfrm>
              <a:off x="420" y="690"/>
              <a:ext cx="4919" cy="2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、设随机变量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的概率密度为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的协方差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=0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，并问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否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不相关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？</a:t>
              </a:r>
            </a:p>
          </p:txBody>
        </p:sp>
        <p:graphicFrame>
          <p:nvGraphicFramePr>
            <p:cNvPr id="296965" name="Object 6"/>
            <p:cNvGraphicFramePr>
              <a:graphicFrameLocks noChangeAspect="1"/>
            </p:cNvGraphicFramePr>
            <p:nvPr/>
          </p:nvGraphicFramePr>
          <p:xfrm>
            <a:off x="1473" y="1132"/>
            <a:ext cx="2642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37589" imgH="393529" progId="Equation.3">
                    <p:embed/>
                  </p:oleObj>
                </mc:Choice>
                <mc:Fallback>
                  <p:oleObj name="Equation" r:id="rId2" imgW="1637589" imgH="393529" progId="Equation.3">
                    <p:embed/>
                    <p:pic>
                      <p:nvPicPr>
                        <p:cNvPr id="29696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132"/>
                          <a:ext cx="2642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061654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403AC991-BF38-4AD1-A19E-5F5ED9C032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87" name="AutoShape 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68676" y="473076"/>
            <a:ext cx="5838825" cy="822325"/>
          </a:xfrm>
          <a:prstGeom prst="actionButtonBlank">
            <a:avLst/>
          </a:prstGeom>
          <a:solidFill>
            <a:srgbClr val="FFCC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§4.4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矩、协方差矩阵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2125663" y="1347788"/>
            <a:ext cx="19097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一、矩</a:t>
            </a:r>
          </a:p>
        </p:txBody>
      </p:sp>
      <p:grpSp>
        <p:nvGrpSpPr>
          <p:cNvPr id="635920" name="Group 16"/>
          <p:cNvGrpSpPr>
            <a:grpSpLocks/>
          </p:cNvGrpSpPr>
          <p:nvPr/>
        </p:nvGrpSpPr>
        <p:grpSpPr bwMode="auto">
          <a:xfrm>
            <a:off x="2057401" y="1955801"/>
            <a:ext cx="8018463" cy="1433513"/>
            <a:chOff x="342" y="1393"/>
            <a:chExt cx="5051" cy="903"/>
          </a:xfrm>
        </p:grpSpPr>
        <p:sp>
          <p:nvSpPr>
            <p:cNvPr id="297996" name="Text Box 6"/>
            <p:cNvSpPr txBox="1">
              <a:spLocks noChangeArrowheads="1"/>
            </p:cNvSpPr>
            <p:nvPr/>
          </p:nvSpPr>
          <p:spPr bwMode="auto">
            <a:xfrm>
              <a:off x="342" y="1393"/>
              <a:ext cx="5051" cy="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14133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定义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4.5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是随机变量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                 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称为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阶原点矩</a:t>
              </a:r>
            </a:p>
          </p:txBody>
        </p:sp>
        <p:graphicFrame>
          <p:nvGraphicFramePr>
            <p:cNvPr id="297997" name="Object 8"/>
            <p:cNvGraphicFramePr>
              <a:graphicFrameLocks noChangeAspect="1"/>
            </p:cNvGraphicFramePr>
            <p:nvPr/>
          </p:nvGraphicFramePr>
          <p:xfrm>
            <a:off x="979" y="1945"/>
            <a:ext cx="201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46200" imgH="241300" progId="Equation.3">
                    <p:embed/>
                  </p:oleObj>
                </mc:Choice>
                <mc:Fallback>
                  <p:oleObj name="公式" r:id="rId2" imgW="1346200" imgH="241300" progId="Equation.3">
                    <p:embed/>
                    <p:pic>
                      <p:nvPicPr>
                        <p:cNvPr id="29799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1945"/>
                          <a:ext cx="201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921" name="Group 17"/>
          <p:cNvGrpSpPr>
            <a:grpSpLocks/>
          </p:cNvGrpSpPr>
          <p:nvPr/>
        </p:nvGrpSpPr>
        <p:grpSpPr bwMode="auto">
          <a:xfrm>
            <a:off x="2130425" y="3595689"/>
            <a:ext cx="8229600" cy="1069975"/>
            <a:chOff x="382" y="2375"/>
            <a:chExt cx="5184" cy="674"/>
          </a:xfrm>
        </p:grpSpPr>
        <p:sp>
          <p:nvSpPr>
            <p:cNvPr id="297994" name="Text Box 10"/>
            <p:cNvSpPr txBox="1">
              <a:spLocks noChangeArrowheads="1"/>
            </p:cNvSpPr>
            <p:nvPr/>
          </p:nvSpPr>
          <p:spPr bwMode="auto">
            <a:xfrm>
              <a:off x="382" y="2375"/>
              <a:ext cx="5184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                           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称为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阶中心矩</a:t>
              </a:r>
            </a:p>
          </p:txBody>
        </p:sp>
        <p:graphicFrame>
          <p:nvGraphicFramePr>
            <p:cNvPr id="297995" name="Object 12"/>
            <p:cNvGraphicFramePr>
              <a:graphicFrameLocks noChangeAspect="1"/>
            </p:cNvGraphicFramePr>
            <p:nvPr/>
          </p:nvGraphicFramePr>
          <p:xfrm>
            <a:off x="901" y="2385"/>
            <a:ext cx="273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28800" imgH="241300" progId="Equation.3">
                    <p:embed/>
                  </p:oleObj>
                </mc:Choice>
                <mc:Fallback>
                  <p:oleObj name="公式" r:id="rId4" imgW="1828800" imgH="241300" progId="Equation.3">
                    <p:embed/>
                    <p:pic>
                      <p:nvPicPr>
                        <p:cNvPr id="29799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2385"/>
                          <a:ext cx="273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923" name="Group 19"/>
          <p:cNvGrpSpPr>
            <a:grpSpLocks/>
          </p:cNvGrpSpPr>
          <p:nvPr/>
        </p:nvGrpSpPr>
        <p:grpSpPr bwMode="auto">
          <a:xfrm>
            <a:off x="2114551" y="4779963"/>
            <a:ext cx="7445375" cy="1198562"/>
            <a:chOff x="372" y="3011"/>
            <a:chExt cx="4690" cy="755"/>
          </a:xfrm>
        </p:grpSpPr>
        <p:graphicFrame>
          <p:nvGraphicFramePr>
            <p:cNvPr id="297992" name="Object 14"/>
            <p:cNvGraphicFramePr>
              <a:graphicFrameLocks noChangeAspect="1"/>
            </p:cNvGraphicFramePr>
            <p:nvPr/>
          </p:nvGraphicFramePr>
          <p:xfrm>
            <a:off x="935" y="3011"/>
            <a:ext cx="3799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514600" imgH="241300" progId="Equation.3">
                    <p:embed/>
                  </p:oleObj>
                </mc:Choice>
                <mc:Fallback>
                  <p:oleObj name="公式" r:id="rId6" imgW="2514600" imgH="241300" progId="Equation.3">
                    <p:embed/>
                    <p:pic>
                      <p:nvPicPr>
                        <p:cNvPr id="29799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3011"/>
                          <a:ext cx="3799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93" name="Text Box 15"/>
            <p:cNvSpPr txBox="1">
              <a:spLocks noChangeArrowheads="1"/>
            </p:cNvSpPr>
            <p:nvPr/>
          </p:nvSpPr>
          <p:spPr bwMode="auto">
            <a:xfrm>
              <a:off x="372" y="3403"/>
              <a:ext cx="469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称为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k+l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阶混合中心矩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292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8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589</Words>
  <Application>Microsoft Office PowerPoint</Application>
  <PresentationFormat>宽屏</PresentationFormat>
  <Paragraphs>86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楷体_GB2312</vt:lpstr>
      <vt:lpstr>宋体</vt:lpstr>
      <vt:lpstr>Arial</vt:lpstr>
      <vt:lpstr>Arial Black</vt:lpstr>
      <vt:lpstr>Times New Roman</vt:lpstr>
      <vt:lpstr>Wingdings</vt:lpstr>
      <vt:lpstr>Pixel</vt:lpstr>
      <vt:lpstr>1_Pixel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邹颖 曹</cp:lastModifiedBy>
  <cp:revision>7</cp:revision>
  <dcterms:created xsi:type="dcterms:W3CDTF">2021-04-19T06:45:59Z</dcterms:created>
  <dcterms:modified xsi:type="dcterms:W3CDTF">2022-07-19T01:52:39Z</dcterms:modified>
</cp:coreProperties>
</file>