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7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1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7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56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07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77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7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0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6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6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4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9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298BB27-1980-49E2-A289-2116BCF293B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>
                <a:latin typeface="宋体" panose="02010600030101010101" pitchFamily="2" charset="-122"/>
              </a:rPr>
              <a:t>第三章 多维随机变量及其分布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12925"/>
            <a:ext cx="8229600" cy="3684588"/>
          </a:xfrm>
        </p:spPr>
        <p:txBody>
          <a:bodyPr/>
          <a:lstStyle/>
          <a:p>
            <a:pPr eaLnBrk="1" hangingPunct="1"/>
            <a:r>
              <a:rPr lang="zh-CN" altLang="en-US" b="1"/>
              <a:t>二维随机变量的联合分布</a:t>
            </a:r>
          </a:p>
          <a:p>
            <a:pPr eaLnBrk="1" hangingPunct="1"/>
            <a:r>
              <a:rPr lang="zh-CN" altLang="en-US" b="1"/>
              <a:t>边缘分布</a:t>
            </a:r>
          </a:p>
          <a:p>
            <a:pPr eaLnBrk="1" hangingPunct="1"/>
            <a:r>
              <a:rPr lang="zh-CN" altLang="en-US" b="1"/>
              <a:t>条件分布</a:t>
            </a:r>
          </a:p>
          <a:p>
            <a:pPr eaLnBrk="1" hangingPunct="1"/>
            <a:r>
              <a:rPr lang="zh-CN" altLang="en-US" b="1"/>
              <a:t>随机变量的独立性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b="1"/>
              <a:t>维随机向量简介</a:t>
            </a:r>
          </a:p>
          <a:p>
            <a:pPr eaLnBrk="1" hangingPunct="1"/>
            <a:r>
              <a:rPr lang="zh-CN" altLang="en-US" b="1"/>
              <a:t>随机向量函数的分布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36611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4D3E395-497E-4BA3-A2D2-B3A66A3A06C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78978" name="Text Box 2"/>
          <p:cNvSpPr txBox="1">
            <a:spLocks noChangeArrowheads="1"/>
          </p:cNvSpPr>
          <p:nvPr/>
        </p:nvSpPr>
        <p:spPr bwMode="auto">
          <a:xfrm>
            <a:off x="1931989" y="1206501"/>
            <a:ext cx="8301037" cy="205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如果，二维随机变量（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）的一切可取值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为有限多对，或可列多对，则称（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二维离散型随机变量。</a:t>
            </a:r>
          </a:p>
        </p:txBody>
      </p:sp>
      <p:grpSp>
        <p:nvGrpSpPr>
          <p:cNvPr id="1278979" name="Group 3"/>
          <p:cNvGrpSpPr>
            <a:grpSpLocks/>
          </p:cNvGrpSpPr>
          <p:nvPr/>
        </p:nvGrpSpPr>
        <p:grpSpPr bwMode="auto">
          <a:xfrm>
            <a:off x="1900238" y="3679825"/>
            <a:ext cx="8767762" cy="2179638"/>
            <a:chOff x="246" y="1961"/>
            <a:chExt cx="5523" cy="1387"/>
          </a:xfrm>
        </p:grpSpPr>
        <p:sp>
          <p:nvSpPr>
            <p:cNvPr id="166918" name="Text Box 4"/>
            <p:cNvSpPr txBox="1">
              <a:spLocks noChangeArrowheads="1"/>
            </p:cNvSpPr>
            <p:nvPr/>
          </p:nvSpPr>
          <p:spPr bwMode="auto">
            <a:xfrm>
              <a:off x="246" y="1961"/>
              <a:ext cx="5504" cy="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3.3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设二维离散型随机变量（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）所有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可能取得值为（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，则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称：</a:t>
              </a:r>
            </a:p>
          </p:txBody>
        </p:sp>
        <p:graphicFrame>
          <p:nvGraphicFramePr>
            <p:cNvPr id="166919" name="Object 5"/>
            <p:cNvGraphicFramePr>
              <a:graphicFrameLocks noChangeAspect="1"/>
            </p:cNvGraphicFramePr>
            <p:nvPr/>
          </p:nvGraphicFramePr>
          <p:xfrm>
            <a:off x="920" y="2916"/>
            <a:ext cx="484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3" imgW="2619571" imgH="218927" progId="Equation.DSMT4">
                    <p:embed/>
                  </p:oleObj>
                </mc:Choice>
                <mc:Fallback>
                  <p:oleObj name="Equation" r:id="rId3" imgW="2619571" imgH="218927" progId="Equation.DSMT4">
                    <p:embed/>
                    <p:pic>
                      <p:nvPicPr>
                        <p:cNvPr id="1669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2916"/>
                          <a:ext cx="484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2003425" y="355600"/>
            <a:ext cx="53594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3.1.2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二维离散型随机变量</a:t>
            </a:r>
          </a:p>
        </p:txBody>
      </p:sp>
    </p:spTree>
    <p:extLst>
      <p:ext uri="{BB962C8B-B14F-4D97-AF65-F5344CB8AC3E}">
        <p14:creationId xmlns:p14="http://schemas.microsoft.com/office/powerpoint/2010/main" val="14076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C2D03ED-ABDC-4E4F-A64E-28F978AC56D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7939" name="Text Box 2"/>
          <p:cNvSpPr txBox="1">
            <a:spLocks noChangeArrowheads="1"/>
          </p:cNvSpPr>
          <p:nvPr/>
        </p:nvSpPr>
        <p:spPr bwMode="auto">
          <a:xfrm>
            <a:off x="2016125" y="601663"/>
            <a:ext cx="8299450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联合分布律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，或称为（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分布律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280003" name="Text Box 3"/>
          <p:cNvSpPr txBox="1">
            <a:spLocks noChangeArrowheads="1"/>
          </p:cNvSpPr>
          <p:nvPr/>
        </p:nvSpPr>
        <p:spPr bwMode="auto">
          <a:xfrm>
            <a:off x="2014538" y="2103438"/>
            <a:ext cx="865346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）的分布律也可以用如下的表格表示：</a:t>
            </a:r>
          </a:p>
        </p:txBody>
      </p:sp>
      <p:grpSp>
        <p:nvGrpSpPr>
          <p:cNvPr id="1280004" name="Group 4"/>
          <p:cNvGrpSpPr>
            <a:grpSpLocks/>
          </p:cNvGrpSpPr>
          <p:nvPr/>
        </p:nvGrpSpPr>
        <p:grpSpPr bwMode="auto">
          <a:xfrm>
            <a:off x="2955925" y="2874964"/>
            <a:ext cx="5316538" cy="3983037"/>
            <a:chOff x="902" y="1811"/>
            <a:chExt cx="3349" cy="2509"/>
          </a:xfrm>
        </p:grpSpPr>
        <p:graphicFrame>
          <p:nvGraphicFramePr>
            <p:cNvPr id="167942" name="Object 5"/>
            <p:cNvGraphicFramePr>
              <a:graphicFrameLocks noChangeAspect="1"/>
            </p:cNvGraphicFramePr>
            <p:nvPr/>
          </p:nvGraphicFramePr>
          <p:xfrm>
            <a:off x="1483" y="1967"/>
            <a:ext cx="2574" cy="1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3" imgW="1457378" imgH="1123761" progId="Equation.DSMT4">
                    <p:embed/>
                  </p:oleObj>
                </mc:Choice>
                <mc:Fallback>
                  <p:oleObj name="Equation" r:id="rId3" imgW="1457378" imgH="1123761" progId="Equation.DSMT4">
                    <p:embed/>
                    <p:pic>
                      <p:nvPicPr>
                        <p:cNvPr id="1679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1967"/>
                          <a:ext cx="2574" cy="1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43" name="Object 6"/>
            <p:cNvGraphicFramePr>
              <a:graphicFrameLocks noChangeAspect="1"/>
            </p:cNvGraphicFramePr>
            <p:nvPr/>
          </p:nvGraphicFramePr>
          <p:xfrm>
            <a:off x="1744" y="3640"/>
            <a:ext cx="21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5" imgW="1038407" imgH="199847" progId="Equation.DSMT4">
                    <p:embed/>
                  </p:oleObj>
                </mc:Choice>
                <mc:Fallback>
                  <p:oleObj name="Equation" r:id="rId5" imgW="1038407" imgH="199847" progId="Equation.DSMT4">
                    <p:embed/>
                    <p:pic>
                      <p:nvPicPr>
                        <p:cNvPr id="16794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3640"/>
                          <a:ext cx="21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44" name="Object 7"/>
            <p:cNvGraphicFramePr>
              <a:graphicFrameLocks noChangeAspect="1"/>
            </p:cNvGraphicFramePr>
            <p:nvPr/>
          </p:nvGraphicFramePr>
          <p:xfrm>
            <a:off x="1036" y="2281"/>
            <a:ext cx="321" cy="2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7" imgW="161875" imgH="1324109" progId="Equation.DSMT4">
                    <p:embed/>
                  </p:oleObj>
                </mc:Choice>
                <mc:Fallback>
                  <p:oleObj name="Equation" r:id="rId7" imgW="161875" imgH="1324109" progId="Equation.DSMT4">
                    <p:embed/>
                    <p:pic>
                      <p:nvPicPr>
                        <p:cNvPr id="16794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281"/>
                          <a:ext cx="321" cy="2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45" name="Line 8"/>
            <p:cNvSpPr>
              <a:spLocks noChangeShapeType="1"/>
            </p:cNvSpPr>
            <p:nvPr/>
          </p:nvSpPr>
          <p:spPr bwMode="auto">
            <a:xfrm>
              <a:off x="972" y="2281"/>
              <a:ext cx="327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46" name="Line 9"/>
            <p:cNvSpPr>
              <a:spLocks noChangeShapeType="1"/>
            </p:cNvSpPr>
            <p:nvPr/>
          </p:nvSpPr>
          <p:spPr bwMode="auto">
            <a:xfrm>
              <a:off x="1518" y="1967"/>
              <a:ext cx="0" cy="1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47" name="Line 10"/>
            <p:cNvSpPr>
              <a:spLocks noChangeShapeType="1"/>
            </p:cNvSpPr>
            <p:nvPr/>
          </p:nvSpPr>
          <p:spPr bwMode="auto">
            <a:xfrm flipH="1" flipV="1">
              <a:off x="1022" y="1967"/>
              <a:ext cx="496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948" name="Text Box 11"/>
            <p:cNvSpPr txBox="1">
              <a:spLocks noChangeArrowheads="1"/>
            </p:cNvSpPr>
            <p:nvPr/>
          </p:nvSpPr>
          <p:spPr bwMode="auto">
            <a:xfrm>
              <a:off x="1146" y="1811"/>
              <a:ext cx="3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7949" name="Text Box 12"/>
            <p:cNvSpPr txBox="1">
              <a:spLocks noChangeArrowheads="1"/>
            </p:cNvSpPr>
            <p:nvPr/>
          </p:nvSpPr>
          <p:spPr bwMode="auto">
            <a:xfrm>
              <a:off x="902" y="2020"/>
              <a:ext cx="433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842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A9260D7-BED2-45EF-8B63-E11565E22DF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1863726" y="741363"/>
            <a:ext cx="8416925" cy="34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（二维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0-1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分布）设一个袋中有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个黑球，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个白球，从中任取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个球，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表示第一次取出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的白球个数，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表示第二次取出的白球个数，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分别求出（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）有放回抽取，（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）不放回抽取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）的联合分布律。</a:t>
            </a:r>
          </a:p>
        </p:txBody>
      </p:sp>
    </p:spTree>
    <p:extLst>
      <p:ext uri="{BB962C8B-B14F-4D97-AF65-F5344CB8AC3E}">
        <p14:creationId xmlns:p14="http://schemas.microsoft.com/office/powerpoint/2010/main" val="1641065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CFCC0A7-A042-46DF-942B-B98090A1B7D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1984375" y="866775"/>
            <a:ext cx="560705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解：直接用表格表示为：</a:t>
            </a:r>
          </a:p>
        </p:txBody>
      </p:sp>
      <p:graphicFrame>
        <p:nvGraphicFramePr>
          <p:cNvPr id="169988" name="Object 5"/>
          <p:cNvGraphicFramePr>
            <a:graphicFrameLocks noChangeAspect="1"/>
          </p:cNvGraphicFramePr>
          <p:nvPr/>
        </p:nvGraphicFramePr>
        <p:xfrm>
          <a:off x="3257551" y="2071689"/>
          <a:ext cx="2138363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742721" imgH="904833" progId="Equation.3">
                  <p:embed/>
                </p:oleObj>
              </mc:Choice>
              <mc:Fallback>
                <p:oleObj name="Equation" r:id="rId3" imgW="742721" imgH="904833" progId="Equation.3">
                  <p:embed/>
                  <p:pic>
                    <p:nvPicPr>
                      <p:cNvPr id="1699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1" y="2071689"/>
                        <a:ext cx="2138363" cy="240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Text Box 6"/>
          <p:cNvSpPr txBox="1">
            <a:spLocks noChangeArrowheads="1"/>
          </p:cNvSpPr>
          <p:nvPr/>
        </p:nvSpPr>
        <p:spPr bwMode="auto">
          <a:xfrm>
            <a:off x="1722439" y="2903538"/>
            <a:ext cx="172878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69990" name="Line 7"/>
          <p:cNvSpPr>
            <a:spLocks noChangeShapeType="1"/>
          </p:cNvSpPr>
          <p:nvPr/>
        </p:nvSpPr>
        <p:spPr bwMode="auto">
          <a:xfrm>
            <a:off x="3173414" y="2566988"/>
            <a:ext cx="25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1" name="Line 8"/>
          <p:cNvSpPr>
            <a:spLocks noChangeShapeType="1"/>
          </p:cNvSpPr>
          <p:nvPr/>
        </p:nvSpPr>
        <p:spPr bwMode="auto">
          <a:xfrm flipH="1" flipV="1">
            <a:off x="3171825" y="1979613"/>
            <a:ext cx="649288" cy="582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2" name="Line 10"/>
          <p:cNvSpPr>
            <a:spLocks noChangeShapeType="1"/>
          </p:cNvSpPr>
          <p:nvPr/>
        </p:nvSpPr>
        <p:spPr bwMode="auto">
          <a:xfrm>
            <a:off x="3814764" y="1979613"/>
            <a:ext cx="15875" cy="270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3" name="Text Box 11"/>
          <p:cNvSpPr txBox="1">
            <a:spLocks noChangeArrowheads="1"/>
          </p:cNvSpPr>
          <p:nvPr/>
        </p:nvSpPr>
        <p:spPr bwMode="auto">
          <a:xfrm>
            <a:off x="3421063" y="1979613"/>
            <a:ext cx="658812" cy="3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69994" name="Text Box 12"/>
          <p:cNvSpPr txBox="1">
            <a:spLocks noChangeArrowheads="1"/>
          </p:cNvSpPr>
          <p:nvPr/>
        </p:nvSpPr>
        <p:spPr bwMode="auto">
          <a:xfrm>
            <a:off x="3173413" y="2163763"/>
            <a:ext cx="412750" cy="3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169995" name="Object 14"/>
          <p:cNvGraphicFramePr>
            <a:graphicFrameLocks noChangeAspect="1"/>
          </p:cNvGraphicFramePr>
          <p:nvPr/>
        </p:nvGraphicFramePr>
        <p:xfrm>
          <a:off x="7754938" y="2133600"/>
          <a:ext cx="2138362" cy="240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742721" imgH="904833" progId="Equation.3">
                  <p:embed/>
                </p:oleObj>
              </mc:Choice>
              <mc:Fallback>
                <p:oleObj name="Equation" r:id="rId5" imgW="742721" imgH="904833" progId="Equation.3">
                  <p:embed/>
                  <p:pic>
                    <p:nvPicPr>
                      <p:cNvPr id="16999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8" y="2133600"/>
                        <a:ext cx="2138362" cy="240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6" name="Text Box 15"/>
          <p:cNvSpPr txBox="1">
            <a:spLocks noChangeArrowheads="1"/>
          </p:cNvSpPr>
          <p:nvPr/>
        </p:nvSpPr>
        <p:spPr bwMode="auto">
          <a:xfrm>
            <a:off x="6292850" y="2990850"/>
            <a:ext cx="15319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69997" name="Line 16"/>
          <p:cNvSpPr>
            <a:spLocks noChangeShapeType="1"/>
          </p:cNvSpPr>
          <p:nvPr/>
        </p:nvSpPr>
        <p:spPr bwMode="auto">
          <a:xfrm>
            <a:off x="7656513" y="2635250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8" name="Line 17"/>
          <p:cNvSpPr>
            <a:spLocks noChangeShapeType="1"/>
          </p:cNvSpPr>
          <p:nvPr/>
        </p:nvSpPr>
        <p:spPr bwMode="auto">
          <a:xfrm flipH="1" flipV="1">
            <a:off x="7685088" y="2051051"/>
            <a:ext cx="596900" cy="563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99" name="Line 19"/>
          <p:cNvSpPr>
            <a:spLocks noChangeShapeType="1"/>
          </p:cNvSpPr>
          <p:nvPr/>
        </p:nvSpPr>
        <p:spPr bwMode="auto">
          <a:xfrm>
            <a:off x="8312150" y="2027238"/>
            <a:ext cx="0" cy="249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0000" name="Text Box 20"/>
          <p:cNvSpPr txBox="1">
            <a:spLocks noChangeArrowheads="1"/>
          </p:cNvSpPr>
          <p:nvPr/>
        </p:nvSpPr>
        <p:spPr bwMode="auto">
          <a:xfrm>
            <a:off x="7902576" y="2009775"/>
            <a:ext cx="658813" cy="3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70001" name="Text Box 21"/>
          <p:cNvSpPr txBox="1">
            <a:spLocks noChangeArrowheads="1"/>
          </p:cNvSpPr>
          <p:nvPr/>
        </p:nvSpPr>
        <p:spPr bwMode="auto">
          <a:xfrm>
            <a:off x="7540625" y="2317750"/>
            <a:ext cx="412750" cy="3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5720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0A16D78-85EC-4EF4-A111-285F425E5EE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1011" name="Text Box 2"/>
          <p:cNvSpPr txBox="1">
            <a:spLocks noChangeArrowheads="1"/>
          </p:cNvSpPr>
          <p:nvPr/>
        </p:nvSpPr>
        <p:spPr bwMode="auto">
          <a:xfrm>
            <a:off x="1884363" y="212726"/>
            <a:ext cx="8102600" cy="20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、抛一枚硬币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次，令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表示头两次出现正面的次数，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次总共出现正面的次数，求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的联合分布律。</a:t>
            </a:r>
          </a:p>
        </p:txBody>
      </p:sp>
      <p:graphicFrame>
        <p:nvGraphicFramePr>
          <p:cNvPr id="1283075" name="Object 3"/>
          <p:cNvGraphicFramePr>
            <a:graphicFrameLocks noChangeAspect="1"/>
          </p:cNvGraphicFramePr>
          <p:nvPr/>
        </p:nvGraphicFramePr>
        <p:xfrm>
          <a:off x="1884363" y="2195514"/>
          <a:ext cx="8102600" cy="412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2762402" imgH="1504875" progId="Equation.DSMT4">
                  <p:embed/>
                </p:oleObj>
              </mc:Choice>
              <mc:Fallback>
                <p:oleObj name="Equation" r:id="rId3" imgW="2762402" imgH="1504875" progId="Equation.DSMT4">
                  <p:embed/>
                  <p:pic>
                    <p:nvPicPr>
                      <p:cNvPr id="128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195514"/>
                        <a:ext cx="8102600" cy="412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2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C313F4F-6583-4D9E-8F76-6893CCE2EA7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1928813" y="349251"/>
            <a:ext cx="8255000" cy="20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、把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个球任意的放到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个盒子中，令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表示落在第一个盒子中球的个数，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落在第二个盒子中球的个数，求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的联合分布律。</a:t>
            </a:r>
          </a:p>
        </p:txBody>
      </p:sp>
      <p:sp>
        <p:nvSpPr>
          <p:cNvPr id="1284099" name="Text Box 3"/>
          <p:cNvSpPr txBox="1">
            <a:spLocks noChangeArrowheads="1"/>
          </p:cNvSpPr>
          <p:nvPr/>
        </p:nvSpPr>
        <p:spPr bwMode="auto">
          <a:xfrm>
            <a:off x="1898650" y="2406650"/>
            <a:ext cx="82550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 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X,Y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        （ 其中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j=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0,1,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…,5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；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≤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84100" name="Object 4"/>
          <p:cNvGraphicFramePr>
            <a:graphicFrameLocks noGrp="1" noChangeAspect="1"/>
          </p:cNvGraphicFramePr>
          <p:nvPr>
            <p:ph/>
          </p:nvPr>
        </p:nvGraphicFramePr>
        <p:xfrm>
          <a:off x="1912938" y="3792539"/>
          <a:ext cx="8183562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2905233" imgH="847591" progId="Equation.DSMT4">
                  <p:embed/>
                </p:oleObj>
              </mc:Choice>
              <mc:Fallback>
                <p:oleObj name="Equation" r:id="rId3" imgW="2905233" imgH="847591" progId="Equation.DSMT4">
                  <p:embed/>
                  <p:pic>
                    <p:nvPicPr>
                      <p:cNvPr id="128410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3792539"/>
                        <a:ext cx="8183562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09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A3525F2-7E34-46CB-B86B-68B6FCA28BC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3059" name="Group 2"/>
          <p:cNvGrpSpPr>
            <a:grpSpLocks/>
          </p:cNvGrpSpPr>
          <p:nvPr/>
        </p:nvGrpSpPr>
        <p:grpSpPr bwMode="auto">
          <a:xfrm>
            <a:off x="2074864" y="688976"/>
            <a:ext cx="7456487" cy="1920875"/>
            <a:chOff x="354" y="216"/>
            <a:chExt cx="4697" cy="1210"/>
          </a:xfrm>
        </p:grpSpPr>
        <p:sp>
          <p:nvSpPr>
            <p:cNvPr id="173061" name="Text Box 3"/>
            <p:cNvSpPr txBox="1">
              <a:spLocks noChangeArrowheads="1"/>
            </p:cNvSpPr>
            <p:nvPr/>
          </p:nvSpPr>
          <p:spPr bwMode="auto">
            <a:xfrm>
              <a:off x="443" y="345"/>
              <a:ext cx="460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分布律的性质：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73062" name="Object 4"/>
            <p:cNvGraphicFramePr>
              <a:graphicFrameLocks noChangeAspect="1"/>
            </p:cNvGraphicFramePr>
            <p:nvPr/>
          </p:nvGraphicFramePr>
          <p:xfrm>
            <a:off x="2885" y="383"/>
            <a:ext cx="1639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tion" r:id="rId3" imgW="971752" imgH="218927" progId="Equation.3">
                    <p:embed/>
                  </p:oleObj>
                </mc:Choice>
                <mc:Fallback>
                  <p:oleObj name="Equation" r:id="rId3" imgW="971752" imgH="218927" progId="Equation.3">
                    <p:embed/>
                    <p:pic>
                      <p:nvPicPr>
                        <p:cNvPr id="17306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383"/>
                          <a:ext cx="1639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3" name="Text Box 5"/>
            <p:cNvSpPr txBox="1">
              <a:spLocks noChangeArrowheads="1"/>
            </p:cNvSpPr>
            <p:nvPr/>
          </p:nvSpPr>
          <p:spPr bwMode="auto">
            <a:xfrm>
              <a:off x="2256" y="875"/>
              <a:ext cx="120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73064" name="Object 6"/>
            <p:cNvGraphicFramePr>
              <a:graphicFrameLocks noChangeAspect="1"/>
            </p:cNvGraphicFramePr>
            <p:nvPr/>
          </p:nvGraphicFramePr>
          <p:xfrm>
            <a:off x="2932" y="850"/>
            <a:ext cx="110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Equation" r:id="rId5" imgW="752243" imgH="333412" progId="Equation.3">
                    <p:embed/>
                  </p:oleObj>
                </mc:Choice>
                <mc:Fallback>
                  <p:oleObj name="Equation" r:id="rId5" imgW="752243" imgH="333412" progId="Equation.3">
                    <p:embed/>
                    <p:pic>
                      <p:nvPicPr>
                        <p:cNvPr id="17306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850"/>
                          <a:ext cx="1108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5" name="Rectangle 7"/>
            <p:cNvSpPr>
              <a:spLocks noChangeArrowheads="1"/>
            </p:cNvSpPr>
            <p:nvPr/>
          </p:nvSpPr>
          <p:spPr bwMode="auto">
            <a:xfrm>
              <a:off x="354" y="216"/>
              <a:ext cx="4697" cy="121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285128" name="Object 8"/>
          <p:cNvGraphicFramePr>
            <a:graphicFrameLocks noGrp="1" noChangeAspect="1"/>
          </p:cNvGraphicFramePr>
          <p:nvPr>
            <p:ph/>
          </p:nvPr>
        </p:nvGraphicFramePr>
        <p:xfrm>
          <a:off x="2362200" y="3306764"/>
          <a:ext cx="688498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2419107" imgH="619123" progId="Equation.DSMT4">
                  <p:embed/>
                </p:oleObj>
              </mc:Choice>
              <mc:Fallback>
                <p:oleObj name="Equation" r:id="rId7" imgW="2419107" imgH="619123" progId="Equation.DSMT4">
                  <p:embed/>
                  <p:pic>
                    <p:nvPicPr>
                      <p:cNvPr id="1285128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06764"/>
                        <a:ext cx="6884988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0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9F0102A-68CF-4AA6-8B52-D49F1AE8E6A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2014538" y="574675"/>
            <a:ext cx="756761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3.2.2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边缘分布律</a:t>
            </a:r>
          </a:p>
        </p:txBody>
      </p:sp>
      <p:grpSp>
        <p:nvGrpSpPr>
          <p:cNvPr id="1293318" name="Group 6"/>
          <p:cNvGrpSpPr>
            <a:grpSpLocks/>
          </p:cNvGrpSpPr>
          <p:nvPr/>
        </p:nvGrpSpPr>
        <p:grpSpPr bwMode="auto">
          <a:xfrm>
            <a:off x="1889126" y="1366839"/>
            <a:ext cx="8639175" cy="1298575"/>
            <a:chOff x="230" y="861"/>
            <a:chExt cx="5442" cy="818"/>
          </a:xfrm>
        </p:grpSpPr>
        <p:sp>
          <p:nvSpPr>
            <p:cNvPr id="174086" name="Text Box 3"/>
            <p:cNvSpPr txBox="1">
              <a:spLocks noChangeArrowheads="1"/>
            </p:cNvSpPr>
            <p:nvPr/>
          </p:nvSpPr>
          <p:spPr bwMode="auto">
            <a:xfrm>
              <a:off x="230" y="861"/>
              <a:ext cx="5442" cy="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）是二维离散型随机向量，其联合分布律为：</a:t>
              </a:r>
            </a:p>
          </p:txBody>
        </p:sp>
        <p:graphicFrame>
          <p:nvGraphicFramePr>
            <p:cNvPr id="174087" name="Object 4"/>
            <p:cNvGraphicFramePr>
              <a:graphicFrameLocks noChangeAspect="1"/>
            </p:cNvGraphicFramePr>
            <p:nvPr/>
          </p:nvGraphicFramePr>
          <p:xfrm>
            <a:off x="1711" y="1257"/>
            <a:ext cx="393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Equation" r:id="rId3" imgW="2228665" imgH="218927" progId="Equation.DSMT4">
                    <p:embed/>
                  </p:oleObj>
                </mc:Choice>
                <mc:Fallback>
                  <p:oleObj name="Equation" r:id="rId3" imgW="2228665" imgH="218927" progId="Equation.DSMT4">
                    <p:embed/>
                    <p:pic>
                      <p:nvPicPr>
                        <p:cNvPr id="17408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1257"/>
                          <a:ext cx="3933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3317" name="Object 5"/>
          <p:cNvGraphicFramePr>
            <a:graphicFrameLocks noChangeAspect="1"/>
          </p:cNvGraphicFramePr>
          <p:nvPr/>
        </p:nvGraphicFramePr>
        <p:xfrm>
          <a:off x="1878014" y="2787651"/>
          <a:ext cx="8688387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3371815" imgH="866671" progId="Equation.DSMT4">
                  <p:embed/>
                </p:oleObj>
              </mc:Choice>
              <mc:Fallback>
                <p:oleObj name="Equation" r:id="rId5" imgW="3371815" imgH="866671" progId="Equation.DSMT4">
                  <p:embed/>
                  <p:pic>
                    <p:nvPicPr>
                      <p:cNvPr id="129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4" y="2787651"/>
                        <a:ext cx="8688387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154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FC759E0-BDF0-405F-88FE-06C877DAF49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5107" name="Text Box 2"/>
          <p:cNvSpPr txBox="1">
            <a:spLocks noChangeArrowheads="1"/>
          </p:cNvSpPr>
          <p:nvPr/>
        </p:nvSpPr>
        <p:spPr bwMode="auto">
          <a:xfrm>
            <a:off x="1976439" y="477838"/>
            <a:ext cx="8256587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：在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3-1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中，分别求出（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）关于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的边缘分布。</a:t>
            </a:r>
          </a:p>
        </p:txBody>
      </p:sp>
      <p:sp>
        <p:nvSpPr>
          <p:cNvPr id="175108" name="Text Box 5"/>
          <p:cNvSpPr txBox="1">
            <a:spLocks noChangeArrowheads="1"/>
          </p:cNvSpPr>
          <p:nvPr/>
        </p:nvSpPr>
        <p:spPr bwMode="auto">
          <a:xfrm>
            <a:off x="3003551" y="2028825"/>
            <a:ext cx="61198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有放回抽取时：</a:t>
            </a:r>
          </a:p>
        </p:txBody>
      </p:sp>
      <p:graphicFrame>
        <p:nvGraphicFramePr>
          <p:cNvPr id="175109" name="Object 6"/>
          <p:cNvGraphicFramePr>
            <a:graphicFrameLocks noChangeAspect="1"/>
          </p:cNvGraphicFramePr>
          <p:nvPr/>
        </p:nvGraphicFramePr>
        <p:xfrm>
          <a:off x="5527676" y="3084514"/>
          <a:ext cx="14589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3" imgW="295184" imgH="199847" progId="Equation.3">
                  <p:embed/>
                </p:oleObj>
              </mc:Choice>
              <mc:Fallback>
                <p:oleObj name="公式" r:id="rId3" imgW="295184" imgH="199847" progId="Equation.3">
                  <p:embed/>
                  <p:pic>
                    <p:nvPicPr>
                      <p:cNvPr id="1751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6" y="3084514"/>
                        <a:ext cx="14589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0" name="Text Box 7"/>
          <p:cNvSpPr txBox="1">
            <a:spLocks noChangeArrowheads="1"/>
          </p:cNvSpPr>
          <p:nvPr/>
        </p:nvSpPr>
        <p:spPr bwMode="auto">
          <a:xfrm>
            <a:off x="2846388" y="4283075"/>
            <a:ext cx="1814512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75111" name="Line 8"/>
          <p:cNvSpPr>
            <a:spLocks noChangeShapeType="1"/>
          </p:cNvSpPr>
          <p:nvPr/>
        </p:nvSpPr>
        <p:spPr bwMode="auto">
          <a:xfrm flipH="1" flipV="1">
            <a:off x="4381501" y="2998789"/>
            <a:ext cx="80327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12" name="Text Box 9"/>
          <p:cNvSpPr txBox="1">
            <a:spLocks noChangeArrowheads="1"/>
          </p:cNvSpPr>
          <p:nvPr/>
        </p:nvSpPr>
        <p:spPr bwMode="auto">
          <a:xfrm>
            <a:off x="4835526" y="3013076"/>
            <a:ext cx="563563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75113" name="Text Box 10"/>
          <p:cNvSpPr txBox="1">
            <a:spLocks noChangeArrowheads="1"/>
          </p:cNvSpPr>
          <p:nvPr/>
        </p:nvSpPr>
        <p:spPr bwMode="auto">
          <a:xfrm>
            <a:off x="4381501" y="3221039"/>
            <a:ext cx="352425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5114" name="Rectangle 11"/>
          <p:cNvSpPr>
            <a:spLocks noChangeArrowheads="1"/>
          </p:cNvSpPr>
          <p:nvPr/>
        </p:nvSpPr>
        <p:spPr bwMode="auto">
          <a:xfrm>
            <a:off x="4381500" y="2976564"/>
            <a:ext cx="3405188" cy="3455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75115" name="Line 12"/>
          <p:cNvSpPr>
            <a:spLocks noChangeShapeType="1"/>
          </p:cNvSpPr>
          <p:nvPr/>
        </p:nvSpPr>
        <p:spPr bwMode="auto">
          <a:xfrm>
            <a:off x="7091363" y="2962276"/>
            <a:ext cx="0" cy="3484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16" name="Line 13"/>
          <p:cNvSpPr>
            <a:spLocks noChangeShapeType="1"/>
          </p:cNvSpPr>
          <p:nvPr/>
        </p:nvSpPr>
        <p:spPr bwMode="auto">
          <a:xfrm>
            <a:off x="5202238" y="2976564"/>
            <a:ext cx="0" cy="341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17" name="Line 14"/>
          <p:cNvSpPr>
            <a:spLocks noChangeShapeType="1"/>
          </p:cNvSpPr>
          <p:nvPr/>
        </p:nvSpPr>
        <p:spPr bwMode="auto">
          <a:xfrm flipV="1">
            <a:off x="4381500" y="5751514"/>
            <a:ext cx="3417888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18" name="Line 15"/>
          <p:cNvSpPr>
            <a:spLocks noChangeShapeType="1"/>
          </p:cNvSpPr>
          <p:nvPr/>
        </p:nvSpPr>
        <p:spPr bwMode="auto">
          <a:xfrm>
            <a:off x="4381501" y="3692525"/>
            <a:ext cx="337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16" name="Text Box 16"/>
          <p:cNvSpPr txBox="1">
            <a:spLocks noChangeArrowheads="1"/>
          </p:cNvSpPr>
          <p:nvPr/>
        </p:nvSpPr>
        <p:spPr bwMode="auto">
          <a:xfrm>
            <a:off x="4581526" y="5822950"/>
            <a:ext cx="561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·j</a:t>
            </a:r>
          </a:p>
        </p:txBody>
      </p:sp>
      <p:sp>
        <p:nvSpPr>
          <p:cNvPr id="307217" name="Text Box 17"/>
          <p:cNvSpPr txBox="1">
            <a:spLocks noChangeArrowheads="1"/>
          </p:cNvSpPr>
          <p:nvPr/>
        </p:nvSpPr>
        <p:spPr bwMode="auto">
          <a:xfrm>
            <a:off x="7205663" y="3070225"/>
            <a:ext cx="984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·</a:t>
            </a:r>
          </a:p>
        </p:txBody>
      </p:sp>
      <p:graphicFrame>
        <p:nvGraphicFramePr>
          <p:cNvPr id="307218" name="Object 18"/>
          <p:cNvGraphicFramePr>
            <a:graphicFrameLocks noChangeAspect="1"/>
          </p:cNvGraphicFramePr>
          <p:nvPr/>
        </p:nvGraphicFramePr>
        <p:xfrm>
          <a:off x="5340350" y="5815014"/>
          <a:ext cx="15763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628457" imgH="285710" progId="Equation.3">
                  <p:embed/>
                </p:oleObj>
              </mc:Choice>
              <mc:Fallback>
                <p:oleObj name="Equation" r:id="rId5" imgW="628457" imgH="285710" progId="Equation.3">
                  <p:embed/>
                  <p:pic>
                    <p:nvPicPr>
                      <p:cNvPr id="3072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815014"/>
                        <a:ext cx="15763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9" name="Object 19"/>
          <p:cNvGraphicFramePr>
            <a:graphicFrameLocks noChangeAspect="1"/>
          </p:cNvGraphicFramePr>
          <p:nvPr/>
        </p:nvGraphicFramePr>
        <p:xfrm>
          <a:off x="7251700" y="3805239"/>
          <a:ext cx="376238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7" imgW="133309" imgH="743148" progId="Equation.3">
                  <p:embed/>
                </p:oleObj>
              </mc:Choice>
              <mc:Fallback>
                <p:oleObj name="Equation" r:id="rId7" imgW="133309" imgH="743148" progId="Equation.3">
                  <p:embed/>
                  <p:pic>
                    <p:nvPicPr>
                      <p:cNvPr id="307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805239"/>
                        <a:ext cx="376238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3" name="Object 20"/>
          <p:cNvGraphicFramePr>
            <a:graphicFrameLocks noChangeAspect="1"/>
          </p:cNvGraphicFramePr>
          <p:nvPr/>
        </p:nvGraphicFramePr>
        <p:xfrm>
          <a:off x="5349876" y="3767139"/>
          <a:ext cx="1687513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9" imgW="523714" imgH="743148" progId="Equation.3">
                  <p:embed/>
                </p:oleObj>
              </mc:Choice>
              <mc:Fallback>
                <p:oleObj name="公式" r:id="rId9" imgW="523714" imgH="743148" progId="Equation.3">
                  <p:embed/>
                  <p:pic>
                    <p:nvPicPr>
                      <p:cNvPr id="17512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6" y="3767139"/>
                        <a:ext cx="1687513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4" name="Object 21"/>
          <p:cNvGraphicFramePr>
            <a:graphicFrameLocks noChangeAspect="1"/>
          </p:cNvGraphicFramePr>
          <p:nvPr/>
        </p:nvGraphicFramePr>
        <p:xfrm>
          <a:off x="4684714" y="3990975"/>
          <a:ext cx="39052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11" imgW="104743" imgH="409736" progId="Equation.3">
                  <p:embed/>
                </p:oleObj>
              </mc:Choice>
              <mc:Fallback>
                <p:oleObj name="公式" r:id="rId11" imgW="104743" imgH="409736" progId="Equation.3">
                  <p:embed/>
                  <p:pic>
                    <p:nvPicPr>
                      <p:cNvPr id="17512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4" y="3990975"/>
                        <a:ext cx="390525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663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6" grpId="0"/>
      <p:bldP spid="3072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14B9F5B-02C7-4E46-B80F-975968113DA0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2286001" y="754063"/>
            <a:ext cx="61071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）不放回抽取时：</a:t>
            </a:r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4805364" y="1760539"/>
          <a:ext cx="14557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3" imgW="295184" imgH="199847" progId="Equation.3">
                  <p:embed/>
                </p:oleObj>
              </mc:Choice>
              <mc:Fallback>
                <p:oleObj name="公式" r:id="rId3" imgW="295184" imgH="199847" progId="Equation.3">
                  <p:embed/>
                  <p:pic>
                    <p:nvPicPr>
                      <p:cNvPr id="176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4" y="1760539"/>
                        <a:ext cx="14557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Line 5"/>
          <p:cNvSpPr>
            <a:spLocks noChangeShapeType="1"/>
          </p:cNvSpPr>
          <p:nvPr/>
        </p:nvSpPr>
        <p:spPr bwMode="auto">
          <a:xfrm flipH="1" flipV="1">
            <a:off x="3660775" y="1677989"/>
            <a:ext cx="801688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4114801" y="1692276"/>
            <a:ext cx="561975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660776" y="1890714"/>
            <a:ext cx="352425" cy="45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3660775" y="1657351"/>
            <a:ext cx="3398838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6365875" y="1643063"/>
            <a:ext cx="0" cy="332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4479925" y="1657350"/>
            <a:ext cx="0" cy="3252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 flipV="1">
            <a:off x="3660775" y="4302125"/>
            <a:ext cx="34115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3660776" y="2339975"/>
            <a:ext cx="3370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38" name="Text Box 13"/>
          <p:cNvSpPr txBox="1">
            <a:spLocks noChangeArrowheads="1"/>
          </p:cNvSpPr>
          <p:nvPr/>
        </p:nvSpPr>
        <p:spPr bwMode="auto">
          <a:xfrm>
            <a:off x="3860800" y="4368800"/>
            <a:ext cx="5603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·j</a:t>
            </a:r>
          </a:p>
        </p:txBody>
      </p:sp>
      <p:sp>
        <p:nvSpPr>
          <p:cNvPr id="308239" name="Text Box 14"/>
          <p:cNvSpPr txBox="1">
            <a:spLocks noChangeArrowheads="1"/>
          </p:cNvSpPr>
          <p:nvPr/>
        </p:nvSpPr>
        <p:spPr bwMode="auto">
          <a:xfrm>
            <a:off x="6480176" y="1746250"/>
            <a:ext cx="9810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0" rIns="83485" bIns="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i·</a:t>
            </a:r>
          </a:p>
        </p:txBody>
      </p:sp>
      <p:graphicFrame>
        <p:nvGraphicFramePr>
          <p:cNvPr id="308240" name="Object 15"/>
          <p:cNvGraphicFramePr>
            <a:graphicFrameLocks noChangeAspect="1"/>
          </p:cNvGraphicFramePr>
          <p:nvPr/>
        </p:nvGraphicFramePr>
        <p:xfrm>
          <a:off x="4618038" y="4362450"/>
          <a:ext cx="15732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628457" imgH="285710" progId="Equation.3">
                  <p:embed/>
                </p:oleObj>
              </mc:Choice>
              <mc:Fallback>
                <p:oleObj name="Equation" r:id="rId5" imgW="628457" imgH="285710" progId="Equation.3">
                  <p:embed/>
                  <p:pic>
                    <p:nvPicPr>
                      <p:cNvPr id="30824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4362450"/>
                        <a:ext cx="15732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1" name="Object 16"/>
          <p:cNvGraphicFramePr>
            <a:graphicFrameLocks noChangeAspect="1"/>
          </p:cNvGraphicFramePr>
          <p:nvPr/>
        </p:nvGraphicFramePr>
        <p:xfrm>
          <a:off x="6524625" y="2446338"/>
          <a:ext cx="37623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7" imgW="133309" imgH="743148" progId="Equation.3">
                  <p:embed/>
                </p:oleObj>
              </mc:Choice>
              <mc:Fallback>
                <p:oleObj name="公式" r:id="rId7" imgW="133309" imgH="743148" progId="Equation.3">
                  <p:embed/>
                  <p:pic>
                    <p:nvPicPr>
                      <p:cNvPr id="30824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2446338"/>
                        <a:ext cx="376238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5" name="Object 17"/>
          <p:cNvGraphicFramePr>
            <a:graphicFrameLocks noChangeAspect="1"/>
          </p:cNvGraphicFramePr>
          <p:nvPr/>
        </p:nvGraphicFramePr>
        <p:xfrm>
          <a:off x="4627564" y="2409826"/>
          <a:ext cx="1684337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公式" r:id="rId9" imgW="523714" imgH="743148" progId="Equation.3">
                  <p:embed/>
                </p:oleObj>
              </mc:Choice>
              <mc:Fallback>
                <p:oleObj name="公式" r:id="rId9" imgW="523714" imgH="743148" progId="Equation.3">
                  <p:embed/>
                  <p:pic>
                    <p:nvPicPr>
                      <p:cNvPr id="1761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4" y="2409826"/>
                        <a:ext cx="1684337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6" name="Object 18"/>
          <p:cNvGraphicFramePr>
            <a:graphicFrameLocks noChangeAspect="1"/>
          </p:cNvGraphicFramePr>
          <p:nvPr/>
        </p:nvGraphicFramePr>
        <p:xfrm>
          <a:off x="3963989" y="2624138"/>
          <a:ext cx="388937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公式" r:id="rId11" imgW="104743" imgH="409736" progId="Equation.3">
                  <p:embed/>
                </p:oleObj>
              </mc:Choice>
              <mc:Fallback>
                <p:oleObj name="公式" r:id="rId11" imgW="104743" imgH="409736" progId="Equation.3">
                  <p:embed/>
                  <p:pic>
                    <p:nvPicPr>
                      <p:cNvPr id="1761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9" y="2624138"/>
                        <a:ext cx="388937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163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8" grpId="0"/>
      <p:bldP spid="3082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A91A8D1-7555-4E21-BBD5-FFA8E702F8D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74882" name="Text Box 2"/>
          <p:cNvSpPr txBox="1">
            <a:spLocks noChangeArrowheads="1"/>
          </p:cNvSpPr>
          <p:nvPr/>
        </p:nvSpPr>
        <p:spPr bwMode="auto">
          <a:xfrm>
            <a:off x="1958975" y="1565275"/>
            <a:ext cx="62611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3.1.1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二维随机变量及其分布</a:t>
            </a:r>
          </a:p>
        </p:txBody>
      </p:sp>
      <p:sp>
        <p:nvSpPr>
          <p:cNvPr id="1274883" name="Text Box 3"/>
          <p:cNvSpPr txBox="1">
            <a:spLocks noChangeArrowheads="1"/>
          </p:cNvSpPr>
          <p:nvPr/>
        </p:nvSpPr>
        <p:spPr bwMode="auto">
          <a:xfrm>
            <a:off x="1876426" y="2560639"/>
            <a:ext cx="8791575" cy="279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3.1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kumimoji="1" lang="el-GR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是随机试验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的样本空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间，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是定义在 </a:t>
            </a:r>
            <a:r>
              <a:rPr kumimoji="1" lang="el-GR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上的随机变量，由它们构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成的二维向量（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）称为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的一个二维随机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变量。</a:t>
            </a:r>
          </a:p>
        </p:txBody>
      </p:sp>
      <p:sp>
        <p:nvSpPr>
          <p:cNvPr id="159749" name="Rectangle 4"/>
          <p:cNvSpPr>
            <a:spLocks noChangeArrowheads="1"/>
          </p:cNvSpPr>
          <p:nvPr/>
        </p:nvSpPr>
        <p:spPr bwMode="auto">
          <a:xfrm>
            <a:off x="3057526" y="0"/>
            <a:ext cx="7343775" cy="157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59750" name="Text Box 5"/>
          <p:cNvSpPr txBox="1">
            <a:spLocks noChangeArrowheads="1"/>
          </p:cNvSpPr>
          <p:nvPr/>
        </p:nvSpPr>
        <p:spPr bwMode="auto">
          <a:xfrm>
            <a:off x="1846263" y="550863"/>
            <a:ext cx="6354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>
                <a:solidFill>
                  <a:srgbClr val="000000"/>
                </a:solidFill>
              </a:rPr>
              <a:t>§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多维随机变量及其分布</a:t>
            </a:r>
          </a:p>
        </p:txBody>
      </p:sp>
    </p:spTree>
    <p:extLst>
      <p:ext uri="{BB962C8B-B14F-4D97-AF65-F5344CB8AC3E}">
        <p14:creationId xmlns:p14="http://schemas.microsoft.com/office/powerpoint/2010/main" val="4093670091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7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2" grpId="0" autoUpdateAnimBg="0"/>
      <p:bldP spid="127488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3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CBC97D6-F278-4AD2-BC83-85D8CF3399D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77155" name="Group 7"/>
          <p:cNvGrpSpPr>
            <a:grpSpLocks/>
          </p:cNvGrpSpPr>
          <p:nvPr/>
        </p:nvGrpSpPr>
        <p:grpSpPr bwMode="auto">
          <a:xfrm>
            <a:off x="1882776" y="701675"/>
            <a:ext cx="8531225" cy="3589338"/>
            <a:chOff x="226" y="435"/>
            <a:chExt cx="5374" cy="2261"/>
          </a:xfrm>
        </p:grpSpPr>
        <p:sp>
          <p:nvSpPr>
            <p:cNvPr id="177156" name="Text Box 3"/>
            <p:cNvSpPr txBox="1">
              <a:spLocks noChangeArrowheads="1"/>
            </p:cNvSpPr>
            <p:nvPr/>
          </p:nvSpPr>
          <p:spPr bwMode="auto">
            <a:xfrm>
              <a:off x="399" y="2333"/>
              <a:ext cx="520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的边缘分布律。</a:t>
              </a:r>
            </a:p>
          </p:txBody>
        </p:sp>
        <p:sp>
          <p:nvSpPr>
            <p:cNvPr id="177157" name="Text Box 5"/>
            <p:cNvSpPr txBox="1">
              <a:spLocks noChangeArrowheads="1"/>
            </p:cNvSpPr>
            <p:nvPr/>
          </p:nvSpPr>
          <p:spPr bwMode="auto">
            <a:xfrm>
              <a:off x="231" y="435"/>
              <a:ext cx="527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、已知二维向量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的联合分布律为：</a:t>
              </a:r>
            </a:p>
          </p:txBody>
        </p:sp>
        <p:graphicFrame>
          <p:nvGraphicFramePr>
            <p:cNvPr id="177158" name="Object 4"/>
            <p:cNvGraphicFramePr>
              <a:graphicFrameLocks noChangeAspect="1"/>
            </p:cNvGraphicFramePr>
            <p:nvPr/>
          </p:nvGraphicFramePr>
          <p:xfrm>
            <a:off x="226" y="1011"/>
            <a:ext cx="5234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Equation" r:id="rId3" imgW="2947832" imgH="652263" progId="Equation.DSMT4">
                    <p:embed/>
                  </p:oleObj>
                </mc:Choice>
                <mc:Fallback>
                  <p:oleObj name="Equation" r:id="rId3" imgW="2947832" imgH="652263" progId="Equation.DSMT4">
                    <p:embed/>
                    <p:pic>
                      <p:nvPicPr>
                        <p:cNvPr id="17715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1011"/>
                          <a:ext cx="5234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362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B541ED6-DD22-41F1-A4D4-92757FA5983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0771" name="Text Box 2"/>
          <p:cNvSpPr txBox="1">
            <a:spLocks noChangeArrowheads="1"/>
          </p:cNvSpPr>
          <p:nvPr/>
        </p:nvSpPr>
        <p:spPr bwMode="auto">
          <a:xfrm>
            <a:off x="1866901" y="1696288"/>
            <a:ext cx="8621712" cy="279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3.2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）是二维随机变量，对一切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，称二元函数                                                 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）的联合分布函数，或称为（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的分布函数。</a:t>
            </a:r>
          </a:p>
        </p:txBody>
      </p:sp>
      <p:graphicFrame>
        <p:nvGraphicFramePr>
          <p:cNvPr id="1607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365413"/>
              </p:ext>
            </p:extLst>
          </p:nvPr>
        </p:nvGraphicFramePr>
        <p:xfrm>
          <a:off x="5278755" y="2448792"/>
          <a:ext cx="50879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581165" imgH="180766" progId="Equation.3">
                  <p:embed/>
                </p:oleObj>
              </mc:Choice>
              <mc:Fallback>
                <p:oleObj name="Equation" r:id="rId3" imgW="1581165" imgH="180766" progId="Equation.3">
                  <p:embed/>
                  <p:pic>
                    <p:nvPicPr>
                      <p:cNvPr id="1607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755" y="2448792"/>
                        <a:ext cx="50879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2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F98471E-A29E-49FB-897D-020CAAEFF7C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76930" name="Group 2"/>
          <p:cNvGrpSpPr>
            <a:grpSpLocks/>
          </p:cNvGrpSpPr>
          <p:nvPr/>
        </p:nvGrpSpPr>
        <p:grpSpPr bwMode="auto">
          <a:xfrm>
            <a:off x="1098017" y="2441575"/>
            <a:ext cx="8580438" cy="4416425"/>
            <a:chOff x="164" y="397"/>
            <a:chExt cx="5405" cy="2782"/>
          </a:xfrm>
        </p:grpSpPr>
        <p:sp>
          <p:nvSpPr>
            <p:cNvPr id="161796" name="Text Box 3"/>
            <p:cNvSpPr txBox="1">
              <a:spLocks noChangeArrowheads="1"/>
            </p:cNvSpPr>
            <p:nvPr/>
          </p:nvSpPr>
          <p:spPr bwMode="auto">
            <a:xfrm>
              <a:off x="175" y="397"/>
              <a:ext cx="514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                对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分别是单调不减的。</a:t>
              </a:r>
            </a:p>
          </p:txBody>
        </p:sp>
        <p:graphicFrame>
          <p:nvGraphicFramePr>
            <p:cNvPr id="161797" name="Object 4"/>
            <p:cNvGraphicFramePr>
              <a:graphicFrameLocks noChangeAspect="1"/>
            </p:cNvGraphicFramePr>
            <p:nvPr/>
          </p:nvGraphicFramePr>
          <p:xfrm>
            <a:off x="921" y="406"/>
            <a:ext cx="94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3" imgW="476103" imgH="180766" progId="Equation.3">
                    <p:embed/>
                  </p:oleObj>
                </mc:Choice>
                <mc:Fallback>
                  <p:oleObj name="Equation" r:id="rId3" imgW="476103" imgH="180766" progId="Equation.3">
                    <p:embed/>
                    <p:pic>
                      <p:nvPicPr>
                        <p:cNvPr id="1617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406"/>
                          <a:ext cx="94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798" name="Text Box 5"/>
            <p:cNvSpPr txBox="1">
              <a:spLocks noChangeArrowheads="1"/>
            </p:cNvSpPr>
            <p:nvPr/>
          </p:nvSpPr>
          <p:spPr bwMode="auto">
            <a:xfrm>
              <a:off x="164" y="2094"/>
              <a:ext cx="212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）对任意的点</a:t>
              </a:r>
            </a:p>
          </p:txBody>
        </p:sp>
        <p:graphicFrame>
          <p:nvGraphicFramePr>
            <p:cNvPr id="161799" name="Object 6"/>
            <p:cNvGraphicFramePr>
              <a:graphicFrameLocks noChangeAspect="1"/>
            </p:cNvGraphicFramePr>
            <p:nvPr/>
          </p:nvGraphicFramePr>
          <p:xfrm>
            <a:off x="2157" y="2101"/>
            <a:ext cx="34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5" imgW="2000136" imgH="199847" progId="Equation.3">
                    <p:embed/>
                  </p:oleObj>
                </mc:Choice>
                <mc:Fallback>
                  <p:oleObj name="Equation" r:id="rId5" imgW="2000136" imgH="199847" progId="Equation.3">
                    <p:embed/>
                    <p:pic>
                      <p:nvPicPr>
                        <p:cNvPr id="16179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7" y="2101"/>
                          <a:ext cx="34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00" name="Object 7"/>
            <p:cNvGraphicFramePr>
              <a:graphicFrameLocks noChangeAspect="1"/>
            </p:cNvGraphicFramePr>
            <p:nvPr/>
          </p:nvGraphicFramePr>
          <p:xfrm>
            <a:off x="579" y="2798"/>
            <a:ext cx="4843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7" imgW="2810013" imgH="209387" progId="Equation.DSMT4">
                    <p:embed/>
                  </p:oleObj>
                </mc:Choice>
                <mc:Fallback>
                  <p:oleObj name="Equation" r:id="rId7" imgW="2810013" imgH="209387" progId="Equation.DSMT4">
                    <p:embed/>
                    <p:pic>
                      <p:nvPicPr>
                        <p:cNvPr id="16180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" y="2798"/>
                          <a:ext cx="4843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01" name="Text Box 8"/>
            <p:cNvSpPr txBox="1">
              <a:spLocks noChangeArrowheads="1"/>
            </p:cNvSpPr>
            <p:nvPr/>
          </p:nvSpPr>
          <p:spPr bwMode="auto">
            <a:xfrm>
              <a:off x="174" y="1021"/>
              <a:ext cx="5069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               关于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右连续，关于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右连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续。即</a:t>
              </a:r>
            </a:p>
          </p:txBody>
        </p:sp>
        <p:graphicFrame>
          <p:nvGraphicFramePr>
            <p:cNvPr id="16180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8359929"/>
                </p:ext>
              </p:extLst>
            </p:nvPr>
          </p:nvGraphicFramePr>
          <p:xfrm>
            <a:off x="1019" y="1519"/>
            <a:ext cx="436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9" imgW="2581483" imgH="180766" progId="Equation.3">
                    <p:embed/>
                  </p:oleObj>
                </mc:Choice>
                <mc:Fallback>
                  <p:oleObj name="Equation" r:id="rId9" imgW="2581483" imgH="180766" progId="Equation.3">
                    <p:embed/>
                    <p:pic>
                      <p:nvPicPr>
                        <p:cNvPr id="16180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1519"/>
                          <a:ext cx="4361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03" name="Object 10"/>
            <p:cNvGraphicFramePr>
              <a:graphicFrameLocks noChangeAspect="1"/>
            </p:cNvGraphicFramePr>
            <p:nvPr/>
          </p:nvGraphicFramePr>
          <p:xfrm>
            <a:off x="871" y="1004"/>
            <a:ext cx="94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11" imgW="476103" imgH="180766" progId="Equation.3">
                    <p:embed/>
                  </p:oleObj>
                </mc:Choice>
                <mc:Fallback>
                  <p:oleObj name="Equation" r:id="rId11" imgW="476103" imgH="180766" progId="Equation.3">
                    <p:embed/>
                    <p:pic>
                      <p:nvPicPr>
                        <p:cNvPr id="16180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1004"/>
                          <a:ext cx="94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1098017" y="450057"/>
            <a:ext cx="8489329" cy="1893887"/>
            <a:chOff x="425" y="2518"/>
            <a:chExt cx="5176" cy="1193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25" y="2518"/>
              <a:ext cx="5007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联合分布函数的性质：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1126" y="3014"/>
            <a:ext cx="4475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13" imgW="2686226" imgH="409736" progId="Equation.3">
                    <p:embed/>
                  </p:oleObj>
                </mc:Choice>
                <mc:Fallback>
                  <p:oleObj name="Equation" r:id="rId13" imgW="2686226" imgH="409736" progId="Equation.3">
                    <p:embed/>
                    <p:pic>
                      <p:nvPicPr>
                        <p:cNvPr id="16077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3014"/>
                          <a:ext cx="4475" cy="6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40733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6779820-4EDC-4DEC-82EA-AEC0313A739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2819" name="Text Box 2"/>
          <p:cNvSpPr txBox="1">
            <a:spLocks noChangeArrowheads="1"/>
          </p:cNvSpPr>
          <p:nvPr/>
        </p:nvSpPr>
        <p:spPr bwMode="auto">
          <a:xfrm>
            <a:off x="2046289" y="848678"/>
            <a:ext cx="8791575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性质（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）正是一维随机变量与二维随机变量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的不同之处。</a:t>
            </a:r>
          </a:p>
        </p:txBody>
      </p:sp>
      <p:sp>
        <p:nvSpPr>
          <p:cNvPr id="162821" name="Text Box 4"/>
          <p:cNvSpPr txBox="1">
            <a:spLocks noChangeArrowheads="1"/>
          </p:cNvSpPr>
          <p:nvPr/>
        </p:nvSpPr>
        <p:spPr bwMode="auto">
          <a:xfrm>
            <a:off x="2046289" y="2751137"/>
            <a:ext cx="8791575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也就是说，一个函数             仅满足了前三条性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质，仍未必是二维随机变量的分布函数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28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421203"/>
              </p:ext>
            </p:extLst>
          </p:nvPr>
        </p:nvGraphicFramePr>
        <p:xfrm>
          <a:off x="5817295" y="2751137"/>
          <a:ext cx="13747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476103" imgH="180766" progId="Equation.3">
                  <p:embed/>
                </p:oleObj>
              </mc:Choice>
              <mc:Fallback>
                <p:oleObj name="Equation" r:id="rId3" imgW="476103" imgH="180766" progId="Equation.3">
                  <p:embed/>
                  <p:pic>
                    <p:nvPicPr>
                      <p:cNvPr id="1628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295" y="2751137"/>
                        <a:ext cx="13747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1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57998"/>
              </p:ext>
            </p:extLst>
          </p:nvPr>
        </p:nvGraphicFramePr>
        <p:xfrm>
          <a:off x="3486584" y="950365"/>
          <a:ext cx="4624388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1533554" imgH="438357" progId="Equation.DSMT4">
                  <p:embed/>
                </p:oleObj>
              </mc:Choice>
              <mc:Fallback>
                <p:oleObj name="Equation" r:id="rId3" imgW="1533554" imgH="438357" progId="Equation.DSMT4">
                  <p:embed/>
                  <p:pic>
                    <p:nvPicPr>
                      <p:cNvPr id="1628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584" y="950365"/>
                        <a:ext cx="4624388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932422" y="1244053"/>
            <a:ext cx="1408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例如：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972" y="2729028"/>
            <a:ext cx="2924196" cy="28194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4" y="2680241"/>
            <a:ext cx="7639488" cy="26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A41782F-522E-4543-BC8E-75379C2EAE3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63843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056063" y="2667000"/>
          <a:ext cx="6235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2152489" imgH="209387" progId="Equation.DSMT4">
                  <p:embed/>
                </p:oleObj>
              </mc:Choice>
              <mc:Fallback>
                <p:oleObj name="Equation" r:id="rId3" imgW="2152489" imgH="209387" progId="Equation.DSMT4">
                  <p:embed/>
                  <p:pic>
                    <p:nvPicPr>
                      <p:cNvPr id="16384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2667000"/>
                        <a:ext cx="62357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Text Box 3"/>
          <p:cNvSpPr txBox="1">
            <a:spLocks noChangeArrowheads="1"/>
          </p:cNvSpPr>
          <p:nvPr/>
        </p:nvSpPr>
        <p:spPr bwMode="auto">
          <a:xfrm>
            <a:off x="1735138" y="520701"/>
            <a:ext cx="4502150" cy="63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en-US" b="1">
                <a:solidFill>
                  <a:srgbClr val="000000"/>
                </a:solidFill>
              </a:rPr>
              <a:t>§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3.2</a:t>
            </a:r>
            <a:r>
              <a:rPr kumimoji="1"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600" b="1">
                <a:solidFill>
                  <a:srgbClr val="000000"/>
                </a:solidFill>
              </a:rPr>
              <a:t>边缘分布</a:t>
            </a:r>
          </a:p>
        </p:txBody>
      </p:sp>
      <p:sp>
        <p:nvSpPr>
          <p:cNvPr id="163845" name="Text Box 4"/>
          <p:cNvSpPr txBox="1">
            <a:spLocks noChangeArrowheads="1"/>
          </p:cNvSpPr>
          <p:nvPr/>
        </p:nvSpPr>
        <p:spPr bwMode="auto">
          <a:xfrm>
            <a:off x="1979614" y="1282700"/>
            <a:ext cx="59086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3.2.1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FF3300"/>
                </a:solidFill>
              </a:rPr>
              <a:t>边缘分布函数</a:t>
            </a:r>
          </a:p>
        </p:txBody>
      </p:sp>
      <p:grpSp>
        <p:nvGrpSpPr>
          <p:cNvPr id="163846" name="Group 5"/>
          <p:cNvGrpSpPr>
            <a:grpSpLocks/>
          </p:cNvGrpSpPr>
          <p:nvPr/>
        </p:nvGrpSpPr>
        <p:grpSpPr bwMode="auto">
          <a:xfrm>
            <a:off x="2041526" y="1930401"/>
            <a:ext cx="8626475" cy="2054226"/>
            <a:chOff x="326" y="1436"/>
            <a:chExt cx="5434" cy="1294"/>
          </a:xfrm>
        </p:grpSpPr>
        <p:sp>
          <p:nvSpPr>
            <p:cNvPr id="163849" name="Text Box 6"/>
            <p:cNvSpPr txBox="1">
              <a:spLocks noChangeArrowheads="1"/>
            </p:cNvSpPr>
            <p:nvPr/>
          </p:nvSpPr>
          <p:spPr bwMode="auto">
            <a:xfrm>
              <a:off x="326" y="1436"/>
              <a:ext cx="5434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               是（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）的联合分布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函数，称                                                   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分别为（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）关于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的边缘分布函数。</a:t>
              </a:r>
            </a:p>
          </p:txBody>
        </p:sp>
        <p:graphicFrame>
          <p:nvGraphicFramePr>
            <p:cNvPr id="163850" name="Object 7"/>
            <p:cNvGraphicFramePr>
              <a:graphicFrameLocks noChangeAspect="1"/>
            </p:cNvGraphicFramePr>
            <p:nvPr/>
          </p:nvGraphicFramePr>
          <p:xfrm>
            <a:off x="1455" y="1451"/>
            <a:ext cx="961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5" imgW="476103" imgH="180766" progId="Equation.3">
                    <p:embed/>
                  </p:oleObj>
                </mc:Choice>
                <mc:Fallback>
                  <p:oleObj name="Equation" r:id="rId5" imgW="476103" imgH="180766" progId="Equation.3">
                    <p:embed/>
                    <p:pic>
                      <p:nvPicPr>
                        <p:cNvPr id="16385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1451"/>
                          <a:ext cx="961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2296" name="Text Box 8"/>
          <p:cNvSpPr txBox="1">
            <a:spLocks noChangeArrowheads="1"/>
          </p:cNvSpPr>
          <p:nvPr/>
        </p:nvSpPr>
        <p:spPr bwMode="auto">
          <a:xfrm>
            <a:off x="2019301" y="4217988"/>
            <a:ext cx="59086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定理：</a:t>
            </a:r>
            <a:endParaRPr lang="zh-CN" altLang="en-US" b="1">
              <a:solidFill>
                <a:srgbClr val="FF3300"/>
              </a:solidFill>
            </a:endParaRPr>
          </a:p>
        </p:txBody>
      </p:sp>
      <p:graphicFrame>
        <p:nvGraphicFramePr>
          <p:cNvPr id="129229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117851" y="4264026"/>
          <a:ext cx="70897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2619571" imgH="438357" progId="Equation.DSMT4">
                  <p:embed/>
                </p:oleObj>
              </mc:Choice>
              <mc:Fallback>
                <p:oleObj name="Equation" r:id="rId7" imgW="2619571" imgH="438357" progId="Equation.DSMT4">
                  <p:embed/>
                  <p:pic>
                    <p:nvPicPr>
                      <p:cNvPr id="1292297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1" y="4264026"/>
                        <a:ext cx="70897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31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C915DCB-88BA-49A7-A30F-F8580FE1543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05602" name="Group 2"/>
          <p:cNvGrpSpPr>
            <a:grpSpLocks/>
          </p:cNvGrpSpPr>
          <p:nvPr/>
        </p:nvGrpSpPr>
        <p:grpSpPr bwMode="auto">
          <a:xfrm>
            <a:off x="1941514" y="2105025"/>
            <a:ext cx="8582025" cy="4375150"/>
            <a:chOff x="141" y="1358"/>
            <a:chExt cx="5406" cy="2756"/>
          </a:xfrm>
        </p:grpSpPr>
        <p:sp>
          <p:nvSpPr>
            <p:cNvPr id="164870" name="Text Box 3"/>
            <p:cNvSpPr txBox="1">
              <a:spLocks noChangeArrowheads="1"/>
            </p:cNvSpPr>
            <p:nvPr/>
          </p:nvSpPr>
          <p:spPr bwMode="auto">
            <a:xfrm>
              <a:off x="141" y="1358"/>
              <a:ext cx="5406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3.6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是两个随机变量，若有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， 对任意的            ，称</a:t>
              </a:r>
            </a:p>
          </p:txBody>
        </p:sp>
        <p:graphicFrame>
          <p:nvGraphicFramePr>
            <p:cNvPr id="164871" name="Object 4"/>
            <p:cNvGraphicFramePr>
              <a:graphicFrameLocks noChangeAspect="1"/>
            </p:cNvGraphicFramePr>
            <p:nvPr/>
          </p:nvGraphicFramePr>
          <p:xfrm>
            <a:off x="144" y="1821"/>
            <a:ext cx="160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3" imgW="828921" imgH="180766" progId="Equation.3">
                    <p:embed/>
                  </p:oleObj>
                </mc:Choice>
                <mc:Fallback>
                  <p:oleObj name="Equation" r:id="rId3" imgW="828921" imgH="180766" progId="Equation.3">
                    <p:embed/>
                    <p:pic>
                      <p:nvPicPr>
                        <p:cNvPr id="16487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821"/>
                          <a:ext cx="160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72" name="Text Box 5"/>
            <p:cNvSpPr txBox="1">
              <a:spLocks noChangeArrowheads="1"/>
            </p:cNvSpPr>
            <p:nvPr/>
          </p:nvSpPr>
          <p:spPr bwMode="auto">
            <a:xfrm>
              <a:off x="314" y="3148"/>
              <a:ext cx="509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为在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下，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的条件分布函数，记为：</a:t>
              </a:r>
            </a:p>
          </p:txBody>
        </p:sp>
        <p:graphicFrame>
          <p:nvGraphicFramePr>
            <p:cNvPr id="164873" name="Object 6"/>
            <p:cNvGraphicFramePr>
              <a:graphicFrameLocks noChangeAspect="1"/>
            </p:cNvGraphicFramePr>
            <p:nvPr/>
          </p:nvGraphicFramePr>
          <p:xfrm>
            <a:off x="249" y="3606"/>
            <a:ext cx="1520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公式" r:id="rId5" imgW="599890" imgH="257089" progId="Equation.3">
                    <p:embed/>
                  </p:oleObj>
                </mc:Choice>
                <mc:Fallback>
                  <p:oleObj name="公式" r:id="rId5" imgW="599890" imgH="257089" progId="Equation.3">
                    <p:embed/>
                    <p:pic>
                      <p:nvPicPr>
                        <p:cNvPr id="16487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606"/>
                          <a:ext cx="1520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74" name="Text Box 7"/>
            <p:cNvSpPr txBox="1">
              <a:spLocks noChangeArrowheads="1"/>
            </p:cNvSpPr>
            <p:nvPr/>
          </p:nvSpPr>
          <p:spPr bwMode="auto">
            <a:xfrm>
              <a:off x="1668" y="3652"/>
              <a:ext cx="381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，同样可以定义：</a:t>
              </a:r>
            </a:p>
          </p:txBody>
        </p:sp>
        <p:graphicFrame>
          <p:nvGraphicFramePr>
            <p:cNvPr id="164875" name="Object 8"/>
            <p:cNvGraphicFramePr>
              <a:graphicFrameLocks noChangeAspect="1"/>
            </p:cNvGraphicFramePr>
            <p:nvPr/>
          </p:nvGraphicFramePr>
          <p:xfrm>
            <a:off x="3713" y="3652"/>
            <a:ext cx="144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公式" r:id="rId7" imgW="599890" imgH="257089" progId="Equation.3">
                    <p:embed/>
                  </p:oleObj>
                </mc:Choice>
                <mc:Fallback>
                  <p:oleObj name="公式" r:id="rId7" imgW="599890" imgH="257089" progId="Equation.3">
                    <p:embed/>
                    <p:pic>
                      <p:nvPicPr>
                        <p:cNvPr id="16487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" y="3652"/>
                          <a:ext cx="1445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6" name="Object 9"/>
            <p:cNvGraphicFramePr>
              <a:graphicFrameLocks noChangeAspect="1"/>
            </p:cNvGraphicFramePr>
            <p:nvPr/>
          </p:nvGraphicFramePr>
          <p:xfrm>
            <a:off x="3196" y="1837"/>
            <a:ext cx="69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9" imgW="361839" imgH="180766" progId="Equation.3">
                    <p:embed/>
                  </p:oleObj>
                </mc:Choice>
                <mc:Fallback>
                  <p:oleObj name="Equation" r:id="rId9" imgW="361839" imgH="180766" progId="Equation.3">
                    <p:embed/>
                    <p:pic>
                      <p:nvPicPr>
                        <p:cNvPr id="16487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1837"/>
                          <a:ext cx="69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7" name="Object 10"/>
            <p:cNvGraphicFramePr>
              <a:graphicFrameLocks noChangeAspect="1"/>
            </p:cNvGraphicFramePr>
            <p:nvPr/>
          </p:nvGraphicFramePr>
          <p:xfrm>
            <a:off x="502" y="2321"/>
            <a:ext cx="3808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11" imgW="2085834" imgH="400195" progId="Equation.3">
                    <p:embed/>
                  </p:oleObj>
                </mc:Choice>
                <mc:Fallback>
                  <p:oleObj name="Equation" r:id="rId11" imgW="2085834" imgH="400195" progId="Equation.3">
                    <p:embed/>
                    <p:pic>
                      <p:nvPicPr>
                        <p:cNvPr id="16487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2321"/>
                          <a:ext cx="3808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5612" name="Text Box 12"/>
          <p:cNvSpPr txBox="1">
            <a:spLocks noChangeArrowheads="1"/>
          </p:cNvSpPr>
          <p:nvPr/>
        </p:nvSpPr>
        <p:spPr bwMode="auto">
          <a:xfrm>
            <a:off x="1866901" y="1266825"/>
            <a:ext cx="444976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3.3.1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条件分布函数</a:t>
            </a:r>
          </a:p>
        </p:txBody>
      </p:sp>
      <p:sp>
        <p:nvSpPr>
          <p:cNvPr id="164869" name="Text Box 13"/>
          <p:cNvSpPr txBox="1">
            <a:spLocks noChangeArrowheads="1"/>
          </p:cNvSpPr>
          <p:nvPr/>
        </p:nvSpPr>
        <p:spPr bwMode="auto">
          <a:xfrm>
            <a:off x="1789114" y="523875"/>
            <a:ext cx="3494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§</a:t>
            </a:r>
            <a:r>
              <a:rPr lang="en-US" altLang="zh-CN" sz="3600">
                <a:solidFill>
                  <a:srgbClr val="000000"/>
                </a:solidFill>
              </a:rPr>
              <a:t>3.3</a:t>
            </a:r>
            <a:r>
              <a:rPr lang="en-US" altLang="zh-CN" sz="3600" b="1">
                <a:solidFill>
                  <a:srgbClr val="000000"/>
                </a:solidFill>
              </a:rPr>
              <a:t>   </a:t>
            </a:r>
            <a:r>
              <a:rPr lang="zh-CN" altLang="en-US" sz="3600" b="1">
                <a:solidFill>
                  <a:srgbClr val="000000"/>
                </a:solidFill>
              </a:rPr>
              <a:t>条件分布</a:t>
            </a:r>
          </a:p>
        </p:txBody>
      </p:sp>
    </p:spTree>
    <p:extLst>
      <p:ext uri="{BB962C8B-B14F-4D97-AF65-F5344CB8AC3E}">
        <p14:creationId xmlns:p14="http://schemas.microsoft.com/office/powerpoint/2010/main" val="1290905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2"/>
          <p:cNvSpPr txBox="1">
            <a:spLocks noGrp="1"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997A3CF-7AEB-4EEF-A4EA-0E4E34D49BA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1974851" y="546101"/>
            <a:ext cx="8678863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但当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是连续型随机变量时，由于                        </a:t>
            </a:r>
          </a:p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定义无意义，因此，在一般情况下，设（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）的联合分布函数为                ，若下列极限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8277226" y="614364"/>
          <a:ext cx="2390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828921" imgH="180766" progId="Equation.3">
                  <p:embed/>
                </p:oleObj>
              </mc:Choice>
              <mc:Fallback>
                <p:oleObj name="Equation" r:id="rId3" imgW="828921" imgH="180766" progId="Equation.3">
                  <p:embed/>
                  <p:pic>
                    <p:nvPicPr>
                      <p:cNvPr id="165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226" y="614364"/>
                        <a:ext cx="2390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>
            <p:extLst/>
          </p:nvPr>
        </p:nvGraphicFramePr>
        <p:xfrm>
          <a:off x="5306219" y="2194609"/>
          <a:ext cx="1582262" cy="56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485626" imgH="195327" progId="Equation.DSMT4">
                  <p:embed/>
                </p:oleObj>
              </mc:Choice>
              <mc:Fallback>
                <p:oleObj name="Equation" r:id="rId5" imgW="485626" imgH="195327" progId="Equation.DSMT4">
                  <p:embed/>
                  <p:pic>
                    <p:nvPicPr>
                      <p:cNvPr id="165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219" y="2194609"/>
                        <a:ext cx="1582262" cy="564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944689" y="4375150"/>
            <a:ext cx="8440737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存在，则称此极限为在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下，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的条件分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布函数。</a:t>
            </a:r>
          </a:p>
        </p:txBody>
      </p:sp>
      <p:grpSp>
        <p:nvGrpSpPr>
          <p:cNvPr id="165895" name="Group 7"/>
          <p:cNvGrpSpPr>
            <a:grpSpLocks/>
          </p:cNvGrpSpPr>
          <p:nvPr/>
        </p:nvGrpSpPr>
        <p:grpSpPr bwMode="auto">
          <a:xfrm>
            <a:off x="2235200" y="2894013"/>
            <a:ext cx="7042150" cy="1211262"/>
            <a:chOff x="1196" y="1720"/>
            <a:chExt cx="4360" cy="664"/>
          </a:xfrm>
        </p:grpSpPr>
        <p:graphicFrame>
          <p:nvGraphicFramePr>
            <p:cNvPr id="165896" name="Object 8"/>
            <p:cNvGraphicFramePr>
              <a:graphicFrameLocks noChangeAspect="1"/>
            </p:cNvGraphicFramePr>
            <p:nvPr/>
          </p:nvGraphicFramePr>
          <p:xfrm>
            <a:off x="1196" y="1720"/>
            <a:ext cx="2938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7" imgW="1838261" imgH="400195" progId="Equation.DSMT4">
                    <p:embed/>
                  </p:oleObj>
                </mc:Choice>
                <mc:Fallback>
                  <p:oleObj name="Equation" r:id="rId7" imgW="1838261" imgH="400195" progId="Equation.DSMT4">
                    <p:embed/>
                    <p:pic>
                      <p:nvPicPr>
                        <p:cNvPr id="1658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720"/>
                          <a:ext cx="2938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7" name="Object 9"/>
            <p:cNvGraphicFramePr>
              <a:graphicFrameLocks noChangeAspect="1"/>
            </p:cNvGraphicFramePr>
            <p:nvPr/>
          </p:nvGraphicFramePr>
          <p:xfrm>
            <a:off x="4764" y="1872"/>
            <a:ext cx="79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9" imgW="538247" imgH="195327" progId="Equation.DSMT4">
                    <p:embed/>
                  </p:oleObj>
                </mc:Choice>
                <mc:Fallback>
                  <p:oleObj name="Equation" r:id="rId9" imgW="538247" imgH="195327" progId="Equation.DSMT4">
                    <p:embed/>
                    <p:pic>
                      <p:nvPicPr>
                        <p:cNvPr id="1658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1872"/>
                          <a:ext cx="79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6692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799</Words>
  <Application>Microsoft Office PowerPoint</Application>
  <PresentationFormat>宽屏</PresentationFormat>
  <Paragraphs>111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Arial</vt:lpstr>
      <vt:lpstr>Arial Black</vt:lpstr>
      <vt:lpstr>Times New Roman</vt:lpstr>
      <vt:lpstr>Wingdings</vt:lpstr>
      <vt:lpstr>Pixel</vt:lpstr>
      <vt:lpstr>Equation</vt:lpstr>
      <vt:lpstr>公式</vt:lpstr>
      <vt:lpstr>第三章 多维随机变量及其分布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4</cp:revision>
  <dcterms:created xsi:type="dcterms:W3CDTF">2020-11-02T13:10:08Z</dcterms:created>
  <dcterms:modified xsi:type="dcterms:W3CDTF">2021-03-29T09:49:14Z</dcterms:modified>
</cp:coreProperties>
</file>