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8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5" r:id="rId23"/>
    <p:sldId id="286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7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12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30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5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477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30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1E176-41AD-4E63-9FE9-A1840E1A2E0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221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452C87-7DD6-4140-886A-2C04C06F56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967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27EEB7-0F18-4CE2-99F3-48862F7BDF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69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3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0FE3D9-5AB1-47C7-80DF-E44B69317F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188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35FA27-9ABB-4E9D-9117-84E06D07E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567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582CD-9F5B-474D-8D00-B85A0D5455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712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952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20CB27-F4D8-449F-BAE5-4414B8116A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797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05422-9A01-4090-9A8E-038B52CCAE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703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CAFDE-2771-4A67-A60C-7CBB7E5BD6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672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48CF5E-9686-4FC3-A50D-4F8B472A6D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2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07171-1C03-4EB3-9E81-8524BEE7E5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364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92DCF-A7D7-49F2-A8AD-06D5D2B604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63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16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5BD79-EFA6-41DA-A997-F43DF4297D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7641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42936-5975-45B6-87A4-F00CFD0E24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261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6FEE0-CBC2-4C9A-BD6D-13CBA83EF3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10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2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6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6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4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4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99774-3827-4747-A3F8-4E7A2AC7A3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7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2C5DC5F-D468-4EBD-9168-6F5D20B7B21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07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第五章  极限定理</a:t>
            </a: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39876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 b="1">
                <a:solidFill>
                  <a:srgbClr val="000099"/>
                </a:solidFill>
                <a:latin typeface="宋体" panose="02010600030101010101" pitchFamily="2" charset="-122"/>
              </a:rPr>
              <a:t>大数定律</a:t>
            </a:r>
            <a:r>
              <a:rPr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（依概率收敛、</a:t>
            </a:r>
            <a:r>
              <a:rPr kumimoji="1"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切比雪夫大数定律、辛钦大数定律、贝努里大数定律</a:t>
            </a:r>
            <a:r>
              <a:rPr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b="1">
                <a:solidFill>
                  <a:srgbClr val="000099"/>
                </a:solidFill>
                <a:latin typeface="宋体" panose="02010600030101010101" pitchFamily="2" charset="-122"/>
              </a:rPr>
              <a:t>中心极限定理</a:t>
            </a:r>
            <a:r>
              <a:rPr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（</a:t>
            </a:r>
            <a:r>
              <a:rPr kumimoji="1"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林德贝格中心极限定理、独立同分布的中心极限定理、德莫佛</a:t>
            </a:r>
            <a:r>
              <a:rPr kumimoji="1" lang="en-US" altLang="zh-CN" sz="3600" b="1">
                <a:solidFill>
                  <a:srgbClr val="008000"/>
                </a:solidFill>
                <a:latin typeface="宋体" panose="02010600030101010101" pitchFamily="2" charset="-122"/>
              </a:rPr>
              <a:t>--</a:t>
            </a:r>
            <a:r>
              <a:rPr kumimoji="1"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拉普拉斯定理</a:t>
            </a:r>
            <a:r>
              <a:rPr lang="zh-CN" altLang="en-US" sz="3600" b="1">
                <a:solidFill>
                  <a:srgbClr val="008000"/>
                </a:solidFill>
                <a:latin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6545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0166805-F404-4B23-9D1D-F8782859B7F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6419" name="Text Box 5"/>
          <p:cNvSpPr txBox="1">
            <a:spLocks noChangeArrowheads="1"/>
          </p:cNvSpPr>
          <p:nvPr/>
        </p:nvSpPr>
        <p:spPr bwMode="auto">
          <a:xfrm>
            <a:off x="2068514" y="757238"/>
            <a:ext cx="8034337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kumimoji="1" lang="zh-CN" altLang="en-US" b="1" dirty="0">
                <a:solidFill>
                  <a:srgbClr val="CC0066"/>
                </a:solidFill>
                <a:latin typeface="宋体" panose="02010600030101010101" pitchFamily="2" charset="-122"/>
              </a:rPr>
              <a:t>伯努里定理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说明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事件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发生的频率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以概率收敛到事件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发生的概率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这就以严格的数学形式表达了频率的稳定性。 就是说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当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很大时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事件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发生的频率与概率有较大的差别的可能性很小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因而在实际中便可以用频率来代替概率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62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8" y="1165677"/>
            <a:ext cx="11394780" cy="33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5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3" y="1308988"/>
            <a:ext cx="11194912" cy="24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8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D8F2AE8-CA96-480C-B6C2-BB84AC55066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1871664" y="1174750"/>
            <a:ext cx="3538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一、 问题的提出</a:t>
            </a:r>
            <a:r>
              <a:rPr kumimoji="1" lang="en-US" altLang="zh-CN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860169" name="Group 9"/>
          <p:cNvGrpSpPr>
            <a:grpSpLocks/>
          </p:cNvGrpSpPr>
          <p:nvPr/>
        </p:nvGrpSpPr>
        <p:grpSpPr bwMode="auto">
          <a:xfrm>
            <a:off x="1906589" y="1309689"/>
            <a:ext cx="8491537" cy="3252787"/>
            <a:chOff x="289" y="805"/>
            <a:chExt cx="5349" cy="2049"/>
          </a:xfrm>
        </p:grpSpPr>
        <p:sp>
          <p:nvSpPr>
            <p:cNvPr id="317447" name="Text Box 5"/>
            <p:cNvSpPr txBox="1">
              <a:spLocks noChangeArrowheads="1"/>
            </p:cNvSpPr>
            <p:nvPr/>
          </p:nvSpPr>
          <p:spPr bwMode="auto">
            <a:xfrm>
              <a:off x="289" y="805"/>
              <a:ext cx="5349" cy="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2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相互独立的随机变量序列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},</a:t>
              </a:r>
              <a:r>
                <a:rPr kumimoji="1" lang="en-US" altLang="zh-CN" b="1" i="1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设</a:t>
              </a:r>
              <a:r>
                <a:rPr kumimoji="1" lang="zh-CN" altLang="zh-CN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DX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1" lang="en-US" altLang="zh-CN" b="1" i="1" baseline="-25000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kumimoji="1" lang="en-US" altLang="zh-CN" b="1" baseline="300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…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kumimoji="1" lang="zh-CN" altLang="zh-CN" b="1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存在, 令</a:t>
              </a:r>
            </a:p>
          </p:txBody>
        </p:sp>
        <p:graphicFrame>
          <p:nvGraphicFramePr>
            <p:cNvPr id="317448" name="Object 6"/>
            <p:cNvGraphicFramePr>
              <a:graphicFrameLocks noChangeAspect="1"/>
            </p:cNvGraphicFramePr>
            <p:nvPr/>
          </p:nvGraphicFramePr>
          <p:xfrm>
            <a:off x="2569" y="1568"/>
            <a:ext cx="2142" cy="1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公式" r:id="rId3" imgW="1247892" imgH="866671" progId="Equation.3">
                    <p:embed/>
                  </p:oleObj>
                </mc:Choice>
                <mc:Fallback>
                  <p:oleObj name="公式" r:id="rId3" imgW="1247892" imgH="866671" progId="Equation.3">
                    <p:embed/>
                    <p:pic>
                      <p:nvPicPr>
                        <p:cNvPr id="31744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1568"/>
                          <a:ext cx="2142" cy="1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167" name="Object 7"/>
          <p:cNvGraphicFramePr>
            <a:graphicFrameLocks noChangeAspect="1"/>
          </p:cNvGraphicFramePr>
          <p:nvPr/>
        </p:nvGraphicFramePr>
        <p:xfrm>
          <a:off x="2000251" y="4387851"/>
          <a:ext cx="820737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5" imgW="2848101" imgH="638204" progId="Equation.3">
                  <p:embed/>
                </p:oleObj>
              </mc:Choice>
              <mc:Fallback>
                <p:oleObj name="公式" r:id="rId5" imgW="2848101" imgH="638204" progId="Equation.3">
                  <p:embed/>
                  <p:pic>
                    <p:nvPicPr>
                      <p:cNvPr id="8601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1" y="4387851"/>
                        <a:ext cx="8207375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6" name="Comment 8"/>
          <p:cNvSpPr>
            <a:spLocks noChangeArrowheads="1"/>
          </p:cNvSpPr>
          <p:nvPr/>
        </p:nvSpPr>
        <p:spPr bwMode="auto">
          <a:xfrm>
            <a:off x="3249613" y="219076"/>
            <a:ext cx="5346700" cy="8413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83485" tIns="141332" rIns="83485" bIns="14133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§5.2 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中心极限定理</a:t>
            </a:r>
            <a:r>
              <a:rPr lang="zh-CN" altLang="en-US" b="1">
                <a:solidFill>
                  <a:srgbClr val="000099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788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F937977-18B1-4EF5-9020-20629F9E53B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8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89113" y="234951"/>
            <a:ext cx="8229600" cy="1033463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、林德贝格</a:t>
            </a:r>
            <a:r>
              <a:rPr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(Lindeberg)</a:t>
            </a:r>
            <a:r>
              <a:rPr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定理</a:t>
            </a: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1916113" y="1130300"/>
            <a:ext cx="8412162" cy="146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  设随机变量序列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相互独立，数学期望及方差存在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318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34098"/>
              </p:ext>
            </p:extLst>
          </p:nvPr>
        </p:nvGraphicFramePr>
        <p:xfrm>
          <a:off x="4231728" y="1920536"/>
          <a:ext cx="53498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2120900" imgH="241300" progId="Equation.DSMT4">
                  <p:embed/>
                </p:oleObj>
              </mc:Choice>
              <mc:Fallback>
                <p:oleObj name="Equation" r:id="rId3" imgW="2120900" imgH="241300" progId="Equation.DSMT4">
                  <p:embed/>
                  <p:pic>
                    <p:nvPicPr>
                      <p:cNvPr id="318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728" y="1920536"/>
                        <a:ext cx="53498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3179" name="Group 11"/>
          <p:cNvGrpSpPr>
            <a:grpSpLocks/>
          </p:cNvGrpSpPr>
          <p:nvPr/>
        </p:nvGrpSpPr>
        <p:grpSpPr bwMode="auto">
          <a:xfrm>
            <a:off x="2035175" y="2527045"/>
            <a:ext cx="7737475" cy="2386012"/>
            <a:chOff x="130" y="1635"/>
            <a:chExt cx="4874" cy="1503"/>
          </a:xfrm>
        </p:grpSpPr>
        <p:graphicFrame>
          <p:nvGraphicFramePr>
            <p:cNvPr id="318472" name="Object 8"/>
            <p:cNvGraphicFramePr>
              <a:graphicFrameLocks noChangeAspect="1"/>
            </p:cNvGraphicFramePr>
            <p:nvPr/>
          </p:nvGraphicFramePr>
          <p:xfrm>
            <a:off x="130" y="1635"/>
            <a:ext cx="3314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公式" r:id="rId5" imgW="1752600" imgH="431800" progId="Equation.3">
                    <p:embed/>
                  </p:oleObj>
                </mc:Choice>
                <mc:Fallback>
                  <p:oleObj name="公式" r:id="rId5" imgW="1752600" imgH="431800" progId="Equation.3">
                    <p:embed/>
                    <p:pic>
                      <p:nvPicPr>
                        <p:cNvPr id="3184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" y="1635"/>
                          <a:ext cx="3314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473" name="Object 9"/>
            <p:cNvGraphicFramePr>
              <a:graphicFrameLocks noChangeAspect="1"/>
            </p:cNvGraphicFramePr>
            <p:nvPr/>
          </p:nvGraphicFramePr>
          <p:xfrm>
            <a:off x="615" y="2337"/>
            <a:ext cx="4389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公式" r:id="rId7" imgW="2336800" imgH="444500" progId="Equation.3">
                    <p:embed/>
                  </p:oleObj>
                </mc:Choice>
                <mc:Fallback>
                  <p:oleObj name="公式" r:id="rId7" imgW="2336800" imgH="444500" progId="Equation.3">
                    <p:embed/>
                    <p:pic>
                      <p:nvPicPr>
                        <p:cNvPr id="31847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" y="2337"/>
                          <a:ext cx="4389" cy="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3180" name="Text Box 12"/>
          <p:cNvSpPr txBox="1">
            <a:spLocks noChangeArrowheads="1"/>
          </p:cNvSpPr>
          <p:nvPr/>
        </p:nvSpPr>
        <p:spPr bwMode="auto">
          <a:xfrm>
            <a:off x="1993900" y="5045075"/>
            <a:ext cx="5205236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则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服从中心极限定理。</a:t>
            </a:r>
          </a:p>
        </p:txBody>
      </p:sp>
    </p:spTree>
    <p:extLst>
      <p:ext uri="{BB962C8B-B14F-4D97-AF65-F5344CB8AC3E}">
        <p14:creationId xmlns:p14="http://schemas.microsoft.com/office/powerpoint/2010/main" val="26336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7915F16-30A0-4706-AE18-13A24B93166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9491" name="Text Box 4"/>
          <p:cNvSpPr txBox="1">
            <a:spLocks noChangeArrowheads="1"/>
          </p:cNvSpPr>
          <p:nvPr/>
        </p:nvSpPr>
        <p:spPr bwMode="auto">
          <a:xfrm>
            <a:off x="2049463" y="592138"/>
            <a:ext cx="8337550" cy="26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   上式中极限称为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林德贝格</a:t>
            </a:r>
            <a:r>
              <a:rPr kumimoji="1"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条件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，我们要验证此条件成立是比较困难的，所以计算时一般不会引用此定理。但是该条件给了我们一个很好的结论：</a:t>
            </a:r>
          </a:p>
        </p:txBody>
      </p:sp>
      <p:graphicFrame>
        <p:nvGraphicFramePr>
          <p:cNvPr id="910342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547938" y="3213100"/>
          <a:ext cx="76628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2832100" imgH="431800" progId="Equation.DSMT4">
                  <p:embed/>
                </p:oleObj>
              </mc:Choice>
              <mc:Fallback>
                <p:oleObj name="Equation" r:id="rId3" imgW="2832100" imgH="431800" progId="Equation.DSMT4">
                  <p:embed/>
                  <p:pic>
                    <p:nvPicPr>
                      <p:cNvPr id="910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213100"/>
                        <a:ext cx="766286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4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249489" y="4398964"/>
          <a:ext cx="81041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5" imgW="2768600" imgH="444500" progId="Equation.3">
                  <p:embed/>
                </p:oleObj>
              </mc:Choice>
              <mc:Fallback>
                <p:oleObj name="公式" r:id="rId5" imgW="2768600" imgH="444500" progId="Equation.3">
                  <p:embed/>
                  <p:pic>
                    <p:nvPicPr>
                      <p:cNvPr id="910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9" y="4398964"/>
                        <a:ext cx="810418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F6ACC6C-2463-486F-B48F-5BF04667AD0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20515" name="Object 4"/>
          <p:cNvGraphicFramePr>
            <a:graphicFrameLocks noChangeAspect="1"/>
          </p:cNvGraphicFramePr>
          <p:nvPr/>
        </p:nvGraphicFramePr>
        <p:xfrm>
          <a:off x="2647950" y="401639"/>
          <a:ext cx="440213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3" imgW="1307532" imgH="431613" progId="Equation.3">
                  <p:embed/>
                </p:oleObj>
              </mc:Choice>
              <mc:Fallback>
                <p:oleObj name="公式" r:id="rId3" imgW="1307532" imgH="431613" progId="Equation.3">
                  <p:embed/>
                  <p:pic>
                    <p:nvPicPr>
                      <p:cNvPr id="3205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01639"/>
                        <a:ext cx="4402138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1" name="Object 5"/>
          <p:cNvGraphicFramePr>
            <a:graphicFrameLocks noChangeAspect="1"/>
          </p:cNvGraphicFramePr>
          <p:nvPr/>
        </p:nvGraphicFramePr>
        <p:xfrm>
          <a:off x="2700338" y="1827213"/>
          <a:ext cx="65262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5" imgW="2146300" imgH="685800" progId="Equation.3">
                  <p:embed/>
                </p:oleObj>
              </mc:Choice>
              <mc:Fallback>
                <p:oleObj name="公式" r:id="rId5" imgW="2146300" imgH="685800" progId="Equation.3">
                  <p:embed/>
                  <p:pic>
                    <p:nvPicPr>
                      <p:cNvPr id="864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27213"/>
                        <a:ext cx="6526212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4" name="Object 8"/>
          <p:cNvGraphicFramePr>
            <a:graphicFrameLocks noChangeAspect="1"/>
          </p:cNvGraphicFramePr>
          <p:nvPr/>
        </p:nvGraphicFramePr>
        <p:xfrm>
          <a:off x="2289176" y="4197350"/>
          <a:ext cx="7688263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7" imgW="2832100" imgH="685800" progId="Equation.3">
                  <p:embed/>
                </p:oleObj>
              </mc:Choice>
              <mc:Fallback>
                <p:oleObj name="公式" r:id="rId7" imgW="2832100" imgH="685800" progId="Equation.3">
                  <p:embed/>
                  <p:pic>
                    <p:nvPicPr>
                      <p:cNvPr id="8642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6" y="4197350"/>
                        <a:ext cx="7688263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84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DF751E1-BF18-4DC9-B6D9-5531E2998CE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21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3" y="36512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、</a:t>
            </a:r>
            <a:r>
              <a:rPr kumimoji="1"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独立同分布的中心极限定理</a:t>
            </a:r>
          </a:p>
        </p:txBody>
      </p:sp>
      <p:sp>
        <p:nvSpPr>
          <p:cNvPr id="286725" name="Text Box 4"/>
          <p:cNvSpPr txBox="1">
            <a:spLocks noChangeArrowheads="1"/>
          </p:cNvSpPr>
          <p:nvPr/>
        </p:nvSpPr>
        <p:spPr bwMode="auto">
          <a:xfrm>
            <a:off x="1347787" y="1301751"/>
            <a:ext cx="8956676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  设随机变量序列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=1, 2, 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)</a:t>
            </a:r>
            <a:r>
              <a:rPr kumimoji="1" lang="zh-CN" altLang="zh-CN" b="1">
                <a:solidFill>
                  <a:srgbClr val="000000"/>
                </a:solidFill>
                <a:latin typeface="宋体" panose="02010600030101010101" pitchFamily="2" charset="-122"/>
              </a:rPr>
              <a:t> 独立同分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布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6726" name="Object 5"/>
          <p:cNvGraphicFramePr>
            <a:graphicFrameLocks noChangeAspect="1"/>
          </p:cNvGraphicFramePr>
          <p:nvPr/>
        </p:nvGraphicFramePr>
        <p:xfrm>
          <a:off x="1884363" y="2417763"/>
          <a:ext cx="8589962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公式" r:id="rId3" imgW="3035300" imgH="889000" progId="Equation.3">
                  <p:embed/>
                </p:oleObj>
              </mc:Choice>
              <mc:Fallback>
                <p:oleObj name="公式" r:id="rId3" imgW="3035300" imgH="889000" progId="Equation.3">
                  <p:embed/>
                  <p:pic>
                    <p:nvPicPr>
                      <p:cNvPr id="2867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2417763"/>
                        <a:ext cx="8589962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7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B79A654-6586-43FA-AF8F-FE49AAA5065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22563" name="Text Box 4"/>
          <p:cNvSpPr txBox="1">
            <a:spLocks noChangeArrowheads="1"/>
          </p:cNvSpPr>
          <p:nvPr/>
        </p:nvSpPr>
        <p:spPr bwMode="auto">
          <a:xfrm>
            <a:off x="1944688" y="739776"/>
            <a:ext cx="8420100" cy="392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、计算机进行加法运算，把每个加数四舍五入到整数相加，假设各个加数的舍入误差是相互独立的同服从于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(-0.5 , 0.5)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求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(1)1500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个数相加，误差之和的绝对值超过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15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的概率；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(2)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最多几个数相加才能保证误差之和的绝对值小于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10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的概率达到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0.95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。</a:t>
            </a:r>
            <a:endParaRPr kumimoji="1"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7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2017714" y="530226"/>
            <a:ext cx="8059737" cy="12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: (1)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令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表示第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个数相加时产生的误差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     （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=1,2,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,1500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），则</a:t>
            </a:r>
          </a:p>
        </p:txBody>
      </p:sp>
      <p:graphicFrame>
        <p:nvGraphicFramePr>
          <p:cNvPr id="333829" name="Object 5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3295650" y="1855788"/>
          <a:ext cx="49784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2019240" imgH="228600" progId="Equation.DSMT4">
                  <p:embed/>
                </p:oleObj>
              </mc:Choice>
              <mc:Fallback>
                <p:oleObj name="Equation" r:id="rId3" imgW="2019240" imgH="228600" progId="Equation.DSMT4">
                  <p:embed/>
                  <p:pic>
                    <p:nvPicPr>
                      <p:cNvPr id="333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1855788"/>
                        <a:ext cx="49784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6876" y="2462214"/>
          <a:ext cx="30829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5" imgW="1155700" imgH="393700" progId="Equation.DSMT4">
                  <p:embed/>
                </p:oleObj>
              </mc:Choice>
              <mc:Fallback>
                <p:oleObj name="Equation" r:id="rId5" imgW="1155700" imgH="393700" progId="Equation.DSMT4">
                  <p:embed/>
                  <p:pic>
                    <p:nvPicPr>
                      <p:cNvPr id="333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6" y="2462214"/>
                        <a:ext cx="30829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35175" y="3524250"/>
          <a:ext cx="845185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7" imgW="3492500" imgH="1092200" progId="Equation.DSMT4">
                  <p:embed/>
                </p:oleObj>
              </mc:Choice>
              <mc:Fallback>
                <p:oleObj name="Equation" r:id="rId7" imgW="3492500" imgH="1092200" progId="Equation.DSMT4">
                  <p:embed/>
                  <p:pic>
                    <p:nvPicPr>
                      <p:cNvPr id="3338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3524250"/>
                        <a:ext cx="8451850" cy="264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6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7DD7B4E-8D13-46A6-B6AD-D5484794752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08227" name="Comment 9"/>
          <p:cNvSpPr>
            <a:spLocks noChangeArrowheads="1"/>
          </p:cNvSpPr>
          <p:nvPr/>
        </p:nvSpPr>
        <p:spPr bwMode="auto">
          <a:xfrm>
            <a:off x="3351213" y="727076"/>
            <a:ext cx="5346700" cy="8413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83485" tIns="141332" rIns="83485" bIns="14133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§5.1 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大数定律</a:t>
            </a:r>
            <a:r>
              <a:rPr lang="zh-CN" altLang="en-US" b="1">
                <a:solidFill>
                  <a:srgbClr val="000099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888842" name="Text Box 10"/>
          <p:cNvSpPr txBox="1">
            <a:spLocks noChangeArrowheads="1"/>
          </p:cNvSpPr>
          <p:nvPr/>
        </p:nvSpPr>
        <p:spPr bwMode="auto">
          <a:xfrm>
            <a:off x="1716088" y="1892300"/>
            <a:ext cx="337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一、 问题的提出</a:t>
            </a:r>
            <a:r>
              <a:rPr kumimoji="1"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308229" name="Object 13"/>
          <p:cNvGraphicFramePr>
            <a:graphicFrameLocks noChangeAspect="1"/>
          </p:cNvGraphicFramePr>
          <p:nvPr/>
        </p:nvGraphicFramePr>
        <p:xfrm>
          <a:off x="5886451" y="1844675"/>
          <a:ext cx="227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3" imgW="95221" imgH="199847" progId="Equation.3">
                  <p:embed/>
                </p:oleObj>
              </mc:Choice>
              <mc:Fallback>
                <p:oleObj name="公式" r:id="rId3" imgW="95221" imgH="199847" progId="Equation.3">
                  <p:embed/>
                  <p:pic>
                    <p:nvPicPr>
                      <p:cNvPr id="308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1" y="1844675"/>
                        <a:ext cx="227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8851" name="Group 19"/>
          <p:cNvGrpSpPr>
            <a:grpSpLocks/>
          </p:cNvGrpSpPr>
          <p:nvPr/>
        </p:nvGrpSpPr>
        <p:grpSpPr bwMode="auto">
          <a:xfrm>
            <a:off x="1814513" y="2513014"/>
            <a:ext cx="8443912" cy="2643187"/>
            <a:chOff x="174" y="1642"/>
            <a:chExt cx="5319" cy="1570"/>
          </a:xfrm>
        </p:grpSpPr>
        <p:sp>
          <p:nvSpPr>
            <p:cNvPr id="308231" name="Text Box 12"/>
            <p:cNvSpPr txBox="1">
              <a:spLocks noChangeArrowheads="1"/>
            </p:cNvSpPr>
            <p:nvPr/>
          </p:nvSpPr>
          <p:spPr bwMode="auto">
            <a:xfrm>
              <a:off x="174" y="1642"/>
              <a:ext cx="5319" cy="1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   </a:t>
              </a:r>
              <a:r>
                <a:rPr kumimoji="1" lang="zh-CN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当</a:t>
              </a:r>
              <a:r>
                <a:rPr kumimoji="1" lang="zh-CN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足够大时, 频率与概率有较大偏差的概率很小. 用数学语言来讲, 就是要证明:对于任意</a:t>
              </a:r>
              <a:r>
                <a:rPr kumimoji="1" lang="zh-CN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</a:t>
              </a:r>
              <a:r>
                <a:rPr kumimoji="1"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&gt;</a:t>
              </a:r>
              <a:r>
                <a:rPr kumimoji="1" lang="zh-CN" altLang="zh-CN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0,</a:t>
              </a:r>
              <a:endPara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08232" name="Object 14"/>
            <p:cNvGraphicFramePr>
              <a:graphicFrameLocks noChangeAspect="1"/>
            </p:cNvGraphicFramePr>
            <p:nvPr/>
          </p:nvGraphicFramePr>
          <p:xfrm>
            <a:off x="1303" y="2513"/>
            <a:ext cx="2967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公式" r:id="rId5" imgW="1457378" imgH="371574" progId="Equation.3">
                    <p:embed/>
                  </p:oleObj>
                </mc:Choice>
                <mc:Fallback>
                  <p:oleObj name="公式" r:id="rId5" imgW="1457378" imgH="371574" progId="Equation.3">
                    <p:embed/>
                    <p:pic>
                      <p:nvPicPr>
                        <p:cNvPr id="30823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2513"/>
                          <a:ext cx="2967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83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4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1763713" y="500064"/>
            <a:ext cx="8821610" cy="12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设最多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个数相加，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能保证误差之和的绝对值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小于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10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的概率达到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0.95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；</a:t>
            </a:r>
          </a:p>
        </p:txBody>
      </p:sp>
      <p:graphicFrame>
        <p:nvGraphicFramePr>
          <p:cNvPr id="334853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832100" y="1803401"/>
          <a:ext cx="51006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1917700" imgH="228600" progId="Equation.DSMT4">
                  <p:embed/>
                </p:oleObj>
              </mc:Choice>
              <mc:Fallback>
                <p:oleObj name="Equation" r:id="rId3" imgW="1917700" imgH="228600" progId="Equation.DSMT4">
                  <p:embed/>
                  <p:pic>
                    <p:nvPicPr>
                      <p:cNvPr id="334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1803401"/>
                        <a:ext cx="510063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8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82788" y="2322514"/>
          <a:ext cx="7067550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5" imgW="2590800" imgH="1295400" progId="Equation.DSMT4">
                  <p:embed/>
                </p:oleObj>
              </mc:Choice>
              <mc:Fallback>
                <p:oleObj name="Equation" r:id="rId5" imgW="2590800" imgH="1295400" progId="Equation.DSMT4">
                  <p:embed/>
                  <p:pic>
                    <p:nvPicPr>
                      <p:cNvPr id="3348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322514"/>
                        <a:ext cx="7067550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1" name="Object 1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897064" y="5564188"/>
          <a:ext cx="87709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7" imgW="3759200" imgH="419100" progId="Equation.DSMT4">
                  <p:embed/>
                </p:oleObj>
              </mc:Choice>
              <mc:Fallback>
                <p:oleObj name="Equation" r:id="rId7" imgW="3759200" imgH="419100" progId="Equation.DSMT4">
                  <p:embed/>
                  <p:pic>
                    <p:nvPicPr>
                      <p:cNvPr id="3348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5564188"/>
                        <a:ext cx="87709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25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5BD79-EFA6-41DA-A997-F43DF4297D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90" y="1356038"/>
            <a:ext cx="10598363" cy="24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5BD79-EFA6-41DA-A997-F43DF4297D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41" y="1320380"/>
            <a:ext cx="9436001" cy="30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4165147-661C-4CB7-8DA4-BD6EDCA0C52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25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325" y="336550"/>
            <a:ext cx="8229600" cy="1143000"/>
          </a:xfrm>
        </p:spPr>
        <p:txBody>
          <a:bodyPr/>
          <a:lstStyle/>
          <a:p>
            <a:pPr eaLnBrk="1" hangingPunct="1"/>
            <a:r>
              <a:rPr kumimoji="1"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、德莫佛</a:t>
            </a:r>
            <a:r>
              <a:rPr kumimoji="1"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--</a:t>
            </a:r>
            <a:r>
              <a:rPr kumimoji="1"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拉普拉斯定理</a:t>
            </a:r>
          </a:p>
        </p:txBody>
      </p:sp>
      <p:graphicFrame>
        <p:nvGraphicFramePr>
          <p:cNvPr id="907268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525028" y="1577976"/>
          <a:ext cx="739701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2489040" imgH="1002960" progId="Equation.DSMT4">
                  <p:embed/>
                </p:oleObj>
              </mc:Choice>
              <mc:Fallback>
                <p:oleObj name="Equation" r:id="rId3" imgW="2489040" imgH="1002960" progId="Equation.DSMT4">
                  <p:embed/>
                  <p:pic>
                    <p:nvPicPr>
                      <p:cNvPr id="907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028" y="1577976"/>
                        <a:ext cx="7397015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92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0F865AA-1698-4049-86BD-565F82D8862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26659" name="Text Box 2"/>
          <p:cNvSpPr txBox="1">
            <a:spLocks noChangeArrowheads="1"/>
          </p:cNvSpPr>
          <p:nvPr/>
        </p:nvSpPr>
        <p:spPr bwMode="auto">
          <a:xfrm>
            <a:off x="1709739" y="457389"/>
            <a:ext cx="87852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、有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240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台电话分机，独立使用，每台话机       约有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5%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的时间使用外线。问总机至少需要多少外线才能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90%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以上的保证各分机用外线不必等候。</a:t>
            </a:r>
          </a:p>
        </p:txBody>
      </p:sp>
      <p:sp>
        <p:nvSpPr>
          <p:cNvPr id="867331" name="Text Box 3"/>
          <p:cNvSpPr txBox="1">
            <a:spLocks noChangeArrowheads="1"/>
          </p:cNvSpPr>
          <p:nvPr/>
        </p:nvSpPr>
        <p:spPr bwMode="auto">
          <a:xfrm>
            <a:off x="1747839" y="2174429"/>
            <a:ext cx="847058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解：设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240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台分机中同时需用外线的台数，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   显然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(240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0.05)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即求最小的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使得</a:t>
            </a:r>
          </a:p>
        </p:txBody>
      </p:sp>
      <p:graphicFrame>
        <p:nvGraphicFramePr>
          <p:cNvPr id="867332" name="Object 4"/>
          <p:cNvGraphicFramePr>
            <a:graphicFrameLocks noChangeAspect="1"/>
          </p:cNvGraphicFramePr>
          <p:nvPr/>
        </p:nvGraphicFramePr>
        <p:xfrm>
          <a:off x="3581400" y="3343276"/>
          <a:ext cx="28575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公式" r:id="rId3" imgW="1002865" imgH="203112" progId="Equation.3">
                  <p:embed/>
                </p:oleObj>
              </mc:Choice>
              <mc:Fallback>
                <p:oleObj name="公式" r:id="rId3" imgW="1002865" imgH="203112" progId="Equation.3">
                  <p:embed/>
                  <p:pic>
                    <p:nvPicPr>
                      <p:cNvPr id="867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43276"/>
                        <a:ext cx="28575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7333" name="Text Box 5"/>
          <p:cNvSpPr txBox="1">
            <a:spLocks noChangeArrowheads="1"/>
          </p:cNvSpPr>
          <p:nvPr/>
        </p:nvSpPr>
        <p:spPr bwMode="auto">
          <a:xfrm>
            <a:off x="2239964" y="3870325"/>
            <a:ext cx="3654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由于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=240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很大，而</a:t>
            </a:r>
          </a:p>
        </p:txBody>
      </p:sp>
      <p:graphicFrame>
        <p:nvGraphicFramePr>
          <p:cNvPr id="867334" name="Object 6"/>
          <p:cNvGraphicFramePr>
            <a:graphicFrameLocks noChangeAspect="1"/>
          </p:cNvGraphicFramePr>
          <p:nvPr/>
        </p:nvGraphicFramePr>
        <p:xfrm>
          <a:off x="2279650" y="4543425"/>
          <a:ext cx="5468938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公式" r:id="rId5" imgW="1943100" imgH="660400" progId="Equation.3">
                  <p:embed/>
                </p:oleObj>
              </mc:Choice>
              <mc:Fallback>
                <p:oleObj name="公式" r:id="rId5" imgW="1943100" imgH="660400" progId="Equation.3">
                  <p:embed/>
                  <p:pic>
                    <p:nvPicPr>
                      <p:cNvPr id="8673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543425"/>
                        <a:ext cx="5468938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9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1" grpId="0" autoUpdateAnimBg="0"/>
      <p:bldP spid="86733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0838D97-FAC7-4E92-B91D-41CD8D0A84D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68354" name="Object 2"/>
          <p:cNvGraphicFramePr>
            <a:graphicFrameLocks noChangeAspect="1"/>
          </p:cNvGraphicFramePr>
          <p:nvPr/>
        </p:nvGraphicFramePr>
        <p:xfrm>
          <a:off x="1976439" y="581025"/>
          <a:ext cx="8148637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公式" r:id="rId3" imgW="2819400" imgH="838200" progId="Equation.3">
                  <p:embed/>
                </p:oleObj>
              </mc:Choice>
              <mc:Fallback>
                <p:oleObj name="公式" r:id="rId3" imgW="2819400" imgH="838200" progId="Equation.3">
                  <p:embed/>
                  <p:pic>
                    <p:nvPicPr>
                      <p:cNvPr id="8683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9" y="581025"/>
                        <a:ext cx="8148637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5" name="Object 3"/>
          <p:cNvGraphicFramePr>
            <a:graphicFrameLocks noChangeAspect="1"/>
          </p:cNvGraphicFramePr>
          <p:nvPr/>
        </p:nvGraphicFramePr>
        <p:xfrm>
          <a:off x="1976438" y="3073401"/>
          <a:ext cx="71437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公式" r:id="rId5" imgW="2870200" imgH="457200" progId="Equation.3">
                  <p:embed/>
                </p:oleObj>
              </mc:Choice>
              <mc:Fallback>
                <p:oleObj name="公式" r:id="rId5" imgW="2870200" imgH="457200" progId="Equation.3">
                  <p:embed/>
                  <p:pic>
                    <p:nvPicPr>
                      <p:cNvPr id="868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3073401"/>
                        <a:ext cx="71437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6" name="Object 4"/>
          <p:cNvGraphicFramePr>
            <a:graphicFrameLocks noChangeAspect="1"/>
          </p:cNvGraphicFramePr>
          <p:nvPr/>
        </p:nvGraphicFramePr>
        <p:xfrm>
          <a:off x="1900239" y="4414838"/>
          <a:ext cx="86137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7" imgW="3479800" imgH="609600" progId="Equation.3">
                  <p:embed/>
                </p:oleObj>
              </mc:Choice>
              <mc:Fallback>
                <p:oleObj name="公式" r:id="rId7" imgW="3479800" imgH="609600" progId="Equation.3">
                  <p:embed/>
                  <p:pic>
                    <p:nvPicPr>
                      <p:cNvPr id="868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9" y="4414838"/>
                        <a:ext cx="861377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633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CF5FE26-5819-47F9-9EBA-0FBC2BC6B63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28707" name="Text Box 2"/>
          <p:cNvSpPr txBox="1">
            <a:spLocks noChangeArrowheads="1"/>
          </p:cNvSpPr>
          <p:nvPr/>
        </p:nvSpPr>
        <p:spPr bwMode="auto">
          <a:xfrm>
            <a:off x="1766888" y="642939"/>
            <a:ext cx="8716962" cy="294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 已知某厂生产一大批无线电产品中不合格品占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1/6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。某商店从该厂任意选购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6000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个元件，试问这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6000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个元件中，不合格品的比例与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1/6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之间误差小于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1%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的概率是多少？</a:t>
            </a:r>
          </a:p>
        </p:txBody>
      </p:sp>
    </p:spTree>
    <p:extLst>
      <p:ext uri="{BB962C8B-B14F-4D97-AF65-F5344CB8AC3E}">
        <p14:creationId xmlns:p14="http://schemas.microsoft.com/office/powerpoint/2010/main" val="35437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2D10A81-A2EC-4DD3-93A3-DF8C9831FD5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297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3" y="0"/>
            <a:ext cx="6350000" cy="871538"/>
          </a:xfrm>
        </p:spPr>
        <p:txBody>
          <a:bodyPr/>
          <a:lstStyle/>
          <a:p>
            <a:pPr eaLnBrk="1" hangingPunct="1"/>
            <a:r>
              <a:rPr kumimoji="1"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德莫佛</a:t>
            </a:r>
            <a:r>
              <a:rPr kumimoji="1"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--</a:t>
            </a:r>
            <a:r>
              <a:rPr kumimoji="1"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拉普拉斯定理的应用：</a:t>
            </a:r>
          </a:p>
        </p:txBody>
      </p:sp>
      <p:sp>
        <p:nvSpPr>
          <p:cNvPr id="914436" name="Text Box 4"/>
          <p:cNvSpPr txBox="1">
            <a:spLocks noChangeArrowheads="1"/>
          </p:cNvSpPr>
          <p:nvPr/>
        </p:nvSpPr>
        <p:spPr bwMode="auto">
          <a:xfrm>
            <a:off x="1970089" y="723901"/>
            <a:ext cx="8288337" cy="12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     令</a:t>
            </a:r>
            <a:r>
              <a:rPr kumimoji="1" lang="el-GR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重伯努里试验中事件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发生的次数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则</a:t>
            </a:r>
            <a:r>
              <a:rPr kumimoji="1" lang="el-GR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kumimoji="1"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其中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p=P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l-GR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1443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971801" y="2051051"/>
          <a:ext cx="6289675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公式" r:id="rId3" imgW="2095500" imgH="2032000" progId="Equation.3">
                  <p:embed/>
                </p:oleObj>
              </mc:Choice>
              <mc:Fallback>
                <p:oleObj name="公式" r:id="rId3" imgW="2095500" imgH="2032000" progId="Equation.3">
                  <p:embed/>
                  <p:pic>
                    <p:nvPicPr>
                      <p:cNvPr id="914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051051"/>
                        <a:ext cx="6289675" cy="437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3766E7B-1462-4064-B74D-EE35DB9ED63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30755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100263" y="365125"/>
          <a:ext cx="769620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3" imgW="2908300" imgH="736600" progId="Equation.3">
                  <p:embed/>
                </p:oleObj>
              </mc:Choice>
              <mc:Fallback>
                <p:oleObj name="公式" r:id="rId3" imgW="2908300" imgH="736600" progId="Equation.3">
                  <p:embed/>
                  <p:pic>
                    <p:nvPicPr>
                      <p:cNvPr id="3307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365125"/>
                        <a:ext cx="7696200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6488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03425" y="2178050"/>
          <a:ext cx="7316788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公式" r:id="rId5" imgW="2806700" imgH="711200" progId="Equation.3">
                  <p:embed/>
                </p:oleObj>
              </mc:Choice>
              <mc:Fallback>
                <p:oleObj name="公式" r:id="rId5" imgW="2806700" imgH="711200" progId="Equation.3">
                  <p:embed/>
                  <p:pic>
                    <p:nvPicPr>
                      <p:cNvPr id="916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2178050"/>
                        <a:ext cx="7316788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6491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97075" y="4086225"/>
          <a:ext cx="6561138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7" imgW="2260600" imgH="711200" progId="Equation.3">
                  <p:embed/>
                </p:oleObj>
              </mc:Choice>
              <mc:Fallback>
                <p:oleObj name="公式" r:id="rId7" imgW="2260600" imgH="711200" progId="Equation.3">
                  <p:embed/>
                  <p:pic>
                    <p:nvPicPr>
                      <p:cNvPr id="916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086225"/>
                        <a:ext cx="6561138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2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EBF683-5B15-4DB3-8928-0CD74F8F17E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1909763" y="1323976"/>
            <a:ext cx="8520112" cy="4543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现有一批种子，其中良种占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1/6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，今任取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180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粒，问能以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0.90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的概率保证在这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180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粒种子种良种所占的比例与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1/6</a:t>
            </a:r>
            <a:r>
              <a:rPr lang="zh-CN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的误差的绝对值不超过多少？相应的良种粒数在哪个范围？</a:t>
            </a: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C9EAC-A77D-41AA-8B80-DB38890F35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2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DB1AC56-DFE0-4184-9683-7363F828A0C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09251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824039" y="503239"/>
          <a:ext cx="8453437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3114719" imgH="1200084" progId="Equation.DSMT4">
                  <p:embed/>
                </p:oleObj>
              </mc:Choice>
              <mc:Fallback>
                <p:oleObj name="Equation" r:id="rId3" imgW="3114719" imgH="1200084" progId="Equation.DSMT4">
                  <p:embed/>
                  <p:pic>
                    <p:nvPicPr>
                      <p:cNvPr id="3092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9" y="503239"/>
                        <a:ext cx="8453437" cy="305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916" name="Group 12"/>
          <p:cNvGrpSpPr>
            <a:grpSpLocks/>
          </p:cNvGrpSpPr>
          <p:nvPr/>
        </p:nvGrpSpPr>
        <p:grpSpPr bwMode="auto">
          <a:xfrm>
            <a:off x="1833563" y="3417889"/>
            <a:ext cx="7340600" cy="1220787"/>
            <a:chOff x="117" y="2020"/>
            <a:chExt cx="4614" cy="820"/>
          </a:xfrm>
        </p:grpSpPr>
        <p:sp>
          <p:nvSpPr>
            <p:cNvPr id="309254" name="Text Box 6"/>
            <p:cNvSpPr txBox="1">
              <a:spLocks noChangeArrowheads="1"/>
            </p:cNvSpPr>
            <p:nvPr/>
          </p:nvSpPr>
          <p:spPr bwMode="auto">
            <a:xfrm>
              <a:off x="117" y="2020"/>
              <a:ext cx="1667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意义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</a:p>
          </p:txBody>
        </p:sp>
        <p:graphicFrame>
          <p:nvGraphicFramePr>
            <p:cNvPr id="309255" name="Object 7"/>
            <p:cNvGraphicFramePr>
              <a:graphicFrameLocks noChangeAspect="1"/>
            </p:cNvGraphicFramePr>
            <p:nvPr/>
          </p:nvGraphicFramePr>
          <p:xfrm>
            <a:off x="1006" y="2037"/>
            <a:ext cx="3725" cy="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公式" r:id="rId5" imgW="2120900" imgH="457200" progId="Equation.3">
                    <p:embed/>
                  </p:oleObj>
                </mc:Choice>
                <mc:Fallback>
                  <p:oleObj name="公式" r:id="rId5" imgW="2120900" imgH="457200" progId="Equation.3">
                    <p:embed/>
                    <p:pic>
                      <p:nvPicPr>
                        <p:cNvPr id="30925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" y="2037"/>
                          <a:ext cx="3725" cy="8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915" name="Text Box 11"/>
          <p:cNvSpPr txBox="1">
            <a:spLocks noChangeArrowheads="1"/>
          </p:cNvSpPr>
          <p:nvPr/>
        </p:nvSpPr>
        <p:spPr bwMode="auto">
          <a:xfrm>
            <a:off x="2336800" y="4805363"/>
            <a:ext cx="7469188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即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很大时，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以很大的可能性靠近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其中</a:t>
            </a:r>
            <a:r>
              <a:rPr kumimoji="1" lang="el-GR" altLang="zh-CN" b="1" i="1">
                <a:solidFill>
                  <a:srgbClr val="000000"/>
                </a:solidFill>
                <a:latin typeface="宋体" panose="02010600030101010101" pitchFamily="2" charset="-122"/>
              </a:rPr>
              <a:t>ε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为误差。（</a:t>
            </a:r>
            <a:r>
              <a:rPr kumimoji="1" lang="zh-CN" altLang="en-US" b="1">
                <a:solidFill>
                  <a:srgbClr val="CC0066"/>
                </a:solidFill>
                <a:latin typeface="宋体" panose="02010600030101010101" pitchFamily="2" charset="-122"/>
              </a:rPr>
              <a:t>随机性消失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kumimoji="1" lang="el-GR" altLang="zh-CN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8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A23C1-395F-4745-95B8-3EF8F62D86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8D865F04-10A4-48BF-BDCC-DB28F1C59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1194"/>
            <a:ext cx="1990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5A997F2D-08D5-4FCF-A8F3-217FBCABC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413594"/>
            <a:ext cx="1990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0BBD594B-5F3D-47E9-A8CF-7FF1C200C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95883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53C6FE9E-964B-4EF5-A3E5-9D824766F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DF06143-2467-4965-8B67-28E46502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3275"/>
            <a:ext cx="9144000" cy="61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92DCF-A7D7-49F2-A8AD-06D5D2B604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0827" y="1119352"/>
            <a:ext cx="9884979" cy="221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例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假设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一大批产品的合格率为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0.8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，现从中随机抽取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100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件。试用中心极限定理近似计算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100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件产品中合格品的个数介于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84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之间的的概率。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92DCF-A7D7-49F2-A8AD-06D5D2B604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00" y="468660"/>
            <a:ext cx="12440209" cy="44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6906193-1CA7-4D0E-B8A4-9EC47187DBD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10275" name="Object 4"/>
          <p:cNvGraphicFramePr>
            <a:graphicFrameLocks noGrp="1" noChangeAspect="1"/>
          </p:cNvGraphicFramePr>
          <p:nvPr>
            <p:ph/>
          </p:nvPr>
        </p:nvGraphicFramePr>
        <p:xfrm>
          <a:off x="1736725" y="915989"/>
          <a:ext cx="8739188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3" imgW="3076631" imgH="1352731" progId="Equation.3">
                  <p:embed/>
                </p:oleObj>
              </mc:Choice>
              <mc:Fallback>
                <p:oleObj name="公式" r:id="rId3" imgW="3076631" imgH="1352731" progId="Equation.3">
                  <p:embed/>
                  <p:pic>
                    <p:nvPicPr>
                      <p:cNvPr id="3102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915989"/>
                        <a:ext cx="8739188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4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灯片编号占位符 5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BEBD3B7-48D4-4E3E-B746-23EB43F35CD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1299" name="Text Box 4"/>
          <p:cNvSpPr txBox="1">
            <a:spLocks noChangeArrowheads="1"/>
          </p:cNvSpPr>
          <p:nvPr/>
        </p:nvSpPr>
        <p:spPr bwMode="auto">
          <a:xfrm>
            <a:off x="2095500" y="593725"/>
            <a:ext cx="4288318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CC0066"/>
                </a:solidFill>
                <a:latin typeface="Times New Roman" panose="02020603050405020304" pitchFamily="18" charset="0"/>
              </a:rPr>
              <a:t>定理：切比雪夫不等式</a:t>
            </a:r>
          </a:p>
        </p:txBody>
      </p:sp>
      <p:graphicFrame>
        <p:nvGraphicFramePr>
          <p:cNvPr id="89703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62289" y="1162051"/>
          <a:ext cx="5526087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2298700" imgH="812800" progId="Equation.DSMT4">
                  <p:embed/>
                </p:oleObj>
              </mc:Choice>
              <mc:Fallback>
                <p:oleObj name="Equation" r:id="rId3" imgW="2298700" imgH="812800" progId="Equation.DSMT4">
                  <p:embed/>
                  <p:pic>
                    <p:nvPicPr>
                      <p:cNvPr id="897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9" y="1162051"/>
                        <a:ext cx="5526087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0757" name="Group 5"/>
          <p:cNvGrpSpPr>
            <a:grpSpLocks/>
          </p:cNvGrpSpPr>
          <p:nvPr/>
        </p:nvGrpSpPr>
        <p:grpSpPr bwMode="auto">
          <a:xfrm>
            <a:off x="2185988" y="3375026"/>
            <a:ext cx="6761162" cy="1839913"/>
            <a:chOff x="417" y="2126"/>
            <a:chExt cx="4259" cy="1159"/>
          </a:xfrm>
        </p:grpSpPr>
        <p:graphicFrame>
          <p:nvGraphicFramePr>
            <p:cNvPr id="311302" name="Object 8"/>
            <p:cNvGraphicFramePr>
              <a:graphicFrameLocks noChangeAspect="1"/>
            </p:cNvGraphicFramePr>
            <p:nvPr/>
          </p:nvGraphicFramePr>
          <p:xfrm>
            <a:off x="510" y="2269"/>
            <a:ext cx="4166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5" imgW="2603500" imgH="635000" progId="Equation.DSMT4">
                    <p:embed/>
                  </p:oleObj>
                </mc:Choice>
                <mc:Fallback>
                  <p:oleObj name="Equation" r:id="rId5" imgW="2603500" imgH="635000" progId="Equation.DSMT4">
                    <p:embed/>
                    <p:pic>
                      <p:nvPicPr>
                        <p:cNvPr id="31130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2269"/>
                          <a:ext cx="4166" cy="1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303" name="Text Box 7"/>
            <p:cNvSpPr txBox="1">
              <a:spLocks noChangeArrowheads="1"/>
            </p:cNvSpPr>
            <p:nvPr/>
          </p:nvSpPr>
          <p:spPr bwMode="auto">
            <a:xfrm>
              <a:off x="417" y="2126"/>
              <a:ext cx="270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CC0066"/>
                  </a:solidFill>
                </a:rPr>
                <a:t>推广：马尔科夫不等式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1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4"/>
          <p:cNvSpPr>
            <a:spLocks noChangeArrowheads="1"/>
          </p:cNvSpPr>
          <p:nvPr/>
        </p:nvSpPr>
        <p:spPr bwMode="auto">
          <a:xfrm>
            <a:off x="2090738" y="750888"/>
            <a:ext cx="7923212" cy="146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：设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,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是相互独立的随机变量序列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其分布律为：</a:t>
            </a:r>
          </a:p>
        </p:txBody>
      </p:sp>
      <p:graphicFrame>
        <p:nvGraphicFramePr>
          <p:cNvPr id="374789" name="Group 5"/>
          <p:cNvGraphicFramePr>
            <a:graphicFrameLocks noGrp="1"/>
          </p:cNvGraphicFramePr>
          <p:nvPr/>
        </p:nvGraphicFramePr>
        <p:xfrm>
          <a:off x="3751264" y="2565400"/>
          <a:ext cx="3151187" cy="1020764"/>
        </p:xfrm>
        <a:graphic>
          <a:graphicData uri="http://schemas.openxmlformats.org/drawingml/2006/table">
            <a:tbl>
              <a:tblPr/>
              <a:tblGrid>
                <a:gridCol w="747712">
                  <a:extLst>
                    <a:ext uri="{9D8B030D-6E8A-4147-A177-3AD203B41FA5}">
                      <a16:colId xmlns:a16="http://schemas.microsoft.com/office/drawing/2014/main" val="3901520909"/>
                    </a:ext>
                  </a:extLst>
                </a:gridCol>
                <a:gridCol w="1201738">
                  <a:extLst>
                    <a:ext uri="{9D8B030D-6E8A-4147-A177-3AD203B41FA5}">
                      <a16:colId xmlns:a16="http://schemas.microsoft.com/office/drawing/2014/main" val="554309967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3595269601"/>
                    </a:ext>
                  </a:extLst>
                </a:gridCol>
              </a:tblGrid>
              <a:tr h="5103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3485" marR="83485" marT="41757" marB="4175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3485" marR="83485" marT="41757" marB="41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3485" marR="83485" marT="41757" marB="4175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565904"/>
                  </a:ext>
                </a:extLst>
              </a:tr>
              <a:tr h="5103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3485" marR="83485" marT="41757" marB="4175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3485" marR="83485" marT="41757" marB="41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3485" marR="83485" marT="41757" marB="4175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260221"/>
                  </a:ext>
                </a:extLst>
              </a:tr>
            </a:tbl>
          </a:graphicData>
        </a:graphic>
      </p:graphicFrame>
      <p:graphicFrame>
        <p:nvGraphicFramePr>
          <p:cNvPr id="312332" name="Object 18"/>
          <p:cNvGraphicFramePr>
            <a:graphicFrameLocks noChangeAspect="1"/>
          </p:cNvGraphicFramePr>
          <p:nvPr/>
        </p:nvGraphicFramePr>
        <p:xfrm>
          <a:off x="4614864" y="2555875"/>
          <a:ext cx="7016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330200" imgH="228600" progId="Equation.DSMT4">
                  <p:embed/>
                </p:oleObj>
              </mc:Choice>
              <mc:Fallback>
                <p:oleObj name="Equation" r:id="rId3" imgW="330200" imgH="228600" progId="Equation.DSMT4">
                  <p:embed/>
                  <p:pic>
                    <p:nvPicPr>
                      <p:cNvPr id="31233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4" y="2555875"/>
                        <a:ext cx="7016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3" name="Object 19"/>
          <p:cNvGraphicFramePr>
            <a:graphicFrameLocks noChangeAspect="1"/>
          </p:cNvGraphicFramePr>
          <p:nvPr/>
        </p:nvGraphicFramePr>
        <p:xfrm>
          <a:off x="6007101" y="2562225"/>
          <a:ext cx="5064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241300" imgH="228600" progId="Equation.DSMT4">
                  <p:embed/>
                </p:oleObj>
              </mc:Choice>
              <mc:Fallback>
                <p:oleObj name="Equation" r:id="rId5" imgW="241300" imgH="228600" progId="Equation.DSMT4">
                  <p:embed/>
                  <p:pic>
                    <p:nvPicPr>
                      <p:cNvPr id="31233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1" y="2562225"/>
                        <a:ext cx="5064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4" name="Text Box 20"/>
          <p:cNvSpPr txBox="1">
            <a:spLocks noChangeArrowheads="1"/>
          </p:cNvSpPr>
          <p:nvPr/>
        </p:nvSpPr>
        <p:spPr bwMode="auto">
          <a:xfrm>
            <a:off x="2344739" y="3917950"/>
            <a:ext cx="5068981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证明：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服从大数定律。</a:t>
            </a:r>
          </a:p>
        </p:txBody>
      </p:sp>
      <p:graphicFrame>
        <p:nvGraphicFramePr>
          <p:cNvPr id="312335" name="Object 22"/>
          <p:cNvGraphicFramePr>
            <a:graphicFrameLocks noChangeAspect="1"/>
          </p:cNvGraphicFramePr>
          <p:nvPr/>
        </p:nvGraphicFramePr>
        <p:xfrm>
          <a:off x="7248526" y="3027363"/>
          <a:ext cx="15017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634725" imgH="203112" progId="Equation.DSMT4">
                  <p:embed/>
                </p:oleObj>
              </mc:Choice>
              <mc:Fallback>
                <p:oleObj name="Equation" r:id="rId7" imgW="634725" imgH="203112" progId="Equation.DSMT4">
                  <p:embed/>
                  <p:pic>
                    <p:nvPicPr>
                      <p:cNvPr id="31233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3027363"/>
                        <a:ext cx="15017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7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79D8461-6715-4C42-BAD8-6DE1493FFD3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3347" name="Text Box 13"/>
          <p:cNvSpPr txBox="1">
            <a:spLocks noChangeArrowheads="1"/>
          </p:cNvSpPr>
          <p:nvPr/>
        </p:nvSpPr>
        <p:spPr bwMode="auto">
          <a:xfrm>
            <a:off x="2051051" y="487364"/>
            <a:ext cx="4265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>
                <a:solidFill>
                  <a:srgbClr val="CC0066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>
                <a:solidFill>
                  <a:srgbClr val="CC0066"/>
                </a:solidFill>
                <a:latin typeface="宋体" panose="02010600030101010101" pitchFamily="2" charset="-122"/>
              </a:rPr>
              <a:t>、切比雪夫大数定律</a:t>
            </a:r>
            <a:r>
              <a:rPr kumimoji="1" lang="en-US" altLang="zh-CN" b="1">
                <a:solidFill>
                  <a:srgbClr val="CC0066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854030" name="Text Box 14"/>
          <p:cNvSpPr txBox="1">
            <a:spLocks noChangeArrowheads="1"/>
          </p:cNvSpPr>
          <p:nvPr/>
        </p:nvSpPr>
        <p:spPr bwMode="auto">
          <a:xfrm>
            <a:off x="2073275" y="1149350"/>
            <a:ext cx="8116888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 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,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是由相互独立的随机变量所构成的序列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其中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DX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C&lt;+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∞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=1,2,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</a:t>
            </a:r>
            <a:endParaRPr kumimoji="1" lang="zh-CN" altLang="en-US" baseline="-25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54031" name="Object 15"/>
          <p:cNvGraphicFramePr>
            <a:graphicFrameLocks noChangeAspect="1"/>
          </p:cNvGraphicFramePr>
          <p:nvPr/>
        </p:nvGraphicFramePr>
        <p:xfrm>
          <a:off x="2146300" y="3624264"/>
          <a:ext cx="7526338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3" imgW="2578100" imgH="711200" progId="Equation.3">
                  <p:embed/>
                </p:oleObj>
              </mc:Choice>
              <mc:Fallback>
                <p:oleObj name="公式" r:id="rId3" imgW="2578100" imgH="711200" progId="Equation.3">
                  <p:embed/>
                  <p:pic>
                    <p:nvPicPr>
                      <p:cNvPr id="8540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624264"/>
                        <a:ext cx="7526338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5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3784B55-8C49-4A45-B374-6FC90416035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4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349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、辛钦大数定律</a:t>
            </a:r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14551" y="1609726"/>
          <a:ext cx="79533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3" imgW="3060700" imgH="685800" progId="Equation.3">
                  <p:embed/>
                </p:oleObj>
              </mc:Choice>
              <mc:Fallback>
                <p:oleObj name="公式" r:id="rId3" imgW="3060700" imgH="685800" progId="Equation.3">
                  <p:embed/>
                  <p:pic>
                    <p:nvPicPr>
                      <p:cNvPr id="899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1" y="1609726"/>
                        <a:ext cx="7953375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8" name="Text Box 6"/>
          <p:cNvSpPr txBox="1">
            <a:spLocks noChangeArrowheads="1"/>
          </p:cNvSpPr>
          <p:nvPr/>
        </p:nvSpPr>
        <p:spPr bwMode="auto">
          <a:xfrm>
            <a:off x="2159000" y="3392488"/>
            <a:ext cx="8059738" cy="215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此定理使算术平均值的法则有了理论依据：我们测量时以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次测量的平均值作为最后的试验结果。</a:t>
            </a:r>
          </a:p>
        </p:txBody>
      </p:sp>
    </p:spTree>
    <p:extLst>
      <p:ext uri="{BB962C8B-B14F-4D97-AF65-F5344CB8AC3E}">
        <p14:creationId xmlns:p14="http://schemas.microsoft.com/office/powerpoint/2010/main" val="210589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F0EE8CD-70B1-427C-A5AE-15DB8A5F21D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5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413" y="403226"/>
            <a:ext cx="4017962" cy="989013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、伯努里大数定律</a:t>
            </a:r>
          </a:p>
        </p:txBody>
      </p:sp>
      <p:grpSp>
        <p:nvGrpSpPr>
          <p:cNvPr id="901127" name="Group 7"/>
          <p:cNvGrpSpPr>
            <a:grpSpLocks/>
          </p:cNvGrpSpPr>
          <p:nvPr/>
        </p:nvGrpSpPr>
        <p:grpSpPr bwMode="auto">
          <a:xfrm>
            <a:off x="2151063" y="1420813"/>
            <a:ext cx="7669212" cy="3282950"/>
            <a:chOff x="335" y="1017"/>
            <a:chExt cx="5098" cy="1992"/>
          </a:xfrm>
        </p:grpSpPr>
        <p:sp>
          <p:nvSpPr>
            <p:cNvPr id="315397" name="Text Box 4"/>
            <p:cNvSpPr txBox="1">
              <a:spLocks noChangeArrowheads="1"/>
            </p:cNvSpPr>
            <p:nvPr/>
          </p:nvSpPr>
          <p:spPr bwMode="auto">
            <a:xfrm>
              <a:off x="335" y="1017"/>
              <a:ext cx="5098" cy="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   设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是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次独立重复试验中事件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发生的次数，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是事件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在每次试验中发生的概率，则</a:t>
              </a:r>
              <a:endParaRPr kumimoji="1" lang="zh-CN" altLang="en-US" b="1" baseline="-2500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315398" name="Object 5"/>
            <p:cNvGraphicFramePr>
              <a:graphicFrameLocks noChangeAspect="1"/>
            </p:cNvGraphicFramePr>
            <p:nvPr/>
          </p:nvGraphicFramePr>
          <p:xfrm>
            <a:off x="749" y="2213"/>
            <a:ext cx="4125" cy="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公式" r:id="rId3" imgW="2082800" imgH="431800" progId="Equation.3">
                    <p:embed/>
                  </p:oleObj>
                </mc:Choice>
                <mc:Fallback>
                  <p:oleObj name="公式" r:id="rId3" imgW="2082800" imgH="431800" progId="Equation.3">
                    <p:embed/>
                    <p:pic>
                      <p:nvPicPr>
                        <p:cNvPr id="3153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2213"/>
                          <a:ext cx="4125" cy="7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1888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848</Words>
  <Application>Microsoft Office PowerPoint</Application>
  <PresentationFormat>宽屏</PresentationFormat>
  <Paragraphs>79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黑体</vt:lpstr>
      <vt:lpstr>楷体_GB2312</vt:lpstr>
      <vt:lpstr>宋体</vt:lpstr>
      <vt:lpstr>Arial</vt:lpstr>
      <vt:lpstr>Arial Black</vt:lpstr>
      <vt:lpstr>Symbol</vt:lpstr>
      <vt:lpstr>Times New Roman</vt:lpstr>
      <vt:lpstr>Wingdings</vt:lpstr>
      <vt:lpstr>Pixel</vt:lpstr>
      <vt:lpstr>1_Pixel</vt:lpstr>
      <vt:lpstr>公式</vt:lpstr>
      <vt:lpstr>Equation</vt:lpstr>
      <vt:lpstr>第五章  极限定理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2、辛钦大数定律</vt:lpstr>
      <vt:lpstr>3、伯努里大数定律</vt:lpstr>
      <vt:lpstr>PowerPoint 演示文稿</vt:lpstr>
      <vt:lpstr>PowerPoint 演示文稿</vt:lpstr>
      <vt:lpstr>PowerPoint 演示文稿</vt:lpstr>
      <vt:lpstr>PowerPoint 演示文稿</vt:lpstr>
      <vt:lpstr>1、林德贝格(Lindeberg)定理</vt:lpstr>
      <vt:lpstr>PowerPoint 演示文稿</vt:lpstr>
      <vt:lpstr>PowerPoint 演示文稿</vt:lpstr>
      <vt:lpstr>2、独立同分布的中心极限定理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3、德莫佛--拉普拉斯定理</vt:lpstr>
      <vt:lpstr>PowerPoint 演示文稿</vt:lpstr>
      <vt:lpstr>PowerPoint 演示文稿</vt:lpstr>
      <vt:lpstr>PowerPoint 演示文稿</vt:lpstr>
      <vt:lpstr>德莫佛--拉普拉斯定理的应用：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3</cp:revision>
  <dcterms:created xsi:type="dcterms:W3CDTF">2020-11-28T07:14:18Z</dcterms:created>
  <dcterms:modified xsi:type="dcterms:W3CDTF">2021-05-04T09:05:05Z</dcterms:modified>
</cp:coreProperties>
</file>