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C6692F-F6AB-45F5-AB64-19BC4209F97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8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B573A-001D-4A59-8846-B366FB640CA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58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B2E412-B2B6-449B-9DFE-1432C77D707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22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15E090-2631-4097-8C63-61D9F5761B7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8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587BE-0F33-4680-A549-A7784040B5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6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FBBE0D-0F3B-4E81-983A-235B64F7B98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7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9ADF6-1CD4-4375-B648-3BB4122CC27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4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606328-C91E-4D02-82E0-24E36148E15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5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EA821A-AD12-4481-B64B-702737F4DF3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4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89D712-006C-48FF-BF44-57864CFA503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84E95B-C428-452F-9BAC-70A8F658750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2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B6CAB-DA56-43FC-B538-5C7AEDF816B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6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AD811-0756-4E19-A639-D10C8A2879F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4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3F7BF-C6B9-407B-B1B8-B5DE177C3BB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3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B11B5D-4652-4380-8C42-94AAAC8B126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216276" y="285751"/>
            <a:ext cx="5775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4000" b="1">
                <a:solidFill>
                  <a:srgbClr val="FF00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第六章   样本及抽样分布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74825" y="981075"/>
            <a:ext cx="4033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§6.1  </a:t>
            </a:r>
            <a:r>
              <a:rPr kumimoji="1"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基本</a:t>
            </a:r>
            <a:r>
              <a:rPr kumimoji="1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概念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992314" y="1341439"/>
            <a:ext cx="2376487" cy="8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一、总体</a:t>
            </a:r>
            <a:r>
              <a:rPr kumimoji="1"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919288" y="1989139"/>
            <a:ext cx="8424862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在统计学中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我们把所研究的全部元素组成的集合称作母体或总体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总体中的每一个元素称为个体。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992313" y="3860800"/>
            <a:ext cx="828040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我们只研究感兴趣的某个或者几个指标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，因此把这些指标的分布称为总体的分布，记为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9955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autoUpdateAnimBg="0"/>
      <p:bldP spid="3077" grpId="0"/>
      <p:bldP spid="30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0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000376" y="3357563"/>
          <a:ext cx="7199313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2565400" imgH="660400" progId="Equation.DSMT4">
                  <p:embed/>
                </p:oleObj>
              </mc:Choice>
              <mc:Fallback>
                <p:oleObj name="Equation" r:id="rId3" imgW="2565400" imgH="660400" progId="Equation.DSMT4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357563"/>
                        <a:ext cx="7199313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566988" y="908051"/>
          <a:ext cx="575945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2019300" imgH="660400" progId="Equation.DSMT4">
                  <p:embed/>
                </p:oleObj>
              </mc:Choice>
              <mc:Fallback>
                <p:oleObj name="Equation" r:id="rId5" imgW="2019300" imgH="660400" progId="Equation.DSMT4">
                  <p:embed/>
                  <p:pic>
                    <p:nvPicPr>
                      <p:cNvPr id="1065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908051"/>
                        <a:ext cx="575945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8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0" y="476251"/>
          <a:ext cx="8027988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公式" r:id="rId3" imgW="2603500" imgH="723900" progId="Equation.3">
                  <p:embed/>
                </p:oleObj>
              </mc:Choice>
              <mc:Fallback>
                <p:oleObj name="公式" r:id="rId3" imgW="2603500" imgH="723900" progId="Equation.3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6251"/>
                        <a:ext cx="8027988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1524000" y="2873375"/>
            <a:ext cx="4133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的分布律为：</a:t>
            </a:r>
          </a:p>
        </p:txBody>
      </p:sp>
      <p:graphicFrame>
        <p:nvGraphicFramePr>
          <p:cNvPr id="10957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711451" y="4005264"/>
          <a:ext cx="66960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2006600" imgH="228600" progId="Equation.DSMT4">
                  <p:embed/>
                </p:oleObj>
              </mc:Choice>
              <mc:Fallback>
                <p:oleObj name="Equation" r:id="rId5" imgW="2006600" imgH="228600" progId="Equation.DSMT4">
                  <p:embed/>
                  <p:pic>
                    <p:nvPicPr>
                      <p:cNvPr id="1095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005264"/>
                        <a:ext cx="669607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1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1847850" y="496888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600" b="1">
                <a:solidFill>
                  <a:srgbClr val="000000"/>
                </a:solidFill>
                <a:ea typeface="楷体_GB2312" pitchFamily="49" charset="-122"/>
              </a:rPr>
              <a:t>则联合分布律为：</a:t>
            </a:r>
          </a:p>
        </p:txBody>
      </p:sp>
      <p:graphicFrame>
        <p:nvGraphicFramePr>
          <p:cNvPr id="11264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992314" y="1268413"/>
          <a:ext cx="7488237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2413000" imgH="431800" progId="Equation.DSMT4">
                  <p:embed/>
                </p:oleObj>
              </mc:Choice>
              <mc:Fallback>
                <p:oleObj name="Equation" r:id="rId3" imgW="2413000" imgH="431800" progId="Equation.DSMT4">
                  <p:embed/>
                  <p:pic>
                    <p:nvPicPr>
                      <p:cNvPr id="112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268413"/>
                        <a:ext cx="7488237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40013" y="2781301"/>
          <a:ext cx="7345362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2324100" imgH="508000" progId="Equation.DSMT4">
                  <p:embed/>
                </p:oleObj>
              </mc:Choice>
              <mc:Fallback>
                <p:oleObj name="Equation" r:id="rId5" imgW="2324100" imgH="508000" progId="Equation.DSMT4">
                  <p:embed/>
                  <p:pic>
                    <p:nvPicPr>
                      <p:cNvPr id="1126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781301"/>
                        <a:ext cx="7345362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40014" y="4724401"/>
          <a:ext cx="648017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7" imgW="2120900" imgH="431800" progId="Equation.DSMT4">
                  <p:embed/>
                </p:oleObj>
              </mc:Choice>
              <mc:Fallback>
                <p:oleObj name="Equation" r:id="rId7" imgW="2120900" imgH="431800" progId="Equation.DSMT4">
                  <p:embed/>
                  <p:pic>
                    <p:nvPicPr>
                      <p:cNvPr id="112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724401"/>
                        <a:ext cx="6480175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9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57400" y="609601"/>
            <a:ext cx="830580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36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en-US" altLang="zh-CN" sz="36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是来自总体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的一个样本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并设总体二阶矩存在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EX=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DX=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则有</a:t>
            </a:r>
            <a:endParaRPr kumimoji="1"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287713" y="2349500"/>
          <a:ext cx="4176712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1285981" imgH="638204" progId="Equation.3">
                  <p:embed/>
                </p:oleObj>
              </mc:Choice>
              <mc:Fallback>
                <p:oleObj name="Equation" r:id="rId3" imgW="1285981" imgH="638204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349500"/>
                        <a:ext cx="4176712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03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847850" y="404814"/>
            <a:ext cx="2376488" cy="8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二、样本</a:t>
            </a:r>
            <a:r>
              <a:rPr kumimoji="1"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19288" y="1268413"/>
            <a:ext cx="842486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设总体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具有分布函数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是具有分布函数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的相互独立的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随机向量，则称其为总体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（或总体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）的简单随机样本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简称样本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它们的观察值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称为样本观察值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又称为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个独立的观察值。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61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19289" y="333376"/>
            <a:ext cx="2592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三、统计量</a:t>
            </a:r>
            <a:r>
              <a:rPr kumimoji="1"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992314" y="3644901"/>
            <a:ext cx="8351837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统计量是样本的函数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它是一个随机变量，如果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是样本观察值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是统计量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的一个观察值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992314" y="981075"/>
            <a:ext cx="8281987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是来自总体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的一个样本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是一个与总体分布中未知参数无关的样本的连续函数，则称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为统计量。  </a:t>
            </a:r>
          </a:p>
        </p:txBody>
      </p:sp>
    </p:spTree>
    <p:extLst>
      <p:ext uri="{BB962C8B-B14F-4D97-AF65-F5344CB8AC3E}">
        <p14:creationId xmlns:p14="http://schemas.microsoft.com/office/powerpoint/2010/main" val="155659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847851" y="260350"/>
            <a:ext cx="396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四、 常用的统计量</a:t>
            </a:r>
            <a:r>
              <a:rPr kumimoji="1"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063751" y="908051"/>
          <a:ext cx="43926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1638297" imgH="409736" progId="Equation.DSMT4">
                  <p:embed/>
                </p:oleObj>
              </mc:Choice>
              <mc:Fallback>
                <p:oleObj name="Equation" r:id="rId3" imgW="1638297" imgH="409736" progId="Equation.DSMT4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908051"/>
                        <a:ext cx="439261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992314" y="2060576"/>
          <a:ext cx="53689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公式" r:id="rId5" imgW="2209621" imgH="433336" progId="Equation.3">
                  <p:embed/>
                </p:oleObj>
              </mc:Choice>
              <mc:Fallback>
                <p:oleObj name="公式" r:id="rId5" imgW="2209621" imgH="433336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2060576"/>
                        <a:ext cx="53689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024064" y="3429001"/>
          <a:ext cx="74390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7" imgW="2833567" imgH="409736" progId="Equation.3">
                  <p:embed/>
                </p:oleObj>
              </mc:Choice>
              <mc:Fallback>
                <p:oleObj name="公式" r:id="rId7" imgW="2833567" imgH="409736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3429001"/>
                        <a:ext cx="74390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976439" y="4581526"/>
          <a:ext cx="81994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9" imgW="3252538" imgH="409736" progId="Equation.3">
                  <p:embed/>
                </p:oleObj>
              </mc:Choice>
              <mc:Fallback>
                <p:oleObj name="公式" r:id="rId9" imgW="3252538" imgH="409736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9" y="4581526"/>
                        <a:ext cx="819943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31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495550" y="260350"/>
          <a:ext cx="8172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3" imgW="3024009" imgH="866671" progId="Equation.3">
                  <p:embed/>
                </p:oleObj>
              </mc:Choice>
              <mc:Fallback>
                <p:oleObj name="公式" r:id="rId3" imgW="3024009" imgH="866671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60350"/>
                        <a:ext cx="81724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424114" y="2492376"/>
          <a:ext cx="8243887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5" imgW="2705270" imgH="623642" progId="Equation.3">
                  <p:embed/>
                </p:oleObj>
              </mc:Choice>
              <mc:Fallback>
                <p:oleObj name="公式" r:id="rId5" imgW="2705270" imgH="623642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492376"/>
                        <a:ext cx="8243887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424113" y="4076700"/>
          <a:ext cx="741680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7" imgW="2276276" imgH="609582" progId="Equation.3">
                  <p:embed/>
                </p:oleObj>
              </mc:Choice>
              <mc:Fallback>
                <p:oleObj name="公式" r:id="rId7" imgW="2276276" imgH="609582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076700"/>
                        <a:ext cx="741680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774826" y="404813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注：</a:t>
            </a:r>
          </a:p>
        </p:txBody>
      </p:sp>
    </p:spTree>
    <p:extLst>
      <p:ext uri="{BB962C8B-B14F-4D97-AF65-F5344CB8AC3E}">
        <p14:creationId xmlns:p14="http://schemas.microsoft.com/office/powerpoint/2010/main" val="65201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992313" y="1557339"/>
          <a:ext cx="8424862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公式" r:id="rId3" imgW="2962366" imgH="890774" progId="Equation.3">
                  <p:embed/>
                </p:oleObj>
              </mc:Choice>
              <mc:Fallback>
                <p:oleObj name="公式" r:id="rId3" imgW="2962366" imgH="890774" progId="Equation.3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557339"/>
                        <a:ext cx="8424862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919289" y="620714"/>
            <a:ext cx="4897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样本的联合分布：</a:t>
            </a:r>
          </a:p>
        </p:txBody>
      </p:sp>
    </p:spTree>
    <p:extLst>
      <p:ext uri="{BB962C8B-B14F-4D97-AF65-F5344CB8AC3E}">
        <p14:creationId xmlns:p14="http://schemas.microsoft.com/office/powerpoint/2010/main" val="16891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47850" y="765175"/>
            <a:ext cx="8256588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2)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若总体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是离散型随机变量，其分布律为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X=x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,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x=x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则样本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的联合分布:</a:t>
            </a:r>
            <a:endParaRPr kumimoji="1"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711451" y="2852738"/>
          <a:ext cx="6697663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公式" r:id="rId3" imgW="2463800" imgH="685800" progId="Equation.3">
                  <p:embed/>
                </p:oleObj>
              </mc:Choice>
              <mc:Fallback>
                <p:oleObj name="公式" r:id="rId3" imgW="2463800" imgH="68580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852738"/>
                        <a:ext cx="6697663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33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992313" y="908051"/>
          <a:ext cx="8405812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3" imgW="3086153" imgH="661804" progId="Equation.3">
                  <p:embed/>
                </p:oleObj>
              </mc:Choice>
              <mc:Fallback>
                <p:oleObj name="公式" r:id="rId3" imgW="3086153" imgH="661804" progId="Equation.3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908051"/>
                        <a:ext cx="8405812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847851" y="3357564"/>
            <a:ext cx="8569325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：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X~U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0,</a:t>
            </a:r>
            <a:r>
              <a:rPr lang="el-GR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θ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altLang="zh-CN" sz="18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是来自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的样本</a:t>
            </a:r>
            <a:r>
              <a:rPr kumimoji="1" lang="zh-CN" altLang="en-US" sz="1800" b="1">
                <a:solidFill>
                  <a:srgbClr val="000000"/>
                </a:solidFill>
              </a:rPr>
              <a:t>，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1800" b="1">
                <a:solidFill>
                  <a:srgbClr val="000000"/>
                </a:solidFill>
              </a:rPr>
              <a:t>            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的联合密度函数</a:t>
            </a:r>
            <a:r>
              <a:rPr kumimoji="1" lang="zh-CN" altLang="en-US" sz="1800" b="1">
                <a:solidFill>
                  <a:srgbClr val="000000"/>
                </a:solidFill>
              </a:rPr>
              <a:t>。</a:t>
            </a:r>
            <a:endParaRPr kumimoji="1" lang="zh-CN" altLang="el-G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703389" y="260350"/>
            <a:ext cx="410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的密度函数为：</a:t>
            </a:r>
          </a:p>
        </p:txBody>
      </p:sp>
      <p:graphicFrame>
        <p:nvGraphicFramePr>
          <p:cNvPr id="101381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855913" y="1052513"/>
          <a:ext cx="5256212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1435100" imgH="660400" progId="Equation.DSMT4">
                  <p:embed/>
                </p:oleObj>
              </mc:Choice>
              <mc:Fallback>
                <p:oleObj name="Equation" r:id="rId3" imgW="1435100" imgH="660400" progId="Equation.DSMT4">
                  <p:embed/>
                  <p:pic>
                    <p:nvPicPr>
                      <p:cNvPr id="101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052513"/>
                        <a:ext cx="5256212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55913" y="4005263"/>
          <a:ext cx="55435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1651000" imgH="431800" progId="Equation.DSMT4">
                  <p:embed/>
                </p:oleObj>
              </mc:Choice>
              <mc:Fallback>
                <p:oleObj name="Equation" r:id="rId5" imgW="1651000" imgH="431800" progId="Equation.DSMT4">
                  <p:embed/>
                  <p:pic>
                    <p:nvPicPr>
                      <p:cNvPr id="1013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005263"/>
                        <a:ext cx="554355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2690813" y="3108325"/>
            <a:ext cx="508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则样本的联合密度函数为：</a:t>
            </a:r>
          </a:p>
        </p:txBody>
      </p:sp>
    </p:spTree>
    <p:extLst>
      <p:ext uri="{BB962C8B-B14F-4D97-AF65-F5344CB8AC3E}">
        <p14:creationId xmlns:p14="http://schemas.microsoft.com/office/powerpoint/2010/main" val="31353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9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383</Words>
  <Application>Microsoft Office PowerPoint</Application>
  <PresentationFormat>宽屏</PresentationFormat>
  <Paragraphs>22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楷体_GB2312</vt:lpstr>
      <vt:lpstr>隶书</vt:lpstr>
      <vt:lpstr>宋体</vt:lpstr>
      <vt:lpstr>Arial</vt:lpstr>
      <vt:lpstr>Symbol</vt:lpstr>
      <vt:lpstr>Times New Roman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3、德莫佛--拉普拉斯定理</dc:title>
  <dc:creator>yugang sheng</dc:creator>
  <cp:lastModifiedBy>yugang sheng</cp:lastModifiedBy>
  <cp:revision>2</cp:revision>
  <dcterms:created xsi:type="dcterms:W3CDTF">2020-12-02T05:19:40Z</dcterms:created>
  <dcterms:modified xsi:type="dcterms:W3CDTF">2021-05-12T05:42:23Z</dcterms:modified>
</cp:coreProperties>
</file>