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4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0.emf"/><Relationship Id="rId4" Type="http://schemas.openxmlformats.org/officeDocument/2006/relationships/image" Target="../media/image1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7T05:00:08.08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34DB30-8A66-4DA2-A01C-AFC46A4C1E0E}" emma:medium="tactile" emma:mode="ink">
          <msink:context xmlns:msink="http://schemas.microsoft.com/ink/2010/main" type="writingRegion" rotatedBoundingBox="17232,4385 18803,4385 18803,5766 17232,5766"/>
        </emma:interpretation>
      </emma:emma>
    </inkml:annotationXML>
    <inkml:traceGroup>
      <inkml:annotationXML>
        <emma:emma xmlns:emma="http://www.w3.org/2003/04/emma" version="1.0">
          <emma:interpretation id="{92284937-FB39-406E-9C9F-087651D4551D}" emma:medium="tactile" emma:mode="ink">
            <msink:context xmlns:msink="http://schemas.microsoft.com/ink/2010/main" type="paragraph" rotatedBoundingBox="17232,4385 18803,4385 18803,5766 17232,57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C83104-C34E-4D8C-93DF-A7320F7DEF19}" emma:medium="tactile" emma:mode="ink">
              <msink:context xmlns:msink="http://schemas.microsoft.com/ink/2010/main" type="line" rotatedBoundingBox="17232,4385 18803,4385 18803,5766 17232,5766"/>
            </emma:interpretation>
          </emma:emma>
        </inkml:annotationXML>
        <inkml:traceGroup>
          <inkml:annotationXML>
            <emma:emma xmlns:emma="http://www.w3.org/2003/04/emma" version="1.0">
              <emma:interpretation id="{0E21021E-057D-42DF-A977-7675B840FAFA}" emma:medium="tactile" emma:mode="ink">
                <msink:context xmlns:msink="http://schemas.microsoft.com/ink/2010/main" type="inkWord" rotatedBoundingBox="17232,4802 18803,4802 18803,5766 17232,5766"/>
              </emma:interpretation>
              <emma:one-of disjunction-type="recognition" id="oneOf0">
                <emma:interpretation id="interp0" emma:lang="" emma:confidence="0">
                  <emma:literal>人</emma:literal>
                </emma:interpretation>
                <emma:interpretation id="interp1" emma:lang="" emma:confidence="0">
                  <emma:literal>」</emma:literal>
                </emma:interpretation>
                <emma:interpretation id="interp2" emma:lang="" emma:confidence="0">
                  <emma:literal> </emma:literal>
                </emma:interpretation>
                <emma:interpretation id="interp3" emma:lang="" emma:confidence="0">
                  <emma:literal>〈</emma:literal>
                </emma:interpretation>
                <emma:interpretation id="interp4" emma:lang="" emma:confidence="0">
                  <emma:literal>ㄑ</emma:literal>
                </emma:interpretation>
              </emma:one-of>
            </emma:emma>
          </inkml:annotationXML>
          <inkml:trace contextRef="#ctx0" brushRef="#br0">-340 568 96 0,'0'0'35'0,"4"0"-27"0,1 0 2 0,-5 0 2 16,4 3-2-16,0 5 2 15,1-4-2-15,4 4-1 16,4 0 3-16,-4 0 3 0,4-1-2 16,-5 1 2-16,6 4-8 15,-6-1 2-15,6 5 4 0,-6-4-5 16,1-1-2-16,4 1-3 15,-4 0 0-15,4 0-2 16,0-1 2-16,1 1 0 16,-1 4 3-16,-5-1 1 15,6-3 1-15,-6 3-7 16,1 1-2-16,0 0 0 16,0-1 2-16,0 1 0 15,-1-1-1-15,1 1 1 16,0 4-1-16,0-1 0 15,4 1 0-15,-4-1 0 16,-1 4 0-16,1 1-3 0,0 7 2 16,-5-4 1-16,1 1 2 15,-1-1-1-15,0 0-1 16,1 1 1-16,-5-5-1 16,0-4 0-16,4 1 0 15,-4-1 2-15,0 1 3 16,0-8-2-16,0 3-2 15,0-3-3-15,0 0 1 16,0-1 1-16,0-3 0 16,0 0 0-16,0 0 2 15,0-8-1-15,0 4 2 16,0-4 2-16,0 0 2 0,0 0-6 16,0-4 0-16,0 0 3 15,0 0 2-15,5 0-5 16,-1 0 0-16,5-4-1 15,0 1 0-15,4-5-3 16,0 0 2-16,0 0 3 16,0 1 1-16,0-1-4 15,0-4 1-15,1 1-2 16,-1-1 0-16,4-3 2 16,1-1 0-16,-1 1 2 15,1-5 1-15,0 1-4 16,-1 0-1-16,1-1 3 15,-1-3 1-15,1 0-3 16,-1-1 1-16,10 5-2 16,-10-1-2-16,1 1 0 0,-1 0 0 15,1 3 3-15,4-3 0 16,0-1 1-16,0 1 0 16,0 0 0-16,4-1 2 15,0 1-3-15,1 3 0 16,-1 1 1-16,0 3 0 15,1 1-3-15,3-1 2 16,1 0 1-16,4 1 0 16,0-1 0-16,0 1 2 15,0-1-1-15,0 0-1 16,1 1 1-16,-6-1 1 16,1 1-1-16,-5 3-1 15,-4 0 1-15,0 1-1 0,-4-1 0 16,-1 4 0-16,1 0 2 15,-1 0 1-15,-3 1 1 16,-1 3 0-16,0 0-2 16,-4 0 1-16,-1 0-2 15,-3 0-1-15,-1 0-15 16,-4 0-7-16,5 0-80 16</inkml:trace>
        </inkml:traceGroup>
        <inkml:traceGroup>
          <inkml:annotationXML>
            <emma:emma xmlns:emma="http://www.w3.org/2003/04/emma" version="1.0">
              <emma:interpretation id="{C14D0725-F384-4660-8585-73AB803551FB}" emma:medium="tactile" emma:mode="ink">
                <msink:context xmlns:msink="http://schemas.microsoft.com/ink/2010/main" type="inkWord" rotatedBoundingBox="17574,4385 17925,4385 17925,5243 17574,5243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402.1035">116 2 44 0,'0'-4'19'0,"0"4"-15"0,0 8 6 15,0-8 1-15,0 0 2 16,0 0 3-16,0 0 2 16,0 0 1-16,0 0-2 15,0 0 0-15,0 0-1 16,0 0 3-16,0 0-2 16,0 0-1-16,5 4 3 0,-1 0 0 15,-4-4-10 1,0 0-1-16,0 0 2 0,4 4-2 0,-4-4 3 15,5 7-4-15,-5-7 1 16,0 0-3-16,4 8 0 16,0 0 1-16,1 0 1 15,-1 0-1-15,-4-1-1 16,5 5-3-16,-5 0 1 16,0 0-2-16,0 3-1 15,4 1 1-15,-4-1 1 16,0 1 1-16,0 3 1 15,-4 1-2-15,-1 3 1 0,1 5-2 16,-5 3 2-16,0 4-2 16,5 0-1-16,0 8 1 15,-5-8-1-15,4 0 0 16,-3 0 0-16,3-4 2 16,-4 1 1-16,1-5-1 15,-1 0-2-15,0 0 1 16,0-3-1-16,5-1 0 15,-5 1 0-15,5-5 2 16,-1-3 1-16,1-1-1 16,0-3 1-16,-1-4-2 15,1 0 2-15,-1-4-4 16,5-1 0-16,0 1 3 0,0 0 3 16,0-4-2-16,0 0-2 15,0 0-3-15,0-4 1 16,0 0-4-16,0 1 1 15,0-1 0-15,5-4-1 16,-1 0-5-16,1 0-2 16,-1 0 7-16,0-3 4 15,1-1 4-15,4-4 3 16,-1 1-3-16,1-1 0 16,4 1-6-16,0 3 0 15,1 0 1-15,-1 1 1 16,0-1-2-16,0 0 2 15,0 1 3-15,0-1 1 0,1 0-1 16,-1 0-2-16,4 5-2 16,1-1 1-16,-1 0 1 15,-3 4 0-15,-1 4 0 16,0 4 2-16,-4 0-1 16,-1 4-1-16,1 0 3 15,0 3 0-15,0 1-4 16,0 0 1-16,-1-1-2 15,-3 5 0-15,-1-1 4 16,-4 5 3-16,-4 3-4 16,-5 1-1-16,0-5 2 15,-4 1 1-15,0-1-1 16,0-3-2-16,-5-4 3 16,1-1 0-16,-5 1-4 0,0 0-1 15,-5-5 3-15,5 1 1 16,0-4 0-16,1 0-2 15,3-4 1-15,0 0-1 16,5-4 4-16,0 0 2 16,4 0 0-16,1 0-1 15,-1-3-6-15,0-1 1 16,5 0 0-16,-1 0 0 16,1 4-3-16,-1 0 2 15,1-3 1-15,4 3 2 16,0-4-3-16,0 4-2 15,0 0-7-15,0 0-4 16,0 0-6-16,0 0 0 0,0 1-20 16,0-1-9-16,9-4-45 15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6692F-F6AB-45F5-AB64-19BC4209F97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1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B573A-001D-4A59-8846-B366FB640C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3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2E412-B2B6-449B-9DFE-1432C77D707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6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5E090-2631-4097-8C63-61D9F5761B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6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587BE-0F33-4680-A549-A7784040B5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5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BBE0D-0F3B-4E81-983A-235B64F7B9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2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9ADF6-1CD4-4375-B648-3BB4122CC27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4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606328-C91E-4D02-82E0-24E36148E15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A821A-AD12-4481-B64B-702737F4DF3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8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9D712-006C-48FF-BF44-57864CFA503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1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E95B-C428-452F-9BAC-70A8F658750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2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B6CAB-DA56-43FC-B538-5C7AEDF816B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4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AD811-0756-4E19-A639-D10C8A2879F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3F7BF-C6B9-407B-B1B8-B5DE177C3B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3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11B5D-4652-4380-8C42-94AAAC8B126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1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47850" y="549275"/>
            <a:ext cx="538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333399"/>
                </a:solidFill>
                <a:latin typeface="Times New Roman" panose="02020603050405020304" pitchFamily="18" charset="0"/>
              </a:rPr>
              <a:t>§6.2  </a:t>
            </a:r>
            <a:r>
              <a:rPr kumimoji="1"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统计分布与</a:t>
            </a:r>
            <a:r>
              <a:rPr kumimoji="1" lang="zh-CN" altLang="en-US" b="1">
                <a:solidFill>
                  <a:srgbClr val="333399"/>
                </a:solidFill>
                <a:latin typeface="宋体" panose="02010600030101010101" pitchFamily="2" charset="-122"/>
              </a:rPr>
              <a:t>抽样分布</a:t>
            </a:r>
            <a:r>
              <a:rPr kumimoji="1" lang="zh-CN" altLang="en-US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kumimoji="1"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92313" y="1412875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统计量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的分布称为</a:t>
            </a:r>
            <a:r>
              <a:rPr kumimoji="1" lang="zh-CN" altLang="en-US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抽样分布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847850" y="2276475"/>
            <a:ext cx="4383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一、统计中常用的分布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847850" y="3860800"/>
          <a:ext cx="86042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3" imgW="3076631" imgH="699965" progId="Equation.3">
                  <p:embed/>
                </p:oleObj>
              </mc:Choice>
              <mc:Fallback>
                <p:oleObj name="公式" r:id="rId3" imgW="3076631" imgH="699965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860800"/>
                        <a:ext cx="86042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919288" y="3068639"/>
            <a:ext cx="2433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l-GR" altLang="zh-CN" b="1" i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χ</a:t>
            </a:r>
            <a:r>
              <a:rPr lang="en-US" altLang="zh-CN" b="1" i="1" baseline="30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--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285718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3" grpId="0" autoUpdateAnimBg="0"/>
      <p:bldP spid="1229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847851" y="1268413"/>
          <a:ext cx="8569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3" imgW="2985920" imgH="433336" progId="Equation.3">
                  <p:embed/>
                </p:oleObj>
              </mc:Choice>
              <mc:Fallback>
                <p:oleObj name="公式" r:id="rId3" imgW="2985920" imgH="433336" progId="Equation.3">
                  <p:embed/>
                  <p:pic>
                    <p:nvPicPr>
                      <p:cNvPr id="245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268413"/>
                        <a:ext cx="85693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847850" y="3213101"/>
          <a:ext cx="849788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公式" r:id="rId5" imgW="3124241" imgH="433336" progId="Equation.3">
                  <p:embed/>
                </p:oleObj>
              </mc:Choice>
              <mc:Fallback>
                <p:oleObj name="公式" r:id="rId5" imgW="3124241" imgH="433336" progId="Equation.3">
                  <p:embed/>
                  <p:pic>
                    <p:nvPicPr>
                      <p:cNvPr id="65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213101"/>
                        <a:ext cx="849788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4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847851" y="836614"/>
            <a:ext cx="2735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kumimoji="1"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1" lang="en-US" altLang="zh-CN" b="1" i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zh-CN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r>
              <a:rPr kumimoji="1"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847851" y="1844676"/>
          <a:ext cx="85693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3" imgW="2933800" imgH="866671" progId="Equation.3">
                  <p:embed/>
                </p:oleObj>
              </mc:Choice>
              <mc:Fallback>
                <p:oleObj name="公式" r:id="rId3" imgW="2933800" imgH="866671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844676"/>
                        <a:ext cx="85693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63750" y="3933825"/>
            <a:ext cx="6724650" cy="1068388"/>
            <a:chOff x="431" y="2478"/>
            <a:chExt cx="4236" cy="673"/>
          </a:xfrm>
        </p:grpSpPr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431" y="2614"/>
            <a:ext cx="107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公式" r:id="rId3" imgW="585858" imgH="180766" progId="Equation.3">
                    <p:embed/>
                  </p:oleObj>
                </mc:Choice>
                <mc:Fallback>
                  <p:oleObj name="公式" r:id="rId3" imgW="585858" imgH="180766" progId="Equation.3">
                    <p:embed/>
                    <p:pic>
                      <p:nvPicPr>
                        <p:cNvPr id="266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614"/>
                          <a:ext cx="1071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1591" y="2478"/>
            <a:ext cx="3076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公式" r:id="rId5" imgW="1805184" imgH="371574" progId="Equation.3">
                    <p:embed/>
                  </p:oleObj>
                </mc:Choice>
                <mc:Fallback>
                  <p:oleObj name="公式" r:id="rId5" imgW="1805184" imgH="371574" progId="Equation.3">
                    <p:embed/>
                    <p:pic>
                      <p:nvPicPr>
                        <p:cNvPr id="266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2478"/>
                          <a:ext cx="3076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7" name="Object 7"/>
          <p:cNvGraphicFramePr>
            <a:graphicFrameLocks noChangeAspect="1"/>
          </p:cNvGraphicFramePr>
          <p:nvPr/>
        </p:nvGraphicFramePr>
        <p:xfrm>
          <a:off x="2063751" y="979488"/>
          <a:ext cx="49688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7" imgW="1704952" imgH="180766" progId="Equation.3">
                  <p:embed/>
                </p:oleObj>
              </mc:Choice>
              <mc:Fallback>
                <p:oleObj name="公式" r:id="rId7" imgW="1704952" imgH="180766" progId="Equation.3">
                  <p:embed/>
                  <p:pic>
                    <p:nvPicPr>
                      <p:cNvPr id="266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979488"/>
                        <a:ext cx="49688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135189" y="1700213"/>
          <a:ext cx="7551737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9" imgW="2924278" imgH="685906" progId="Equation.3">
                  <p:embed/>
                </p:oleObj>
              </mc:Choice>
              <mc:Fallback>
                <p:oleObj name="公式" r:id="rId9" imgW="2924278" imgH="685906" progId="Equation.3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700213"/>
                        <a:ext cx="7551737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7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992313" y="658813"/>
          <a:ext cx="46799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3" imgW="1628775" imgH="180766" progId="Equation.3">
                  <p:embed/>
                </p:oleObj>
              </mc:Choice>
              <mc:Fallback>
                <p:oleObj name="公式" r:id="rId3" imgW="1628775" imgH="180766" progId="Equation.3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658813"/>
                        <a:ext cx="46799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92313" y="1557339"/>
          <a:ext cx="76327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5" imgW="2581483" imgH="676365" progId="Equation.3">
                  <p:embed/>
                </p:oleObj>
              </mc:Choice>
              <mc:Fallback>
                <p:oleObj name="公式" r:id="rId5" imgW="2581483" imgH="676365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557339"/>
                        <a:ext cx="76327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19514" y="4149725"/>
            <a:ext cx="4319587" cy="2154238"/>
            <a:chOff x="1536" y="2112"/>
            <a:chExt cx="2496" cy="1357"/>
          </a:xfrm>
        </p:grpSpPr>
        <p:graphicFrame>
          <p:nvGraphicFramePr>
            <p:cNvPr id="27653" name="Object 7"/>
            <p:cNvGraphicFramePr>
              <a:graphicFrameLocks noChangeAspect="1"/>
            </p:cNvGraphicFramePr>
            <p:nvPr/>
          </p:nvGraphicFramePr>
          <p:xfrm>
            <a:off x="1536" y="2160"/>
            <a:ext cx="2400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BMP 图象" r:id="rId7" imgW="3809524" imgH="1943371" progId="Paint.Picture">
                    <p:embed/>
                  </p:oleObj>
                </mc:Choice>
                <mc:Fallback>
                  <p:oleObj name="BMP 图象" r:id="rId7" imgW="3809524" imgH="1943371" progId="Paint.Picture">
                    <p:embed/>
                    <p:pic>
                      <p:nvPicPr>
                        <p:cNvPr id="2765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160"/>
                          <a:ext cx="2400" cy="1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4" name="Text Box 8"/>
            <p:cNvSpPr txBox="1">
              <a:spLocks noChangeArrowheads="1"/>
            </p:cNvSpPr>
            <p:nvPr/>
          </p:nvSpPr>
          <p:spPr bwMode="auto">
            <a:xfrm>
              <a:off x="3772" y="312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55" name="Text Box 9"/>
            <p:cNvSpPr txBox="1">
              <a:spLocks noChangeArrowheads="1"/>
            </p:cNvSpPr>
            <p:nvPr/>
          </p:nvSpPr>
          <p:spPr bwMode="auto">
            <a:xfrm>
              <a:off x="1920" y="3134"/>
              <a:ext cx="2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56" name="Line 10"/>
            <p:cNvSpPr>
              <a:spLocks noChangeShapeType="1"/>
            </p:cNvSpPr>
            <p:nvPr/>
          </p:nvSpPr>
          <p:spPr bwMode="auto">
            <a:xfrm flipV="1">
              <a:off x="3264" y="26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7" name="Object 11"/>
            <p:cNvGraphicFramePr>
              <a:graphicFrameLocks noChangeAspect="1"/>
            </p:cNvGraphicFramePr>
            <p:nvPr/>
          </p:nvGraphicFramePr>
          <p:xfrm>
            <a:off x="3312" y="268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公式" r:id="rId9" imgW="114102" imgH="114102" progId="Equation.3">
                    <p:embed/>
                  </p:oleObj>
                </mc:Choice>
                <mc:Fallback>
                  <p:oleObj name="公式" r:id="rId9" imgW="114102" imgH="114102" progId="Equation.3">
                    <p:embed/>
                    <p:pic>
                      <p:nvPicPr>
                        <p:cNvPr id="2765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68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2"/>
            <p:cNvGraphicFramePr>
              <a:graphicFrameLocks noChangeAspect="1"/>
            </p:cNvGraphicFramePr>
            <p:nvPr/>
          </p:nvGraphicFramePr>
          <p:xfrm>
            <a:off x="2751" y="3077"/>
            <a:ext cx="97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公式" r:id="rId11" imgW="558800" imgH="228600" progId="Equation.3">
                    <p:embed/>
                  </p:oleObj>
                </mc:Choice>
                <mc:Fallback>
                  <p:oleObj name="公式" r:id="rId11" imgW="558800" imgH="228600" progId="Equation.3">
                    <p:embed/>
                    <p:pic>
                      <p:nvPicPr>
                        <p:cNvPr id="2765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3077"/>
                          <a:ext cx="97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13"/>
            <p:cNvGraphicFramePr>
              <a:graphicFrameLocks noChangeAspect="1"/>
            </p:cNvGraphicFramePr>
            <p:nvPr/>
          </p:nvGraphicFramePr>
          <p:xfrm>
            <a:off x="2256" y="2112"/>
            <a:ext cx="52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公式" r:id="rId13" imgW="253780" imgH="152268" progId="Equation.3">
                    <p:embed/>
                  </p:oleObj>
                </mc:Choice>
                <mc:Fallback>
                  <p:oleObj name="公式" r:id="rId13" imgW="253780" imgH="152268" progId="Equation.3">
                    <p:embed/>
                    <p:pic>
                      <p:nvPicPr>
                        <p:cNvPr id="2765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112"/>
                          <a:ext cx="52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52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2135188" y="1052514"/>
          <a:ext cx="6337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3" imgW="2047746" imgH="180766" progId="Equation.3">
                  <p:embed/>
                </p:oleObj>
              </mc:Choice>
              <mc:Fallback>
                <p:oleObj name="公式" r:id="rId3" imgW="2047746" imgH="180766" progId="Equation.3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052514"/>
                        <a:ext cx="6337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287713" y="2060575"/>
          <a:ext cx="473551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公式" r:id="rId5" imgW="1447856" imgH="409736" progId="Equation.3">
                  <p:embed/>
                </p:oleObj>
              </mc:Choice>
              <mc:Fallback>
                <p:oleObj name="公式" r:id="rId5" imgW="1447856" imgH="409736" progId="Equation.3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60575"/>
                        <a:ext cx="4735512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5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8" y="989201"/>
            <a:ext cx="11190652" cy="4885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/>
              <p14:cNvContentPartPr/>
              <p14:nvPr/>
            </p14:nvContentPartPr>
            <p14:xfrm>
              <a:off x="6203771" y="1579647"/>
              <a:ext cx="564840" cy="49536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6211" y="1572087"/>
                <a:ext cx="583920" cy="5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23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74825" y="333375"/>
            <a:ext cx="8066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二、正态总体中统计量的分布</a:t>
            </a:r>
            <a:r>
              <a:rPr kumimoji="1" lang="en-US" altLang="zh-CN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抽样分布</a:t>
            </a:r>
            <a:r>
              <a:rPr kumimoji="1" lang="en-US" altLang="zh-CN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):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063750" y="1196976"/>
          <a:ext cx="7920038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公式" r:id="rId3" imgW="2667000" imgH="723900" progId="Equation.3">
                  <p:embed/>
                </p:oleObj>
              </mc:Choice>
              <mc:Fallback>
                <p:oleObj name="公式" r:id="rId3" imgW="2667000" imgH="72390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196976"/>
                        <a:ext cx="7920038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992314" y="3284538"/>
          <a:ext cx="734377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公式" r:id="rId5" imgW="2527300" imgH="889000" progId="Equation.3">
                  <p:embed/>
                </p:oleObj>
              </mc:Choice>
              <mc:Fallback>
                <p:oleObj name="公式" r:id="rId5" imgW="2527300" imgH="889000" progId="Equation.3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284538"/>
                        <a:ext cx="734377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2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47851" y="476251"/>
          <a:ext cx="82089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公式" r:id="rId3" imgW="2743358" imgH="433336" progId="Equation.3">
                  <p:embed/>
                </p:oleObj>
              </mc:Choice>
              <mc:Fallback>
                <p:oleObj name="公式" r:id="rId3" imgW="2743358" imgH="433336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76251"/>
                        <a:ext cx="820896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855913" y="1916113"/>
          <a:ext cx="6913562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公式" r:id="rId5" imgW="2133600" imgH="1117600" progId="Equation.3">
                  <p:embed/>
                </p:oleObj>
              </mc:Choice>
              <mc:Fallback>
                <p:oleObj name="公式" r:id="rId5" imgW="2133600" imgH="1117600" progId="Equation.3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916113"/>
                        <a:ext cx="6913562" cy="339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2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92314" y="417513"/>
          <a:ext cx="792003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3" imgW="3060700" imgH="508000" progId="Equation.3">
                  <p:embed/>
                </p:oleObj>
              </mc:Choice>
              <mc:Fallback>
                <p:oleObj name="公式" r:id="rId3" imgW="3060700" imgH="508000" progId="Equation.3">
                  <p:embed/>
                  <p:pic>
                    <p:nvPicPr>
                      <p:cNvPr id="317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417513"/>
                        <a:ext cx="7920037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3" y="1787525"/>
          <a:ext cx="6985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5" imgW="2428629" imgH="447897" progId="Equation.3">
                  <p:embed/>
                </p:oleObj>
              </mc:Choice>
              <mc:Fallback>
                <p:oleObj name="公式" r:id="rId5" imgW="2428629" imgH="447897" progId="Equation.3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787525"/>
                        <a:ext cx="6985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4114" y="3213101"/>
          <a:ext cx="66960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公式" r:id="rId7" imgW="2628900" imgH="508000" progId="Equation.3">
                  <p:embed/>
                </p:oleObj>
              </mc:Choice>
              <mc:Fallback>
                <p:oleObj name="公式" r:id="rId7" imgW="2628900" imgH="508000" progId="Equation.3">
                  <p:embed/>
                  <p:pic>
                    <p:nvPicPr>
                      <p:cNvPr id="74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213101"/>
                        <a:ext cx="66960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424113" y="4652964"/>
          <a:ext cx="63357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公式" r:id="rId9" imgW="2262243" imgH="447897" progId="Equation.3">
                  <p:embed/>
                </p:oleObj>
              </mc:Choice>
              <mc:Fallback>
                <p:oleObj name="公式" r:id="rId9" imgW="2262243" imgH="447897" progId="Equation.3">
                  <p:embed/>
                  <p:pic>
                    <p:nvPicPr>
                      <p:cNvPr id="747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652964"/>
                        <a:ext cx="63357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5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135188" y="765176"/>
          <a:ext cx="482441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3" imgW="1666863" imgH="433336" progId="Equation.3">
                  <p:embed/>
                </p:oleObj>
              </mc:Choice>
              <mc:Fallback>
                <p:oleObj name="公式" r:id="rId3" imgW="1666863" imgH="433336" progId="Equation.3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765176"/>
                        <a:ext cx="4824412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1588" y="2205039"/>
          <a:ext cx="8928101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公式" r:id="rId5" imgW="3238506" imgH="1119241" progId="Equation.3">
                  <p:embed/>
                </p:oleObj>
              </mc:Choice>
              <mc:Fallback>
                <p:oleObj name="公式" r:id="rId5" imgW="3238506" imgH="1119241" progId="Equation.3">
                  <p:embed/>
                  <p:pic>
                    <p:nvPicPr>
                      <p:cNvPr id="71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205039"/>
                        <a:ext cx="8928101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9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2063750" y="836613"/>
            <a:ext cx="6769100" cy="3313112"/>
            <a:chOff x="340" y="527"/>
            <a:chExt cx="4264" cy="2087"/>
          </a:xfrm>
        </p:grpSpPr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1066" y="527"/>
            <a:ext cx="267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3" imgW="1324069" imgH="204868" progId="Equation.3">
                    <p:embed/>
                  </p:oleObj>
                </mc:Choice>
                <mc:Fallback>
                  <p:oleObj name="公式" r:id="rId3" imgW="1324069" imgH="204868" progId="Equation.3">
                    <p:embed/>
                    <p:pic>
                      <p:nvPicPr>
                        <p:cNvPr id="1638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527"/>
                          <a:ext cx="267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703" y="1344"/>
            <a:ext cx="3901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5" imgW="2314364" imgH="685906" progId="Equation.3">
                    <p:embed/>
                  </p:oleObj>
                </mc:Choice>
                <mc:Fallback>
                  <p:oleObj name="公式" r:id="rId5" imgW="2314364" imgH="685906" progId="Equation.3">
                    <p:embed/>
                    <p:pic>
                      <p:nvPicPr>
                        <p:cNvPr id="1638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344"/>
                          <a:ext cx="3901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9" name="Text Box 8"/>
            <p:cNvSpPr txBox="1">
              <a:spLocks noChangeArrowheads="1"/>
            </p:cNvSpPr>
            <p:nvPr/>
          </p:nvSpPr>
          <p:spPr bwMode="auto">
            <a:xfrm>
              <a:off x="340" y="572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8000"/>
                  </a:solidFill>
                  <a:ea typeface="楷体_GB2312" pitchFamily="49" charset="-122"/>
                </a:rPr>
                <a:t>定理：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5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2063751" y="620713"/>
          <a:ext cx="7129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公式" r:id="rId3" imgW="2428629" imgH="814450" progId="Equation.3">
                  <p:embed/>
                </p:oleObj>
              </mc:Choice>
              <mc:Fallback>
                <p:oleObj name="公式" r:id="rId3" imgW="2428629" imgH="814450" progId="Equation.3">
                  <p:embed/>
                  <p:pic>
                    <p:nvPicPr>
                      <p:cNvPr id="337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620713"/>
                        <a:ext cx="7129463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66988" y="3373438"/>
          <a:ext cx="626586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公式" r:id="rId5" imgW="1819216" imgH="433336" progId="Equation.3">
                  <p:embed/>
                </p:oleObj>
              </mc:Choice>
              <mc:Fallback>
                <p:oleObj name="公式" r:id="rId5" imgW="1819216" imgH="433336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373438"/>
                        <a:ext cx="6265862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6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919289" y="404814"/>
            <a:ext cx="8135937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、总体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~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(3.4 , 6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是来自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的样本，要使样本均值落在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(1.4 , 5.4)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中的概率达到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0.95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，求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063751" y="263683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87714" y="2492376"/>
          <a:ext cx="3095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965200" imgH="419100" progId="Equation.DSMT4">
                  <p:embed/>
                </p:oleObj>
              </mc:Choice>
              <mc:Fallback>
                <p:oleObj name="Equation" r:id="rId3" imgW="965200" imgH="419100" progId="Equation.DSMT4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492376"/>
                        <a:ext cx="3095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919288" y="4076700"/>
          <a:ext cx="8424862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5" imgW="3098800" imgH="406400" progId="Equation.DSMT4">
                  <p:embed/>
                </p:oleObj>
              </mc:Choice>
              <mc:Fallback>
                <p:oleObj name="Equation" r:id="rId5" imgW="3098800" imgH="40640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076700"/>
                        <a:ext cx="8424862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59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9514" y="3860800"/>
          <a:ext cx="3743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1181100" imgH="228600" progId="Equation.DSMT4">
                  <p:embed/>
                </p:oleObj>
              </mc:Choice>
              <mc:Fallback>
                <p:oleObj name="Equation" r:id="rId3" imgW="1181100" imgH="228600" progId="Equation.DSMT4">
                  <p:embed/>
                  <p:pic>
                    <p:nvPicPr>
                      <p:cNvPr id="116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3860800"/>
                        <a:ext cx="3743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43250" y="765176"/>
          <a:ext cx="33845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5" imgW="1282700" imgH="431800" progId="Equation.DSMT4">
                  <p:embed/>
                </p:oleObj>
              </mc:Choice>
              <mc:Fallback>
                <p:oleObj name="Equation" r:id="rId5" imgW="1282700" imgH="431800" progId="Equation.DSMT4">
                  <p:embed/>
                  <p:pic>
                    <p:nvPicPr>
                      <p:cNvPr id="1167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765176"/>
                        <a:ext cx="338455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55" name="Group 19"/>
          <p:cNvGrpSpPr>
            <a:grpSpLocks/>
          </p:cNvGrpSpPr>
          <p:nvPr/>
        </p:nvGrpSpPr>
        <p:grpSpPr bwMode="auto">
          <a:xfrm>
            <a:off x="2403475" y="2205038"/>
            <a:ext cx="5492750" cy="1135062"/>
            <a:chOff x="554" y="1389"/>
            <a:chExt cx="3460" cy="715"/>
          </a:xfrm>
        </p:grpSpPr>
        <p:graphicFrame>
          <p:nvGraphicFramePr>
            <p:cNvPr id="35845" name="Object 10"/>
            <p:cNvGraphicFramePr>
              <a:graphicFrameLocks noChangeAspect="1"/>
            </p:cNvGraphicFramePr>
            <p:nvPr/>
          </p:nvGraphicFramePr>
          <p:xfrm>
            <a:off x="1338" y="1389"/>
            <a:ext cx="2676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Equation" r:id="rId7" imgW="1612900" imgH="431800" progId="Equation.DSMT4">
                    <p:embed/>
                  </p:oleObj>
                </mc:Choice>
                <mc:Fallback>
                  <p:oleObj name="Equation" r:id="rId7" imgW="1612900" imgH="431800" progId="Equation.DSMT4">
                    <p:embed/>
                    <p:pic>
                      <p:nvPicPr>
                        <p:cNvPr id="3584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389"/>
                          <a:ext cx="2676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6" name="Text Box 18"/>
            <p:cNvSpPr txBox="1">
              <a:spLocks noChangeArrowheads="1"/>
            </p:cNvSpPr>
            <p:nvPr/>
          </p:nvSpPr>
          <p:spPr bwMode="auto">
            <a:xfrm>
              <a:off x="554" y="1549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4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8"/>
          <p:cNvGrpSpPr>
            <a:grpSpLocks/>
          </p:cNvGrpSpPr>
          <p:nvPr/>
        </p:nvGrpSpPr>
        <p:grpSpPr bwMode="auto">
          <a:xfrm>
            <a:off x="2063751" y="333376"/>
            <a:ext cx="7921625" cy="2232025"/>
            <a:chOff x="385" y="1797"/>
            <a:chExt cx="4990" cy="1406"/>
          </a:xfrm>
        </p:grpSpPr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385" y="1797"/>
              <a:ext cx="4990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、设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是来自总体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(0, 0.5</a:t>
              </a:r>
              <a:r>
                <a:rPr lang="en-US" altLang="zh-CN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的样本，求：</a:t>
              </a:r>
            </a:p>
          </p:txBody>
        </p:sp>
        <p:graphicFrame>
          <p:nvGraphicFramePr>
            <p:cNvPr id="36871" name="Object 6"/>
            <p:cNvGraphicFramePr>
              <a:graphicFrameLocks noChangeAspect="1"/>
            </p:cNvGraphicFramePr>
            <p:nvPr/>
          </p:nvGraphicFramePr>
          <p:xfrm>
            <a:off x="1655" y="2386"/>
            <a:ext cx="1950" cy="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公式" r:id="rId3" imgW="863225" imgH="431613" progId="Equation.3">
                    <p:embed/>
                  </p:oleObj>
                </mc:Choice>
                <mc:Fallback>
                  <p:oleObj name="公式" r:id="rId3" imgW="863225" imgH="431613" progId="Equation.3">
                    <p:embed/>
                    <p:pic>
                      <p:nvPicPr>
                        <p:cNvPr id="3687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386"/>
                          <a:ext cx="1950" cy="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2116139" y="26035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19816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3287714" y="2565401"/>
          <a:ext cx="3671887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5" imgW="1219200" imgH="508000" progId="Equation.DSMT4">
                  <p:embed/>
                </p:oleObj>
              </mc:Choice>
              <mc:Fallback>
                <p:oleObj name="Equation" r:id="rId5" imgW="1219200" imgH="508000" progId="Equation.DSMT4">
                  <p:embed/>
                  <p:pic>
                    <p:nvPicPr>
                      <p:cNvPr id="119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565401"/>
                        <a:ext cx="3671887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640013" y="4292601"/>
          <a:ext cx="72009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7" imgW="2438400" imgH="444500" progId="Equation.DSMT4">
                  <p:embed/>
                </p:oleObj>
              </mc:Choice>
              <mc:Fallback>
                <p:oleObj name="Equation" r:id="rId7" imgW="2438400" imgH="444500" progId="Equation.DSMT4">
                  <p:embed/>
                  <p:pic>
                    <p:nvPicPr>
                      <p:cNvPr id="1198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292601"/>
                        <a:ext cx="72009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7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6"/>
          <p:cNvGrpSpPr>
            <a:grpSpLocks/>
          </p:cNvGrpSpPr>
          <p:nvPr/>
        </p:nvGrpSpPr>
        <p:grpSpPr bwMode="auto">
          <a:xfrm>
            <a:off x="1919288" y="476251"/>
            <a:ext cx="8424862" cy="2225675"/>
            <a:chOff x="295" y="391"/>
            <a:chExt cx="5307" cy="1402"/>
          </a:xfrm>
        </p:grpSpPr>
        <p:sp>
          <p:nvSpPr>
            <p:cNvPr id="37894" name="Text Box 4"/>
            <p:cNvSpPr txBox="1">
              <a:spLocks noChangeArrowheads="1"/>
            </p:cNvSpPr>
            <p:nvPr/>
          </p:nvSpPr>
          <p:spPr bwMode="auto">
            <a:xfrm>
              <a:off x="295" y="391"/>
              <a:ext cx="5307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、设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是来自总体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l-GR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l-GR" altLang="zh-CN" b="1" i="1">
                  <a:solidFill>
                    <a:srgbClr val="000000"/>
                  </a:solidFill>
                  <a:latin typeface="宋体" panose="02010600030101010101" pitchFamily="2" charset="-122"/>
                </a:rPr>
                <a:t>σ</a:t>
              </a:r>
              <a:r>
                <a:rPr lang="en-US" altLang="zh-CN" b="1" i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的样本，求：</a:t>
              </a:r>
            </a:p>
          </p:txBody>
        </p:sp>
        <p:graphicFrame>
          <p:nvGraphicFramePr>
            <p:cNvPr id="37895" name="Object 5"/>
            <p:cNvGraphicFramePr>
              <a:graphicFrameLocks noChangeAspect="1"/>
            </p:cNvGraphicFramePr>
            <p:nvPr/>
          </p:nvGraphicFramePr>
          <p:xfrm>
            <a:off x="1338" y="1030"/>
            <a:ext cx="4173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7" name="Equation" r:id="rId3" imgW="2501900" imgH="457200" progId="Equation.DSMT4">
                    <p:embed/>
                  </p:oleObj>
                </mc:Choice>
                <mc:Fallback>
                  <p:oleObj name="Equation" r:id="rId3" imgW="2501900" imgH="457200" progId="Equation.DSMT4">
                    <p:embed/>
                    <p:pic>
                      <p:nvPicPr>
                        <p:cNvPr id="3789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030"/>
                          <a:ext cx="4173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063751" y="27813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3432176" y="2852739"/>
          <a:ext cx="39592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5" imgW="1459866" imgH="495085" progId="Equation.DSMT4">
                  <p:embed/>
                </p:oleObj>
              </mc:Choice>
              <mc:Fallback>
                <p:oleObj name="Equation" r:id="rId5" imgW="1459866" imgH="495085" progId="Equation.DSMT4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2852739"/>
                        <a:ext cx="39592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2208213" y="4437064"/>
          <a:ext cx="8208962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7" imgW="2819400" imgH="495300" progId="Equation.DSMT4">
                  <p:embed/>
                </p:oleObj>
              </mc:Choice>
              <mc:Fallback>
                <p:oleObj name="Equation" r:id="rId7" imgW="2819400" imgH="495300" progId="Equation.DSMT4">
                  <p:embed/>
                  <p:pic>
                    <p:nvPicPr>
                      <p:cNvPr id="28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437064"/>
                        <a:ext cx="8208962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7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919288" y="1484314"/>
          <a:ext cx="84963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3" imgW="3038542" imgH="371574" progId="Equation.3">
                  <p:embed/>
                </p:oleObj>
              </mc:Choice>
              <mc:Fallback>
                <p:oleObj name="公式" r:id="rId3" imgW="3038542" imgH="371574" progId="Equation.3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484314"/>
                        <a:ext cx="84963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2063750" y="620714"/>
            <a:ext cx="597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分布与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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分布的关系：</a:t>
            </a:r>
            <a:endParaRPr kumimoji="1"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447" name="Object 7"/>
          <p:cNvGraphicFramePr>
            <a:graphicFrameLocks noGrp="1" noChangeAspect="1"/>
          </p:cNvGraphicFramePr>
          <p:nvPr>
            <p:ph/>
          </p:nvPr>
        </p:nvGraphicFramePr>
        <p:xfrm>
          <a:off x="1919288" y="3068639"/>
          <a:ext cx="842645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5" imgW="2947832" imgH="661804" progId="Equation.3">
                  <p:embed/>
                </p:oleObj>
              </mc:Choice>
              <mc:Fallback>
                <p:oleObj name="公式" r:id="rId5" imgW="2947832" imgH="661804" progId="Equation.3">
                  <p:embed/>
                  <p:pic>
                    <p:nvPicPr>
                      <p:cNvPr id="61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068639"/>
                        <a:ext cx="8426450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7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Grp="1" noChangeAspect="1"/>
          </p:cNvGraphicFramePr>
          <p:nvPr>
            <p:ph/>
          </p:nvPr>
        </p:nvGraphicFramePr>
        <p:xfrm>
          <a:off x="1524001" y="692151"/>
          <a:ext cx="8964613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3" imgW="3390859" imgH="1333650" progId="Equation.3">
                  <p:embed/>
                </p:oleObj>
              </mc:Choice>
              <mc:Fallback>
                <p:oleObj name="公式" r:id="rId3" imgW="3390859" imgH="133365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692151"/>
                        <a:ext cx="8964613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8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1919288" y="765175"/>
            <a:ext cx="412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分布的性质：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279650" y="1628776"/>
          <a:ext cx="80645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3" imgW="2895711" imgH="714527" progId="Equation.3">
                  <p:embed/>
                </p:oleObj>
              </mc:Choice>
              <mc:Fallback>
                <p:oleObj name="公式" r:id="rId3" imgW="2895711" imgH="714527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628776"/>
                        <a:ext cx="80645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135189" y="4076700"/>
          <a:ext cx="79771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5" imgW="2810013" imgH="204868" progId="Equation.3">
                  <p:embed/>
                </p:oleObj>
              </mc:Choice>
              <mc:Fallback>
                <p:oleObj name="公式" r:id="rId5" imgW="2810013" imgH="204868" progId="Equation.3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076700"/>
                        <a:ext cx="79771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8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774825" y="260350"/>
          <a:ext cx="48974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3" imgW="1614241" imgH="204868" progId="Equation.3">
                  <p:embed/>
                </p:oleObj>
              </mc:Choice>
              <mc:Fallback>
                <p:oleObj name="公式" r:id="rId3" imgW="1614241" imgH="204868" progId="Equation.3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60350"/>
                        <a:ext cx="48974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00375" y="3789364"/>
            <a:ext cx="5545138" cy="2243137"/>
            <a:chOff x="1048" y="2625"/>
            <a:chExt cx="4050" cy="1710"/>
          </a:xfrm>
        </p:grpSpPr>
        <p:graphicFrame>
          <p:nvGraphicFramePr>
            <p:cNvPr id="20485" name="Object 4"/>
            <p:cNvGraphicFramePr>
              <a:graphicFrameLocks noChangeAspect="1"/>
            </p:cNvGraphicFramePr>
            <p:nvPr/>
          </p:nvGraphicFramePr>
          <p:xfrm>
            <a:off x="1048" y="2744"/>
            <a:ext cx="3840" cy="1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BMP 图像" r:id="rId5" imgW="3809524" imgH="2591162" progId="Paint.Picture">
                    <p:embed/>
                  </p:oleObj>
                </mc:Choice>
                <mc:Fallback>
                  <p:oleObj name="BMP 图像" r:id="rId5" imgW="3809524" imgH="2591162" progId="Paint.Picture">
                    <p:embed/>
                    <p:pic>
                      <p:nvPicPr>
                        <p:cNvPr id="2048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2744"/>
                          <a:ext cx="3840" cy="1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1723" y="3633"/>
              <a:ext cx="32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4000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4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4830" y="3622"/>
              <a:ext cx="2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1423" y="2625"/>
              <a:ext cx="5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b="1" i="1">
                  <a:solidFill>
                    <a:srgbClr val="80808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b="1" i="1">
                  <a:solidFill>
                    <a:srgbClr val="80808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89" name="Object 8"/>
            <p:cNvGraphicFramePr>
              <a:graphicFrameLocks noChangeAspect="1"/>
            </p:cNvGraphicFramePr>
            <p:nvPr/>
          </p:nvGraphicFramePr>
          <p:xfrm>
            <a:off x="4027" y="3072"/>
            <a:ext cx="4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公式" r:id="rId7" imgW="114102" imgH="114102" progId="Equation.3">
                    <p:embed/>
                  </p:oleObj>
                </mc:Choice>
                <mc:Fallback>
                  <p:oleObj name="公式" r:id="rId7" imgW="114102" imgH="114102" progId="Equation.3">
                    <p:embed/>
                    <p:pic>
                      <p:nvPicPr>
                        <p:cNvPr id="204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3072"/>
                          <a:ext cx="42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9"/>
            <p:cNvGraphicFramePr>
              <a:graphicFrameLocks noChangeAspect="1"/>
            </p:cNvGraphicFramePr>
            <p:nvPr/>
          </p:nvGraphicFramePr>
          <p:xfrm>
            <a:off x="3247" y="3774"/>
            <a:ext cx="86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公式" r:id="rId9" imgW="317087" imgH="215619" progId="Equation.3">
                    <p:embed/>
                  </p:oleObj>
                </mc:Choice>
                <mc:Fallback>
                  <p:oleObj name="公式" r:id="rId9" imgW="317087" imgH="215619" progId="Equation.3">
                    <p:embed/>
                    <p:pic>
                      <p:nvPicPr>
                        <p:cNvPr id="2049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3774"/>
                          <a:ext cx="86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 flipV="1">
              <a:off x="3775" y="3252"/>
              <a:ext cx="336" cy="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524000" y="1196976"/>
          <a:ext cx="83883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1" imgW="2848101" imgH="828510" progId="Equation.DSMT4">
                  <p:embed/>
                </p:oleObj>
              </mc:Choice>
              <mc:Fallback>
                <p:oleObj name="Equation" r:id="rId11" imgW="2848101" imgH="828510" progId="Equation.DSMT4">
                  <p:embed/>
                  <p:pic>
                    <p:nvPicPr>
                      <p:cNvPr id="15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96976"/>
                        <a:ext cx="83883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8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47851" y="476250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)  </a:t>
            </a:r>
            <a:r>
              <a:rPr kumimoji="1"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-</a:t>
            </a:r>
            <a:r>
              <a:rPr kumimoji="1" lang="zh-CN" altLang="en-US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分布</a:t>
            </a:r>
            <a:r>
              <a:rPr kumimoji="1"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884363" y="1268413"/>
          <a:ext cx="8748712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3" imgW="3252538" imgH="890774" progId="Equation.3">
                  <p:embed/>
                </p:oleObj>
              </mc:Choice>
              <mc:Fallback>
                <p:oleObj name="公式" r:id="rId3" imgW="3252538" imgH="890774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268413"/>
                        <a:ext cx="8748712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47851" y="3284538"/>
          <a:ext cx="7705725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5" imgW="2681214" imgH="966595" progId="Equation.3">
                  <p:embed/>
                </p:oleObj>
              </mc:Choice>
              <mc:Fallback>
                <p:oleObj name="公式" r:id="rId5" imgW="2681214" imgH="966595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3284538"/>
                        <a:ext cx="7705725" cy="266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919289" y="1916114"/>
          <a:ext cx="83534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3" imgW="2781447" imgH="685906" progId="Equation.3">
                  <p:embed/>
                </p:oleObj>
              </mc:Choice>
              <mc:Fallback>
                <p:oleObj name="公式" r:id="rId3" imgW="2781447" imgH="685906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916114"/>
                        <a:ext cx="83534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AutoShape 5">
            <a:extLst>
              <a:ext uri="{FF2B5EF4-FFF2-40B4-BE49-F238E27FC236}">
                <a16:creationId xmlns:a16="http://schemas.microsoft.com/office/drawing/2014/main" id="{8C3FDD2B-BC14-4B4E-80C8-D7515CE2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92150"/>
            <a:ext cx="1763713" cy="12954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说明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9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847851" y="620714"/>
          <a:ext cx="51847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3" imgW="1614241" imgH="190306" progId="Equation.3">
                  <p:embed/>
                </p:oleObj>
              </mc:Choice>
              <mc:Fallback>
                <p:oleObj name="公式" r:id="rId3" imgW="1614241" imgH="190306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620714"/>
                        <a:ext cx="51847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751014" y="1465264"/>
          <a:ext cx="775493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5" imgW="2533873" imgH="833531" progId="Equation.DSMT4">
                  <p:embed/>
                </p:oleObj>
              </mc:Choice>
              <mc:Fallback>
                <p:oleObj name="Equation" r:id="rId5" imgW="2533873" imgH="833531" progId="Equation.DSMT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4" y="1465264"/>
                        <a:ext cx="7754937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75050" y="3933825"/>
            <a:ext cx="4838700" cy="2516188"/>
            <a:chOff x="764" y="1622"/>
            <a:chExt cx="3048" cy="1986"/>
          </a:xfrm>
        </p:grpSpPr>
        <p:graphicFrame>
          <p:nvGraphicFramePr>
            <p:cNvPr id="23557" name="Object 7"/>
            <p:cNvGraphicFramePr>
              <a:graphicFrameLocks noChangeAspect="1"/>
            </p:cNvGraphicFramePr>
            <p:nvPr/>
          </p:nvGraphicFramePr>
          <p:xfrm>
            <a:off x="764" y="1622"/>
            <a:ext cx="2736" cy="1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BMP 图象" r:id="rId7" imgW="3809524" imgH="2085714" progId="Paint.Picture">
                    <p:embed/>
                  </p:oleObj>
                </mc:Choice>
                <mc:Fallback>
                  <p:oleObj name="BMP 图象" r:id="rId7" imgW="3809524" imgH="2085714" progId="Paint.Picture">
                    <p:embed/>
                    <p:pic>
                      <p:nvPicPr>
                        <p:cNvPr id="2355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622"/>
                          <a:ext cx="2736" cy="1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8" name="Text Box 8"/>
            <p:cNvSpPr txBox="1">
              <a:spLocks noChangeArrowheads="1"/>
            </p:cNvSpPr>
            <p:nvPr/>
          </p:nvSpPr>
          <p:spPr bwMode="auto">
            <a:xfrm>
              <a:off x="2300" y="1660"/>
              <a:ext cx="500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3600" b="1" i="1">
                  <a:solidFill>
                    <a:srgbClr val="FFFFFF"/>
                  </a:solidFill>
                  <a:latin typeface="Times New Roman" panose="02020603050405020304" pitchFamily="18" charset="0"/>
                </a:rPr>
                <a:t>f(</a:t>
              </a:r>
              <a:r>
                <a:rPr kumimoji="1" lang="en-US" altLang="zh-CN" sz="36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t)</a:t>
              </a:r>
              <a:endPara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9" name="Line 9"/>
            <p:cNvSpPr>
              <a:spLocks noChangeShapeType="1"/>
            </p:cNvSpPr>
            <p:nvPr/>
          </p:nvSpPr>
          <p:spPr bwMode="auto">
            <a:xfrm>
              <a:off x="2684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60" name="Object 10"/>
            <p:cNvGraphicFramePr>
              <a:graphicFrameLocks noChangeAspect="1"/>
            </p:cNvGraphicFramePr>
            <p:nvPr/>
          </p:nvGraphicFramePr>
          <p:xfrm>
            <a:off x="2592" y="2736"/>
            <a:ext cx="31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公式" r:id="rId9" imgW="114102" imgH="114102" progId="Equation.3">
                    <p:embed/>
                  </p:oleObj>
                </mc:Choice>
                <mc:Fallback>
                  <p:oleObj name="公式" r:id="rId9" imgW="114102" imgH="114102" progId="Equation.3">
                    <p:embed/>
                    <p:pic>
                      <p:nvPicPr>
                        <p:cNvPr id="2356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736"/>
                          <a:ext cx="31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1" name="Text Box 11"/>
            <p:cNvSpPr txBox="1">
              <a:spLocks noChangeArrowheads="1"/>
            </p:cNvSpPr>
            <p:nvPr/>
          </p:nvSpPr>
          <p:spPr bwMode="auto">
            <a:xfrm>
              <a:off x="3600" y="2833"/>
              <a:ext cx="212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23562" name="Object 12"/>
            <p:cNvGraphicFramePr>
              <a:graphicFrameLocks noChangeAspect="1"/>
            </p:cNvGraphicFramePr>
            <p:nvPr/>
          </p:nvGraphicFramePr>
          <p:xfrm>
            <a:off x="2304" y="3120"/>
            <a:ext cx="61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公式" r:id="rId11" imgW="266618" imgH="152647" progId="Equation.3">
                    <p:embed/>
                  </p:oleObj>
                </mc:Choice>
                <mc:Fallback>
                  <p:oleObj name="公式" r:id="rId11" imgW="266618" imgH="152647" progId="Equation.3">
                    <p:embed/>
                    <p:pic>
                      <p:nvPicPr>
                        <p:cNvPr id="2356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61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Text Box 13"/>
            <p:cNvSpPr txBox="1">
              <a:spLocks noChangeArrowheads="1"/>
            </p:cNvSpPr>
            <p:nvPr/>
          </p:nvSpPr>
          <p:spPr bwMode="auto">
            <a:xfrm>
              <a:off x="1824" y="3198"/>
              <a:ext cx="22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5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宽屏</PresentationFormat>
  <Paragraphs>26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楷体_GB2312</vt:lpstr>
      <vt:lpstr>隶书</vt:lpstr>
      <vt:lpstr>宋体</vt:lpstr>
      <vt:lpstr>Arial</vt:lpstr>
      <vt:lpstr>Symbol</vt:lpstr>
      <vt:lpstr>Times New Roman</vt:lpstr>
      <vt:lpstr>默认设计模板</vt:lpstr>
      <vt:lpstr>Equation</vt:lpstr>
      <vt:lpstr>公式</vt:lpstr>
      <vt:lpstr>BMP 图像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2</cp:revision>
  <dcterms:created xsi:type="dcterms:W3CDTF">2020-12-07T05:00:15Z</dcterms:created>
  <dcterms:modified xsi:type="dcterms:W3CDTF">2021-05-04T09:06:28Z</dcterms:modified>
</cp:coreProperties>
</file>