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74"/>
  </p:notesMasterIdLst>
  <p:handoutMasterIdLst>
    <p:handoutMasterId r:id="rId75"/>
  </p:handoutMasterIdLst>
  <p:sldIdLst>
    <p:sldId id="286" r:id="rId3"/>
    <p:sldId id="309" r:id="rId4"/>
    <p:sldId id="310" r:id="rId5"/>
    <p:sldId id="311" r:id="rId6"/>
    <p:sldId id="312" r:id="rId7"/>
    <p:sldId id="313" r:id="rId8"/>
    <p:sldId id="314" r:id="rId9"/>
    <p:sldId id="315" r:id="rId10"/>
    <p:sldId id="316" r:id="rId11"/>
    <p:sldId id="317" r:id="rId12"/>
    <p:sldId id="318" r:id="rId13"/>
    <p:sldId id="320" r:id="rId14"/>
    <p:sldId id="319" r:id="rId15"/>
    <p:sldId id="361" r:id="rId16"/>
    <p:sldId id="362" r:id="rId17"/>
    <p:sldId id="363" r:id="rId18"/>
    <p:sldId id="368" r:id="rId19"/>
    <p:sldId id="365" r:id="rId20"/>
    <p:sldId id="364" r:id="rId21"/>
    <p:sldId id="322" r:id="rId22"/>
    <p:sldId id="321" r:id="rId23"/>
    <p:sldId id="323" r:id="rId24"/>
    <p:sldId id="324" r:id="rId25"/>
    <p:sldId id="326" r:id="rId26"/>
    <p:sldId id="325" r:id="rId27"/>
    <p:sldId id="327" r:id="rId28"/>
    <p:sldId id="328" r:id="rId29"/>
    <p:sldId id="329" r:id="rId30"/>
    <p:sldId id="331" r:id="rId31"/>
    <p:sldId id="330" r:id="rId32"/>
    <p:sldId id="332" r:id="rId33"/>
    <p:sldId id="348" r:id="rId34"/>
    <p:sldId id="374"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50" r:id="rId51"/>
    <p:sldId id="351" r:id="rId52"/>
    <p:sldId id="349" r:id="rId53"/>
    <p:sldId id="354" r:id="rId54"/>
    <p:sldId id="355" r:id="rId55"/>
    <p:sldId id="353" r:id="rId56"/>
    <p:sldId id="375" r:id="rId57"/>
    <p:sldId id="376" r:id="rId58"/>
    <p:sldId id="356" r:id="rId59"/>
    <p:sldId id="357" r:id="rId60"/>
    <p:sldId id="358" r:id="rId61"/>
    <p:sldId id="360" r:id="rId62"/>
    <p:sldId id="366" r:id="rId63"/>
    <p:sldId id="367" r:id="rId64"/>
    <p:sldId id="369" r:id="rId65"/>
    <p:sldId id="370" r:id="rId66"/>
    <p:sldId id="371" r:id="rId67"/>
    <p:sldId id="372" r:id="rId68"/>
    <p:sldId id="373" r:id="rId69"/>
    <p:sldId id="359" r:id="rId70"/>
    <p:sldId id="377" r:id="rId71"/>
    <p:sldId id="378" r:id="rId72"/>
    <p:sldId id="379"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006600"/>
    <a:srgbClr val="000099"/>
    <a:srgbClr val="CCFF66"/>
    <a:srgbClr val="660066"/>
    <a:srgbClr val="339933"/>
    <a:srgbClr val="0033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1930" autoAdjust="0"/>
  </p:normalViewPr>
  <p:slideViewPr>
    <p:cSldViewPr>
      <p:cViewPr varScale="1">
        <p:scale>
          <a:sx n="79" d="100"/>
          <a:sy n="79" d="100"/>
        </p:scale>
        <p:origin x="102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2019/11/23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8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A8"/>
                </a:solidFill>
              </a:rPr>
              <a:t>其中</a:t>
            </a:r>
            <a:r>
              <a:rPr lang="en-US" altLang="zh-CN" dirty="0">
                <a:solidFill>
                  <a:srgbClr val="0000A8"/>
                </a:solidFill>
              </a:rPr>
              <a:t>T’</a:t>
            </a:r>
            <a:r>
              <a:rPr lang="zh-CN" altLang="en-US" dirty="0">
                <a:solidFill>
                  <a:srgbClr val="0000A8"/>
                </a:solidFill>
              </a:rPr>
              <a:t>是机器</a:t>
            </a:r>
            <a:r>
              <a:rPr lang="en-US" altLang="zh-CN" dirty="0">
                <a:solidFill>
                  <a:srgbClr val="0000A8"/>
                </a:solidFill>
              </a:rPr>
              <a:t>M2</a:t>
            </a:r>
            <a:r>
              <a:rPr lang="zh-CN" altLang="en-US" dirty="0">
                <a:solidFill>
                  <a:srgbClr val="0000A8"/>
                </a:solidFill>
              </a:rPr>
              <a:t>的等待时间为</a:t>
            </a:r>
            <a:r>
              <a:rPr lang="en-US" altLang="zh-CN" dirty="0">
                <a:solidFill>
                  <a:srgbClr val="0000A8"/>
                </a:solidFill>
              </a:rPr>
              <a:t>b</a:t>
            </a:r>
            <a:r>
              <a:rPr lang="en-US" altLang="zh-CN" baseline="-25000" dirty="0"/>
              <a:t>π1</a:t>
            </a:r>
            <a:r>
              <a:rPr lang="zh-CN" altLang="en-US" dirty="0">
                <a:solidFill>
                  <a:srgbClr val="0000A8"/>
                </a:solidFill>
              </a:rPr>
              <a:t>时，</a:t>
            </a:r>
            <a:r>
              <a:rPr lang="zh-CN" altLang="en-US" dirty="0"/>
              <a:t>完成</a:t>
            </a:r>
            <a:r>
              <a:rPr lang="en-US" altLang="zh-CN" dirty="0">
                <a:solidFill>
                  <a:srgbClr val="0000A8"/>
                </a:solidFill>
              </a:rPr>
              <a:t>π2,…,πn</a:t>
            </a:r>
            <a:r>
              <a:rPr lang="zh-CN" altLang="en-US" dirty="0">
                <a:solidFill>
                  <a:srgbClr val="0000A8"/>
                </a:solidFill>
              </a:rPr>
              <a:t>所需的时间。</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54</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A8"/>
                </a:solidFill>
              </a:rPr>
              <a:t>其中</a:t>
            </a:r>
            <a:r>
              <a:rPr lang="en-US" altLang="zh-CN" dirty="0">
                <a:solidFill>
                  <a:srgbClr val="0000A8"/>
                </a:solidFill>
              </a:rPr>
              <a:t>T’</a:t>
            </a:r>
            <a:r>
              <a:rPr lang="zh-CN" altLang="en-US" dirty="0">
                <a:solidFill>
                  <a:srgbClr val="0000A8"/>
                </a:solidFill>
              </a:rPr>
              <a:t>是机器</a:t>
            </a:r>
            <a:r>
              <a:rPr lang="en-US" altLang="zh-CN" dirty="0">
                <a:solidFill>
                  <a:srgbClr val="0000A8"/>
                </a:solidFill>
              </a:rPr>
              <a:t>M2</a:t>
            </a:r>
            <a:r>
              <a:rPr lang="zh-CN" altLang="en-US" dirty="0">
                <a:solidFill>
                  <a:srgbClr val="0000A8"/>
                </a:solidFill>
              </a:rPr>
              <a:t>的等待时间为</a:t>
            </a:r>
            <a:r>
              <a:rPr lang="en-US" altLang="zh-CN" dirty="0">
                <a:solidFill>
                  <a:srgbClr val="0000A8"/>
                </a:solidFill>
              </a:rPr>
              <a:t>b</a:t>
            </a:r>
            <a:r>
              <a:rPr lang="en-US" altLang="zh-CN" baseline="-25000" dirty="0"/>
              <a:t>π1</a:t>
            </a:r>
            <a:r>
              <a:rPr lang="zh-CN" altLang="en-US" dirty="0">
                <a:solidFill>
                  <a:srgbClr val="0000A8"/>
                </a:solidFill>
              </a:rPr>
              <a:t>时，</a:t>
            </a:r>
            <a:r>
              <a:rPr lang="zh-CN" altLang="en-US" dirty="0"/>
              <a:t>完成</a:t>
            </a:r>
            <a:r>
              <a:rPr lang="en-US" altLang="zh-CN" dirty="0">
                <a:solidFill>
                  <a:srgbClr val="0000A8"/>
                </a:solidFill>
              </a:rPr>
              <a:t>π2,…,πn</a:t>
            </a:r>
            <a:r>
              <a:rPr lang="zh-CN" altLang="en-US" dirty="0">
                <a:solidFill>
                  <a:srgbClr val="0000A8"/>
                </a:solidFill>
              </a:rPr>
              <a:t>所需的时间。</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56</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57</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58</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dirty="0"/>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65</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66</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dirty="0"/>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67</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a:t>单击此处编辑母版标题样式</a:t>
            </a:r>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2019/11/23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2019/11/23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2019/11/23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2019/11/23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2019/11/23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2019/11/23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2019/11/23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2019/11/23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a:latin typeface="仿宋_GB2312" pitchFamily="49" charset="-122"/>
              </a:rPr>
              <a:t>东南大学计算机学院 方效林</a:t>
            </a:r>
            <a:endParaRPr lang="en-US" altLang="zh-CN" sz="360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动态规划</a:t>
            </a:r>
            <a:endParaRPr lang="en-US" altLang="zh-CN" sz="54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zh-CN" altLang="en-US" dirty="0"/>
              <a:t>令</a:t>
            </a:r>
            <a:r>
              <a:rPr lang="en-US" altLang="zh-CN" dirty="0"/>
              <a:t>m[</a:t>
            </a:r>
            <a:r>
              <a:rPr lang="en-US" altLang="zh-CN" dirty="0" err="1"/>
              <a:t>i,j</a:t>
            </a:r>
            <a:r>
              <a:rPr lang="en-US" altLang="zh-CN" dirty="0"/>
              <a:t>]</a:t>
            </a:r>
            <a:r>
              <a:rPr lang="zh-CN" altLang="en-US" dirty="0"/>
              <a:t>表示</a:t>
            </a:r>
            <a:r>
              <a:rPr lang="en-US" altLang="zh-CN" dirty="0"/>
              <a:t>M</a:t>
            </a:r>
            <a:r>
              <a:rPr lang="en-US" altLang="zh-CN" baseline="-25000" dirty="0"/>
              <a:t>i</a:t>
            </a:r>
            <a:r>
              <a:rPr lang="en-US" altLang="zh-CN" dirty="0"/>
              <a:t>M</a:t>
            </a:r>
            <a:r>
              <a:rPr lang="en-US" altLang="zh-CN" baseline="-25000" dirty="0"/>
              <a:t>i+1</a:t>
            </a:r>
            <a:r>
              <a:rPr lang="en-US" altLang="zh-CN" dirty="0"/>
              <a:t> … </a:t>
            </a:r>
            <a:r>
              <a:rPr lang="en-US" altLang="zh-CN" dirty="0" err="1"/>
              <a:t>M</a:t>
            </a:r>
            <a:r>
              <a:rPr lang="en-US" altLang="zh-CN" baseline="-25000" dirty="0" err="1"/>
              <a:t>j</a:t>
            </a:r>
            <a:r>
              <a:rPr lang="zh-CN" altLang="en-US" dirty="0"/>
              <a:t>的最小乘法次数</a:t>
            </a:r>
            <a:endParaRPr lang="en-US" altLang="zh-CN" dirty="0"/>
          </a:p>
          <a:p>
            <a:r>
              <a:rPr lang="zh-CN" altLang="en-US" dirty="0"/>
              <a:t>则</a:t>
            </a:r>
            <a:r>
              <a:rPr lang="en-US" altLang="zh-CN" dirty="0"/>
              <a:t>m[1,n]</a:t>
            </a:r>
            <a:r>
              <a:rPr lang="zh-CN" altLang="en-US" dirty="0"/>
              <a:t>表示</a:t>
            </a:r>
            <a:r>
              <a:rPr lang="en-US" altLang="zh-CN" dirty="0"/>
              <a:t>M</a:t>
            </a:r>
            <a:r>
              <a:rPr lang="en-US" altLang="zh-CN" baseline="-25000" dirty="0"/>
              <a:t>1</a:t>
            </a:r>
            <a:r>
              <a:rPr lang="en-US" altLang="zh-CN" dirty="0"/>
              <a:t>M</a:t>
            </a:r>
            <a:r>
              <a:rPr lang="en-US" altLang="zh-CN" baseline="-25000" dirty="0"/>
              <a:t>2</a:t>
            </a:r>
            <a:r>
              <a:rPr lang="en-US" altLang="zh-CN" dirty="0"/>
              <a:t> … </a:t>
            </a:r>
            <a:r>
              <a:rPr lang="en-US" altLang="zh-CN" dirty="0" err="1"/>
              <a:t>M</a:t>
            </a:r>
            <a:r>
              <a:rPr lang="en-US" altLang="zh-CN" baseline="-25000" dirty="0" err="1"/>
              <a:t>n</a:t>
            </a:r>
            <a:r>
              <a:rPr lang="zh-CN" altLang="en-US" dirty="0"/>
              <a:t>的最小乘法次数</a:t>
            </a:r>
            <a:endParaRPr lang="en-US" altLang="zh-CN" baseline="-25000" dirty="0"/>
          </a:p>
          <a:p>
            <a:r>
              <a:rPr lang="zh-CN" altLang="en-US" dirty="0"/>
              <a:t>在</a:t>
            </a:r>
            <a:r>
              <a:rPr lang="en-US" altLang="zh-CN" dirty="0"/>
              <a:t>k</a:t>
            </a:r>
            <a:r>
              <a:rPr lang="zh-CN" altLang="en-US" dirty="0"/>
              <a:t>处断开</a:t>
            </a:r>
            <a:r>
              <a:rPr lang="en-US" altLang="zh-CN" dirty="0"/>
              <a:t>m[</a:t>
            </a:r>
            <a:r>
              <a:rPr lang="en-US" altLang="zh-CN" dirty="0" err="1"/>
              <a:t>i,j</a:t>
            </a:r>
            <a:r>
              <a:rPr lang="en-US" altLang="zh-CN" dirty="0"/>
              <a:t>] = m[</a:t>
            </a:r>
            <a:r>
              <a:rPr lang="en-US" altLang="zh-CN" dirty="0" err="1"/>
              <a:t>i,k</a:t>
            </a:r>
            <a:r>
              <a:rPr lang="en-US" altLang="zh-CN" dirty="0"/>
              <a:t>] + m[k+1,j]+</a:t>
            </a:r>
            <a:r>
              <a:rPr lang="en-US" altLang="zh-CN" dirty="0" err="1"/>
              <a:t>r</a:t>
            </a:r>
            <a:r>
              <a:rPr lang="en-US" altLang="zh-CN" baseline="-25000" dirty="0" err="1"/>
              <a:t>i</a:t>
            </a:r>
            <a:r>
              <a:rPr lang="en-US" altLang="zh-CN" dirty="0" err="1">
                <a:sym typeface="Symbol"/>
              </a:rPr>
              <a:t></a:t>
            </a:r>
            <a:r>
              <a:rPr lang="en-US" altLang="zh-CN" dirty="0" err="1"/>
              <a:t>c</a:t>
            </a:r>
            <a:r>
              <a:rPr lang="en-US" altLang="zh-CN" baseline="-25000" dirty="0" err="1"/>
              <a:t>k</a:t>
            </a:r>
            <a:r>
              <a:rPr lang="en-US" altLang="zh-CN" dirty="0" err="1">
                <a:sym typeface="Symbol"/>
              </a:rPr>
              <a:t></a:t>
            </a:r>
            <a:r>
              <a:rPr lang="en-US" altLang="zh-CN" dirty="0" err="1"/>
              <a:t>c</a:t>
            </a:r>
            <a:r>
              <a:rPr lang="en-US" altLang="zh-CN" baseline="-25000" dirty="0" err="1"/>
              <a:t>j</a:t>
            </a:r>
            <a:endParaRPr lang="en-US" altLang="zh-CN" baseline="-25000" dirty="0"/>
          </a:p>
          <a:p>
            <a:r>
              <a:rPr lang="zh-CN" altLang="en-US" dirty="0"/>
              <a:t>考虑所有</a:t>
            </a:r>
            <a:r>
              <a:rPr lang="en-US" altLang="zh-CN" dirty="0"/>
              <a:t>k</a:t>
            </a:r>
            <a:r>
              <a:rPr lang="zh-CN" altLang="en-US" dirty="0"/>
              <a:t>，则有</a:t>
            </a:r>
            <a:endParaRPr lang="en-US" altLang="zh-CN" dirty="0"/>
          </a:p>
          <a:p>
            <a:pPr lvl="1"/>
            <a:r>
              <a:rPr lang="en-US" altLang="zh-CN" dirty="0"/>
              <a:t>m[</a:t>
            </a:r>
            <a:r>
              <a:rPr lang="en-US" altLang="zh-CN" dirty="0" err="1"/>
              <a:t>i,j</a:t>
            </a:r>
            <a:r>
              <a:rPr lang="en-US" altLang="zh-CN" dirty="0"/>
              <a:t>] = </a:t>
            </a:r>
            <a:r>
              <a:rPr lang="en-US" altLang="zh-CN" dirty="0" err="1"/>
              <a:t>min</a:t>
            </a:r>
            <a:r>
              <a:rPr lang="en-US" altLang="zh-CN" baseline="-25000" dirty="0" err="1"/>
              <a:t>i≤k</a:t>
            </a:r>
            <a:r>
              <a:rPr lang="en-US" altLang="zh-CN" baseline="-25000" dirty="0"/>
              <a:t>&lt;j</a:t>
            </a:r>
            <a:r>
              <a:rPr lang="en-US" altLang="zh-CN" dirty="0"/>
              <a:t>{m[</a:t>
            </a:r>
            <a:r>
              <a:rPr lang="en-US" altLang="zh-CN" dirty="0" err="1"/>
              <a:t>i,k</a:t>
            </a:r>
            <a:r>
              <a:rPr lang="en-US" altLang="zh-CN" dirty="0"/>
              <a:t>] + m[k+1,j] +</a:t>
            </a:r>
            <a:r>
              <a:rPr lang="en-US" altLang="zh-CN" dirty="0" err="1"/>
              <a:t>r</a:t>
            </a:r>
            <a:r>
              <a:rPr lang="en-US" altLang="zh-CN" baseline="-25000" dirty="0" err="1"/>
              <a:t>i</a:t>
            </a:r>
            <a:r>
              <a:rPr lang="en-US" altLang="zh-CN" dirty="0" err="1">
                <a:sym typeface="Symbol"/>
              </a:rPr>
              <a:t>c</a:t>
            </a:r>
            <a:r>
              <a:rPr lang="en-US" altLang="zh-CN" baseline="-25000" dirty="0" err="1"/>
              <a:t>k</a:t>
            </a:r>
            <a:r>
              <a:rPr lang="en-US" altLang="zh-CN" dirty="0" err="1">
                <a:sym typeface="Symbol"/>
              </a:rPr>
              <a:t></a:t>
            </a:r>
            <a:r>
              <a:rPr lang="en-US" altLang="zh-CN" dirty="0" err="1"/>
              <a:t>c</a:t>
            </a:r>
            <a:r>
              <a:rPr lang="en-US" altLang="zh-CN" baseline="-25000" dirty="0" err="1"/>
              <a:t>j</a:t>
            </a:r>
            <a:r>
              <a:rPr lang="en-US" altLang="zh-CN" dirty="0"/>
              <a:t>}, if i&lt;j</a:t>
            </a:r>
          </a:p>
          <a:p>
            <a:pPr lvl="1"/>
            <a:r>
              <a:rPr lang="en-US" altLang="zh-CN" dirty="0"/>
              <a:t>m[</a:t>
            </a:r>
            <a:r>
              <a:rPr lang="en-US" altLang="zh-CN" dirty="0" err="1"/>
              <a:t>i,j</a:t>
            </a:r>
            <a:r>
              <a:rPr lang="en-US" altLang="zh-CN" dirty="0"/>
              <a:t>] = 0,                                                        if i=j</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10</a:t>
            </a:fld>
            <a:endParaRPr lang="en-US" altLang="zh-CN" dirty="0"/>
          </a:p>
        </p:txBody>
      </p:sp>
    </p:spTree>
    <p:extLst>
      <p:ext uri="{BB962C8B-B14F-4D97-AF65-F5344CB8AC3E}">
        <p14:creationId xmlns:p14="http://schemas.microsoft.com/office/powerpoint/2010/main" val="261280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pPr lvl="1"/>
            <a:r>
              <a:rPr lang="en-US" altLang="zh-CN" dirty="0"/>
              <a:t>m[</a:t>
            </a:r>
            <a:r>
              <a:rPr lang="en-US" altLang="zh-CN" dirty="0" err="1"/>
              <a:t>i,j</a:t>
            </a:r>
            <a:r>
              <a:rPr lang="en-US" altLang="zh-CN" dirty="0"/>
              <a:t>] = </a:t>
            </a:r>
            <a:r>
              <a:rPr lang="en-US" altLang="zh-CN" dirty="0" err="1"/>
              <a:t>min</a:t>
            </a:r>
            <a:r>
              <a:rPr lang="en-US" altLang="zh-CN" baseline="-25000" dirty="0" err="1"/>
              <a:t>i≤k</a:t>
            </a:r>
            <a:r>
              <a:rPr lang="en-US" altLang="zh-CN" baseline="-25000" dirty="0"/>
              <a:t>&lt;j</a:t>
            </a:r>
            <a:r>
              <a:rPr lang="en-US" altLang="zh-CN" dirty="0"/>
              <a:t>{m[</a:t>
            </a:r>
            <a:r>
              <a:rPr lang="en-US" altLang="zh-CN" dirty="0" err="1"/>
              <a:t>i,k</a:t>
            </a:r>
            <a:r>
              <a:rPr lang="en-US" altLang="zh-CN" dirty="0"/>
              <a:t>] + m[k+1,j] +</a:t>
            </a:r>
            <a:r>
              <a:rPr lang="en-US" altLang="zh-CN" dirty="0" err="1"/>
              <a:t>r</a:t>
            </a:r>
            <a:r>
              <a:rPr lang="en-US" altLang="zh-CN" baseline="-25000" dirty="0" err="1"/>
              <a:t>i</a:t>
            </a:r>
            <a:r>
              <a:rPr lang="en-US" altLang="zh-CN" dirty="0" err="1">
                <a:sym typeface="Symbol"/>
              </a:rPr>
              <a:t>c</a:t>
            </a:r>
            <a:r>
              <a:rPr lang="en-US" altLang="zh-CN" baseline="-25000" dirty="0" err="1"/>
              <a:t>k</a:t>
            </a:r>
            <a:r>
              <a:rPr lang="en-US" altLang="zh-CN" dirty="0" err="1">
                <a:sym typeface="Symbol"/>
              </a:rPr>
              <a:t></a:t>
            </a:r>
            <a:r>
              <a:rPr lang="en-US" altLang="zh-CN" dirty="0" err="1"/>
              <a:t>c</a:t>
            </a:r>
            <a:r>
              <a:rPr lang="en-US" altLang="zh-CN" baseline="-25000" dirty="0" err="1"/>
              <a:t>j</a:t>
            </a:r>
            <a:r>
              <a:rPr lang="en-US" altLang="zh-CN" dirty="0"/>
              <a:t>}, if i&lt;j</a:t>
            </a:r>
          </a:p>
          <a:p>
            <a:pPr lvl="1"/>
            <a:r>
              <a:rPr lang="en-US" altLang="zh-CN" dirty="0"/>
              <a:t>m[</a:t>
            </a:r>
            <a:r>
              <a:rPr lang="en-US" altLang="zh-CN" dirty="0" err="1"/>
              <a:t>i,j</a:t>
            </a:r>
            <a:r>
              <a:rPr lang="en-US" altLang="zh-CN" dirty="0"/>
              <a:t>] = 0,                                                        if i=j</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11</a:t>
            </a:fld>
            <a:endParaRPr lang="en-US" altLang="zh-CN" dirty="0"/>
          </a:p>
        </p:txBody>
      </p:sp>
      <p:sp>
        <p:nvSpPr>
          <p:cNvPr id="5" name="Text Box 7"/>
          <p:cNvSpPr txBox="1">
            <a:spLocks noChangeArrowheads="1"/>
          </p:cNvSpPr>
          <p:nvPr/>
        </p:nvSpPr>
        <p:spPr bwMode="auto">
          <a:xfrm>
            <a:off x="6278555" y="2949316"/>
            <a:ext cx="1160462" cy="519112"/>
          </a:xfrm>
          <a:prstGeom prst="rect">
            <a:avLst/>
          </a:prstGeom>
          <a:solidFill>
            <a:srgbClr val="FF00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m[1,5]</a:t>
            </a:r>
          </a:p>
        </p:txBody>
      </p:sp>
      <p:sp>
        <p:nvSpPr>
          <p:cNvPr id="6" name="Text Box 9"/>
          <p:cNvSpPr txBox="1">
            <a:spLocks noChangeArrowheads="1"/>
          </p:cNvSpPr>
          <p:nvPr/>
        </p:nvSpPr>
        <p:spPr bwMode="auto">
          <a:xfrm>
            <a:off x="1238242" y="2949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m[1,1]</a:t>
            </a:r>
          </a:p>
        </p:txBody>
      </p:sp>
      <p:sp>
        <p:nvSpPr>
          <p:cNvPr id="7" name="Text Box 11"/>
          <p:cNvSpPr txBox="1">
            <a:spLocks noChangeArrowheads="1"/>
          </p:cNvSpPr>
          <p:nvPr/>
        </p:nvSpPr>
        <p:spPr bwMode="auto">
          <a:xfrm>
            <a:off x="4981567" y="5108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m[4,4]</a:t>
            </a:r>
          </a:p>
        </p:txBody>
      </p:sp>
      <p:sp>
        <p:nvSpPr>
          <p:cNvPr id="8" name="Text Box 13"/>
          <p:cNvSpPr txBox="1">
            <a:spLocks noChangeArrowheads="1"/>
          </p:cNvSpPr>
          <p:nvPr/>
        </p:nvSpPr>
        <p:spPr bwMode="auto">
          <a:xfrm>
            <a:off x="6278555" y="5829041"/>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m[5,5]</a:t>
            </a:r>
          </a:p>
        </p:txBody>
      </p:sp>
      <p:sp>
        <p:nvSpPr>
          <p:cNvPr id="9" name="Text Box 15"/>
          <p:cNvSpPr txBox="1">
            <a:spLocks noChangeArrowheads="1"/>
          </p:cNvSpPr>
          <p:nvPr/>
        </p:nvSpPr>
        <p:spPr bwMode="auto">
          <a:xfrm>
            <a:off x="2462205" y="3668453"/>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m[2,2]</a:t>
            </a:r>
          </a:p>
        </p:txBody>
      </p:sp>
      <p:sp>
        <p:nvSpPr>
          <p:cNvPr id="10" name="Text Box 17"/>
          <p:cNvSpPr txBox="1">
            <a:spLocks noChangeArrowheads="1"/>
          </p:cNvSpPr>
          <p:nvPr/>
        </p:nvSpPr>
        <p:spPr bwMode="auto">
          <a:xfrm>
            <a:off x="3686167" y="44606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m[3,3]</a:t>
            </a:r>
          </a:p>
        </p:txBody>
      </p:sp>
      <p:sp>
        <p:nvSpPr>
          <p:cNvPr id="11" name="Text Box 18"/>
          <p:cNvSpPr txBox="1">
            <a:spLocks noChangeArrowheads="1"/>
          </p:cNvSpPr>
          <p:nvPr/>
        </p:nvSpPr>
        <p:spPr bwMode="auto">
          <a:xfrm>
            <a:off x="6278555" y="5108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m[4,5]</a:t>
            </a:r>
          </a:p>
        </p:txBody>
      </p:sp>
      <p:sp>
        <p:nvSpPr>
          <p:cNvPr id="12" name="Text Box 19"/>
          <p:cNvSpPr txBox="1">
            <a:spLocks noChangeArrowheads="1"/>
          </p:cNvSpPr>
          <p:nvPr/>
        </p:nvSpPr>
        <p:spPr bwMode="auto">
          <a:xfrm>
            <a:off x="4981567" y="44606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m[3,4]</a:t>
            </a:r>
          </a:p>
        </p:txBody>
      </p:sp>
      <p:sp>
        <p:nvSpPr>
          <p:cNvPr id="13" name="Text Box 20"/>
          <p:cNvSpPr txBox="1">
            <a:spLocks noChangeArrowheads="1"/>
          </p:cNvSpPr>
          <p:nvPr/>
        </p:nvSpPr>
        <p:spPr bwMode="auto">
          <a:xfrm>
            <a:off x="3686167" y="3668453"/>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m[2,3]</a:t>
            </a:r>
          </a:p>
        </p:txBody>
      </p:sp>
      <p:sp>
        <p:nvSpPr>
          <p:cNvPr id="14" name="Text Box 21"/>
          <p:cNvSpPr txBox="1">
            <a:spLocks noChangeArrowheads="1"/>
          </p:cNvSpPr>
          <p:nvPr/>
        </p:nvSpPr>
        <p:spPr bwMode="auto">
          <a:xfrm>
            <a:off x="2462205"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m[1,2]</a:t>
            </a:r>
          </a:p>
        </p:txBody>
      </p:sp>
      <p:sp>
        <p:nvSpPr>
          <p:cNvPr id="15" name="Text Box 22"/>
          <p:cNvSpPr txBox="1">
            <a:spLocks noChangeArrowheads="1"/>
          </p:cNvSpPr>
          <p:nvPr/>
        </p:nvSpPr>
        <p:spPr bwMode="auto">
          <a:xfrm>
            <a:off x="3686167"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m[1,3]</a:t>
            </a:r>
          </a:p>
        </p:txBody>
      </p:sp>
      <p:sp>
        <p:nvSpPr>
          <p:cNvPr id="16" name="Text Box 23"/>
          <p:cNvSpPr txBox="1">
            <a:spLocks noChangeArrowheads="1"/>
          </p:cNvSpPr>
          <p:nvPr/>
        </p:nvSpPr>
        <p:spPr bwMode="auto">
          <a:xfrm>
            <a:off x="4981567" y="365416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m[2,4]</a:t>
            </a:r>
          </a:p>
        </p:txBody>
      </p:sp>
      <p:sp>
        <p:nvSpPr>
          <p:cNvPr id="17" name="Text Box 24"/>
          <p:cNvSpPr txBox="1">
            <a:spLocks noChangeArrowheads="1"/>
          </p:cNvSpPr>
          <p:nvPr/>
        </p:nvSpPr>
        <p:spPr bwMode="auto">
          <a:xfrm>
            <a:off x="6278555" y="4446328"/>
            <a:ext cx="1152525" cy="519113"/>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m[3,5]</a:t>
            </a:r>
          </a:p>
        </p:txBody>
      </p:sp>
      <p:sp>
        <p:nvSpPr>
          <p:cNvPr id="18" name="Text Box 25"/>
          <p:cNvSpPr txBox="1">
            <a:spLocks noChangeArrowheads="1"/>
          </p:cNvSpPr>
          <p:nvPr/>
        </p:nvSpPr>
        <p:spPr bwMode="auto">
          <a:xfrm>
            <a:off x="4981567"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m[1,4]</a:t>
            </a:r>
          </a:p>
        </p:txBody>
      </p:sp>
      <p:sp>
        <p:nvSpPr>
          <p:cNvPr id="19" name="Text Box 26"/>
          <p:cNvSpPr txBox="1">
            <a:spLocks noChangeArrowheads="1"/>
          </p:cNvSpPr>
          <p:nvPr/>
        </p:nvSpPr>
        <p:spPr bwMode="auto">
          <a:xfrm>
            <a:off x="6278555" y="365416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m[2,5]</a:t>
            </a:r>
          </a:p>
        </p:txBody>
      </p:sp>
      <p:sp>
        <p:nvSpPr>
          <p:cNvPr id="20" name="Line 30"/>
          <p:cNvSpPr>
            <a:spLocks noChangeShapeType="1"/>
          </p:cNvSpPr>
          <p:nvPr/>
        </p:nvSpPr>
        <p:spPr bwMode="auto">
          <a:xfrm>
            <a:off x="1462080" y="2819141"/>
            <a:ext cx="6337300" cy="3744912"/>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1" name="Line 31"/>
          <p:cNvSpPr>
            <a:spLocks noChangeShapeType="1"/>
          </p:cNvSpPr>
          <p:nvPr/>
        </p:nvSpPr>
        <p:spPr bwMode="auto">
          <a:xfrm>
            <a:off x="2543167" y="2674678"/>
            <a:ext cx="5256213"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2" name="Line 32"/>
          <p:cNvSpPr>
            <a:spLocks noChangeShapeType="1"/>
          </p:cNvSpPr>
          <p:nvPr/>
        </p:nvSpPr>
        <p:spPr bwMode="auto">
          <a:xfrm>
            <a:off x="3838567" y="2603241"/>
            <a:ext cx="3960813" cy="259238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3" name="Line 33"/>
          <p:cNvSpPr>
            <a:spLocks noChangeShapeType="1"/>
          </p:cNvSpPr>
          <p:nvPr/>
        </p:nvSpPr>
        <p:spPr bwMode="auto">
          <a:xfrm>
            <a:off x="4919655" y="2603241"/>
            <a:ext cx="2879725" cy="1800225"/>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4" name="Line 34"/>
          <p:cNvSpPr>
            <a:spLocks noChangeShapeType="1"/>
          </p:cNvSpPr>
          <p:nvPr/>
        </p:nvSpPr>
        <p:spPr bwMode="auto">
          <a:xfrm>
            <a:off x="6215055" y="2603241"/>
            <a:ext cx="1584325" cy="1008062"/>
          </a:xfrm>
          <a:prstGeom prst="line">
            <a:avLst/>
          </a:prstGeom>
          <a:noFill/>
          <a:ln w="38100" cap="sq">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Tree>
    <p:extLst>
      <p:ext uri="{BB962C8B-B14F-4D97-AF65-F5344CB8AC3E}">
        <p14:creationId xmlns:p14="http://schemas.microsoft.com/office/powerpoint/2010/main" val="1373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12</a:t>
            </a:fld>
            <a:endParaRPr lang="en-US" altLang="zh-CN" dirty="0"/>
          </a:p>
        </p:txBody>
      </p:sp>
      <p:sp>
        <p:nvSpPr>
          <p:cNvPr id="5" name="TextBox 4"/>
          <p:cNvSpPr txBox="1"/>
          <p:nvPr/>
        </p:nvSpPr>
        <p:spPr>
          <a:xfrm>
            <a:off x="575556" y="1248223"/>
            <a:ext cx="5674951" cy="5262979"/>
          </a:xfrm>
          <a:prstGeom prst="rect">
            <a:avLst/>
          </a:prstGeom>
          <a:noFill/>
          <a:ln w="25400">
            <a:noFill/>
          </a:ln>
        </p:spPr>
        <p:txBody>
          <a:bodyPr wrap="none" rtlCol="0">
            <a:spAutoFit/>
          </a:bodyPr>
          <a:lstStyle/>
          <a:p>
            <a:r>
              <a:rPr lang="en-US" altLang="zh-CN" sz="2400" dirty="0">
                <a:solidFill>
                  <a:srgbClr val="000099"/>
                </a:solidFill>
                <a:ea typeface="黑体" pitchFamily="49" charset="-122"/>
              </a:rPr>
              <a:t>Matrix-Chain-Order(r)</a:t>
            </a:r>
          </a:p>
          <a:p>
            <a:r>
              <a:rPr lang="en-US" altLang="zh-CN" sz="2400" dirty="0">
                <a:solidFill>
                  <a:srgbClr val="000099"/>
                </a:solidFill>
                <a:ea typeface="黑体" pitchFamily="49" charset="-122"/>
              </a:rPr>
              <a:t>     n=length(r)；</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m[i, i]=0;</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x=1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n-1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n-x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j = </a:t>
            </a:r>
            <a:r>
              <a:rPr lang="en-US" altLang="zh-CN" sz="2400" dirty="0" err="1">
                <a:solidFill>
                  <a:srgbClr val="000099"/>
                </a:solidFill>
                <a:ea typeface="黑体" pitchFamily="49" charset="-122"/>
              </a:rPr>
              <a:t>i+x</a:t>
            </a:r>
            <a:r>
              <a:rPr lang="en-US" altLang="zh-CN" sz="2400" dirty="0">
                <a:solidFill>
                  <a:srgbClr val="000099"/>
                </a:solidFill>
                <a:ea typeface="黑体" pitchFamily="49" charset="-122"/>
              </a:rPr>
              <a:t>;</a:t>
            </a:r>
          </a:p>
          <a:p>
            <a:r>
              <a:rPr lang="en-US" altLang="zh-CN" sz="2400" dirty="0">
                <a:solidFill>
                  <a:srgbClr val="000099"/>
                </a:solidFill>
                <a:ea typeface="黑体" pitchFamily="49" charset="-122"/>
              </a:rPr>
              <a:t>                m[i, j] = ∞; </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k</a:t>
            </a:r>
            <a:r>
              <a:rPr lang="en-US" altLang="zh-CN" sz="2400" dirty="0">
                <a:solidFill>
                  <a:srgbClr val="000099"/>
                </a:solidFill>
                <a:ea typeface="黑体" pitchFamily="49" charset="-122"/>
                <a:sym typeface="Symbol" pitchFamily="18" charset="2"/>
              </a:rPr>
              <a:t>=</a:t>
            </a:r>
            <a:r>
              <a:rPr lang="en-US" altLang="zh-CN" sz="2400" dirty="0">
                <a:solidFill>
                  <a:srgbClr val="000099"/>
                </a:solidFill>
                <a:ea typeface="黑体" pitchFamily="49" charset="-122"/>
              </a:rPr>
              <a:t>i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q = m[i, k]+m[k+1, j]+r</a:t>
            </a:r>
            <a:r>
              <a:rPr lang="en-US" altLang="zh-CN" sz="2400" baseline="-25000" dirty="0">
                <a:solidFill>
                  <a:srgbClr val="000099"/>
                </a:solidFill>
                <a:ea typeface="黑体" pitchFamily="49" charset="-122"/>
              </a:rPr>
              <a:t>i-1</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k</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j</a:t>
            </a:r>
          </a:p>
          <a:p>
            <a:r>
              <a:rPr lang="en-US" altLang="zh-CN" sz="2400" dirty="0">
                <a:solidFill>
                  <a:srgbClr val="000099"/>
                </a:solidFill>
                <a:ea typeface="黑体" pitchFamily="49" charset="-122"/>
              </a:rPr>
              <a:t>                    </a:t>
            </a:r>
            <a:r>
              <a:rPr lang="en-US" altLang="zh-CN" sz="2400" dirty="0">
                <a:solidFill>
                  <a:srgbClr val="C00000"/>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q&lt;m[i, j]</a:t>
            </a:r>
            <a:r>
              <a:rPr lang="en-US" altLang="zh-CN" sz="2400" b="1" dirty="0">
                <a:solidFill>
                  <a:srgbClr val="000099"/>
                </a:solidFill>
                <a:ea typeface="黑体" pitchFamily="49" charset="-122"/>
              </a:rPr>
              <a:t> then</a:t>
            </a:r>
          </a:p>
          <a:p>
            <a:r>
              <a:rPr lang="en-US" altLang="zh-CN" sz="2400" dirty="0">
                <a:solidFill>
                  <a:srgbClr val="000099"/>
                </a:solidFill>
                <a:ea typeface="黑体" pitchFamily="49" charset="-122"/>
              </a:rPr>
              <a:t>                          m[</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]=q;</a:t>
            </a:r>
          </a:p>
          <a:p>
            <a:r>
              <a:rPr lang="en-US" altLang="zh-CN" sz="2400" dirty="0">
                <a:solidFill>
                  <a:srgbClr val="000099"/>
                </a:solidFill>
                <a:ea typeface="黑体" pitchFamily="49" charset="-122"/>
              </a:rPr>
              <a:t>                          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]=k;</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return</a:t>
            </a:r>
            <a:r>
              <a:rPr lang="en-US" altLang="zh-CN" sz="2400" dirty="0">
                <a:solidFill>
                  <a:srgbClr val="000099"/>
                </a:solidFill>
                <a:ea typeface="黑体" pitchFamily="49" charset="-122"/>
              </a:rPr>
              <a:t> m and s</a:t>
            </a:r>
            <a:endParaRPr lang="zh-CN" altLang="en-US" sz="2400" dirty="0">
              <a:solidFill>
                <a:srgbClr val="000099"/>
              </a:solidFill>
              <a:ea typeface="黑体" pitchFamily="49" charset="-122"/>
            </a:endParaRPr>
          </a:p>
        </p:txBody>
      </p:sp>
      <p:sp>
        <p:nvSpPr>
          <p:cNvPr id="6" name="TextBox 5"/>
          <p:cNvSpPr txBox="1"/>
          <p:nvPr/>
        </p:nvSpPr>
        <p:spPr>
          <a:xfrm>
            <a:off x="5760132" y="1380919"/>
            <a:ext cx="3272050"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自底向上方法</a:t>
            </a:r>
          </a:p>
        </p:txBody>
      </p:sp>
    </p:spTree>
    <p:extLst>
      <p:ext uri="{BB962C8B-B14F-4D97-AF65-F5344CB8AC3E}">
        <p14:creationId xmlns:p14="http://schemas.microsoft.com/office/powerpoint/2010/main" val="399374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13</a:t>
            </a:fld>
            <a:endParaRPr lang="en-US" altLang="zh-CN" dirty="0"/>
          </a:p>
        </p:txBody>
      </p:sp>
      <p:sp>
        <p:nvSpPr>
          <p:cNvPr id="5" name="TextBox 4"/>
          <p:cNvSpPr txBox="1"/>
          <p:nvPr/>
        </p:nvSpPr>
        <p:spPr>
          <a:xfrm>
            <a:off x="575556" y="1248223"/>
            <a:ext cx="6502101" cy="5262979"/>
          </a:xfrm>
          <a:prstGeom prst="rect">
            <a:avLst/>
          </a:prstGeom>
          <a:noFill/>
          <a:ln w="25400">
            <a:noFill/>
          </a:ln>
        </p:spPr>
        <p:txBody>
          <a:bodyPr wrap="none" rtlCol="0">
            <a:spAutoFit/>
          </a:bodyPr>
          <a:lstStyle/>
          <a:p>
            <a:r>
              <a:rPr lang="en-US" altLang="zh-CN" sz="2400" dirty="0">
                <a:solidFill>
                  <a:srgbClr val="000099"/>
                </a:solidFill>
                <a:ea typeface="黑体" pitchFamily="49" charset="-122"/>
              </a:rPr>
              <a:t>m[N,N], s[N,N] </a:t>
            </a:r>
            <a:r>
              <a:rPr lang="zh-CN" altLang="en-US" sz="2400" dirty="0">
                <a:solidFill>
                  <a:srgbClr val="000099"/>
                </a:solidFill>
                <a:ea typeface="黑体" pitchFamily="49" charset="-122"/>
              </a:rPr>
              <a:t>赋</a:t>
            </a:r>
            <a:r>
              <a:rPr lang="en-US" altLang="zh-CN" sz="2400" dirty="0">
                <a:solidFill>
                  <a:srgbClr val="000099"/>
                </a:solidFill>
                <a:ea typeface="黑体" pitchFamily="49" charset="-122"/>
              </a:rPr>
              <a:t>-1;</a:t>
            </a:r>
          </a:p>
          <a:p>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 (i, j)</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i=j </a:t>
            </a:r>
            <a:r>
              <a:rPr lang="en-US" altLang="zh-CN" sz="2400" b="1" dirty="0">
                <a:solidFill>
                  <a:srgbClr val="000099"/>
                </a:solidFill>
                <a:ea typeface="黑体" pitchFamily="49" charset="-122"/>
              </a:rPr>
              <a:t>then</a:t>
            </a:r>
          </a:p>
          <a:p>
            <a:r>
              <a:rPr lang="en-US" altLang="zh-CN" sz="2400" dirty="0">
                <a:solidFill>
                  <a:srgbClr val="000099"/>
                </a:solidFill>
                <a:ea typeface="黑体" pitchFamily="49" charset="-122"/>
              </a:rPr>
              <a:t>         m[i, j]=0; </a:t>
            </a:r>
          </a:p>
          <a:p>
            <a:r>
              <a:rPr lang="en-US" altLang="zh-CN" sz="2400" b="1" dirty="0">
                <a:solidFill>
                  <a:srgbClr val="000099"/>
                </a:solidFill>
                <a:ea typeface="黑体" pitchFamily="49" charset="-122"/>
              </a:rPr>
              <a:t>         return</a:t>
            </a:r>
            <a:r>
              <a:rPr lang="en-US" altLang="zh-CN" sz="2400" dirty="0">
                <a:solidFill>
                  <a:srgbClr val="000099"/>
                </a:solidFill>
                <a:ea typeface="黑体" pitchFamily="49" charset="-122"/>
              </a:rPr>
              <a:t>;</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a:t>
            </a:r>
            <a:r>
              <a:rPr lang="en-US" altLang="zh-CN" sz="2400" dirty="0">
                <a:solidFill>
                  <a:srgbClr val="000099"/>
                </a:solidFill>
                <a:ea typeface="黑体" pitchFamily="49" charset="-122"/>
              </a:rPr>
              <a:t>m[i, j] = ∞; </a:t>
            </a:r>
          </a:p>
          <a:p>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k</a:t>
            </a:r>
            <a:r>
              <a:rPr lang="en-US" altLang="zh-CN" sz="2400" dirty="0">
                <a:solidFill>
                  <a:srgbClr val="000099"/>
                </a:solidFill>
                <a:ea typeface="黑体" pitchFamily="49" charset="-122"/>
                <a:sym typeface="Symbol" pitchFamily="18" charset="2"/>
              </a:rPr>
              <a:t>=</a:t>
            </a:r>
            <a:r>
              <a:rPr lang="en-US" altLang="zh-CN" sz="2400" dirty="0">
                <a:solidFill>
                  <a:srgbClr val="000099"/>
                </a:solidFill>
                <a:ea typeface="黑体" pitchFamily="49" charset="-122"/>
              </a:rPr>
              <a:t>i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do</a:t>
            </a:r>
          </a:p>
          <a:p>
            <a:r>
              <a:rPr lang="en-US" altLang="zh-CN" sz="2400" b="1" dirty="0">
                <a:solidFill>
                  <a:srgbClr val="000099"/>
                </a:solidFill>
                <a:ea typeface="黑体" pitchFamily="49" charset="-122"/>
              </a:rPr>
              <a:t>        </a:t>
            </a:r>
            <a:r>
              <a:rPr lang="en-US" altLang="zh-CN" sz="2400" dirty="0">
                <a:solidFill>
                  <a:srgbClr val="000099"/>
                </a:solidFill>
                <a:ea typeface="黑体" pitchFamily="49" charset="-122"/>
              </a:rPr>
              <a:t>  a = m[i, k]; b = m[k+1, j];</a:t>
            </a:r>
          </a:p>
          <a:p>
            <a:r>
              <a:rPr lang="en-US" altLang="zh-CN" sz="2400" b="1" dirty="0">
                <a:solidFill>
                  <a:srgbClr val="000099"/>
                </a:solidFill>
                <a:ea typeface="黑体" pitchFamily="49" charset="-122"/>
              </a:rPr>
              <a:t>          if</a:t>
            </a:r>
            <a:r>
              <a:rPr lang="en-US" altLang="zh-CN" sz="2400" dirty="0">
                <a:solidFill>
                  <a:srgbClr val="000099"/>
                </a:solidFill>
                <a:ea typeface="黑体" pitchFamily="49" charset="-122"/>
              </a:rPr>
              <a:t> a == -1</a:t>
            </a:r>
            <a:r>
              <a:rPr lang="en-US" altLang="zh-CN" sz="2400" b="1" dirty="0">
                <a:solidFill>
                  <a:srgbClr val="000099"/>
                </a:solidFill>
                <a:ea typeface="黑体" pitchFamily="49" charset="-122"/>
              </a:rPr>
              <a:t> then</a:t>
            </a:r>
            <a:r>
              <a:rPr lang="en-US" altLang="zh-CN" sz="2400" dirty="0">
                <a:solidFill>
                  <a:srgbClr val="000099"/>
                </a:solidFill>
                <a:ea typeface="黑体" pitchFamily="49" charset="-122"/>
              </a:rPr>
              <a:t>  a = </a:t>
            </a:r>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(i, k);</a:t>
            </a:r>
          </a:p>
          <a:p>
            <a:r>
              <a:rPr lang="en-US" altLang="zh-CN" sz="2400" b="1" dirty="0">
                <a:solidFill>
                  <a:srgbClr val="000099"/>
                </a:solidFill>
                <a:ea typeface="黑体" pitchFamily="49" charset="-122"/>
              </a:rPr>
              <a:t>          if</a:t>
            </a:r>
            <a:r>
              <a:rPr lang="en-US" altLang="zh-CN" sz="2400" dirty="0">
                <a:solidFill>
                  <a:srgbClr val="000099"/>
                </a:solidFill>
                <a:ea typeface="黑体" pitchFamily="49" charset="-122"/>
              </a:rPr>
              <a:t> b == -1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b = </a:t>
            </a:r>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(k+1, j);</a:t>
            </a:r>
            <a:endParaRPr lang="en-US" altLang="zh-CN" sz="2400" b="1" dirty="0">
              <a:solidFill>
                <a:srgbClr val="000099"/>
              </a:solidFill>
              <a:ea typeface="黑体" pitchFamily="49" charset="-122"/>
            </a:endParaRPr>
          </a:p>
          <a:p>
            <a:r>
              <a:rPr lang="en-US" altLang="zh-CN" sz="2400" dirty="0">
                <a:solidFill>
                  <a:srgbClr val="000099"/>
                </a:solidFill>
                <a:ea typeface="黑体" pitchFamily="49" charset="-122"/>
              </a:rPr>
              <a:t>          q = a + b + r</a:t>
            </a:r>
            <a:r>
              <a:rPr lang="en-US" altLang="zh-CN" sz="2400" baseline="-25000" dirty="0">
                <a:solidFill>
                  <a:srgbClr val="000099"/>
                </a:solidFill>
                <a:ea typeface="黑体" pitchFamily="49" charset="-122"/>
              </a:rPr>
              <a:t>i-1</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k</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j</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q&lt;m[i, j]</a:t>
            </a:r>
            <a:r>
              <a:rPr lang="en-US" altLang="zh-CN" sz="2400" b="1" dirty="0">
                <a:solidFill>
                  <a:srgbClr val="000099"/>
                </a:solidFill>
                <a:ea typeface="黑体" pitchFamily="49" charset="-122"/>
              </a:rPr>
              <a:t> then</a:t>
            </a:r>
          </a:p>
          <a:p>
            <a:r>
              <a:rPr lang="en-US" altLang="zh-CN" sz="2400" dirty="0">
                <a:solidFill>
                  <a:srgbClr val="000099"/>
                </a:solidFill>
                <a:ea typeface="黑体" pitchFamily="49" charset="-122"/>
              </a:rPr>
              <a:t>               m[</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]=q;</a:t>
            </a:r>
          </a:p>
          <a:p>
            <a:r>
              <a:rPr lang="en-US" altLang="zh-CN" sz="2400" dirty="0">
                <a:solidFill>
                  <a:srgbClr val="000099"/>
                </a:solidFill>
                <a:ea typeface="黑体" pitchFamily="49" charset="-122"/>
              </a:rPr>
              <a:t>               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]=k;</a:t>
            </a:r>
            <a:endParaRPr lang="zh-CN" altLang="en-US" sz="2400" dirty="0">
              <a:solidFill>
                <a:srgbClr val="000099"/>
              </a:solidFill>
              <a:ea typeface="黑体" pitchFamily="49" charset="-122"/>
            </a:endParaRPr>
          </a:p>
        </p:txBody>
      </p:sp>
      <p:sp>
        <p:nvSpPr>
          <p:cNvPr id="8" name="TextBox 7"/>
          <p:cNvSpPr txBox="1"/>
          <p:nvPr/>
        </p:nvSpPr>
        <p:spPr>
          <a:xfrm>
            <a:off x="5328084" y="1263329"/>
            <a:ext cx="3786614"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递归备忘录方法</a:t>
            </a:r>
          </a:p>
        </p:txBody>
      </p:sp>
    </p:spTree>
    <p:extLst>
      <p:ext uri="{BB962C8B-B14F-4D97-AF65-F5344CB8AC3E}">
        <p14:creationId xmlns:p14="http://schemas.microsoft.com/office/powerpoint/2010/main" val="42697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长度为</a:t>
            </a:r>
            <a:r>
              <a:rPr lang="en-US" altLang="zh-CN" dirty="0"/>
              <a:t>n</a:t>
            </a:r>
            <a:r>
              <a:rPr lang="zh-CN" altLang="en-US" dirty="0"/>
              <a:t>英寸的钢条进行切割，可有很多切法</a:t>
            </a:r>
            <a:endParaRPr lang="en-US" altLang="zh-CN" dirty="0"/>
          </a:p>
          <a:p>
            <a:pPr lvl="1"/>
            <a:r>
              <a:rPr lang="en-US" altLang="zh-CN" dirty="0"/>
              <a:t>1</a:t>
            </a:r>
            <a:r>
              <a:rPr lang="zh-CN" altLang="en-US" dirty="0"/>
              <a:t>段</a:t>
            </a:r>
            <a:r>
              <a:rPr lang="en-US" altLang="zh-CN" dirty="0"/>
              <a:t>4</a:t>
            </a:r>
            <a:r>
              <a:rPr lang="zh-CN" altLang="en-US" dirty="0"/>
              <a:t>英寸</a:t>
            </a:r>
            <a:endParaRPr lang="en-US" altLang="zh-CN" dirty="0"/>
          </a:p>
          <a:p>
            <a:pPr lvl="1"/>
            <a:r>
              <a:rPr lang="en-US" altLang="zh-CN" dirty="0"/>
              <a:t>4</a:t>
            </a:r>
            <a:r>
              <a:rPr lang="zh-CN" altLang="en-US" dirty="0"/>
              <a:t>段</a:t>
            </a:r>
            <a:r>
              <a:rPr lang="en-US" altLang="zh-CN" dirty="0"/>
              <a:t>1</a:t>
            </a:r>
            <a:r>
              <a:rPr lang="zh-CN" altLang="en-US" dirty="0"/>
              <a:t>英寸</a:t>
            </a:r>
            <a:endParaRPr lang="en-US" altLang="zh-CN" dirty="0"/>
          </a:p>
          <a:p>
            <a:pPr lvl="1"/>
            <a:r>
              <a:rPr lang="en-US" altLang="zh-CN" dirty="0"/>
              <a:t>2</a:t>
            </a:r>
            <a:r>
              <a:rPr lang="zh-CN" altLang="en-US" dirty="0"/>
              <a:t>段</a:t>
            </a:r>
            <a:r>
              <a:rPr lang="en-US" altLang="zh-CN" dirty="0"/>
              <a:t>2</a:t>
            </a:r>
            <a:r>
              <a:rPr lang="zh-CN" altLang="en-US" dirty="0"/>
              <a:t>英寸</a:t>
            </a:r>
            <a:endParaRPr lang="en-US" altLang="zh-CN" dirty="0"/>
          </a:p>
          <a:p>
            <a:pPr lvl="1"/>
            <a:r>
              <a:rPr lang="en-US" altLang="zh-CN" dirty="0"/>
              <a:t>1</a:t>
            </a:r>
            <a:r>
              <a:rPr lang="zh-CN" altLang="en-US" dirty="0"/>
              <a:t>段</a:t>
            </a:r>
            <a:r>
              <a:rPr lang="en-US" altLang="zh-CN" dirty="0"/>
              <a:t>3</a:t>
            </a:r>
            <a:r>
              <a:rPr lang="zh-CN" altLang="en-US" dirty="0"/>
              <a:t>英寸</a:t>
            </a:r>
            <a:r>
              <a:rPr lang="en-US" altLang="zh-CN" dirty="0"/>
              <a:t>1</a:t>
            </a:r>
            <a:r>
              <a:rPr lang="zh-CN" altLang="en-US" dirty="0"/>
              <a:t>段</a:t>
            </a:r>
            <a:r>
              <a:rPr lang="en-US" altLang="zh-CN" dirty="0"/>
              <a:t>1</a:t>
            </a:r>
            <a:r>
              <a:rPr lang="zh-CN" altLang="en-US" dirty="0"/>
              <a:t>英寸</a:t>
            </a:r>
            <a:endParaRPr lang="en-US" altLang="zh-CN" dirty="0"/>
          </a:p>
          <a:p>
            <a:r>
              <a:rPr lang="zh-CN" altLang="en-US" dirty="0"/>
              <a:t>假设有一张价格表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14</a:t>
            </a:fld>
            <a:endParaRPr lang="en-US" altLang="zh-CN" dirty="0"/>
          </a:p>
        </p:txBody>
      </p:sp>
      <p:grpSp>
        <p:nvGrpSpPr>
          <p:cNvPr id="18" name="组合 17"/>
          <p:cNvGrpSpPr/>
          <p:nvPr/>
        </p:nvGrpSpPr>
        <p:grpSpPr>
          <a:xfrm>
            <a:off x="4065139" y="2528900"/>
            <a:ext cx="4962945" cy="338750"/>
            <a:chOff x="1295636" y="3648199"/>
            <a:chExt cx="4962945" cy="338750"/>
          </a:xfrm>
        </p:grpSpPr>
        <p:sp>
          <p:nvSpPr>
            <p:cNvPr id="6" name="TextBox 144"/>
            <p:cNvSpPr txBox="1">
              <a:spLocks noChangeArrowheads="1"/>
            </p:cNvSpPr>
            <p:nvPr/>
          </p:nvSpPr>
          <p:spPr bwMode="auto">
            <a:xfrm>
              <a:off x="1295636"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7" name="TextBox 145"/>
            <p:cNvSpPr txBox="1">
              <a:spLocks noChangeArrowheads="1"/>
            </p:cNvSpPr>
            <p:nvPr/>
          </p:nvSpPr>
          <p:spPr bwMode="auto">
            <a:xfrm>
              <a:off x="2536372"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8" name="TextBox 146"/>
            <p:cNvSpPr txBox="1">
              <a:spLocks noChangeArrowheads="1"/>
            </p:cNvSpPr>
            <p:nvPr/>
          </p:nvSpPr>
          <p:spPr bwMode="auto">
            <a:xfrm>
              <a:off x="3777109"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17" name="TextBox 146"/>
            <p:cNvSpPr txBox="1">
              <a:spLocks noChangeArrowheads="1"/>
            </p:cNvSpPr>
            <p:nvPr/>
          </p:nvSpPr>
          <p:spPr bwMode="auto">
            <a:xfrm>
              <a:off x="5017845"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grpSp>
        <p:nvGrpSpPr>
          <p:cNvPr id="30" name="组合 29"/>
          <p:cNvGrpSpPr/>
          <p:nvPr/>
        </p:nvGrpSpPr>
        <p:grpSpPr>
          <a:xfrm>
            <a:off x="1320646" y="4833156"/>
            <a:ext cx="6203682" cy="677500"/>
            <a:chOff x="976748" y="4905164"/>
            <a:chExt cx="6203682" cy="677500"/>
          </a:xfrm>
        </p:grpSpPr>
        <p:sp>
          <p:nvSpPr>
            <p:cNvPr id="20" name="TextBox 144"/>
            <p:cNvSpPr txBox="1">
              <a:spLocks noChangeArrowheads="1"/>
            </p:cNvSpPr>
            <p:nvPr/>
          </p:nvSpPr>
          <p:spPr bwMode="auto">
            <a:xfrm>
              <a:off x="2217484"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1</a:t>
              </a:r>
              <a:endParaRPr lang="zh-CN" altLang="en-US" sz="1600" b="1" dirty="0">
                <a:solidFill>
                  <a:srgbClr val="000099"/>
                </a:solidFill>
                <a:ea typeface="黑体" pitchFamily="2" charset="-122"/>
              </a:endParaRPr>
            </a:p>
          </p:txBody>
        </p:sp>
        <p:sp>
          <p:nvSpPr>
            <p:cNvPr id="21" name="TextBox 145"/>
            <p:cNvSpPr txBox="1">
              <a:spLocks noChangeArrowheads="1"/>
            </p:cNvSpPr>
            <p:nvPr/>
          </p:nvSpPr>
          <p:spPr bwMode="auto">
            <a:xfrm>
              <a:off x="3458220"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2</a:t>
              </a:r>
              <a:endParaRPr lang="zh-CN" altLang="en-US" sz="1600" b="1" dirty="0">
                <a:solidFill>
                  <a:srgbClr val="000099"/>
                </a:solidFill>
                <a:ea typeface="黑体" pitchFamily="2" charset="-122"/>
              </a:endParaRPr>
            </a:p>
          </p:txBody>
        </p:sp>
        <p:sp>
          <p:nvSpPr>
            <p:cNvPr id="22" name="TextBox 146"/>
            <p:cNvSpPr txBox="1">
              <a:spLocks noChangeArrowheads="1"/>
            </p:cNvSpPr>
            <p:nvPr/>
          </p:nvSpPr>
          <p:spPr bwMode="auto">
            <a:xfrm>
              <a:off x="4698957"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3</a:t>
              </a:r>
              <a:endParaRPr lang="zh-CN" altLang="en-US" sz="1600" b="1" dirty="0">
                <a:solidFill>
                  <a:srgbClr val="000099"/>
                </a:solidFill>
                <a:ea typeface="黑体" pitchFamily="2" charset="-122"/>
              </a:endParaRPr>
            </a:p>
          </p:txBody>
        </p:sp>
        <p:sp>
          <p:nvSpPr>
            <p:cNvPr id="23" name="TextBox 146"/>
            <p:cNvSpPr txBox="1">
              <a:spLocks noChangeArrowheads="1"/>
            </p:cNvSpPr>
            <p:nvPr/>
          </p:nvSpPr>
          <p:spPr bwMode="auto">
            <a:xfrm>
              <a:off x="5939693"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4</a:t>
              </a:r>
              <a:endParaRPr lang="zh-CN" altLang="en-US" sz="1600" b="1" dirty="0">
                <a:solidFill>
                  <a:srgbClr val="000099"/>
                </a:solidFill>
                <a:ea typeface="黑体" pitchFamily="2" charset="-122"/>
              </a:endParaRPr>
            </a:p>
          </p:txBody>
        </p:sp>
        <p:sp>
          <p:nvSpPr>
            <p:cNvPr id="24" name="TextBox 146"/>
            <p:cNvSpPr txBox="1">
              <a:spLocks noChangeArrowheads="1"/>
            </p:cNvSpPr>
            <p:nvPr/>
          </p:nvSpPr>
          <p:spPr bwMode="auto">
            <a:xfrm>
              <a:off x="976748"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dirty="0">
                  <a:solidFill>
                    <a:srgbClr val="000099"/>
                  </a:solidFill>
                  <a:ea typeface="黑体" pitchFamily="2" charset="-122"/>
                </a:rPr>
                <a:t>长度</a:t>
              </a:r>
              <a:r>
                <a:rPr lang="en-US" altLang="zh-CN" sz="1600" b="1" dirty="0">
                  <a:solidFill>
                    <a:srgbClr val="000099"/>
                  </a:solidFill>
                  <a:ea typeface="黑体" pitchFamily="2" charset="-122"/>
                </a:rPr>
                <a:t>i</a:t>
              </a:r>
              <a:endParaRPr lang="zh-CN" altLang="en-US" sz="1600" b="1" dirty="0">
                <a:solidFill>
                  <a:srgbClr val="000099"/>
                </a:solidFill>
                <a:ea typeface="黑体" pitchFamily="2" charset="-122"/>
              </a:endParaRPr>
            </a:p>
          </p:txBody>
        </p:sp>
        <p:sp>
          <p:nvSpPr>
            <p:cNvPr id="25" name="TextBox 144"/>
            <p:cNvSpPr txBox="1">
              <a:spLocks noChangeArrowheads="1"/>
            </p:cNvSpPr>
            <p:nvPr/>
          </p:nvSpPr>
          <p:spPr bwMode="auto">
            <a:xfrm>
              <a:off x="2217485"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1</a:t>
              </a:r>
              <a:endParaRPr lang="zh-CN" altLang="en-US" sz="1600" b="1" dirty="0">
                <a:solidFill>
                  <a:srgbClr val="000099"/>
                </a:solidFill>
                <a:ea typeface="黑体" pitchFamily="2" charset="-122"/>
              </a:endParaRPr>
            </a:p>
          </p:txBody>
        </p:sp>
        <p:sp>
          <p:nvSpPr>
            <p:cNvPr id="26" name="TextBox 145"/>
            <p:cNvSpPr txBox="1">
              <a:spLocks noChangeArrowheads="1"/>
            </p:cNvSpPr>
            <p:nvPr/>
          </p:nvSpPr>
          <p:spPr bwMode="auto">
            <a:xfrm>
              <a:off x="3458221"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5</a:t>
              </a:r>
              <a:endParaRPr lang="zh-CN" altLang="en-US" sz="1600" b="1" dirty="0">
                <a:solidFill>
                  <a:srgbClr val="000099"/>
                </a:solidFill>
                <a:ea typeface="黑体" pitchFamily="2" charset="-122"/>
              </a:endParaRPr>
            </a:p>
          </p:txBody>
        </p:sp>
        <p:sp>
          <p:nvSpPr>
            <p:cNvPr id="27" name="TextBox 146"/>
            <p:cNvSpPr txBox="1">
              <a:spLocks noChangeArrowheads="1"/>
            </p:cNvSpPr>
            <p:nvPr/>
          </p:nvSpPr>
          <p:spPr bwMode="auto">
            <a:xfrm>
              <a:off x="4698958"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8</a:t>
              </a:r>
              <a:endParaRPr lang="zh-CN" altLang="en-US" sz="1600" b="1" dirty="0">
                <a:solidFill>
                  <a:srgbClr val="000099"/>
                </a:solidFill>
                <a:ea typeface="黑体" pitchFamily="2" charset="-122"/>
              </a:endParaRPr>
            </a:p>
          </p:txBody>
        </p:sp>
        <p:sp>
          <p:nvSpPr>
            <p:cNvPr id="28" name="TextBox 146"/>
            <p:cNvSpPr txBox="1">
              <a:spLocks noChangeArrowheads="1"/>
            </p:cNvSpPr>
            <p:nvPr/>
          </p:nvSpPr>
          <p:spPr bwMode="auto">
            <a:xfrm>
              <a:off x="5939694"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9</a:t>
              </a:r>
              <a:endParaRPr lang="zh-CN" altLang="en-US" sz="1600" b="1" dirty="0">
                <a:solidFill>
                  <a:srgbClr val="000099"/>
                </a:solidFill>
                <a:ea typeface="黑体" pitchFamily="2" charset="-122"/>
              </a:endParaRPr>
            </a:p>
          </p:txBody>
        </p:sp>
        <p:sp>
          <p:nvSpPr>
            <p:cNvPr id="29" name="TextBox 146"/>
            <p:cNvSpPr txBox="1">
              <a:spLocks noChangeArrowheads="1"/>
            </p:cNvSpPr>
            <p:nvPr/>
          </p:nvSpPr>
          <p:spPr bwMode="auto">
            <a:xfrm>
              <a:off x="976749"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dirty="0">
                  <a:solidFill>
                    <a:srgbClr val="000099"/>
                  </a:solidFill>
                  <a:ea typeface="黑体" pitchFamily="2" charset="-122"/>
                </a:rPr>
                <a:t>价格</a:t>
              </a:r>
              <a:r>
                <a:rPr lang="en-US" altLang="zh-CN" sz="1600" b="1" dirty="0">
                  <a:solidFill>
                    <a:srgbClr val="000099"/>
                  </a:solidFill>
                  <a:ea typeface="黑体" pitchFamily="2" charset="-122"/>
                </a:rPr>
                <a:t>pi</a:t>
              </a:r>
              <a:endParaRPr lang="zh-CN" altLang="en-US" sz="1600" b="1" dirty="0">
                <a:solidFill>
                  <a:srgbClr val="000099"/>
                </a:solidFill>
                <a:ea typeface="黑体" pitchFamily="2" charset="-122"/>
              </a:endParaRPr>
            </a:p>
          </p:txBody>
        </p:sp>
      </p:grpSp>
      <p:sp>
        <p:nvSpPr>
          <p:cNvPr id="31" name="TextBox 30"/>
          <p:cNvSpPr txBox="1"/>
          <p:nvPr/>
        </p:nvSpPr>
        <p:spPr>
          <a:xfrm>
            <a:off x="1685198" y="5913276"/>
            <a:ext cx="5474576" cy="369332"/>
          </a:xfrm>
          <a:prstGeom prst="rect">
            <a:avLst/>
          </a:prstGeom>
          <a:noFill/>
          <a:ln w="25400">
            <a:noFill/>
          </a:ln>
        </p:spPr>
        <p:txBody>
          <a:bodyPr wrap="none" rtlCol="0">
            <a:spAutoFit/>
          </a:bodyPr>
          <a:lstStyle/>
          <a:p>
            <a:pPr eaLnBrk="1" hangingPunct="1">
              <a:buFont typeface="Wingdings" pitchFamily="2" charset="2"/>
              <a:buNone/>
            </a:pPr>
            <a:r>
              <a:rPr lang="zh-CN" altLang="en-US" b="1" dirty="0">
                <a:solidFill>
                  <a:srgbClr val="000099"/>
                </a:solidFill>
                <a:ea typeface="黑体" pitchFamily="49" charset="-122"/>
              </a:rPr>
              <a:t>将这</a:t>
            </a:r>
            <a:r>
              <a:rPr lang="en-US" altLang="zh-CN" b="1" dirty="0">
                <a:solidFill>
                  <a:srgbClr val="000099"/>
                </a:solidFill>
                <a:ea typeface="黑体" pitchFamily="49" charset="-122"/>
              </a:rPr>
              <a:t>4</a:t>
            </a:r>
            <a:r>
              <a:rPr lang="zh-CN" altLang="en-US" b="1" dirty="0">
                <a:solidFill>
                  <a:srgbClr val="000099"/>
                </a:solidFill>
                <a:ea typeface="黑体" pitchFamily="49" charset="-122"/>
              </a:rPr>
              <a:t>英寸的钢条切成</a:t>
            </a:r>
            <a:r>
              <a:rPr lang="en-US" altLang="zh-CN" b="1" dirty="0">
                <a:solidFill>
                  <a:srgbClr val="000099"/>
                </a:solidFill>
                <a:ea typeface="黑体" pitchFamily="49" charset="-122"/>
              </a:rPr>
              <a:t>2</a:t>
            </a:r>
            <a:r>
              <a:rPr lang="zh-CN" altLang="en-US" b="1" dirty="0">
                <a:solidFill>
                  <a:srgbClr val="000099"/>
                </a:solidFill>
                <a:ea typeface="黑体" pitchFamily="49" charset="-122"/>
              </a:rPr>
              <a:t>段</a:t>
            </a:r>
            <a:r>
              <a:rPr lang="en-US" altLang="zh-CN" b="1" dirty="0">
                <a:solidFill>
                  <a:srgbClr val="000099"/>
                </a:solidFill>
                <a:ea typeface="黑体" pitchFamily="49" charset="-122"/>
              </a:rPr>
              <a:t>2</a:t>
            </a:r>
            <a:r>
              <a:rPr lang="zh-CN" altLang="en-US" b="1" dirty="0">
                <a:solidFill>
                  <a:srgbClr val="000099"/>
                </a:solidFill>
                <a:ea typeface="黑体" pitchFamily="49" charset="-122"/>
              </a:rPr>
              <a:t>英寸的，收益最大，为</a:t>
            </a:r>
            <a:r>
              <a:rPr lang="en-US" altLang="zh-CN" b="1" dirty="0">
                <a:solidFill>
                  <a:srgbClr val="000099"/>
                </a:solidFill>
                <a:ea typeface="黑体" pitchFamily="49" charset="-122"/>
              </a:rPr>
              <a:t>10</a:t>
            </a: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4297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t>给定一段长度为</a:t>
            </a:r>
            <a:r>
              <a:rPr lang="en-US" altLang="zh-CN" dirty="0"/>
              <a:t>n</a:t>
            </a:r>
            <a:r>
              <a:rPr lang="zh-CN" altLang="en-US" dirty="0"/>
              <a:t>英寸的钢条和一个价格表</a:t>
            </a:r>
            <a:r>
              <a:rPr lang="en-US" altLang="zh-CN" dirty="0"/>
              <a:t>pi (i=1,2,…,n)</a:t>
            </a:r>
            <a:r>
              <a:rPr lang="zh-CN" altLang="en-US" dirty="0"/>
              <a:t>，给定切割方案，使收益最大</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15</a:t>
            </a:fld>
            <a:endParaRPr lang="en-US" altLang="zh-CN" dirty="0"/>
          </a:p>
        </p:txBody>
      </p:sp>
    </p:spTree>
    <p:extLst>
      <p:ext uri="{BB962C8B-B14F-4D97-AF65-F5344CB8AC3E}">
        <p14:creationId xmlns:p14="http://schemas.microsoft.com/office/powerpoint/2010/main" val="34333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令</a:t>
            </a:r>
            <a:r>
              <a:rPr lang="en-US" altLang="zh-CN" dirty="0"/>
              <a:t>r(n)</a:t>
            </a:r>
            <a:r>
              <a:rPr lang="zh-CN" altLang="en-US" dirty="0"/>
              <a:t>为长度为</a:t>
            </a:r>
            <a:r>
              <a:rPr lang="en-US" altLang="zh-CN" dirty="0"/>
              <a:t>n</a:t>
            </a:r>
            <a:r>
              <a:rPr lang="zh-CN" altLang="en-US" dirty="0"/>
              <a:t>英寸的钢条的最大收益，则</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16</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2231740" y="2204864"/>
                <a:ext cx="5173019" cy="736292"/>
              </a:xfrm>
              <a:prstGeom prst="rect">
                <a:avLst/>
              </a:prstGeom>
              <a:noFill/>
              <a:ln w="25400">
                <a:noFill/>
              </a:ln>
            </p:spPr>
            <p:txBody>
              <a:bodyPr wrap="none" rtlCol="0">
                <a:spAutoFit/>
              </a:bodyPr>
              <a:lstStyle/>
              <a:p>
                <a:pPr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3200" b="1" i="1" smtClean="0">
                          <a:solidFill>
                            <a:srgbClr val="000099"/>
                          </a:solidFill>
                          <a:latin typeface="Cambria Math"/>
                          <a:ea typeface="黑体" pitchFamily="49" charset="-122"/>
                        </a:rPr>
                        <m:t>𝒓</m:t>
                      </m:r>
                      <m:d>
                        <m:dPr>
                          <m:ctrlPr>
                            <a:rPr lang="en-US" altLang="zh-CN" sz="3200" b="1" i="1" smtClean="0">
                              <a:solidFill>
                                <a:srgbClr val="000099"/>
                              </a:solidFill>
                              <a:latin typeface="Cambria Math" panose="02040503050406030204" pitchFamily="18" charset="0"/>
                              <a:ea typeface="黑体" pitchFamily="49" charset="-122"/>
                            </a:rPr>
                          </m:ctrlPr>
                        </m:dPr>
                        <m:e>
                          <m:r>
                            <a:rPr lang="en-US" altLang="zh-CN" sz="3200" b="1" i="1" smtClean="0">
                              <a:solidFill>
                                <a:srgbClr val="000099"/>
                              </a:solidFill>
                              <a:latin typeface="Cambria Math"/>
                              <a:ea typeface="黑体" pitchFamily="49" charset="-122"/>
                            </a:rPr>
                            <m:t>𝒏</m:t>
                          </m:r>
                        </m:e>
                      </m:d>
                      <m:r>
                        <a:rPr lang="en-US" altLang="zh-CN" sz="3200" b="1" i="1" smtClean="0">
                          <a:solidFill>
                            <a:srgbClr val="000099"/>
                          </a:solidFill>
                          <a:latin typeface="Cambria Math"/>
                          <a:ea typeface="黑体" pitchFamily="49" charset="-122"/>
                        </a:rPr>
                        <m:t>=</m:t>
                      </m:r>
                      <m:func>
                        <m:funcPr>
                          <m:ctrlPr>
                            <a:rPr lang="en-US" altLang="zh-CN" sz="3200" b="1" i="1" smtClean="0">
                              <a:solidFill>
                                <a:srgbClr val="000099"/>
                              </a:solidFill>
                              <a:latin typeface="Cambria Math" panose="02040503050406030204" pitchFamily="18" charset="0"/>
                              <a:ea typeface="黑体" pitchFamily="49" charset="-122"/>
                            </a:rPr>
                          </m:ctrlPr>
                        </m:funcPr>
                        <m:fName>
                          <m:limLow>
                            <m:limLowPr>
                              <m:ctrlPr>
                                <a:rPr lang="en-US" altLang="zh-CN" sz="3200" b="1" i="1" smtClean="0">
                                  <a:solidFill>
                                    <a:srgbClr val="000099"/>
                                  </a:solidFill>
                                  <a:latin typeface="Cambria Math" panose="02040503050406030204" pitchFamily="18" charset="0"/>
                                  <a:ea typeface="黑体" pitchFamily="49" charset="-122"/>
                                </a:rPr>
                              </m:ctrlPr>
                            </m:limLowPr>
                            <m:e>
                              <m:r>
                                <a:rPr lang="en-US" altLang="zh-CN" sz="3200" b="1" i="0" smtClean="0">
                                  <a:solidFill>
                                    <a:srgbClr val="000099"/>
                                  </a:solidFill>
                                  <a:latin typeface="Cambria Math"/>
                                  <a:ea typeface="黑体" pitchFamily="49" charset="-122"/>
                                </a:rPr>
                                <m:t>𝐦𝐚𝐱</m:t>
                              </m:r>
                            </m:e>
                            <m:lim>
                              <m:r>
                                <a:rPr lang="en-US" altLang="zh-CN" sz="3200" b="1" i="1" smtClean="0">
                                  <a:solidFill>
                                    <a:srgbClr val="000099"/>
                                  </a:solidFill>
                                  <a:latin typeface="Cambria Math"/>
                                  <a:ea typeface="黑体" pitchFamily="49" charset="-122"/>
                                </a:rPr>
                                <m:t>𝟏</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Cambria Math"/>
                                </a:rPr>
                                <m:t>𝒏</m:t>
                              </m:r>
                            </m:lim>
                          </m:limLow>
                        </m:fName>
                        <m:e>
                          <m:r>
                            <a:rPr lang="en-US" altLang="zh-CN" sz="3200" b="1" i="1" smtClean="0">
                              <a:solidFill>
                                <a:srgbClr val="000099"/>
                              </a:solidFill>
                              <a:latin typeface="Cambria Math"/>
                              <a:ea typeface="黑体" pitchFamily="49" charset="-122"/>
                            </a:rPr>
                            <m:t>{</m:t>
                          </m:r>
                          <m:sSub>
                            <m:sSubPr>
                              <m:ctrlPr>
                                <a:rPr lang="en-US" altLang="zh-CN" sz="3200" b="1" i="1" smtClean="0">
                                  <a:solidFill>
                                    <a:srgbClr val="000099"/>
                                  </a:solidFill>
                                  <a:latin typeface="Cambria Math" panose="02040503050406030204" pitchFamily="18" charset="0"/>
                                  <a:ea typeface="黑体" pitchFamily="49" charset="-122"/>
                                </a:rPr>
                              </m:ctrlPr>
                            </m:sSubPr>
                            <m:e>
                              <m:r>
                                <a:rPr lang="en-US" altLang="zh-CN" sz="3200" b="1" i="1" smtClean="0">
                                  <a:solidFill>
                                    <a:srgbClr val="000099"/>
                                  </a:solidFill>
                                  <a:latin typeface="Cambria Math"/>
                                  <a:ea typeface="黑体" pitchFamily="49" charset="-122"/>
                                </a:rPr>
                                <m:t>𝒑</m:t>
                              </m:r>
                            </m:e>
                            <m:sub>
                              <m:r>
                                <a:rPr lang="en-US" altLang="zh-CN" sz="3200" b="1" i="1" smtClean="0">
                                  <a:solidFill>
                                    <a:srgbClr val="000099"/>
                                  </a:solidFill>
                                  <a:latin typeface="Cambria Math"/>
                                  <a:ea typeface="黑体" pitchFamily="49" charset="-122"/>
                                </a:rPr>
                                <m:t>𝒊</m:t>
                              </m:r>
                            </m:sub>
                          </m:sSub>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𝒓</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𝒏</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黑体" pitchFamily="49" charset="-122"/>
                            </a:rPr>
                            <m:t>)}</m:t>
                          </m:r>
                        </m:e>
                      </m:func>
                    </m:oMath>
                  </m:oMathPara>
                </a14:m>
                <a:endParaRPr lang="zh-CN" altLang="en-US" sz="3200" b="1" dirty="0">
                  <a:solidFill>
                    <a:srgbClr val="000099"/>
                  </a:solidFill>
                  <a:ea typeface="黑体" pitchFamily="49"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31740" y="2204864"/>
                <a:ext cx="5173019" cy="736292"/>
              </a:xfrm>
              <a:prstGeom prst="rect">
                <a:avLst/>
              </a:prstGeom>
              <a:blipFill rotWithShape="1">
                <a:blip r:embed="rId2"/>
                <a:stretch>
                  <a:fillRect/>
                </a:stretch>
              </a:blipFill>
              <a:ln w="25400">
                <a:noFill/>
              </a:ln>
            </p:spPr>
            <p:txBody>
              <a:bodyPr/>
              <a:lstStyle/>
              <a:p>
                <a:r>
                  <a:rPr lang="zh-CN" altLang="en-US">
                    <a:noFill/>
                  </a:rPr>
                  <a:t> </a:t>
                </a:r>
              </a:p>
            </p:txBody>
          </p:sp>
        </mc:Fallback>
      </mc:AlternateContent>
      <p:sp>
        <p:nvSpPr>
          <p:cNvPr id="6" name="TextBox 5"/>
          <p:cNvSpPr txBox="1"/>
          <p:nvPr/>
        </p:nvSpPr>
        <p:spPr>
          <a:xfrm>
            <a:off x="1376771" y="3392996"/>
            <a:ext cx="7223452" cy="400110"/>
          </a:xfrm>
          <a:prstGeom prst="rect">
            <a:avLst/>
          </a:prstGeom>
          <a:noFill/>
          <a:ln w="25400">
            <a:noFill/>
          </a:ln>
        </p:spPr>
        <p:txBody>
          <a:bodyPr wrap="none" rtlCol="0">
            <a:spAutoFit/>
          </a:bodyPr>
          <a:lstStyle/>
          <a:p>
            <a:pPr eaLnBrk="1" hangingPunct="1">
              <a:buFont typeface="Wingdings" pitchFamily="2" charset="2"/>
              <a:buNone/>
            </a:pPr>
            <a:r>
              <a:rPr lang="zh-CN" altLang="en-US" sz="2000" b="1" dirty="0">
                <a:solidFill>
                  <a:srgbClr val="FF0000"/>
                </a:solidFill>
                <a:ea typeface="黑体" pitchFamily="49" charset="-122"/>
              </a:rPr>
              <a:t>含义：从一端切一段长度为</a:t>
            </a:r>
            <a:r>
              <a:rPr lang="en-US" altLang="zh-CN" sz="2000" b="1" dirty="0">
                <a:solidFill>
                  <a:srgbClr val="FF0000"/>
                </a:solidFill>
                <a:ea typeface="黑体" pitchFamily="49" charset="-122"/>
              </a:rPr>
              <a:t>i</a:t>
            </a:r>
            <a:r>
              <a:rPr lang="zh-CN" altLang="en-US" sz="2000" b="1" dirty="0">
                <a:solidFill>
                  <a:srgbClr val="FF0000"/>
                </a:solidFill>
                <a:ea typeface="黑体" pitchFamily="49" charset="-122"/>
              </a:rPr>
              <a:t>的钢条下来后，可获得的最大收益</a:t>
            </a:r>
            <a:endParaRPr lang="en-US" altLang="zh-CN" sz="2000" b="1" dirty="0">
              <a:solidFill>
                <a:srgbClr val="FF0000"/>
              </a:solidFill>
              <a:ea typeface="黑体" pitchFamily="49" charset="-122"/>
            </a:endParaRPr>
          </a:p>
        </p:txBody>
      </p:sp>
      <p:sp>
        <p:nvSpPr>
          <p:cNvPr id="7" name="矩形 6"/>
          <p:cNvSpPr/>
          <p:nvPr/>
        </p:nvSpPr>
        <p:spPr>
          <a:xfrm>
            <a:off x="1370463" y="3961585"/>
            <a:ext cx="7299684" cy="400110"/>
          </a:xfrm>
          <a:prstGeom prst="rect">
            <a:avLst/>
          </a:prstGeom>
        </p:spPr>
        <p:txBody>
          <a:bodyPr wrap="square">
            <a:spAutoFit/>
          </a:bodyPr>
          <a:lstStyle/>
          <a:p>
            <a:pPr lvl="0"/>
            <a:r>
              <a:rPr lang="zh-CN" altLang="en-US" sz="2000" b="1" dirty="0">
                <a:solidFill>
                  <a:srgbClr val="FF0000"/>
                </a:solidFill>
                <a:ea typeface="黑体" pitchFamily="49" charset="-122"/>
              </a:rPr>
              <a:t>即切下来的钢条价格</a:t>
            </a:r>
            <a:r>
              <a:rPr lang="en-US" altLang="zh-CN" sz="2000" b="1" dirty="0">
                <a:solidFill>
                  <a:srgbClr val="FF0000"/>
                </a:solidFill>
                <a:ea typeface="黑体" pitchFamily="49" charset="-122"/>
              </a:rPr>
              <a:t>pi</a:t>
            </a:r>
            <a:r>
              <a:rPr lang="zh-CN" altLang="en-US" sz="2000" b="1" dirty="0">
                <a:solidFill>
                  <a:srgbClr val="FF0000"/>
                </a:solidFill>
                <a:ea typeface="黑体" pitchFamily="49" charset="-122"/>
              </a:rPr>
              <a:t>，加上剩下长度为</a:t>
            </a:r>
            <a:r>
              <a:rPr lang="en-US" altLang="zh-CN" sz="2000" b="1" dirty="0">
                <a:solidFill>
                  <a:srgbClr val="FF0000"/>
                </a:solidFill>
                <a:ea typeface="黑体" pitchFamily="49" charset="-122"/>
              </a:rPr>
              <a:t>n-i</a:t>
            </a:r>
            <a:r>
              <a:rPr lang="zh-CN" altLang="en-US" sz="2000" b="1" dirty="0">
                <a:solidFill>
                  <a:srgbClr val="FF0000"/>
                </a:solidFill>
                <a:ea typeface="黑体" pitchFamily="49" charset="-122"/>
              </a:rPr>
              <a:t>的钢条的最大收益</a:t>
            </a:r>
          </a:p>
        </p:txBody>
      </p:sp>
      <p:sp>
        <p:nvSpPr>
          <p:cNvPr id="8" name="TextBox 7"/>
          <p:cNvSpPr txBox="1"/>
          <p:nvPr/>
        </p:nvSpPr>
        <p:spPr>
          <a:xfrm>
            <a:off x="1439651" y="4546575"/>
            <a:ext cx="595227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具有最优子结构：</a:t>
            </a:r>
          </a:p>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4998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令</a:t>
            </a:r>
            <a:r>
              <a:rPr lang="en-US" altLang="zh-CN" dirty="0"/>
              <a:t>r(n)</a:t>
            </a:r>
            <a:r>
              <a:rPr lang="zh-CN" altLang="en-US" dirty="0"/>
              <a:t>为长度为</a:t>
            </a:r>
            <a:r>
              <a:rPr lang="en-US" altLang="zh-CN" dirty="0"/>
              <a:t>n</a:t>
            </a:r>
            <a:r>
              <a:rPr lang="zh-CN" altLang="en-US" dirty="0"/>
              <a:t>英寸的钢条的最大收益，则</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17</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2231740" y="2204864"/>
                <a:ext cx="5173019" cy="736292"/>
              </a:xfrm>
              <a:prstGeom prst="rect">
                <a:avLst/>
              </a:prstGeom>
              <a:noFill/>
              <a:ln w="25400">
                <a:noFill/>
              </a:ln>
            </p:spPr>
            <p:txBody>
              <a:bodyPr wrap="none" rtlCol="0">
                <a:spAutoFit/>
              </a:bodyPr>
              <a:lstStyle/>
              <a:p>
                <a:pPr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3200" b="1" i="1" smtClean="0">
                          <a:solidFill>
                            <a:srgbClr val="000099"/>
                          </a:solidFill>
                          <a:latin typeface="Cambria Math"/>
                          <a:ea typeface="黑体" pitchFamily="49" charset="-122"/>
                        </a:rPr>
                        <m:t>𝒓</m:t>
                      </m:r>
                      <m:d>
                        <m:dPr>
                          <m:ctrlPr>
                            <a:rPr lang="en-US" altLang="zh-CN" sz="3200" b="1" i="1" smtClean="0">
                              <a:solidFill>
                                <a:srgbClr val="000099"/>
                              </a:solidFill>
                              <a:latin typeface="Cambria Math" panose="02040503050406030204" pitchFamily="18" charset="0"/>
                              <a:ea typeface="黑体" pitchFamily="49" charset="-122"/>
                            </a:rPr>
                          </m:ctrlPr>
                        </m:dPr>
                        <m:e>
                          <m:r>
                            <a:rPr lang="en-US" altLang="zh-CN" sz="3200" b="1" i="1" smtClean="0">
                              <a:solidFill>
                                <a:srgbClr val="000099"/>
                              </a:solidFill>
                              <a:latin typeface="Cambria Math"/>
                              <a:ea typeface="黑体" pitchFamily="49" charset="-122"/>
                            </a:rPr>
                            <m:t>𝒏</m:t>
                          </m:r>
                        </m:e>
                      </m:d>
                      <m:r>
                        <a:rPr lang="en-US" altLang="zh-CN" sz="3200" b="1" i="1" smtClean="0">
                          <a:solidFill>
                            <a:srgbClr val="000099"/>
                          </a:solidFill>
                          <a:latin typeface="Cambria Math"/>
                          <a:ea typeface="黑体" pitchFamily="49" charset="-122"/>
                        </a:rPr>
                        <m:t>=</m:t>
                      </m:r>
                      <m:func>
                        <m:funcPr>
                          <m:ctrlPr>
                            <a:rPr lang="en-US" altLang="zh-CN" sz="3200" b="1" i="1" smtClean="0">
                              <a:solidFill>
                                <a:srgbClr val="000099"/>
                              </a:solidFill>
                              <a:latin typeface="Cambria Math" panose="02040503050406030204" pitchFamily="18" charset="0"/>
                              <a:ea typeface="黑体" pitchFamily="49" charset="-122"/>
                            </a:rPr>
                          </m:ctrlPr>
                        </m:funcPr>
                        <m:fName>
                          <m:limLow>
                            <m:limLowPr>
                              <m:ctrlPr>
                                <a:rPr lang="en-US" altLang="zh-CN" sz="3200" b="1" i="1" smtClean="0">
                                  <a:solidFill>
                                    <a:srgbClr val="000099"/>
                                  </a:solidFill>
                                  <a:latin typeface="Cambria Math" panose="02040503050406030204" pitchFamily="18" charset="0"/>
                                  <a:ea typeface="黑体" pitchFamily="49" charset="-122"/>
                                </a:rPr>
                              </m:ctrlPr>
                            </m:limLowPr>
                            <m:e>
                              <m:r>
                                <a:rPr lang="en-US" altLang="zh-CN" sz="3200" b="1" i="0" smtClean="0">
                                  <a:solidFill>
                                    <a:srgbClr val="000099"/>
                                  </a:solidFill>
                                  <a:latin typeface="Cambria Math"/>
                                  <a:ea typeface="黑体" pitchFamily="49" charset="-122"/>
                                </a:rPr>
                                <m:t>𝐦𝐚𝐱</m:t>
                              </m:r>
                            </m:e>
                            <m:lim>
                              <m:r>
                                <a:rPr lang="en-US" altLang="zh-CN" sz="3200" b="1" i="1" smtClean="0">
                                  <a:solidFill>
                                    <a:srgbClr val="000099"/>
                                  </a:solidFill>
                                  <a:latin typeface="Cambria Math"/>
                                  <a:ea typeface="黑体" pitchFamily="49" charset="-122"/>
                                </a:rPr>
                                <m:t>𝟏</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Cambria Math"/>
                                </a:rPr>
                                <m:t>𝒏</m:t>
                              </m:r>
                            </m:lim>
                          </m:limLow>
                        </m:fName>
                        <m:e>
                          <m:r>
                            <a:rPr lang="en-US" altLang="zh-CN" sz="3200" b="1" i="1" smtClean="0">
                              <a:solidFill>
                                <a:srgbClr val="000099"/>
                              </a:solidFill>
                              <a:latin typeface="Cambria Math"/>
                              <a:ea typeface="黑体" pitchFamily="49" charset="-122"/>
                            </a:rPr>
                            <m:t>{</m:t>
                          </m:r>
                          <m:sSub>
                            <m:sSubPr>
                              <m:ctrlPr>
                                <a:rPr lang="en-US" altLang="zh-CN" sz="3200" b="1" i="1" smtClean="0">
                                  <a:solidFill>
                                    <a:srgbClr val="000099"/>
                                  </a:solidFill>
                                  <a:latin typeface="Cambria Math" panose="02040503050406030204" pitchFamily="18" charset="0"/>
                                  <a:ea typeface="黑体" pitchFamily="49" charset="-122"/>
                                </a:rPr>
                              </m:ctrlPr>
                            </m:sSubPr>
                            <m:e>
                              <m:r>
                                <a:rPr lang="en-US" altLang="zh-CN" sz="3200" b="1" i="1" smtClean="0">
                                  <a:solidFill>
                                    <a:srgbClr val="000099"/>
                                  </a:solidFill>
                                  <a:latin typeface="Cambria Math"/>
                                  <a:ea typeface="黑体" pitchFamily="49" charset="-122"/>
                                </a:rPr>
                                <m:t>𝒑</m:t>
                              </m:r>
                            </m:e>
                            <m:sub>
                              <m:r>
                                <a:rPr lang="en-US" altLang="zh-CN" sz="3200" b="1" i="1" smtClean="0">
                                  <a:solidFill>
                                    <a:srgbClr val="000099"/>
                                  </a:solidFill>
                                  <a:latin typeface="Cambria Math"/>
                                  <a:ea typeface="黑体" pitchFamily="49" charset="-122"/>
                                </a:rPr>
                                <m:t>𝒊</m:t>
                              </m:r>
                            </m:sub>
                          </m:sSub>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𝒓</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𝒏</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黑体" pitchFamily="49" charset="-122"/>
                            </a:rPr>
                            <m:t>)}</m:t>
                          </m:r>
                        </m:e>
                      </m:func>
                    </m:oMath>
                  </m:oMathPara>
                </a14:m>
                <a:endParaRPr lang="zh-CN" altLang="en-US" sz="3200" b="1" dirty="0">
                  <a:solidFill>
                    <a:srgbClr val="000099"/>
                  </a:solidFill>
                  <a:ea typeface="黑体" pitchFamily="49"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31740" y="2204864"/>
                <a:ext cx="5173019" cy="736292"/>
              </a:xfrm>
              <a:prstGeom prst="rect">
                <a:avLst/>
              </a:prstGeom>
              <a:blipFill rotWithShape="1">
                <a:blip r:embed="rId2"/>
                <a:stretch>
                  <a:fillRect/>
                </a:stretch>
              </a:blipFill>
              <a:ln w="25400">
                <a:noFill/>
              </a:ln>
            </p:spPr>
            <p:txBody>
              <a:bodyPr/>
              <a:lstStyle/>
              <a:p>
                <a:r>
                  <a:rPr lang="zh-CN" altLang="en-US">
                    <a:noFill/>
                  </a:rPr>
                  <a:t> </a:t>
                </a:r>
              </a:p>
            </p:txBody>
          </p:sp>
        </mc:Fallback>
      </mc:AlternateContent>
      <p:sp>
        <p:nvSpPr>
          <p:cNvPr id="8" name="TextBox 7"/>
          <p:cNvSpPr txBox="1"/>
          <p:nvPr/>
        </p:nvSpPr>
        <p:spPr>
          <a:xfrm>
            <a:off x="5278201" y="5385719"/>
            <a:ext cx="3616695"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endParaRPr lang="en-US" altLang="zh-CN" sz="3200" b="1" dirty="0">
              <a:solidFill>
                <a:srgbClr val="C00000"/>
              </a:solidFill>
              <a:ea typeface="黑体" pitchFamily="49" charset="-122"/>
            </a:endParaRPr>
          </a:p>
        </p:txBody>
      </p:sp>
      <p:sp>
        <p:nvSpPr>
          <p:cNvPr id="9" name="Line 22"/>
          <p:cNvSpPr>
            <a:spLocks noChangeShapeType="1"/>
          </p:cNvSpPr>
          <p:nvPr/>
        </p:nvSpPr>
        <p:spPr bwMode="auto">
          <a:xfrm flipH="1">
            <a:off x="1977914" y="3573929"/>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0" name="Line 23"/>
          <p:cNvSpPr>
            <a:spLocks noChangeShapeType="1"/>
          </p:cNvSpPr>
          <p:nvPr/>
        </p:nvSpPr>
        <p:spPr bwMode="auto">
          <a:xfrm flipH="1">
            <a:off x="3514145" y="3694059"/>
            <a:ext cx="40978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1" name="Line 24"/>
          <p:cNvSpPr>
            <a:spLocks noChangeShapeType="1"/>
          </p:cNvSpPr>
          <p:nvPr/>
        </p:nvSpPr>
        <p:spPr bwMode="auto">
          <a:xfrm>
            <a:off x="4979588" y="3596247"/>
            <a:ext cx="2425171" cy="865628"/>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2" name="Line 26"/>
          <p:cNvSpPr>
            <a:spLocks noChangeShapeType="1"/>
          </p:cNvSpPr>
          <p:nvPr/>
        </p:nvSpPr>
        <p:spPr bwMode="auto">
          <a:xfrm flipH="1">
            <a:off x="824865" y="4935762"/>
            <a:ext cx="46880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3" name="Line 27"/>
          <p:cNvSpPr>
            <a:spLocks noChangeShapeType="1"/>
          </p:cNvSpPr>
          <p:nvPr/>
        </p:nvSpPr>
        <p:spPr bwMode="auto">
          <a:xfrm>
            <a:off x="1618839" y="4923540"/>
            <a:ext cx="378189" cy="843451"/>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4" name="Text Box 5"/>
          <p:cNvSpPr txBox="1">
            <a:spLocks noChangeArrowheads="1"/>
          </p:cNvSpPr>
          <p:nvPr/>
        </p:nvSpPr>
        <p:spPr bwMode="auto">
          <a:xfrm>
            <a:off x="3349991" y="3212976"/>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a:t>
            </a:r>
          </a:p>
        </p:txBody>
      </p:sp>
      <p:sp>
        <p:nvSpPr>
          <p:cNvPr id="15" name="Text Box 5"/>
          <p:cNvSpPr txBox="1">
            <a:spLocks noChangeArrowheads="1"/>
          </p:cNvSpPr>
          <p:nvPr/>
        </p:nvSpPr>
        <p:spPr bwMode="auto">
          <a:xfrm>
            <a:off x="641609" y="4461875"/>
            <a:ext cx="1590131"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r(n-1)</a:t>
            </a:r>
          </a:p>
        </p:txBody>
      </p:sp>
      <p:sp>
        <p:nvSpPr>
          <p:cNvPr id="16" name="Text Box 5"/>
          <p:cNvSpPr txBox="1">
            <a:spLocks noChangeArrowheads="1"/>
          </p:cNvSpPr>
          <p:nvPr/>
        </p:nvSpPr>
        <p:spPr bwMode="auto">
          <a:xfrm>
            <a:off x="2708317" y="4474097"/>
            <a:ext cx="1611656"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r(n-2)</a:t>
            </a:r>
          </a:p>
        </p:txBody>
      </p:sp>
      <p:sp>
        <p:nvSpPr>
          <p:cNvPr id="17" name="Text Box 5"/>
          <p:cNvSpPr txBox="1">
            <a:spLocks noChangeArrowheads="1"/>
          </p:cNvSpPr>
          <p:nvPr/>
        </p:nvSpPr>
        <p:spPr bwMode="auto">
          <a:xfrm>
            <a:off x="7163780" y="4475693"/>
            <a:ext cx="104462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r(0)</a:t>
            </a:r>
          </a:p>
        </p:txBody>
      </p:sp>
      <p:sp>
        <p:nvSpPr>
          <p:cNvPr id="18" name="Text Box 5"/>
          <p:cNvSpPr txBox="1">
            <a:spLocks noChangeArrowheads="1"/>
          </p:cNvSpPr>
          <p:nvPr/>
        </p:nvSpPr>
        <p:spPr bwMode="auto">
          <a:xfrm>
            <a:off x="365814" y="5821676"/>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r(n-2)</a:t>
            </a:r>
          </a:p>
        </p:txBody>
      </p:sp>
      <p:sp>
        <p:nvSpPr>
          <p:cNvPr id="28" name="Text Box 5"/>
          <p:cNvSpPr txBox="1">
            <a:spLocks noChangeArrowheads="1"/>
          </p:cNvSpPr>
          <p:nvPr/>
        </p:nvSpPr>
        <p:spPr bwMode="auto">
          <a:xfrm>
            <a:off x="4472373" y="4474097"/>
            <a:ext cx="1611656"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r(n-3)</a:t>
            </a:r>
          </a:p>
        </p:txBody>
      </p:sp>
      <p:sp>
        <p:nvSpPr>
          <p:cNvPr id="29" name="Line 23"/>
          <p:cNvSpPr>
            <a:spLocks noChangeShapeType="1"/>
          </p:cNvSpPr>
          <p:nvPr/>
        </p:nvSpPr>
        <p:spPr bwMode="auto">
          <a:xfrm>
            <a:off x="4472371" y="3694059"/>
            <a:ext cx="556417"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31" name="Text Box 5"/>
          <p:cNvSpPr txBox="1">
            <a:spLocks noChangeArrowheads="1"/>
          </p:cNvSpPr>
          <p:nvPr/>
        </p:nvSpPr>
        <p:spPr bwMode="auto">
          <a:xfrm>
            <a:off x="1618839" y="5821675"/>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r(n-3)</a:t>
            </a:r>
          </a:p>
        </p:txBody>
      </p:sp>
      <p:sp>
        <p:nvSpPr>
          <p:cNvPr id="32" name="Text Box 5"/>
          <p:cNvSpPr txBox="1">
            <a:spLocks noChangeArrowheads="1"/>
          </p:cNvSpPr>
          <p:nvPr/>
        </p:nvSpPr>
        <p:spPr bwMode="auto">
          <a:xfrm>
            <a:off x="3543017" y="5821676"/>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r(0)</a:t>
            </a:r>
          </a:p>
        </p:txBody>
      </p:sp>
      <p:sp>
        <p:nvSpPr>
          <p:cNvPr id="33" name="Line 27"/>
          <p:cNvSpPr>
            <a:spLocks noChangeShapeType="1"/>
          </p:cNvSpPr>
          <p:nvPr/>
        </p:nvSpPr>
        <p:spPr bwMode="auto">
          <a:xfrm>
            <a:off x="2077890" y="4923540"/>
            <a:ext cx="1641146" cy="843451"/>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34" name="TextBox 33"/>
          <p:cNvSpPr txBox="1"/>
          <p:nvPr/>
        </p:nvSpPr>
        <p:spPr>
          <a:xfrm>
            <a:off x="2754956" y="5683116"/>
            <a:ext cx="595035"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0099"/>
                </a:solidFill>
                <a:ea typeface="黑体" pitchFamily="49" charset="-122"/>
              </a:rPr>
              <a:t>…</a:t>
            </a:r>
            <a:endParaRPr lang="zh-CN" altLang="en-US" sz="3200" b="1" dirty="0">
              <a:solidFill>
                <a:srgbClr val="000099"/>
              </a:solidFill>
              <a:ea typeface="黑体" pitchFamily="49" charset="-122"/>
            </a:endParaRPr>
          </a:p>
        </p:txBody>
      </p:sp>
      <p:sp>
        <p:nvSpPr>
          <p:cNvPr id="35" name="TextBox 34"/>
          <p:cNvSpPr txBox="1"/>
          <p:nvPr/>
        </p:nvSpPr>
        <p:spPr>
          <a:xfrm>
            <a:off x="6372200" y="4350987"/>
            <a:ext cx="595035"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0099"/>
                </a:solidFill>
                <a:ea typeface="黑体" pitchFamily="49" charset="-122"/>
              </a:rPr>
              <a:t>…</a:t>
            </a:r>
            <a:endParaRPr lang="zh-CN" altLang="en-US" sz="3200" b="1" dirty="0">
              <a:solidFill>
                <a:srgbClr val="000099"/>
              </a:solidFill>
              <a:ea typeface="黑体" pitchFamily="49" charset="-122"/>
            </a:endParaRPr>
          </a:p>
        </p:txBody>
      </p:sp>
    </p:spTree>
    <p:extLst>
      <p:ext uri="{BB962C8B-B14F-4D97-AF65-F5344CB8AC3E}">
        <p14:creationId xmlns:p14="http://schemas.microsoft.com/office/powerpoint/2010/main" val="25128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1" presetClass="entr" presetSubtype="0" fill="hold" grpId="1"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8" grpId="0" animBg="1"/>
      <p:bldP spid="29" grpId="0" animBg="1"/>
      <p:bldP spid="31" grpId="0" animBg="1"/>
      <p:bldP spid="32" grpId="0" animBg="1"/>
      <p:bldP spid="33" grpId="0" animBg="1"/>
      <p:bldP spid="34" grpId="0"/>
      <p:bldP spid="35" grpId="0"/>
      <p:bldP spid="3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18</a:t>
            </a:fld>
            <a:endParaRPr lang="en-US" altLang="zh-CN" dirty="0"/>
          </a:p>
        </p:txBody>
      </p:sp>
      <p:sp>
        <p:nvSpPr>
          <p:cNvPr id="6" name="TextBox 5"/>
          <p:cNvSpPr txBox="1"/>
          <p:nvPr/>
        </p:nvSpPr>
        <p:spPr>
          <a:xfrm>
            <a:off x="1223628" y="2168860"/>
            <a:ext cx="6306535" cy="3108543"/>
          </a:xfrm>
          <a:prstGeom prst="rect">
            <a:avLst/>
          </a:prstGeom>
          <a:noFill/>
          <a:ln w="25400">
            <a:noFill/>
          </a:ln>
        </p:spPr>
        <p:txBody>
          <a:bodyPr wrap="none" rtlCol="0">
            <a:spAutoFit/>
          </a:bodyPr>
          <a:lstStyle/>
          <a:p>
            <a:pPr eaLnBrk="1" hangingPunct="1">
              <a:buFont typeface="Wingdings" pitchFamily="2" charset="2"/>
              <a:buNone/>
            </a:pPr>
            <a:r>
              <a:rPr lang="en-US" altLang="zh-CN" sz="2800" b="1" dirty="0">
                <a:solidFill>
                  <a:srgbClr val="000099"/>
                </a:solidFill>
                <a:latin typeface="+mn-lt"/>
                <a:ea typeface="黑体" pitchFamily="49" charset="-122"/>
              </a:rPr>
              <a:t>CUT(p, n, r)</a:t>
            </a:r>
          </a:p>
          <a:p>
            <a:pPr eaLnBrk="1" hangingPunct="1">
              <a:buFont typeface="Wingdings" pitchFamily="2" charset="2"/>
              <a:buNone/>
            </a:pPr>
            <a:r>
              <a:rPr lang="en-US" altLang="zh-CN" sz="2800" b="1" dirty="0">
                <a:solidFill>
                  <a:srgbClr val="000099"/>
                </a:solidFill>
                <a:latin typeface="+mn-lt"/>
                <a:ea typeface="黑体" pitchFamily="49" charset="-122"/>
              </a:rPr>
              <a:t>      r[0] = 0</a:t>
            </a:r>
          </a:p>
          <a:p>
            <a:pPr eaLnBrk="1" hangingPunct="1">
              <a:buFont typeface="Wingdings" pitchFamily="2" charset="2"/>
              <a:buNone/>
            </a:pPr>
            <a:r>
              <a:rPr lang="en-US" altLang="zh-CN" sz="2800" b="1" dirty="0">
                <a:solidFill>
                  <a:srgbClr val="000099"/>
                </a:solidFill>
                <a:latin typeface="+mn-lt"/>
                <a:ea typeface="黑体" pitchFamily="49" charset="-122"/>
              </a:rPr>
              <a:t>      for j=1 to n</a:t>
            </a:r>
          </a:p>
          <a:p>
            <a:pPr eaLnBrk="1" hangingPunct="1">
              <a:buFont typeface="Wingdings" pitchFamily="2" charset="2"/>
              <a:buNone/>
            </a:pPr>
            <a:r>
              <a:rPr lang="en-US" altLang="zh-CN" sz="2800" b="1" dirty="0">
                <a:solidFill>
                  <a:srgbClr val="000099"/>
                </a:solidFill>
                <a:latin typeface="+mn-lt"/>
                <a:ea typeface="黑体" pitchFamily="49" charset="-122"/>
              </a:rPr>
              <a:t>            temp = -∞</a:t>
            </a:r>
          </a:p>
          <a:p>
            <a:pPr eaLnBrk="1" hangingPunct="1">
              <a:buFont typeface="Wingdings" pitchFamily="2" charset="2"/>
              <a:buNone/>
            </a:pPr>
            <a:r>
              <a:rPr lang="en-US" altLang="zh-CN" sz="2800" b="1" dirty="0">
                <a:solidFill>
                  <a:srgbClr val="000099"/>
                </a:solidFill>
                <a:latin typeface="+mn-lt"/>
                <a:ea typeface="黑体" pitchFamily="49" charset="-122"/>
              </a:rPr>
              <a:t>            for i=1 to j</a:t>
            </a:r>
          </a:p>
          <a:p>
            <a:pPr eaLnBrk="1" hangingPunct="1">
              <a:buFont typeface="Wingdings" pitchFamily="2" charset="2"/>
              <a:buNone/>
            </a:pPr>
            <a:r>
              <a:rPr lang="en-US" altLang="zh-CN" sz="2800" b="1" dirty="0">
                <a:solidFill>
                  <a:srgbClr val="000099"/>
                </a:solidFill>
                <a:latin typeface="+mn-lt"/>
                <a:ea typeface="黑体" pitchFamily="49" charset="-122"/>
              </a:rPr>
              <a:t>                  temp = max(temp, p[i]+r[j-i])</a:t>
            </a:r>
          </a:p>
          <a:p>
            <a:pPr eaLnBrk="1" hangingPunct="1">
              <a:buFont typeface="Wingdings" pitchFamily="2" charset="2"/>
              <a:buNone/>
            </a:pPr>
            <a:r>
              <a:rPr lang="en-US" altLang="zh-CN" sz="2800" b="1" dirty="0">
                <a:solidFill>
                  <a:srgbClr val="000099"/>
                </a:solidFill>
                <a:latin typeface="+mn-lt"/>
                <a:ea typeface="黑体" pitchFamily="49" charset="-122"/>
              </a:rPr>
              <a:t>            r[j] = temp</a:t>
            </a:r>
          </a:p>
        </p:txBody>
      </p:sp>
      <p:sp>
        <p:nvSpPr>
          <p:cNvPr id="8" name="TextBox 7"/>
          <p:cNvSpPr txBox="1"/>
          <p:nvPr/>
        </p:nvSpPr>
        <p:spPr>
          <a:xfrm>
            <a:off x="5760132" y="1380919"/>
            <a:ext cx="3272050"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自底向上方法</a:t>
            </a:r>
          </a:p>
        </p:txBody>
      </p:sp>
      <p:sp>
        <p:nvSpPr>
          <p:cNvPr id="3" name="TextBox 2"/>
          <p:cNvSpPr txBox="1"/>
          <p:nvPr/>
        </p:nvSpPr>
        <p:spPr>
          <a:xfrm>
            <a:off x="2375756" y="5692606"/>
            <a:ext cx="5708614" cy="461665"/>
          </a:xfrm>
          <a:prstGeom prst="rect">
            <a:avLst/>
          </a:prstGeom>
          <a:noFill/>
          <a:ln w="25400">
            <a:noFill/>
          </a:ln>
        </p:spPr>
        <p:txBody>
          <a:bodyPr wrap="none" rtlCol="0">
            <a:spAutoFit/>
          </a:bodyPr>
          <a:lstStyle/>
          <a:p>
            <a:pPr eaLnBrk="1" hangingPunct="1">
              <a:buFont typeface="Wingdings" pitchFamily="2" charset="2"/>
              <a:buNone/>
            </a:pPr>
            <a:r>
              <a:rPr lang="en-US" altLang="zh-CN" sz="2400" b="1" dirty="0">
                <a:solidFill>
                  <a:srgbClr val="FF0000"/>
                </a:solidFill>
                <a:ea typeface="黑体" pitchFamily="49" charset="-122"/>
              </a:rPr>
              <a:t>r[0]</a:t>
            </a:r>
            <a:r>
              <a:rPr lang="zh-CN" altLang="en-US" sz="2400" b="1" dirty="0">
                <a:solidFill>
                  <a:srgbClr val="FF0000"/>
                </a:solidFill>
                <a:ea typeface="黑体" pitchFamily="49" charset="-122"/>
              </a:rPr>
              <a:t>不用计算，依次计算</a:t>
            </a:r>
            <a:r>
              <a:rPr lang="en-US" altLang="zh-CN" sz="2400" b="1" dirty="0">
                <a:solidFill>
                  <a:srgbClr val="FF0000"/>
                </a:solidFill>
                <a:ea typeface="黑体" pitchFamily="49" charset="-122"/>
              </a:rPr>
              <a:t>r[1],r[2],r[3],r[4]</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390174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19</a:t>
            </a:fld>
            <a:endParaRPr lang="en-US" altLang="zh-CN" dirty="0"/>
          </a:p>
        </p:txBody>
      </p:sp>
      <p:sp>
        <p:nvSpPr>
          <p:cNvPr id="6" name="TextBox 5"/>
          <p:cNvSpPr txBox="1"/>
          <p:nvPr/>
        </p:nvSpPr>
        <p:spPr>
          <a:xfrm>
            <a:off x="899592" y="2168859"/>
            <a:ext cx="7455887" cy="4401205"/>
          </a:xfrm>
          <a:prstGeom prst="rect">
            <a:avLst/>
          </a:prstGeom>
          <a:noFill/>
          <a:ln w="25400">
            <a:noFill/>
          </a:ln>
        </p:spPr>
        <p:txBody>
          <a:bodyPr wrap="none" rtlCol="0">
            <a:spAutoFit/>
          </a:bodyPr>
          <a:lstStyle/>
          <a:p>
            <a:r>
              <a:rPr lang="zh-CN" altLang="en-US" sz="2800" b="1" dirty="0">
                <a:solidFill>
                  <a:srgbClr val="000099"/>
                </a:solidFill>
                <a:latin typeface="+mn-lt"/>
                <a:ea typeface="黑体" pitchFamily="49" charset="-122"/>
              </a:rPr>
              <a:t>预处理</a:t>
            </a:r>
            <a:r>
              <a:rPr lang="en-US" altLang="zh-CN" sz="2800" b="1" dirty="0">
                <a:solidFill>
                  <a:srgbClr val="000099"/>
                </a:solidFill>
                <a:latin typeface="+mn-lt"/>
                <a:ea typeface="黑体" pitchFamily="49" charset="-122"/>
              </a:rPr>
              <a:t>r[ ]</a:t>
            </a:r>
            <a:r>
              <a:rPr lang="zh-CN" altLang="en-US" sz="2800" b="1" dirty="0">
                <a:solidFill>
                  <a:srgbClr val="000099"/>
                </a:solidFill>
                <a:latin typeface="+mn-lt"/>
                <a:ea typeface="黑体" pitchFamily="49" charset="-122"/>
              </a:rPr>
              <a:t>，使</a:t>
            </a:r>
            <a:r>
              <a:rPr lang="en-US" altLang="zh-CN" sz="2800" b="1" dirty="0">
                <a:solidFill>
                  <a:srgbClr val="000099"/>
                </a:solidFill>
                <a:latin typeface="+mn-lt"/>
                <a:ea typeface="黑体" pitchFamily="49" charset="-122"/>
              </a:rPr>
              <a:t>r[i]=-∞</a:t>
            </a:r>
          </a:p>
          <a:p>
            <a:pPr eaLnBrk="1" hangingPunct="1">
              <a:buFont typeface="Wingdings" pitchFamily="2" charset="2"/>
              <a:buNone/>
            </a:pPr>
            <a:r>
              <a:rPr lang="en-US" altLang="zh-CN" sz="2800" b="1" dirty="0">
                <a:solidFill>
                  <a:srgbClr val="000099"/>
                </a:solidFill>
                <a:latin typeface="+mn-lt"/>
                <a:ea typeface="黑体" pitchFamily="49" charset="-122"/>
              </a:rPr>
              <a:t>CUT(p, n, r)</a:t>
            </a:r>
          </a:p>
          <a:p>
            <a:pPr eaLnBrk="1" hangingPunct="1">
              <a:buFont typeface="Wingdings" pitchFamily="2" charset="2"/>
              <a:buNone/>
            </a:pPr>
            <a:r>
              <a:rPr lang="en-US" altLang="zh-CN" sz="2800" b="1" dirty="0">
                <a:solidFill>
                  <a:srgbClr val="000099"/>
                </a:solidFill>
                <a:latin typeface="+mn-lt"/>
                <a:ea typeface="黑体" pitchFamily="49" charset="-122"/>
              </a:rPr>
              <a:t>      if r[n]≥0 then return r[n]</a:t>
            </a:r>
          </a:p>
          <a:p>
            <a:pPr eaLnBrk="1" hangingPunct="1">
              <a:buFont typeface="Wingdings" pitchFamily="2" charset="2"/>
              <a:buNone/>
            </a:pPr>
            <a:r>
              <a:rPr lang="en-US" altLang="zh-CN" sz="2800" b="1" dirty="0">
                <a:solidFill>
                  <a:srgbClr val="000099"/>
                </a:solidFill>
                <a:latin typeface="+mn-lt"/>
                <a:ea typeface="黑体" pitchFamily="49" charset="-122"/>
              </a:rPr>
              <a:t>      if n == 0 then temp = 0</a:t>
            </a:r>
          </a:p>
          <a:p>
            <a:pPr eaLnBrk="1" hangingPunct="1">
              <a:buFont typeface="Wingdings" pitchFamily="2" charset="2"/>
              <a:buNone/>
            </a:pPr>
            <a:r>
              <a:rPr lang="en-US" altLang="zh-CN" sz="2800" b="1" dirty="0">
                <a:solidFill>
                  <a:srgbClr val="000099"/>
                </a:solidFill>
                <a:latin typeface="+mn-lt"/>
                <a:ea typeface="黑体" pitchFamily="49" charset="-122"/>
              </a:rPr>
              <a:t>      else </a:t>
            </a:r>
          </a:p>
          <a:p>
            <a:pPr eaLnBrk="1" hangingPunct="1">
              <a:buFont typeface="Wingdings" pitchFamily="2" charset="2"/>
              <a:buNone/>
            </a:pPr>
            <a:r>
              <a:rPr lang="en-US" altLang="zh-CN" sz="2800" b="1" dirty="0">
                <a:solidFill>
                  <a:srgbClr val="000099"/>
                </a:solidFill>
                <a:latin typeface="+mn-lt"/>
                <a:ea typeface="黑体" pitchFamily="49" charset="-122"/>
              </a:rPr>
              <a:t>            temp = -∞</a:t>
            </a:r>
          </a:p>
          <a:p>
            <a:pPr eaLnBrk="1" hangingPunct="1">
              <a:buFont typeface="Wingdings" pitchFamily="2" charset="2"/>
              <a:buNone/>
            </a:pPr>
            <a:r>
              <a:rPr lang="en-US" altLang="zh-CN" sz="2800" b="1" dirty="0">
                <a:solidFill>
                  <a:srgbClr val="000099"/>
                </a:solidFill>
                <a:latin typeface="+mn-lt"/>
                <a:ea typeface="黑体" pitchFamily="49" charset="-122"/>
              </a:rPr>
              <a:t>            for i=1 to n do</a:t>
            </a:r>
          </a:p>
          <a:p>
            <a:pPr eaLnBrk="1" hangingPunct="1">
              <a:buFont typeface="Wingdings" pitchFamily="2" charset="2"/>
              <a:buNone/>
            </a:pPr>
            <a:r>
              <a:rPr lang="en-US" altLang="zh-CN" sz="2800" b="1" dirty="0">
                <a:solidFill>
                  <a:srgbClr val="000099"/>
                </a:solidFill>
                <a:latin typeface="+mn-lt"/>
                <a:ea typeface="黑体" pitchFamily="49" charset="-122"/>
              </a:rPr>
              <a:t>                  temp = max(temp , p[i]+CUT(p, n-i))</a:t>
            </a:r>
          </a:p>
          <a:p>
            <a:pPr eaLnBrk="1" hangingPunct="1">
              <a:buFont typeface="Wingdings" pitchFamily="2" charset="2"/>
              <a:buNone/>
            </a:pPr>
            <a:r>
              <a:rPr lang="en-US" altLang="zh-CN" sz="2800" b="1" dirty="0">
                <a:solidFill>
                  <a:srgbClr val="000099"/>
                </a:solidFill>
                <a:latin typeface="+mn-lt"/>
                <a:ea typeface="黑体" pitchFamily="49" charset="-122"/>
              </a:rPr>
              <a:t>      r[n] = temp</a:t>
            </a:r>
          </a:p>
          <a:p>
            <a:pPr eaLnBrk="1" hangingPunct="1">
              <a:buFont typeface="Wingdings" pitchFamily="2" charset="2"/>
              <a:buNone/>
            </a:pPr>
            <a:r>
              <a:rPr lang="en-US" altLang="zh-CN" sz="2800" b="1" dirty="0">
                <a:solidFill>
                  <a:srgbClr val="000099"/>
                </a:solidFill>
                <a:latin typeface="+mn-lt"/>
                <a:ea typeface="黑体" pitchFamily="49" charset="-122"/>
              </a:rPr>
              <a:t>      return temp</a:t>
            </a:r>
            <a:endParaRPr lang="zh-CN" altLang="en-US" sz="2800" b="1" dirty="0">
              <a:solidFill>
                <a:srgbClr val="000099"/>
              </a:solidFill>
              <a:latin typeface="+mn-lt"/>
              <a:ea typeface="黑体" pitchFamily="49" charset="-122"/>
            </a:endParaRPr>
          </a:p>
        </p:txBody>
      </p:sp>
      <p:sp>
        <p:nvSpPr>
          <p:cNvPr id="7" name="TextBox 6"/>
          <p:cNvSpPr txBox="1"/>
          <p:nvPr/>
        </p:nvSpPr>
        <p:spPr>
          <a:xfrm>
            <a:off x="5328084" y="1617272"/>
            <a:ext cx="3786614"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递归备忘录方法</a:t>
            </a:r>
          </a:p>
        </p:txBody>
      </p:sp>
      <p:sp>
        <p:nvSpPr>
          <p:cNvPr id="8" name="TextBox 7"/>
          <p:cNvSpPr txBox="1"/>
          <p:nvPr/>
        </p:nvSpPr>
        <p:spPr>
          <a:xfrm>
            <a:off x="5472100" y="3099793"/>
            <a:ext cx="3033203" cy="461665"/>
          </a:xfrm>
          <a:prstGeom prst="rect">
            <a:avLst/>
          </a:prstGeom>
          <a:noFill/>
          <a:ln w="25400">
            <a:noFill/>
          </a:ln>
        </p:spPr>
        <p:txBody>
          <a:bodyPr wrap="none" rtlCol="0">
            <a:spAutoFit/>
          </a:bodyPr>
          <a:lstStyle/>
          <a:p>
            <a:pPr eaLnBrk="1" hangingPunct="1">
              <a:buFont typeface="Wingdings" pitchFamily="2" charset="2"/>
              <a:buNone/>
            </a:pPr>
            <a:r>
              <a:rPr lang="en-US" altLang="zh-CN" sz="2400" b="1" dirty="0">
                <a:solidFill>
                  <a:srgbClr val="FF0000"/>
                </a:solidFill>
                <a:ea typeface="黑体" pitchFamily="49" charset="-122"/>
              </a:rPr>
              <a:t>//r[n]</a:t>
            </a:r>
            <a:r>
              <a:rPr lang="zh-CN" altLang="en-US" sz="2400" b="1" dirty="0">
                <a:solidFill>
                  <a:srgbClr val="FF0000"/>
                </a:solidFill>
                <a:ea typeface="黑体" pitchFamily="49" charset="-122"/>
              </a:rPr>
              <a:t>不用重复计算了</a:t>
            </a:r>
          </a:p>
        </p:txBody>
      </p:sp>
    </p:spTree>
    <p:extLst>
      <p:ext uri="{BB962C8B-B14F-4D97-AF65-F5344CB8AC3E}">
        <p14:creationId xmlns:p14="http://schemas.microsoft.com/office/powerpoint/2010/main" val="4231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本章内容</a:t>
            </a:r>
          </a:p>
        </p:txBody>
      </p:sp>
      <p:sp>
        <p:nvSpPr>
          <p:cNvPr id="33795" name="内容占位符 2"/>
          <p:cNvSpPr>
            <a:spLocks noGrp="1"/>
          </p:cNvSpPr>
          <p:nvPr>
            <p:ph idx="1"/>
          </p:nvPr>
        </p:nvSpPr>
        <p:spPr/>
        <p:txBody>
          <a:bodyPr/>
          <a:lstStyle/>
          <a:p>
            <a:r>
              <a:rPr lang="zh-CN" altLang="en-US" dirty="0">
                <a:latin typeface="Arial" charset="0"/>
                <a:ea typeface="黑体" pitchFamily="2" charset="-122"/>
              </a:rPr>
              <a:t>动态规划原理</a:t>
            </a:r>
            <a:endParaRPr lang="en-US" altLang="zh-CN" dirty="0">
              <a:latin typeface="Arial" charset="0"/>
              <a:ea typeface="黑体" pitchFamily="2" charset="-122"/>
            </a:endParaRPr>
          </a:p>
          <a:p>
            <a:r>
              <a:rPr lang="zh-CN" altLang="en-US" dirty="0">
                <a:latin typeface="Arial" charset="0"/>
                <a:ea typeface="黑体" pitchFamily="2" charset="-122"/>
              </a:rPr>
              <a:t>矩阵连乘</a:t>
            </a:r>
            <a:endParaRPr lang="en-US" altLang="zh-CN" dirty="0">
              <a:latin typeface="Arial" charset="0"/>
              <a:ea typeface="黑体" pitchFamily="2" charset="-122"/>
            </a:endParaRPr>
          </a:p>
          <a:p>
            <a:r>
              <a:rPr lang="zh-CN" altLang="en-US" dirty="0">
                <a:latin typeface="Arial" charset="0"/>
                <a:ea typeface="黑体" pitchFamily="2" charset="-122"/>
              </a:rPr>
              <a:t>钢条切割</a:t>
            </a:r>
            <a:endParaRPr lang="en-US" altLang="zh-CN" dirty="0">
              <a:latin typeface="Arial" charset="0"/>
              <a:ea typeface="黑体" pitchFamily="2" charset="-122"/>
            </a:endParaRPr>
          </a:p>
          <a:p>
            <a:r>
              <a:rPr lang="zh-CN" altLang="en-US" dirty="0">
                <a:latin typeface="Arial" charset="0"/>
                <a:ea typeface="黑体" pitchFamily="2" charset="-122"/>
              </a:rPr>
              <a:t>最长公共子序列</a:t>
            </a:r>
            <a:endParaRPr lang="en-US" altLang="zh-CN" dirty="0">
              <a:latin typeface="Arial" charset="0"/>
              <a:ea typeface="黑体" pitchFamily="2" charset="-122"/>
            </a:endParaRPr>
          </a:p>
          <a:p>
            <a:r>
              <a:rPr lang="zh-CN" altLang="en-US" dirty="0">
                <a:latin typeface="Arial" charset="0"/>
                <a:ea typeface="黑体" pitchFamily="2" charset="-122"/>
              </a:rPr>
              <a:t>最优二叉搜索树</a:t>
            </a:r>
            <a:endParaRPr lang="en-US" altLang="zh-CN" dirty="0">
              <a:latin typeface="Arial" charset="0"/>
              <a:ea typeface="黑体" pitchFamily="2" charset="-122"/>
            </a:endParaRPr>
          </a:p>
          <a:p>
            <a:r>
              <a:rPr lang="zh-CN" altLang="en-US" dirty="0">
                <a:latin typeface="Arial" charset="0"/>
                <a:ea typeface="黑体" pitchFamily="2" charset="-122"/>
              </a:rPr>
              <a:t>流水作业调度</a:t>
            </a:r>
            <a:endParaRPr lang="en-US" altLang="zh-CN" dirty="0">
              <a:latin typeface="Arial" charset="0"/>
              <a:ea typeface="黑体" pitchFamily="2" charset="-122"/>
            </a:endParaRPr>
          </a:p>
          <a:p>
            <a:r>
              <a:rPr lang="en-US" altLang="zh-CN" dirty="0">
                <a:latin typeface="Arial" charset="0"/>
                <a:ea typeface="黑体" pitchFamily="2" charset="-122"/>
              </a:rPr>
              <a:t>0/1</a:t>
            </a:r>
            <a:r>
              <a:rPr lang="zh-CN" altLang="en-US" dirty="0">
                <a:latin typeface="Arial" charset="0"/>
                <a:ea typeface="黑体" pitchFamily="2" charset="-122"/>
              </a:rPr>
              <a:t>背包问题</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2</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t>子序列</a:t>
            </a:r>
            <a:endParaRPr lang="en-US" altLang="zh-CN" dirty="0"/>
          </a:p>
          <a:p>
            <a:pPr lvl="1"/>
            <a:r>
              <a:rPr lang="en-US" altLang="zh-CN" dirty="0"/>
              <a:t>X=&lt;x</a:t>
            </a:r>
            <a:r>
              <a:rPr lang="en-US" altLang="zh-CN" baseline="-25000" dirty="0"/>
              <a:t>1</a:t>
            </a:r>
            <a:r>
              <a:rPr lang="en-US" altLang="zh-CN" dirty="0"/>
              <a:t>, x</a:t>
            </a:r>
            <a:r>
              <a:rPr lang="en-US" altLang="zh-CN" baseline="-25000" dirty="0"/>
              <a:t>2</a:t>
            </a:r>
            <a:r>
              <a:rPr lang="en-US" altLang="zh-CN" dirty="0"/>
              <a:t>, … , </a:t>
            </a:r>
            <a:r>
              <a:rPr lang="en-US" altLang="zh-CN" dirty="0" err="1"/>
              <a:t>x</a:t>
            </a:r>
            <a:r>
              <a:rPr lang="en-US" altLang="zh-CN" baseline="-25000" dirty="0" err="1"/>
              <a:t>m</a:t>
            </a:r>
            <a:r>
              <a:rPr lang="en-US" altLang="zh-CN" dirty="0"/>
              <a:t>&gt;, </a:t>
            </a:r>
            <a:r>
              <a:rPr lang="zh-CN" altLang="zh-CN" dirty="0"/>
              <a:t>若</a:t>
            </a:r>
            <a:r>
              <a:rPr lang="en-US" altLang="zh-CN" dirty="0"/>
              <a:t>1≤i</a:t>
            </a:r>
            <a:r>
              <a:rPr lang="en-US" altLang="zh-CN" baseline="-25000" dirty="0"/>
              <a:t>1</a:t>
            </a:r>
            <a:r>
              <a:rPr lang="en-US" altLang="zh-CN" dirty="0"/>
              <a:t>&lt;i</a:t>
            </a:r>
            <a:r>
              <a:rPr lang="en-US" altLang="zh-CN" baseline="-25000" dirty="0"/>
              <a:t>2</a:t>
            </a:r>
            <a:r>
              <a:rPr lang="en-US" altLang="zh-CN" dirty="0"/>
              <a:t>&lt; ┅ &lt;</a:t>
            </a:r>
            <a:r>
              <a:rPr lang="en-US" altLang="zh-CN" dirty="0" err="1"/>
              <a:t>i</a:t>
            </a:r>
            <a:r>
              <a:rPr lang="en-US" altLang="zh-CN" baseline="-25000" dirty="0" err="1"/>
              <a:t>k</a:t>
            </a:r>
            <a:r>
              <a:rPr lang="en-US" altLang="zh-CN" dirty="0" err="1"/>
              <a:t>≤m</a:t>
            </a:r>
            <a:r>
              <a:rPr lang="zh-CN" altLang="zh-CN" dirty="0"/>
              <a:t>，使</a:t>
            </a:r>
            <a:r>
              <a:rPr lang="en-US" altLang="zh-CN" dirty="0"/>
              <a:t>Z=&lt; z</a:t>
            </a:r>
            <a:r>
              <a:rPr lang="en-US" altLang="zh-CN" baseline="-25000" dirty="0"/>
              <a:t>1</a:t>
            </a:r>
            <a:r>
              <a:rPr lang="en-US" altLang="zh-CN" dirty="0"/>
              <a:t>, z</a:t>
            </a:r>
            <a:r>
              <a:rPr lang="en-US" altLang="zh-CN" baseline="-25000" dirty="0"/>
              <a:t>2</a:t>
            </a:r>
            <a:r>
              <a:rPr lang="en-US" altLang="zh-CN" dirty="0"/>
              <a:t>,┅, </a:t>
            </a:r>
            <a:r>
              <a:rPr lang="en-US" altLang="zh-CN" dirty="0" err="1"/>
              <a:t>z</a:t>
            </a:r>
            <a:r>
              <a:rPr lang="en-US" altLang="zh-CN" baseline="-25000" dirty="0" err="1"/>
              <a:t>k</a:t>
            </a:r>
            <a:r>
              <a:rPr lang="en-US" altLang="zh-CN" dirty="0"/>
              <a:t>&gt; = &lt;x</a:t>
            </a:r>
            <a:r>
              <a:rPr lang="en-US" altLang="zh-CN" baseline="-25000" dirty="0"/>
              <a:t>i1</a:t>
            </a:r>
            <a:r>
              <a:rPr lang="en-US" altLang="zh-CN" dirty="0"/>
              <a:t>, x</a:t>
            </a:r>
            <a:r>
              <a:rPr lang="en-US" altLang="zh-CN" baseline="-25000" dirty="0"/>
              <a:t>i2</a:t>
            </a:r>
            <a:r>
              <a:rPr lang="en-US" altLang="zh-CN" dirty="0"/>
              <a:t>,┅, </a:t>
            </a:r>
            <a:r>
              <a:rPr lang="en-US" altLang="zh-CN" dirty="0" err="1"/>
              <a:t>x</a:t>
            </a:r>
            <a:r>
              <a:rPr lang="en-US" altLang="zh-CN" baseline="-25000" dirty="0" err="1"/>
              <a:t>ik</a:t>
            </a:r>
            <a:r>
              <a:rPr lang="en-US" altLang="zh-CN" dirty="0"/>
              <a:t>&gt;, </a:t>
            </a:r>
            <a:r>
              <a:rPr lang="zh-CN" altLang="en-US" dirty="0"/>
              <a:t>称</a:t>
            </a:r>
            <a:r>
              <a:rPr lang="en-US" altLang="zh-CN" dirty="0"/>
              <a:t>Z</a:t>
            </a:r>
            <a:r>
              <a:rPr lang="zh-CN" altLang="en-US" dirty="0"/>
              <a:t>是</a:t>
            </a:r>
            <a:r>
              <a:rPr lang="en-US" altLang="zh-CN" dirty="0"/>
              <a:t>X</a:t>
            </a:r>
            <a:r>
              <a:rPr lang="zh-CN" altLang="en-US" dirty="0"/>
              <a:t>的子序列</a:t>
            </a:r>
          </a:p>
          <a:p>
            <a:pPr lvl="2" algn="just"/>
            <a:r>
              <a:rPr lang="en-US" altLang="zh-CN" dirty="0"/>
              <a:t>X=(A, B, C, D, E, F, G)</a:t>
            </a:r>
          </a:p>
          <a:p>
            <a:pPr lvl="2" algn="just"/>
            <a:r>
              <a:rPr lang="en-US" altLang="zh-CN" dirty="0"/>
              <a:t>Z=(B, C, E, F)</a:t>
            </a:r>
            <a:r>
              <a:rPr lang="zh-CN" altLang="en-US" dirty="0"/>
              <a:t>是 </a:t>
            </a:r>
            <a:r>
              <a:rPr lang="en-US" altLang="zh-CN" dirty="0"/>
              <a:t>X </a:t>
            </a:r>
            <a:r>
              <a:rPr lang="zh-CN" altLang="en-US" dirty="0"/>
              <a:t>的子序例</a:t>
            </a:r>
          </a:p>
          <a:p>
            <a:pPr lvl="2" algn="just"/>
            <a:r>
              <a:rPr lang="en-US" altLang="zh-CN" dirty="0"/>
              <a:t>W=(B, D, A)</a:t>
            </a:r>
            <a:r>
              <a:rPr lang="zh-CN" altLang="en-US" dirty="0"/>
              <a:t>不是</a:t>
            </a:r>
            <a:r>
              <a:rPr lang="en-US" altLang="zh-CN" dirty="0"/>
              <a:t>X</a:t>
            </a:r>
            <a:r>
              <a:rPr lang="zh-CN" altLang="en-US" dirty="0"/>
              <a:t>的子序例</a:t>
            </a:r>
            <a:endParaRPr lang="en-US" altLang="zh-CN" dirty="0"/>
          </a:p>
          <a:p>
            <a:pPr algn="just"/>
            <a:r>
              <a:rPr lang="zh-CN" altLang="en-US" dirty="0"/>
              <a:t>公共子序列</a:t>
            </a:r>
          </a:p>
          <a:p>
            <a:pPr lvl="1" algn="just"/>
            <a:r>
              <a:rPr lang="en-US" altLang="zh-CN" dirty="0"/>
              <a:t>Z </a:t>
            </a:r>
            <a:r>
              <a:rPr lang="zh-CN" altLang="en-US" dirty="0"/>
              <a:t>是序列 </a:t>
            </a:r>
            <a:r>
              <a:rPr lang="en-US" altLang="zh-CN" dirty="0"/>
              <a:t>X </a:t>
            </a:r>
            <a:r>
              <a:rPr lang="zh-CN" altLang="en-US" dirty="0"/>
              <a:t>与 </a:t>
            </a:r>
            <a:r>
              <a:rPr lang="en-US" altLang="zh-CN" dirty="0"/>
              <a:t>Y </a:t>
            </a:r>
            <a:r>
              <a:rPr lang="zh-CN" altLang="en-US" dirty="0"/>
              <a:t>的公共子序列</a:t>
            </a:r>
            <a:endParaRPr lang="en-US" altLang="zh-CN" dirty="0"/>
          </a:p>
          <a:p>
            <a:pPr lvl="2" algn="just"/>
            <a:r>
              <a:rPr lang="en-US" altLang="zh-CN" dirty="0"/>
              <a:t>Z </a:t>
            </a:r>
            <a:r>
              <a:rPr lang="zh-CN" altLang="en-US" dirty="0"/>
              <a:t>是</a:t>
            </a:r>
            <a:r>
              <a:rPr lang="en-US" altLang="zh-CN" dirty="0"/>
              <a:t>X</a:t>
            </a:r>
            <a:r>
              <a:rPr lang="zh-CN" altLang="en-US" dirty="0"/>
              <a:t>的子序列</a:t>
            </a:r>
            <a:endParaRPr lang="en-US" altLang="zh-CN" dirty="0"/>
          </a:p>
          <a:p>
            <a:pPr lvl="2" algn="just"/>
            <a:r>
              <a:rPr lang="en-US" altLang="zh-CN" dirty="0"/>
              <a:t>Z </a:t>
            </a:r>
            <a:r>
              <a:rPr lang="zh-CN" altLang="en-US" dirty="0"/>
              <a:t>也是</a:t>
            </a:r>
            <a:r>
              <a:rPr lang="en-US" altLang="zh-CN" dirty="0"/>
              <a:t>Y</a:t>
            </a:r>
            <a:r>
              <a:rPr lang="zh-CN" altLang="en-US" dirty="0"/>
              <a:t>的子序列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20</a:t>
            </a:fld>
            <a:endParaRPr lang="en-US" altLang="zh-CN" dirty="0"/>
          </a:p>
        </p:txBody>
      </p:sp>
    </p:spTree>
    <p:extLst>
      <p:ext uri="{BB962C8B-B14F-4D97-AF65-F5344CB8AC3E}">
        <p14:creationId xmlns:p14="http://schemas.microsoft.com/office/powerpoint/2010/main" val="93549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t>最长公共子序列（</a:t>
            </a:r>
            <a:r>
              <a:rPr lang="en-US" altLang="zh-CN" dirty="0"/>
              <a:t>LCS）</a:t>
            </a:r>
            <a:r>
              <a:rPr lang="zh-CN" altLang="en-US" dirty="0"/>
              <a:t>问题</a:t>
            </a:r>
            <a:endParaRPr lang="en-US" altLang="zh-CN" dirty="0"/>
          </a:p>
          <a:p>
            <a:pPr lvl="1"/>
            <a:r>
              <a:rPr lang="zh-CN" altLang="en-US" sz="2800" dirty="0">
                <a:solidFill>
                  <a:srgbClr val="0000CC"/>
                </a:solidFill>
                <a:latin typeface="+mj-lt"/>
              </a:rPr>
              <a:t>输入：</a:t>
            </a:r>
            <a:r>
              <a:rPr lang="en-US" altLang="zh-CN" sz="2800" dirty="0">
                <a:solidFill>
                  <a:srgbClr val="0000CC"/>
                </a:solidFill>
                <a:latin typeface="+mj-lt"/>
              </a:rPr>
              <a:t>X = (x</a:t>
            </a:r>
            <a:r>
              <a:rPr lang="en-US" altLang="zh-CN" sz="2800" baseline="-25000" dirty="0">
                <a:solidFill>
                  <a:srgbClr val="0000CC"/>
                </a:solidFill>
                <a:latin typeface="+mj-lt"/>
              </a:rPr>
              <a:t>1</a:t>
            </a:r>
            <a:r>
              <a:rPr lang="en-US" altLang="zh-CN" sz="2800" dirty="0">
                <a:solidFill>
                  <a:srgbClr val="0000CC"/>
                </a:solidFill>
                <a:latin typeface="+mj-lt"/>
              </a:rPr>
              <a:t>,x</a:t>
            </a:r>
            <a:r>
              <a:rPr lang="en-US" altLang="zh-CN" sz="2800" baseline="-25000" dirty="0">
                <a:solidFill>
                  <a:srgbClr val="0000CC"/>
                </a:solidFill>
                <a:latin typeface="+mj-lt"/>
              </a:rPr>
              <a:t>2</a:t>
            </a:r>
            <a:r>
              <a:rPr lang="en-US" altLang="zh-CN" sz="2800" dirty="0">
                <a:solidFill>
                  <a:srgbClr val="0000CC"/>
                </a:solidFill>
                <a:latin typeface="+mj-lt"/>
              </a:rPr>
              <a:t>,...,</a:t>
            </a:r>
            <a:r>
              <a:rPr lang="en-US" altLang="zh-CN" sz="2800" dirty="0" err="1">
                <a:solidFill>
                  <a:srgbClr val="0000CC"/>
                </a:solidFill>
                <a:latin typeface="+mj-lt"/>
              </a:rPr>
              <a:t>x</a:t>
            </a:r>
            <a:r>
              <a:rPr lang="en-US" altLang="zh-CN" sz="2800" baseline="-25000" dirty="0" err="1">
                <a:solidFill>
                  <a:srgbClr val="0000CC"/>
                </a:solidFill>
                <a:latin typeface="+mj-lt"/>
              </a:rPr>
              <a:t>n</a:t>
            </a:r>
            <a:r>
              <a:rPr lang="en-US" altLang="zh-CN" sz="2800" dirty="0">
                <a:solidFill>
                  <a:srgbClr val="0000CC"/>
                </a:solidFill>
                <a:latin typeface="+mj-lt"/>
              </a:rPr>
              <a:t>)，Y = (y</a:t>
            </a:r>
            <a:r>
              <a:rPr lang="en-US" altLang="zh-CN" sz="2800" baseline="-25000" dirty="0">
                <a:solidFill>
                  <a:srgbClr val="0000CC"/>
                </a:solidFill>
                <a:latin typeface="+mj-lt"/>
              </a:rPr>
              <a:t>1</a:t>
            </a:r>
            <a:r>
              <a:rPr lang="en-US" altLang="zh-CN" sz="2800" dirty="0">
                <a:solidFill>
                  <a:srgbClr val="0000CC"/>
                </a:solidFill>
                <a:latin typeface="+mj-lt"/>
              </a:rPr>
              <a:t>,y</a:t>
            </a:r>
            <a:r>
              <a:rPr lang="en-US" altLang="zh-CN" sz="2800" baseline="-25000" dirty="0">
                <a:solidFill>
                  <a:srgbClr val="0000CC"/>
                </a:solidFill>
                <a:latin typeface="+mj-lt"/>
              </a:rPr>
              <a:t>2</a:t>
            </a:r>
            <a:r>
              <a:rPr lang="en-US" altLang="zh-CN" sz="2800" dirty="0">
                <a:solidFill>
                  <a:srgbClr val="0000CC"/>
                </a:solidFill>
                <a:latin typeface="+mj-lt"/>
              </a:rPr>
              <a:t>,...</a:t>
            </a:r>
            <a:r>
              <a:rPr lang="en-US" altLang="zh-CN" sz="2800" dirty="0" err="1">
                <a:solidFill>
                  <a:srgbClr val="0000CC"/>
                </a:solidFill>
                <a:latin typeface="+mj-lt"/>
              </a:rPr>
              <a:t>y</a:t>
            </a:r>
            <a:r>
              <a:rPr lang="en-US" altLang="zh-CN" sz="2800" baseline="-25000" dirty="0" err="1">
                <a:solidFill>
                  <a:srgbClr val="0000CC"/>
                </a:solidFill>
                <a:latin typeface="+mj-lt"/>
              </a:rPr>
              <a:t>m</a:t>
            </a:r>
            <a:r>
              <a:rPr lang="en-US" altLang="zh-CN" sz="2800" dirty="0">
                <a:solidFill>
                  <a:srgbClr val="0000CC"/>
                </a:solidFill>
                <a:latin typeface="+mj-lt"/>
              </a:rPr>
              <a:t>)</a:t>
            </a:r>
          </a:p>
          <a:p>
            <a:pPr lvl="1"/>
            <a:r>
              <a:rPr lang="zh-CN" altLang="en-US" sz="2800" dirty="0">
                <a:solidFill>
                  <a:srgbClr val="0000CC"/>
                </a:solidFill>
                <a:latin typeface="+mj-lt"/>
              </a:rPr>
              <a:t>输出：</a:t>
            </a:r>
            <a:r>
              <a:rPr lang="en-US" altLang="zh-CN" sz="2800" dirty="0">
                <a:solidFill>
                  <a:srgbClr val="0000CC"/>
                </a:solidFill>
                <a:latin typeface="+mj-lt"/>
              </a:rPr>
              <a:t>Z = X</a:t>
            </a:r>
            <a:r>
              <a:rPr lang="zh-CN" altLang="en-US" sz="2800" dirty="0">
                <a:solidFill>
                  <a:srgbClr val="0000CC"/>
                </a:solidFill>
                <a:latin typeface="+mj-lt"/>
              </a:rPr>
              <a:t>与</a:t>
            </a:r>
            <a:r>
              <a:rPr lang="en-US" altLang="zh-CN" sz="2800" dirty="0">
                <a:solidFill>
                  <a:srgbClr val="0000CC"/>
                </a:solidFill>
                <a:latin typeface="+mj-lt"/>
              </a:rPr>
              <a:t>Y</a:t>
            </a:r>
            <a:r>
              <a:rPr lang="zh-CN" altLang="en-US" sz="2800" dirty="0">
                <a:solidFill>
                  <a:srgbClr val="0000CC"/>
                </a:solidFill>
                <a:latin typeface="+mj-lt"/>
              </a:rPr>
              <a:t>的最长公共子序列</a:t>
            </a:r>
            <a:endParaRPr lang="zh-CN" altLang="en-US"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21</a:t>
            </a:fld>
            <a:endParaRPr lang="en-US" altLang="zh-CN" dirty="0"/>
          </a:p>
        </p:txBody>
      </p:sp>
    </p:spTree>
    <p:extLst>
      <p:ext uri="{BB962C8B-B14F-4D97-AF65-F5344CB8AC3E}">
        <p14:creationId xmlns:p14="http://schemas.microsoft.com/office/powerpoint/2010/main" val="259686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第</a:t>
            </a:r>
            <a:r>
              <a:rPr lang="en-US" altLang="zh-CN" dirty="0">
                <a:latin typeface="+mj-lt"/>
              </a:rPr>
              <a:t>i</a:t>
            </a:r>
            <a:r>
              <a:rPr lang="zh-CN" altLang="en-US" dirty="0">
                <a:latin typeface="+mj-lt"/>
              </a:rPr>
              <a:t>前缀</a:t>
            </a:r>
            <a:endParaRPr lang="en-US" altLang="zh-CN" dirty="0">
              <a:latin typeface="+mj-lt"/>
            </a:endParaRPr>
          </a:p>
          <a:p>
            <a:pPr lvl="1" algn="just"/>
            <a:r>
              <a:rPr lang="zh-CN" altLang="en-US" dirty="0">
                <a:solidFill>
                  <a:srgbClr val="0000CC"/>
                </a:solidFill>
                <a:latin typeface="+mj-lt"/>
              </a:rPr>
              <a:t>设 </a:t>
            </a:r>
            <a:r>
              <a:rPr lang="en-US" altLang="zh-CN" dirty="0">
                <a:solidFill>
                  <a:srgbClr val="0000CC"/>
                </a:solidFill>
                <a:latin typeface="+mj-lt"/>
              </a:rPr>
              <a:t>X=(x</a:t>
            </a:r>
            <a:r>
              <a:rPr lang="en-US" altLang="zh-CN" baseline="-30000" dirty="0">
                <a:solidFill>
                  <a:srgbClr val="0000CC"/>
                </a:solidFill>
                <a:latin typeface="+mj-lt"/>
              </a:rPr>
              <a:t>1</a:t>
            </a:r>
            <a:r>
              <a:rPr lang="en-US" altLang="zh-CN" dirty="0">
                <a:solidFill>
                  <a:srgbClr val="0000CC"/>
                </a:solidFill>
                <a:latin typeface="+mj-lt"/>
              </a:rPr>
              <a:t>, x</a:t>
            </a:r>
            <a:r>
              <a:rPr lang="en-US" altLang="zh-CN" baseline="-30000" dirty="0">
                <a:solidFill>
                  <a:srgbClr val="0000CC"/>
                </a:solidFill>
                <a:latin typeface="+mj-lt"/>
              </a:rPr>
              <a:t>2</a:t>
            </a:r>
            <a:r>
              <a:rPr lang="en-US" altLang="zh-CN" dirty="0">
                <a:solidFill>
                  <a:srgbClr val="0000CC"/>
                </a:solidFill>
                <a:latin typeface="+mj-lt"/>
              </a:rPr>
              <a:t>, ..., </a:t>
            </a:r>
            <a:r>
              <a:rPr lang="en-US" altLang="zh-CN" dirty="0" err="1">
                <a:solidFill>
                  <a:srgbClr val="0000CC"/>
                </a:solidFill>
                <a:latin typeface="+mj-lt"/>
              </a:rPr>
              <a:t>x</a:t>
            </a:r>
            <a:r>
              <a:rPr lang="en-US" altLang="zh-CN" baseline="-30000" dirty="0" err="1">
                <a:solidFill>
                  <a:srgbClr val="0000CC"/>
                </a:solidFill>
                <a:latin typeface="+mj-lt"/>
              </a:rPr>
              <a:t>n</a:t>
            </a:r>
            <a:r>
              <a:rPr lang="en-US" altLang="zh-CN" dirty="0">
                <a:solidFill>
                  <a:srgbClr val="0000CC"/>
                </a:solidFill>
                <a:latin typeface="+mj-lt"/>
              </a:rPr>
              <a:t>) </a:t>
            </a:r>
            <a:r>
              <a:rPr lang="zh-CN" altLang="en-US" dirty="0">
                <a:solidFill>
                  <a:srgbClr val="0000CC"/>
                </a:solidFill>
                <a:latin typeface="+mj-lt"/>
              </a:rPr>
              <a:t>是一个序列</a:t>
            </a:r>
            <a:endParaRPr lang="en-US" altLang="zh-CN" dirty="0">
              <a:solidFill>
                <a:srgbClr val="0000CC"/>
              </a:solidFill>
              <a:latin typeface="+mj-lt"/>
            </a:endParaRPr>
          </a:p>
          <a:p>
            <a:pPr lvl="1" algn="just"/>
            <a:r>
              <a:rPr lang="en-US" altLang="zh-CN" dirty="0">
                <a:solidFill>
                  <a:srgbClr val="0000CC"/>
                </a:solidFill>
                <a:latin typeface="+mj-lt"/>
              </a:rPr>
              <a:t>X</a:t>
            </a:r>
            <a:r>
              <a:rPr lang="zh-CN" altLang="en-US" dirty="0">
                <a:solidFill>
                  <a:srgbClr val="0000CC"/>
                </a:solidFill>
                <a:latin typeface="+mj-lt"/>
              </a:rPr>
              <a:t>的第</a:t>
            </a:r>
            <a:r>
              <a:rPr lang="en-US" altLang="zh-CN" dirty="0">
                <a:solidFill>
                  <a:srgbClr val="0000CC"/>
                </a:solidFill>
                <a:latin typeface="+mj-lt"/>
              </a:rPr>
              <a:t>i</a:t>
            </a:r>
            <a:r>
              <a:rPr lang="zh-CN" altLang="en-US" dirty="0">
                <a:solidFill>
                  <a:srgbClr val="0000CC"/>
                </a:solidFill>
                <a:latin typeface="+mj-lt"/>
              </a:rPr>
              <a:t>前缀 </a:t>
            </a:r>
            <a:r>
              <a:rPr lang="en-US" altLang="zh-CN" dirty="0">
                <a:solidFill>
                  <a:srgbClr val="0000CC"/>
                </a:solidFill>
                <a:latin typeface="+mj-lt"/>
              </a:rPr>
              <a:t>X(i)</a:t>
            </a:r>
            <a:r>
              <a:rPr lang="zh-CN" altLang="en-US" dirty="0">
                <a:solidFill>
                  <a:srgbClr val="0000CC"/>
                </a:solidFill>
                <a:latin typeface="+mj-lt"/>
              </a:rPr>
              <a:t> ，定义为</a:t>
            </a:r>
            <a:r>
              <a:rPr lang="en-US" altLang="zh-CN" dirty="0">
                <a:solidFill>
                  <a:srgbClr val="0000CC"/>
                </a:solidFill>
                <a:latin typeface="+mj-lt"/>
              </a:rPr>
              <a:t>X(i)=(x</a:t>
            </a:r>
            <a:r>
              <a:rPr lang="en-US" altLang="zh-CN" baseline="-30000" dirty="0">
                <a:solidFill>
                  <a:srgbClr val="0000CC"/>
                </a:solidFill>
                <a:latin typeface="+mj-lt"/>
              </a:rPr>
              <a:t>1</a:t>
            </a:r>
            <a:r>
              <a:rPr lang="en-US" altLang="zh-CN" dirty="0">
                <a:solidFill>
                  <a:srgbClr val="0000CC"/>
                </a:solidFill>
                <a:latin typeface="+mj-lt"/>
              </a:rPr>
              <a:t>, ..., x</a:t>
            </a:r>
            <a:r>
              <a:rPr lang="en-US" altLang="zh-CN" baseline="-30000" dirty="0">
                <a:solidFill>
                  <a:srgbClr val="0000CC"/>
                </a:solidFill>
                <a:latin typeface="+mj-lt"/>
              </a:rPr>
              <a:t>i </a:t>
            </a:r>
            <a:r>
              <a:rPr lang="en-US" altLang="zh-CN" dirty="0">
                <a:solidFill>
                  <a:srgbClr val="0000CC"/>
                </a:solidFill>
                <a:latin typeface="+mj-lt"/>
              </a:rPr>
              <a:t>)</a:t>
            </a:r>
          </a:p>
          <a:p>
            <a:pPr lvl="2" algn="just"/>
            <a:r>
              <a:rPr lang="zh-CN" altLang="en-US" dirty="0">
                <a:solidFill>
                  <a:srgbClr val="FF0000"/>
                </a:solidFill>
                <a:latin typeface="+mj-lt"/>
              </a:rPr>
              <a:t>例如：</a:t>
            </a:r>
            <a:r>
              <a:rPr lang="en-US" altLang="zh-CN" dirty="0">
                <a:solidFill>
                  <a:srgbClr val="FF0000"/>
                </a:solidFill>
                <a:latin typeface="+mj-lt"/>
              </a:rPr>
              <a:t>X=(A, B, D, C, A),</a:t>
            </a:r>
          </a:p>
          <a:p>
            <a:pPr lvl="2" algn="just"/>
            <a:r>
              <a:rPr lang="en-US" altLang="zh-CN" dirty="0">
                <a:solidFill>
                  <a:srgbClr val="FF0000"/>
                </a:solidFill>
                <a:latin typeface="+mj-lt"/>
              </a:rPr>
              <a:t>X(1)=(A), X(2)=(A, B), X(3)=(A, B, D)</a:t>
            </a:r>
            <a:endParaRPr lang="zh-CN" altLang="en-US" dirty="0">
              <a:solidFill>
                <a:srgbClr val="FF0000"/>
              </a:solidFill>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22</a:t>
            </a:fld>
            <a:endParaRPr lang="en-US" altLang="zh-CN" dirty="0"/>
          </a:p>
        </p:txBody>
      </p:sp>
    </p:spTree>
    <p:extLst>
      <p:ext uri="{BB962C8B-B14F-4D97-AF65-F5344CB8AC3E}">
        <p14:creationId xmlns:p14="http://schemas.microsoft.com/office/powerpoint/2010/main" val="203507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最优子结构性质</a:t>
            </a:r>
            <a:endParaRPr lang="en-US" altLang="zh-CN" dirty="0">
              <a:latin typeface="+mj-lt"/>
            </a:endParaRPr>
          </a:p>
          <a:p>
            <a:pPr lvl="1" algn="just"/>
            <a:r>
              <a:rPr lang="zh-CN" altLang="en-US" dirty="0">
                <a:latin typeface="+mj-lt"/>
              </a:rPr>
              <a:t>设</a:t>
            </a:r>
            <a:r>
              <a:rPr lang="en-US" altLang="zh-CN" dirty="0">
                <a:latin typeface="+mj-lt"/>
              </a:rPr>
              <a:t>X=(x</a:t>
            </a:r>
            <a:r>
              <a:rPr lang="en-US" altLang="zh-CN" baseline="-30000" dirty="0">
                <a:latin typeface="+mj-lt"/>
              </a:rPr>
              <a:t>1</a:t>
            </a:r>
            <a:r>
              <a:rPr lang="en-US" altLang="zh-CN" dirty="0">
                <a:latin typeface="+mj-lt"/>
              </a:rPr>
              <a:t>, ..., </a:t>
            </a:r>
            <a:r>
              <a:rPr lang="en-US" altLang="zh-CN" dirty="0" err="1">
                <a:latin typeface="+mj-lt"/>
              </a:rPr>
              <a:t>x</a:t>
            </a:r>
            <a:r>
              <a:rPr lang="en-US" altLang="zh-CN" baseline="-30000" dirty="0" err="1">
                <a:latin typeface="+mj-lt"/>
              </a:rPr>
              <a:t>m</a:t>
            </a:r>
            <a:r>
              <a:rPr lang="en-US" altLang="zh-CN" dirty="0">
                <a:latin typeface="+mj-lt"/>
              </a:rPr>
              <a:t>)</a:t>
            </a:r>
            <a:r>
              <a:rPr lang="zh-CN" altLang="en-US" dirty="0">
                <a:latin typeface="+mj-lt"/>
              </a:rPr>
              <a:t>、</a:t>
            </a:r>
            <a:r>
              <a:rPr lang="en-US" altLang="zh-CN" dirty="0">
                <a:latin typeface="+mj-lt"/>
              </a:rPr>
              <a:t>Y=(y</a:t>
            </a:r>
            <a:r>
              <a:rPr lang="en-US" altLang="zh-CN" baseline="-30000" dirty="0">
                <a:latin typeface="+mj-lt"/>
              </a:rPr>
              <a:t>1</a:t>
            </a:r>
            <a:r>
              <a:rPr lang="en-US" altLang="zh-CN" dirty="0">
                <a:latin typeface="+mj-lt"/>
              </a:rPr>
              <a:t>, ..., </a:t>
            </a:r>
            <a:r>
              <a:rPr lang="en-US" altLang="zh-CN" dirty="0" err="1">
                <a:latin typeface="+mj-lt"/>
              </a:rPr>
              <a:t>y</a:t>
            </a:r>
            <a:r>
              <a:rPr lang="en-US" altLang="zh-CN" baseline="-30000" dirty="0" err="1">
                <a:latin typeface="+mj-lt"/>
              </a:rPr>
              <a:t>n</a:t>
            </a:r>
            <a:r>
              <a:rPr lang="en-US" altLang="zh-CN" dirty="0">
                <a:latin typeface="+mj-lt"/>
              </a:rPr>
              <a:t>)</a:t>
            </a:r>
            <a:r>
              <a:rPr lang="zh-CN" altLang="en-US" dirty="0">
                <a:latin typeface="+mj-lt"/>
              </a:rPr>
              <a:t>是两个序列，</a:t>
            </a:r>
            <a:r>
              <a:rPr lang="en-US" altLang="zh-CN" dirty="0">
                <a:latin typeface="+mj-lt"/>
              </a:rPr>
              <a:t>Z=(z</a:t>
            </a:r>
            <a:r>
              <a:rPr lang="en-US" altLang="zh-CN" baseline="-30000" dirty="0">
                <a:latin typeface="+mj-lt"/>
              </a:rPr>
              <a:t>1</a:t>
            </a:r>
            <a:r>
              <a:rPr lang="en-US" altLang="zh-CN" dirty="0">
                <a:latin typeface="+mj-lt"/>
              </a:rPr>
              <a:t>, ..., </a:t>
            </a:r>
            <a:r>
              <a:rPr lang="en-US" altLang="zh-CN" dirty="0" err="1">
                <a:latin typeface="+mj-lt"/>
              </a:rPr>
              <a:t>z</a:t>
            </a:r>
            <a:r>
              <a:rPr lang="en-US" altLang="zh-CN" baseline="-30000" dirty="0" err="1">
                <a:latin typeface="+mj-lt"/>
              </a:rPr>
              <a:t>k</a:t>
            </a:r>
            <a:r>
              <a:rPr lang="en-US" altLang="zh-CN" dirty="0">
                <a:latin typeface="+mj-lt"/>
              </a:rPr>
              <a:t>)</a:t>
            </a:r>
            <a:r>
              <a:rPr lang="zh-CN" altLang="en-US" dirty="0">
                <a:latin typeface="+mj-lt"/>
              </a:rPr>
              <a:t>是</a:t>
            </a:r>
            <a:r>
              <a:rPr lang="en-US" altLang="zh-CN" dirty="0">
                <a:latin typeface="+mj-lt"/>
              </a:rPr>
              <a:t>X</a:t>
            </a:r>
            <a:r>
              <a:rPr lang="zh-CN" altLang="en-US" dirty="0">
                <a:latin typeface="+mj-lt"/>
              </a:rPr>
              <a:t>与</a:t>
            </a:r>
            <a:r>
              <a:rPr lang="en-US" altLang="zh-CN" dirty="0">
                <a:latin typeface="+mj-lt"/>
              </a:rPr>
              <a:t>Y</a:t>
            </a:r>
            <a:r>
              <a:rPr lang="zh-CN" altLang="en-US" dirty="0">
                <a:latin typeface="+mj-lt"/>
              </a:rPr>
              <a:t>的</a:t>
            </a:r>
            <a:r>
              <a:rPr lang="en-US" altLang="zh-CN" dirty="0">
                <a:latin typeface="+mj-lt"/>
              </a:rPr>
              <a:t>LCS</a:t>
            </a:r>
            <a:r>
              <a:rPr lang="zh-CN" altLang="en-US" dirty="0">
                <a:latin typeface="+mj-lt"/>
              </a:rPr>
              <a:t>，</a:t>
            </a:r>
            <a:r>
              <a:rPr lang="zh-CN" altLang="en-US">
                <a:latin typeface="+mj-lt"/>
              </a:rPr>
              <a:t>则有：</a:t>
            </a:r>
            <a:endParaRPr lang="en-US" altLang="zh-CN" dirty="0">
              <a:latin typeface="+mj-lt"/>
            </a:endParaRPr>
          </a:p>
          <a:p>
            <a:pPr lvl="2" algn="just"/>
            <a:r>
              <a:rPr lang="zh-CN" altLang="en-US" dirty="0">
                <a:solidFill>
                  <a:srgbClr val="FF0000"/>
                </a:solidFill>
                <a:latin typeface="+mj-lt"/>
              </a:rPr>
              <a:t>⑴</a:t>
            </a:r>
            <a:r>
              <a:rPr lang="zh-CN" altLang="en-US" dirty="0">
                <a:latin typeface="+mj-lt"/>
              </a:rPr>
              <a:t> 如果</a:t>
            </a:r>
            <a:r>
              <a:rPr lang="en-US" altLang="zh-CN" dirty="0" err="1">
                <a:latin typeface="+mj-lt"/>
              </a:rPr>
              <a:t>x</a:t>
            </a:r>
            <a:r>
              <a:rPr lang="en-US" altLang="zh-CN" baseline="-30000" dirty="0" err="1">
                <a:latin typeface="+mj-lt"/>
              </a:rPr>
              <a:t>m</a:t>
            </a:r>
            <a:r>
              <a:rPr lang="en-US" altLang="zh-CN" dirty="0">
                <a:latin typeface="+mj-lt"/>
              </a:rPr>
              <a:t>=</a:t>
            </a:r>
            <a:r>
              <a:rPr lang="en-US" altLang="zh-CN" dirty="0" err="1">
                <a:latin typeface="+mj-lt"/>
              </a:rPr>
              <a:t>y</a:t>
            </a:r>
            <a:r>
              <a:rPr lang="en-US" altLang="zh-CN" baseline="-30000" dirty="0" err="1">
                <a:latin typeface="+mj-lt"/>
              </a:rPr>
              <a:t>n</a:t>
            </a:r>
            <a:r>
              <a:rPr lang="en-US" altLang="zh-CN" dirty="0">
                <a:latin typeface="+mj-lt"/>
              </a:rPr>
              <a:t>, </a:t>
            </a:r>
          </a:p>
          <a:p>
            <a:pPr lvl="3" algn="just"/>
            <a:r>
              <a:rPr lang="zh-CN" altLang="en-US" b="1" dirty="0">
                <a:latin typeface="+mj-lt"/>
              </a:rPr>
              <a:t>则</a:t>
            </a:r>
            <a:r>
              <a:rPr lang="en-US" altLang="zh-CN" b="1" dirty="0" err="1">
                <a:latin typeface="+mj-lt"/>
              </a:rPr>
              <a:t>z</a:t>
            </a:r>
            <a:r>
              <a:rPr lang="en-US" altLang="zh-CN" b="1" baseline="-30000" dirty="0" err="1">
                <a:latin typeface="+mj-lt"/>
              </a:rPr>
              <a:t>k</a:t>
            </a:r>
            <a:r>
              <a:rPr lang="en-US" altLang="zh-CN" b="1" dirty="0">
                <a:latin typeface="+mj-lt"/>
              </a:rPr>
              <a:t>=</a:t>
            </a:r>
            <a:r>
              <a:rPr lang="en-US" altLang="zh-CN" b="1" dirty="0" err="1">
                <a:latin typeface="+mj-lt"/>
              </a:rPr>
              <a:t>x</a:t>
            </a:r>
            <a:r>
              <a:rPr lang="en-US" altLang="zh-CN" b="1" baseline="-30000" dirty="0" err="1">
                <a:latin typeface="+mj-lt"/>
              </a:rPr>
              <a:t>m</a:t>
            </a:r>
            <a:r>
              <a:rPr lang="en-US" altLang="zh-CN" b="1" dirty="0">
                <a:latin typeface="+mj-lt"/>
              </a:rPr>
              <a:t>=</a:t>
            </a:r>
            <a:r>
              <a:rPr lang="en-US" altLang="zh-CN" b="1" dirty="0" err="1">
                <a:latin typeface="+mj-lt"/>
              </a:rPr>
              <a:t>y</a:t>
            </a:r>
            <a:r>
              <a:rPr lang="en-US" altLang="zh-CN" b="1" baseline="-30000" dirty="0" err="1">
                <a:latin typeface="+mj-lt"/>
              </a:rPr>
              <a:t>n</a:t>
            </a:r>
            <a:r>
              <a:rPr lang="en-US" altLang="zh-CN" b="1" dirty="0">
                <a:latin typeface="+mj-lt"/>
              </a:rPr>
              <a:t>, Z(k-1)</a:t>
            </a:r>
            <a:r>
              <a:rPr lang="zh-CN" altLang="en-US" b="1" dirty="0">
                <a:latin typeface="+mj-lt"/>
              </a:rPr>
              <a:t>是</a:t>
            </a:r>
            <a:r>
              <a:rPr lang="en-US" altLang="zh-CN" b="1" dirty="0">
                <a:latin typeface="+mj-lt"/>
              </a:rPr>
              <a:t>X(m-1)</a:t>
            </a:r>
            <a:r>
              <a:rPr lang="zh-CN" altLang="en-US" b="1" dirty="0">
                <a:latin typeface="+mj-lt"/>
              </a:rPr>
              <a:t>和</a:t>
            </a:r>
            <a:r>
              <a:rPr lang="en-US" altLang="zh-CN" b="1" dirty="0">
                <a:latin typeface="+mj-lt"/>
              </a:rPr>
              <a:t>Y(n-1)</a:t>
            </a:r>
            <a:r>
              <a:rPr lang="zh-CN" altLang="en-US" b="1" dirty="0">
                <a:latin typeface="+mj-lt"/>
              </a:rPr>
              <a:t>的</a:t>
            </a:r>
            <a:r>
              <a:rPr lang="en-US" altLang="zh-CN" b="1" dirty="0">
                <a:latin typeface="+mj-lt"/>
              </a:rPr>
              <a:t>LCS， </a:t>
            </a:r>
          </a:p>
          <a:p>
            <a:pPr lvl="3" algn="just"/>
            <a:r>
              <a:rPr lang="zh-CN" altLang="en-US" b="1" dirty="0">
                <a:latin typeface="+mj-lt"/>
              </a:rPr>
              <a:t>即</a:t>
            </a:r>
            <a:r>
              <a:rPr lang="en-US" altLang="zh-CN" b="1" dirty="0">
                <a:latin typeface="+mj-lt"/>
              </a:rPr>
              <a:t>LCS(</a:t>
            </a:r>
            <a:r>
              <a:rPr lang="en-US" altLang="zh-CN" b="1" dirty="0" err="1">
                <a:latin typeface="+mj-lt"/>
              </a:rPr>
              <a:t>m,n</a:t>
            </a:r>
            <a:r>
              <a:rPr lang="en-US" altLang="zh-CN" b="1" dirty="0">
                <a:latin typeface="+mj-lt"/>
              </a:rPr>
              <a:t>)</a:t>
            </a:r>
            <a:r>
              <a:rPr lang="en-US" altLang="zh-CN" b="1" baseline="-30000" dirty="0">
                <a:latin typeface="+mj-lt"/>
              </a:rPr>
              <a:t> </a:t>
            </a:r>
            <a:r>
              <a:rPr lang="en-US" altLang="zh-CN" b="1" dirty="0">
                <a:latin typeface="+mj-lt"/>
              </a:rPr>
              <a:t>= </a:t>
            </a:r>
            <a:r>
              <a:rPr lang="en-US" altLang="zh-CN" b="1" dirty="0">
                <a:solidFill>
                  <a:srgbClr val="006600"/>
                </a:solidFill>
                <a:latin typeface="+mj-lt"/>
              </a:rPr>
              <a:t>LCS(m-1,n-1) + 1</a:t>
            </a:r>
            <a:r>
              <a:rPr lang="en-US" altLang="zh-CN" b="1" dirty="0">
                <a:latin typeface="+mj-lt"/>
              </a:rPr>
              <a:t>.</a:t>
            </a:r>
          </a:p>
          <a:p>
            <a:pPr lvl="2" algn="just"/>
            <a:r>
              <a:rPr lang="en-US" altLang="zh-CN" dirty="0">
                <a:solidFill>
                  <a:srgbClr val="FF0000"/>
                </a:solidFill>
                <a:latin typeface="+mj-lt"/>
              </a:rPr>
              <a:t>⑵</a:t>
            </a:r>
            <a:r>
              <a:rPr lang="en-US" altLang="zh-CN" dirty="0">
                <a:latin typeface="+mj-lt"/>
              </a:rPr>
              <a:t> </a:t>
            </a:r>
            <a:r>
              <a:rPr lang="zh-CN" altLang="en-US" dirty="0">
                <a:latin typeface="+mj-lt"/>
              </a:rPr>
              <a:t>如果</a:t>
            </a:r>
            <a:r>
              <a:rPr lang="en-US" altLang="zh-CN" dirty="0" err="1">
                <a:latin typeface="+mj-lt"/>
              </a:rPr>
              <a:t>x</a:t>
            </a:r>
            <a:r>
              <a:rPr lang="en-US" altLang="zh-CN" baseline="-30000" dirty="0" err="1">
                <a:latin typeface="+mj-lt"/>
              </a:rPr>
              <a:t>m</a:t>
            </a:r>
            <a:r>
              <a:rPr lang="en-US" altLang="zh-CN" dirty="0" err="1">
                <a:latin typeface="+mj-lt"/>
                <a:sym typeface="Symbol" pitchFamily="18" charset="2"/>
              </a:rPr>
              <a:t></a:t>
            </a:r>
            <a:r>
              <a:rPr lang="en-US" altLang="zh-CN" dirty="0" err="1">
                <a:latin typeface="+mj-lt"/>
              </a:rPr>
              <a:t>y</a:t>
            </a:r>
            <a:r>
              <a:rPr lang="en-US" altLang="zh-CN" baseline="-30000" dirty="0" err="1">
                <a:latin typeface="+mj-lt"/>
              </a:rPr>
              <a:t>n</a:t>
            </a:r>
            <a:endParaRPr lang="en-US" altLang="zh-CN" dirty="0">
              <a:latin typeface="+mj-lt"/>
            </a:endParaRPr>
          </a:p>
          <a:p>
            <a:pPr lvl="3" algn="just"/>
            <a:r>
              <a:rPr lang="zh-CN" altLang="en-US" b="1" dirty="0">
                <a:latin typeface="+mj-lt"/>
              </a:rPr>
              <a:t>若最终</a:t>
            </a:r>
            <a:r>
              <a:rPr lang="en-US" altLang="zh-CN" b="1" dirty="0" err="1">
                <a:latin typeface="+mj-lt"/>
              </a:rPr>
              <a:t>z</a:t>
            </a:r>
            <a:r>
              <a:rPr lang="en-US" altLang="zh-CN" b="1" baseline="-30000" dirty="0" err="1">
                <a:latin typeface="+mj-lt"/>
              </a:rPr>
              <a:t>k</a:t>
            </a:r>
            <a:r>
              <a:rPr lang="en-US" altLang="zh-CN" b="1" dirty="0" err="1">
                <a:latin typeface="+mj-lt"/>
                <a:sym typeface="Symbol" pitchFamily="18" charset="2"/>
              </a:rPr>
              <a:t></a:t>
            </a:r>
            <a:r>
              <a:rPr lang="en-US" altLang="zh-CN" b="1" dirty="0" err="1">
                <a:latin typeface="+mj-lt"/>
              </a:rPr>
              <a:t>x</a:t>
            </a:r>
            <a:r>
              <a:rPr lang="en-US" altLang="zh-CN" b="1" baseline="-30000" dirty="0" err="1">
                <a:latin typeface="+mj-lt"/>
              </a:rPr>
              <a:t>m</a:t>
            </a:r>
            <a:r>
              <a:rPr lang="en-US" altLang="zh-CN" b="1" dirty="0">
                <a:latin typeface="+mj-lt"/>
              </a:rPr>
              <a:t>，</a:t>
            </a:r>
            <a:r>
              <a:rPr lang="zh-CN" altLang="en-US" b="1" dirty="0">
                <a:latin typeface="+mj-lt"/>
              </a:rPr>
              <a:t>则 </a:t>
            </a:r>
            <a:r>
              <a:rPr lang="en-US" altLang="zh-CN" b="1" dirty="0">
                <a:latin typeface="+mj-lt"/>
              </a:rPr>
              <a:t>LCS(</a:t>
            </a:r>
            <a:r>
              <a:rPr lang="en-US" altLang="zh-CN" b="1" dirty="0" err="1">
                <a:latin typeface="+mj-lt"/>
              </a:rPr>
              <a:t>m,n</a:t>
            </a:r>
            <a:r>
              <a:rPr lang="en-US" altLang="zh-CN" b="1" dirty="0">
                <a:latin typeface="+mj-lt"/>
              </a:rPr>
              <a:t>)= </a:t>
            </a:r>
            <a:r>
              <a:rPr lang="en-US" altLang="zh-CN" b="1" dirty="0">
                <a:solidFill>
                  <a:srgbClr val="006600"/>
                </a:solidFill>
                <a:latin typeface="+mj-lt"/>
              </a:rPr>
              <a:t>LCS(m-1,n)</a:t>
            </a:r>
            <a:endParaRPr lang="en-US" altLang="zh-CN" b="1" baseline="-30000" dirty="0">
              <a:solidFill>
                <a:srgbClr val="006600"/>
              </a:solidFill>
              <a:latin typeface="+mj-lt"/>
            </a:endParaRPr>
          </a:p>
          <a:p>
            <a:pPr lvl="3" algn="just"/>
            <a:r>
              <a:rPr lang="zh-CN" altLang="en-US" b="1" dirty="0">
                <a:latin typeface="+mj-lt"/>
              </a:rPr>
              <a:t>若最终</a:t>
            </a:r>
            <a:r>
              <a:rPr lang="en-US" altLang="zh-CN" b="1" dirty="0" err="1">
                <a:latin typeface="+mj-lt"/>
              </a:rPr>
              <a:t>z</a:t>
            </a:r>
            <a:r>
              <a:rPr lang="en-US" altLang="zh-CN" b="1" baseline="-30000" dirty="0" err="1">
                <a:latin typeface="+mj-lt"/>
              </a:rPr>
              <a:t>k</a:t>
            </a:r>
            <a:r>
              <a:rPr lang="en-US" altLang="zh-CN" b="1" dirty="0" err="1">
                <a:latin typeface="+mj-lt"/>
                <a:sym typeface="Symbol" pitchFamily="18" charset="2"/>
              </a:rPr>
              <a:t></a:t>
            </a:r>
            <a:r>
              <a:rPr lang="en-US" altLang="zh-CN" b="1" dirty="0" err="1">
                <a:latin typeface="+mj-lt"/>
              </a:rPr>
              <a:t>y</a:t>
            </a:r>
            <a:r>
              <a:rPr lang="en-US" altLang="zh-CN" b="1" baseline="-30000" dirty="0" err="1">
                <a:latin typeface="+mj-lt"/>
              </a:rPr>
              <a:t>n</a:t>
            </a:r>
            <a:r>
              <a:rPr lang="en-US" altLang="zh-CN" b="1" baseline="-30000" dirty="0">
                <a:latin typeface="+mj-lt"/>
              </a:rPr>
              <a:t> </a:t>
            </a:r>
            <a:r>
              <a:rPr lang="zh-CN" altLang="en-US" b="1" dirty="0"/>
              <a:t>，</a:t>
            </a:r>
            <a:r>
              <a:rPr lang="zh-CN" altLang="en-US" b="1" dirty="0">
                <a:latin typeface="+mj-lt"/>
              </a:rPr>
              <a:t>则 </a:t>
            </a:r>
            <a:r>
              <a:rPr lang="en-US" altLang="zh-CN" b="1" dirty="0">
                <a:latin typeface="+mj-lt"/>
              </a:rPr>
              <a:t>LCS(</a:t>
            </a:r>
            <a:r>
              <a:rPr lang="en-US" altLang="zh-CN" b="1" dirty="0" err="1">
                <a:latin typeface="+mj-lt"/>
              </a:rPr>
              <a:t>m,n</a:t>
            </a:r>
            <a:r>
              <a:rPr lang="en-US" altLang="zh-CN" b="1" dirty="0">
                <a:latin typeface="+mj-lt"/>
              </a:rPr>
              <a:t>)= </a:t>
            </a:r>
            <a:r>
              <a:rPr lang="en-US" altLang="zh-CN" b="1" dirty="0">
                <a:solidFill>
                  <a:srgbClr val="006600"/>
                </a:solidFill>
                <a:latin typeface="+mj-lt"/>
              </a:rPr>
              <a:t>LCS(m,n-1)</a:t>
            </a:r>
          </a:p>
          <a:p>
            <a:pPr lvl="3" algn="just"/>
            <a:r>
              <a:rPr lang="en-US" altLang="zh-CN" b="1" dirty="0"/>
              <a:t>LCS(</a:t>
            </a:r>
            <a:r>
              <a:rPr lang="en-US" altLang="zh-CN" b="1" dirty="0" err="1"/>
              <a:t>m,n</a:t>
            </a:r>
            <a:r>
              <a:rPr lang="en-US" altLang="zh-CN" b="1" dirty="0"/>
              <a:t>)=max{LCS(m-1,n), LCS(m,n-1)}</a:t>
            </a:r>
            <a:endParaRPr lang="en-US" altLang="zh-CN" b="1" baseline="-50000" dirty="0">
              <a:solidFill>
                <a:srgbClr val="006600"/>
              </a:solidFill>
              <a:latin typeface="+mj-lt"/>
            </a:endParaRPr>
          </a:p>
          <a:p>
            <a:pPr lvl="2" algn="just"/>
            <a:endParaRPr lang="zh-CN" altLang="en-US" sz="2000" b="1"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23</a:t>
            </a:fld>
            <a:endParaRPr lang="en-US" altLang="zh-CN" dirty="0"/>
          </a:p>
        </p:txBody>
      </p:sp>
      <p:sp>
        <p:nvSpPr>
          <p:cNvPr id="6" name="矩形 5"/>
          <p:cNvSpPr/>
          <p:nvPr/>
        </p:nvSpPr>
        <p:spPr>
          <a:xfrm>
            <a:off x="467544" y="5553236"/>
            <a:ext cx="3773790" cy="954107"/>
          </a:xfrm>
          <a:prstGeom prst="rect">
            <a:avLst/>
          </a:prstGeom>
        </p:spPr>
        <p:txBody>
          <a:bodyPr wrap="none">
            <a:spAutoFit/>
          </a:bodyPr>
          <a:lstStyle/>
          <a:p>
            <a:r>
              <a:rPr lang="en-US" altLang="zh-CN" sz="2800" b="1" dirty="0"/>
              <a:t>X=(x</a:t>
            </a:r>
            <a:r>
              <a:rPr lang="en-US" altLang="zh-CN" sz="2800" b="1" baseline="-30000" dirty="0"/>
              <a:t>1</a:t>
            </a:r>
            <a:r>
              <a:rPr lang="en-US" altLang="zh-CN" sz="2800" b="1" dirty="0"/>
              <a:t>, x</a:t>
            </a:r>
            <a:r>
              <a:rPr lang="en-US" altLang="zh-CN" sz="2800" b="1" baseline="-30000" dirty="0"/>
              <a:t>2</a:t>
            </a:r>
            <a:r>
              <a:rPr lang="en-US" altLang="zh-CN" sz="2800" b="1" dirty="0"/>
              <a:t>, ... , x</a:t>
            </a:r>
            <a:r>
              <a:rPr lang="en-US" altLang="zh-CN" sz="2800" b="1" baseline="-30000" dirty="0"/>
              <a:t>m-1</a:t>
            </a:r>
            <a:r>
              <a:rPr lang="en-US" altLang="zh-CN" sz="2800" b="1" dirty="0"/>
              <a:t>, </a:t>
            </a:r>
            <a:r>
              <a:rPr lang="en-US" altLang="zh-CN" sz="2800" b="1" dirty="0" err="1">
                <a:solidFill>
                  <a:srgbClr val="FF0000"/>
                </a:solidFill>
              </a:rPr>
              <a:t>x</a:t>
            </a:r>
            <a:r>
              <a:rPr lang="en-US" altLang="zh-CN" sz="2800" b="1" baseline="-30000" dirty="0" err="1">
                <a:solidFill>
                  <a:srgbClr val="FF0000"/>
                </a:solidFill>
              </a:rPr>
              <a:t>m</a:t>
            </a:r>
            <a:r>
              <a:rPr lang="en-US" altLang="zh-CN" sz="2800" b="1" dirty="0"/>
              <a:t>)</a:t>
            </a:r>
          </a:p>
          <a:p>
            <a:r>
              <a:rPr lang="en-US" altLang="zh-CN" sz="2800" b="1" dirty="0"/>
              <a:t>Y=(y</a:t>
            </a:r>
            <a:r>
              <a:rPr lang="en-US" altLang="zh-CN" sz="2800" b="1" baseline="-30000" dirty="0"/>
              <a:t>1</a:t>
            </a:r>
            <a:r>
              <a:rPr lang="en-US" altLang="zh-CN" sz="2800" b="1" dirty="0"/>
              <a:t>, y</a:t>
            </a:r>
            <a:r>
              <a:rPr lang="en-US" altLang="zh-CN" sz="2800" b="1" baseline="-30000" dirty="0"/>
              <a:t>2</a:t>
            </a:r>
            <a:r>
              <a:rPr lang="en-US" altLang="zh-CN" sz="2800" b="1" dirty="0"/>
              <a:t>, ... , y</a:t>
            </a:r>
            <a:r>
              <a:rPr lang="en-US" altLang="zh-CN" sz="2800" b="1" baseline="-30000" dirty="0"/>
              <a:t>n-1</a:t>
            </a:r>
            <a:r>
              <a:rPr lang="en-US" altLang="zh-CN" sz="2800" b="1" dirty="0"/>
              <a:t>, </a:t>
            </a:r>
            <a:r>
              <a:rPr lang="en-US" altLang="zh-CN" sz="2800" b="1" dirty="0" err="1">
                <a:solidFill>
                  <a:srgbClr val="FF0000"/>
                </a:solidFill>
              </a:rPr>
              <a:t>y</a:t>
            </a:r>
            <a:r>
              <a:rPr lang="en-US" altLang="zh-CN" sz="2800" b="1" baseline="-30000" dirty="0" err="1">
                <a:solidFill>
                  <a:srgbClr val="FF0000"/>
                </a:solidFill>
              </a:rPr>
              <a:t>n</a:t>
            </a:r>
            <a:r>
              <a:rPr lang="en-US" altLang="zh-CN" sz="2800" b="1" dirty="0"/>
              <a:t>)</a:t>
            </a:r>
            <a:endParaRPr lang="zh-CN" altLang="en-US" sz="2800" b="1" dirty="0"/>
          </a:p>
        </p:txBody>
      </p:sp>
      <p:sp>
        <p:nvSpPr>
          <p:cNvPr id="7" name="TextBox 6"/>
          <p:cNvSpPr txBox="1"/>
          <p:nvPr/>
        </p:nvSpPr>
        <p:spPr>
          <a:xfrm>
            <a:off x="5364088" y="5553236"/>
            <a:ext cx="348044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问题最优解</a:t>
            </a:r>
            <a:endParaRPr lang="en-US" altLang="zh-CN" sz="3200" b="1" dirty="0">
              <a:solidFill>
                <a:srgbClr val="C00000"/>
              </a:solidFill>
              <a:ea typeface="黑体" pitchFamily="49" charset="-122"/>
            </a:endParaRPr>
          </a:p>
          <a:p>
            <a:pPr algn="ctr"/>
            <a:r>
              <a:rPr lang="zh-CN" altLang="en-US" sz="3200" b="1" dirty="0">
                <a:solidFill>
                  <a:srgbClr val="C00000"/>
                </a:solidFill>
                <a:ea typeface="黑体" pitchFamily="49" charset="-122"/>
              </a:rPr>
              <a:t>包括子问题最优解</a:t>
            </a:r>
          </a:p>
        </p:txBody>
      </p:sp>
    </p:spTree>
    <p:extLst>
      <p:ext uri="{BB962C8B-B14F-4D97-AF65-F5344CB8AC3E}">
        <p14:creationId xmlns:p14="http://schemas.microsoft.com/office/powerpoint/2010/main" val="313391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子问题重叠性质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24</a:t>
            </a:fld>
            <a:endParaRPr lang="en-US" altLang="zh-CN" dirty="0"/>
          </a:p>
        </p:txBody>
      </p:sp>
      <p:sp>
        <p:nvSpPr>
          <p:cNvPr id="5" name="Text Box 21"/>
          <p:cNvSpPr txBox="1">
            <a:spLocks noChangeArrowheads="1"/>
          </p:cNvSpPr>
          <p:nvPr/>
        </p:nvSpPr>
        <p:spPr bwMode="auto">
          <a:xfrm>
            <a:off x="3722165" y="1916113"/>
            <a:ext cx="1494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a:t>
            </a:r>
            <a:r>
              <a:rPr lang="en-US" altLang="zh-CN" sz="2400" b="1" dirty="0" err="1">
                <a:solidFill>
                  <a:srgbClr val="0000CC"/>
                </a:solidFill>
                <a:effectLst>
                  <a:outerShdw blurRad="38100" dist="38100" dir="2700000" algn="tl">
                    <a:srgbClr val="C0C0C0"/>
                  </a:outerShdw>
                </a:effectLst>
                <a:latin typeface="Times New Roman" pitchFamily="18" charset="0"/>
                <a:ea typeface="宋体" pitchFamily="2" charset="-122"/>
              </a:rPr>
              <a:t>m,n</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25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6" name="Text Box 22"/>
          <p:cNvSpPr txBox="1">
            <a:spLocks noChangeArrowheads="1"/>
          </p:cNvSpPr>
          <p:nvPr/>
        </p:nvSpPr>
        <p:spPr bwMode="auto">
          <a:xfrm>
            <a:off x="1400176" y="3028950"/>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7" name="Text Box 23"/>
          <p:cNvSpPr txBox="1">
            <a:spLocks noChangeArrowheads="1"/>
          </p:cNvSpPr>
          <p:nvPr/>
        </p:nvSpPr>
        <p:spPr bwMode="auto">
          <a:xfrm>
            <a:off x="3778251"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8" name="Text Box 24"/>
          <p:cNvSpPr txBox="1">
            <a:spLocks noChangeArrowheads="1"/>
          </p:cNvSpPr>
          <p:nvPr/>
        </p:nvSpPr>
        <p:spPr bwMode="auto">
          <a:xfrm>
            <a:off x="5867401"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9" name="Text Box 26"/>
          <p:cNvSpPr txBox="1">
            <a:spLocks noChangeArrowheads="1"/>
          </p:cNvSpPr>
          <p:nvPr/>
        </p:nvSpPr>
        <p:spPr bwMode="auto">
          <a:xfrm>
            <a:off x="31751" y="4286032"/>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LCS(m-2,n-2)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0" name="Text Box 27"/>
          <p:cNvSpPr txBox="1">
            <a:spLocks noChangeArrowheads="1"/>
          </p:cNvSpPr>
          <p:nvPr/>
        </p:nvSpPr>
        <p:spPr bwMode="auto">
          <a:xfrm>
            <a:off x="1979712" y="4331303"/>
            <a:ext cx="2087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LCS(m-2,n-1)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1" name="Text Box 28"/>
          <p:cNvSpPr txBox="1">
            <a:spLocks noChangeArrowheads="1"/>
          </p:cNvSpPr>
          <p:nvPr/>
        </p:nvSpPr>
        <p:spPr bwMode="auto">
          <a:xfrm>
            <a:off x="4031940" y="4340225"/>
            <a:ext cx="2447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2" name="Line 30"/>
          <p:cNvSpPr>
            <a:spLocks noChangeShapeType="1"/>
          </p:cNvSpPr>
          <p:nvPr/>
        </p:nvSpPr>
        <p:spPr bwMode="auto">
          <a:xfrm flipH="1">
            <a:off x="2624138" y="2468563"/>
            <a:ext cx="1800225"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3" name="Line 31"/>
          <p:cNvSpPr>
            <a:spLocks noChangeShapeType="1"/>
          </p:cNvSpPr>
          <p:nvPr/>
        </p:nvSpPr>
        <p:spPr bwMode="auto">
          <a:xfrm>
            <a:off x="4495801" y="24685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32"/>
          <p:cNvSpPr>
            <a:spLocks noChangeShapeType="1"/>
          </p:cNvSpPr>
          <p:nvPr/>
        </p:nvSpPr>
        <p:spPr bwMode="auto">
          <a:xfrm>
            <a:off x="4640263" y="2468563"/>
            <a:ext cx="1655763"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33"/>
          <p:cNvSpPr>
            <a:spLocks noChangeShapeType="1"/>
          </p:cNvSpPr>
          <p:nvPr/>
        </p:nvSpPr>
        <p:spPr bwMode="auto">
          <a:xfrm flipH="1">
            <a:off x="968376" y="3548063"/>
            <a:ext cx="792162"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34"/>
          <p:cNvSpPr>
            <a:spLocks noChangeShapeType="1"/>
          </p:cNvSpPr>
          <p:nvPr/>
        </p:nvSpPr>
        <p:spPr bwMode="auto">
          <a:xfrm>
            <a:off x="1905001" y="3548063"/>
            <a:ext cx="719137"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Line 35"/>
          <p:cNvSpPr>
            <a:spLocks noChangeShapeType="1"/>
          </p:cNvSpPr>
          <p:nvPr/>
        </p:nvSpPr>
        <p:spPr bwMode="auto">
          <a:xfrm>
            <a:off x="2047875" y="3573463"/>
            <a:ext cx="2592387"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 name="Line 36"/>
          <p:cNvSpPr>
            <a:spLocks noChangeShapeType="1"/>
          </p:cNvSpPr>
          <p:nvPr/>
        </p:nvSpPr>
        <p:spPr bwMode="auto">
          <a:xfrm flipH="1">
            <a:off x="2915815" y="3548063"/>
            <a:ext cx="1292647" cy="737969"/>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 name="Line 38"/>
          <p:cNvSpPr>
            <a:spLocks noChangeShapeType="1"/>
          </p:cNvSpPr>
          <p:nvPr/>
        </p:nvSpPr>
        <p:spPr bwMode="auto">
          <a:xfrm>
            <a:off x="4352927" y="3548063"/>
            <a:ext cx="1943099" cy="88904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0" name="Line 39"/>
          <p:cNvSpPr>
            <a:spLocks noChangeShapeType="1"/>
          </p:cNvSpPr>
          <p:nvPr/>
        </p:nvSpPr>
        <p:spPr bwMode="auto">
          <a:xfrm>
            <a:off x="4352927" y="3548062"/>
            <a:ext cx="2559334" cy="88904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1" name="Line 40"/>
          <p:cNvSpPr>
            <a:spLocks noChangeShapeType="1"/>
          </p:cNvSpPr>
          <p:nvPr/>
        </p:nvSpPr>
        <p:spPr bwMode="auto">
          <a:xfrm flipH="1">
            <a:off x="4713288" y="3548063"/>
            <a:ext cx="1582738"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2" name="Line 41"/>
          <p:cNvSpPr>
            <a:spLocks noChangeShapeType="1"/>
          </p:cNvSpPr>
          <p:nvPr/>
        </p:nvSpPr>
        <p:spPr bwMode="auto">
          <a:xfrm>
            <a:off x="6440488" y="3619500"/>
            <a:ext cx="1152525" cy="817611"/>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3" name="Line 42"/>
          <p:cNvSpPr>
            <a:spLocks noChangeShapeType="1"/>
          </p:cNvSpPr>
          <p:nvPr/>
        </p:nvSpPr>
        <p:spPr bwMode="auto">
          <a:xfrm>
            <a:off x="6656388" y="3548062"/>
            <a:ext cx="1732036" cy="889049"/>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4" name="Text Box 43"/>
          <p:cNvSpPr txBox="1">
            <a:spLocks noChangeArrowheads="1"/>
          </p:cNvSpPr>
          <p:nvPr/>
        </p:nvSpPr>
        <p:spPr bwMode="auto">
          <a:xfrm>
            <a:off x="7286070" y="4340225"/>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Tree>
    <p:extLst>
      <p:ext uri="{BB962C8B-B14F-4D97-AF65-F5344CB8AC3E}">
        <p14:creationId xmlns:p14="http://schemas.microsoft.com/office/powerpoint/2010/main" val="23452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down)">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en-US" altLang="zh-CN" dirty="0">
                <a:latin typeface="+mj-lt"/>
              </a:rPr>
              <a:t>LCS</a:t>
            </a:r>
            <a:r>
              <a:rPr lang="zh-CN" altLang="en-US" dirty="0">
                <a:latin typeface="+mj-lt"/>
              </a:rPr>
              <a:t>递归方程</a:t>
            </a:r>
            <a:endParaRPr lang="en-US" altLang="zh-CN" dirty="0">
              <a:latin typeface="+mj-lt"/>
            </a:endParaRP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]=0                                          if  i=0 or</a:t>
            </a:r>
            <a:r>
              <a:rPr lang="zh-CN" altLang="en-US" dirty="0">
                <a:solidFill>
                  <a:srgbClr val="0000CC"/>
                </a:solidFill>
                <a:latin typeface="+mj-lt"/>
              </a:rPr>
              <a:t> </a:t>
            </a:r>
            <a:r>
              <a:rPr lang="en-US" altLang="zh-CN" dirty="0">
                <a:solidFill>
                  <a:srgbClr val="0000CC"/>
                </a:solidFill>
                <a:latin typeface="+mj-lt"/>
              </a:rPr>
              <a:t>j=0</a:t>
            </a: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]=LCS[i-1, j-1] + 1                  if i, j&gt;0,x</a:t>
            </a:r>
            <a:r>
              <a:rPr lang="en-US" altLang="zh-CN" baseline="-25000" dirty="0">
                <a:solidFill>
                  <a:srgbClr val="0000CC"/>
                </a:solidFill>
                <a:latin typeface="+mj-lt"/>
              </a:rPr>
              <a:t>i</a:t>
            </a:r>
            <a:r>
              <a:rPr lang="en-US" altLang="zh-CN" dirty="0">
                <a:solidFill>
                  <a:srgbClr val="0000CC"/>
                </a:solidFill>
                <a:latin typeface="+mj-lt"/>
              </a:rPr>
              <a:t>=</a:t>
            </a:r>
            <a:r>
              <a:rPr lang="en-US" altLang="zh-CN" dirty="0" err="1">
                <a:solidFill>
                  <a:srgbClr val="0000CC"/>
                </a:solidFill>
                <a:latin typeface="+mj-lt"/>
              </a:rPr>
              <a:t>y</a:t>
            </a:r>
            <a:r>
              <a:rPr lang="en-US" altLang="zh-CN" baseline="-25000" dirty="0" err="1">
                <a:solidFill>
                  <a:srgbClr val="0000CC"/>
                </a:solidFill>
                <a:latin typeface="+mj-lt"/>
              </a:rPr>
              <a:t>j</a:t>
            </a:r>
            <a:endParaRPr lang="en-US" altLang="zh-CN" baseline="-25000" dirty="0">
              <a:solidFill>
                <a:srgbClr val="0000CC"/>
              </a:solidFill>
              <a:latin typeface="+mj-lt"/>
            </a:endParaRP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]=Max(LCS[i,j-1],LCS[i-1,j])  if </a:t>
            </a:r>
            <a:r>
              <a:rPr lang="en-US" altLang="zh-CN" dirty="0" err="1">
                <a:solidFill>
                  <a:srgbClr val="0000CC"/>
                </a:solidFill>
                <a:latin typeface="+mj-lt"/>
              </a:rPr>
              <a:t>i,j</a:t>
            </a:r>
            <a:r>
              <a:rPr lang="en-US" altLang="zh-CN" dirty="0">
                <a:solidFill>
                  <a:srgbClr val="0000CC"/>
                </a:solidFill>
                <a:latin typeface="+mj-lt"/>
              </a:rPr>
              <a:t>&gt;0,x</a:t>
            </a:r>
            <a:r>
              <a:rPr lang="en-US" altLang="zh-CN" baseline="-25000" dirty="0">
                <a:solidFill>
                  <a:srgbClr val="0000CC"/>
                </a:solidFill>
                <a:latin typeface="+mj-lt"/>
              </a:rPr>
              <a:t>i</a:t>
            </a:r>
            <a:r>
              <a:rPr lang="en-US" altLang="zh-CN" dirty="0">
                <a:solidFill>
                  <a:srgbClr val="0000CC"/>
                </a:solidFill>
                <a:latin typeface="+mj-lt"/>
                <a:sym typeface="Symbol" pitchFamily="18" charset="2"/>
              </a:rPr>
              <a:t></a:t>
            </a:r>
            <a:r>
              <a:rPr lang="en-US" altLang="zh-CN" dirty="0">
                <a:solidFill>
                  <a:srgbClr val="0000CC"/>
                </a:solidFill>
                <a:latin typeface="+mj-lt"/>
              </a:rPr>
              <a:t>y</a:t>
            </a:r>
            <a:r>
              <a:rPr lang="en-US" altLang="zh-CN" baseline="-25000" dirty="0">
                <a:solidFill>
                  <a:srgbClr val="0000CC"/>
                </a:solidFill>
                <a:latin typeface="+mj-lt"/>
              </a:rPr>
              <a:t>j</a:t>
            </a:r>
            <a:endParaRPr lang="zh-CN" altLang="en-US"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25</a:t>
            </a:fld>
            <a:endParaRPr lang="en-US" altLang="zh-CN" dirty="0"/>
          </a:p>
        </p:txBody>
      </p:sp>
    </p:spTree>
    <p:extLst>
      <p:ext uri="{BB962C8B-B14F-4D97-AF65-F5344CB8AC3E}">
        <p14:creationId xmlns:p14="http://schemas.microsoft.com/office/powerpoint/2010/main" val="2565725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基本思想</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26</a:t>
            </a:fld>
            <a:endParaRPr lang="en-US" altLang="zh-CN" dirty="0"/>
          </a:p>
        </p:txBody>
      </p:sp>
      <p:grpSp>
        <p:nvGrpSpPr>
          <p:cNvPr id="5" name="Group 9"/>
          <p:cNvGrpSpPr>
            <a:grpSpLocks/>
          </p:cNvGrpSpPr>
          <p:nvPr/>
        </p:nvGrpSpPr>
        <p:grpSpPr bwMode="auto">
          <a:xfrm>
            <a:off x="2622550" y="2636838"/>
            <a:ext cx="5329238" cy="2232025"/>
            <a:chOff x="1652" y="1344"/>
            <a:chExt cx="3357" cy="1406"/>
          </a:xfrm>
        </p:grpSpPr>
        <p:sp>
          <p:nvSpPr>
            <p:cNvPr id="6" name="Text Box 10"/>
            <p:cNvSpPr txBox="1">
              <a:spLocks noChangeArrowheads="1"/>
            </p:cNvSpPr>
            <p:nvPr/>
          </p:nvSpPr>
          <p:spPr bwMode="auto">
            <a:xfrm>
              <a:off x="2139" y="1702"/>
              <a:ext cx="11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rPr>
                <a:t>LCS[i-1, j-1]</a:t>
              </a:r>
              <a:endParaRPr lang="zh-CN" altLang="en-US" sz="2400" b="1" dirty="0">
                <a:solidFill>
                  <a:srgbClr val="0000CC"/>
                </a:solidFill>
                <a:latin typeface="Times New Roman" pitchFamily="18" charset="0"/>
              </a:endParaRPr>
            </a:p>
          </p:txBody>
        </p:sp>
        <p:sp>
          <p:nvSpPr>
            <p:cNvPr id="7" name="Text Box 11"/>
            <p:cNvSpPr txBox="1">
              <a:spLocks noChangeArrowheads="1"/>
            </p:cNvSpPr>
            <p:nvPr/>
          </p:nvSpPr>
          <p:spPr bwMode="auto">
            <a:xfrm>
              <a:off x="3334" y="1706"/>
              <a:ext cx="10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ea typeface="宋体" pitchFamily="2" charset="-122"/>
                </a:rPr>
                <a:t> </a:t>
              </a:r>
              <a:r>
                <a:rPr lang="en-US" altLang="zh-CN" sz="2400" b="1" dirty="0">
                  <a:solidFill>
                    <a:srgbClr val="0000CC"/>
                  </a:solidFill>
                  <a:latin typeface="Times New Roman" pitchFamily="18" charset="0"/>
                </a:rPr>
                <a:t>LCS</a:t>
              </a:r>
              <a:r>
                <a:rPr lang="en-US" altLang="zh-CN" sz="2400" b="1" dirty="0">
                  <a:solidFill>
                    <a:srgbClr val="0000CC"/>
                  </a:solidFill>
                  <a:latin typeface="Times New Roman" pitchFamily="18" charset="0"/>
                  <a:ea typeface="宋体" pitchFamily="2" charset="-122"/>
                </a:rPr>
                <a:t>[i-1,j]</a:t>
              </a:r>
              <a:endParaRPr lang="zh-CN" altLang="en-US" sz="2400" b="1" dirty="0">
                <a:solidFill>
                  <a:srgbClr val="0000CC"/>
                </a:solidFill>
                <a:latin typeface="Times New Roman" pitchFamily="18" charset="0"/>
                <a:ea typeface="宋体" pitchFamily="2" charset="-122"/>
              </a:endParaRPr>
            </a:p>
          </p:txBody>
        </p:sp>
        <p:sp>
          <p:nvSpPr>
            <p:cNvPr id="8" name="Text Box 12"/>
            <p:cNvSpPr txBox="1">
              <a:spLocks noChangeArrowheads="1"/>
            </p:cNvSpPr>
            <p:nvPr/>
          </p:nvSpPr>
          <p:spPr bwMode="auto">
            <a:xfrm>
              <a:off x="2132" y="2074"/>
              <a:ext cx="10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rPr>
                <a:t>LCS</a:t>
              </a:r>
              <a:r>
                <a:rPr lang="en-US" altLang="zh-CN" sz="2400" b="1" dirty="0">
                  <a:solidFill>
                    <a:srgbClr val="0000CC"/>
                  </a:solidFill>
                  <a:latin typeface="Times New Roman" pitchFamily="18" charset="0"/>
                  <a:ea typeface="宋体" pitchFamily="2" charset="-122"/>
                </a:rPr>
                <a:t>[i, j-1]</a:t>
              </a:r>
              <a:endParaRPr lang="zh-CN" altLang="en-US" sz="2400" b="1" dirty="0">
                <a:solidFill>
                  <a:srgbClr val="0000CC"/>
                </a:solidFill>
                <a:latin typeface="Times New Roman" pitchFamily="18" charset="0"/>
                <a:ea typeface="宋体" pitchFamily="2" charset="-122"/>
              </a:endParaRPr>
            </a:p>
          </p:txBody>
        </p:sp>
        <p:sp>
          <p:nvSpPr>
            <p:cNvPr id="9" name="Text Box 13"/>
            <p:cNvSpPr txBox="1">
              <a:spLocks noChangeArrowheads="1"/>
            </p:cNvSpPr>
            <p:nvPr/>
          </p:nvSpPr>
          <p:spPr bwMode="auto">
            <a:xfrm>
              <a:off x="3334" y="2074"/>
              <a:ext cx="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ea typeface="宋体" pitchFamily="2" charset="-122"/>
                </a:rPr>
                <a:t> </a:t>
              </a:r>
              <a:r>
                <a:rPr lang="en-US" altLang="zh-CN" sz="2400" b="1" dirty="0">
                  <a:solidFill>
                    <a:srgbClr val="FF0000"/>
                  </a:solidFill>
                  <a:latin typeface="Times New Roman" pitchFamily="18" charset="0"/>
                </a:rPr>
                <a:t>LCS</a:t>
              </a:r>
              <a:r>
                <a:rPr lang="en-US" altLang="zh-CN" sz="2400" b="1" dirty="0">
                  <a:solidFill>
                    <a:srgbClr val="FF0000"/>
                  </a:solidFill>
                  <a:latin typeface="Times New Roman" pitchFamily="18" charset="0"/>
                  <a:ea typeface="宋体" pitchFamily="2" charset="-122"/>
                </a:rPr>
                <a:t>[i, j]</a:t>
              </a:r>
              <a:endParaRPr lang="zh-CN" altLang="en-US" sz="2400" b="1" dirty="0">
                <a:solidFill>
                  <a:srgbClr val="FF0000"/>
                </a:solidFill>
                <a:latin typeface="Times New Roman" pitchFamily="18" charset="0"/>
                <a:ea typeface="宋体" pitchFamily="2" charset="-122"/>
              </a:endParaRPr>
            </a:p>
          </p:txBody>
        </p:sp>
        <p:sp>
          <p:nvSpPr>
            <p:cNvPr id="10" name="Line 14"/>
            <p:cNvSpPr>
              <a:spLocks noChangeShapeType="1"/>
            </p:cNvSpPr>
            <p:nvPr/>
          </p:nvSpPr>
          <p:spPr bwMode="auto">
            <a:xfrm>
              <a:off x="1652" y="2070"/>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1" name="Line 15"/>
            <p:cNvSpPr>
              <a:spLocks noChangeShapeType="1"/>
            </p:cNvSpPr>
            <p:nvPr/>
          </p:nvSpPr>
          <p:spPr bwMode="auto">
            <a:xfrm>
              <a:off x="1652" y="1706"/>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2" name="Line 16"/>
            <p:cNvSpPr>
              <a:spLocks noChangeShapeType="1"/>
            </p:cNvSpPr>
            <p:nvPr/>
          </p:nvSpPr>
          <p:spPr bwMode="auto">
            <a:xfrm>
              <a:off x="1652" y="2432"/>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3" name="Line 17"/>
            <p:cNvSpPr>
              <a:spLocks noChangeShapeType="1"/>
            </p:cNvSpPr>
            <p:nvPr/>
          </p:nvSpPr>
          <p:spPr bwMode="auto">
            <a:xfrm>
              <a:off x="3331"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4" name="Line 18"/>
            <p:cNvSpPr>
              <a:spLocks noChangeShapeType="1"/>
            </p:cNvSpPr>
            <p:nvPr/>
          </p:nvSpPr>
          <p:spPr bwMode="auto">
            <a:xfrm>
              <a:off x="2106"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5" name="Line 19"/>
            <p:cNvSpPr>
              <a:spLocks noChangeShapeType="1"/>
            </p:cNvSpPr>
            <p:nvPr/>
          </p:nvSpPr>
          <p:spPr bwMode="auto">
            <a:xfrm>
              <a:off x="4329"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grpSp>
    </p:spTree>
    <p:extLst>
      <p:ext uri="{BB962C8B-B14F-4D97-AF65-F5344CB8AC3E}">
        <p14:creationId xmlns:p14="http://schemas.microsoft.com/office/powerpoint/2010/main" val="409836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自底向上计算过程</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27</a:t>
            </a:fld>
            <a:endParaRPr lang="en-US" altLang="zh-CN" dirty="0"/>
          </a:p>
        </p:txBody>
      </p:sp>
      <p:sp>
        <p:nvSpPr>
          <p:cNvPr id="16" name="Text Box 71"/>
          <p:cNvSpPr txBox="1">
            <a:spLocks noChangeArrowheads="1"/>
          </p:cNvSpPr>
          <p:nvPr/>
        </p:nvSpPr>
        <p:spPr bwMode="auto">
          <a:xfrm>
            <a:off x="1188579" y="23669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LCS[0,0]</a:t>
            </a:r>
          </a:p>
        </p:txBody>
      </p:sp>
      <p:sp>
        <p:nvSpPr>
          <p:cNvPr id="17" name="Text Box 72"/>
          <p:cNvSpPr txBox="1">
            <a:spLocks noChangeArrowheads="1"/>
          </p:cNvSpPr>
          <p:nvPr/>
        </p:nvSpPr>
        <p:spPr bwMode="auto">
          <a:xfrm>
            <a:off x="25601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LCS[0,1]</a:t>
            </a:r>
          </a:p>
        </p:txBody>
      </p:sp>
      <p:sp>
        <p:nvSpPr>
          <p:cNvPr id="18" name="Text Box 73"/>
          <p:cNvSpPr txBox="1">
            <a:spLocks noChangeArrowheads="1"/>
          </p:cNvSpPr>
          <p:nvPr/>
        </p:nvSpPr>
        <p:spPr bwMode="auto">
          <a:xfrm>
            <a:off x="5312904"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LCS[0,3]</a:t>
            </a:r>
          </a:p>
        </p:txBody>
      </p:sp>
      <p:sp>
        <p:nvSpPr>
          <p:cNvPr id="19" name="Text Box 74"/>
          <p:cNvSpPr txBox="1">
            <a:spLocks noChangeArrowheads="1"/>
          </p:cNvSpPr>
          <p:nvPr/>
        </p:nvSpPr>
        <p:spPr bwMode="auto">
          <a:xfrm>
            <a:off x="39444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LCS[0,2]</a:t>
            </a:r>
          </a:p>
        </p:txBody>
      </p:sp>
      <p:sp>
        <p:nvSpPr>
          <p:cNvPr id="20" name="Text Box 75"/>
          <p:cNvSpPr txBox="1">
            <a:spLocks noChangeArrowheads="1"/>
          </p:cNvSpPr>
          <p:nvPr/>
        </p:nvSpPr>
        <p:spPr bwMode="auto">
          <a:xfrm>
            <a:off x="668132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LCS[0,4]</a:t>
            </a:r>
          </a:p>
        </p:txBody>
      </p:sp>
      <p:sp>
        <p:nvSpPr>
          <p:cNvPr id="21" name="Text Box 76"/>
          <p:cNvSpPr txBox="1">
            <a:spLocks noChangeArrowheads="1"/>
          </p:cNvSpPr>
          <p:nvPr/>
        </p:nvSpPr>
        <p:spPr bwMode="auto">
          <a:xfrm>
            <a:off x="12076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LCS[1,0]</a:t>
            </a:r>
          </a:p>
        </p:txBody>
      </p:sp>
      <p:sp>
        <p:nvSpPr>
          <p:cNvPr id="22" name="Text Box 77"/>
          <p:cNvSpPr txBox="1">
            <a:spLocks noChangeArrowheads="1"/>
          </p:cNvSpPr>
          <p:nvPr/>
        </p:nvSpPr>
        <p:spPr bwMode="auto">
          <a:xfrm>
            <a:off x="120762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LCS[2,0]</a:t>
            </a:r>
          </a:p>
        </p:txBody>
      </p:sp>
      <p:sp>
        <p:nvSpPr>
          <p:cNvPr id="23" name="Text Box 78"/>
          <p:cNvSpPr txBox="1">
            <a:spLocks noChangeArrowheads="1"/>
          </p:cNvSpPr>
          <p:nvPr/>
        </p:nvSpPr>
        <p:spPr bwMode="auto">
          <a:xfrm>
            <a:off x="120762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LCS[3,0]</a:t>
            </a:r>
          </a:p>
        </p:txBody>
      </p:sp>
      <p:sp>
        <p:nvSpPr>
          <p:cNvPr id="24" name="Text Box 79"/>
          <p:cNvSpPr txBox="1">
            <a:spLocks noChangeArrowheads="1"/>
          </p:cNvSpPr>
          <p:nvPr/>
        </p:nvSpPr>
        <p:spPr bwMode="auto">
          <a:xfrm>
            <a:off x="257605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LCS[1,1]</a:t>
            </a:r>
          </a:p>
        </p:txBody>
      </p:sp>
      <p:sp>
        <p:nvSpPr>
          <p:cNvPr id="25" name="Text Box 80"/>
          <p:cNvSpPr txBox="1">
            <a:spLocks noChangeArrowheads="1"/>
          </p:cNvSpPr>
          <p:nvPr/>
        </p:nvSpPr>
        <p:spPr bwMode="auto">
          <a:xfrm>
            <a:off x="25760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LCS[2,1]</a:t>
            </a:r>
          </a:p>
        </p:txBody>
      </p:sp>
      <p:sp>
        <p:nvSpPr>
          <p:cNvPr id="26" name="Text Box 81"/>
          <p:cNvSpPr txBox="1">
            <a:spLocks noChangeArrowheads="1"/>
          </p:cNvSpPr>
          <p:nvPr/>
        </p:nvSpPr>
        <p:spPr bwMode="auto">
          <a:xfrm>
            <a:off x="25601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LCS[3,1]</a:t>
            </a:r>
          </a:p>
        </p:txBody>
      </p:sp>
      <p:sp>
        <p:nvSpPr>
          <p:cNvPr id="27" name="Text Box 82"/>
          <p:cNvSpPr txBox="1">
            <a:spLocks noChangeArrowheads="1"/>
          </p:cNvSpPr>
          <p:nvPr/>
        </p:nvSpPr>
        <p:spPr bwMode="auto">
          <a:xfrm>
            <a:off x="394447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LCS[1,2]</a:t>
            </a:r>
          </a:p>
        </p:txBody>
      </p:sp>
      <p:sp>
        <p:nvSpPr>
          <p:cNvPr id="28" name="Text Box 83"/>
          <p:cNvSpPr txBox="1">
            <a:spLocks noChangeArrowheads="1"/>
          </p:cNvSpPr>
          <p:nvPr/>
        </p:nvSpPr>
        <p:spPr bwMode="auto">
          <a:xfrm>
            <a:off x="531290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LCS[1,3]</a:t>
            </a:r>
          </a:p>
        </p:txBody>
      </p:sp>
      <p:sp>
        <p:nvSpPr>
          <p:cNvPr id="29" name="Text Box 84"/>
          <p:cNvSpPr txBox="1">
            <a:spLocks noChangeArrowheads="1"/>
          </p:cNvSpPr>
          <p:nvPr/>
        </p:nvSpPr>
        <p:spPr bwMode="auto">
          <a:xfrm>
            <a:off x="66813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LCS[1,4]</a:t>
            </a:r>
          </a:p>
        </p:txBody>
      </p:sp>
      <p:sp>
        <p:nvSpPr>
          <p:cNvPr id="30" name="Text Box 85"/>
          <p:cNvSpPr txBox="1">
            <a:spLocks noChangeArrowheads="1"/>
          </p:cNvSpPr>
          <p:nvPr/>
        </p:nvSpPr>
        <p:spPr bwMode="auto">
          <a:xfrm>
            <a:off x="39603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LCS[2,2]</a:t>
            </a:r>
          </a:p>
        </p:txBody>
      </p:sp>
      <p:sp>
        <p:nvSpPr>
          <p:cNvPr id="31" name="Text Box 86"/>
          <p:cNvSpPr txBox="1">
            <a:spLocks noChangeArrowheads="1"/>
          </p:cNvSpPr>
          <p:nvPr/>
        </p:nvSpPr>
        <p:spPr bwMode="auto">
          <a:xfrm>
            <a:off x="532877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LCS[2,3]</a:t>
            </a:r>
          </a:p>
        </p:txBody>
      </p:sp>
      <p:sp>
        <p:nvSpPr>
          <p:cNvPr id="32" name="Text Box 87"/>
          <p:cNvSpPr txBox="1">
            <a:spLocks noChangeArrowheads="1"/>
          </p:cNvSpPr>
          <p:nvPr/>
        </p:nvSpPr>
        <p:spPr bwMode="auto">
          <a:xfrm>
            <a:off x="669720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LCS[2,4]</a:t>
            </a:r>
          </a:p>
        </p:txBody>
      </p:sp>
      <p:sp>
        <p:nvSpPr>
          <p:cNvPr id="33" name="Text Box 88"/>
          <p:cNvSpPr txBox="1">
            <a:spLocks noChangeArrowheads="1"/>
          </p:cNvSpPr>
          <p:nvPr/>
        </p:nvSpPr>
        <p:spPr bwMode="auto">
          <a:xfrm>
            <a:off x="3960354" y="47513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LCS[3,2]</a:t>
            </a:r>
          </a:p>
        </p:txBody>
      </p:sp>
      <p:sp>
        <p:nvSpPr>
          <p:cNvPr id="34" name="Text Box 89"/>
          <p:cNvSpPr txBox="1">
            <a:spLocks noChangeArrowheads="1"/>
          </p:cNvSpPr>
          <p:nvPr/>
        </p:nvSpPr>
        <p:spPr bwMode="auto">
          <a:xfrm>
            <a:off x="53287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LCS[3,3]</a:t>
            </a:r>
          </a:p>
        </p:txBody>
      </p:sp>
      <p:sp>
        <p:nvSpPr>
          <p:cNvPr id="35" name="Text Box 90"/>
          <p:cNvSpPr txBox="1">
            <a:spLocks noChangeArrowheads="1"/>
          </p:cNvSpPr>
          <p:nvPr/>
        </p:nvSpPr>
        <p:spPr bwMode="auto">
          <a:xfrm>
            <a:off x="6697204" y="4725988"/>
            <a:ext cx="1274708" cy="430887"/>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LCS[3,4]</a:t>
            </a:r>
          </a:p>
        </p:txBody>
      </p:sp>
      <p:sp>
        <p:nvSpPr>
          <p:cNvPr id="36" name="Line 106"/>
          <p:cNvSpPr>
            <a:spLocks noChangeShapeType="1"/>
          </p:cNvSpPr>
          <p:nvPr/>
        </p:nvSpPr>
        <p:spPr bwMode="auto">
          <a:xfrm>
            <a:off x="1799767" y="2276475"/>
            <a:ext cx="0"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7" name="Line 107"/>
          <p:cNvSpPr>
            <a:spLocks noChangeShapeType="1"/>
          </p:cNvSpPr>
          <p:nvPr/>
        </p:nvSpPr>
        <p:spPr bwMode="auto">
          <a:xfrm>
            <a:off x="1007604" y="2565400"/>
            <a:ext cx="7129463" cy="71438"/>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8" name="Line 108"/>
          <p:cNvSpPr>
            <a:spLocks noChangeShapeType="1"/>
          </p:cNvSpPr>
          <p:nvPr/>
        </p:nvSpPr>
        <p:spPr bwMode="auto">
          <a:xfrm>
            <a:off x="2520492" y="3429000"/>
            <a:ext cx="5543550"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9" name="Line 109"/>
          <p:cNvSpPr>
            <a:spLocks noChangeShapeType="1"/>
          </p:cNvSpPr>
          <p:nvPr/>
        </p:nvSpPr>
        <p:spPr bwMode="auto">
          <a:xfrm>
            <a:off x="2447467" y="4149725"/>
            <a:ext cx="5689600"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40" name="Line 110"/>
          <p:cNvSpPr>
            <a:spLocks noChangeShapeType="1"/>
          </p:cNvSpPr>
          <p:nvPr/>
        </p:nvSpPr>
        <p:spPr bwMode="auto">
          <a:xfrm>
            <a:off x="2447467" y="4941888"/>
            <a:ext cx="5689600" cy="7143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Tree>
    <p:extLst>
      <p:ext uri="{BB962C8B-B14F-4D97-AF65-F5344CB8AC3E}">
        <p14:creationId xmlns:p14="http://schemas.microsoft.com/office/powerpoint/2010/main" val="302080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递归计算过程</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28</a:t>
            </a:fld>
            <a:endParaRPr lang="en-US" altLang="zh-CN" dirty="0"/>
          </a:p>
        </p:txBody>
      </p:sp>
      <p:sp>
        <p:nvSpPr>
          <p:cNvPr id="16" name="Text Box 71"/>
          <p:cNvSpPr txBox="1">
            <a:spLocks noChangeArrowheads="1"/>
          </p:cNvSpPr>
          <p:nvPr/>
        </p:nvSpPr>
        <p:spPr bwMode="auto">
          <a:xfrm>
            <a:off x="1188579" y="23669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LCS[0,0]</a:t>
            </a:r>
          </a:p>
        </p:txBody>
      </p:sp>
      <p:sp>
        <p:nvSpPr>
          <p:cNvPr id="17" name="Text Box 72"/>
          <p:cNvSpPr txBox="1">
            <a:spLocks noChangeArrowheads="1"/>
          </p:cNvSpPr>
          <p:nvPr/>
        </p:nvSpPr>
        <p:spPr bwMode="auto">
          <a:xfrm>
            <a:off x="25601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LCS[0,1]</a:t>
            </a:r>
          </a:p>
        </p:txBody>
      </p:sp>
      <p:sp>
        <p:nvSpPr>
          <p:cNvPr id="18" name="Text Box 73"/>
          <p:cNvSpPr txBox="1">
            <a:spLocks noChangeArrowheads="1"/>
          </p:cNvSpPr>
          <p:nvPr/>
        </p:nvSpPr>
        <p:spPr bwMode="auto">
          <a:xfrm>
            <a:off x="5312904"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LCS[0,3]</a:t>
            </a:r>
          </a:p>
        </p:txBody>
      </p:sp>
      <p:sp>
        <p:nvSpPr>
          <p:cNvPr id="19" name="Text Box 74"/>
          <p:cNvSpPr txBox="1">
            <a:spLocks noChangeArrowheads="1"/>
          </p:cNvSpPr>
          <p:nvPr/>
        </p:nvSpPr>
        <p:spPr bwMode="auto">
          <a:xfrm>
            <a:off x="39444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LCS[0,2]</a:t>
            </a:r>
          </a:p>
        </p:txBody>
      </p:sp>
      <p:sp>
        <p:nvSpPr>
          <p:cNvPr id="20" name="Text Box 75"/>
          <p:cNvSpPr txBox="1">
            <a:spLocks noChangeArrowheads="1"/>
          </p:cNvSpPr>
          <p:nvPr/>
        </p:nvSpPr>
        <p:spPr bwMode="auto">
          <a:xfrm>
            <a:off x="668132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LCS[0,4]</a:t>
            </a:r>
          </a:p>
        </p:txBody>
      </p:sp>
      <p:sp>
        <p:nvSpPr>
          <p:cNvPr id="21" name="Text Box 76"/>
          <p:cNvSpPr txBox="1">
            <a:spLocks noChangeArrowheads="1"/>
          </p:cNvSpPr>
          <p:nvPr/>
        </p:nvSpPr>
        <p:spPr bwMode="auto">
          <a:xfrm>
            <a:off x="12076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LCS[1,0]</a:t>
            </a:r>
          </a:p>
        </p:txBody>
      </p:sp>
      <p:sp>
        <p:nvSpPr>
          <p:cNvPr id="22" name="Text Box 77"/>
          <p:cNvSpPr txBox="1">
            <a:spLocks noChangeArrowheads="1"/>
          </p:cNvSpPr>
          <p:nvPr/>
        </p:nvSpPr>
        <p:spPr bwMode="auto">
          <a:xfrm>
            <a:off x="120762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LCS[2,0]</a:t>
            </a:r>
          </a:p>
        </p:txBody>
      </p:sp>
      <p:sp>
        <p:nvSpPr>
          <p:cNvPr id="23" name="Text Box 78"/>
          <p:cNvSpPr txBox="1">
            <a:spLocks noChangeArrowheads="1"/>
          </p:cNvSpPr>
          <p:nvPr/>
        </p:nvSpPr>
        <p:spPr bwMode="auto">
          <a:xfrm>
            <a:off x="120762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LCS[3,0]</a:t>
            </a:r>
          </a:p>
        </p:txBody>
      </p:sp>
      <p:sp>
        <p:nvSpPr>
          <p:cNvPr id="24" name="Text Box 79"/>
          <p:cNvSpPr txBox="1">
            <a:spLocks noChangeArrowheads="1"/>
          </p:cNvSpPr>
          <p:nvPr/>
        </p:nvSpPr>
        <p:spPr bwMode="auto">
          <a:xfrm>
            <a:off x="257605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LCS[1,1]</a:t>
            </a:r>
          </a:p>
        </p:txBody>
      </p:sp>
      <p:sp>
        <p:nvSpPr>
          <p:cNvPr id="25" name="Text Box 80"/>
          <p:cNvSpPr txBox="1">
            <a:spLocks noChangeArrowheads="1"/>
          </p:cNvSpPr>
          <p:nvPr/>
        </p:nvSpPr>
        <p:spPr bwMode="auto">
          <a:xfrm>
            <a:off x="25760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LCS[2,1]</a:t>
            </a:r>
          </a:p>
        </p:txBody>
      </p:sp>
      <p:sp>
        <p:nvSpPr>
          <p:cNvPr id="26" name="Text Box 81"/>
          <p:cNvSpPr txBox="1">
            <a:spLocks noChangeArrowheads="1"/>
          </p:cNvSpPr>
          <p:nvPr/>
        </p:nvSpPr>
        <p:spPr bwMode="auto">
          <a:xfrm>
            <a:off x="25601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LCS[3,1]</a:t>
            </a:r>
          </a:p>
        </p:txBody>
      </p:sp>
      <p:sp>
        <p:nvSpPr>
          <p:cNvPr id="27" name="Text Box 82"/>
          <p:cNvSpPr txBox="1">
            <a:spLocks noChangeArrowheads="1"/>
          </p:cNvSpPr>
          <p:nvPr/>
        </p:nvSpPr>
        <p:spPr bwMode="auto">
          <a:xfrm>
            <a:off x="394447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LCS[1,2]</a:t>
            </a:r>
          </a:p>
        </p:txBody>
      </p:sp>
      <p:sp>
        <p:nvSpPr>
          <p:cNvPr id="28" name="Text Box 83"/>
          <p:cNvSpPr txBox="1">
            <a:spLocks noChangeArrowheads="1"/>
          </p:cNvSpPr>
          <p:nvPr/>
        </p:nvSpPr>
        <p:spPr bwMode="auto">
          <a:xfrm>
            <a:off x="531290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LCS[1,3]</a:t>
            </a:r>
          </a:p>
        </p:txBody>
      </p:sp>
      <p:sp>
        <p:nvSpPr>
          <p:cNvPr id="29" name="Text Box 84"/>
          <p:cNvSpPr txBox="1">
            <a:spLocks noChangeArrowheads="1"/>
          </p:cNvSpPr>
          <p:nvPr/>
        </p:nvSpPr>
        <p:spPr bwMode="auto">
          <a:xfrm>
            <a:off x="66813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LCS[1,4]</a:t>
            </a:r>
          </a:p>
        </p:txBody>
      </p:sp>
      <p:sp>
        <p:nvSpPr>
          <p:cNvPr id="30" name="Text Box 85"/>
          <p:cNvSpPr txBox="1">
            <a:spLocks noChangeArrowheads="1"/>
          </p:cNvSpPr>
          <p:nvPr/>
        </p:nvSpPr>
        <p:spPr bwMode="auto">
          <a:xfrm>
            <a:off x="39603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LCS[2,2]</a:t>
            </a:r>
          </a:p>
        </p:txBody>
      </p:sp>
      <p:sp>
        <p:nvSpPr>
          <p:cNvPr id="31" name="Text Box 86"/>
          <p:cNvSpPr txBox="1">
            <a:spLocks noChangeArrowheads="1"/>
          </p:cNvSpPr>
          <p:nvPr/>
        </p:nvSpPr>
        <p:spPr bwMode="auto">
          <a:xfrm>
            <a:off x="532877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LCS[2,3]</a:t>
            </a:r>
          </a:p>
        </p:txBody>
      </p:sp>
      <p:sp>
        <p:nvSpPr>
          <p:cNvPr id="32" name="Text Box 87"/>
          <p:cNvSpPr txBox="1">
            <a:spLocks noChangeArrowheads="1"/>
          </p:cNvSpPr>
          <p:nvPr/>
        </p:nvSpPr>
        <p:spPr bwMode="auto">
          <a:xfrm>
            <a:off x="669720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LCS[2,4]</a:t>
            </a:r>
          </a:p>
        </p:txBody>
      </p:sp>
      <p:sp>
        <p:nvSpPr>
          <p:cNvPr id="33" name="Text Box 88"/>
          <p:cNvSpPr txBox="1">
            <a:spLocks noChangeArrowheads="1"/>
          </p:cNvSpPr>
          <p:nvPr/>
        </p:nvSpPr>
        <p:spPr bwMode="auto">
          <a:xfrm>
            <a:off x="3960354" y="47513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LCS[3,2]</a:t>
            </a:r>
          </a:p>
        </p:txBody>
      </p:sp>
      <p:sp>
        <p:nvSpPr>
          <p:cNvPr id="34" name="Text Box 89"/>
          <p:cNvSpPr txBox="1">
            <a:spLocks noChangeArrowheads="1"/>
          </p:cNvSpPr>
          <p:nvPr/>
        </p:nvSpPr>
        <p:spPr bwMode="auto">
          <a:xfrm>
            <a:off x="53287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LCS[3,3]</a:t>
            </a:r>
          </a:p>
        </p:txBody>
      </p:sp>
      <p:sp>
        <p:nvSpPr>
          <p:cNvPr id="35" name="Text Box 90"/>
          <p:cNvSpPr txBox="1">
            <a:spLocks noChangeArrowheads="1"/>
          </p:cNvSpPr>
          <p:nvPr/>
        </p:nvSpPr>
        <p:spPr bwMode="auto">
          <a:xfrm>
            <a:off x="6697204" y="4725988"/>
            <a:ext cx="1274708" cy="430887"/>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LCS[3,4]</a:t>
            </a:r>
          </a:p>
        </p:txBody>
      </p:sp>
    </p:spTree>
    <p:extLst>
      <p:ext uri="{BB962C8B-B14F-4D97-AF65-F5344CB8AC3E}">
        <p14:creationId xmlns:p14="http://schemas.microsoft.com/office/powerpoint/2010/main" val="301113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29</a:t>
            </a:fld>
            <a:endParaRPr lang="en-US" altLang="zh-CN" dirty="0"/>
          </a:p>
        </p:txBody>
      </p:sp>
      <p:sp>
        <p:nvSpPr>
          <p:cNvPr id="5" name="矩形 4"/>
          <p:cNvSpPr/>
          <p:nvPr/>
        </p:nvSpPr>
        <p:spPr>
          <a:xfrm>
            <a:off x="395536" y="1268760"/>
            <a:ext cx="5652628" cy="4893647"/>
          </a:xfrm>
          <a:prstGeom prst="rect">
            <a:avLst/>
          </a:prstGeom>
        </p:spPr>
        <p:txBody>
          <a:bodyPr wrap="square">
            <a:spAutoFit/>
          </a:bodyPr>
          <a:lstStyle/>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i=0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m </a:t>
            </a:r>
            <a:r>
              <a:rPr lang="en-US" altLang="zh-CN" sz="2400" b="1" dirty="0">
                <a:solidFill>
                  <a:srgbClr val="000099"/>
                </a:solidFill>
                <a:ea typeface="黑体" pitchFamily="49" charset="-122"/>
              </a:rPr>
              <a:t>do</a:t>
            </a:r>
            <a:r>
              <a:rPr lang="en-US" altLang="zh-CN" sz="2400" dirty="0">
                <a:solidFill>
                  <a:srgbClr val="000099"/>
                </a:solidFill>
                <a:ea typeface="黑体" pitchFamily="49" charset="-122"/>
              </a:rPr>
              <a:t> LCS[i,0]←0</a:t>
            </a:r>
            <a:endParaRPr lang="zh-CN" altLang="zh-CN" sz="2400" dirty="0">
              <a:solidFill>
                <a:srgbClr val="000099"/>
              </a:solidFill>
              <a:ea typeface="黑体" pitchFamily="49" charset="-122"/>
            </a:endParaRPr>
          </a:p>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r>
              <a:rPr lang="en-US" altLang="zh-CN" sz="2400" dirty="0">
                <a:solidFill>
                  <a:srgbClr val="000099"/>
                </a:solidFill>
                <a:ea typeface="黑体" pitchFamily="49" charset="-122"/>
              </a:rPr>
              <a:t> LCS[0,j]←0</a:t>
            </a:r>
            <a:endParaRPr lang="zh-CN" altLang="zh-CN" sz="2400" dirty="0">
              <a:solidFill>
                <a:srgbClr val="000099"/>
              </a:solidFill>
              <a:ea typeface="黑体" pitchFamily="49" charset="-122"/>
            </a:endParaRPr>
          </a:p>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m </a:t>
            </a:r>
            <a:r>
              <a:rPr lang="en-US" altLang="zh-CN" sz="2400" b="1" dirty="0">
                <a:solidFill>
                  <a:srgbClr val="000099"/>
                </a:solidFill>
                <a:ea typeface="黑体" pitchFamily="49" charset="-122"/>
              </a:rPr>
              <a:t>do</a:t>
            </a:r>
            <a:endParaRPr lang="zh-CN" altLang="zh-CN" sz="2400" b="1"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endParaRPr lang="zh-CN" altLang="zh-CN" sz="2400" b="1"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X[i]=Y[j]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LCS[i-1,j-1]+1;</a:t>
            </a: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else if</a:t>
            </a:r>
            <a:r>
              <a:rPr lang="en-US" altLang="zh-CN" sz="2400" dirty="0">
                <a:solidFill>
                  <a:srgbClr val="000099"/>
                </a:solidFill>
                <a:ea typeface="黑体" pitchFamily="49" charset="-122"/>
              </a:rPr>
              <a:t> LCS[i-1,j]≥LCS[i,j-1]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LCS[i-1,j]</a:t>
            </a:r>
            <a:r>
              <a:rPr lang="zh-CN" altLang="zh-CN" sz="2400" dirty="0">
                <a:solidFill>
                  <a:srgbClr val="000099"/>
                </a:solidFill>
                <a:ea typeface="黑体" pitchFamily="49" charset="-122"/>
              </a:rPr>
              <a:t>；</a:t>
            </a:r>
            <a:endParaRPr lang="en-US" altLang="zh-CN" sz="2400" dirty="0">
              <a:solidFill>
                <a:srgbClr val="000099"/>
              </a:solidFill>
              <a:ea typeface="黑体" pitchFamily="49" charset="-122"/>
            </a:endParaRP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else</a:t>
            </a: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LCS[i,j-1]</a:t>
            </a:r>
            <a:r>
              <a:rPr lang="zh-CN" altLang="zh-CN" sz="2400" dirty="0">
                <a:solidFill>
                  <a:srgbClr val="000099"/>
                </a:solidFill>
                <a:ea typeface="黑体" pitchFamily="49" charset="-122"/>
              </a:rPr>
              <a:t>；</a:t>
            </a:r>
            <a:endParaRPr lang="en-US" altLang="zh-CN" sz="2400" dirty="0">
              <a:solidFill>
                <a:srgbClr val="000099"/>
              </a:solidFill>
              <a:ea typeface="黑体" pitchFamily="49" charset="-122"/>
            </a:endParaRP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en-US" sz="2400" dirty="0">
              <a:solidFill>
                <a:srgbClr val="000099"/>
              </a:solidFill>
              <a:ea typeface="黑体" pitchFamily="49" charset="-122"/>
            </a:endParaRPr>
          </a:p>
        </p:txBody>
      </p:sp>
      <p:sp>
        <p:nvSpPr>
          <p:cNvPr id="7" name="TextBox 6"/>
          <p:cNvSpPr txBox="1"/>
          <p:nvPr/>
        </p:nvSpPr>
        <p:spPr>
          <a:xfrm>
            <a:off x="5076056" y="1880828"/>
            <a:ext cx="3860352" cy="1200329"/>
          </a:xfrm>
          <a:prstGeom prst="rect">
            <a:avLst/>
          </a:prstGeom>
          <a:noFill/>
          <a:ln w="25400">
            <a:noFill/>
          </a:ln>
        </p:spPr>
        <p:txBody>
          <a:bodyPr wrap="none" rtlCol="0">
            <a:spAutoFit/>
          </a:bodyPr>
          <a:lstStyle/>
          <a:p>
            <a:pPr eaLnBrk="1" hangingPunct="1">
              <a:buFont typeface="Wingdings" pitchFamily="2" charset="2"/>
              <a:buNone/>
            </a:pPr>
            <a:r>
              <a:rPr lang="zh-CN" altLang="en-US" sz="3600" b="1" dirty="0">
                <a:solidFill>
                  <a:srgbClr val="C00000"/>
                </a:solidFill>
                <a:ea typeface="黑体" pitchFamily="49" charset="-122"/>
              </a:rPr>
              <a:t>时间复杂度</a:t>
            </a:r>
            <a:r>
              <a:rPr lang="en-US" altLang="zh-CN" sz="3600" b="1" dirty="0">
                <a:solidFill>
                  <a:srgbClr val="C00000"/>
                </a:solidFill>
                <a:ea typeface="黑体" pitchFamily="49" charset="-122"/>
              </a:rPr>
              <a:t>O(</a:t>
            </a:r>
            <a:r>
              <a:rPr lang="en-US" altLang="zh-CN" sz="3600" b="1" dirty="0" err="1">
                <a:solidFill>
                  <a:srgbClr val="C00000"/>
                </a:solidFill>
                <a:ea typeface="黑体" pitchFamily="49" charset="-122"/>
              </a:rPr>
              <a:t>mn</a:t>
            </a:r>
            <a:r>
              <a:rPr lang="en-US" altLang="zh-CN" sz="3600" b="1" dirty="0">
                <a:solidFill>
                  <a:srgbClr val="C00000"/>
                </a:solidFill>
                <a:ea typeface="黑体" pitchFamily="49" charset="-122"/>
              </a:rPr>
              <a:t>)</a:t>
            </a:r>
          </a:p>
          <a:p>
            <a:pPr eaLnBrk="1" hangingPunct="1">
              <a:buFont typeface="Wingdings" pitchFamily="2" charset="2"/>
              <a:buNone/>
            </a:pPr>
            <a:r>
              <a:rPr lang="zh-CN" altLang="en-US" sz="3600" b="1" dirty="0">
                <a:solidFill>
                  <a:srgbClr val="C00000"/>
                </a:solidFill>
                <a:ea typeface="黑体" pitchFamily="49" charset="-122"/>
              </a:rPr>
              <a:t>空间复杂度</a:t>
            </a:r>
            <a:r>
              <a:rPr lang="en-US" altLang="zh-CN" sz="3600" b="1" dirty="0">
                <a:solidFill>
                  <a:srgbClr val="C00000"/>
                </a:solidFill>
                <a:ea typeface="黑体" pitchFamily="49" charset="-122"/>
              </a:rPr>
              <a:t>O(</a:t>
            </a:r>
            <a:r>
              <a:rPr lang="en-US" altLang="zh-CN" sz="3600" b="1" dirty="0" err="1">
                <a:solidFill>
                  <a:srgbClr val="C00000"/>
                </a:solidFill>
                <a:ea typeface="黑体" pitchFamily="49" charset="-122"/>
              </a:rPr>
              <a:t>mn</a:t>
            </a:r>
            <a:r>
              <a:rPr lang="en-US" altLang="zh-CN" sz="3600" b="1" dirty="0">
                <a:solidFill>
                  <a:srgbClr val="C00000"/>
                </a:solidFill>
                <a:ea typeface="黑体" pitchFamily="49" charset="-122"/>
              </a:rPr>
              <a:t>)</a:t>
            </a:r>
            <a:endParaRPr lang="zh-CN" altLang="en-US" sz="3600" b="1" dirty="0">
              <a:solidFill>
                <a:srgbClr val="C00000"/>
              </a:solidFill>
              <a:ea typeface="黑体" pitchFamily="49" charset="-122"/>
            </a:endParaRPr>
          </a:p>
        </p:txBody>
      </p:sp>
    </p:spTree>
    <p:extLst>
      <p:ext uri="{BB962C8B-B14F-4D97-AF65-F5344CB8AC3E}">
        <p14:creationId xmlns:p14="http://schemas.microsoft.com/office/powerpoint/2010/main" val="296561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动态规划原理</a:t>
            </a:r>
          </a:p>
        </p:txBody>
      </p:sp>
      <p:sp>
        <p:nvSpPr>
          <p:cNvPr id="33795" name="内容占位符 2"/>
          <p:cNvSpPr>
            <a:spLocks noGrp="1"/>
          </p:cNvSpPr>
          <p:nvPr>
            <p:ph idx="1"/>
          </p:nvPr>
        </p:nvSpPr>
        <p:spPr/>
        <p:txBody>
          <a:bodyPr/>
          <a:lstStyle/>
          <a:p>
            <a:r>
              <a:rPr lang="zh-CN" altLang="zh-CN" dirty="0"/>
              <a:t>与分治法类似，动态规划法也是把问题一层一层地分解为规模逐渐减小的同类型的子问题</a:t>
            </a:r>
            <a:endParaRPr lang="en-US" altLang="zh-CN" dirty="0"/>
          </a:p>
          <a:p>
            <a:r>
              <a:rPr lang="zh-CN" altLang="en-US" dirty="0">
                <a:latin typeface="Arial" charset="0"/>
                <a:ea typeface="黑体" pitchFamily="2" charset="-122"/>
              </a:rPr>
              <a:t>分治法</a:t>
            </a:r>
            <a:endParaRPr lang="en-US" altLang="zh-CN" dirty="0">
              <a:latin typeface="Arial" charset="0"/>
              <a:ea typeface="黑体" pitchFamily="2" charset="-122"/>
            </a:endParaRPr>
          </a:p>
          <a:p>
            <a:pPr lvl="1"/>
            <a:r>
              <a:rPr lang="zh-CN" altLang="en-US" dirty="0">
                <a:latin typeface="Arial" charset="0"/>
                <a:ea typeface="黑体" pitchFamily="2" charset="-122"/>
              </a:rPr>
              <a:t>子问题是相互独立的</a:t>
            </a:r>
            <a:endParaRPr lang="en-US" altLang="zh-CN" dirty="0">
              <a:latin typeface="Arial" charset="0"/>
              <a:ea typeface="黑体" pitchFamily="2" charset="-122"/>
            </a:endParaRPr>
          </a:p>
          <a:p>
            <a:pPr lvl="1"/>
            <a:r>
              <a:rPr lang="zh-CN" altLang="en-US" dirty="0">
                <a:latin typeface="Arial" charset="0"/>
                <a:ea typeface="黑体" pitchFamily="2" charset="-122"/>
              </a:rPr>
              <a:t>若不独立，将重复计算</a:t>
            </a:r>
            <a:endParaRPr lang="en-US" altLang="zh-CN" dirty="0">
              <a:latin typeface="Arial" charset="0"/>
              <a:ea typeface="黑体" pitchFamily="2" charset="-122"/>
            </a:endParaRPr>
          </a:p>
          <a:p>
            <a:r>
              <a:rPr lang="zh-CN" altLang="en-US" dirty="0">
                <a:latin typeface="Arial" charset="0"/>
                <a:ea typeface="黑体" pitchFamily="2" charset="-122"/>
              </a:rPr>
              <a:t>动态规划</a:t>
            </a:r>
            <a:endParaRPr lang="en-US" altLang="zh-CN" dirty="0">
              <a:latin typeface="Arial" charset="0"/>
              <a:ea typeface="黑体" pitchFamily="2" charset="-122"/>
            </a:endParaRPr>
          </a:p>
          <a:p>
            <a:pPr lvl="1"/>
            <a:r>
              <a:rPr lang="zh-CN" altLang="en-US" dirty="0">
                <a:latin typeface="Arial" charset="0"/>
                <a:ea typeface="黑体" pitchFamily="2" charset="-122"/>
              </a:rPr>
              <a:t>可分为多个相关子问题</a:t>
            </a:r>
            <a:endParaRPr lang="en-US" altLang="zh-CN" dirty="0">
              <a:latin typeface="Arial" charset="0"/>
              <a:ea typeface="黑体" pitchFamily="2" charset="-122"/>
            </a:endParaRPr>
          </a:p>
          <a:p>
            <a:pPr lvl="1"/>
            <a:r>
              <a:rPr lang="zh-CN" altLang="en-US" dirty="0">
                <a:latin typeface="Arial" charset="0"/>
                <a:ea typeface="黑体" pitchFamily="2" charset="-122"/>
              </a:rPr>
              <a:t>子问题的解被重复使用</a:t>
            </a:r>
            <a:endParaRPr lang="en-US" altLang="zh-CN" dirty="0">
              <a:latin typeface="Arial" charset="0"/>
              <a:ea typeface="黑体" pitchFamily="2" charset="-122"/>
            </a:endParaRPr>
          </a:p>
          <a:p>
            <a:pPr lvl="1"/>
            <a:r>
              <a:rPr lang="zh-CN" altLang="en-US" dirty="0">
                <a:latin typeface="Arial" charset="0"/>
                <a:ea typeface="黑体" pitchFamily="2" charset="-122"/>
              </a:rPr>
              <a:t>子问题只求解一次，结果保存在表中，以后用到时直接存取</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3</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844131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30</a:t>
            </a:fld>
            <a:endParaRPr lang="en-US" altLang="zh-CN" dirty="0"/>
          </a:p>
        </p:txBody>
      </p:sp>
      <p:pic>
        <p:nvPicPr>
          <p:cNvPr id="1025" name="Picture 1" descr="C:\Users\swim\AppData\Roaming\Tencent\Users\34253990\QQ\WinTemp\RichOle\T6[6LN}L9{KJH1R{F4J6_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8" y="1232756"/>
            <a:ext cx="4463988" cy="524102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bwMode="auto">
          <a:xfrm flipV="1">
            <a:off x="4427984" y="5877272"/>
            <a:ext cx="0"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bwMode="auto">
          <a:xfrm flipV="1">
            <a:off x="3887924" y="4653136"/>
            <a:ext cx="0"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bwMode="auto">
          <a:xfrm flipH="1">
            <a:off x="2987824" y="3853267"/>
            <a:ext cx="32403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1943708" y="3248980"/>
            <a:ext cx="32403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H="1" flipV="1">
            <a:off x="3563888" y="4041068"/>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bwMode="auto">
          <a:xfrm flipH="1" flipV="1">
            <a:off x="4067944" y="5229200"/>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bwMode="auto">
          <a:xfrm flipH="1" flipV="1">
            <a:off x="2555776" y="3392996"/>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bwMode="auto">
          <a:xfrm flipH="1" flipV="1">
            <a:off x="1367644" y="2816932"/>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4283968" y="5553236"/>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3" name="椭圆 22"/>
          <p:cNvSpPr/>
          <p:nvPr/>
        </p:nvSpPr>
        <p:spPr bwMode="auto">
          <a:xfrm>
            <a:off x="3726160" y="4293096"/>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椭圆 23"/>
          <p:cNvSpPr/>
          <p:nvPr/>
        </p:nvSpPr>
        <p:spPr bwMode="auto">
          <a:xfrm>
            <a:off x="2681790" y="3678523"/>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椭圆 24"/>
          <p:cNvSpPr/>
          <p:nvPr/>
        </p:nvSpPr>
        <p:spPr bwMode="auto">
          <a:xfrm>
            <a:off x="1620180" y="3068960"/>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125589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righ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latin typeface="Arial" charset="0"/>
                <a:ea typeface="黑体" pitchFamily="2" charset="-122"/>
              </a:rPr>
              <a:t>问题</a:t>
            </a:r>
            <a:endParaRPr lang="en-US" altLang="zh-CN" dirty="0">
              <a:latin typeface="Arial" charset="0"/>
              <a:ea typeface="黑体" pitchFamily="2" charset="-122"/>
            </a:endParaRPr>
          </a:p>
          <a:p>
            <a:pPr lvl="1"/>
            <a:r>
              <a:rPr lang="zh-CN" altLang="en-US" dirty="0">
                <a:latin typeface="Arial" charset="0"/>
                <a:ea typeface="黑体" pitchFamily="2" charset="-122"/>
              </a:rPr>
              <a:t>假设有</a:t>
            </a:r>
            <a:r>
              <a:rPr lang="en-US" altLang="zh-CN" dirty="0">
                <a:latin typeface="Arial" charset="0"/>
                <a:ea typeface="黑体" pitchFamily="2" charset="-122"/>
              </a:rPr>
              <a:t>n</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，每个</a:t>
            </a:r>
            <a:r>
              <a:rPr lang="en-US" altLang="zh-CN" dirty="0">
                <a:latin typeface="Arial" charset="0"/>
                <a:ea typeface="黑体" pitchFamily="2" charset="-122"/>
              </a:rPr>
              <a:t>key</a:t>
            </a:r>
            <a:r>
              <a:rPr lang="zh-CN" altLang="en-US" dirty="0">
                <a:latin typeface="Arial" charset="0"/>
                <a:ea typeface="黑体" pitchFamily="2" charset="-122"/>
              </a:rPr>
              <a:t>搜索概率不同，除</a:t>
            </a:r>
            <a:r>
              <a:rPr lang="en-US" altLang="zh-CN" dirty="0">
                <a:latin typeface="Arial" charset="0"/>
                <a:ea typeface="黑体" pitchFamily="2" charset="-122"/>
              </a:rPr>
              <a:t>key</a:t>
            </a:r>
            <a:r>
              <a:rPr lang="zh-CN" altLang="en-US" dirty="0">
                <a:latin typeface="Arial" charset="0"/>
                <a:ea typeface="黑体" pitchFamily="2" charset="-122"/>
              </a:rPr>
              <a:t>之外的值</a:t>
            </a:r>
            <a:r>
              <a:rPr lang="en-US" altLang="zh-CN" dirty="0">
                <a:latin typeface="Arial" charset="0"/>
                <a:ea typeface="黑体" pitchFamily="2" charset="-122"/>
              </a:rPr>
              <a:t>(</a:t>
            </a:r>
            <a:r>
              <a:rPr lang="zh-CN" altLang="en-US" dirty="0">
                <a:latin typeface="Arial" charset="0"/>
                <a:ea typeface="黑体" pitchFamily="2" charset="-122"/>
              </a:rPr>
              <a:t>即搜索不成功情况</a:t>
            </a:r>
            <a:r>
              <a:rPr lang="en-US" altLang="zh-CN" dirty="0">
                <a:latin typeface="Arial" charset="0"/>
                <a:ea typeface="黑体" pitchFamily="2" charset="-122"/>
              </a:rPr>
              <a:t>)</a:t>
            </a:r>
            <a:r>
              <a:rPr lang="zh-CN" altLang="en-US" dirty="0">
                <a:latin typeface="Arial" charset="0"/>
                <a:ea typeface="黑体" pitchFamily="2" charset="-122"/>
              </a:rPr>
              <a:t>搜索概率也不同，构造平均搜索长度最小的二叉树</a:t>
            </a:r>
            <a:endParaRPr lang="en-US" altLang="zh-CN" dirty="0">
              <a:latin typeface="Arial" charset="0"/>
              <a:ea typeface="黑体" pitchFamily="2" charset="-122"/>
            </a:endParaRPr>
          </a:p>
          <a:p>
            <a:pPr lvl="2"/>
            <a:r>
              <a:rPr lang="zh-CN" altLang="en-US" dirty="0">
                <a:latin typeface="Arial" charset="0"/>
                <a:ea typeface="黑体" pitchFamily="2" charset="-122"/>
              </a:rPr>
              <a:t>例如，</a:t>
            </a:r>
            <a:r>
              <a:rPr lang="en-US" altLang="zh-CN" dirty="0">
                <a:latin typeface="Arial" charset="0"/>
                <a:ea typeface="黑体" pitchFamily="2" charset="-122"/>
              </a:rPr>
              <a:t>3</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 </a:t>
            </a:r>
            <a:r>
              <a:rPr lang="en-US" altLang="zh-CN" dirty="0">
                <a:latin typeface="Arial" charset="0"/>
                <a:ea typeface="黑体" pitchFamily="2" charset="-122"/>
              </a:rPr>
              <a:t>={10</a:t>
            </a:r>
            <a:r>
              <a:rPr lang="zh-CN" altLang="en-US" dirty="0">
                <a:latin typeface="Arial" charset="0"/>
                <a:ea typeface="黑体" pitchFamily="2" charset="-122"/>
              </a:rPr>
              <a:t>，</a:t>
            </a:r>
            <a:r>
              <a:rPr lang="en-US" altLang="zh-CN" dirty="0">
                <a:latin typeface="Arial" charset="0"/>
                <a:ea typeface="黑体" pitchFamily="2" charset="-122"/>
              </a:rPr>
              <a:t>20</a:t>
            </a:r>
            <a:r>
              <a:rPr lang="zh-CN" altLang="en-US" dirty="0">
                <a:latin typeface="Arial" charset="0"/>
                <a:ea typeface="黑体" pitchFamily="2" charset="-122"/>
              </a:rPr>
              <a:t>，</a:t>
            </a:r>
            <a:r>
              <a:rPr lang="en-US" altLang="zh-CN" dirty="0">
                <a:latin typeface="Arial" charset="0"/>
                <a:ea typeface="黑体" pitchFamily="2" charset="-122"/>
              </a:rPr>
              <a:t>30}</a:t>
            </a:r>
            <a:r>
              <a:rPr lang="zh-CN" altLang="en-US" dirty="0">
                <a:latin typeface="Arial" charset="0"/>
                <a:ea typeface="黑体" pitchFamily="2" charset="-122"/>
              </a:rPr>
              <a:t>，每个</a:t>
            </a:r>
            <a:r>
              <a:rPr lang="en-US" altLang="zh-CN" dirty="0">
                <a:latin typeface="Arial" charset="0"/>
                <a:ea typeface="黑体" pitchFamily="2" charset="-122"/>
              </a:rPr>
              <a:t>key</a:t>
            </a:r>
            <a:r>
              <a:rPr lang="zh-CN" altLang="en-US" dirty="0">
                <a:latin typeface="Arial" charset="0"/>
                <a:ea typeface="黑体" pitchFamily="2" charset="-122"/>
              </a:rPr>
              <a:t>搜索概率为</a:t>
            </a:r>
            <a:r>
              <a:rPr lang="en-US" altLang="zh-CN" dirty="0">
                <a:latin typeface="Arial" charset="0"/>
                <a:ea typeface="黑体" pitchFamily="2" charset="-122"/>
              </a:rPr>
              <a:t>P={0.5, 0.1, 0.05}</a:t>
            </a:r>
            <a:r>
              <a:rPr lang="zh-CN" altLang="en-US" dirty="0">
                <a:latin typeface="Arial" charset="0"/>
                <a:ea typeface="黑体" pitchFamily="2" charset="-122"/>
              </a:rPr>
              <a:t>，除</a:t>
            </a:r>
            <a:r>
              <a:rPr lang="en-US" altLang="zh-CN" dirty="0">
                <a:latin typeface="Arial" charset="0"/>
                <a:ea typeface="黑体" pitchFamily="2" charset="-122"/>
              </a:rPr>
              <a:t>key</a:t>
            </a:r>
            <a:r>
              <a:rPr lang="zh-CN" altLang="en-US" dirty="0">
                <a:latin typeface="Arial" charset="0"/>
                <a:ea typeface="黑体" pitchFamily="2" charset="-122"/>
              </a:rPr>
              <a:t>之外</a:t>
            </a:r>
            <a:r>
              <a:rPr lang="en-US" altLang="zh-CN" dirty="0">
                <a:latin typeface="Arial" charset="0"/>
                <a:ea typeface="黑体" pitchFamily="2" charset="-122"/>
              </a:rPr>
              <a:t>(</a:t>
            </a:r>
            <a:r>
              <a:rPr lang="zh-CN" altLang="en-US" dirty="0">
                <a:latin typeface="Arial" charset="0"/>
                <a:ea typeface="黑体" pitchFamily="2" charset="-122"/>
              </a:rPr>
              <a:t>空隙中</a:t>
            </a:r>
            <a:r>
              <a:rPr lang="en-US" altLang="zh-CN" dirty="0">
                <a:latin typeface="Arial" charset="0"/>
                <a:ea typeface="黑体" pitchFamily="2" charset="-122"/>
              </a:rPr>
              <a:t>)</a:t>
            </a:r>
            <a:r>
              <a:rPr lang="zh-CN" altLang="en-US" dirty="0">
                <a:latin typeface="Arial" charset="0"/>
                <a:ea typeface="黑体" pitchFamily="2" charset="-122"/>
              </a:rPr>
              <a:t>的值搜索概率为</a:t>
            </a:r>
            <a:r>
              <a:rPr lang="en-US" altLang="zh-CN" dirty="0">
                <a:latin typeface="Arial" charset="0"/>
                <a:ea typeface="黑体" pitchFamily="2" charset="-122"/>
              </a:rPr>
              <a:t>Q={0.15, 0.1, 0.05, 0.05}</a:t>
            </a:r>
            <a:endParaRPr lang="zh-CN" altLang="en-US" dirty="0">
              <a:latin typeface="Arial" charset="0"/>
              <a:ea typeface="黑体" pitchFamily="2" charset="-122"/>
            </a:endParaRPr>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D4248C-F7A4-4E95-A713-5443F75BF4C1}" type="slidenum">
              <a:rPr lang="en-US" altLang="zh-CN" smtClean="0">
                <a:solidFill>
                  <a:srgbClr val="006600"/>
                </a:solidFill>
                <a:latin typeface="Courier New" pitchFamily="49" charset="0"/>
                <a:ea typeface="华文新魏" pitchFamily="2" charset="-122"/>
              </a:rPr>
              <a:pPr eaLnBrk="1" hangingPunct="1"/>
              <a:t>31</a:t>
            </a:fld>
            <a:endParaRPr lang="en-US" altLang="zh-CN">
              <a:solidFill>
                <a:srgbClr val="006600"/>
              </a:solidFill>
              <a:latin typeface="Courier New" pitchFamily="49" charset="0"/>
              <a:ea typeface="华文新魏" pitchFamily="2" charset="-122"/>
            </a:endParaRPr>
          </a:p>
        </p:txBody>
      </p:sp>
      <p:grpSp>
        <p:nvGrpSpPr>
          <p:cNvPr id="2" name="组合 100"/>
          <p:cNvGrpSpPr>
            <a:grpSpLocks/>
          </p:cNvGrpSpPr>
          <p:nvPr/>
        </p:nvGrpSpPr>
        <p:grpSpPr bwMode="auto">
          <a:xfrm>
            <a:off x="2803525" y="4829175"/>
            <a:ext cx="2713038" cy="1209675"/>
            <a:chOff x="-508" y="4703644"/>
            <a:chExt cx="2712964" cy="1209632"/>
          </a:xfrm>
        </p:grpSpPr>
        <p:sp>
          <p:nvSpPr>
            <p:cNvPr id="71" name="Oval 47"/>
            <p:cNvSpPr>
              <a:spLocks noChangeArrowheads="1"/>
            </p:cNvSpPr>
            <p:nvPr/>
          </p:nvSpPr>
          <p:spPr bwMode="auto">
            <a:xfrm>
              <a:off x="467792"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72" name="Oval 47"/>
            <p:cNvSpPr>
              <a:spLocks noChangeArrowheads="1"/>
            </p:cNvSpPr>
            <p:nvPr/>
          </p:nvSpPr>
          <p:spPr bwMode="auto">
            <a:xfrm>
              <a:off x="1191672"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74" name="Oval 47"/>
            <p:cNvSpPr>
              <a:spLocks noChangeArrowheads="1"/>
            </p:cNvSpPr>
            <p:nvPr/>
          </p:nvSpPr>
          <p:spPr bwMode="auto">
            <a:xfrm>
              <a:off x="1910790"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25609" name="TextBox 77"/>
            <p:cNvSpPr txBox="1">
              <a:spLocks noChangeArrowheads="1"/>
            </p:cNvSpPr>
            <p:nvPr/>
          </p:nvSpPr>
          <p:spPr bwMode="auto">
            <a:xfrm>
              <a:off x="432108" y="471679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25610" name="TextBox 78"/>
            <p:cNvSpPr txBox="1">
              <a:spLocks noChangeArrowheads="1"/>
            </p:cNvSpPr>
            <p:nvPr/>
          </p:nvSpPr>
          <p:spPr bwMode="auto">
            <a:xfrm>
              <a:off x="1132981" y="470364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25611" name="TextBox 79"/>
            <p:cNvSpPr txBox="1">
              <a:spLocks noChangeArrowheads="1"/>
            </p:cNvSpPr>
            <p:nvPr/>
          </p:nvSpPr>
          <p:spPr bwMode="auto">
            <a:xfrm>
              <a:off x="1905310" y="4703644"/>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93" name="直接箭头连接符 92"/>
            <p:cNvCxnSpPr/>
            <p:nvPr/>
          </p:nvCxnSpPr>
          <p:spPr bwMode="auto">
            <a:xfrm flipV="1">
              <a:off x="267773"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bwMode="auto">
            <a:xfrm flipV="1">
              <a:off x="1007528"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bwMode="auto">
            <a:xfrm flipV="1">
              <a:off x="1728233"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flipV="1">
              <a:off x="2441000"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616" name="TextBox 96"/>
            <p:cNvSpPr txBox="1">
              <a:spLocks noChangeArrowheads="1"/>
            </p:cNvSpPr>
            <p:nvPr/>
          </p:nvSpPr>
          <p:spPr bwMode="auto">
            <a:xfrm>
              <a:off x="-508" y="5605498"/>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25617" name="TextBox 97"/>
            <p:cNvSpPr txBox="1">
              <a:spLocks noChangeArrowheads="1"/>
            </p:cNvSpPr>
            <p:nvPr/>
          </p:nvSpPr>
          <p:spPr bwMode="auto">
            <a:xfrm>
              <a:off x="790497" y="5605499"/>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25618" name="TextBox 98"/>
            <p:cNvSpPr txBox="1">
              <a:spLocks noChangeArrowheads="1"/>
            </p:cNvSpPr>
            <p:nvPr/>
          </p:nvSpPr>
          <p:spPr bwMode="auto">
            <a:xfrm>
              <a:off x="1459316" y="5605499"/>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25619" name="TextBox 99"/>
            <p:cNvSpPr txBox="1">
              <a:spLocks noChangeArrowheads="1"/>
            </p:cNvSpPr>
            <p:nvPr/>
          </p:nvSpPr>
          <p:spPr bwMode="auto">
            <a:xfrm>
              <a:off x="2179938" y="5605499"/>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spTree>
    <p:extLst>
      <p:ext uri="{BB962C8B-B14F-4D97-AF65-F5344CB8AC3E}">
        <p14:creationId xmlns:p14="http://schemas.microsoft.com/office/powerpoint/2010/main" val="3198055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latin typeface="+mj-lt"/>
              </a:rPr>
              <a:t>具有最优子结构性质</a:t>
            </a:r>
            <a:endParaRPr lang="en-US" altLang="zh-CN" dirty="0">
              <a:latin typeface="+mj-lt"/>
            </a:endParaRPr>
          </a:p>
          <a:p>
            <a:pPr lvl="1" algn="just">
              <a:lnSpc>
                <a:spcPct val="90000"/>
              </a:lnSpc>
              <a:spcBef>
                <a:spcPct val="20000"/>
              </a:spcBef>
            </a:pPr>
            <a:r>
              <a:rPr lang="zh-CN" altLang="en-US" dirty="0">
                <a:latin typeface="+mj-lt"/>
              </a:rPr>
              <a:t>如果优化二叉搜索树</a:t>
            </a:r>
            <a:r>
              <a:rPr lang="en-US" altLang="zh-CN" dirty="0">
                <a:latin typeface="+mj-lt"/>
              </a:rPr>
              <a:t>T</a:t>
            </a:r>
            <a:r>
              <a:rPr lang="zh-CN" altLang="en-US" dirty="0">
                <a:latin typeface="+mj-lt"/>
              </a:rPr>
              <a:t>具有包含关键字集合   </a:t>
            </a:r>
            <a:r>
              <a:rPr lang="en-US" altLang="zh-CN" dirty="0">
                <a:latin typeface="+mj-lt"/>
              </a:rPr>
              <a:t>{i,i+1, …, j}</a:t>
            </a:r>
            <a:r>
              <a:rPr lang="zh-CN" altLang="en-US" dirty="0">
                <a:latin typeface="+mj-lt"/>
              </a:rPr>
              <a:t>子树</a:t>
            </a:r>
            <a:r>
              <a:rPr lang="en-US" altLang="zh-CN" dirty="0">
                <a:latin typeface="+mj-lt"/>
              </a:rPr>
              <a:t>T’, </a:t>
            </a:r>
            <a:r>
              <a:rPr lang="zh-CN" altLang="en-US" dirty="0">
                <a:latin typeface="+mj-lt"/>
              </a:rPr>
              <a:t>则</a:t>
            </a:r>
            <a:r>
              <a:rPr lang="en-US" altLang="zh-CN" dirty="0">
                <a:latin typeface="+mj-lt"/>
              </a:rPr>
              <a:t>T’</a:t>
            </a:r>
            <a:r>
              <a:rPr lang="zh-CN" altLang="en-US" dirty="0">
                <a:latin typeface="+mj-lt"/>
              </a:rPr>
              <a:t>必是关于关键字集合</a:t>
            </a:r>
            <a:r>
              <a:rPr lang="en-US" altLang="zh-CN" dirty="0"/>
              <a:t>{i,i+1, …, j}</a:t>
            </a:r>
            <a:r>
              <a:rPr lang="zh-CN" altLang="en-US" dirty="0">
                <a:latin typeface="+mj-lt"/>
              </a:rPr>
              <a:t>子问题的最优解</a:t>
            </a:r>
            <a:endParaRPr lang="en-US" altLang="zh-CN" dirty="0">
              <a:latin typeface="+mj-lt"/>
            </a:endParaRPr>
          </a:p>
          <a:p>
            <a:pPr lvl="1" algn="just">
              <a:lnSpc>
                <a:spcPct val="90000"/>
              </a:lnSpc>
              <a:spcBef>
                <a:spcPct val="20000"/>
              </a:spcBef>
            </a:pPr>
            <a:r>
              <a:rPr lang="zh-CN" altLang="en-US" dirty="0">
                <a:latin typeface="+mj-lt"/>
              </a:rPr>
              <a:t>证明</a:t>
            </a:r>
            <a:r>
              <a:rPr lang="en-US" altLang="zh-CN" dirty="0">
                <a:latin typeface="+mj-lt"/>
              </a:rPr>
              <a:t>: </a:t>
            </a:r>
          </a:p>
          <a:p>
            <a:pPr lvl="2" algn="just">
              <a:lnSpc>
                <a:spcPct val="90000"/>
              </a:lnSpc>
              <a:spcBef>
                <a:spcPct val="20000"/>
              </a:spcBef>
            </a:pPr>
            <a:r>
              <a:rPr lang="zh-CN" altLang="en-US" dirty="0">
                <a:latin typeface="+mj-lt"/>
              </a:rPr>
              <a:t>若不然，必有关键字集</a:t>
            </a:r>
            <a:r>
              <a:rPr lang="en-US" altLang="zh-CN" dirty="0"/>
              <a:t>{i,i+1, …, j}</a:t>
            </a:r>
            <a:r>
              <a:rPr lang="zh-CN" altLang="en-US" dirty="0">
                <a:latin typeface="+mj-lt"/>
              </a:rPr>
              <a:t>子树</a:t>
            </a:r>
            <a:r>
              <a:rPr lang="en-US" altLang="zh-CN" dirty="0">
                <a:latin typeface="+mj-lt"/>
              </a:rPr>
              <a:t>T’’</a:t>
            </a:r>
            <a:r>
              <a:rPr lang="zh-CN" altLang="en-US" dirty="0">
                <a:latin typeface="+mj-lt"/>
              </a:rPr>
              <a:t>，</a:t>
            </a:r>
            <a:r>
              <a:rPr lang="en-US" altLang="zh-CN" sz="2300" b="1" dirty="0">
                <a:solidFill>
                  <a:schemeClr val="bg2"/>
                </a:solidFill>
                <a:latin typeface="+mj-lt"/>
              </a:rPr>
              <a:t>T’’</a:t>
            </a:r>
            <a:r>
              <a:rPr lang="zh-CN" altLang="en-US" sz="2300" b="1" dirty="0">
                <a:solidFill>
                  <a:schemeClr val="bg2"/>
                </a:solidFill>
                <a:latin typeface="+mj-lt"/>
              </a:rPr>
              <a:t>的搜索代价低于</a:t>
            </a:r>
            <a:r>
              <a:rPr lang="en-US" altLang="zh-CN" sz="2300" b="1" dirty="0">
                <a:solidFill>
                  <a:schemeClr val="bg2"/>
                </a:solidFill>
                <a:latin typeface="+mj-lt"/>
              </a:rPr>
              <a:t>T’</a:t>
            </a:r>
            <a:r>
              <a:rPr lang="zh-CN" altLang="en-US" sz="2300" b="1" dirty="0">
                <a:solidFill>
                  <a:schemeClr val="bg2"/>
                </a:solidFill>
                <a:latin typeface="+mj-lt"/>
              </a:rPr>
              <a:t>。</a:t>
            </a:r>
            <a:r>
              <a:rPr lang="zh-CN" altLang="en-US" sz="2300" dirty="0">
                <a:solidFill>
                  <a:schemeClr val="bg2"/>
                </a:solidFill>
                <a:latin typeface="+mj-lt"/>
              </a:rPr>
              <a:t>用</a:t>
            </a:r>
            <a:r>
              <a:rPr lang="en-US" altLang="zh-CN" sz="2300" dirty="0">
                <a:solidFill>
                  <a:schemeClr val="bg2"/>
                </a:solidFill>
                <a:latin typeface="+mj-lt"/>
              </a:rPr>
              <a:t>T’’</a:t>
            </a:r>
            <a:r>
              <a:rPr lang="zh-CN" altLang="en-US" sz="2300" dirty="0">
                <a:solidFill>
                  <a:schemeClr val="bg2"/>
                </a:solidFill>
                <a:latin typeface="+mj-lt"/>
              </a:rPr>
              <a:t>替换</a:t>
            </a:r>
            <a:r>
              <a:rPr lang="en-US" altLang="zh-CN" sz="2300" dirty="0">
                <a:solidFill>
                  <a:schemeClr val="bg2"/>
                </a:solidFill>
                <a:latin typeface="+mj-lt"/>
              </a:rPr>
              <a:t>T</a:t>
            </a:r>
            <a:r>
              <a:rPr lang="zh-CN" altLang="en-US" sz="2300" dirty="0">
                <a:solidFill>
                  <a:schemeClr val="bg2"/>
                </a:solidFill>
                <a:latin typeface="+mj-lt"/>
              </a:rPr>
              <a:t>中的</a:t>
            </a:r>
            <a:r>
              <a:rPr lang="en-US" altLang="zh-CN" sz="2300" dirty="0">
                <a:solidFill>
                  <a:schemeClr val="bg2"/>
                </a:solidFill>
                <a:latin typeface="+mj-lt"/>
              </a:rPr>
              <a:t>T’, </a:t>
            </a:r>
            <a:r>
              <a:rPr lang="zh-CN" altLang="en-US" sz="2300" dirty="0">
                <a:solidFill>
                  <a:schemeClr val="bg2"/>
                </a:solidFill>
                <a:latin typeface="+mj-lt"/>
              </a:rPr>
              <a:t>可以得到一个期望搜索代价比</a:t>
            </a:r>
            <a:r>
              <a:rPr lang="en-US" altLang="zh-CN" sz="2300" dirty="0">
                <a:solidFill>
                  <a:schemeClr val="bg2"/>
                </a:solidFill>
                <a:latin typeface="+mj-lt"/>
              </a:rPr>
              <a:t>T</a:t>
            </a:r>
            <a:r>
              <a:rPr lang="zh-CN" altLang="en-US" sz="2300" dirty="0">
                <a:solidFill>
                  <a:schemeClr val="bg2"/>
                </a:solidFill>
                <a:latin typeface="+mj-lt"/>
              </a:rPr>
              <a:t>小的原始问题的二叉搜索树</a:t>
            </a:r>
            <a:r>
              <a:rPr lang="en-US" altLang="zh-CN" sz="2300" dirty="0">
                <a:solidFill>
                  <a:schemeClr val="bg2"/>
                </a:solidFill>
                <a:latin typeface="+mj-lt"/>
              </a:rPr>
              <a:t>, </a:t>
            </a:r>
            <a:r>
              <a:rPr lang="zh-CN" altLang="en-US" sz="2300" dirty="0">
                <a:solidFill>
                  <a:schemeClr val="bg2"/>
                </a:solidFill>
                <a:latin typeface="+mj-lt"/>
              </a:rPr>
              <a:t>与</a:t>
            </a:r>
            <a:r>
              <a:rPr lang="en-US" altLang="zh-CN" sz="2300" dirty="0">
                <a:solidFill>
                  <a:schemeClr val="bg2"/>
                </a:solidFill>
                <a:latin typeface="+mj-lt"/>
              </a:rPr>
              <a:t>T</a:t>
            </a:r>
            <a:r>
              <a:rPr lang="zh-CN" altLang="en-US" sz="2300" dirty="0">
                <a:solidFill>
                  <a:schemeClr val="bg2"/>
                </a:solidFill>
                <a:latin typeface="+mj-lt"/>
              </a:rPr>
              <a:t>是最优解矛盾</a:t>
            </a:r>
            <a:r>
              <a:rPr lang="en-US" altLang="zh-CN" sz="2300" dirty="0">
                <a:solidFill>
                  <a:schemeClr val="bg2"/>
                </a:solidFill>
                <a:latin typeface="+mj-lt"/>
              </a:rPr>
              <a:t>.</a:t>
            </a:r>
            <a:endParaRPr lang="zh-CN" altLang="en-US" sz="2300" dirty="0">
              <a:solidFill>
                <a:schemeClr val="bg2"/>
              </a:solidFill>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32</a:t>
            </a:fld>
            <a:endParaRPr lang="en-US" altLang="zh-CN" dirty="0"/>
          </a:p>
        </p:txBody>
      </p:sp>
      <p:sp>
        <p:nvSpPr>
          <p:cNvPr id="5" name="TextBox 4"/>
          <p:cNvSpPr txBox="1"/>
          <p:nvPr/>
        </p:nvSpPr>
        <p:spPr>
          <a:xfrm>
            <a:off x="1259631" y="5193196"/>
            <a:ext cx="595227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42499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33</a:t>
            </a:fld>
            <a:endParaRPr lang="en-US" altLang="zh-CN" dirty="0"/>
          </a:p>
        </p:txBody>
      </p:sp>
      <p:sp>
        <p:nvSpPr>
          <p:cNvPr id="19" name="Line 22"/>
          <p:cNvSpPr>
            <a:spLocks noChangeShapeType="1"/>
          </p:cNvSpPr>
          <p:nvPr/>
        </p:nvSpPr>
        <p:spPr bwMode="auto">
          <a:xfrm flipH="1">
            <a:off x="2199893" y="1818112"/>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4192573" y="1924425"/>
            <a:ext cx="0"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4"/>
          <p:cNvSpPr>
            <a:spLocks noChangeShapeType="1"/>
          </p:cNvSpPr>
          <p:nvPr/>
        </p:nvSpPr>
        <p:spPr bwMode="auto">
          <a:xfrm>
            <a:off x="4895930" y="1924425"/>
            <a:ext cx="119651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6"/>
          <p:cNvSpPr>
            <a:spLocks noChangeShapeType="1"/>
          </p:cNvSpPr>
          <p:nvPr/>
        </p:nvSpPr>
        <p:spPr bwMode="auto">
          <a:xfrm flipH="1">
            <a:off x="1155610" y="3179945"/>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7"/>
          <p:cNvSpPr>
            <a:spLocks noChangeShapeType="1"/>
          </p:cNvSpPr>
          <p:nvPr/>
        </p:nvSpPr>
        <p:spPr bwMode="auto">
          <a:xfrm>
            <a:off x="1931081" y="3179945"/>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5"/>
          <p:cNvSpPr txBox="1">
            <a:spLocks noChangeArrowheads="1"/>
          </p:cNvSpPr>
          <p:nvPr/>
        </p:nvSpPr>
        <p:spPr bwMode="auto">
          <a:xfrm>
            <a:off x="3571970" y="1457159"/>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4" name="Text Box 5"/>
          <p:cNvSpPr txBox="1">
            <a:spLocks noChangeArrowheads="1"/>
          </p:cNvSpPr>
          <p:nvPr/>
        </p:nvSpPr>
        <p:spPr bwMode="auto">
          <a:xfrm>
            <a:off x="863588" y="2706058"/>
            <a:ext cx="183620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 </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5" name="Text Box 5"/>
          <p:cNvSpPr txBox="1">
            <a:spLocks noChangeArrowheads="1"/>
          </p:cNvSpPr>
          <p:nvPr/>
        </p:nvSpPr>
        <p:spPr bwMode="auto">
          <a:xfrm>
            <a:off x="2915816" y="2706058"/>
            <a:ext cx="2160239"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6" name="Text Box 5"/>
          <p:cNvSpPr txBox="1">
            <a:spLocks noChangeArrowheads="1"/>
          </p:cNvSpPr>
          <p:nvPr/>
        </p:nvSpPr>
        <p:spPr bwMode="auto">
          <a:xfrm>
            <a:off x="5256076" y="2706058"/>
            <a:ext cx="198022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7" name="Text Box 5"/>
          <p:cNvSpPr txBox="1">
            <a:spLocks noChangeArrowheads="1"/>
          </p:cNvSpPr>
          <p:nvPr/>
        </p:nvSpPr>
        <p:spPr bwMode="auto">
          <a:xfrm>
            <a:off x="809582"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38" name="Text Box 5"/>
          <p:cNvSpPr txBox="1">
            <a:spLocks noChangeArrowheads="1"/>
          </p:cNvSpPr>
          <p:nvPr/>
        </p:nvSpPr>
        <p:spPr bwMode="auto">
          <a:xfrm>
            <a:off x="1871700" y="4077072"/>
            <a:ext cx="918102"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0" name="Text Box 5"/>
          <p:cNvSpPr txBox="1">
            <a:spLocks noChangeArrowheads="1"/>
          </p:cNvSpPr>
          <p:nvPr/>
        </p:nvSpPr>
        <p:spPr bwMode="auto">
          <a:xfrm>
            <a:off x="3779912" y="4077072"/>
            <a:ext cx="985587"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1" name="Text Box 5"/>
          <p:cNvSpPr txBox="1">
            <a:spLocks noChangeArrowheads="1"/>
          </p:cNvSpPr>
          <p:nvPr/>
        </p:nvSpPr>
        <p:spPr bwMode="auto">
          <a:xfrm>
            <a:off x="5382090" y="4103475"/>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2" name="Text Box 5"/>
          <p:cNvSpPr txBox="1">
            <a:spLocks noChangeArrowheads="1"/>
          </p:cNvSpPr>
          <p:nvPr/>
        </p:nvSpPr>
        <p:spPr bwMode="auto">
          <a:xfrm>
            <a:off x="8024465" y="4103475"/>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44" name="Line 27"/>
          <p:cNvSpPr>
            <a:spLocks noChangeShapeType="1"/>
          </p:cNvSpPr>
          <p:nvPr/>
        </p:nvSpPr>
        <p:spPr bwMode="auto">
          <a:xfrm flipH="1">
            <a:off x="4139845" y="3167723"/>
            <a:ext cx="52727" cy="831230"/>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26"/>
          <p:cNvSpPr>
            <a:spLocks noChangeShapeType="1"/>
          </p:cNvSpPr>
          <p:nvPr/>
        </p:nvSpPr>
        <p:spPr bwMode="auto">
          <a:xfrm flipH="1">
            <a:off x="5780721" y="3194126"/>
            <a:ext cx="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27"/>
          <p:cNvSpPr>
            <a:spLocks noChangeShapeType="1"/>
          </p:cNvSpPr>
          <p:nvPr/>
        </p:nvSpPr>
        <p:spPr bwMode="auto">
          <a:xfrm>
            <a:off x="8424375" y="3179946"/>
            <a:ext cx="0" cy="845410"/>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TextBox 46"/>
          <p:cNvSpPr txBox="1"/>
          <p:nvPr/>
        </p:nvSpPr>
        <p:spPr>
          <a:xfrm>
            <a:off x="2675567" y="5004465"/>
            <a:ext cx="348044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p>
        </p:txBody>
      </p:sp>
      <p:sp>
        <p:nvSpPr>
          <p:cNvPr id="24" name="Text Box 5"/>
          <p:cNvSpPr txBox="1">
            <a:spLocks noChangeArrowheads="1"/>
          </p:cNvSpPr>
          <p:nvPr/>
        </p:nvSpPr>
        <p:spPr bwMode="auto">
          <a:xfrm>
            <a:off x="7362310" y="2706058"/>
            <a:ext cx="178169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25" name="Line 24"/>
          <p:cNvSpPr>
            <a:spLocks noChangeShapeType="1"/>
          </p:cNvSpPr>
          <p:nvPr/>
        </p:nvSpPr>
        <p:spPr bwMode="auto">
          <a:xfrm>
            <a:off x="5256076" y="1805287"/>
            <a:ext cx="2700300" cy="900772"/>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5"/>
          <p:cNvSpPr txBox="1">
            <a:spLocks noChangeArrowheads="1"/>
          </p:cNvSpPr>
          <p:nvPr/>
        </p:nvSpPr>
        <p:spPr bwMode="auto">
          <a:xfrm>
            <a:off x="6963679" y="4077071"/>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27" name="Line 26"/>
          <p:cNvSpPr>
            <a:spLocks noChangeShapeType="1"/>
          </p:cNvSpPr>
          <p:nvPr/>
        </p:nvSpPr>
        <p:spPr bwMode="auto">
          <a:xfrm flipH="1">
            <a:off x="7362309" y="3167722"/>
            <a:ext cx="519471"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4722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linds(horizontal)">
                                      <p:cBhvr>
                                        <p:cTn id="24" dur="500"/>
                                        <p:tgtEl>
                                          <p:spTgt spid="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linds(horizontal)">
                                      <p:cBhvr>
                                        <p:cTn id="44" dur="500"/>
                                        <p:tgtEl>
                                          <p:spTgt spid="3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linds(horizontal)">
                                      <p:cBhvr>
                                        <p:cTn id="47" dur="500"/>
                                        <p:tgtEl>
                                          <p:spTgt spid="3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500"/>
                                        <p:tgtEl>
                                          <p:spTgt spid="4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linds(horizontal)">
                                      <p:cBhvr>
                                        <p:cTn id="53" dur="500"/>
                                        <p:tgtEl>
                                          <p:spTgt spid="4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linds(horizontal)">
                                      <p:cBhvr>
                                        <p:cTn id="62" dur="500"/>
                                        <p:tgtEl>
                                          <p:spTgt spid="4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linds(horizontal)">
                                      <p:cBhvr>
                                        <p:cTn id="65" dur="500"/>
                                        <p:tgtEl>
                                          <p:spTgt spid="4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6" grpId="0" animBg="1"/>
      <p:bldP spid="34" grpId="0" animBg="1"/>
      <p:bldP spid="35" grpId="0" animBg="1"/>
      <p:bldP spid="36" grpId="0" animBg="1"/>
      <p:bldP spid="37" grpId="0" animBg="1"/>
      <p:bldP spid="38" grpId="0" animBg="1"/>
      <p:bldP spid="40" grpId="0" animBg="1"/>
      <p:bldP spid="41" grpId="0" animBg="1"/>
      <p:bldP spid="42" grpId="0" animBg="1"/>
      <p:bldP spid="44" grpId="0" animBg="1"/>
      <p:bldP spid="45" grpId="0" animBg="1"/>
      <p:bldP spid="46" grpId="0" animBg="1"/>
      <p:bldP spid="47" grpId="0" animBg="1"/>
      <p:bldP spid="24"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51C55AA-A007-43A5-AE05-6FE7FF044A89}" type="slidenum">
              <a:rPr lang="en-US" altLang="zh-CN" smtClean="0">
                <a:solidFill>
                  <a:srgbClr val="006600"/>
                </a:solidFill>
                <a:latin typeface="Courier New" pitchFamily="49" charset="0"/>
                <a:ea typeface="华文新魏" pitchFamily="2" charset="-122"/>
              </a:rPr>
              <a:pPr eaLnBrk="1" hangingPunct="1"/>
              <a:t>34</a:t>
            </a:fld>
            <a:endParaRPr lang="en-US" altLang="zh-CN">
              <a:solidFill>
                <a:srgbClr val="006600"/>
              </a:solidFill>
              <a:latin typeface="Courier New" pitchFamily="49" charset="0"/>
              <a:ea typeface="华文新魏" pitchFamily="2" charset="-122"/>
            </a:endParaRPr>
          </a:p>
        </p:txBody>
      </p:sp>
      <p:grpSp>
        <p:nvGrpSpPr>
          <p:cNvPr id="2" name="组合 35"/>
          <p:cNvGrpSpPr>
            <a:grpSpLocks/>
          </p:cNvGrpSpPr>
          <p:nvPr/>
        </p:nvGrpSpPr>
        <p:grpSpPr bwMode="auto">
          <a:xfrm>
            <a:off x="2533650" y="4610502"/>
            <a:ext cx="4271963" cy="1095375"/>
            <a:chOff x="2533524" y="4435611"/>
            <a:chExt cx="4271660" cy="1094902"/>
          </a:xfrm>
        </p:grpSpPr>
        <p:grpSp>
          <p:nvGrpSpPr>
            <p:cNvPr id="26633" name="组合 4"/>
            <p:cNvGrpSpPr>
              <a:grpSpLocks/>
            </p:cNvGrpSpPr>
            <p:nvPr/>
          </p:nvGrpSpPr>
          <p:grpSpPr bwMode="auto">
            <a:xfrm>
              <a:off x="2533524" y="4435611"/>
              <a:ext cx="2327443" cy="1094902"/>
              <a:chOff x="65611" y="4703643"/>
              <a:chExt cx="2580726" cy="1254497"/>
            </a:xfrm>
          </p:grpSpPr>
          <p:sp>
            <p:nvSpPr>
              <p:cNvPr id="6" name="Oval 47"/>
              <p:cNvSpPr>
                <a:spLocks noChangeArrowheads="1"/>
              </p:cNvSpPr>
              <p:nvPr/>
            </p:nvSpPr>
            <p:spPr bwMode="auto">
              <a:xfrm>
                <a:off x="46692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7" name="Oval 47"/>
              <p:cNvSpPr>
                <a:spLocks noChangeArrowheads="1"/>
              </p:cNvSpPr>
              <p:nvPr/>
            </p:nvSpPr>
            <p:spPr bwMode="auto">
              <a:xfrm>
                <a:off x="1190337"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8" name="Oval 47"/>
              <p:cNvSpPr>
                <a:spLocks noChangeArrowheads="1"/>
              </p:cNvSpPr>
              <p:nvPr/>
            </p:nvSpPr>
            <p:spPr bwMode="auto">
              <a:xfrm>
                <a:off x="191023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26650" name="TextBox 8"/>
              <p:cNvSpPr txBox="1">
                <a:spLocks noChangeArrowheads="1"/>
              </p:cNvSpPr>
              <p:nvPr/>
            </p:nvSpPr>
            <p:spPr bwMode="auto">
              <a:xfrm>
                <a:off x="448537" y="47167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26651" name="TextBox 9"/>
              <p:cNvSpPr txBox="1">
                <a:spLocks noChangeArrowheads="1"/>
              </p:cNvSpPr>
              <p:nvPr/>
            </p:nvSpPr>
            <p:spPr bwMode="auto">
              <a:xfrm>
                <a:off x="1149409" y="470364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26652" name="TextBox 10"/>
              <p:cNvSpPr txBox="1">
                <a:spLocks noChangeArrowheads="1"/>
              </p:cNvSpPr>
              <p:nvPr/>
            </p:nvSpPr>
            <p:spPr bwMode="auto">
              <a:xfrm>
                <a:off x="1971431" y="4703643"/>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12" name="直接箭头连接符 11"/>
              <p:cNvCxnSpPr/>
              <p:nvPr/>
            </p:nvCxnSpPr>
            <p:spPr bwMode="auto">
              <a:xfrm flipV="1">
                <a:off x="268027"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bwMode="auto">
              <a:xfrm flipV="1">
                <a:off x="100728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V="1">
                <a:off x="1727178"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244003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6657" name="TextBox 15"/>
              <p:cNvSpPr txBox="1">
                <a:spLocks noChangeArrowheads="1"/>
              </p:cNvSpPr>
              <p:nvPr/>
            </p:nvSpPr>
            <p:spPr bwMode="auto">
              <a:xfrm>
                <a:off x="65611" y="5605496"/>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26658" name="TextBox 16"/>
              <p:cNvSpPr txBox="1">
                <a:spLocks noChangeArrowheads="1"/>
              </p:cNvSpPr>
              <p:nvPr/>
            </p:nvSpPr>
            <p:spPr bwMode="auto">
              <a:xfrm>
                <a:off x="806925" y="5605501"/>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26659" name="TextBox 17"/>
              <p:cNvSpPr txBox="1">
                <a:spLocks noChangeArrowheads="1"/>
              </p:cNvSpPr>
              <p:nvPr/>
            </p:nvSpPr>
            <p:spPr bwMode="auto">
              <a:xfrm>
                <a:off x="1525436" y="56054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26660" name="TextBox 18"/>
              <p:cNvSpPr txBox="1">
                <a:spLocks noChangeArrowheads="1"/>
              </p:cNvSpPr>
              <p:nvPr/>
            </p:nvSpPr>
            <p:spPr bwMode="auto">
              <a:xfrm>
                <a:off x="2246056" y="5605500"/>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grpSp>
        <p:grpSp>
          <p:nvGrpSpPr>
            <p:cNvPr id="26634" name="组合 20"/>
            <p:cNvGrpSpPr>
              <a:grpSpLocks/>
            </p:cNvGrpSpPr>
            <p:nvPr/>
          </p:nvGrpSpPr>
          <p:grpSpPr bwMode="auto">
            <a:xfrm>
              <a:off x="4823083" y="4435611"/>
              <a:ext cx="1982101" cy="1094902"/>
              <a:chOff x="448536" y="4703643"/>
              <a:chExt cx="2197802" cy="1254497"/>
            </a:xfrm>
          </p:grpSpPr>
          <p:sp>
            <p:nvSpPr>
              <p:cNvPr id="22" name="Oval 47"/>
              <p:cNvSpPr>
                <a:spLocks noChangeArrowheads="1"/>
              </p:cNvSpPr>
              <p:nvPr/>
            </p:nvSpPr>
            <p:spPr bwMode="auto">
              <a:xfrm>
                <a:off x="467293"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23" name="Oval 47"/>
              <p:cNvSpPr>
                <a:spLocks noChangeArrowheads="1"/>
              </p:cNvSpPr>
              <p:nvPr/>
            </p:nvSpPr>
            <p:spPr bwMode="auto">
              <a:xfrm>
                <a:off x="1190707"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24" name="Oval 47"/>
              <p:cNvSpPr>
                <a:spLocks noChangeArrowheads="1"/>
              </p:cNvSpPr>
              <p:nvPr/>
            </p:nvSpPr>
            <p:spPr bwMode="auto">
              <a:xfrm>
                <a:off x="191060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26638" name="TextBox 24"/>
              <p:cNvSpPr txBox="1">
                <a:spLocks noChangeArrowheads="1"/>
              </p:cNvSpPr>
              <p:nvPr/>
            </p:nvSpPr>
            <p:spPr bwMode="auto">
              <a:xfrm>
                <a:off x="448536" y="47167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26639" name="TextBox 25"/>
              <p:cNvSpPr txBox="1">
                <a:spLocks noChangeArrowheads="1"/>
              </p:cNvSpPr>
              <p:nvPr/>
            </p:nvSpPr>
            <p:spPr bwMode="auto">
              <a:xfrm>
                <a:off x="1149410" y="470364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26640" name="TextBox 26"/>
              <p:cNvSpPr txBox="1">
                <a:spLocks noChangeArrowheads="1"/>
              </p:cNvSpPr>
              <p:nvPr/>
            </p:nvSpPr>
            <p:spPr bwMode="auto">
              <a:xfrm>
                <a:off x="1971431" y="4703643"/>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29" name="直接箭头连接符 28"/>
              <p:cNvCxnSpPr/>
              <p:nvPr/>
            </p:nvCxnSpPr>
            <p:spPr bwMode="auto">
              <a:xfrm flipV="1">
                <a:off x="100765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bwMode="auto">
              <a:xfrm flipV="1">
                <a:off x="1727548"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bwMode="auto">
              <a:xfrm flipV="1">
                <a:off x="2440402"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6644" name="TextBox 32"/>
              <p:cNvSpPr txBox="1">
                <a:spLocks noChangeArrowheads="1"/>
              </p:cNvSpPr>
              <p:nvPr/>
            </p:nvSpPr>
            <p:spPr bwMode="auto">
              <a:xfrm>
                <a:off x="806924" y="5605501"/>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26645" name="TextBox 33"/>
              <p:cNvSpPr txBox="1">
                <a:spLocks noChangeArrowheads="1"/>
              </p:cNvSpPr>
              <p:nvPr/>
            </p:nvSpPr>
            <p:spPr bwMode="auto">
              <a:xfrm>
                <a:off x="1525436" y="56054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26646" name="TextBox 34"/>
              <p:cNvSpPr txBox="1">
                <a:spLocks noChangeArrowheads="1"/>
              </p:cNvSpPr>
              <p:nvPr/>
            </p:nvSpPr>
            <p:spPr bwMode="auto">
              <a:xfrm>
                <a:off x="2246057" y="5605499"/>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grpSp>
      </p:grpSp>
      <p:sp>
        <p:nvSpPr>
          <p:cNvPr id="37" name="TextBox 36"/>
          <p:cNvSpPr txBox="1">
            <a:spLocks noChangeArrowheads="1"/>
          </p:cNvSpPr>
          <p:nvPr/>
        </p:nvSpPr>
        <p:spPr bwMode="auto">
          <a:xfrm>
            <a:off x="3184525" y="5840814"/>
            <a:ext cx="383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000099"/>
                </a:solidFill>
                <a:ea typeface="黑体" pitchFamily="2" charset="-122"/>
              </a:rPr>
              <a:t>W(2,5)=(q</a:t>
            </a:r>
            <a:r>
              <a:rPr lang="en-US" altLang="zh-CN" b="1" baseline="-25000">
                <a:solidFill>
                  <a:srgbClr val="000099"/>
                </a:solidFill>
                <a:ea typeface="黑体" pitchFamily="2" charset="-122"/>
              </a:rPr>
              <a:t>2</a:t>
            </a:r>
            <a:r>
              <a:rPr lang="en-US" altLang="zh-CN" b="1">
                <a:solidFill>
                  <a:srgbClr val="000099"/>
                </a:solidFill>
                <a:ea typeface="黑体" pitchFamily="2" charset="-122"/>
              </a:rPr>
              <a:t>+q</a:t>
            </a:r>
            <a:r>
              <a:rPr lang="en-US" altLang="zh-CN" b="1" baseline="-25000">
                <a:solidFill>
                  <a:srgbClr val="000099"/>
                </a:solidFill>
                <a:ea typeface="黑体" pitchFamily="2" charset="-122"/>
              </a:rPr>
              <a:t>3</a:t>
            </a:r>
            <a:r>
              <a:rPr lang="en-US" altLang="zh-CN" b="1">
                <a:solidFill>
                  <a:srgbClr val="000099"/>
                </a:solidFill>
                <a:ea typeface="黑体" pitchFamily="2" charset="-122"/>
              </a:rPr>
              <a:t>+q</a:t>
            </a:r>
            <a:r>
              <a:rPr lang="en-US" altLang="zh-CN" b="1" baseline="-25000">
                <a:solidFill>
                  <a:srgbClr val="000099"/>
                </a:solidFill>
                <a:ea typeface="黑体" pitchFamily="2" charset="-122"/>
              </a:rPr>
              <a:t>4</a:t>
            </a:r>
            <a:r>
              <a:rPr lang="en-US" altLang="zh-CN" b="1">
                <a:solidFill>
                  <a:srgbClr val="000099"/>
                </a:solidFill>
                <a:ea typeface="黑体" pitchFamily="2" charset="-122"/>
              </a:rPr>
              <a:t>+q</a:t>
            </a:r>
            <a:r>
              <a:rPr lang="en-US" altLang="zh-CN" b="1" baseline="-25000">
                <a:solidFill>
                  <a:srgbClr val="000099"/>
                </a:solidFill>
                <a:ea typeface="黑体" pitchFamily="2" charset="-122"/>
              </a:rPr>
              <a:t>5</a:t>
            </a:r>
            <a:r>
              <a:rPr lang="en-US" altLang="zh-CN" b="1">
                <a:solidFill>
                  <a:srgbClr val="000099"/>
                </a:solidFill>
                <a:ea typeface="黑体" pitchFamily="2" charset="-122"/>
              </a:rPr>
              <a:t>) + (p</a:t>
            </a:r>
            <a:r>
              <a:rPr lang="en-US" altLang="zh-CN" b="1" baseline="-25000">
                <a:solidFill>
                  <a:srgbClr val="000099"/>
                </a:solidFill>
                <a:ea typeface="黑体" pitchFamily="2" charset="-122"/>
              </a:rPr>
              <a:t>3</a:t>
            </a:r>
            <a:r>
              <a:rPr lang="en-US" altLang="zh-CN" b="1">
                <a:solidFill>
                  <a:srgbClr val="000099"/>
                </a:solidFill>
                <a:ea typeface="黑体" pitchFamily="2" charset="-122"/>
              </a:rPr>
              <a:t>+p</a:t>
            </a:r>
            <a:r>
              <a:rPr lang="en-US" altLang="zh-CN" b="1" baseline="-25000">
                <a:solidFill>
                  <a:srgbClr val="000099"/>
                </a:solidFill>
                <a:ea typeface="黑体" pitchFamily="2" charset="-122"/>
              </a:rPr>
              <a:t>4</a:t>
            </a:r>
            <a:r>
              <a:rPr lang="en-US" altLang="zh-CN" b="1">
                <a:solidFill>
                  <a:srgbClr val="000099"/>
                </a:solidFill>
                <a:ea typeface="黑体" pitchFamily="2" charset="-122"/>
              </a:rPr>
              <a:t>+p</a:t>
            </a:r>
            <a:r>
              <a:rPr lang="en-US" altLang="zh-CN" b="1" baseline="-25000">
                <a:solidFill>
                  <a:srgbClr val="000099"/>
                </a:solidFill>
                <a:ea typeface="黑体" pitchFamily="2" charset="-122"/>
              </a:rPr>
              <a:t>5</a:t>
            </a: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40" name="矩形 39"/>
          <p:cNvSpPr>
            <a:spLocks noChangeArrowheads="1"/>
          </p:cNvSpPr>
          <p:nvPr/>
        </p:nvSpPr>
        <p:spPr bwMode="auto">
          <a:xfrm>
            <a:off x="3871913" y="5426477"/>
            <a:ext cx="2270125" cy="27940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p>
            <a:pPr algn="ctr">
              <a:lnSpc>
                <a:spcPct val="96000"/>
              </a:lnSpc>
            </a:pPr>
            <a:endParaRPr lang="zh-CN" altLang="en-US" b="1">
              <a:solidFill>
                <a:srgbClr val="C00000"/>
              </a:solidFill>
              <a:ea typeface="黑体" pitchFamily="2" charset="-122"/>
            </a:endParaRPr>
          </a:p>
        </p:txBody>
      </p:sp>
      <p:sp>
        <p:nvSpPr>
          <p:cNvPr id="41" name="矩形 40"/>
          <p:cNvSpPr>
            <a:spLocks noChangeArrowheads="1"/>
          </p:cNvSpPr>
          <p:nvPr/>
        </p:nvSpPr>
        <p:spPr bwMode="auto">
          <a:xfrm>
            <a:off x="4252913" y="4623202"/>
            <a:ext cx="1563687" cy="27781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p>
            <a:pPr algn="ctr">
              <a:lnSpc>
                <a:spcPct val="96000"/>
              </a:lnSpc>
            </a:pPr>
            <a:endParaRPr lang="zh-CN" altLang="en-US" b="1">
              <a:solidFill>
                <a:srgbClr val="C00000"/>
              </a:solidFill>
              <a:ea typeface="黑体" pitchFamily="2" charset="-122"/>
            </a:endParaRPr>
          </a:p>
        </p:txBody>
      </p:sp>
      <p:sp>
        <p:nvSpPr>
          <p:cNvPr id="4" name="矩形 3"/>
          <p:cNvSpPr/>
          <p:nvPr/>
        </p:nvSpPr>
        <p:spPr>
          <a:xfrm>
            <a:off x="2474682" y="3897052"/>
            <a:ext cx="4051109" cy="584775"/>
          </a:xfrm>
          <a:prstGeom prst="rect">
            <a:avLst/>
          </a:prstGeom>
          <a:solidFill>
            <a:schemeClr val="accent3">
              <a:lumMod val="85000"/>
            </a:schemeClr>
          </a:solidFill>
        </p:spPr>
        <p:txBody>
          <a:bodyPr wrap="none">
            <a:spAutoFit/>
          </a:bodyPr>
          <a:lstStyle/>
          <a:p>
            <a:r>
              <a:rPr lang="en-US" altLang="zh-CN" sz="3200" b="1" dirty="0">
                <a:solidFill>
                  <a:srgbClr val="C00000"/>
                </a:solidFill>
                <a:latin typeface="Times New Roman" pitchFamily="18" charset="0"/>
                <a:sym typeface="Symbol" pitchFamily="18" charset="2"/>
              </a:rPr>
              <a:t>w(i, j)=w(i, j-1)+</a:t>
            </a:r>
            <a:r>
              <a:rPr lang="en-US" altLang="zh-CN" sz="3200" b="1" dirty="0" err="1">
                <a:solidFill>
                  <a:srgbClr val="C00000"/>
                </a:solidFill>
                <a:latin typeface="Times New Roman" pitchFamily="18" charset="0"/>
                <a:sym typeface="Symbol" pitchFamily="18" charset="2"/>
              </a:rPr>
              <a:t>p</a:t>
            </a:r>
            <a:r>
              <a:rPr lang="en-US" altLang="zh-CN" sz="3200" b="1" baseline="-25000" dirty="0" err="1">
                <a:solidFill>
                  <a:srgbClr val="C00000"/>
                </a:solidFill>
                <a:latin typeface="Times New Roman" pitchFamily="18" charset="0"/>
                <a:sym typeface="Symbol" pitchFamily="18" charset="2"/>
              </a:rPr>
              <a:t>j</a:t>
            </a:r>
            <a:r>
              <a:rPr lang="en-US" altLang="zh-CN" sz="3200" b="1" dirty="0" err="1">
                <a:solidFill>
                  <a:srgbClr val="C00000"/>
                </a:solidFill>
                <a:latin typeface="Times New Roman" pitchFamily="18" charset="0"/>
                <a:sym typeface="Symbol" pitchFamily="18" charset="2"/>
              </a:rPr>
              <a:t>+q</a:t>
            </a:r>
            <a:r>
              <a:rPr lang="en-US" altLang="zh-CN" sz="3200" b="1" baseline="-25000" dirty="0" err="1">
                <a:solidFill>
                  <a:srgbClr val="C00000"/>
                </a:solidFill>
                <a:latin typeface="Times New Roman" pitchFamily="18" charset="0"/>
                <a:sym typeface="Symbol" pitchFamily="18" charset="2"/>
              </a:rPr>
              <a:t>j</a:t>
            </a:r>
            <a:endParaRPr lang="zh-CN" altLang="en-US" sz="3200" b="1" dirty="0">
              <a:solidFill>
                <a:srgbClr val="C00000"/>
              </a:solidFill>
            </a:endParaRPr>
          </a:p>
        </p:txBody>
      </p:sp>
    </p:spTree>
    <p:extLst>
      <p:ext uri="{BB962C8B-B14F-4D97-AF65-F5344CB8AC3E}">
        <p14:creationId xmlns:p14="http://schemas.microsoft.com/office/powerpoint/2010/main" val="1035592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down)">
                                      <p:cBhvr>
                                        <p:cTn id="13" dur="500"/>
                                        <p:tgtEl>
                                          <p:spTgt spid="4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500"/>
                                        <p:tgtEl>
                                          <p:spTgt spid="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animBg="1"/>
      <p:bldP spid="41"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latin typeface="+mn-lt"/>
            </a:endParaRPr>
          </a:p>
          <a:p>
            <a:pPr lvl="1">
              <a:defRPr/>
            </a:pPr>
            <a:r>
              <a:rPr lang="en-US" altLang="zh-CN" sz="2400" dirty="0">
                <a:solidFill>
                  <a:srgbClr val="000099"/>
                </a:solidFill>
                <a:latin typeface="+mn-lt"/>
              </a:rPr>
              <a:t>c(i,j)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endParaRPr lang="zh-CN" altLang="en-US" sz="2400" dirty="0">
              <a:latin typeface="+mn-lt"/>
            </a:endParaRPr>
          </a:p>
        </p:txBody>
      </p:sp>
      <p:sp>
        <p:nvSpPr>
          <p:cNvPr id="27652" name="TextBox 19"/>
          <p:cNvSpPr txBox="1">
            <a:spLocks noChangeArrowheads="1"/>
          </p:cNvSpPr>
          <p:nvPr/>
        </p:nvSpPr>
        <p:spPr bwMode="auto">
          <a:xfrm>
            <a:off x="2123741" y="5002894"/>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左子树的代价</a:t>
            </a:r>
          </a:p>
        </p:txBody>
      </p:sp>
      <p:sp>
        <p:nvSpPr>
          <p:cNvPr id="27653" name="TextBox 41"/>
          <p:cNvSpPr txBox="1">
            <a:spLocks noChangeArrowheads="1"/>
          </p:cNvSpPr>
          <p:nvPr/>
        </p:nvSpPr>
        <p:spPr bwMode="auto">
          <a:xfrm>
            <a:off x="4463716" y="5002894"/>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右子树的代价</a:t>
            </a:r>
          </a:p>
        </p:txBody>
      </p:sp>
      <p:sp>
        <p:nvSpPr>
          <p:cNvPr id="27654" name="TextBox 45"/>
          <p:cNvSpPr txBox="1">
            <a:spLocks noChangeArrowheads="1"/>
          </p:cNvSpPr>
          <p:nvPr/>
        </p:nvSpPr>
        <p:spPr bwMode="auto">
          <a:xfrm>
            <a:off x="1223628" y="5334682"/>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根的代价</a:t>
            </a:r>
          </a:p>
        </p:txBody>
      </p:sp>
      <p:cxnSp>
        <p:nvCxnSpPr>
          <p:cNvPr id="47" name="直接箭头连接符 46"/>
          <p:cNvCxnSpPr/>
          <p:nvPr/>
        </p:nvCxnSpPr>
        <p:spPr bwMode="auto">
          <a:xfrm flipV="1">
            <a:off x="4067944" y="4617132"/>
            <a:ext cx="0" cy="10874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7656" name="TextBox 47"/>
          <p:cNvSpPr txBox="1">
            <a:spLocks noChangeArrowheads="1"/>
          </p:cNvSpPr>
          <p:nvPr/>
        </p:nvSpPr>
        <p:spPr bwMode="auto">
          <a:xfrm>
            <a:off x="2952416" y="5691869"/>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左子树加一层的代价</a:t>
            </a:r>
          </a:p>
        </p:txBody>
      </p:sp>
      <p:sp>
        <p:nvSpPr>
          <p:cNvPr id="27657" name="TextBox 49"/>
          <p:cNvSpPr txBox="1">
            <a:spLocks noChangeArrowheads="1"/>
          </p:cNvSpPr>
          <p:nvPr/>
        </p:nvSpPr>
        <p:spPr bwMode="auto">
          <a:xfrm>
            <a:off x="5540041" y="5691869"/>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右子树加一层的代价</a:t>
            </a:r>
          </a:p>
        </p:txBody>
      </p:sp>
      <p:cxnSp>
        <p:nvCxnSpPr>
          <p:cNvPr id="51" name="直接箭头连接符 50"/>
          <p:cNvCxnSpPr/>
          <p:nvPr/>
        </p:nvCxnSpPr>
        <p:spPr bwMode="auto">
          <a:xfrm flipV="1">
            <a:off x="2915903" y="4617132"/>
            <a:ext cx="0" cy="438150"/>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bwMode="auto">
          <a:xfrm flipV="1">
            <a:off x="5436096" y="4617132"/>
            <a:ext cx="0" cy="438150"/>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bwMode="auto">
          <a:xfrm flipV="1">
            <a:off x="1872916" y="4617132"/>
            <a:ext cx="0" cy="720725"/>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bwMode="auto">
          <a:xfrm flipV="1">
            <a:off x="6300192" y="4617132"/>
            <a:ext cx="0" cy="10874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32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p>
          <a:p>
            <a:pPr marL="514350" lvl="1" indent="0">
              <a:buFont typeface="Wingdings" pitchFamily="2" charset="2"/>
              <a:buNone/>
              <a:defRPr/>
            </a:pPr>
            <a:r>
              <a:rPr lang="en-US" altLang="zh-CN" sz="2400" dirty="0">
                <a:latin typeface="+mn-lt"/>
              </a:rPr>
              <a:t>      = w(i,j)</a:t>
            </a:r>
            <a:r>
              <a:rPr lang="en-US" altLang="zh-CN" sz="2400" baseline="-25000" dirty="0">
                <a:latin typeface="+mn-lt"/>
              </a:rPr>
              <a:t>  </a:t>
            </a:r>
            <a:r>
              <a:rPr lang="en-US" altLang="zh-CN" sz="2400" dirty="0">
                <a:latin typeface="+mn-lt"/>
              </a:rPr>
              <a:t>+  c(i,k-1) +  c(k,j)</a:t>
            </a:r>
          </a:p>
          <a:p>
            <a:pPr marL="914400" lvl="2" indent="0">
              <a:buFont typeface="Wingdings" pitchFamily="2" charset="2"/>
              <a:buNone/>
              <a:defRPr/>
            </a:pPr>
            <a:endParaRPr lang="en-US" altLang="zh-CN" dirty="0">
              <a:latin typeface="+mn-lt"/>
            </a:endParaRPr>
          </a:p>
          <a:p>
            <a:pPr marL="914400" lvl="2" indent="0">
              <a:buFont typeface="Wingdings" pitchFamily="2" charset="2"/>
              <a:buNone/>
              <a:defRPr/>
            </a:pPr>
            <a:r>
              <a:rPr lang="en-US" altLang="zh-CN" dirty="0">
                <a:latin typeface="+mn-lt"/>
              </a:rPr>
              <a:t>   </a:t>
            </a:r>
            <a:endParaRPr lang="zh-CN" altLang="en-US" dirty="0">
              <a:latin typeface="+mn-lt"/>
            </a:endParaRPr>
          </a:p>
        </p:txBody>
      </p:sp>
      <p:sp>
        <p:nvSpPr>
          <p:cNvPr id="2867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EB3836D-7BE5-48D6-BF1A-F82859462072}" type="slidenum">
              <a:rPr lang="en-US" altLang="zh-CN" smtClean="0">
                <a:solidFill>
                  <a:srgbClr val="006600"/>
                </a:solidFill>
                <a:latin typeface="Courier New" pitchFamily="49" charset="0"/>
                <a:ea typeface="华文新魏" pitchFamily="2" charset="-122"/>
              </a:rPr>
              <a:pPr eaLnBrk="1" hangingPunct="1"/>
              <a:t>36</a:t>
            </a:fld>
            <a:endParaRPr lang="en-US" altLang="zh-CN">
              <a:solidFill>
                <a:srgbClr val="006600"/>
              </a:solidFill>
              <a:latin typeface="Courier New" pitchFamily="49" charset="0"/>
              <a:ea typeface="华文新魏" pitchFamily="2" charset="-122"/>
            </a:endParaRPr>
          </a:p>
        </p:txBody>
      </p:sp>
      <p:sp>
        <p:nvSpPr>
          <p:cNvPr id="28677" name="TextBox 14"/>
          <p:cNvSpPr txBox="1">
            <a:spLocks noChangeArrowheads="1"/>
          </p:cNvSpPr>
          <p:nvPr/>
        </p:nvSpPr>
        <p:spPr bwMode="auto">
          <a:xfrm>
            <a:off x="2523989" y="5436530"/>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左子树的代价</a:t>
            </a:r>
          </a:p>
        </p:txBody>
      </p:sp>
      <p:sp>
        <p:nvSpPr>
          <p:cNvPr id="28678" name="TextBox 15"/>
          <p:cNvSpPr txBox="1">
            <a:spLocks noChangeArrowheads="1"/>
          </p:cNvSpPr>
          <p:nvPr/>
        </p:nvSpPr>
        <p:spPr bwMode="auto">
          <a:xfrm>
            <a:off x="3676514" y="5796892"/>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右子树的代价</a:t>
            </a:r>
          </a:p>
        </p:txBody>
      </p:sp>
      <p:sp>
        <p:nvSpPr>
          <p:cNvPr id="28679" name="TextBox 16"/>
          <p:cNvSpPr txBox="1">
            <a:spLocks noChangeArrowheads="1"/>
          </p:cNvSpPr>
          <p:nvPr/>
        </p:nvSpPr>
        <p:spPr bwMode="auto">
          <a:xfrm>
            <a:off x="1474651" y="5769905"/>
            <a:ext cx="1347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树上权值和</a:t>
            </a:r>
          </a:p>
        </p:txBody>
      </p:sp>
      <p:cxnSp>
        <p:nvCxnSpPr>
          <p:cNvPr id="18" name="直接箭头连接符 17"/>
          <p:cNvCxnSpPr/>
          <p:nvPr/>
        </p:nvCxnSpPr>
        <p:spPr bwMode="auto">
          <a:xfrm flipV="1">
            <a:off x="3316151" y="5049180"/>
            <a:ext cx="0" cy="4397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8678" idx="0"/>
          </p:cNvCxnSpPr>
          <p:nvPr/>
        </p:nvCxnSpPr>
        <p:spPr bwMode="auto">
          <a:xfrm flipV="1">
            <a:off x="4465501" y="5050767"/>
            <a:ext cx="3175" cy="746125"/>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bwMode="auto">
          <a:xfrm flipV="1">
            <a:off x="2123939" y="5049180"/>
            <a:ext cx="0" cy="722312"/>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19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p>
          <a:p>
            <a:pPr marL="514350" lvl="1" indent="0">
              <a:buFont typeface="Wingdings" pitchFamily="2" charset="2"/>
              <a:buNone/>
              <a:defRPr/>
            </a:pPr>
            <a:r>
              <a:rPr lang="en-US" altLang="zh-CN" sz="2400" dirty="0">
                <a:latin typeface="+mn-lt"/>
              </a:rPr>
              <a:t>      = w(i,j)</a:t>
            </a:r>
            <a:r>
              <a:rPr lang="en-US" altLang="zh-CN" sz="2400" baseline="-25000" dirty="0">
                <a:latin typeface="+mn-lt"/>
              </a:rPr>
              <a:t>  </a:t>
            </a:r>
            <a:r>
              <a:rPr lang="en-US" altLang="zh-CN" sz="2400" dirty="0">
                <a:latin typeface="+mn-lt"/>
              </a:rPr>
              <a:t>+  c(i,k-1) +  c(k,j)</a:t>
            </a:r>
          </a:p>
          <a:p>
            <a:pPr lvl="1">
              <a:defRPr/>
            </a:pPr>
            <a:r>
              <a:rPr lang="en-US" altLang="zh-CN" sz="2400" dirty="0">
                <a:latin typeface="+mn-lt"/>
              </a:rPr>
              <a:t>i+1, … , j</a:t>
            </a:r>
            <a:r>
              <a:rPr lang="zh-CN" altLang="en-US" sz="2400" dirty="0">
                <a:latin typeface="+mn-lt"/>
              </a:rPr>
              <a:t>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a:t>
            </a:r>
            <a:r>
              <a:rPr lang="en-US" altLang="zh-CN" sz="2400" dirty="0">
                <a:solidFill>
                  <a:srgbClr val="C00000"/>
                </a:solidFill>
                <a:latin typeface="+mn-lt"/>
              </a:rPr>
              <a:t>c(i,j) = w(i,j)  +  min{ c(i,k-1) +  c(k,j) }, </a:t>
            </a:r>
            <a:r>
              <a:rPr lang="zh-CN" altLang="en-US" sz="2400" dirty="0">
                <a:solidFill>
                  <a:srgbClr val="C00000"/>
                </a:solidFill>
                <a:latin typeface="+mn-lt"/>
              </a:rPr>
              <a:t>其中</a:t>
            </a:r>
            <a:r>
              <a:rPr lang="en-US" altLang="zh-CN" sz="2400" dirty="0">
                <a:solidFill>
                  <a:srgbClr val="C00000"/>
                </a:solidFill>
                <a:latin typeface="+mn-lt"/>
              </a:rPr>
              <a:t>i &lt; k ≤ j</a:t>
            </a:r>
          </a:p>
          <a:p>
            <a:pPr marL="914400" lvl="2" indent="0">
              <a:buFont typeface="Wingdings" pitchFamily="2" charset="2"/>
              <a:buNone/>
              <a:defRPr/>
            </a:pPr>
            <a:endParaRPr lang="en-US" altLang="zh-CN" dirty="0">
              <a:latin typeface="+mn-lt"/>
            </a:endParaRPr>
          </a:p>
          <a:p>
            <a:pPr marL="914400" lvl="2" indent="0">
              <a:buFont typeface="Wingdings" pitchFamily="2" charset="2"/>
              <a:buNone/>
              <a:defRPr/>
            </a:pPr>
            <a:r>
              <a:rPr lang="en-US" altLang="zh-CN" dirty="0">
                <a:latin typeface="+mn-lt"/>
              </a:rPr>
              <a:t>   </a:t>
            </a:r>
            <a:endParaRPr lang="zh-CN" altLang="en-US" dirty="0">
              <a:latin typeface="+mn-lt"/>
            </a:endParaRPr>
          </a:p>
        </p:txBody>
      </p:sp>
      <p:sp>
        <p:nvSpPr>
          <p:cNvPr id="297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BC5A4B-3C0D-4D30-B660-BBE0700053CD}" type="slidenum">
              <a:rPr lang="en-US" altLang="zh-CN" smtClean="0">
                <a:solidFill>
                  <a:srgbClr val="006600"/>
                </a:solidFill>
                <a:latin typeface="Courier New" pitchFamily="49" charset="0"/>
                <a:ea typeface="华文新魏" pitchFamily="2" charset="-122"/>
              </a:rPr>
              <a:pPr eaLnBrk="1" hangingPunct="1"/>
              <a:t>37</a:t>
            </a:fld>
            <a:endParaRPr lang="en-US" altLang="zh-CN">
              <a:solidFill>
                <a:srgbClr val="006600"/>
              </a:solidFill>
              <a:latin typeface="Courier New" pitchFamily="49" charset="0"/>
              <a:ea typeface="华文新魏" pitchFamily="2" charset="-122"/>
            </a:endParaRPr>
          </a:p>
        </p:txBody>
      </p:sp>
      <p:sp>
        <p:nvSpPr>
          <p:cNvPr id="29701" name="TextBox 4"/>
          <p:cNvSpPr txBox="1">
            <a:spLocks noChangeArrowheads="1"/>
          </p:cNvSpPr>
          <p:nvPr/>
        </p:nvSpPr>
        <p:spPr bwMode="auto">
          <a:xfrm>
            <a:off x="1907704" y="5944208"/>
            <a:ext cx="134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6600"/>
                </a:solidFill>
                <a:ea typeface="黑体" pitchFamily="2" charset="-122"/>
              </a:rPr>
              <a:t>树上权值和</a:t>
            </a:r>
          </a:p>
        </p:txBody>
      </p:sp>
      <p:sp>
        <p:nvSpPr>
          <p:cNvPr id="29702" name="TextBox 5"/>
          <p:cNvSpPr txBox="1">
            <a:spLocks noChangeArrowheads="1"/>
          </p:cNvSpPr>
          <p:nvPr/>
        </p:nvSpPr>
        <p:spPr bwMode="auto">
          <a:xfrm>
            <a:off x="3563888" y="5965752"/>
            <a:ext cx="2509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6600"/>
                </a:solidFill>
                <a:ea typeface="黑体" pitchFamily="2" charset="-122"/>
              </a:rPr>
              <a:t>左右子树代价和最小值</a:t>
            </a:r>
          </a:p>
        </p:txBody>
      </p:sp>
      <p:cxnSp>
        <p:nvCxnSpPr>
          <p:cNvPr id="7" name="直接箭头连接符 6"/>
          <p:cNvCxnSpPr/>
          <p:nvPr/>
        </p:nvCxnSpPr>
        <p:spPr bwMode="auto">
          <a:xfrm flipV="1">
            <a:off x="2447764" y="5805264"/>
            <a:ext cx="0" cy="180578"/>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flipV="1">
            <a:off x="3758269" y="5842173"/>
            <a:ext cx="0" cy="180578"/>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14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latin typeface="+mn-lt"/>
              </a:rPr>
              <a:t>求解方法</a:t>
            </a:r>
            <a:endParaRPr lang="en-US" altLang="zh-CN" dirty="0">
              <a:latin typeface="+mn-lt"/>
            </a:endParaRPr>
          </a:p>
          <a:p>
            <a:pPr lvl="1">
              <a:defRPr/>
            </a:pPr>
            <a:r>
              <a:rPr lang="en-US" altLang="zh-CN" sz="2500" dirty="0">
                <a:solidFill>
                  <a:srgbClr val="000099"/>
                </a:solidFill>
                <a:latin typeface="+mn-lt"/>
              </a:rPr>
              <a:t>c(i,j)</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c(i,j) = w(i,j)  +  min{ c(i,k-1) +  c(k,j) }, </a:t>
            </a:r>
            <a:r>
              <a:rPr lang="zh-CN" altLang="en-US" sz="2500" dirty="0">
                <a:solidFill>
                  <a:srgbClr val="000099"/>
                </a:solidFill>
                <a:latin typeface="+mn-lt"/>
              </a:rPr>
              <a:t>其中</a:t>
            </a:r>
            <a:r>
              <a:rPr lang="en-US" altLang="zh-CN" sz="2500" dirty="0">
                <a:solidFill>
                  <a:srgbClr val="000099"/>
                </a:solidFill>
                <a:latin typeface="+mn-lt"/>
              </a:rPr>
              <a:t>i &lt; k ≤ j</a:t>
            </a: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072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9328C36-D27C-4841-AA95-F2403DF9CBB1}" type="slidenum">
              <a:rPr lang="en-US" altLang="zh-CN" smtClean="0">
                <a:solidFill>
                  <a:srgbClr val="006600"/>
                </a:solidFill>
                <a:latin typeface="Courier New" pitchFamily="49" charset="0"/>
                <a:ea typeface="华文新魏" pitchFamily="2" charset="-122"/>
              </a:rPr>
              <a:pPr eaLnBrk="1" hangingPunct="1"/>
              <a:t>38</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0728" name="TextBox 22"/>
          <p:cNvSpPr txBox="1">
            <a:spLocks noChangeArrowheads="1"/>
          </p:cNvSpPr>
          <p:nvPr/>
        </p:nvSpPr>
        <p:spPr bwMode="auto">
          <a:xfrm>
            <a:off x="2705100" y="42322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0729" name="TextBox 23"/>
          <p:cNvSpPr txBox="1">
            <a:spLocks noChangeArrowheads="1"/>
          </p:cNvSpPr>
          <p:nvPr/>
        </p:nvSpPr>
        <p:spPr bwMode="auto">
          <a:xfrm>
            <a:off x="3338513" y="4221088"/>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0730" name="TextBox 24"/>
          <p:cNvSpPr txBox="1">
            <a:spLocks noChangeArrowheads="1"/>
          </p:cNvSpPr>
          <p:nvPr/>
        </p:nvSpPr>
        <p:spPr bwMode="auto">
          <a:xfrm>
            <a:off x="3995738" y="422108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735" name="TextBox 29"/>
          <p:cNvSpPr txBox="1">
            <a:spLocks noChangeArrowheads="1"/>
          </p:cNvSpPr>
          <p:nvPr/>
        </p:nvSpPr>
        <p:spPr bwMode="auto">
          <a:xfrm>
            <a:off x="2360613"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0736" name="TextBox 30"/>
          <p:cNvSpPr txBox="1">
            <a:spLocks noChangeArrowheads="1"/>
          </p:cNvSpPr>
          <p:nvPr/>
        </p:nvSpPr>
        <p:spPr bwMode="auto">
          <a:xfrm>
            <a:off x="3028950" y="500690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0737" name="TextBox 31"/>
          <p:cNvSpPr txBox="1">
            <a:spLocks noChangeArrowheads="1"/>
          </p:cNvSpPr>
          <p:nvPr/>
        </p:nvSpPr>
        <p:spPr bwMode="auto">
          <a:xfrm>
            <a:off x="3676650" y="50069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0738" name="TextBox 32"/>
          <p:cNvSpPr txBox="1">
            <a:spLocks noChangeArrowheads="1"/>
          </p:cNvSpPr>
          <p:nvPr/>
        </p:nvSpPr>
        <p:spPr bwMode="auto">
          <a:xfrm>
            <a:off x="4327525" y="500690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0742" name="TextBox 10"/>
          <p:cNvSpPr txBox="1">
            <a:spLocks noChangeArrowheads="1"/>
          </p:cNvSpPr>
          <p:nvPr/>
        </p:nvSpPr>
        <p:spPr bwMode="auto">
          <a:xfrm>
            <a:off x="4649788" y="42322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0743" name="TextBox 11"/>
          <p:cNvSpPr txBox="1">
            <a:spLocks noChangeArrowheads="1"/>
          </p:cNvSpPr>
          <p:nvPr/>
        </p:nvSpPr>
        <p:spPr bwMode="auto">
          <a:xfrm>
            <a:off x="5281613" y="422108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0744" name="TextBox 12"/>
          <p:cNvSpPr txBox="1">
            <a:spLocks noChangeArrowheads="1"/>
          </p:cNvSpPr>
          <p:nvPr/>
        </p:nvSpPr>
        <p:spPr bwMode="auto">
          <a:xfrm>
            <a:off x="5940425" y="4221088"/>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748" name="TextBox 16"/>
          <p:cNvSpPr txBox="1">
            <a:spLocks noChangeArrowheads="1"/>
          </p:cNvSpPr>
          <p:nvPr/>
        </p:nvSpPr>
        <p:spPr bwMode="auto">
          <a:xfrm>
            <a:off x="4973638"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0749" name="TextBox 17"/>
          <p:cNvSpPr txBox="1">
            <a:spLocks noChangeArrowheads="1"/>
          </p:cNvSpPr>
          <p:nvPr/>
        </p:nvSpPr>
        <p:spPr bwMode="auto">
          <a:xfrm>
            <a:off x="5621338"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0750" name="TextBox 18"/>
          <p:cNvSpPr txBox="1">
            <a:spLocks noChangeArrowheads="1"/>
          </p:cNvSpPr>
          <p:nvPr/>
        </p:nvSpPr>
        <p:spPr bwMode="auto">
          <a:xfrm>
            <a:off x="6270625" y="50069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0751" name="TextBox 33"/>
          <p:cNvSpPr txBox="1">
            <a:spLocks noChangeArrowheads="1"/>
          </p:cNvSpPr>
          <p:nvPr/>
        </p:nvSpPr>
        <p:spPr bwMode="auto">
          <a:xfrm>
            <a:off x="2282825" y="5422825"/>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Tree>
    <p:extLst>
      <p:ext uri="{BB962C8B-B14F-4D97-AF65-F5344CB8AC3E}">
        <p14:creationId xmlns:p14="http://schemas.microsoft.com/office/powerpoint/2010/main" val="3414481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latin typeface="+mn-lt"/>
              </a:rPr>
              <a:t>求解方法</a:t>
            </a:r>
            <a:endParaRPr lang="en-US" altLang="zh-CN" dirty="0">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174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C071237-A2BA-4C4C-9824-A2A9624E5045}" type="slidenum">
              <a:rPr lang="en-US" altLang="zh-CN" smtClean="0">
                <a:solidFill>
                  <a:srgbClr val="006600"/>
                </a:solidFill>
                <a:latin typeface="Courier New" pitchFamily="49" charset="0"/>
                <a:ea typeface="华文新魏" pitchFamily="2" charset="-122"/>
              </a:rPr>
              <a:pPr eaLnBrk="1" hangingPunct="1"/>
              <a:t>39</a:t>
            </a:fld>
            <a:endParaRPr lang="en-US" altLang="zh-CN">
              <a:solidFill>
                <a:srgbClr val="006600"/>
              </a:solidFill>
              <a:latin typeface="Courier New" pitchFamily="49" charset="0"/>
              <a:ea typeface="华文新魏" pitchFamily="2" charset="-122"/>
            </a:endParaRPr>
          </a:p>
        </p:txBody>
      </p:sp>
      <p:sp>
        <p:nvSpPr>
          <p:cNvPr id="21" name="Oval 47"/>
          <p:cNvSpPr>
            <a:spLocks noChangeArrowheads="1"/>
          </p:cNvSpPr>
          <p:nvPr/>
        </p:nvSpPr>
        <p:spPr bwMode="auto">
          <a:xfrm>
            <a:off x="3375025"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1751" name="TextBox 22"/>
          <p:cNvSpPr txBox="1">
            <a:spLocks noChangeArrowheads="1"/>
          </p:cNvSpPr>
          <p:nvPr/>
        </p:nvSpPr>
        <p:spPr bwMode="auto">
          <a:xfrm>
            <a:off x="2705100" y="36090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1752" name="TextBox 23"/>
          <p:cNvSpPr txBox="1">
            <a:spLocks noChangeArrowheads="1"/>
          </p:cNvSpPr>
          <p:nvPr/>
        </p:nvSpPr>
        <p:spPr bwMode="auto">
          <a:xfrm>
            <a:off x="3338513" y="4207508"/>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1753" name="TextBox 24"/>
          <p:cNvSpPr txBox="1">
            <a:spLocks noChangeArrowheads="1"/>
          </p:cNvSpPr>
          <p:nvPr/>
        </p:nvSpPr>
        <p:spPr bwMode="auto">
          <a:xfrm>
            <a:off x="3995738" y="420750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14877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1758" name="TextBox 29"/>
          <p:cNvSpPr txBox="1">
            <a:spLocks noChangeArrowheads="1"/>
          </p:cNvSpPr>
          <p:nvPr/>
        </p:nvSpPr>
        <p:spPr bwMode="auto">
          <a:xfrm>
            <a:off x="2360613" y="4429758"/>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1759" name="TextBox 30"/>
          <p:cNvSpPr txBox="1">
            <a:spLocks noChangeArrowheads="1"/>
          </p:cNvSpPr>
          <p:nvPr/>
        </p:nvSpPr>
        <p:spPr bwMode="auto">
          <a:xfrm>
            <a:off x="3028950" y="499332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1760" name="TextBox 31"/>
          <p:cNvSpPr txBox="1">
            <a:spLocks noChangeArrowheads="1"/>
          </p:cNvSpPr>
          <p:nvPr/>
        </p:nvSpPr>
        <p:spPr bwMode="auto">
          <a:xfrm>
            <a:off x="3676650" y="49933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1761" name="TextBox 32"/>
          <p:cNvSpPr txBox="1">
            <a:spLocks noChangeArrowheads="1"/>
          </p:cNvSpPr>
          <p:nvPr/>
        </p:nvSpPr>
        <p:spPr bwMode="auto">
          <a:xfrm>
            <a:off x="4327525" y="499332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1765" name="TextBox 10"/>
          <p:cNvSpPr txBox="1">
            <a:spLocks noChangeArrowheads="1"/>
          </p:cNvSpPr>
          <p:nvPr/>
        </p:nvSpPr>
        <p:spPr bwMode="auto">
          <a:xfrm>
            <a:off x="4649788" y="42186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1766" name="TextBox 11"/>
          <p:cNvSpPr txBox="1">
            <a:spLocks noChangeArrowheads="1"/>
          </p:cNvSpPr>
          <p:nvPr/>
        </p:nvSpPr>
        <p:spPr bwMode="auto">
          <a:xfrm>
            <a:off x="5281613" y="420750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1767" name="TextBox 12"/>
          <p:cNvSpPr txBox="1">
            <a:spLocks noChangeArrowheads="1"/>
          </p:cNvSpPr>
          <p:nvPr/>
        </p:nvSpPr>
        <p:spPr bwMode="auto">
          <a:xfrm>
            <a:off x="5940425" y="4207508"/>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1771" name="TextBox 16"/>
          <p:cNvSpPr txBox="1">
            <a:spLocks noChangeArrowheads="1"/>
          </p:cNvSpPr>
          <p:nvPr/>
        </p:nvSpPr>
        <p:spPr bwMode="auto">
          <a:xfrm>
            <a:off x="4973638" y="49933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1772" name="TextBox 17"/>
          <p:cNvSpPr txBox="1">
            <a:spLocks noChangeArrowheads="1"/>
          </p:cNvSpPr>
          <p:nvPr/>
        </p:nvSpPr>
        <p:spPr bwMode="auto">
          <a:xfrm>
            <a:off x="5621338" y="49933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1773" name="TextBox 18"/>
          <p:cNvSpPr txBox="1">
            <a:spLocks noChangeArrowheads="1"/>
          </p:cNvSpPr>
          <p:nvPr/>
        </p:nvSpPr>
        <p:spPr bwMode="auto">
          <a:xfrm>
            <a:off x="6270625" y="49933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1774" name="TextBox 33"/>
          <p:cNvSpPr txBox="1">
            <a:spLocks noChangeArrowheads="1"/>
          </p:cNvSpPr>
          <p:nvPr/>
        </p:nvSpPr>
        <p:spPr bwMode="auto">
          <a:xfrm>
            <a:off x="2282825" y="5409245"/>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1775" name="椭圆 36"/>
          <p:cNvSpPr>
            <a:spLocks noChangeArrowheads="1"/>
          </p:cNvSpPr>
          <p:nvPr/>
        </p:nvSpPr>
        <p:spPr bwMode="auto">
          <a:xfrm>
            <a:off x="2957513" y="4185283"/>
            <a:ext cx="3954462"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41" name="直接连接符 40"/>
          <p:cNvCxnSpPr/>
          <p:nvPr/>
        </p:nvCxnSpPr>
        <p:spPr bwMode="auto">
          <a:xfrm>
            <a:off x="2951163" y="4077333"/>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flipH="1">
            <a:off x="2606675" y="4055108"/>
            <a:ext cx="198438" cy="20796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0" name="Oval 47"/>
          <p:cNvSpPr>
            <a:spLocks noChangeArrowheads="1"/>
          </p:cNvSpPr>
          <p:nvPr/>
        </p:nvSpPr>
        <p:spPr bwMode="auto">
          <a:xfrm>
            <a:off x="2722563" y="3866195"/>
            <a:ext cx="288925" cy="280988"/>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Tree>
    <p:extLst>
      <p:ext uri="{BB962C8B-B14F-4D97-AF65-F5344CB8AC3E}">
        <p14:creationId xmlns:p14="http://schemas.microsoft.com/office/powerpoint/2010/main" val="165432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动态规划原理</a:t>
            </a:r>
          </a:p>
        </p:txBody>
      </p:sp>
      <p:sp>
        <p:nvSpPr>
          <p:cNvPr id="33795" name="内容占位符 2"/>
          <p:cNvSpPr>
            <a:spLocks noGrp="1"/>
          </p:cNvSpPr>
          <p:nvPr>
            <p:ph idx="1"/>
          </p:nvPr>
        </p:nvSpPr>
        <p:spPr/>
        <p:txBody>
          <a:bodyPr/>
          <a:lstStyle/>
          <a:p>
            <a:r>
              <a:rPr lang="zh-CN" altLang="en-US" dirty="0">
                <a:latin typeface="Arial" charset="0"/>
                <a:ea typeface="黑体" pitchFamily="2" charset="-122"/>
              </a:rPr>
              <a:t>动态规划的条件</a:t>
            </a:r>
            <a:endParaRPr lang="en-US" altLang="zh-CN" dirty="0">
              <a:latin typeface="Arial" charset="0"/>
              <a:ea typeface="黑体" pitchFamily="2" charset="-122"/>
            </a:endParaRPr>
          </a:p>
          <a:p>
            <a:pPr lvl="1"/>
            <a:r>
              <a:rPr lang="zh-CN" altLang="en-US" dirty="0">
                <a:latin typeface="Arial" charset="0"/>
                <a:ea typeface="黑体" pitchFamily="2" charset="-122"/>
              </a:rPr>
              <a:t>最优子结构</a:t>
            </a:r>
            <a:endParaRPr lang="en-US" altLang="zh-CN" dirty="0">
              <a:latin typeface="Arial" charset="0"/>
              <a:ea typeface="黑体" pitchFamily="2" charset="-122"/>
            </a:endParaRPr>
          </a:p>
          <a:p>
            <a:pPr lvl="2"/>
            <a:r>
              <a:rPr lang="zh-CN" altLang="en-US" dirty="0">
                <a:latin typeface="Arial" charset="0"/>
                <a:ea typeface="黑体" pitchFamily="2" charset="-122"/>
              </a:rPr>
              <a:t>当一个问题的最优解包含了子问题的最优解时，称这个问题具有最优子结构</a:t>
            </a:r>
            <a:endParaRPr lang="en-US" altLang="zh-CN" dirty="0">
              <a:latin typeface="Arial" charset="0"/>
              <a:ea typeface="黑体" pitchFamily="2" charset="-122"/>
            </a:endParaRPr>
          </a:p>
          <a:p>
            <a:pPr lvl="1"/>
            <a:r>
              <a:rPr lang="zh-CN" altLang="en-US" dirty="0">
                <a:latin typeface="Arial" charset="0"/>
                <a:ea typeface="黑体" pitchFamily="2" charset="-122"/>
              </a:rPr>
              <a:t>重叠子问题</a:t>
            </a:r>
            <a:endParaRPr lang="en-US" altLang="zh-CN" dirty="0">
              <a:latin typeface="Arial" charset="0"/>
              <a:ea typeface="黑体" pitchFamily="2" charset="-122"/>
            </a:endParaRPr>
          </a:p>
          <a:p>
            <a:pPr lvl="2"/>
            <a:r>
              <a:rPr lang="zh-CN" altLang="en-US" dirty="0">
                <a:latin typeface="Arial" charset="0"/>
                <a:ea typeface="黑体" pitchFamily="2" charset="-122"/>
              </a:rPr>
              <a:t>在问题的求解过程中，很多子问题的解将被多次使用</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4</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391222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27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8F8D44-B65E-4F58-9E1F-1ED83E708C90}" type="slidenum">
              <a:rPr lang="en-US" altLang="zh-CN" smtClean="0">
                <a:solidFill>
                  <a:srgbClr val="006600"/>
                </a:solidFill>
                <a:latin typeface="Courier New" pitchFamily="49" charset="0"/>
                <a:ea typeface="华文新魏" pitchFamily="2" charset="-122"/>
              </a:rPr>
              <a:pPr eaLnBrk="1" hangingPunct="1"/>
              <a:t>40</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2775"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2776" name="TextBox 23"/>
          <p:cNvSpPr txBox="1">
            <a:spLocks noChangeArrowheads="1"/>
          </p:cNvSpPr>
          <p:nvPr/>
        </p:nvSpPr>
        <p:spPr bwMode="auto">
          <a:xfrm>
            <a:off x="3338513" y="364502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2777"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2782"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2783"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2784"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2785"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2789"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2790"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2791"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2795"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2796"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2797"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2798"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2799" name="椭圆 34"/>
          <p:cNvSpPr>
            <a:spLocks noChangeArrowheads="1"/>
          </p:cNvSpPr>
          <p:nvPr/>
        </p:nvSpPr>
        <p:spPr bwMode="auto">
          <a:xfrm>
            <a:off x="2195513" y="4359399"/>
            <a:ext cx="1322387" cy="93027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2800" name="椭圆 35"/>
          <p:cNvSpPr>
            <a:spLocks noChangeArrowheads="1"/>
          </p:cNvSpPr>
          <p:nvPr/>
        </p:nvSpPr>
        <p:spPr bwMode="auto">
          <a:xfrm>
            <a:off x="3663950" y="4184774"/>
            <a:ext cx="3248025"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3132138" y="4127624"/>
            <a:ext cx="290512" cy="27305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3608388" y="4070474"/>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1" name="Oval 47"/>
          <p:cNvSpPr>
            <a:spLocks noChangeArrowheads="1"/>
          </p:cNvSpPr>
          <p:nvPr/>
        </p:nvSpPr>
        <p:spPr bwMode="auto">
          <a:xfrm>
            <a:off x="3375025"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Tree>
    <p:extLst>
      <p:ext uri="{BB962C8B-B14F-4D97-AF65-F5344CB8AC3E}">
        <p14:creationId xmlns:p14="http://schemas.microsoft.com/office/powerpoint/2010/main" val="2633625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37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A82E4F9-B4EF-47A4-88F3-E6957B04DC59}" type="slidenum">
              <a:rPr lang="en-US" altLang="zh-CN" smtClean="0">
                <a:solidFill>
                  <a:srgbClr val="006600"/>
                </a:solidFill>
                <a:latin typeface="Courier New" pitchFamily="49" charset="0"/>
                <a:ea typeface="华文新魏" pitchFamily="2" charset="-122"/>
              </a:rPr>
              <a:pPr eaLnBrk="1" hangingPunct="1"/>
              <a:t>41</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3799"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3800"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3801" name="TextBox 24"/>
          <p:cNvSpPr txBox="1">
            <a:spLocks noChangeArrowheads="1"/>
          </p:cNvSpPr>
          <p:nvPr/>
        </p:nvSpPr>
        <p:spPr bwMode="auto">
          <a:xfrm>
            <a:off x="3995738" y="3645024"/>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3806"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3807"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3808"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3809"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3813"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3814"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3815"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3819"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3820"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3821"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3822"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3823" name="椭圆 34"/>
          <p:cNvSpPr>
            <a:spLocks noChangeArrowheads="1"/>
          </p:cNvSpPr>
          <p:nvPr/>
        </p:nvSpPr>
        <p:spPr bwMode="auto">
          <a:xfrm>
            <a:off x="2195513" y="4359399"/>
            <a:ext cx="1843087" cy="93027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3824" name="椭圆 35"/>
          <p:cNvSpPr>
            <a:spLocks noChangeArrowheads="1"/>
          </p:cNvSpPr>
          <p:nvPr/>
        </p:nvSpPr>
        <p:spPr bwMode="auto">
          <a:xfrm>
            <a:off x="4313238" y="4184774"/>
            <a:ext cx="2598737"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3698875" y="4064124"/>
            <a:ext cx="373063"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4221163" y="4040311"/>
            <a:ext cx="368300" cy="36988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2" name="Oval 47"/>
          <p:cNvSpPr>
            <a:spLocks noChangeArrowheads="1"/>
          </p:cNvSpPr>
          <p:nvPr/>
        </p:nvSpPr>
        <p:spPr bwMode="auto">
          <a:xfrm>
            <a:off x="4024313"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Tree>
    <p:extLst>
      <p:ext uri="{BB962C8B-B14F-4D97-AF65-F5344CB8AC3E}">
        <p14:creationId xmlns:p14="http://schemas.microsoft.com/office/powerpoint/2010/main" val="128441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48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02A51C-74AB-4590-83BC-7573A759F529}" type="slidenum">
              <a:rPr lang="en-US" altLang="zh-CN" smtClean="0">
                <a:solidFill>
                  <a:srgbClr val="006600"/>
                </a:solidFill>
                <a:latin typeface="Courier New" pitchFamily="49" charset="0"/>
                <a:ea typeface="华文新魏" pitchFamily="2" charset="-122"/>
              </a:rPr>
              <a:pPr eaLnBrk="1" hangingPunct="1"/>
              <a:t>42</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4824"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4825"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4826"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831"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4832"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4833"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4834"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4837" name="TextBox 10"/>
          <p:cNvSpPr txBox="1">
            <a:spLocks noChangeArrowheads="1"/>
          </p:cNvSpPr>
          <p:nvPr/>
        </p:nvSpPr>
        <p:spPr bwMode="auto">
          <a:xfrm>
            <a:off x="4649788" y="364502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4838"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4839"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843"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4844"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4845"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4846"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4847" name="椭圆 34"/>
          <p:cNvSpPr>
            <a:spLocks noChangeArrowheads="1"/>
          </p:cNvSpPr>
          <p:nvPr/>
        </p:nvSpPr>
        <p:spPr bwMode="auto">
          <a:xfrm>
            <a:off x="2195513" y="4292724"/>
            <a:ext cx="26162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4848" name="椭圆 35"/>
          <p:cNvSpPr>
            <a:spLocks noChangeArrowheads="1"/>
          </p:cNvSpPr>
          <p:nvPr/>
        </p:nvSpPr>
        <p:spPr bwMode="auto">
          <a:xfrm>
            <a:off x="4956175" y="4184774"/>
            <a:ext cx="19558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4414838" y="4040311"/>
            <a:ext cx="373062"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4824413" y="4005386"/>
            <a:ext cx="368300" cy="36988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Oval 47"/>
          <p:cNvSpPr>
            <a:spLocks noChangeArrowheads="1"/>
          </p:cNvSpPr>
          <p:nvPr/>
        </p:nvSpPr>
        <p:spPr bwMode="auto">
          <a:xfrm>
            <a:off x="4667250" y="3902199"/>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Tree>
    <p:extLst>
      <p:ext uri="{BB962C8B-B14F-4D97-AF65-F5344CB8AC3E}">
        <p14:creationId xmlns:p14="http://schemas.microsoft.com/office/powerpoint/2010/main" val="3867755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58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E5B132-AAFA-4DA5-A67D-FA283F2F952C}" type="slidenum">
              <a:rPr lang="en-US" altLang="zh-CN" smtClean="0">
                <a:solidFill>
                  <a:srgbClr val="006600"/>
                </a:solidFill>
                <a:latin typeface="Courier New" pitchFamily="49" charset="0"/>
                <a:ea typeface="华文新魏" pitchFamily="2" charset="-122"/>
              </a:rPr>
              <a:pPr eaLnBrk="1" hangingPunct="1"/>
              <a:t>43</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5848"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5849"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5850"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5855"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5856"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5857"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5858"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5861"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5862" name="TextBox 11"/>
          <p:cNvSpPr txBox="1">
            <a:spLocks noChangeArrowheads="1"/>
          </p:cNvSpPr>
          <p:nvPr/>
        </p:nvSpPr>
        <p:spPr bwMode="auto">
          <a:xfrm>
            <a:off x="5281613" y="3645024"/>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5863"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5867"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5868"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5869"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5870"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5871" name="椭圆 34"/>
          <p:cNvSpPr>
            <a:spLocks noChangeArrowheads="1"/>
          </p:cNvSpPr>
          <p:nvPr/>
        </p:nvSpPr>
        <p:spPr bwMode="auto">
          <a:xfrm>
            <a:off x="2195513" y="4292724"/>
            <a:ext cx="31242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5872" name="椭圆 35"/>
          <p:cNvSpPr>
            <a:spLocks noChangeArrowheads="1"/>
          </p:cNvSpPr>
          <p:nvPr/>
        </p:nvSpPr>
        <p:spPr bwMode="auto">
          <a:xfrm>
            <a:off x="5616575" y="4184774"/>
            <a:ext cx="1109663"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5010150" y="4053011"/>
            <a:ext cx="454025" cy="4603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5435600" y="3968874"/>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9" name="Oval 47"/>
          <p:cNvSpPr>
            <a:spLocks noChangeArrowheads="1"/>
          </p:cNvSpPr>
          <p:nvPr/>
        </p:nvSpPr>
        <p:spPr bwMode="auto">
          <a:xfrm>
            <a:off x="5319713"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Tree>
    <p:extLst>
      <p:ext uri="{BB962C8B-B14F-4D97-AF65-F5344CB8AC3E}">
        <p14:creationId xmlns:p14="http://schemas.microsoft.com/office/powerpoint/2010/main" val="3240177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68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EC786B-19D5-4C26-B760-480FC6A68420}" type="slidenum">
              <a:rPr lang="en-US" altLang="zh-CN" smtClean="0">
                <a:solidFill>
                  <a:srgbClr val="006600"/>
                </a:solidFill>
                <a:latin typeface="Courier New" pitchFamily="49" charset="0"/>
                <a:ea typeface="华文新魏" pitchFamily="2" charset="-122"/>
              </a:rPr>
              <a:pPr eaLnBrk="1" hangingPunct="1"/>
              <a:t>44</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6872"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6873"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6874"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6879"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6880"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6881"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6882"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36885"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6886"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6887" name="TextBox 12"/>
          <p:cNvSpPr txBox="1">
            <a:spLocks noChangeArrowheads="1"/>
          </p:cNvSpPr>
          <p:nvPr/>
        </p:nvSpPr>
        <p:spPr bwMode="auto">
          <a:xfrm>
            <a:off x="5940425" y="3645024"/>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14826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6891"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6892"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6893" name="TextBox 18"/>
          <p:cNvSpPr txBox="1">
            <a:spLocks noChangeArrowheads="1"/>
          </p:cNvSpPr>
          <p:nvPr/>
        </p:nvSpPr>
        <p:spPr bwMode="auto">
          <a:xfrm>
            <a:off x="6270625" y="4429249"/>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6894"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6895" name="椭圆 34"/>
          <p:cNvSpPr>
            <a:spLocks noChangeArrowheads="1"/>
          </p:cNvSpPr>
          <p:nvPr/>
        </p:nvSpPr>
        <p:spPr bwMode="auto">
          <a:xfrm>
            <a:off x="2195513" y="4189536"/>
            <a:ext cx="3852862" cy="129222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5724525" y="4064124"/>
            <a:ext cx="373063"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6223000" y="4108574"/>
            <a:ext cx="155575" cy="23653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0" name="Oval 47"/>
          <p:cNvSpPr>
            <a:spLocks noChangeArrowheads="1"/>
          </p:cNvSpPr>
          <p:nvPr/>
        </p:nvSpPr>
        <p:spPr bwMode="auto">
          <a:xfrm>
            <a:off x="5969000"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Tree>
    <p:extLst>
      <p:ext uri="{BB962C8B-B14F-4D97-AF65-F5344CB8AC3E}">
        <p14:creationId xmlns:p14="http://schemas.microsoft.com/office/powerpoint/2010/main" val="29131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a:t>最优二叉搜索树</a:t>
            </a:r>
          </a:p>
        </p:txBody>
      </p:sp>
      <p:sp>
        <p:nvSpPr>
          <p:cNvPr id="37891" name="内容占位符 2"/>
          <p:cNvSpPr>
            <a:spLocks noGrp="1"/>
          </p:cNvSpPr>
          <p:nvPr>
            <p:ph idx="1"/>
          </p:nvPr>
        </p:nvSpPr>
        <p:spPr/>
        <p:txBody>
          <a:bodyPr/>
          <a:lstStyle/>
          <a:p>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1</a:t>
            </a:r>
            <a:r>
              <a:rPr lang="zh-CN" altLang="en-US" dirty="0">
                <a:latin typeface="Arial" charset="0"/>
                <a:ea typeface="黑体" pitchFamily="2" charset="-122"/>
              </a:rPr>
              <a:t>步：各</a:t>
            </a:r>
            <a:r>
              <a:rPr lang="en-US" altLang="zh-CN" dirty="0">
                <a:latin typeface="Arial" charset="0"/>
                <a:ea typeface="黑体" pitchFamily="2" charset="-122"/>
              </a:rPr>
              <a:t>key</a:t>
            </a:r>
            <a:r>
              <a:rPr lang="zh-CN" altLang="en-US" dirty="0">
                <a:latin typeface="Arial" charset="0"/>
                <a:ea typeface="黑体" pitchFamily="2" charset="-122"/>
              </a:rPr>
              <a:t>自成二叉树，计算平均搜索长度</a:t>
            </a:r>
            <a:r>
              <a:rPr lang="en-US" altLang="zh-CN" dirty="0">
                <a:latin typeface="Arial" charset="0"/>
                <a:ea typeface="黑体" pitchFamily="2" charset="-122"/>
              </a:rPr>
              <a:t>c</a:t>
            </a:r>
            <a:r>
              <a:rPr lang="zh-CN" altLang="en-US" dirty="0">
                <a:latin typeface="Arial" charset="0"/>
                <a:ea typeface="黑体" pitchFamily="2" charset="-122"/>
              </a:rPr>
              <a:t>，保留最小值</a:t>
            </a:r>
          </a:p>
        </p:txBody>
      </p:sp>
      <p:grpSp>
        <p:nvGrpSpPr>
          <p:cNvPr id="37892"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7943"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37944"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45"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7950"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7951"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52"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7953"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 name="组合 56"/>
          <p:cNvGrpSpPr>
            <a:grpSpLocks/>
          </p:cNvGrpSpPr>
          <p:nvPr/>
        </p:nvGrpSpPr>
        <p:grpSpPr bwMode="auto">
          <a:xfrm>
            <a:off x="1063625" y="2960948"/>
            <a:ext cx="1054100" cy="958850"/>
            <a:chOff x="747710" y="2939606"/>
            <a:chExt cx="1053066" cy="958546"/>
          </a:xfrm>
        </p:grpSpPr>
        <p:sp>
          <p:nvSpPr>
            <p:cNvPr id="47" name="Oval 47"/>
            <p:cNvSpPr>
              <a:spLocks noChangeArrowheads="1"/>
            </p:cNvSpPr>
            <p:nvPr/>
          </p:nvSpPr>
          <p:spPr bwMode="auto">
            <a:xfrm>
              <a:off x="1169571" y="2968172"/>
              <a:ext cx="288642"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7933" name="TextBox 47"/>
            <p:cNvSpPr txBox="1">
              <a:spLocks noChangeArrowheads="1"/>
            </p:cNvSpPr>
            <p:nvPr/>
          </p:nvSpPr>
          <p:spPr bwMode="auto">
            <a:xfrm>
              <a:off x="747710"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9" name="Rectangle 6"/>
            <p:cNvSpPr>
              <a:spLocks noChangeArrowheads="1"/>
            </p:cNvSpPr>
            <p:nvPr/>
          </p:nvSpPr>
          <p:spPr bwMode="auto">
            <a:xfrm>
              <a:off x="917406" y="3480772"/>
              <a:ext cx="252164"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50" name="Rectangle 6"/>
            <p:cNvSpPr>
              <a:spLocks noChangeArrowheads="1"/>
            </p:cNvSpPr>
            <p:nvPr/>
          </p:nvSpPr>
          <p:spPr bwMode="auto">
            <a:xfrm>
              <a:off x="1458212" y="3480772"/>
              <a:ext cx="252165"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52" name="直接连接符 51"/>
            <p:cNvCxnSpPr>
              <a:stCxn id="49" idx="0"/>
              <a:endCxn id="47" idx="3"/>
            </p:cNvCxnSpPr>
            <p:nvPr/>
          </p:nvCxnSpPr>
          <p:spPr bwMode="auto">
            <a:xfrm flipV="1">
              <a:off x="1042695" y="3206221"/>
              <a:ext cx="16811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0" idx="0"/>
              <a:endCxn id="47" idx="5"/>
            </p:cNvCxnSpPr>
            <p:nvPr/>
          </p:nvCxnSpPr>
          <p:spPr bwMode="auto">
            <a:xfrm flipH="1" flipV="1">
              <a:off x="1415392" y="3206221"/>
              <a:ext cx="16811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38" name="TextBox 54"/>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7939" name="TextBox 55"/>
            <p:cNvSpPr txBox="1">
              <a:spLocks noChangeArrowheads="1"/>
            </p:cNvSpPr>
            <p:nvPr/>
          </p:nvSpPr>
          <p:spPr bwMode="auto">
            <a:xfrm>
              <a:off x="136764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4" name="组合 57"/>
          <p:cNvGrpSpPr>
            <a:grpSpLocks/>
          </p:cNvGrpSpPr>
          <p:nvPr/>
        </p:nvGrpSpPr>
        <p:grpSpPr bwMode="auto">
          <a:xfrm>
            <a:off x="4030663" y="2960948"/>
            <a:ext cx="1081087" cy="958850"/>
            <a:chOff x="769265" y="2939606"/>
            <a:chExt cx="1081204" cy="958546"/>
          </a:xfrm>
        </p:grpSpPr>
        <p:sp>
          <p:nvSpPr>
            <p:cNvPr id="59" name="Oval 47"/>
            <p:cNvSpPr>
              <a:spLocks noChangeArrowheads="1"/>
            </p:cNvSpPr>
            <p:nvPr/>
          </p:nvSpPr>
          <p:spPr bwMode="auto">
            <a:xfrm>
              <a:off x="1169358" y="2968172"/>
              <a:ext cx="288956"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7925" name="TextBox 59"/>
            <p:cNvSpPr txBox="1">
              <a:spLocks noChangeArrowheads="1"/>
            </p:cNvSpPr>
            <p:nvPr/>
          </p:nvSpPr>
          <p:spPr bwMode="auto">
            <a:xfrm>
              <a:off x="769265"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61" name="Rectangle 6"/>
            <p:cNvSpPr>
              <a:spLocks noChangeArrowheads="1"/>
            </p:cNvSpPr>
            <p:nvPr/>
          </p:nvSpPr>
          <p:spPr bwMode="auto">
            <a:xfrm>
              <a:off x="916918" y="3480772"/>
              <a:ext cx="252440"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62" name="Rectangle 6"/>
            <p:cNvSpPr>
              <a:spLocks noChangeArrowheads="1"/>
            </p:cNvSpPr>
            <p:nvPr/>
          </p:nvSpPr>
          <p:spPr bwMode="auto">
            <a:xfrm>
              <a:off x="1458315" y="3480772"/>
              <a:ext cx="252439"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63" name="直接连接符 62"/>
            <p:cNvCxnSpPr>
              <a:stCxn id="61" idx="0"/>
              <a:endCxn id="59" idx="3"/>
            </p:cNvCxnSpPr>
            <p:nvPr/>
          </p:nvCxnSpPr>
          <p:spPr bwMode="auto">
            <a:xfrm flipV="1">
              <a:off x="1042345" y="3206221"/>
              <a:ext cx="168293"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0"/>
              <a:endCxn id="59" idx="5"/>
            </p:cNvCxnSpPr>
            <p:nvPr/>
          </p:nvCxnSpPr>
          <p:spPr bwMode="auto">
            <a:xfrm flipH="1" flipV="1">
              <a:off x="1415447" y="3206221"/>
              <a:ext cx="168293"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30" name="TextBox 64"/>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31" name="TextBox 65"/>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5" name="组合 66"/>
          <p:cNvGrpSpPr>
            <a:grpSpLocks/>
          </p:cNvGrpSpPr>
          <p:nvPr/>
        </p:nvGrpSpPr>
        <p:grpSpPr bwMode="auto">
          <a:xfrm>
            <a:off x="6427788" y="2960948"/>
            <a:ext cx="1168400" cy="958850"/>
            <a:chOff x="681619" y="2939606"/>
            <a:chExt cx="1168850" cy="958546"/>
          </a:xfrm>
        </p:grpSpPr>
        <p:sp>
          <p:nvSpPr>
            <p:cNvPr id="68" name="Oval 47"/>
            <p:cNvSpPr>
              <a:spLocks noChangeArrowheads="1"/>
            </p:cNvSpPr>
            <p:nvPr/>
          </p:nvSpPr>
          <p:spPr bwMode="auto">
            <a:xfrm>
              <a:off x="1169169" y="2968172"/>
              <a:ext cx="289036"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7917" name="TextBox 68"/>
            <p:cNvSpPr txBox="1">
              <a:spLocks noChangeArrowheads="1"/>
            </p:cNvSpPr>
            <p:nvPr/>
          </p:nvSpPr>
          <p:spPr bwMode="auto">
            <a:xfrm>
              <a:off x="681619"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70" name="Rectangle 6"/>
            <p:cNvSpPr>
              <a:spLocks noChangeArrowheads="1"/>
            </p:cNvSpPr>
            <p:nvPr/>
          </p:nvSpPr>
          <p:spPr bwMode="auto">
            <a:xfrm>
              <a:off x="916659" y="3480772"/>
              <a:ext cx="252509"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71" name="Rectangle 6"/>
            <p:cNvSpPr>
              <a:spLocks noChangeArrowheads="1"/>
            </p:cNvSpPr>
            <p:nvPr/>
          </p:nvSpPr>
          <p:spPr bwMode="auto">
            <a:xfrm>
              <a:off x="1458205" y="3480772"/>
              <a:ext cx="252510"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72" name="直接连接符 71"/>
            <p:cNvCxnSpPr>
              <a:stCxn id="70" idx="0"/>
              <a:endCxn id="68" idx="3"/>
            </p:cNvCxnSpPr>
            <p:nvPr/>
          </p:nvCxnSpPr>
          <p:spPr bwMode="auto">
            <a:xfrm flipV="1">
              <a:off x="1042120" y="3206221"/>
              <a:ext cx="16834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0"/>
              <a:endCxn id="68" idx="5"/>
            </p:cNvCxnSpPr>
            <p:nvPr/>
          </p:nvCxnSpPr>
          <p:spPr bwMode="auto">
            <a:xfrm flipH="1" flipV="1">
              <a:off x="1415326" y="3206221"/>
              <a:ext cx="16834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22" name="TextBox 73"/>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7923" name="TextBox 74"/>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sp>
        <p:nvSpPr>
          <p:cNvPr id="76" name="TextBox 75"/>
          <p:cNvSpPr txBox="1">
            <a:spLocks noChangeArrowheads="1"/>
          </p:cNvSpPr>
          <p:nvPr/>
        </p:nvSpPr>
        <p:spPr bwMode="auto">
          <a:xfrm>
            <a:off x="1079500"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c(0,1)=0.75</a:t>
            </a:r>
            <a:endParaRPr lang="zh-CN" altLang="en-US" b="1">
              <a:solidFill>
                <a:srgbClr val="000099"/>
              </a:solidFill>
              <a:ea typeface="黑体" pitchFamily="2" charset="-122"/>
            </a:endParaRPr>
          </a:p>
        </p:txBody>
      </p:sp>
      <p:sp>
        <p:nvSpPr>
          <p:cNvPr id="77" name="TextBox 76"/>
          <p:cNvSpPr txBox="1">
            <a:spLocks noChangeArrowheads="1"/>
          </p:cNvSpPr>
          <p:nvPr/>
        </p:nvSpPr>
        <p:spPr bwMode="auto">
          <a:xfrm>
            <a:off x="3995738"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c(1,2)=0.25</a:t>
            </a:r>
            <a:endParaRPr lang="zh-CN" altLang="en-US" b="1">
              <a:solidFill>
                <a:srgbClr val="000099"/>
              </a:solidFill>
              <a:ea typeface="黑体" pitchFamily="2" charset="-122"/>
            </a:endParaRPr>
          </a:p>
        </p:txBody>
      </p:sp>
      <p:sp>
        <p:nvSpPr>
          <p:cNvPr id="78" name="TextBox 77"/>
          <p:cNvSpPr txBox="1">
            <a:spLocks noChangeArrowheads="1"/>
          </p:cNvSpPr>
          <p:nvPr/>
        </p:nvSpPr>
        <p:spPr bwMode="auto">
          <a:xfrm>
            <a:off x="6443663"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c(2,3)=0.15</a:t>
            </a:r>
            <a:endParaRPr lang="zh-CN" altLang="en-US" b="1">
              <a:solidFill>
                <a:srgbClr val="000099"/>
              </a:solidFill>
              <a:ea typeface="黑体" pitchFamily="2" charset="-122"/>
            </a:endParaRPr>
          </a:p>
        </p:txBody>
      </p:sp>
      <p:sp>
        <p:nvSpPr>
          <p:cNvPr id="37899" name="TextBox 78"/>
          <p:cNvSpPr txBox="1">
            <a:spLocks noChangeArrowheads="1"/>
          </p:cNvSpPr>
          <p:nvPr/>
        </p:nvSpPr>
        <p:spPr bwMode="auto">
          <a:xfrm>
            <a:off x="0" y="5679541"/>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w</a:t>
            </a:r>
            <a:r>
              <a:rPr lang="zh-CN" altLang="en-US" b="1" dirty="0">
                <a:solidFill>
                  <a:srgbClr val="000099"/>
                </a:solidFill>
                <a:ea typeface="黑体" pitchFamily="2" charset="-122"/>
              </a:rPr>
              <a:t>等于树上所有结点</a:t>
            </a:r>
            <a:r>
              <a:rPr lang="en-US" altLang="zh-CN" b="1" dirty="0">
                <a:solidFill>
                  <a:srgbClr val="000099"/>
                </a:solidFill>
                <a:ea typeface="黑体" pitchFamily="2" charset="-122"/>
              </a:rPr>
              <a:t>(</a:t>
            </a:r>
            <a:r>
              <a:rPr lang="zh-CN" altLang="en-US" b="1" dirty="0">
                <a:solidFill>
                  <a:srgbClr val="000099"/>
                </a:solidFill>
                <a:ea typeface="黑体" pitchFamily="2" charset="-122"/>
              </a:rPr>
              <a:t>内部和外部</a:t>
            </a:r>
            <a:r>
              <a:rPr lang="en-US" altLang="zh-CN" b="1" dirty="0">
                <a:solidFill>
                  <a:srgbClr val="000099"/>
                </a:solidFill>
                <a:ea typeface="黑体" pitchFamily="2" charset="-122"/>
              </a:rPr>
              <a:t>)</a:t>
            </a:r>
            <a:r>
              <a:rPr lang="zh-CN" altLang="en-US" b="1" dirty="0">
                <a:solidFill>
                  <a:srgbClr val="000099"/>
                </a:solidFill>
                <a:ea typeface="黑体" pitchFamily="2" charset="-122"/>
              </a:rPr>
              <a:t>的权值和，</a:t>
            </a:r>
            <a:endParaRPr lang="en-US" altLang="zh-CN" b="1" dirty="0">
              <a:solidFill>
                <a:srgbClr val="000099"/>
              </a:solidFill>
              <a:ea typeface="黑体" pitchFamily="2" charset="-122"/>
            </a:endParaRPr>
          </a:p>
          <a:p>
            <a:pPr eaLnBrk="1" hangingPunct="1">
              <a:buFont typeface="Wingdings" pitchFamily="2" charset="2"/>
              <a:buNone/>
            </a:pPr>
            <a:r>
              <a:rPr lang="en-US" altLang="zh-CN" b="1" dirty="0">
                <a:solidFill>
                  <a:srgbClr val="000099"/>
                </a:solidFill>
                <a:ea typeface="黑体" pitchFamily="2" charset="-122"/>
              </a:rPr>
              <a:t>c</a:t>
            </a:r>
            <a:r>
              <a:rPr lang="zh-CN" altLang="en-US" b="1" dirty="0">
                <a:solidFill>
                  <a:srgbClr val="000099"/>
                </a:solidFill>
                <a:ea typeface="黑体" pitchFamily="2" charset="-122"/>
              </a:rPr>
              <a:t>等于树上所有结点</a:t>
            </a:r>
            <a:r>
              <a:rPr lang="en-US" altLang="zh-CN" b="1" dirty="0">
                <a:solidFill>
                  <a:srgbClr val="000099"/>
                </a:solidFill>
                <a:ea typeface="黑体" pitchFamily="2" charset="-122"/>
              </a:rPr>
              <a:t>(</a:t>
            </a:r>
            <a:r>
              <a:rPr lang="zh-CN" altLang="en-US" b="1" dirty="0">
                <a:solidFill>
                  <a:srgbClr val="000099"/>
                </a:solidFill>
                <a:ea typeface="黑体" pitchFamily="2" charset="-122"/>
              </a:rPr>
              <a:t>内部和外部</a:t>
            </a:r>
            <a:r>
              <a:rPr lang="en-US" altLang="zh-CN" b="1" dirty="0">
                <a:solidFill>
                  <a:srgbClr val="000099"/>
                </a:solidFill>
                <a:ea typeface="黑体" pitchFamily="2" charset="-122"/>
              </a:rPr>
              <a:t>)</a:t>
            </a:r>
            <a:r>
              <a:rPr lang="zh-CN" altLang="en-US" b="1" dirty="0">
                <a:solidFill>
                  <a:srgbClr val="000099"/>
                </a:solidFill>
                <a:ea typeface="黑体" pitchFamily="2" charset="-122"/>
              </a:rPr>
              <a:t>的权值和</a:t>
            </a:r>
          </a:p>
        </p:txBody>
      </p:sp>
      <p:grpSp>
        <p:nvGrpSpPr>
          <p:cNvPr id="37900" name="组合 88"/>
          <p:cNvGrpSpPr>
            <a:grpSpLocks/>
          </p:cNvGrpSpPr>
          <p:nvPr/>
        </p:nvGrpSpPr>
        <p:grpSpPr bwMode="auto">
          <a:xfrm>
            <a:off x="5421313" y="5265204"/>
            <a:ext cx="3722687" cy="1022350"/>
            <a:chOff x="5420863" y="5172581"/>
            <a:chExt cx="3723613" cy="1021759"/>
          </a:xfrm>
        </p:grpSpPr>
        <p:sp>
          <p:nvSpPr>
            <p:cNvPr id="37907" name="TextBox 79"/>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08" name="TextBox 80"/>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09" name="TextBox 81"/>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0" name="TextBox 82"/>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1" name="TextBox 83"/>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2" name="TextBox 84"/>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3" name="TextBox 85"/>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4" name="TextBox 86"/>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5" name="TextBox 87"/>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91" name="TextBox 90"/>
          <p:cNvSpPr txBox="1">
            <a:spLocks noChangeArrowheads="1"/>
          </p:cNvSpPr>
          <p:nvPr/>
        </p:nvSpPr>
        <p:spPr bwMode="auto">
          <a:xfrm>
            <a:off x="5424488" y="5268379"/>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95" name="TextBox 94"/>
          <p:cNvSpPr txBox="1">
            <a:spLocks noChangeArrowheads="1"/>
          </p:cNvSpPr>
          <p:nvPr/>
        </p:nvSpPr>
        <p:spPr bwMode="auto">
          <a:xfrm>
            <a:off x="6664325"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99" name="TextBox 98"/>
          <p:cNvSpPr txBox="1">
            <a:spLocks noChangeArrowheads="1"/>
          </p:cNvSpPr>
          <p:nvPr/>
        </p:nvSpPr>
        <p:spPr bwMode="auto">
          <a:xfrm>
            <a:off x="7905750" y="5951004"/>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101" name="TextBox 100"/>
          <p:cNvSpPr txBox="1">
            <a:spLocks noChangeArrowheads="1"/>
          </p:cNvSpPr>
          <p:nvPr/>
        </p:nvSpPr>
        <p:spPr bwMode="auto">
          <a:xfrm>
            <a:off x="1152525"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W=0.75</a:t>
            </a:r>
            <a:endParaRPr lang="zh-CN" altLang="en-US" b="1">
              <a:solidFill>
                <a:srgbClr val="000099"/>
              </a:solidFill>
              <a:ea typeface="黑体" pitchFamily="2" charset="-122"/>
            </a:endParaRPr>
          </a:p>
        </p:txBody>
      </p:sp>
      <p:sp>
        <p:nvSpPr>
          <p:cNvPr id="102" name="TextBox 101"/>
          <p:cNvSpPr txBox="1">
            <a:spLocks noChangeArrowheads="1"/>
          </p:cNvSpPr>
          <p:nvPr/>
        </p:nvSpPr>
        <p:spPr bwMode="auto">
          <a:xfrm>
            <a:off x="4075113"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W=0.25</a:t>
            </a:r>
            <a:endParaRPr lang="zh-CN" altLang="en-US" b="1">
              <a:solidFill>
                <a:srgbClr val="000099"/>
              </a:solidFill>
              <a:ea typeface="黑体" pitchFamily="2" charset="-122"/>
            </a:endParaRPr>
          </a:p>
        </p:txBody>
      </p:sp>
      <p:sp>
        <p:nvSpPr>
          <p:cNvPr id="103" name="TextBox 102"/>
          <p:cNvSpPr txBox="1">
            <a:spLocks noChangeArrowheads="1"/>
          </p:cNvSpPr>
          <p:nvPr/>
        </p:nvSpPr>
        <p:spPr bwMode="auto">
          <a:xfrm>
            <a:off x="6580188"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W=0.15</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3443439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91" grpId="0" animBg="1"/>
      <p:bldP spid="95" grpId="0" animBg="1"/>
      <p:bldP spid="99" grpId="0" animBg="1"/>
      <p:bldP spid="101" grpId="0"/>
      <p:bldP spid="102" grpId="0"/>
      <p:bldP spid="10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最优二叉搜索树</a:t>
            </a:r>
          </a:p>
        </p:txBody>
      </p:sp>
      <p:sp>
        <p:nvSpPr>
          <p:cNvPr id="38915" name="内容占位符 2"/>
          <p:cNvSpPr>
            <a:spLocks noGrp="1"/>
          </p:cNvSpPr>
          <p:nvPr>
            <p:ph idx="1"/>
          </p:nvPr>
        </p:nvSpPr>
        <p:spPr/>
        <p:txBody>
          <a:bodyPr/>
          <a:lstStyle/>
          <a:p>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2</a:t>
            </a:r>
            <a:r>
              <a:rPr lang="zh-CN" altLang="en-US" dirty="0">
                <a:latin typeface="Arial" charset="0"/>
                <a:ea typeface="黑体" pitchFamily="2" charset="-122"/>
              </a:rPr>
              <a:t>步：相邻</a:t>
            </a:r>
            <a:r>
              <a:rPr lang="en-US" altLang="zh-CN" dirty="0">
                <a:latin typeface="Arial" charset="0"/>
                <a:ea typeface="黑体" pitchFamily="2" charset="-122"/>
              </a:rPr>
              <a:t>2</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成二叉树</a:t>
            </a:r>
            <a:r>
              <a:rPr lang="en-US" altLang="zh-CN" dirty="0">
                <a:latin typeface="Arial" charset="0"/>
                <a:ea typeface="黑体" pitchFamily="2" charset="-122"/>
              </a:rPr>
              <a:t>, </a:t>
            </a:r>
            <a:r>
              <a:rPr lang="zh-CN" altLang="en-US" dirty="0">
                <a:latin typeface="Arial" charset="0"/>
                <a:ea typeface="黑体" pitchFamily="2" charset="-122"/>
              </a:rPr>
              <a:t>计算平均搜索长度</a:t>
            </a:r>
            <a:r>
              <a:rPr lang="en-US" altLang="zh-CN" dirty="0">
                <a:latin typeface="Arial" charset="0"/>
                <a:ea typeface="黑体" pitchFamily="2" charset="-122"/>
              </a:rPr>
              <a:t>c</a:t>
            </a:r>
            <a:r>
              <a:rPr lang="zh-CN" altLang="en-US" dirty="0">
                <a:latin typeface="Arial" charset="0"/>
                <a:ea typeface="黑体" pitchFamily="2" charset="-122"/>
              </a:rPr>
              <a:t> 保留最小值</a:t>
            </a:r>
          </a:p>
        </p:txBody>
      </p:sp>
      <p:grpSp>
        <p:nvGrpSpPr>
          <p:cNvPr id="38916"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033"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39034"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35"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9040"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041"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42"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9043"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cxnSp>
        <p:nvCxnSpPr>
          <p:cNvPr id="13" name="直接连接符 12"/>
          <p:cNvCxnSpPr/>
          <p:nvPr/>
        </p:nvCxnSpPr>
        <p:spPr bwMode="auto">
          <a:xfrm>
            <a:off x="4500563" y="2528888"/>
            <a:ext cx="0" cy="2160587"/>
          </a:xfrm>
          <a:prstGeom prst="line">
            <a:avLst/>
          </a:prstGeom>
          <a:ln w="38100">
            <a:solidFill>
              <a:srgbClr val="006600"/>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 name="组合 27"/>
          <p:cNvGrpSpPr>
            <a:grpSpLocks/>
          </p:cNvGrpSpPr>
          <p:nvPr/>
        </p:nvGrpSpPr>
        <p:grpSpPr bwMode="auto">
          <a:xfrm>
            <a:off x="2160588" y="2708920"/>
            <a:ext cx="1547812" cy="1846262"/>
            <a:chOff x="2159856" y="2960885"/>
            <a:chExt cx="1548048" cy="1845559"/>
          </a:xfrm>
        </p:grpSpPr>
        <p:grpSp>
          <p:nvGrpSpPr>
            <p:cNvPr id="39011" name="组合 10"/>
            <p:cNvGrpSpPr>
              <a:grpSpLocks/>
            </p:cNvGrpSpPr>
            <p:nvPr/>
          </p:nvGrpSpPr>
          <p:grpSpPr bwMode="auto">
            <a:xfrm>
              <a:off x="2231740" y="2960885"/>
              <a:ext cx="1476164" cy="1459040"/>
              <a:chOff x="1079612" y="2978072"/>
              <a:chExt cx="1476164" cy="1459040"/>
            </a:xfrm>
          </p:grpSpPr>
          <p:grpSp>
            <p:nvGrpSpPr>
              <p:cNvPr id="39014" name="组合 56"/>
              <p:cNvGrpSpPr>
                <a:grpSpLocks/>
              </p:cNvGrpSpPr>
              <p:nvPr/>
            </p:nvGrpSpPr>
            <p:grpSpPr bwMode="auto">
              <a:xfrm>
                <a:off x="1079612" y="3492514"/>
                <a:ext cx="1037658" cy="944598"/>
                <a:chOff x="763118" y="2953554"/>
                <a:chExt cx="1037658" cy="944598"/>
              </a:xfrm>
            </p:grpSpPr>
            <p:sp>
              <p:nvSpPr>
                <p:cNvPr id="47" name="Oval 47"/>
                <p:cNvSpPr>
                  <a:spLocks noChangeArrowheads="1"/>
                </p:cNvSpPr>
                <p:nvPr/>
              </p:nvSpPr>
              <p:spPr bwMode="auto">
                <a:xfrm>
                  <a:off x="1169144" y="2967548"/>
                  <a:ext cx="28896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9023" name="TextBox 47"/>
                <p:cNvSpPr txBox="1">
                  <a:spLocks noChangeArrowheads="1"/>
                </p:cNvSpPr>
                <p:nvPr/>
              </p:nvSpPr>
              <p:spPr bwMode="auto">
                <a:xfrm>
                  <a:off x="763118" y="2953554"/>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9" name="Rectangle 6"/>
                <p:cNvSpPr>
                  <a:spLocks noChangeArrowheads="1"/>
                </p:cNvSpPr>
                <p:nvPr/>
              </p:nvSpPr>
              <p:spPr bwMode="auto">
                <a:xfrm>
                  <a:off x="916693" y="3480115"/>
                  <a:ext cx="252450"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50" name="Rectangle 6"/>
                <p:cNvSpPr>
                  <a:spLocks noChangeArrowheads="1"/>
                </p:cNvSpPr>
                <p:nvPr/>
              </p:nvSpPr>
              <p:spPr bwMode="auto">
                <a:xfrm>
                  <a:off x="1458113" y="3480115"/>
                  <a:ext cx="252451"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52" name="直接连接符 51"/>
                <p:cNvCxnSpPr>
                  <a:stCxn id="49" idx="0"/>
                  <a:endCxn id="47" idx="3"/>
                </p:cNvCxnSpPr>
                <p:nvPr/>
              </p:nvCxnSpPr>
              <p:spPr bwMode="auto">
                <a:xfrm flipV="1">
                  <a:off x="1042124" y="3205582"/>
                  <a:ext cx="168301"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0" idx="0"/>
                  <a:endCxn id="47" idx="5"/>
                </p:cNvCxnSpPr>
                <p:nvPr/>
              </p:nvCxnSpPr>
              <p:spPr bwMode="auto">
                <a:xfrm flipH="1" flipV="1">
                  <a:off x="1415244" y="3205582"/>
                  <a:ext cx="168301"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28" name="TextBox 54"/>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029" name="TextBox 55"/>
                <p:cNvSpPr txBox="1">
                  <a:spLocks noChangeArrowheads="1"/>
                </p:cNvSpPr>
                <p:nvPr/>
              </p:nvSpPr>
              <p:spPr bwMode="auto">
                <a:xfrm>
                  <a:off x="136764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39015" name="组合 91"/>
              <p:cNvGrpSpPr>
                <a:grpSpLocks/>
              </p:cNvGrpSpPr>
              <p:nvPr/>
            </p:nvGrpSpPr>
            <p:grpSpPr bwMode="auto">
              <a:xfrm>
                <a:off x="1439652" y="2978072"/>
                <a:ext cx="1116124" cy="958546"/>
                <a:chOff x="807007" y="2939606"/>
                <a:chExt cx="1116124" cy="958546"/>
              </a:xfrm>
            </p:grpSpPr>
            <p:sp>
              <p:nvSpPr>
                <p:cNvPr id="93" name="Oval 47"/>
                <p:cNvSpPr>
                  <a:spLocks noChangeArrowheads="1"/>
                </p:cNvSpPr>
                <p:nvPr/>
              </p:nvSpPr>
              <p:spPr bwMode="auto">
                <a:xfrm>
                  <a:off x="1168954" y="2968170"/>
                  <a:ext cx="28896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017" name="TextBox 93"/>
                <p:cNvSpPr txBox="1">
                  <a:spLocks noChangeArrowheads="1"/>
                </p:cNvSpPr>
                <p:nvPr/>
              </p:nvSpPr>
              <p:spPr bwMode="auto">
                <a:xfrm>
                  <a:off x="807007"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96" name="Rectangle 6"/>
                <p:cNvSpPr>
                  <a:spLocks noChangeArrowheads="1"/>
                </p:cNvSpPr>
                <p:nvPr/>
              </p:nvSpPr>
              <p:spPr bwMode="auto">
                <a:xfrm>
                  <a:off x="1457923" y="3480737"/>
                  <a:ext cx="252450"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97" name="直接连接符 96"/>
                <p:cNvCxnSpPr>
                  <a:endCxn id="93" idx="3"/>
                </p:cNvCxnSpPr>
                <p:nvPr/>
              </p:nvCxnSpPr>
              <p:spPr bwMode="auto">
                <a:xfrm flipV="1">
                  <a:off x="1043522" y="3206204"/>
                  <a:ext cx="168301"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6" idx="0"/>
                  <a:endCxn id="93" idx="5"/>
                </p:cNvCxnSpPr>
                <p:nvPr/>
              </p:nvCxnSpPr>
              <p:spPr bwMode="auto">
                <a:xfrm flipH="1" flipV="1">
                  <a:off x="1415054" y="3206204"/>
                  <a:ext cx="168301"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21" name="TextBox 99"/>
                <p:cNvSpPr txBox="1">
                  <a:spLocks noChangeArrowheads="1"/>
                </p:cNvSpPr>
                <p:nvPr/>
              </p:nvSpPr>
              <p:spPr bwMode="auto">
                <a:xfrm>
                  <a:off x="1390613"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39012" name="椭圆 134"/>
            <p:cNvSpPr>
              <a:spLocks noChangeArrowheads="1"/>
            </p:cNvSpPr>
            <p:nvPr/>
          </p:nvSpPr>
          <p:spPr bwMode="auto">
            <a:xfrm>
              <a:off x="2159856" y="339299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5" name="矩形 14"/>
            <p:cNvSpPr/>
            <p:nvPr/>
          </p:nvSpPr>
          <p:spPr>
            <a:xfrm>
              <a:off x="2371025" y="4436698"/>
              <a:ext cx="787520"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c(0,1)</a:t>
              </a:r>
              <a:endParaRPr lang="zh-CN" altLang="en-US" dirty="0">
                <a:solidFill>
                  <a:schemeClr val="bg1">
                    <a:lumMod val="50000"/>
                  </a:schemeClr>
                </a:solidFill>
                <a:ea typeface="宋体" pitchFamily="2" charset="-122"/>
              </a:endParaRPr>
            </a:p>
          </p:txBody>
        </p:sp>
      </p:grpSp>
      <p:grpSp>
        <p:nvGrpSpPr>
          <p:cNvPr id="7" name="组合 26"/>
          <p:cNvGrpSpPr>
            <a:grpSpLocks/>
          </p:cNvGrpSpPr>
          <p:nvPr/>
        </p:nvGrpSpPr>
        <p:grpSpPr bwMode="auto">
          <a:xfrm>
            <a:off x="250825" y="2708920"/>
            <a:ext cx="1549400" cy="1846262"/>
            <a:chOff x="251520" y="2960885"/>
            <a:chExt cx="1548048" cy="1845559"/>
          </a:xfrm>
        </p:grpSpPr>
        <p:grpSp>
          <p:nvGrpSpPr>
            <p:cNvPr id="38992" name="组合 9"/>
            <p:cNvGrpSpPr>
              <a:grpSpLocks/>
            </p:cNvGrpSpPr>
            <p:nvPr/>
          </p:nvGrpSpPr>
          <p:grpSpPr bwMode="auto">
            <a:xfrm>
              <a:off x="251520" y="2960885"/>
              <a:ext cx="1493631" cy="1446377"/>
              <a:chOff x="3618429" y="2708920"/>
              <a:chExt cx="1493631" cy="1446377"/>
            </a:xfrm>
          </p:grpSpPr>
          <p:grpSp>
            <p:nvGrpSpPr>
              <p:cNvPr id="38995" name="组合 57"/>
              <p:cNvGrpSpPr>
                <a:grpSpLocks/>
              </p:cNvGrpSpPr>
              <p:nvPr/>
            </p:nvGrpSpPr>
            <p:grpSpPr bwMode="auto">
              <a:xfrm>
                <a:off x="4074402" y="3193231"/>
                <a:ext cx="1037658" cy="962066"/>
                <a:chOff x="812811" y="2936086"/>
                <a:chExt cx="1037658" cy="962066"/>
              </a:xfrm>
            </p:grpSpPr>
            <p:sp>
              <p:nvSpPr>
                <p:cNvPr id="59" name="Oval 47"/>
                <p:cNvSpPr>
                  <a:spLocks noChangeArrowheads="1"/>
                </p:cNvSpPr>
                <p:nvPr/>
              </p:nvSpPr>
              <p:spPr bwMode="auto">
                <a:xfrm>
                  <a:off x="1168929" y="2967516"/>
                  <a:ext cx="290260" cy="27929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004" name="TextBox 59"/>
                <p:cNvSpPr txBox="1">
                  <a:spLocks noChangeArrowheads="1"/>
                </p:cNvSpPr>
                <p:nvPr/>
              </p:nvSpPr>
              <p:spPr bwMode="auto">
                <a:xfrm>
                  <a:off x="1400954" y="293608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61" name="Rectangle 6"/>
                <p:cNvSpPr>
                  <a:spLocks noChangeArrowheads="1"/>
                </p:cNvSpPr>
                <p:nvPr/>
              </p:nvSpPr>
              <p:spPr bwMode="auto">
                <a:xfrm>
                  <a:off x="921495" y="3480083"/>
                  <a:ext cx="247434"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62" name="Rectangle 6"/>
                <p:cNvSpPr>
                  <a:spLocks noChangeArrowheads="1"/>
                </p:cNvSpPr>
                <p:nvPr/>
              </p:nvSpPr>
              <p:spPr bwMode="auto">
                <a:xfrm>
                  <a:off x="1459189" y="3480083"/>
                  <a:ext cx="252192"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63" name="直接连接符 62"/>
                <p:cNvCxnSpPr>
                  <a:stCxn id="61" idx="0"/>
                  <a:endCxn id="59" idx="3"/>
                </p:cNvCxnSpPr>
                <p:nvPr/>
              </p:nvCxnSpPr>
              <p:spPr bwMode="auto">
                <a:xfrm flipV="1">
                  <a:off x="1043626" y="3205550"/>
                  <a:ext cx="168128"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0"/>
                  <a:endCxn id="59" idx="5"/>
                </p:cNvCxnSpPr>
                <p:nvPr/>
              </p:nvCxnSpPr>
              <p:spPr bwMode="auto">
                <a:xfrm flipH="1" flipV="1">
                  <a:off x="1416363" y="3205550"/>
                  <a:ext cx="168128"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09" name="TextBox 64"/>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10" name="TextBox 65"/>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96" name="组合 81"/>
              <p:cNvGrpSpPr>
                <a:grpSpLocks/>
              </p:cNvGrpSpPr>
              <p:nvPr/>
            </p:nvGrpSpPr>
            <p:grpSpPr bwMode="auto">
              <a:xfrm>
                <a:off x="3618429" y="2708920"/>
                <a:ext cx="908343" cy="958546"/>
                <a:chOff x="675702" y="2939606"/>
                <a:chExt cx="908343" cy="958546"/>
              </a:xfrm>
            </p:grpSpPr>
            <p:sp>
              <p:nvSpPr>
                <p:cNvPr id="83" name="Oval 47"/>
                <p:cNvSpPr>
                  <a:spLocks noChangeArrowheads="1"/>
                </p:cNvSpPr>
                <p:nvPr/>
              </p:nvSpPr>
              <p:spPr bwMode="auto">
                <a:xfrm>
                  <a:off x="1168984" y="2968170"/>
                  <a:ext cx="29025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8998" name="TextBox 83"/>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85" name="Rectangle 6"/>
                <p:cNvSpPr>
                  <a:spLocks noChangeArrowheads="1"/>
                </p:cNvSpPr>
                <p:nvPr/>
              </p:nvSpPr>
              <p:spPr bwMode="auto">
                <a:xfrm>
                  <a:off x="916792" y="3480737"/>
                  <a:ext cx="252193"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87" name="直接连接符 86"/>
                <p:cNvCxnSpPr>
                  <a:stCxn id="85" idx="0"/>
                  <a:endCxn id="83" idx="3"/>
                </p:cNvCxnSpPr>
                <p:nvPr/>
              </p:nvCxnSpPr>
              <p:spPr bwMode="auto">
                <a:xfrm flipV="1">
                  <a:off x="1043681" y="3206204"/>
                  <a:ext cx="168128"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88" name="直接连接符 87"/>
                <p:cNvCxnSpPr>
                  <a:endCxn id="83" idx="5"/>
                </p:cNvCxnSpPr>
                <p:nvPr/>
              </p:nvCxnSpPr>
              <p:spPr bwMode="auto">
                <a:xfrm flipH="1" flipV="1">
                  <a:off x="1416418" y="3206204"/>
                  <a:ext cx="168128"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02" name="TextBox 88"/>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sp>
          <p:nvSpPr>
            <p:cNvPr id="38993" name="椭圆 13"/>
            <p:cNvSpPr>
              <a:spLocks noChangeArrowheads="1"/>
            </p:cNvSpPr>
            <p:nvPr/>
          </p:nvSpPr>
          <p:spPr bwMode="auto">
            <a:xfrm>
              <a:off x="683568" y="339299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37" name="矩形 136"/>
            <p:cNvSpPr/>
            <p:nvPr/>
          </p:nvSpPr>
          <p:spPr>
            <a:xfrm>
              <a:off x="863760" y="4436698"/>
              <a:ext cx="786713"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c(1,2)</a:t>
              </a:r>
              <a:endParaRPr lang="zh-CN" altLang="en-US" dirty="0">
                <a:solidFill>
                  <a:schemeClr val="bg1">
                    <a:lumMod val="50000"/>
                  </a:schemeClr>
                </a:solidFill>
                <a:ea typeface="宋体" pitchFamily="2" charset="-122"/>
              </a:endParaRPr>
            </a:p>
          </p:txBody>
        </p:sp>
      </p:grpSp>
      <p:grpSp>
        <p:nvGrpSpPr>
          <p:cNvPr id="11" name="组合 28"/>
          <p:cNvGrpSpPr>
            <a:grpSpLocks/>
          </p:cNvGrpSpPr>
          <p:nvPr/>
        </p:nvGrpSpPr>
        <p:grpSpPr bwMode="auto">
          <a:xfrm>
            <a:off x="5256213" y="2708920"/>
            <a:ext cx="1665287" cy="1846262"/>
            <a:chOff x="5256076" y="2960885"/>
            <a:chExt cx="1666030" cy="1845559"/>
          </a:xfrm>
        </p:grpSpPr>
        <p:grpSp>
          <p:nvGrpSpPr>
            <p:cNvPr id="38973" name="组合 100"/>
            <p:cNvGrpSpPr>
              <a:grpSpLocks/>
            </p:cNvGrpSpPr>
            <p:nvPr/>
          </p:nvGrpSpPr>
          <p:grpSpPr bwMode="auto">
            <a:xfrm>
              <a:off x="5256076" y="2960885"/>
              <a:ext cx="1503482" cy="1446377"/>
              <a:chOff x="3677892" y="2708920"/>
              <a:chExt cx="1503482" cy="1446377"/>
            </a:xfrm>
          </p:grpSpPr>
          <p:grpSp>
            <p:nvGrpSpPr>
              <p:cNvPr id="38976" name="组合 101"/>
              <p:cNvGrpSpPr>
                <a:grpSpLocks/>
              </p:cNvGrpSpPr>
              <p:nvPr/>
            </p:nvGrpSpPr>
            <p:grpSpPr bwMode="auto">
              <a:xfrm>
                <a:off x="4024709" y="3224649"/>
                <a:ext cx="1156665" cy="930648"/>
                <a:chOff x="763118" y="2967504"/>
                <a:chExt cx="1156665" cy="930648"/>
              </a:xfrm>
            </p:grpSpPr>
            <p:sp>
              <p:nvSpPr>
                <p:cNvPr id="110" name="Oval 47"/>
                <p:cNvSpPr>
                  <a:spLocks noChangeArrowheads="1"/>
                </p:cNvSpPr>
                <p:nvPr/>
              </p:nvSpPr>
              <p:spPr bwMode="auto">
                <a:xfrm>
                  <a:off x="1169112" y="2967516"/>
                  <a:ext cx="289054" cy="27929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8985" name="TextBox 110"/>
                <p:cNvSpPr txBox="1">
                  <a:spLocks noChangeArrowheads="1"/>
                </p:cNvSpPr>
                <p:nvPr/>
              </p:nvSpPr>
              <p:spPr bwMode="auto">
                <a:xfrm>
                  <a:off x="1387265" y="2972153"/>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12" name="Rectangle 6"/>
                <p:cNvSpPr>
                  <a:spLocks noChangeArrowheads="1"/>
                </p:cNvSpPr>
                <p:nvPr/>
              </p:nvSpPr>
              <p:spPr bwMode="auto">
                <a:xfrm>
                  <a:off x="916586" y="3480083"/>
                  <a:ext cx="252526"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13" name="Rectangle 6"/>
                <p:cNvSpPr>
                  <a:spLocks noChangeArrowheads="1"/>
                </p:cNvSpPr>
                <p:nvPr/>
              </p:nvSpPr>
              <p:spPr bwMode="auto">
                <a:xfrm>
                  <a:off x="1458166" y="3480083"/>
                  <a:ext cx="252525"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14" name="直接连接符 113"/>
                <p:cNvCxnSpPr>
                  <a:stCxn id="112" idx="0"/>
                  <a:endCxn id="110" idx="3"/>
                </p:cNvCxnSpPr>
                <p:nvPr/>
              </p:nvCxnSpPr>
              <p:spPr bwMode="auto">
                <a:xfrm flipV="1">
                  <a:off x="1042055" y="3205550"/>
                  <a:ext cx="168350"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13" idx="0"/>
                  <a:endCxn id="110" idx="5"/>
                </p:cNvCxnSpPr>
                <p:nvPr/>
              </p:nvCxnSpPr>
              <p:spPr bwMode="auto">
                <a:xfrm flipH="1" flipV="1">
                  <a:off x="1415284" y="3205550"/>
                  <a:ext cx="168350"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90" name="TextBox 115"/>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8991" name="TextBox 116"/>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77" name="组合 102"/>
              <p:cNvGrpSpPr>
                <a:grpSpLocks/>
              </p:cNvGrpSpPr>
              <p:nvPr/>
            </p:nvGrpSpPr>
            <p:grpSpPr bwMode="auto">
              <a:xfrm>
                <a:off x="3677892" y="2708920"/>
                <a:ext cx="848880" cy="958546"/>
                <a:chOff x="735165" y="2939606"/>
                <a:chExt cx="848880" cy="958546"/>
              </a:xfrm>
            </p:grpSpPr>
            <p:sp>
              <p:nvSpPr>
                <p:cNvPr id="104" name="Oval 47"/>
                <p:cNvSpPr>
                  <a:spLocks noChangeArrowheads="1"/>
                </p:cNvSpPr>
                <p:nvPr/>
              </p:nvSpPr>
              <p:spPr bwMode="auto">
                <a:xfrm>
                  <a:off x="1168746" y="2968170"/>
                  <a:ext cx="290643"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8979" name="TextBox 104"/>
                <p:cNvSpPr txBox="1">
                  <a:spLocks noChangeArrowheads="1"/>
                </p:cNvSpPr>
                <p:nvPr/>
              </p:nvSpPr>
              <p:spPr bwMode="auto">
                <a:xfrm>
                  <a:off x="797403"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06" name="Rectangle 6"/>
                <p:cNvSpPr>
                  <a:spLocks noChangeArrowheads="1"/>
                </p:cNvSpPr>
                <p:nvPr/>
              </p:nvSpPr>
              <p:spPr bwMode="auto">
                <a:xfrm>
                  <a:off x="916221" y="3480737"/>
                  <a:ext cx="252525"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07" name="直接连接符 106"/>
                <p:cNvCxnSpPr>
                  <a:stCxn id="106" idx="0"/>
                  <a:endCxn id="104" idx="3"/>
                </p:cNvCxnSpPr>
                <p:nvPr/>
              </p:nvCxnSpPr>
              <p:spPr bwMode="auto">
                <a:xfrm flipV="1">
                  <a:off x="1043278" y="3206204"/>
                  <a:ext cx="168350"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4" idx="5"/>
                </p:cNvCxnSpPr>
                <p:nvPr/>
              </p:nvCxnSpPr>
              <p:spPr bwMode="auto">
                <a:xfrm flipH="1" flipV="1">
                  <a:off x="1416506" y="3206204"/>
                  <a:ext cx="173115"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83" name="TextBox 108"/>
                <p:cNvSpPr txBox="1">
                  <a:spLocks noChangeArrowheads="1"/>
                </p:cNvSpPr>
                <p:nvPr/>
              </p:nvSpPr>
              <p:spPr bwMode="auto">
                <a:xfrm>
                  <a:off x="735165"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sp>
          <p:nvSpPr>
            <p:cNvPr id="38974" name="椭圆 135"/>
            <p:cNvSpPr>
              <a:spLocks noChangeArrowheads="1"/>
            </p:cNvSpPr>
            <p:nvPr/>
          </p:nvSpPr>
          <p:spPr bwMode="auto">
            <a:xfrm>
              <a:off x="5580112" y="3429124"/>
              <a:ext cx="1341994"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38" name="矩形 137"/>
            <p:cNvSpPr/>
            <p:nvPr/>
          </p:nvSpPr>
          <p:spPr>
            <a:xfrm>
              <a:off x="5810360" y="4436698"/>
              <a:ext cx="787751"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c(2,3)</a:t>
              </a:r>
              <a:endParaRPr lang="zh-CN" altLang="en-US" dirty="0">
                <a:solidFill>
                  <a:schemeClr val="bg1">
                    <a:lumMod val="50000"/>
                  </a:schemeClr>
                </a:solidFill>
                <a:ea typeface="宋体" pitchFamily="2" charset="-122"/>
              </a:endParaRPr>
            </a:p>
          </p:txBody>
        </p:sp>
      </p:grpSp>
      <p:grpSp>
        <p:nvGrpSpPr>
          <p:cNvPr id="19" name="组合 29"/>
          <p:cNvGrpSpPr>
            <a:grpSpLocks/>
          </p:cNvGrpSpPr>
          <p:nvPr/>
        </p:nvGrpSpPr>
        <p:grpSpPr bwMode="auto">
          <a:xfrm>
            <a:off x="7164388" y="2708920"/>
            <a:ext cx="1547812" cy="1849437"/>
            <a:chOff x="7164412" y="2960885"/>
            <a:chExt cx="1548048" cy="1850030"/>
          </a:xfrm>
        </p:grpSpPr>
        <p:grpSp>
          <p:nvGrpSpPr>
            <p:cNvPr id="38954" name="组合 117"/>
            <p:cNvGrpSpPr>
              <a:grpSpLocks/>
            </p:cNvGrpSpPr>
            <p:nvPr/>
          </p:nvGrpSpPr>
          <p:grpSpPr bwMode="auto">
            <a:xfrm>
              <a:off x="7226526" y="2960885"/>
              <a:ext cx="1485934" cy="1459040"/>
              <a:chOff x="1129305" y="2978072"/>
              <a:chExt cx="1485934" cy="1459040"/>
            </a:xfrm>
          </p:grpSpPr>
          <p:grpSp>
            <p:nvGrpSpPr>
              <p:cNvPr id="38957" name="组合 118"/>
              <p:cNvGrpSpPr>
                <a:grpSpLocks/>
              </p:cNvGrpSpPr>
              <p:nvPr/>
            </p:nvGrpSpPr>
            <p:grpSpPr bwMode="auto">
              <a:xfrm>
                <a:off x="1129305" y="3492514"/>
                <a:ext cx="1037658" cy="944598"/>
                <a:chOff x="812811" y="2953554"/>
                <a:chExt cx="1037658" cy="944598"/>
              </a:xfrm>
            </p:grpSpPr>
            <p:sp>
              <p:nvSpPr>
                <p:cNvPr id="127" name="Oval 47"/>
                <p:cNvSpPr>
                  <a:spLocks noChangeArrowheads="1"/>
                </p:cNvSpPr>
                <p:nvPr/>
              </p:nvSpPr>
              <p:spPr bwMode="auto">
                <a:xfrm>
                  <a:off x="1168272" y="2967919"/>
                  <a:ext cx="290558" cy="27949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8966" name="TextBox 127"/>
                <p:cNvSpPr txBox="1">
                  <a:spLocks noChangeArrowheads="1"/>
                </p:cNvSpPr>
                <p:nvPr/>
              </p:nvSpPr>
              <p:spPr bwMode="auto">
                <a:xfrm>
                  <a:off x="812811" y="2953554"/>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29" name="Rectangle 6"/>
                <p:cNvSpPr>
                  <a:spLocks noChangeArrowheads="1"/>
                </p:cNvSpPr>
                <p:nvPr/>
              </p:nvSpPr>
              <p:spPr bwMode="auto">
                <a:xfrm>
                  <a:off x="917409" y="3480846"/>
                  <a:ext cx="250863" cy="160388"/>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30" name="Rectangle 6"/>
                <p:cNvSpPr>
                  <a:spLocks noChangeArrowheads="1"/>
                </p:cNvSpPr>
                <p:nvPr/>
              </p:nvSpPr>
              <p:spPr bwMode="auto">
                <a:xfrm>
                  <a:off x="1458830" y="3480846"/>
                  <a:ext cx="252451" cy="160388"/>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31" name="直接连接符 130"/>
                <p:cNvCxnSpPr>
                  <a:stCxn id="129" idx="0"/>
                  <a:endCxn id="127" idx="3"/>
                </p:cNvCxnSpPr>
                <p:nvPr/>
              </p:nvCxnSpPr>
              <p:spPr bwMode="auto">
                <a:xfrm flipV="1">
                  <a:off x="1042841" y="3206120"/>
                  <a:ext cx="168301" cy="274726"/>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0" idx="0"/>
                  <a:endCxn id="127" idx="5"/>
                </p:cNvCxnSpPr>
                <p:nvPr/>
              </p:nvCxnSpPr>
              <p:spPr bwMode="auto">
                <a:xfrm flipH="1" flipV="1">
                  <a:off x="1415960" y="3206120"/>
                  <a:ext cx="168301" cy="274726"/>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71" name="TextBox 132"/>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8972" name="TextBox 133"/>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58" name="组合 119"/>
              <p:cNvGrpSpPr>
                <a:grpSpLocks/>
              </p:cNvGrpSpPr>
              <p:nvPr/>
            </p:nvGrpSpPr>
            <p:grpSpPr bwMode="auto">
              <a:xfrm>
                <a:off x="1353955" y="2978072"/>
                <a:ext cx="1261284" cy="958546"/>
                <a:chOff x="721310" y="2939606"/>
                <a:chExt cx="1261284" cy="958546"/>
              </a:xfrm>
            </p:grpSpPr>
            <p:sp>
              <p:nvSpPr>
                <p:cNvPr id="121" name="Oval 47"/>
                <p:cNvSpPr>
                  <a:spLocks noChangeArrowheads="1"/>
                </p:cNvSpPr>
                <p:nvPr/>
              </p:nvSpPr>
              <p:spPr bwMode="auto">
                <a:xfrm>
                  <a:off x="1169670" y="2968190"/>
                  <a:ext cx="288969" cy="27949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8960" name="TextBox 121"/>
                <p:cNvSpPr txBox="1">
                  <a:spLocks noChangeArrowheads="1"/>
                </p:cNvSpPr>
                <p:nvPr/>
              </p:nvSpPr>
              <p:spPr bwMode="auto">
                <a:xfrm>
                  <a:off x="721310"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23" name="Rectangle 6"/>
                <p:cNvSpPr>
                  <a:spLocks noChangeArrowheads="1"/>
                </p:cNvSpPr>
                <p:nvPr/>
              </p:nvSpPr>
              <p:spPr bwMode="auto">
                <a:xfrm>
                  <a:off x="1458639" y="3481116"/>
                  <a:ext cx="250863" cy="160389"/>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24" name="直接连接符 123"/>
                <p:cNvCxnSpPr>
                  <a:endCxn id="121" idx="3"/>
                </p:cNvCxnSpPr>
                <p:nvPr/>
              </p:nvCxnSpPr>
              <p:spPr bwMode="auto">
                <a:xfrm flipV="1">
                  <a:off x="1042650" y="3206391"/>
                  <a:ext cx="168301" cy="27472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23" idx="0"/>
                  <a:endCxn id="121" idx="5"/>
                </p:cNvCxnSpPr>
                <p:nvPr/>
              </p:nvCxnSpPr>
              <p:spPr bwMode="auto">
                <a:xfrm flipH="1" flipV="1">
                  <a:off x="1415770" y="3206391"/>
                  <a:ext cx="168301" cy="27472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64" name="TextBox 125"/>
                <p:cNvSpPr txBox="1">
                  <a:spLocks noChangeArrowheads="1"/>
                </p:cNvSpPr>
                <p:nvPr/>
              </p:nvSpPr>
              <p:spPr bwMode="auto">
                <a:xfrm>
                  <a:off x="1450076"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139" name="矩形 138"/>
            <p:cNvSpPr/>
            <p:nvPr/>
          </p:nvSpPr>
          <p:spPr>
            <a:xfrm>
              <a:off x="7280317" y="4440909"/>
              <a:ext cx="785933" cy="37000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c(1,2)</a:t>
              </a:r>
              <a:endParaRPr lang="zh-CN" altLang="en-US" dirty="0">
                <a:solidFill>
                  <a:schemeClr val="bg1">
                    <a:lumMod val="50000"/>
                  </a:schemeClr>
                </a:solidFill>
                <a:ea typeface="宋体" pitchFamily="2" charset="-122"/>
              </a:endParaRPr>
            </a:p>
          </p:txBody>
        </p:sp>
        <p:sp>
          <p:nvSpPr>
            <p:cNvPr id="38956" name="椭圆 139"/>
            <p:cNvSpPr>
              <a:spLocks noChangeArrowheads="1"/>
            </p:cNvSpPr>
            <p:nvPr/>
          </p:nvSpPr>
          <p:spPr bwMode="auto">
            <a:xfrm>
              <a:off x="7164412" y="3392996"/>
              <a:ext cx="1116000" cy="1152128"/>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38922" name="组合 143"/>
          <p:cNvGrpSpPr>
            <a:grpSpLocks/>
          </p:cNvGrpSpPr>
          <p:nvPr/>
        </p:nvGrpSpPr>
        <p:grpSpPr bwMode="auto">
          <a:xfrm>
            <a:off x="5421313" y="5265204"/>
            <a:ext cx="3722687" cy="1022350"/>
            <a:chOff x="5420863" y="5172581"/>
            <a:chExt cx="3723613" cy="1021759"/>
          </a:xfrm>
        </p:grpSpPr>
        <p:sp>
          <p:nvSpPr>
            <p:cNvPr id="38945" name="TextBox 144"/>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6" name="TextBox 145"/>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7" name="TextBox 146"/>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8" name="TextBox 147"/>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9" name="TextBox 148"/>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0" name="TextBox 149"/>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1" name="TextBox 150"/>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2" name="TextBox 151"/>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3" name="TextBox 152"/>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38923" name="TextBox 153"/>
          <p:cNvSpPr txBox="1">
            <a:spLocks noChangeArrowheads="1"/>
          </p:cNvSpPr>
          <p:nvPr/>
        </p:nvSpPr>
        <p:spPr bwMode="auto">
          <a:xfrm>
            <a:off x="5424488" y="5268379"/>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155" name="TextBox 154"/>
          <p:cNvSpPr txBox="1">
            <a:spLocks noChangeArrowheads="1"/>
          </p:cNvSpPr>
          <p:nvPr/>
        </p:nvSpPr>
        <p:spPr bwMode="auto">
          <a:xfrm>
            <a:off x="6664325" y="5268379"/>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c(0,2)=1.15</a:t>
            </a:r>
            <a:endParaRPr lang="zh-CN" altLang="en-US" sz="1600" b="1">
              <a:solidFill>
                <a:srgbClr val="000099"/>
              </a:solidFill>
              <a:ea typeface="黑体" pitchFamily="2" charset="-122"/>
            </a:endParaRPr>
          </a:p>
        </p:txBody>
      </p:sp>
      <p:sp>
        <p:nvSpPr>
          <p:cNvPr id="38925" name="TextBox 157"/>
          <p:cNvSpPr txBox="1">
            <a:spLocks noChangeArrowheads="1"/>
          </p:cNvSpPr>
          <p:nvPr/>
        </p:nvSpPr>
        <p:spPr bwMode="auto">
          <a:xfrm>
            <a:off x="6664325"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159" name="TextBox 158"/>
          <p:cNvSpPr txBox="1">
            <a:spLocks noChangeArrowheads="1"/>
          </p:cNvSpPr>
          <p:nvPr/>
        </p:nvSpPr>
        <p:spPr bwMode="auto">
          <a:xfrm>
            <a:off x="7905750"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c(1,3)=0.5</a:t>
            </a:r>
            <a:endParaRPr lang="zh-CN" altLang="en-US" sz="1600" b="1">
              <a:solidFill>
                <a:srgbClr val="000099"/>
              </a:solidFill>
              <a:ea typeface="黑体" pitchFamily="2" charset="-122"/>
            </a:endParaRPr>
          </a:p>
        </p:txBody>
      </p:sp>
      <p:sp>
        <p:nvSpPr>
          <p:cNvPr id="38927" name="TextBox 161"/>
          <p:cNvSpPr txBox="1">
            <a:spLocks noChangeArrowheads="1"/>
          </p:cNvSpPr>
          <p:nvPr/>
        </p:nvSpPr>
        <p:spPr bwMode="auto">
          <a:xfrm>
            <a:off x="7905750" y="5951004"/>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38928" name="TextBox 162"/>
          <p:cNvSpPr txBox="1">
            <a:spLocks noChangeArrowheads="1"/>
          </p:cNvSpPr>
          <p:nvPr/>
        </p:nvSpPr>
        <p:spPr bwMode="auto">
          <a:xfrm>
            <a:off x="0" y="5679541"/>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a:t>
            </a:r>
            <a:r>
              <a:rPr lang="zh-CN" altLang="en-US" b="1">
                <a:solidFill>
                  <a:srgbClr val="000099"/>
                </a:solidFill>
                <a:ea typeface="黑体" pitchFamily="2" charset="-122"/>
              </a:rPr>
              <a:t>等于树上所有结点</a:t>
            </a:r>
            <a:r>
              <a:rPr lang="en-US" altLang="zh-CN" b="1">
                <a:solidFill>
                  <a:srgbClr val="000099"/>
                </a:solidFill>
                <a:ea typeface="黑体" pitchFamily="2" charset="-122"/>
              </a:rPr>
              <a:t>(</a:t>
            </a:r>
            <a:r>
              <a:rPr lang="zh-CN" altLang="en-US" b="1">
                <a:solidFill>
                  <a:srgbClr val="000099"/>
                </a:solidFill>
                <a:ea typeface="黑体" pitchFamily="2" charset="-122"/>
              </a:rPr>
              <a:t>内部和外部</a:t>
            </a:r>
            <a:r>
              <a:rPr lang="en-US" altLang="zh-CN" b="1">
                <a:solidFill>
                  <a:srgbClr val="000099"/>
                </a:solidFill>
                <a:ea typeface="黑体" pitchFamily="2" charset="-122"/>
              </a:rPr>
              <a:t>)</a:t>
            </a:r>
            <a:r>
              <a:rPr lang="zh-CN" altLang="en-US" b="1">
                <a:solidFill>
                  <a:srgbClr val="000099"/>
                </a:solidFill>
                <a:ea typeface="黑体" pitchFamily="2" charset="-122"/>
              </a:rPr>
              <a:t>的权值和，</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000099"/>
                </a:solidFill>
                <a:ea typeface="黑体" pitchFamily="2" charset="-122"/>
              </a:rPr>
              <a:t>c</a:t>
            </a:r>
            <a:r>
              <a:rPr lang="zh-CN" altLang="en-US" b="1">
                <a:solidFill>
                  <a:srgbClr val="000099"/>
                </a:solidFill>
                <a:ea typeface="黑体" pitchFamily="2" charset="-122"/>
              </a:rPr>
              <a:t>等于</a:t>
            </a:r>
            <a:r>
              <a:rPr lang="en-US" altLang="zh-CN" b="1">
                <a:solidFill>
                  <a:srgbClr val="000099"/>
                </a:solidFill>
                <a:ea typeface="黑体" pitchFamily="2" charset="-122"/>
              </a:rPr>
              <a:t>w</a:t>
            </a:r>
            <a:r>
              <a:rPr lang="zh-CN" altLang="en-US" b="1">
                <a:solidFill>
                  <a:srgbClr val="000099"/>
                </a:solidFill>
                <a:ea typeface="黑体" pitchFamily="2" charset="-122"/>
              </a:rPr>
              <a:t>加上左右子树的代价</a:t>
            </a:r>
          </a:p>
        </p:txBody>
      </p:sp>
      <p:sp>
        <p:nvSpPr>
          <p:cNvPr id="16" name="TextBox 15"/>
          <p:cNvSpPr txBox="1">
            <a:spLocks noChangeArrowheads="1"/>
          </p:cNvSpPr>
          <p:nvPr/>
        </p:nvSpPr>
        <p:spPr bwMode="auto">
          <a:xfrm>
            <a:off x="179388" y="4653607"/>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c(0,2)=w+c(1,2)</a:t>
            </a:r>
          </a:p>
          <a:p>
            <a:pPr eaLnBrk="1" hangingPunct="1">
              <a:buFont typeface="Wingdings" pitchFamily="2" charset="2"/>
              <a:buNone/>
            </a:pPr>
            <a:r>
              <a:rPr lang="en-US" altLang="zh-CN" b="1">
                <a:solidFill>
                  <a:srgbClr val="000099"/>
                </a:solidFill>
                <a:ea typeface="黑体" pitchFamily="2" charset="-122"/>
              </a:rPr>
              <a:t>=1.15</a:t>
            </a:r>
            <a:endParaRPr lang="zh-CN" altLang="en-US" b="1">
              <a:solidFill>
                <a:srgbClr val="000099"/>
              </a:solidFill>
              <a:ea typeface="黑体" pitchFamily="2" charset="-122"/>
            </a:endParaRPr>
          </a:p>
        </p:txBody>
      </p:sp>
      <p:sp>
        <p:nvSpPr>
          <p:cNvPr id="164" name="TextBox 163"/>
          <p:cNvSpPr txBox="1">
            <a:spLocks noChangeArrowheads="1"/>
          </p:cNvSpPr>
          <p:nvPr/>
        </p:nvSpPr>
        <p:spPr bwMode="auto">
          <a:xfrm>
            <a:off x="2170113" y="4658370"/>
            <a:ext cx="18399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c(0,2)=w+c(0,1)</a:t>
            </a:r>
          </a:p>
          <a:p>
            <a:pPr eaLnBrk="1" hangingPunct="1">
              <a:buFont typeface="Wingdings" pitchFamily="2" charset="2"/>
              <a:buNone/>
            </a:pPr>
            <a:r>
              <a:rPr lang="en-US" altLang="zh-CN" b="1">
                <a:solidFill>
                  <a:srgbClr val="000099"/>
                </a:solidFill>
                <a:ea typeface="黑体" pitchFamily="2" charset="-122"/>
              </a:rPr>
              <a:t>=1.65</a:t>
            </a:r>
            <a:endParaRPr lang="zh-CN" altLang="en-US" b="1">
              <a:solidFill>
                <a:srgbClr val="000099"/>
              </a:solidFill>
              <a:ea typeface="黑体" pitchFamily="2" charset="-122"/>
            </a:endParaRPr>
          </a:p>
        </p:txBody>
      </p:sp>
      <p:sp>
        <p:nvSpPr>
          <p:cNvPr id="165" name="TextBox 164"/>
          <p:cNvSpPr txBox="1">
            <a:spLocks noChangeArrowheads="1"/>
          </p:cNvSpPr>
          <p:nvPr/>
        </p:nvSpPr>
        <p:spPr bwMode="auto">
          <a:xfrm>
            <a:off x="5168900" y="4647257"/>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c(1,3)=w+c(2,3)</a:t>
            </a:r>
          </a:p>
          <a:p>
            <a:pPr eaLnBrk="1" hangingPunct="1">
              <a:buFont typeface="Wingdings" pitchFamily="2" charset="2"/>
              <a:buNone/>
            </a:pPr>
            <a:r>
              <a:rPr lang="en-US" altLang="zh-CN" b="1">
                <a:solidFill>
                  <a:srgbClr val="000099"/>
                </a:solidFill>
                <a:ea typeface="黑体" pitchFamily="2" charset="-122"/>
              </a:rPr>
              <a:t>=0.5</a:t>
            </a:r>
            <a:endParaRPr lang="zh-CN" altLang="en-US" b="1">
              <a:solidFill>
                <a:srgbClr val="000099"/>
              </a:solidFill>
              <a:ea typeface="黑体" pitchFamily="2" charset="-122"/>
            </a:endParaRPr>
          </a:p>
        </p:txBody>
      </p:sp>
      <p:sp>
        <p:nvSpPr>
          <p:cNvPr id="166" name="TextBox 165"/>
          <p:cNvSpPr txBox="1">
            <a:spLocks noChangeArrowheads="1"/>
          </p:cNvSpPr>
          <p:nvPr/>
        </p:nvSpPr>
        <p:spPr bwMode="auto">
          <a:xfrm>
            <a:off x="7159625" y="4653607"/>
            <a:ext cx="1839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c(1,3)=w+c(0,1)</a:t>
            </a:r>
          </a:p>
          <a:p>
            <a:pPr eaLnBrk="1" hangingPunct="1">
              <a:buFont typeface="Wingdings" pitchFamily="2" charset="2"/>
              <a:buNone/>
            </a:pPr>
            <a:r>
              <a:rPr lang="en-US" altLang="zh-CN" b="1">
                <a:solidFill>
                  <a:srgbClr val="000099"/>
                </a:solidFill>
                <a:ea typeface="黑体" pitchFamily="2" charset="-122"/>
              </a:rPr>
              <a:t>=0.6</a:t>
            </a:r>
            <a:endParaRPr lang="zh-CN" altLang="en-US" b="1">
              <a:solidFill>
                <a:srgbClr val="000099"/>
              </a:solidFill>
              <a:ea typeface="黑体" pitchFamily="2" charset="-122"/>
            </a:endParaRPr>
          </a:p>
        </p:txBody>
      </p:sp>
      <p:grpSp>
        <p:nvGrpSpPr>
          <p:cNvPr id="24" name="组合 20"/>
          <p:cNvGrpSpPr>
            <a:grpSpLocks/>
          </p:cNvGrpSpPr>
          <p:nvPr/>
        </p:nvGrpSpPr>
        <p:grpSpPr bwMode="auto">
          <a:xfrm>
            <a:off x="674688" y="5134620"/>
            <a:ext cx="538162" cy="342900"/>
            <a:chOff x="489082" y="5653958"/>
            <a:chExt cx="537975" cy="342940"/>
          </a:xfrm>
        </p:grpSpPr>
        <p:cxnSp>
          <p:nvCxnSpPr>
            <p:cNvPr id="18" name="直接连接符 17"/>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auto">
            <a:xfrm flipV="1">
              <a:off x="601755" y="5653958"/>
              <a:ext cx="425302"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167"/>
          <p:cNvGrpSpPr>
            <a:grpSpLocks/>
          </p:cNvGrpSpPr>
          <p:nvPr/>
        </p:nvGrpSpPr>
        <p:grpSpPr bwMode="auto">
          <a:xfrm>
            <a:off x="5954721" y="4875913"/>
            <a:ext cx="538163" cy="342900"/>
            <a:chOff x="489082" y="5653958"/>
            <a:chExt cx="537975" cy="342940"/>
          </a:xfrm>
        </p:grpSpPr>
        <p:cxnSp>
          <p:nvCxnSpPr>
            <p:cNvPr id="169" name="直接连接符 168"/>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auto">
            <a:xfrm flipV="1">
              <a:off x="601756" y="5653958"/>
              <a:ext cx="425301"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a:grpSpLocks/>
          </p:cNvGrpSpPr>
          <p:nvPr/>
        </p:nvGrpSpPr>
        <p:grpSpPr bwMode="auto">
          <a:xfrm>
            <a:off x="2876550" y="4755207"/>
            <a:ext cx="403225" cy="431800"/>
            <a:chOff x="2968483" y="5247743"/>
            <a:chExt cx="403375" cy="431188"/>
          </a:xfrm>
        </p:grpSpPr>
        <p:cxnSp>
          <p:nvCxnSpPr>
            <p:cNvPr id="173" name="直接连接符 172"/>
            <p:cNvCxnSpPr/>
            <p:nvPr/>
          </p:nvCxnSpPr>
          <p:spPr bwMode="auto">
            <a:xfrm flipV="1">
              <a:off x="2968483" y="5247743"/>
              <a:ext cx="357321"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auto">
            <a:xfrm flipH="1" flipV="1">
              <a:off x="2995481" y="5257255"/>
              <a:ext cx="376377" cy="42167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7" name="组合 174"/>
          <p:cNvGrpSpPr>
            <a:grpSpLocks/>
          </p:cNvGrpSpPr>
          <p:nvPr/>
        </p:nvGrpSpPr>
        <p:grpSpPr bwMode="auto">
          <a:xfrm>
            <a:off x="7726363" y="4761557"/>
            <a:ext cx="404812" cy="430213"/>
            <a:chOff x="2968483" y="5247743"/>
            <a:chExt cx="403375" cy="431188"/>
          </a:xfrm>
        </p:grpSpPr>
        <p:cxnSp>
          <p:nvCxnSpPr>
            <p:cNvPr id="176" name="直接连接符 175"/>
            <p:cNvCxnSpPr/>
            <p:nvPr/>
          </p:nvCxnSpPr>
          <p:spPr bwMode="auto">
            <a:xfrm flipV="1">
              <a:off x="2968483" y="5247743"/>
              <a:ext cx="357501"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auto">
            <a:xfrm flipH="1" flipV="1">
              <a:off x="2995374" y="5257290"/>
              <a:ext cx="376484" cy="42164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5661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9" grpId="0" animBg="1"/>
      <p:bldP spid="16" grpId="0"/>
      <p:bldP spid="164" grpId="0"/>
      <p:bldP spid="165" grpId="0"/>
      <p:bldP spid="1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最优二叉搜索树</a:t>
            </a:r>
          </a:p>
        </p:txBody>
      </p:sp>
      <p:sp>
        <p:nvSpPr>
          <p:cNvPr id="39939" name="内容占位符 2"/>
          <p:cNvSpPr>
            <a:spLocks noGrp="1"/>
          </p:cNvSpPr>
          <p:nvPr>
            <p:ph idx="1"/>
          </p:nvPr>
        </p:nvSpPr>
        <p:spPr/>
        <p:txBody>
          <a:bodyPr/>
          <a:lstStyle/>
          <a:p>
            <a:pPr marL="457200" lvl="1" indent="0">
              <a:buNone/>
            </a:pPr>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3</a:t>
            </a:r>
            <a:r>
              <a:rPr lang="zh-CN" altLang="en-US" dirty="0">
                <a:latin typeface="Arial" charset="0"/>
                <a:ea typeface="黑体" pitchFamily="2" charset="-122"/>
              </a:rPr>
              <a:t>步：相邻</a:t>
            </a:r>
            <a:r>
              <a:rPr lang="en-US" altLang="zh-CN" dirty="0">
                <a:latin typeface="Arial" charset="0"/>
                <a:ea typeface="黑体" pitchFamily="2" charset="-122"/>
              </a:rPr>
              <a:t>3</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成二叉树</a:t>
            </a:r>
            <a:r>
              <a:rPr lang="en-US" altLang="zh-CN" dirty="0">
                <a:latin typeface="Arial" charset="0"/>
                <a:ea typeface="黑体" pitchFamily="2" charset="-122"/>
              </a:rPr>
              <a:t>, </a:t>
            </a:r>
            <a:r>
              <a:rPr lang="zh-CN" altLang="en-US" dirty="0">
                <a:latin typeface="Arial" charset="0"/>
                <a:ea typeface="黑体" pitchFamily="2" charset="-122"/>
              </a:rPr>
              <a:t>计算平均搜索长度</a:t>
            </a:r>
            <a:r>
              <a:rPr lang="en-US" altLang="zh-CN" dirty="0">
                <a:latin typeface="Arial" charset="0"/>
                <a:ea typeface="黑体" pitchFamily="2" charset="-122"/>
              </a:rPr>
              <a:t>c</a:t>
            </a:r>
            <a:r>
              <a:rPr lang="zh-CN" altLang="en-US" dirty="0">
                <a:latin typeface="Arial" charset="0"/>
                <a:ea typeface="黑体" pitchFamily="2" charset="-122"/>
              </a:rPr>
              <a:t> 保留最小值</a:t>
            </a:r>
          </a:p>
        </p:txBody>
      </p:sp>
      <p:grpSp>
        <p:nvGrpSpPr>
          <p:cNvPr id="39940"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40054"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0055"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56"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40061"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40062"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63"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40064"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9941" name="组合 50"/>
          <p:cNvGrpSpPr>
            <a:grpSpLocks/>
          </p:cNvGrpSpPr>
          <p:nvPr/>
        </p:nvGrpSpPr>
        <p:grpSpPr bwMode="auto">
          <a:xfrm>
            <a:off x="5421313" y="5248870"/>
            <a:ext cx="3722687" cy="1022350"/>
            <a:chOff x="5420863" y="5172581"/>
            <a:chExt cx="3723613" cy="1021759"/>
          </a:xfrm>
        </p:grpSpPr>
        <p:sp>
          <p:nvSpPr>
            <p:cNvPr id="40042" name="TextBox 52"/>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3" name="TextBox 78"/>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4" name="TextBox 79"/>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5" name="TextBox 80"/>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6" name="TextBox 81"/>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7" name="TextBox 82"/>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8" name="TextBox 83"/>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9" name="TextBox 84"/>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50" name="TextBox 85"/>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39942" name="TextBox 86"/>
          <p:cNvSpPr txBox="1">
            <a:spLocks noChangeArrowheads="1"/>
          </p:cNvSpPr>
          <p:nvPr/>
        </p:nvSpPr>
        <p:spPr bwMode="auto">
          <a:xfrm>
            <a:off x="5424488" y="5252045"/>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89" name="TextBox 88"/>
          <p:cNvSpPr txBox="1">
            <a:spLocks noChangeArrowheads="1"/>
          </p:cNvSpPr>
          <p:nvPr/>
        </p:nvSpPr>
        <p:spPr bwMode="auto">
          <a:xfrm>
            <a:off x="7905750" y="5252045"/>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c(0,3)=1.5</a:t>
            </a:r>
            <a:endParaRPr lang="zh-CN" altLang="en-US" sz="1600" b="1">
              <a:solidFill>
                <a:srgbClr val="000099"/>
              </a:solidFill>
              <a:ea typeface="黑体" pitchFamily="2" charset="-122"/>
            </a:endParaRPr>
          </a:p>
        </p:txBody>
      </p:sp>
      <p:sp>
        <p:nvSpPr>
          <p:cNvPr id="39944" name="TextBox 90"/>
          <p:cNvSpPr txBox="1">
            <a:spLocks noChangeArrowheads="1"/>
          </p:cNvSpPr>
          <p:nvPr/>
        </p:nvSpPr>
        <p:spPr bwMode="auto">
          <a:xfrm>
            <a:off x="6664325" y="5596532"/>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39945" name="TextBox 94"/>
          <p:cNvSpPr txBox="1">
            <a:spLocks noChangeArrowheads="1"/>
          </p:cNvSpPr>
          <p:nvPr/>
        </p:nvSpPr>
        <p:spPr bwMode="auto">
          <a:xfrm>
            <a:off x="7905750" y="5934670"/>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39946" name="TextBox 95"/>
          <p:cNvSpPr txBox="1">
            <a:spLocks noChangeArrowheads="1"/>
          </p:cNvSpPr>
          <p:nvPr/>
        </p:nvSpPr>
        <p:spPr bwMode="auto">
          <a:xfrm>
            <a:off x="0" y="5663207"/>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a:t>
            </a:r>
            <a:r>
              <a:rPr lang="zh-CN" altLang="en-US" b="1">
                <a:solidFill>
                  <a:srgbClr val="000099"/>
                </a:solidFill>
                <a:ea typeface="黑体" pitchFamily="2" charset="-122"/>
              </a:rPr>
              <a:t>等于树上所有结点</a:t>
            </a:r>
            <a:r>
              <a:rPr lang="en-US" altLang="zh-CN" b="1">
                <a:solidFill>
                  <a:srgbClr val="000099"/>
                </a:solidFill>
                <a:ea typeface="黑体" pitchFamily="2" charset="-122"/>
              </a:rPr>
              <a:t>(</a:t>
            </a:r>
            <a:r>
              <a:rPr lang="zh-CN" altLang="en-US" b="1">
                <a:solidFill>
                  <a:srgbClr val="000099"/>
                </a:solidFill>
                <a:ea typeface="黑体" pitchFamily="2" charset="-122"/>
              </a:rPr>
              <a:t>内部和外部</a:t>
            </a:r>
            <a:r>
              <a:rPr lang="en-US" altLang="zh-CN" b="1">
                <a:solidFill>
                  <a:srgbClr val="000099"/>
                </a:solidFill>
                <a:ea typeface="黑体" pitchFamily="2" charset="-122"/>
              </a:rPr>
              <a:t>)</a:t>
            </a:r>
            <a:r>
              <a:rPr lang="zh-CN" altLang="en-US" b="1">
                <a:solidFill>
                  <a:srgbClr val="000099"/>
                </a:solidFill>
                <a:ea typeface="黑体" pitchFamily="2" charset="-122"/>
              </a:rPr>
              <a:t>的权值和，</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000099"/>
                </a:solidFill>
                <a:ea typeface="黑体" pitchFamily="2" charset="-122"/>
              </a:rPr>
              <a:t>c</a:t>
            </a:r>
            <a:r>
              <a:rPr lang="zh-CN" altLang="en-US" b="1">
                <a:solidFill>
                  <a:srgbClr val="000099"/>
                </a:solidFill>
                <a:ea typeface="黑体" pitchFamily="2" charset="-122"/>
              </a:rPr>
              <a:t>等于</a:t>
            </a:r>
            <a:r>
              <a:rPr lang="en-US" altLang="zh-CN" b="1">
                <a:solidFill>
                  <a:srgbClr val="000099"/>
                </a:solidFill>
                <a:ea typeface="黑体" pitchFamily="2" charset="-122"/>
              </a:rPr>
              <a:t>w</a:t>
            </a:r>
            <a:r>
              <a:rPr lang="zh-CN" altLang="en-US" b="1">
                <a:solidFill>
                  <a:srgbClr val="000099"/>
                </a:solidFill>
                <a:ea typeface="黑体" pitchFamily="2" charset="-122"/>
              </a:rPr>
              <a:t>加上左右子树的代价</a:t>
            </a:r>
          </a:p>
        </p:txBody>
      </p:sp>
      <p:sp>
        <p:nvSpPr>
          <p:cNvPr id="39947" name="TextBox 100"/>
          <p:cNvSpPr txBox="1">
            <a:spLocks noChangeArrowheads="1"/>
          </p:cNvSpPr>
          <p:nvPr/>
        </p:nvSpPr>
        <p:spPr bwMode="auto">
          <a:xfrm>
            <a:off x="6664325" y="5252045"/>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c(0,2)=1.15</a:t>
            </a:r>
            <a:endParaRPr lang="zh-CN" altLang="en-US" sz="1600" b="1">
              <a:solidFill>
                <a:srgbClr val="000099"/>
              </a:solidFill>
              <a:ea typeface="黑体" pitchFamily="2" charset="-122"/>
            </a:endParaRPr>
          </a:p>
        </p:txBody>
      </p:sp>
      <p:sp>
        <p:nvSpPr>
          <p:cNvPr id="39948" name="TextBox 101"/>
          <p:cNvSpPr txBox="1">
            <a:spLocks noChangeArrowheads="1"/>
          </p:cNvSpPr>
          <p:nvPr/>
        </p:nvSpPr>
        <p:spPr bwMode="auto">
          <a:xfrm>
            <a:off x="7905750" y="5596532"/>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c(1,3)=0.5</a:t>
            </a:r>
            <a:endParaRPr lang="zh-CN" altLang="en-US" sz="1600" b="1">
              <a:solidFill>
                <a:srgbClr val="000099"/>
              </a:solidFill>
              <a:ea typeface="黑体" pitchFamily="2" charset="-122"/>
            </a:endParaRPr>
          </a:p>
        </p:txBody>
      </p:sp>
      <p:grpSp>
        <p:nvGrpSpPr>
          <p:cNvPr id="4" name="组合 9"/>
          <p:cNvGrpSpPr>
            <a:grpSpLocks/>
          </p:cNvGrpSpPr>
          <p:nvPr/>
        </p:nvGrpSpPr>
        <p:grpSpPr bwMode="auto">
          <a:xfrm>
            <a:off x="250825" y="2596654"/>
            <a:ext cx="1944688" cy="2016125"/>
            <a:chOff x="251520" y="2960885"/>
            <a:chExt cx="1944216" cy="2016287"/>
          </a:xfrm>
        </p:grpSpPr>
        <p:grpSp>
          <p:nvGrpSpPr>
            <p:cNvPr id="40016" name="组合 4"/>
            <p:cNvGrpSpPr>
              <a:grpSpLocks/>
            </p:cNvGrpSpPr>
            <p:nvPr/>
          </p:nvGrpSpPr>
          <p:grpSpPr bwMode="auto">
            <a:xfrm>
              <a:off x="251520" y="2960885"/>
              <a:ext cx="1855175" cy="1906985"/>
              <a:chOff x="251520" y="2960885"/>
              <a:chExt cx="1855175" cy="1906985"/>
            </a:xfrm>
          </p:grpSpPr>
          <p:grpSp>
            <p:nvGrpSpPr>
              <p:cNvPr id="40018" name="组合 102"/>
              <p:cNvGrpSpPr>
                <a:grpSpLocks/>
              </p:cNvGrpSpPr>
              <p:nvPr/>
            </p:nvGrpSpPr>
            <p:grpSpPr bwMode="auto">
              <a:xfrm>
                <a:off x="251520" y="2960885"/>
                <a:ext cx="1477248" cy="1446377"/>
                <a:chOff x="3618429" y="2708920"/>
                <a:chExt cx="1477248" cy="1446377"/>
              </a:xfrm>
            </p:grpSpPr>
            <p:grpSp>
              <p:nvGrpSpPr>
                <p:cNvPr id="40028" name="组合 103"/>
                <p:cNvGrpSpPr>
                  <a:grpSpLocks/>
                </p:cNvGrpSpPr>
                <p:nvPr/>
              </p:nvGrpSpPr>
              <p:grpSpPr bwMode="auto">
                <a:xfrm>
                  <a:off x="4074402" y="3193231"/>
                  <a:ext cx="1021275" cy="962066"/>
                  <a:chOff x="812811" y="2936086"/>
                  <a:chExt cx="1021275" cy="962066"/>
                </a:xfrm>
              </p:grpSpPr>
              <p:sp>
                <p:nvSpPr>
                  <p:cNvPr id="112" name="Oval 47"/>
                  <p:cNvSpPr>
                    <a:spLocks noChangeArrowheads="1"/>
                  </p:cNvSpPr>
                  <p:nvPr/>
                </p:nvSpPr>
                <p:spPr bwMode="auto">
                  <a:xfrm>
                    <a:off x="1167854" y="2967755"/>
                    <a:ext cx="290442" cy="27942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40037" name="TextBox 112"/>
                  <p:cNvSpPr txBox="1">
                    <a:spLocks noChangeArrowheads="1"/>
                  </p:cNvSpPr>
                  <p:nvPr/>
                </p:nvSpPr>
                <p:spPr bwMode="auto">
                  <a:xfrm>
                    <a:off x="1400954" y="293608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14" name="Rectangle 6"/>
                  <p:cNvSpPr>
                    <a:spLocks noChangeArrowheads="1"/>
                  </p:cNvSpPr>
                  <p:nvPr/>
                </p:nvSpPr>
                <p:spPr bwMode="auto">
                  <a:xfrm>
                    <a:off x="917090" y="3480558"/>
                    <a:ext cx="250764"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16" name="直接连接符 115"/>
                  <p:cNvCxnSpPr>
                    <a:stCxn id="114" idx="0"/>
                    <a:endCxn id="112" idx="3"/>
                  </p:cNvCxnSpPr>
                  <p:nvPr/>
                </p:nvCxnSpPr>
                <p:spPr bwMode="auto">
                  <a:xfrm flipV="1">
                    <a:off x="1042471" y="3205899"/>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112" idx="5"/>
                  </p:cNvCxnSpPr>
                  <p:nvPr/>
                </p:nvCxnSpPr>
                <p:spPr bwMode="auto">
                  <a:xfrm flipH="1" flipV="1">
                    <a:off x="1415444" y="3205899"/>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41" name="TextBox 117"/>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40029" name="组合 104"/>
                <p:cNvGrpSpPr>
                  <a:grpSpLocks/>
                </p:cNvGrpSpPr>
                <p:nvPr/>
              </p:nvGrpSpPr>
              <p:grpSpPr bwMode="auto">
                <a:xfrm>
                  <a:off x="3618429" y="2708920"/>
                  <a:ext cx="908343" cy="958546"/>
                  <a:chOff x="675702" y="2939606"/>
                  <a:chExt cx="908343" cy="958546"/>
                </a:xfrm>
              </p:grpSpPr>
              <p:sp>
                <p:nvSpPr>
                  <p:cNvPr id="106" name="Oval 47"/>
                  <p:cNvSpPr>
                    <a:spLocks noChangeArrowheads="1"/>
                  </p:cNvSpPr>
                  <p:nvPr/>
                </p:nvSpPr>
                <p:spPr bwMode="auto">
                  <a:xfrm>
                    <a:off x="1169295" y="2968183"/>
                    <a:ext cx="288855" cy="27942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40031" name="TextBox 106"/>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08" name="Rectangle 6"/>
                  <p:cNvSpPr>
                    <a:spLocks noChangeArrowheads="1"/>
                  </p:cNvSpPr>
                  <p:nvPr/>
                </p:nvSpPr>
                <p:spPr bwMode="auto">
                  <a:xfrm>
                    <a:off x="916944" y="3480987"/>
                    <a:ext cx="252352" cy="16035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09" name="直接连接符 108"/>
                  <p:cNvCxnSpPr>
                    <a:stCxn id="108" idx="0"/>
                    <a:endCxn id="106" idx="3"/>
                  </p:cNvCxnSpPr>
                  <p:nvPr/>
                </p:nvCxnSpPr>
                <p:spPr bwMode="auto">
                  <a:xfrm flipV="1">
                    <a:off x="1042326" y="3206327"/>
                    <a:ext cx="168234" cy="2746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106" idx="5"/>
                  </p:cNvCxnSpPr>
                  <p:nvPr/>
                </p:nvCxnSpPr>
                <p:spPr bwMode="auto">
                  <a:xfrm flipH="1" flipV="1">
                    <a:off x="1415298" y="3206327"/>
                    <a:ext cx="168234" cy="2746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35" name="TextBox 110"/>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grpSp>
            <p:nvGrpSpPr>
              <p:cNvPr id="40019" name="组合 119"/>
              <p:cNvGrpSpPr>
                <a:grpSpLocks/>
              </p:cNvGrpSpPr>
              <p:nvPr/>
            </p:nvGrpSpPr>
            <p:grpSpPr bwMode="auto">
              <a:xfrm>
                <a:off x="935596" y="3896818"/>
                <a:ext cx="1171099" cy="971052"/>
                <a:chOff x="763118" y="2927100"/>
                <a:chExt cx="1171099" cy="971052"/>
              </a:xfrm>
            </p:grpSpPr>
            <p:sp>
              <p:nvSpPr>
                <p:cNvPr id="121" name="Oval 47"/>
                <p:cNvSpPr>
                  <a:spLocks noChangeArrowheads="1"/>
                </p:cNvSpPr>
                <p:nvPr/>
              </p:nvSpPr>
              <p:spPr bwMode="auto">
                <a:xfrm>
                  <a:off x="1169390" y="2961208"/>
                  <a:ext cx="288855" cy="28577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40021" name="TextBox 121"/>
                <p:cNvSpPr txBox="1">
                  <a:spLocks noChangeArrowheads="1"/>
                </p:cNvSpPr>
                <p:nvPr/>
              </p:nvSpPr>
              <p:spPr bwMode="auto">
                <a:xfrm>
                  <a:off x="1401699" y="29271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23" name="Rectangle 6"/>
                <p:cNvSpPr>
                  <a:spLocks noChangeArrowheads="1"/>
                </p:cNvSpPr>
                <p:nvPr/>
              </p:nvSpPr>
              <p:spPr bwMode="auto">
                <a:xfrm>
                  <a:off x="917039" y="3480361"/>
                  <a:ext cx="252352"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24" name="Rectangle 6"/>
                <p:cNvSpPr>
                  <a:spLocks noChangeArrowheads="1"/>
                </p:cNvSpPr>
                <p:nvPr/>
              </p:nvSpPr>
              <p:spPr bwMode="auto">
                <a:xfrm>
                  <a:off x="1458245" y="3480361"/>
                  <a:ext cx="252351"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25" name="直接连接符 124"/>
                <p:cNvCxnSpPr>
                  <a:stCxn id="123" idx="0"/>
                  <a:endCxn id="121" idx="3"/>
                </p:cNvCxnSpPr>
                <p:nvPr/>
              </p:nvCxnSpPr>
              <p:spPr bwMode="auto">
                <a:xfrm flipV="1">
                  <a:off x="1042421" y="3205702"/>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4" idx="0"/>
                  <a:endCxn id="121" idx="5"/>
                </p:cNvCxnSpPr>
                <p:nvPr/>
              </p:nvCxnSpPr>
              <p:spPr bwMode="auto">
                <a:xfrm flipH="1" flipV="1">
                  <a:off x="1415393" y="3205702"/>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26" name="TextBox 126"/>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40027" name="TextBox 127"/>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40017" name="椭圆 197"/>
            <p:cNvSpPr>
              <a:spLocks noChangeArrowheads="1"/>
            </p:cNvSpPr>
            <p:nvPr/>
          </p:nvSpPr>
          <p:spPr bwMode="auto">
            <a:xfrm>
              <a:off x="683568" y="3392996"/>
              <a:ext cx="1512168" cy="1584176"/>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10" name="组合 10"/>
          <p:cNvGrpSpPr>
            <a:grpSpLocks/>
          </p:cNvGrpSpPr>
          <p:nvPr/>
        </p:nvGrpSpPr>
        <p:grpSpPr bwMode="auto">
          <a:xfrm>
            <a:off x="6632575" y="2564904"/>
            <a:ext cx="1647825" cy="2182813"/>
            <a:chOff x="6632903" y="2830494"/>
            <a:chExt cx="1647509" cy="2183689"/>
          </a:xfrm>
        </p:grpSpPr>
        <p:grpSp>
          <p:nvGrpSpPr>
            <p:cNvPr id="39990" name="组合 8"/>
            <p:cNvGrpSpPr>
              <a:grpSpLocks/>
            </p:cNvGrpSpPr>
            <p:nvPr/>
          </p:nvGrpSpPr>
          <p:grpSpPr bwMode="auto">
            <a:xfrm>
              <a:off x="6632903" y="2830494"/>
              <a:ext cx="1647509" cy="1943400"/>
              <a:chOff x="6632903" y="2830494"/>
              <a:chExt cx="1647509" cy="1943400"/>
            </a:xfrm>
          </p:grpSpPr>
          <p:grpSp>
            <p:nvGrpSpPr>
              <p:cNvPr id="39992" name="组合 171"/>
              <p:cNvGrpSpPr>
                <a:grpSpLocks/>
              </p:cNvGrpSpPr>
              <p:nvPr/>
            </p:nvGrpSpPr>
            <p:grpSpPr bwMode="auto">
              <a:xfrm>
                <a:off x="6632903" y="3327517"/>
                <a:ext cx="1493631" cy="1446377"/>
                <a:chOff x="3618429" y="2708920"/>
                <a:chExt cx="1493631" cy="1446377"/>
              </a:xfrm>
            </p:grpSpPr>
            <p:grpSp>
              <p:nvGrpSpPr>
                <p:cNvPr id="40000" name="组合 172"/>
                <p:cNvGrpSpPr>
                  <a:grpSpLocks/>
                </p:cNvGrpSpPr>
                <p:nvPr/>
              </p:nvGrpSpPr>
              <p:grpSpPr bwMode="auto">
                <a:xfrm>
                  <a:off x="4074402" y="3222706"/>
                  <a:ext cx="1037658" cy="932591"/>
                  <a:chOff x="812811" y="2965561"/>
                  <a:chExt cx="1037658" cy="932591"/>
                </a:xfrm>
              </p:grpSpPr>
              <p:sp>
                <p:nvSpPr>
                  <p:cNvPr id="181" name="Oval 47"/>
                  <p:cNvSpPr>
                    <a:spLocks noChangeArrowheads="1"/>
                  </p:cNvSpPr>
                  <p:nvPr/>
                </p:nvSpPr>
                <p:spPr bwMode="auto">
                  <a:xfrm>
                    <a:off x="1167896" y="2972748"/>
                    <a:ext cx="290456" cy="274747"/>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40009" name="TextBox 181"/>
                  <p:cNvSpPr txBox="1">
                    <a:spLocks noChangeArrowheads="1"/>
                  </p:cNvSpPr>
                  <p:nvPr/>
                </p:nvSpPr>
                <p:spPr bwMode="auto">
                  <a:xfrm>
                    <a:off x="1400954" y="2965561"/>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83" name="Rectangle 6"/>
                  <p:cNvSpPr>
                    <a:spLocks noChangeArrowheads="1"/>
                  </p:cNvSpPr>
                  <p:nvPr/>
                </p:nvSpPr>
                <p:spPr bwMode="auto">
                  <a:xfrm>
                    <a:off x="917119" y="3480952"/>
                    <a:ext cx="250777"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84" name="Rectangle 6"/>
                  <p:cNvSpPr>
                    <a:spLocks noChangeArrowheads="1"/>
                  </p:cNvSpPr>
                  <p:nvPr/>
                </p:nvSpPr>
                <p:spPr bwMode="auto">
                  <a:xfrm>
                    <a:off x="1458352" y="3480952"/>
                    <a:ext cx="252365"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85" name="直接连接符 184"/>
                  <p:cNvCxnSpPr>
                    <a:stCxn id="183" idx="0"/>
                    <a:endCxn id="181" idx="3"/>
                  </p:cNvCxnSpPr>
                  <p:nvPr/>
                </p:nvCxnSpPr>
                <p:spPr bwMode="auto">
                  <a:xfrm flipV="1">
                    <a:off x="1042507" y="3207792"/>
                    <a:ext cx="168243" cy="2731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184" idx="0"/>
                    <a:endCxn id="181" idx="5"/>
                  </p:cNvCxnSpPr>
                  <p:nvPr/>
                </p:nvCxnSpPr>
                <p:spPr bwMode="auto">
                  <a:xfrm flipH="1" flipV="1">
                    <a:off x="1415498" y="3207792"/>
                    <a:ext cx="168243" cy="2731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14" name="TextBox 186"/>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15" name="TextBox 187"/>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40001" name="组合 173"/>
                <p:cNvGrpSpPr>
                  <a:grpSpLocks/>
                </p:cNvGrpSpPr>
                <p:nvPr/>
              </p:nvGrpSpPr>
              <p:grpSpPr bwMode="auto">
                <a:xfrm>
                  <a:off x="3618429" y="2708920"/>
                  <a:ext cx="908343" cy="958546"/>
                  <a:chOff x="675702" y="2939606"/>
                  <a:chExt cx="908343" cy="958546"/>
                </a:xfrm>
              </p:grpSpPr>
              <p:sp>
                <p:nvSpPr>
                  <p:cNvPr id="175" name="Oval 47"/>
                  <p:cNvSpPr>
                    <a:spLocks noChangeArrowheads="1"/>
                  </p:cNvSpPr>
                  <p:nvPr/>
                </p:nvSpPr>
                <p:spPr bwMode="auto">
                  <a:xfrm>
                    <a:off x="1169320" y="2968257"/>
                    <a:ext cx="288870" cy="27951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40003" name="TextBox 175"/>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77" name="Rectangle 6"/>
                  <p:cNvSpPr>
                    <a:spLocks noChangeArrowheads="1"/>
                  </p:cNvSpPr>
                  <p:nvPr/>
                </p:nvSpPr>
                <p:spPr bwMode="auto">
                  <a:xfrm>
                    <a:off x="916956" y="3481225"/>
                    <a:ext cx="252365" cy="160402"/>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78" name="直接连接符 177"/>
                  <p:cNvCxnSpPr>
                    <a:stCxn id="177" idx="0"/>
                    <a:endCxn id="175" idx="3"/>
                  </p:cNvCxnSpPr>
                  <p:nvPr/>
                </p:nvCxnSpPr>
                <p:spPr bwMode="auto">
                  <a:xfrm flipV="1">
                    <a:off x="1042345" y="3206477"/>
                    <a:ext cx="168243" cy="27474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endCxn id="175" idx="5"/>
                  </p:cNvCxnSpPr>
                  <p:nvPr/>
                </p:nvCxnSpPr>
                <p:spPr bwMode="auto">
                  <a:xfrm flipH="1" flipV="1">
                    <a:off x="1415335" y="3206477"/>
                    <a:ext cx="168243" cy="27474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07" name="TextBox 179"/>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grpSp>
            <p:nvGrpSpPr>
              <p:cNvPr id="39993" name="组合 188"/>
              <p:cNvGrpSpPr>
                <a:grpSpLocks/>
              </p:cNvGrpSpPr>
              <p:nvPr/>
            </p:nvGrpSpPr>
            <p:grpSpPr bwMode="auto">
              <a:xfrm>
                <a:off x="6984268" y="2830494"/>
                <a:ext cx="1296144" cy="958546"/>
                <a:chOff x="681619" y="2939606"/>
                <a:chExt cx="1296144" cy="958546"/>
              </a:xfrm>
            </p:grpSpPr>
            <p:sp>
              <p:nvSpPr>
                <p:cNvPr id="190" name="Oval 47"/>
                <p:cNvSpPr>
                  <a:spLocks noChangeArrowheads="1"/>
                </p:cNvSpPr>
                <p:nvPr/>
              </p:nvSpPr>
              <p:spPr bwMode="auto">
                <a:xfrm>
                  <a:off x="1168294" y="2968192"/>
                  <a:ext cx="288870" cy="27951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995" name="TextBox 190"/>
                <p:cNvSpPr txBox="1">
                  <a:spLocks noChangeArrowheads="1"/>
                </p:cNvSpPr>
                <p:nvPr/>
              </p:nvSpPr>
              <p:spPr bwMode="auto">
                <a:xfrm>
                  <a:off x="681619"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93" name="Rectangle 6"/>
                <p:cNvSpPr>
                  <a:spLocks noChangeArrowheads="1"/>
                </p:cNvSpPr>
                <p:nvPr/>
              </p:nvSpPr>
              <p:spPr bwMode="auto">
                <a:xfrm>
                  <a:off x="1457163" y="3481162"/>
                  <a:ext cx="252365"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94" name="直接连接符 193"/>
                <p:cNvCxnSpPr>
                  <a:endCxn id="190" idx="3"/>
                </p:cNvCxnSpPr>
                <p:nvPr/>
              </p:nvCxnSpPr>
              <p:spPr bwMode="auto">
                <a:xfrm flipV="1">
                  <a:off x="1042906" y="3206413"/>
                  <a:ext cx="168243" cy="27474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3" idx="0"/>
                  <a:endCxn id="190" idx="5"/>
                </p:cNvCxnSpPr>
                <p:nvPr/>
              </p:nvCxnSpPr>
              <p:spPr bwMode="auto">
                <a:xfrm flipH="1" flipV="1">
                  <a:off x="1415896" y="3206413"/>
                  <a:ext cx="168243" cy="27474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99" name="TextBox 196"/>
                <p:cNvSpPr txBox="1">
                  <a:spLocks noChangeArrowheads="1"/>
                </p:cNvSpPr>
                <p:nvPr/>
              </p:nvSpPr>
              <p:spPr bwMode="auto">
                <a:xfrm>
                  <a:off x="1445245"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39991" name="椭圆 198"/>
            <p:cNvSpPr>
              <a:spLocks noChangeArrowheads="1"/>
            </p:cNvSpPr>
            <p:nvPr/>
          </p:nvSpPr>
          <p:spPr bwMode="auto">
            <a:xfrm rot="-2564422">
              <a:off x="6785207" y="3181905"/>
              <a:ext cx="1212057" cy="1832278"/>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sp>
        <p:nvSpPr>
          <p:cNvPr id="200" name="TextBox 199"/>
          <p:cNvSpPr txBox="1">
            <a:spLocks noChangeArrowheads="1"/>
          </p:cNvSpPr>
          <p:nvPr/>
        </p:nvSpPr>
        <p:spPr bwMode="auto">
          <a:xfrm>
            <a:off x="179388" y="4606429"/>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c(0,3)=w+c(1,3)</a:t>
            </a:r>
          </a:p>
          <a:p>
            <a:pPr eaLnBrk="1" hangingPunct="1">
              <a:buFont typeface="Wingdings" pitchFamily="2" charset="2"/>
              <a:buNone/>
            </a:pPr>
            <a:r>
              <a:rPr lang="en-US" altLang="zh-CN" b="1">
                <a:solidFill>
                  <a:srgbClr val="000099"/>
                </a:solidFill>
                <a:ea typeface="黑体" pitchFamily="2" charset="-122"/>
              </a:rPr>
              <a:t>=1.5</a:t>
            </a:r>
            <a:endParaRPr lang="zh-CN" altLang="en-US" b="1">
              <a:solidFill>
                <a:srgbClr val="000099"/>
              </a:solidFill>
              <a:ea typeface="黑体" pitchFamily="2" charset="-122"/>
            </a:endParaRPr>
          </a:p>
        </p:txBody>
      </p:sp>
      <p:sp>
        <p:nvSpPr>
          <p:cNvPr id="201" name="TextBox 200"/>
          <p:cNvSpPr txBox="1">
            <a:spLocks noChangeArrowheads="1"/>
          </p:cNvSpPr>
          <p:nvPr/>
        </p:nvSpPr>
        <p:spPr bwMode="auto">
          <a:xfrm>
            <a:off x="2924175" y="4604842"/>
            <a:ext cx="2576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c(0,3)=w+c(0,1)+c(2,3)</a:t>
            </a:r>
          </a:p>
          <a:p>
            <a:pPr eaLnBrk="1" hangingPunct="1">
              <a:buFont typeface="Wingdings" pitchFamily="2" charset="2"/>
              <a:buNone/>
            </a:pPr>
            <a:r>
              <a:rPr lang="en-US" altLang="zh-CN" b="1">
                <a:solidFill>
                  <a:srgbClr val="000099"/>
                </a:solidFill>
                <a:ea typeface="黑体" pitchFamily="2" charset="-122"/>
              </a:rPr>
              <a:t>=1.9</a:t>
            </a:r>
            <a:endParaRPr lang="zh-CN" altLang="en-US" b="1">
              <a:solidFill>
                <a:srgbClr val="000099"/>
              </a:solidFill>
              <a:ea typeface="黑体" pitchFamily="2" charset="-122"/>
            </a:endParaRPr>
          </a:p>
        </p:txBody>
      </p:sp>
      <p:sp>
        <p:nvSpPr>
          <p:cNvPr id="202" name="TextBox 201"/>
          <p:cNvSpPr txBox="1">
            <a:spLocks noChangeArrowheads="1"/>
          </p:cNvSpPr>
          <p:nvPr/>
        </p:nvSpPr>
        <p:spPr bwMode="auto">
          <a:xfrm>
            <a:off x="6107113" y="4604842"/>
            <a:ext cx="1839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c(0,3)=w+c(0,2)</a:t>
            </a:r>
          </a:p>
          <a:p>
            <a:pPr eaLnBrk="1" hangingPunct="1">
              <a:buFont typeface="Wingdings" pitchFamily="2" charset="2"/>
              <a:buNone/>
            </a:pPr>
            <a:r>
              <a:rPr lang="en-US" altLang="zh-CN" b="1">
                <a:solidFill>
                  <a:srgbClr val="000099"/>
                </a:solidFill>
                <a:ea typeface="黑体" pitchFamily="2" charset="-122"/>
              </a:rPr>
              <a:t>=2.15</a:t>
            </a:r>
            <a:endParaRPr lang="zh-CN" altLang="en-US" b="1">
              <a:solidFill>
                <a:srgbClr val="000099"/>
              </a:solidFill>
              <a:ea typeface="黑体" pitchFamily="2" charset="-122"/>
            </a:endParaRPr>
          </a:p>
        </p:txBody>
      </p:sp>
      <p:grpSp>
        <p:nvGrpSpPr>
          <p:cNvPr id="16" name="组合 11"/>
          <p:cNvGrpSpPr>
            <a:grpSpLocks/>
          </p:cNvGrpSpPr>
          <p:nvPr/>
        </p:nvGrpSpPr>
        <p:grpSpPr bwMode="auto">
          <a:xfrm>
            <a:off x="2987675" y="2882404"/>
            <a:ext cx="2232025" cy="1603375"/>
            <a:chOff x="2987824" y="3180645"/>
            <a:chExt cx="2232124" cy="1603831"/>
          </a:xfrm>
        </p:grpSpPr>
        <p:grpSp>
          <p:nvGrpSpPr>
            <p:cNvPr id="39964" name="组合 7"/>
            <p:cNvGrpSpPr>
              <a:grpSpLocks/>
            </p:cNvGrpSpPr>
            <p:nvPr/>
          </p:nvGrpSpPr>
          <p:grpSpPr bwMode="auto">
            <a:xfrm>
              <a:off x="3131840" y="3180645"/>
              <a:ext cx="2008622" cy="1446377"/>
              <a:chOff x="4750936" y="2960885"/>
              <a:chExt cx="2008622" cy="1446377"/>
            </a:xfrm>
          </p:grpSpPr>
          <p:grpSp>
            <p:nvGrpSpPr>
              <p:cNvPr id="39967" name="组合 129"/>
              <p:cNvGrpSpPr>
                <a:grpSpLocks/>
              </p:cNvGrpSpPr>
              <p:nvPr/>
            </p:nvGrpSpPr>
            <p:grpSpPr bwMode="auto">
              <a:xfrm>
                <a:off x="5695666" y="3476614"/>
                <a:ext cx="1063892" cy="930648"/>
                <a:chOff x="855891" y="2967504"/>
                <a:chExt cx="1063892" cy="930648"/>
              </a:xfrm>
            </p:grpSpPr>
            <p:sp>
              <p:nvSpPr>
                <p:cNvPr id="138" name="Oval 47"/>
                <p:cNvSpPr>
                  <a:spLocks noChangeArrowheads="1"/>
                </p:cNvSpPr>
                <p:nvPr/>
              </p:nvSpPr>
              <p:spPr bwMode="auto">
                <a:xfrm>
                  <a:off x="1168970" y="2967860"/>
                  <a:ext cx="288938"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983" name="TextBox 138"/>
                <p:cNvSpPr txBox="1">
                  <a:spLocks noChangeArrowheads="1"/>
                </p:cNvSpPr>
                <p:nvPr/>
              </p:nvSpPr>
              <p:spPr bwMode="auto">
                <a:xfrm>
                  <a:off x="1387265" y="2972153"/>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40" name="Rectangle 6"/>
                <p:cNvSpPr>
                  <a:spLocks noChangeArrowheads="1"/>
                </p:cNvSpPr>
                <p:nvPr/>
              </p:nvSpPr>
              <p:spPr bwMode="auto">
                <a:xfrm>
                  <a:off x="992749" y="3480768"/>
                  <a:ext cx="252424" cy="160383"/>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41" name="Rectangle 6"/>
                <p:cNvSpPr>
                  <a:spLocks noChangeArrowheads="1"/>
                </p:cNvSpPr>
                <p:nvPr/>
              </p:nvSpPr>
              <p:spPr bwMode="auto">
                <a:xfrm>
                  <a:off x="1457908" y="3480768"/>
                  <a:ext cx="252423" cy="160383"/>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42" name="直接连接符 141"/>
                <p:cNvCxnSpPr>
                  <a:stCxn id="140" idx="0"/>
                  <a:endCxn id="138" idx="3"/>
                </p:cNvCxnSpPr>
                <p:nvPr/>
              </p:nvCxnSpPr>
              <p:spPr bwMode="auto">
                <a:xfrm flipV="1">
                  <a:off x="1118168" y="3206053"/>
                  <a:ext cx="93666"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41" idx="0"/>
                  <a:endCxn id="138" idx="5"/>
                </p:cNvCxnSpPr>
                <p:nvPr/>
              </p:nvCxnSpPr>
              <p:spPr bwMode="auto">
                <a:xfrm flipH="1" flipV="1">
                  <a:off x="1416631" y="3206053"/>
                  <a:ext cx="168282"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88" name="TextBox 143"/>
                <p:cNvSpPr txBox="1">
                  <a:spLocks noChangeArrowheads="1"/>
                </p:cNvSpPr>
                <p:nvPr/>
              </p:nvSpPr>
              <p:spPr bwMode="auto">
                <a:xfrm>
                  <a:off x="85589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9989" name="TextBox 144"/>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9968" name="组合 130"/>
              <p:cNvGrpSpPr>
                <a:grpSpLocks/>
              </p:cNvGrpSpPr>
              <p:nvPr/>
            </p:nvGrpSpPr>
            <p:grpSpPr bwMode="auto">
              <a:xfrm>
                <a:off x="5220072" y="2960885"/>
                <a:ext cx="830884" cy="556716"/>
                <a:chOff x="699161" y="2939606"/>
                <a:chExt cx="830884" cy="556716"/>
              </a:xfrm>
            </p:grpSpPr>
            <p:sp>
              <p:nvSpPr>
                <p:cNvPr id="132" name="Oval 47"/>
                <p:cNvSpPr>
                  <a:spLocks noChangeArrowheads="1"/>
                </p:cNvSpPr>
                <p:nvPr/>
              </p:nvSpPr>
              <p:spPr bwMode="auto">
                <a:xfrm>
                  <a:off x="1070303" y="2968189"/>
                  <a:ext cx="290526"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979" name="TextBox 132"/>
                <p:cNvSpPr txBox="1">
                  <a:spLocks noChangeArrowheads="1"/>
                </p:cNvSpPr>
                <p:nvPr/>
              </p:nvSpPr>
              <p:spPr bwMode="auto">
                <a:xfrm>
                  <a:off x="699161"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cxnSp>
              <p:nvCxnSpPr>
                <p:cNvPr id="135" name="直接连接符 134"/>
                <p:cNvCxnSpPr>
                  <a:stCxn id="147" idx="7"/>
                  <a:endCxn id="132" idx="3"/>
                </p:cNvCxnSpPr>
                <p:nvPr/>
              </p:nvCxnSpPr>
              <p:spPr bwMode="auto">
                <a:xfrm flipV="1">
                  <a:off x="897258" y="3206382"/>
                  <a:ext cx="215910" cy="29059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8" idx="1"/>
                  <a:endCxn id="132" idx="5"/>
                </p:cNvCxnSpPr>
                <p:nvPr/>
              </p:nvCxnSpPr>
              <p:spPr bwMode="auto">
                <a:xfrm flipH="1" flipV="1">
                  <a:off x="1317964" y="3206382"/>
                  <a:ext cx="212734" cy="29059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grpSp>
          <p:grpSp>
            <p:nvGrpSpPr>
              <p:cNvPr id="39969" name="组合 145"/>
              <p:cNvGrpSpPr>
                <a:grpSpLocks/>
              </p:cNvGrpSpPr>
              <p:nvPr/>
            </p:nvGrpSpPr>
            <p:grpSpPr bwMode="auto">
              <a:xfrm>
                <a:off x="4750936" y="3448716"/>
                <a:ext cx="974276" cy="958546"/>
                <a:chOff x="747710" y="2939606"/>
                <a:chExt cx="974276" cy="958546"/>
              </a:xfrm>
            </p:grpSpPr>
            <p:sp>
              <p:nvSpPr>
                <p:cNvPr id="147" name="Oval 47"/>
                <p:cNvSpPr>
                  <a:spLocks noChangeArrowheads="1"/>
                </p:cNvSpPr>
                <p:nvPr/>
              </p:nvSpPr>
              <p:spPr bwMode="auto">
                <a:xfrm>
                  <a:off x="1168869" y="2967860"/>
                  <a:ext cx="295288"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9971" name="TextBox 147"/>
                <p:cNvSpPr txBox="1">
                  <a:spLocks noChangeArrowheads="1"/>
                </p:cNvSpPr>
                <p:nvPr/>
              </p:nvSpPr>
              <p:spPr bwMode="auto">
                <a:xfrm>
                  <a:off x="747710"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49" name="Rectangle 6"/>
                <p:cNvSpPr>
                  <a:spLocks noChangeArrowheads="1"/>
                </p:cNvSpPr>
                <p:nvPr/>
              </p:nvSpPr>
              <p:spPr bwMode="auto">
                <a:xfrm>
                  <a:off x="918033" y="3480768"/>
                  <a:ext cx="250836" cy="160384"/>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50" name="Rectangle 6"/>
                <p:cNvSpPr>
                  <a:spLocks noChangeArrowheads="1"/>
                </p:cNvSpPr>
                <p:nvPr/>
              </p:nvSpPr>
              <p:spPr bwMode="auto">
                <a:xfrm>
                  <a:off x="1397479" y="3480768"/>
                  <a:ext cx="257186" cy="160384"/>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51" name="直接连接符 150"/>
                <p:cNvCxnSpPr>
                  <a:stCxn id="149" idx="0"/>
                  <a:endCxn id="147" idx="3"/>
                </p:cNvCxnSpPr>
                <p:nvPr/>
              </p:nvCxnSpPr>
              <p:spPr bwMode="auto">
                <a:xfrm flipV="1">
                  <a:off x="1043451" y="3206053"/>
                  <a:ext cx="168282"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50" idx="0"/>
                  <a:endCxn id="147" idx="5"/>
                </p:cNvCxnSpPr>
                <p:nvPr/>
              </p:nvCxnSpPr>
              <p:spPr bwMode="auto">
                <a:xfrm flipH="1" flipV="1">
                  <a:off x="1416530" y="3206053"/>
                  <a:ext cx="112718"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76" name="TextBox 152"/>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977" name="TextBox 153"/>
                <p:cNvSpPr txBox="1">
                  <a:spLocks noChangeArrowheads="1"/>
                </p:cNvSpPr>
                <p:nvPr/>
              </p:nvSpPr>
              <p:spPr bwMode="auto">
                <a:xfrm>
                  <a:off x="128885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sp>
          <p:nvSpPr>
            <p:cNvPr id="39965" name="椭圆 202"/>
            <p:cNvSpPr>
              <a:spLocks noChangeArrowheads="1"/>
            </p:cNvSpPr>
            <p:nvPr/>
          </p:nvSpPr>
          <p:spPr bwMode="auto">
            <a:xfrm>
              <a:off x="2987824" y="3621023"/>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9966" name="椭圆 203"/>
            <p:cNvSpPr>
              <a:spLocks noChangeArrowheads="1"/>
            </p:cNvSpPr>
            <p:nvPr/>
          </p:nvSpPr>
          <p:spPr bwMode="auto">
            <a:xfrm>
              <a:off x="4103948" y="366847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21" name="组合 204"/>
          <p:cNvGrpSpPr>
            <a:grpSpLocks/>
          </p:cNvGrpSpPr>
          <p:nvPr/>
        </p:nvGrpSpPr>
        <p:grpSpPr bwMode="auto">
          <a:xfrm>
            <a:off x="674688" y="5087442"/>
            <a:ext cx="538162" cy="342900"/>
            <a:chOff x="489082" y="5653958"/>
            <a:chExt cx="537975" cy="342940"/>
          </a:xfrm>
        </p:grpSpPr>
        <p:cxnSp>
          <p:nvCxnSpPr>
            <p:cNvPr id="206" name="直接连接符 205"/>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bwMode="auto">
            <a:xfrm flipV="1">
              <a:off x="601755" y="5653958"/>
              <a:ext cx="425302"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07"/>
          <p:cNvGrpSpPr>
            <a:grpSpLocks/>
          </p:cNvGrpSpPr>
          <p:nvPr/>
        </p:nvGrpSpPr>
        <p:grpSpPr bwMode="auto">
          <a:xfrm>
            <a:off x="3875088" y="4673104"/>
            <a:ext cx="403225" cy="431800"/>
            <a:chOff x="2968483" y="5247743"/>
            <a:chExt cx="403375" cy="431188"/>
          </a:xfrm>
        </p:grpSpPr>
        <p:cxnSp>
          <p:nvCxnSpPr>
            <p:cNvPr id="209" name="直接连接符 208"/>
            <p:cNvCxnSpPr/>
            <p:nvPr/>
          </p:nvCxnSpPr>
          <p:spPr bwMode="auto">
            <a:xfrm flipV="1">
              <a:off x="2968483" y="5247743"/>
              <a:ext cx="357320"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auto">
            <a:xfrm flipH="1" flipV="1">
              <a:off x="2995480" y="5257255"/>
              <a:ext cx="376378" cy="42167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3" name="组合 210"/>
          <p:cNvGrpSpPr>
            <a:grpSpLocks/>
          </p:cNvGrpSpPr>
          <p:nvPr/>
        </p:nvGrpSpPr>
        <p:grpSpPr bwMode="auto">
          <a:xfrm>
            <a:off x="6942138" y="4714379"/>
            <a:ext cx="403225" cy="430213"/>
            <a:chOff x="2968483" y="5247743"/>
            <a:chExt cx="403375" cy="431188"/>
          </a:xfrm>
        </p:grpSpPr>
        <p:cxnSp>
          <p:nvCxnSpPr>
            <p:cNvPr id="212" name="直接连接符 211"/>
            <p:cNvCxnSpPr/>
            <p:nvPr/>
          </p:nvCxnSpPr>
          <p:spPr bwMode="auto">
            <a:xfrm flipV="1">
              <a:off x="2968483" y="5247743"/>
              <a:ext cx="357320"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bwMode="auto">
            <a:xfrm flipH="1" flipV="1">
              <a:off x="2995480" y="5257290"/>
              <a:ext cx="376378" cy="42164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3748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00" grpId="0"/>
      <p:bldP spid="201" grpId="0"/>
      <p:bldP spid="2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48</a:t>
            </a:fld>
            <a:endParaRPr lang="en-US" altLang="zh-CN" dirty="0"/>
          </a:p>
        </p:txBody>
      </p:sp>
      <p:sp>
        <p:nvSpPr>
          <p:cNvPr id="5" name="Text Box 4"/>
          <p:cNvSpPr txBox="1">
            <a:spLocks noChangeArrowheads="1"/>
          </p:cNvSpPr>
          <p:nvPr/>
        </p:nvSpPr>
        <p:spPr bwMode="auto">
          <a:xfrm>
            <a:off x="467544" y="1304764"/>
            <a:ext cx="7056438" cy="483209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dirty="0">
                <a:solidFill>
                  <a:srgbClr val="000099"/>
                </a:solidFill>
                <a:latin typeface="Times New Roman" pitchFamily="18" charset="0"/>
              </a:rPr>
              <a:t>Optimal-BST(p, q, n)</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i=0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  </a:t>
            </a:r>
            <a:r>
              <a:rPr lang="en-US" altLang="zh-CN" sz="2200" b="1" dirty="0">
                <a:solidFill>
                  <a:srgbClr val="000099"/>
                </a:solidFill>
                <a:latin typeface="Times New Roman" pitchFamily="18" charset="0"/>
              </a:rPr>
              <a:t> do</a:t>
            </a:r>
          </a:p>
          <a:p>
            <a:pPr lvl="1"/>
            <a:r>
              <a:rPr lang="en-US" altLang="zh-CN" sz="2200" dirty="0">
                <a:solidFill>
                  <a:srgbClr val="000099"/>
                </a:solidFill>
                <a:latin typeface="Times New Roman" pitchFamily="18" charset="0"/>
              </a:rPr>
              <a:t>      C(i, i) = 0;</a:t>
            </a:r>
          </a:p>
          <a:p>
            <a:pPr lvl="1"/>
            <a:r>
              <a:rPr lang="en-US" altLang="zh-CN" sz="2200" dirty="0">
                <a:solidFill>
                  <a:srgbClr val="000099"/>
                </a:solidFill>
                <a:latin typeface="Times New Roman" pitchFamily="18" charset="0"/>
              </a:rPr>
              <a:t>      W(i, i) = </a:t>
            </a:r>
            <a:r>
              <a:rPr lang="en-US" altLang="zh-CN" sz="2200" dirty="0">
                <a:solidFill>
                  <a:srgbClr val="000099"/>
                </a:solidFill>
                <a:latin typeface="Times New Roman" pitchFamily="18" charset="0"/>
                <a:sym typeface="Symbol" pitchFamily="18" charset="2"/>
              </a:rPr>
              <a:t>q</a:t>
            </a:r>
            <a:r>
              <a:rPr lang="en-US" altLang="zh-CN" sz="2200" baseline="-25000" dirty="0">
                <a:solidFill>
                  <a:srgbClr val="000099"/>
                </a:solidFill>
                <a:latin typeface="Times New Roman" pitchFamily="18" charset="0"/>
                <a:sym typeface="Symbol" pitchFamily="18" charset="2"/>
              </a:rPr>
              <a:t>i</a:t>
            </a:r>
            <a:r>
              <a:rPr lang="en-US" altLang="zh-CN" sz="2200" dirty="0">
                <a:solidFill>
                  <a:srgbClr val="000099"/>
                </a:solidFill>
                <a:latin typeface="Times New Roman" pitchFamily="18" charset="0"/>
              </a:rPr>
              <a:t>;</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x=1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   </a:t>
            </a:r>
            <a:r>
              <a:rPr lang="en-US" altLang="zh-CN" sz="2200" b="1" dirty="0">
                <a:solidFill>
                  <a:srgbClr val="000099"/>
                </a:solidFill>
                <a:latin typeface="Times New Roman" pitchFamily="18" charset="0"/>
              </a:rPr>
              <a:t>do</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i=0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n-x   </a:t>
            </a:r>
            <a:r>
              <a:rPr lang="en-US" altLang="zh-CN" sz="2200" b="1" dirty="0">
                <a:solidFill>
                  <a:srgbClr val="000099"/>
                </a:solidFill>
                <a:latin typeface="Times New Roman" pitchFamily="18" charset="0"/>
              </a:rPr>
              <a:t>do</a:t>
            </a:r>
          </a:p>
          <a:p>
            <a:pPr lvl="1"/>
            <a:r>
              <a:rPr lang="en-US" altLang="zh-CN" sz="2200" dirty="0">
                <a:solidFill>
                  <a:srgbClr val="000099"/>
                </a:solidFill>
                <a:latin typeface="Times New Roman" pitchFamily="18" charset="0"/>
              </a:rPr>
              <a:t>            j=</a:t>
            </a:r>
            <a:r>
              <a:rPr lang="en-US" altLang="zh-CN" sz="2200" dirty="0" err="1">
                <a:solidFill>
                  <a:srgbClr val="000099"/>
                </a:solidFill>
                <a:latin typeface="Times New Roman" pitchFamily="18" charset="0"/>
              </a:rPr>
              <a:t>i+x</a:t>
            </a:r>
            <a:r>
              <a:rPr lang="en-US" altLang="zh-CN" sz="2200" dirty="0">
                <a:solidFill>
                  <a:srgbClr val="000099"/>
                </a:solidFill>
                <a:latin typeface="Times New Roman" pitchFamily="18" charset="0"/>
              </a:rPr>
              <a:t>;</a:t>
            </a:r>
          </a:p>
          <a:p>
            <a:pPr lvl="1"/>
            <a:r>
              <a:rPr lang="en-US" altLang="zh-CN" sz="2200" dirty="0">
                <a:solidFill>
                  <a:srgbClr val="000099"/>
                </a:solidFill>
                <a:latin typeface="Times New Roman" pitchFamily="18" charset="0"/>
              </a:rPr>
              <a:t>            C(i, 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W(i, j)=W(i, j-1)+</a:t>
            </a:r>
            <a:r>
              <a:rPr lang="en-US" altLang="zh-CN" sz="2200" dirty="0" err="1">
                <a:solidFill>
                  <a:srgbClr val="000099"/>
                </a:solidFill>
                <a:latin typeface="Times New Roman" pitchFamily="18" charset="0"/>
                <a:sym typeface="Symbol" pitchFamily="18" charset="2"/>
              </a:rPr>
              <a:t>p</a:t>
            </a:r>
            <a:r>
              <a:rPr lang="en-US" altLang="zh-CN" sz="2200" baseline="-25000" dirty="0" err="1">
                <a:solidFill>
                  <a:srgbClr val="000099"/>
                </a:solidFill>
                <a:latin typeface="Times New Roman" pitchFamily="18" charset="0"/>
                <a:sym typeface="Symbol" pitchFamily="18" charset="2"/>
              </a:rPr>
              <a:t>j</a:t>
            </a:r>
            <a:r>
              <a:rPr lang="en-US" altLang="zh-CN" sz="2200" dirty="0" err="1">
                <a:solidFill>
                  <a:srgbClr val="000099"/>
                </a:solidFill>
                <a:latin typeface="Times New Roman" pitchFamily="18" charset="0"/>
                <a:sym typeface="Symbol" pitchFamily="18" charset="2"/>
              </a:rPr>
              <a:t>+q</a:t>
            </a:r>
            <a:r>
              <a:rPr lang="en-US" altLang="zh-CN" sz="2200" baseline="-25000" dirty="0" err="1">
                <a:solidFill>
                  <a:srgbClr val="000099"/>
                </a:solidFill>
                <a:latin typeface="Times New Roman" pitchFamily="18" charset="0"/>
                <a:sym typeface="Symbol" pitchFamily="18" charset="2"/>
              </a:rPr>
              <a:t>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for</a:t>
            </a:r>
            <a:r>
              <a:rPr lang="en-US" altLang="zh-CN" sz="2200" dirty="0">
                <a:solidFill>
                  <a:srgbClr val="000099"/>
                </a:solidFill>
                <a:latin typeface="Times New Roman" pitchFamily="18" charset="0"/>
                <a:sym typeface="Symbol" pitchFamily="18" charset="2"/>
              </a:rPr>
              <a:t>  k=i  </a:t>
            </a:r>
            <a:r>
              <a:rPr lang="en-US" altLang="zh-CN" sz="2200" b="1" dirty="0">
                <a:solidFill>
                  <a:srgbClr val="000099"/>
                </a:solidFill>
                <a:latin typeface="Times New Roman" pitchFamily="18" charset="0"/>
                <a:sym typeface="Symbol" pitchFamily="18" charset="2"/>
              </a:rPr>
              <a:t>to</a:t>
            </a:r>
            <a:r>
              <a:rPr lang="en-US" altLang="zh-CN" sz="2200" dirty="0">
                <a:solidFill>
                  <a:srgbClr val="000099"/>
                </a:solidFill>
                <a:latin typeface="Times New Roman" pitchFamily="18" charset="0"/>
                <a:sym typeface="Symbol" pitchFamily="18" charset="2"/>
              </a:rPr>
              <a:t>  j   </a:t>
            </a:r>
            <a:r>
              <a:rPr lang="en-US" altLang="zh-CN" sz="2200" b="1" dirty="0">
                <a:solidFill>
                  <a:srgbClr val="000099"/>
                </a:solidFill>
                <a:latin typeface="Times New Roman" pitchFamily="18" charset="0"/>
                <a:sym typeface="Symbol" pitchFamily="18" charset="2"/>
              </a:rPr>
              <a:t>do</a:t>
            </a:r>
          </a:p>
          <a:p>
            <a:pPr lvl="1"/>
            <a:r>
              <a:rPr lang="en-US" altLang="zh-CN" sz="2200" b="1" dirty="0">
                <a:solidFill>
                  <a:srgbClr val="000099"/>
                </a:solidFill>
                <a:latin typeface="Times New Roman" pitchFamily="18" charset="0"/>
                <a:sym typeface="Symbol" pitchFamily="18" charset="2"/>
              </a:rPr>
              <a:t>                  </a:t>
            </a:r>
            <a:r>
              <a:rPr lang="en-US" altLang="zh-CN" sz="2200" dirty="0">
                <a:solidFill>
                  <a:srgbClr val="000099"/>
                </a:solidFill>
                <a:latin typeface="Times New Roman" pitchFamily="18" charset="0"/>
                <a:sym typeface="Symbol" pitchFamily="18" charset="2"/>
              </a:rPr>
              <a:t>t = W(</a:t>
            </a:r>
            <a:r>
              <a:rPr lang="en-US" altLang="zh-CN" sz="2200" dirty="0" err="1">
                <a:solidFill>
                  <a:srgbClr val="000099"/>
                </a:solidFill>
                <a:latin typeface="Times New Roman" pitchFamily="18" charset="0"/>
                <a:sym typeface="Symbol" pitchFamily="18" charset="2"/>
              </a:rPr>
              <a:t>i,j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k-1≥i</a:t>
            </a:r>
            <a:r>
              <a:rPr lang="en-US" altLang="zh-CN" sz="2200" b="1" dirty="0">
                <a:solidFill>
                  <a:srgbClr val="000099"/>
                </a:solidFill>
                <a:latin typeface="Times New Roman" pitchFamily="18" charset="0"/>
                <a:sym typeface="Symbol" pitchFamily="18" charset="2"/>
              </a:rPr>
              <a:t>  then </a:t>
            </a:r>
            <a:r>
              <a:rPr lang="en-US" altLang="zh-CN" sz="2200" dirty="0">
                <a:solidFill>
                  <a:srgbClr val="000099"/>
                </a:solidFill>
                <a:latin typeface="Times New Roman" pitchFamily="18" charset="0"/>
                <a:sym typeface="Symbol" pitchFamily="18" charset="2"/>
              </a:rPr>
              <a:t>t += C(i, k-1);</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k+1≤j </a:t>
            </a:r>
            <a:r>
              <a:rPr lang="en-US" altLang="zh-CN" sz="2200" b="1" dirty="0">
                <a:solidFill>
                  <a:srgbClr val="000099"/>
                </a:solidFill>
                <a:latin typeface="Times New Roman" pitchFamily="18" charset="0"/>
                <a:sym typeface="Symbol" pitchFamily="18" charset="2"/>
              </a:rPr>
              <a:t>then</a:t>
            </a:r>
            <a:r>
              <a:rPr lang="en-US" altLang="zh-CN" sz="2200" dirty="0">
                <a:solidFill>
                  <a:srgbClr val="000099"/>
                </a:solidFill>
                <a:latin typeface="Times New Roman" pitchFamily="18" charset="0"/>
                <a:sym typeface="Symbol" pitchFamily="18" charset="2"/>
              </a:rPr>
              <a:t> t += C(k+1, j);</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t &lt; C(i, j)  </a:t>
            </a:r>
            <a:r>
              <a:rPr lang="en-US" altLang="zh-CN" sz="2200" b="1" dirty="0">
                <a:solidFill>
                  <a:srgbClr val="000099"/>
                </a:solidFill>
                <a:latin typeface="Times New Roman" pitchFamily="18" charset="0"/>
                <a:sym typeface="Symbol" pitchFamily="18" charset="2"/>
              </a:rPr>
              <a:t>then</a:t>
            </a:r>
            <a:r>
              <a:rPr lang="en-US" altLang="zh-CN" sz="2200" dirty="0">
                <a:solidFill>
                  <a:srgbClr val="000099"/>
                </a:solidFill>
                <a:latin typeface="Times New Roman" pitchFamily="18" charset="0"/>
                <a:sym typeface="Symbol" pitchFamily="18" charset="2"/>
              </a:rPr>
              <a:t>  C(i, j)=t;  Root(i, j)=r;  </a:t>
            </a:r>
          </a:p>
        </p:txBody>
      </p:sp>
      <p:sp>
        <p:nvSpPr>
          <p:cNvPr id="7" name="TextBox 6"/>
          <p:cNvSpPr txBox="1"/>
          <p:nvPr/>
        </p:nvSpPr>
        <p:spPr>
          <a:xfrm>
            <a:off x="5076056" y="1880828"/>
            <a:ext cx="3706464" cy="1200329"/>
          </a:xfrm>
          <a:prstGeom prst="rect">
            <a:avLst/>
          </a:prstGeom>
          <a:noFill/>
          <a:ln w="25400">
            <a:noFill/>
          </a:ln>
        </p:spPr>
        <p:txBody>
          <a:bodyPr wrap="none" rtlCol="0">
            <a:spAutoFit/>
          </a:bodyPr>
          <a:lstStyle/>
          <a:p>
            <a:pPr eaLnBrk="1" hangingPunct="1">
              <a:buFont typeface="Wingdings" pitchFamily="2" charset="2"/>
              <a:buNone/>
            </a:pPr>
            <a:r>
              <a:rPr lang="zh-CN" altLang="en-US" sz="3600" b="1" dirty="0">
                <a:solidFill>
                  <a:srgbClr val="C00000"/>
                </a:solidFill>
                <a:ea typeface="黑体" pitchFamily="49" charset="-122"/>
              </a:rPr>
              <a:t>时间复杂度</a:t>
            </a:r>
            <a:r>
              <a:rPr lang="en-US" altLang="zh-CN" sz="3600" b="1" dirty="0">
                <a:solidFill>
                  <a:srgbClr val="C00000"/>
                </a:solidFill>
                <a:ea typeface="黑体" pitchFamily="49" charset="-122"/>
              </a:rPr>
              <a:t>O(n</a:t>
            </a:r>
            <a:r>
              <a:rPr lang="en-US" altLang="zh-CN" sz="3600" b="1" baseline="30000" dirty="0">
                <a:solidFill>
                  <a:srgbClr val="C00000"/>
                </a:solidFill>
                <a:ea typeface="黑体" pitchFamily="49" charset="-122"/>
              </a:rPr>
              <a:t>3</a:t>
            </a:r>
            <a:r>
              <a:rPr lang="en-US" altLang="zh-CN" sz="3600" b="1" dirty="0">
                <a:solidFill>
                  <a:srgbClr val="C00000"/>
                </a:solidFill>
                <a:ea typeface="黑体" pitchFamily="49" charset="-122"/>
              </a:rPr>
              <a:t>)</a:t>
            </a:r>
          </a:p>
          <a:p>
            <a:pPr eaLnBrk="1" hangingPunct="1">
              <a:buFont typeface="Wingdings" pitchFamily="2" charset="2"/>
              <a:buNone/>
            </a:pPr>
            <a:r>
              <a:rPr lang="zh-CN" altLang="en-US" sz="3600" b="1" dirty="0">
                <a:solidFill>
                  <a:srgbClr val="C00000"/>
                </a:solidFill>
                <a:ea typeface="黑体" pitchFamily="49" charset="-122"/>
              </a:rPr>
              <a:t>空间复杂度</a:t>
            </a:r>
            <a:r>
              <a:rPr lang="en-US" altLang="zh-CN" sz="3600" b="1" dirty="0">
                <a:solidFill>
                  <a:srgbClr val="C00000"/>
                </a:solidFill>
                <a:ea typeface="黑体" pitchFamily="49" charset="-122"/>
              </a:rPr>
              <a:t>O(n</a:t>
            </a:r>
            <a:r>
              <a:rPr lang="en-US" altLang="zh-CN" sz="3600" b="1" baseline="30000" dirty="0">
                <a:solidFill>
                  <a:srgbClr val="C00000"/>
                </a:solidFill>
                <a:ea typeface="黑体" pitchFamily="49" charset="-122"/>
              </a:rPr>
              <a:t>2</a:t>
            </a:r>
            <a:r>
              <a:rPr lang="en-US" altLang="zh-CN" sz="3600" b="1" dirty="0">
                <a:solidFill>
                  <a:srgbClr val="C00000"/>
                </a:solidFill>
                <a:ea typeface="黑体" pitchFamily="49" charset="-122"/>
              </a:rPr>
              <a:t>)</a:t>
            </a:r>
            <a:endParaRPr lang="zh-CN" altLang="en-US" sz="3600" b="1" dirty="0">
              <a:solidFill>
                <a:srgbClr val="C00000"/>
              </a:solidFill>
              <a:ea typeface="黑体" pitchFamily="49" charset="-122"/>
            </a:endParaRPr>
          </a:p>
        </p:txBody>
      </p:sp>
    </p:spTree>
    <p:extLst>
      <p:ext uri="{BB962C8B-B14F-4D97-AF65-F5344CB8AC3E}">
        <p14:creationId xmlns:p14="http://schemas.microsoft.com/office/powerpoint/2010/main" val="2199253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问题</a:t>
            </a:r>
            <a:endParaRPr lang="en-US" altLang="zh-CN" dirty="0"/>
          </a:p>
          <a:p>
            <a:pPr lvl="1"/>
            <a:r>
              <a:rPr lang="en-US" altLang="zh-CN" dirty="0"/>
              <a:t>n</a:t>
            </a:r>
            <a:r>
              <a:rPr lang="zh-CN" altLang="en-US" dirty="0"/>
              <a:t>个作业 </a:t>
            </a:r>
            <a:r>
              <a:rPr lang="en-US" altLang="zh-CN" dirty="0">
                <a:solidFill>
                  <a:srgbClr val="C00000"/>
                </a:solidFill>
              </a:rPr>
              <a:t>N={1</a:t>
            </a:r>
            <a:r>
              <a:rPr lang="zh-CN" altLang="en-US" dirty="0">
                <a:solidFill>
                  <a:srgbClr val="C00000"/>
                </a:solidFill>
              </a:rPr>
              <a:t>，</a:t>
            </a:r>
            <a:r>
              <a:rPr lang="en-US" altLang="zh-CN" dirty="0">
                <a:solidFill>
                  <a:srgbClr val="C00000"/>
                </a:solidFill>
              </a:rPr>
              <a:t>2</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n}</a:t>
            </a:r>
            <a:r>
              <a:rPr lang="zh-CN" altLang="en-US" dirty="0"/>
              <a:t>要在</a:t>
            </a:r>
            <a:r>
              <a:rPr lang="en-US" altLang="zh-CN" dirty="0"/>
              <a:t>2</a:t>
            </a:r>
            <a:r>
              <a:rPr lang="zh-CN" altLang="en-US" dirty="0"/>
              <a:t>台机器</a:t>
            </a:r>
            <a:r>
              <a:rPr lang="en-US" altLang="zh-CN" dirty="0"/>
              <a:t>M1</a:t>
            </a:r>
            <a:r>
              <a:rPr lang="zh-CN" altLang="en-US" dirty="0"/>
              <a:t>和</a:t>
            </a:r>
            <a:r>
              <a:rPr lang="en-US" altLang="zh-CN" dirty="0"/>
              <a:t>M2</a:t>
            </a:r>
            <a:r>
              <a:rPr lang="zh-CN" altLang="en-US" dirty="0"/>
              <a:t>组成的流水线上完成加工。每个作业须先在</a:t>
            </a:r>
            <a:r>
              <a:rPr lang="en-US" altLang="zh-CN" dirty="0"/>
              <a:t>M1</a:t>
            </a:r>
            <a:r>
              <a:rPr lang="zh-CN" altLang="en-US" dirty="0"/>
              <a:t>上加工，然后在</a:t>
            </a:r>
            <a:r>
              <a:rPr lang="en-US" altLang="zh-CN" dirty="0"/>
              <a:t>M2</a:t>
            </a:r>
            <a:r>
              <a:rPr lang="zh-CN" altLang="en-US" dirty="0"/>
              <a:t>上加工。</a:t>
            </a:r>
            <a:r>
              <a:rPr lang="en-US" altLang="zh-CN" dirty="0"/>
              <a:t>M1</a:t>
            </a:r>
            <a:r>
              <a:rPr lang="zh-CN" altLang="en-US" dirty="0"/>
              <a:t>和</a:t>
            </a:r>
            <a:r>
              <a:rPr lang="en-US" altLang="zh-CN" dirty="0"/>
              <a:t>M2</a:t>
            </a:r>
            <a:r>
              <a:rPr lang="zh-CN" altLang="en-US" dirty="0"/>
              <a:t>加工作业</a:t>
            </a:r>
            <a:r>
              <a:rPr lang="en-US" altLang="zh-CN" dirty="0"/>
              <a:t> i </a:t>
            </a:r>
            <a:r>
              <a:rPr lang="zh-CN" altLang="en-US" dirty="0"/>
              <a:t>所需的时间分别为</a:t>
            </a:r>
            <a:r>
              <a:rPr lang="zh-CN" altLang="en-US" dirty="0">
                <a:solidFill>
                  <a:srgbClr val="C00000"/>
                </a:solidFill>
              </a:rPr>
              <a:t> </a:t>
            </a:r>
            <a:r>
              <a:rPr lang="en-US" altLang="zh-CN" dirty="0" err="1">
                <a:solidFill>
                  <a:srgbClr val="C00000"/>
                </a:solidFill>
              </a:rPr>
              <a:t>ai</a:t>
            </a:r>
            <a:r>
              <a:rPr lang="en-US" altLang="zh-CN" dirty="0">
                <a:solidFill>
                  <a:srgbClr val="C00000"/>
                </a:solidFill>
              </a:rPr>
              <a:t> </a:t>
            </a:r>
            <a:r>
              <a:rPr lang="zh-CN" altLang="en-US" dirty="0"/>
              <a:t>和</a:t>
            </a:r>
            <a:r>
              <a:rPr lang="en-US" altLang="zh-CN" dirty="0">
                <a:solidFill>
                  <a:srgbClr val="C00000"/>
                </a:solidFill>
              </a:rPr>
              <a:t>bi</a:t>
            </a:r>
            <a:r>
              <a:rPr lang="zh-CN" altLang="en-US" dirty="0"/>
              <a:t>，每台机器同一时间最多只能执行一个作业。</a:t>
            </a:r>
            <a:endParaRPr lang="en-US" altLang="zh-CN" dirty="0"/>
          </a:p>
          <a:p>
            <a:pPr lvl="1"/>
            <a:r>
              <a:rPr lang="zh-CN" altLang="en-US" dirty="0"/>
              <a:t>流水作业调度问题要求确定这</a:t>
            </a:r>
            <a:r>
              <a:rPr lang="en-US" altLang="zh-CN" dirty="0"/>
              <a:t>n</a:t>
            </a:r>
            <a:r>
              <a:rPr lang="zh-CN" altLang="en-US" dirty="0"/>
              <a:t>个作业的最优加工顺序，使得所有作业在两台机器上都加工完成所需最少时间</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49</a:t>
            </a:fld>
            <a:endParaRPr lang="en-US" altLang="zh-CN" dirty="0"/>
          </a:p>
        </p:txBody>
      </p:sp>
    </p:spTree>
    <p:extLst>
      <p:ext uri="{BB962C8B-B14F-4D97-AF65-F5344CB8AC3E}">
        <p14:creationId xmlns:p14="http://schemas.microsoft.com/office/powerpoint/2010/main" val="150060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zh-CN" altLang="en-US" dirty="0"/>
              <a:t>两矩阵</a:t>
            </a:r>
            <a:r>
              <a:rPr lang="en-US" altLang="zh-CN" dirty="0"/>
              <a:t>A</a:t>
            </a:r>
            <a:r>
              <a:rPr lang="zh-CN" altLang="en-US" dirty="0"/>
              <a:t>和</a:t>
            </a:r>
            <a:r>
              <a:rPr lang="en-US" altLang="zh-CN" dirty="0"/>
              <a:t>B</a:t>
            </a:r>
            <a:r>
              <a:rPr lang="zh-CN" altLang="en-US" dirty="0"/>
              <a:t>，</a:t>
            </a:r>
            <a:r>
              <a:rPr lang="zh-CN" altLang="zh-CN" dirty="0"/>
              <a:t>其维数分别是</a:t>
            </a:r>
            <a:r>
              <a:rPr lang="en-US" altLang="zh-CN" dirty="0" err="1"/>
              <a:t>p</a:t>
            </a:r>
            <a:r>
              <a:rPr lang="en-US" altLang="zh-CN" dirty="0" err="1">
                <a:sym typeface="Symbol"/>
              </a:rPr>
              <a:t></a:t>
            </a:r>
            <a:r>
              <a:rPr lang="en-US" altLang="zh-CN" dirty="0" err="1"/>
              <a:t>q</a:t>
            </a:r>
            <a:r>
              <a:rPr lang="zh-CN" altLang="en-US" dirty="0"/>
              <a:t>和</a:t>
            </a:r>
            <a:r>
              <a:rPr lang="en-US" altLang="zh-CN" dirty="0" err="1"/>
              <a:t>q</a:t>
            </a:r>
            <a:r>
              <a:rPr lang="en-US" altLang="zh-CN" dirty="0" err="1">
                <a:sym typeface="Symbol"/>
              </a:rPr>
              <a:t></a:t>
            </a:r>
            <a:r>
              <a:rPr lang="en-US" altLang="zh-CN" dirty="0" err="1"/>
              <a:t>r</a:t>
            </a:r>
            <a:r>
              <a:rPr lang="zh-CN" altLang="en-US" dirty="0"/>
              <a:t>，</a:t>
            </a:r>
            <a:r>
              <a:rPr lang="zh-CN" altLang="zh-CN" dirty="0"/>
              <a:t>这</a:t>
            </a:r>
            <a:r>
              <a:rPr lang="zh-CN" altLang="en-US" dirty="0"/>
              <a:t>两</a:t>
            </a:r>
            <a:r>
              <a:rPr lang="zh-CN" altLang="zh-CN" dirty="0"/>
              <a:t>矩阵相乘</a:t>
            </a:r>
            <a:r>
              <a:rPr lang="zh-CN" altLang="en-US" dirty="0"/>
              <a:t>需进行</a:t>
            </a:r>
            <a:r>
              <a:rPr lang="en-US" altLang="zh-CN" dirty="0" err="1"/>
              <a:t>p</a:t>
            </a:r>
            <a:r>
              <a:rPr lang="en-US" altLang="zh-CN" dirty="0" err="1">
                <a:sym typeface="Symbol"/>
              </a:rPr>
              <a:t></a:t>
            </a:r>
            <a:r>
              <a:rPr lang="en-US" altLang="zh-CN" dirty="0" err="1"/>
              <a:t>q</a:t>
            </a:r>
            <a:r>
              <a:rPr lang="en-US" altLang="zh-CN" dirty="0" err="1">
                <a:sym typeface="Symbol"/>
              </a:rPr>
              <a:t></a:t>
            </a:r>
            <a:r>
              <a:rPr lang="en-US" altLang="zh-CN" dirty="0" err="1"/>
              <a:t>r</a:t>
            </a:r>
            <a:r>
              <a:rPr lang="zh-CN" altLang="en-US" dirty="0"/>
              <a:t>次乘法</a:t>
            </a:r>
            <a:endParaRPr lang="en-US" altLang="zh-CN" dirty="0"/>
          </a:p>
          <a:p>
            <a:endParaRPr lang="en-US" altLang="zh-CN" baseline="-25000" dirty="0"/>
          </a:p>
          <a:p>
            <a:endParaRPr lang="zh-CN" altLang="zh-CN"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a:t>
            </a:fld>
            <a:endParaRPr lang="en-US" altLang="zh-CN" dirty="0"/>
          </a:p>
        </p:txBody>
      </p:sp>
    </p:spTree>
    <p:extLst>
      <p:ext uri="{BB962C8B-B14F-4D97-AF65-F5344CB8AC3E}">
        <p14:creationId xmlns:p14="http://schemas.microsoft.com/office/powerpoint/2010/main" val="234295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zh-CN" dirty="0"/>
              <a:t>一定</a:t>
            </a:r>
            <a:r>
              <a:rPr lang="zh-CN" altLang="en-US" dirty="0"/>
              <a:t>存在</a:t>
            </a:r>
            <a:r>
              <a:rPr lang="zh-CN" altLang="zh-CN" dirty="0"/>
              <a:t>最优调度</a:t>
            </a:r>
            <a:r>
              <a:rPr lang="zh-CN" altLang="en-US" dirty="0"/>
              <a:t>使</a:t>
            </a:r>
            <a:r>
              <a:rPr lang="en-US" altLang="zh-CN" dirty="0"/>
              <a:t>M1</a:t>
            </a:r>
            <a:r>
              <a:rPr lang="zh-CN" altLang="zh-CN" dirty="0"/>
              <a:t>上的加工是无间断的</a:t>
            </a:r>
            <a:endParaRPr lang="en-US" altLang="zh-CN" dirty="0"/>
          </a:p>
          <a:p>
            <a:pPr lvl="1"/>
            <a:r>
              <a:rPr lang="zh-CN" altLang="en-US" dirty="0"/>
              <a:t>即</a:t>
            </a:r>
            <a:r>
              <a:rPr lang="en-US" altLang="zh-CN" dirty="0"/>
              <a:t>M1</a:t>
            </a:r>
            <a:r>
              <a:rPr lang="zh-CN" altLang="en-US" dirty="0"/>
              <a:t>上的总加工时间是所有</a:t>
            </a:r>
            <a:r>
              <a:rPr lang="en-US" altLang="zh-CN" dirty="0" err="1"/>
              <a:t>ai</a:t>
            </a:r>
            <a:r>
              <a:rPr lang="zh-CN" altLang="en-US" dirty="0"/>
              <a:t>之和</a:t>
            </a:r>
            <a:endParaRPr lang="en-US" altLang="zh-CN" dirty="0"/>
          </a:p>
          <a:p>
            <a:pPr lvl="1"/>
            <a:r>
              <a:rPr lang="en-US" altLang="zh-CN" dirty="0"/>
              <a:t>M2</a:t>
            </a:r>
            <a:r>
              <a:rPr lang="zh-CN" altLang="en-US" dirty="0"/>
              <a:t>上不一定是</a:t>
            </a:r>
            <a:r>
              <a:rPr lang="en-US" altLang="zh-CN" dirty="0"/>
              <a:t>bi</a:t>
            </a:r>
            <a:r>
              <a:rPr lang="zh-CN" altLang="en-US" dirty="0"/>
              <a:t>之和</a:t>
            </a:r>
            <a:endParaRPr lang="en-US" altLang="zh-CN" dirty="0"/>
          </a:p>
          <a:p>
            <a:r>
              <a:rPr lang="zh-CN" altLang="en-US" dirty="0"/>
              <a:t>一定存在</a:t>
            </a:r>
            <a:r>
              <a:rPr lang="zh-CN" altLang="zh-CN" dirty="0"/>
              <a:t>最优调度</a:t>
            </a:r>
            <a:r>
              <a:rPr lang="zh-CN" altLang="en-US" dirty="0"/>
              <a:t>使作业</a:t>
            </a:r>
            <a:r>
              <a:rPr lang="zh-CN" altLang="zh-CN" dirty="0"/>
              <a:t>在</a:t>
            </a:r>
            <a:r>
              <a:rPr lang="zh-CN" altLang="en-US" dirty="0"/>
              <a:t>两台机器</a:t>
            </a:r>
            <a:r>
              <a:rPr lang="zh-CN" altLang="zh-CN" dirty="0"/>
              <a:t>上的加工次序是完全相同的</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50</a:t>
            </a:fld>
            <a:endParaRPr lang="en-US" altLang="zh-CN" dirty="0"/>
          </a:p>
        </p:txBody>
      </p:sp>
      <p:grpSp>
        <p:nvGrpSpPr>
          <p:cNvPr id="14" name="组合 13"/>
          <p:cNvGrpSpPr/>
          <p:nvPr/>
        </p:nvGrpSpPr>
        <p:grpSpPr>
          <a:xfrm>
            <a:off x="2666648" y="3933056"/>
            <a:ext cx="4140983" cy="400110"/>
            <a:chOff x="2666648" y="4020400"/>
            <a:chExt cx="4140983" cy="400110"/>
          </a:xfrm>
        </p:grpSpPr>
        <p:sp>
          <p:nvSpPr>
            <p:cNvPr id="7" name="TextBox 6"/>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8" name="TextBox 7"/>
            <p:cNvSpPr txBox="1"/>
            <p:nvPr/>
          </p:nvSpPr>
          <p:spPr>
            <a:xfrm>
              <a:off x="3779911" y="4020400"/>
              <a:ext cx="397866"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ai</a:t>
              </a:r>
              <a:endParaRPr lang="zh-CN" altLang="en-US" sz="2000" b="1" dirty="0">
                <a:solidFill>
                  <a:srgbClr val="000099"/>
                </a:solidFill>
                <a:ea typeface="黑体" pitchFamily="49" charset="-122"/>
              </a:endParaRPr>
            </a:p>
          </p:txBody>
        </p:sp>
        <p:sp>
          <p:nvSpPr>
            <p:cNvPr id="10" name="TextBox 9"/>
            <p:cNvSpPr txBox="1"/>
            <p:nvPr/>
          </p:nvSpPr>
          <p:spPr>
            <a:xfrm>
              <a:off x="5292080" y="4020400"/>
              <a:ext cx="397866"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aj</a:t>
              </a:r>
              <a:endParaRPr lang="zh-CN" altLang="en-US" sz="2000" b="1" dirty="0">
                <a:solidFill>
                  <a:srgbClr val="000099"/>
                </a:solidFill>
                <a:ea typeface="黑体" pitchFamily="49" charset="-122"/>
              </a:endParaRPr>
            </a:p>
          </p:txBody>
        </p:sp>
        <p:sp>
          <p:nvSpPr>
            <p:cNvPr id="12" name="TextBox 11"/>
            <p:cNvSpPr txBox="1"/>
            <p:nvPr/>
          </p:nvSpPr>
          <p:spPr>
            <a:xfrm>
              <a:off x="417998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13" name="TextBox 12"/>
            <p:cNvSpPr txBox="1"/>
            <p:nvPr/>
          </p:nvSpPr>
          <p:spPr>
            <a:xfrm>
              <a:off x="569436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grpSp>
        <p:nvGrpSpPr>
          <p:cNvPr id="15" name="组合 14"/>
          <p:cNvGrpSpPr/>
          <p:nvPr/>
        </p:nvGrpSpPr>
        <p:grpSpPr>
          <a:xfrm>
            <a:off x="3071923" y="4325230"/>
            <a:ext cx="4164373" cy="400110"/>
            <a:chOff x="2666648" y="4020400"/>
            <a:chExt cx="4164373" cy="400110"/>
          </a:xfrm>
        </p:grpSpPr>
        <p:sp>
          <p:nvSpPr>
            <p:cNvPr id="16" name="TextBox 15"/>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17" name="TextBox 16"/>
            <p:cNvSpPr txBox="1"/>
            <p:nvPr/>
          </p:nvSpPr>
          <p:spPr>
            <a:xfrm>
              <a:off x="3779911"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bi</a:t>
              </a:r>
              <a:endParaRPr lang="zh-CN" altLang="en-US" sz="2000" b="1" dirty="0">
                <a:solidFill>
                  <a:srgbClr val="000099"/>
                </a:solidFill>
                <a:ea typeface="黑体" pitchFamily="49" charset="-122"/>
              </a:endParaRPr>
            </a:p>
          </p:txBody>
        </p:sp>
        <p:sp>
          <p:nvSpPr>
            <p:cNvPr id="18" name="TextBox 17"/>
            <p:cNvSpPr txBox="1"/>
            <p:nvPr/>
          </p:nvSpPr>
          <p:spPr>
            <a:xfrm>
              <a:off x="5305466"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bj</a:t>
              </a:r>
              <a:endParaRPr lang="zh-CN" altLang="en-US" sz="2000" b="1" dirty="0">
                <a:solidFill>
                  <a:srgbClr val="000099"/>
                </a:solidFill>
                <a:ea typeface="黑体" pitchFamily="49" charset="-122"/>
              </a:endParaRPr>
            </a:p>
          </p:txBody>
        </p:sp>
        <p:sp>
          <p:nvSpPr>
            <p:cNvPr id="19" name="TextBox 18"/>
            <p:cNvSpPr txBox="1"/>
            <p:nvPr/>
          </p:nvSpPr>
          <p:spPr>
            <a:xfrm>
              <a:off x="4192203"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20" name="TextBox 19"/>
            <p:cNvSpPr txBox="1"/>
            <p:nvPr/>
          </p:nvSpPr>
          <p:spPr>
            <a:xfrm>
              <a:off x="571775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sp>
        <p:nvSpPr>
          <p:cNvPr id="21" name="TextBox 20"/>
          <p:cNvSpPr txBox="1"/>
          <p:nvPr/>
        </p:nvSpPr>
        <p:spPr>
          <a:xfrm>
            <a:off x="2038315" y="3933056"/>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M1</a:t>
            </a:r>
            <a:endParaRPr lang="zh-CN" altLang="en-US" sz="2000" b="1" dirty="0">
              <a:solidFill>
                <a:srgbClr val="000099"/>
              </a:solidFill>
              <a:ea typeface="黑体" pitchFamily="49" charset="-122"/>
            </a:endParaRPr>
          </a:p>
        </p:txBody>
      </p:sp>
      <p:sp>
        <p:nvSpPr>
          <p:cNvPr id="22" name="TextBox 21"/>
          <p:cNvSpPr txBox="1"/>
          <p:nvPr/>
        </p:nvSpPr>
        <p:spPr>
          <a:xfrm>
            <a:off x="2038314" y="4313764"/>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M2</a:t>
            </a:r>
            <a:endParaRPr lang="zh-CN" altLang="en-US" sz="2000" b="1" dirty="0">
              <a:solidFill>
                <a:srgbClr val="000099"/>
              </a:solidFill>
              <a:ea typeface="黑体" pitchFamily="49" charset="-122"/>
            </a:endParaRPr>
          </a:p>
        </p:txBody>
      </p:sp>
      <p:sp>
        <p:nvSpPr>
          <p:cNvPr id="24" name="TextBox 23"/>
          <p:cNvSpPr txBox="1"/>
          <p:nvPr/>
        </p:nvSpPr>
        <p:spPr>
          <a:xfrm>
            <a:off x="215516" y="5685639"/>
            <a:ext cx="8836073" cy="584775"/>
          </a:xfrm>
          <a:prstGeom prst="rect">
            <a:avLst/>
          </a:prstGeom>
          <a:solidFill>
            <a:schemeClr val="accent3">
              <a:lumMod val="85000"/>
            </a:schemeClr>
          </a:solidFill>
          <a:ln w="25400">
            <a:noFill/>
          </a:ln>
        </p:spPr>
        <p:txBody>
          <a:bodyPr wrap="none" rtlCol="0">
            <a:spAutoFit/>
          </a:bodyPr>
          <a:lstStyle/>
          <a:p>
            <a:pPr algn="ctr"/>
            <a:r>
              <a:rPr lang="zh-CN" altLang="zh-CN" sz="3200" b="1" dirty="0">
                <a:solidFill>
                  <a:srgbClr val="C00000"/>
                </a:solidFill>
                <a:ea typeface="黑体" pitchFamily="49" charset="-122"/>
              </a:rPr>
              <a:t>仅需考虑在</a:t>
            </a:r>
            <a:r>
              <a:rPr lang="zh-CN" altLang="en-US" sz="3200" b="1" dirty="0">
                <a:solidFill>
                  <a:srgbClr val="C00000"/>
                </a:solidFill>
                <a:ea typeface="黑体" pitchFamily="49" charset="-122"/>
              </a:rPr>
              <a:t>两台机上</a:t>
            </a:r>
            <a:r>
              <a:rPr lang="zh-CN" altLang="zh-CN" sz="3200" b="1" dirty="0">
                <a:solidFill>
                  <a:srgbClr val="C00000"/>
                </a:solidFill>
                <a:ea typeface="黑体" pitchFamily="49" charset="-122"/>
              </a:rPr>
              <a:t>上加工次序完全相同的调度</a:t>
            </a:r>
            <a:endParaRPr lang="zh-CN" altLang="en-US" sz="3200" b="1" dirty="0">
              <a:solidFill>
                <a:srgbClr val="C00000"/>
              </a:solidFill>
              <a:ea typeface="黑体" pitchFamily="49" charset="-122"/>
            </a:endParaRPr>
          </a:p>
        </p:txBody>
      </p:sp>
      <p:grpSp>
        <p:nvGrpSpPr>
          <p:cNvPr id="25" name="组合 24"/>
          <p:cNvGrpSpPr/>
          <p:nvPr/>
        </p:nvGrpSpPr>
        <p:grpSpPr>
          <a:xfrm>
            <a:off x="4597497" y="4721274"/>
            <a:ext cx="4164373" cy="400110"/>
            <a:chOff x="2666648" y="4020400"/>
            <a:chExt cx="4164373" cy="400110"/>
          </a:xfrm>
        </p:grpSpPr>
        <p:sp>
          <p:nvSpPr>
            <p:cNvPr id="26" name="TextBox 25"/>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27" name="TextBox 26"/>
            <p:cNvSpPr txBox="1"/>
            <p:nvPr/>
          </p:nvSpPr>
          <p:spPr>
            <a:xfrm>
              <a:off x="3779911"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C00000"/>
                  </a:solidFill>
                  <a:ea typeface="黑体" pitchFamily="49" charset="-122"/>
                </a:rPr>
                <a:t>bj</a:t>
              </a:r>
              <a:endParaRPr lang="zh-CN" altLang="en-US" sz="2000" b="1" dirty="0">
                <a:solidFill>
                  <a:srgbClr val="C00000"/>
                </a:solidFill>
                <a:ea typeface="黑体" pitchFamily="49" charset="-122"/>
              </a:endParaRPr>
            </a:p>
          </p:txBody>
        </p:sp>
        <p:sp>
          <p:nvSpPr>
            <p:cNvPr id="28" name="TextBox 27"/>
            <p:cNvSpPr txBox="1"/>
            <p:nvPr/>
          </p:nvSpPr>
          <p:spPr>
            <a:xfrm>
              <a:off x="5305466"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a:solidFill>
                    <a:srgbClr val="C00000"/>
                  </a:solidFill>
                  <a:ea typeface="黑体" pitchFamily="49" charset="-122"/>
                </a:rPr>
                <a:t>bi</a:t>
              </a:r>
              <a:endParaRPr lang="zh-CN" altLang="en-US" sz="2000" b="1" dirty="0">
                <a:solidFill>
                  <a:srgbClr val="C00000"/>
                </a:solidFill>
                <a:ea typeface="黑体" pitchFamily="49" charset="-122"/>
              </a:endParaRPr>
            </a:p>
          </p:txBody>
        </p:sp>
        <p:sp>
          <p:nvSpPr>
            <p:cNvPr id="29" name="TextBox 28"/>
            <p:cNvSpPr txBox="1"/>
            <p:nvPr/>
          </p:nvSpPr>
          <p:spPr>
            <a:xfrm>
              <a:off x="4192203"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30" name="TextBox 29"/>
            <p:cNvSpPr txBox="1"/>
            <p:nvPr/>
          </p:nvSpPr>
          <p:spPr>
            <a:xfrm>
              <a:off x="571775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sp>
        <p:nvSpPr>
          <p:cNvPr id="31" name="TextBox 30"/>
          <p:cNvSpPr txBox="1"/>
          <p:nvPr/>
        </p:nvSpPr>
        <p:spPr>
          <a:xfrm>
            <a:off x="2051247" y="4709808"/>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C00000"/>
                </a:solidFill>
                <a:ea typeface="黑体" pitchFamily="49" charset="-122"/>
              </a:rPr>
              <a:t>M2</a:t>
            </a:r>
            <a:endParaRPr lang="zh-CN" altLang="en-US" sz="2000" b="1" dirty="0">
              <a:solidFill>
                <a:srgbClr val="C00000"/>
              </a:solidFill>
              <a:ea typeface="黑体" pitchFamily="49" charset="-122"/>
            </a:endParaRPr>
          </a:p>
        </p:txBody>
      </p:sp>
      <p:sp>
        <p:nvSpPr>
          <p:cNvPr id="6" name="矩形 5"/>
          <p:cNvSpPr/>
          <p:nvPr/>
        </p:nvSpPr>
        <p:spPr>
          <a:xfrm>
            <a:off x="896664" y="5193196"/>
            <a:ext cx="7363037" cy="492443"/>
          </a:xfrm>
          <a:prstGeom prst="rect">
            <a:avLst/>
          </a:prstGeom>
        </p:spPr>
        <p:txBody>
          <a:bodyPr wrap="square">
            <a:spAutoFit/>
          </a:bodyPr>
          <a:lstStyle/>
          <a:p>
            <a:r>
              <a:rPr lang="zh-CN" altLang="en-US" sz="2600" b="1" dirty="0">
                <a:solidFill>
                  <a:schemeClr val="bg2"/>
                </a:solidFill>
              </a:rPr>
              <a:t>若是</a:t>
            </a:r>
            <a:r>
              <a:rPr lang="en-US" altLang="zh-CN" sz="2600" b="1" dirty="0">
                <a:solidFill>
                  <a:schemeClr val="bg2"/>
                </a:solidFill>
              </a:rPr>
              <a:t>bi</a:t>
            </a:r>
            <a:r>
              <a:rPr lang="zh-CN" altLang="en-US" sz="2600" b="1" dirty="0">
                <a:solidFill>
                  <a:schemeClr val="bg2"/>
                </a:solidFill>
              </a:rPr>
              <a:t>和</a:t>
            </a:r>
            <a:r>
              <a:rPr lang="en-US" altLang="zh-CN" sz="2600" b="1" dirty="0" err="1">
                <a:solidFill>
                  <a:schemeClr val="bg2"/>
                </a:solidFill>
              </a:rPr>
              <a:t>bj</a:t>
            </a:r>
            <a:r>
              <a:rPr lang="zh-CN" altLang="en-US" sz="2600" b="1" dirty="0">
                <a:solidFill>
                  <a:schemeClr val="bg2"/>
                </a:solidFill>
              </a:rPr>
              <a:t>交换，则</a:t>
            </a:r>
            <a:r>
              <a:rPr lang="en-US" altLang="zh-CN" sz="2600" b="1" dirty="0" err="1">
                <a:solidFill>
                  <a:schemeClr val="bg2"/>
                </a:solidFill>
              </a:rPr>
              <a:t>bj</a:t>
            </a:r>
            <a:r>
              <a:rPr lang="zh-CN" altLang="en-US" sz="2600" b="1" dirty="0">
                <a:solidFill>
                  <a:schemeClr val="bg2"/>
                </a:solidFill>
              </a:rPr>
              <a:t>需要</a:t>
            </a:r>
            <a:r>
              <a:rPr lang="en-US" altLang="zh-CN" sz="2600" b="1" dirty="0" err="1">
                <a:solidFill>
                  <a:schemeClr val="bg2"/>
                </a:solidFill>
              </a:rPr>
              <a:t>aj</a:t>
            </a:r>
            <a:r>
              <a:rPr lang="zh-CN" altLang="en-US" sz="2600" b="1" dirty="0">
                <a:solidFill>
                  <a:schemeClr val="bg2"/>
                </a:solidFill>
              </a:rPr>
              <a:t>结束，等待时间更长</a:t>
            </a:r>
          </a:p>
        </p:txBody>
      </p:sp>
    </p:spTree>
    <p:extLst>
      <p:ext uri="{BB962C8B-B14F-4D97-AF65-F5344CB8AC3E}">
        <p14:creationId xmlns:p14="http://schemas.microsoft.com/office/powerpoint/2010/main" val="39995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latin typeface="+mn-lt"/>
              </a:rPr>
              <a:t>N={1,2,…,n}</a:t>
            </a:r>
            <a:r>
              <a:rPr lang="zh-CN" altLang="en-US" dirty="0">
                <a:latin typeface="+mn-lt"/>
              </a:rPr>
              <a:t>，子集</a:t>
            </a:r>
            <a:r>
              <a:rPr lang="en-US" altLang="zh-CN" dirty="0">
                <a:latin typeface="+mn-lt"/>
              </a:rPr>
              <a:t>S</a:t>
            </a:r>
            <a:r>
              <a:rPr lang="zh-CN" altLang="en-US" dirty="0">
                <a:latin typeface="+mn-lt"/>
                <a:cs typeface="Times New Roman"/>
              </a:rPr>
              <a:t> </a:t>
            </a:r>
            <a:r>
              <a:rPr lang="en-US" altLang="zh-CN" dirty="0">
                <a:latin typeface="+mn-lt"/>
                <a:sym typeface="Symbol"/>
              </a:rPr>
              <a:t> </a:t>
            </a:r>
            <a:r>
              <a:rPr lang="en-US" altLang="zh-CN" dirty="0">
                <a:latin typeface="+mn-lt"/>
              </a:rPr>
              <a:t>N</a:t>
            </a:r>
          </a:p>
          <a:p>
            <a:pPr lvl="1"/>
            <a:r>
              <a:rPr lang="zh-CN" altLang="en-US" dirty="0">
                <a:latin typeface="+mn-lt"/>
              </a:rPr>
              <a:t>机器</a:t>
            </a:r>
            <a:r>
              <a:rPr lang="en-US" altLang="zh-CN" dirty="0">
                <a:latin typeface="+mn-lt"/>
              </a:rPr>
              <a:t>M1</a:t>
            </a:r>
            <a:r>
              <a:rPr lang="zh-CN" altLang="en-US" dirty="0">
                <a:latin typeface="+mn-lt"/>
              </a:rPr>
              <a:t>开始加工</a:t>
            </a:r>
            <a:r>
              <a:rPr lang="en-US" altLang="zh-CN" dirty="0">
                <a:latin typeface="+mn-lt"/>
              </a:rPr>
              <a:t>S</a:t>
            </a:r>
            <a:r>
              <a:rPr lang="zh-CN" altLang="en-US" dirty="0">
                <a:latin typeface="+mn-lt"/>
              </a:rPr>
              <a:t>中作业时，机器</a:t>
            </a:r>
            <a:r>
              <a:rPr lang="en-US" altLang="zh-CN" dirty="0">
                <a:latin typeface="+mn-lt"/>
              </a:rPr>
              <a:t>M2</a:t>
            </a:r>
            <a:r>
              <a:rPr lang="zh-CN" altLang="en-US" dirty="0">
                <a:latin typeface="+mn-lt"/>
              </a:rPr>
              <a:t>还在加工其他作业，要等时间 </a:t>
            </a:r>
            <a:r>
              <a:rPr lang="en-US" altLang="zh-CN" dirty="0">
                <a:latin typeface="+mn-lt"/>
              </a:rPr>
              <a:t>t </a:t>
            </a:r>
            <a:r>
              <a:rPr lang="zh-CN" altLang="en-US" dirty="0">
                <a:latin typeface="+mn-lt"/>
              </a:rPr>
              <a:t>后才可利用</a:t>
            </a:r>
            <a:endParaRPr lang="en-US" altLang="zh-CN" dirty="0">
              <a:latin typeface="+mn-lt"/>
            </a:endParaRPr>
          </a:p>
          <a:p>
            <a:pPr lvl="2"/>
            <a:r>
              <a:rPr lang="zh-CN" altLang="en-US" dirty="0">
                <a:latin typeface="+mn-lt"/>
              </a:rPr>
              <a:t>则完成</a:t>
            </a:r>
            <a:r>
              <a:rPr lang="en-US" altLang="zh-CN" dirty="0">
                <a:latin typeface="+mn-lt"/>
              </a:rPr>
              <a:t>S</a:t>
            </a:r>
            <a:r>
              <a:rPr lang="zh-CN" altLang="en-US" dirty="0">
                <a:latin typeface="+mn-lt"/>
              </a:rPr>
              <a:t>中作业所需的最短时间记为</a:t>
            </a:r>
            <a:r>
              <a:rPr lang="en-US" altLang="zh-CN" dirty="0">
                <a:solidFill>
                  <a:srgbClr val="FF0000"/>
                </a:solidFill>
                <a:latin typeface="+mn-lt"/>
              </a:rPr>
              <a:t>T(</a:t>
            </a:r>
            <a:r>
              <a:rPr lang="en-US" altLang="zh-CN" dirty="0" err="1">
                <a:solidFill>
                  <a:srgbClr val="FF0000"/>
                </a:solidFill>
                <a:latin typeface="+mn-lt"/>
              </a:rPr>
              <a:t>S,t</a:t>
            </a:r>
            <a:r>
              <a:rPr lang="en-US" altLang="zh-CN" dirty="0">
                <a:solidFill>
                  <a:srgbClr val="FF0000"/>
                </a:solidFill>
                <a:latin typeface="+mn-lt"/>
              </a:rPr>
              <a:t>)</a:t>
            </a:r>
          </a:p>
          <a:p>
            <a:pPr lvl="2"/>
            <a:r>
              <a:rPr lang="zh-CN" altLang="en-US" dirty="0">
                <a:latin typeface="+mn-lt"/>
              </a:rPr>
              <a:t>完成所有作业所需的最短时间记为</a:t>
            </a:r>
            <a:r>
              <a:rPr lang="en-US" altLang="zh-CN" dirty="0">
                <a:solidFill>
                  <a:srgbClr val="FF0000"/>
                </a:solidFill>
                <a:latin typeface="+mn-lt"/>
              </a:rPr>
              <a:t>T(N,0)</a:t>
            </a:r>
          </a:p>
          <a:p>
            <a:pPr lvl="2"/>
            <a:r>
              <a:rPr lang="pt-BR" altLang="zh-CN" dirty="0">
                <a:latin typeface="+mn-lt"/>
              </a:rPr>
              <a:t>T(N,0)=min{ai + T(N-{i}, bi)},  </a:t>
            </a:r>
            <a:r>
              <a:rPr lang="en-US" altLang="zh-CN" dirty="0" err="1">
                <a:latin typeface="+mn-lt"/>
              </a:rPr>
              <a:t>i∈N</a:t>
            </a:r>
            <a:endParaRPr lang="en-US" altLang="zh-CN" dirty="0">
              <a:latin typeface="+mn-lt"/>
            </a:endParaRPr>
          </a:p>
          <a:p>
            <a:pPr lvl="3"/>
            <a:r>
              <a:rPr lang="en-US" altLang="zh-CN" b="1" dirty="0" err="1">
                <a:latin typeface="+mn-lt"/>
              </a:rPr>
              <a:t>ai</a:t>
            </a:r>
            <a:r>
              <a:rPr lang="zh-CN" altLang="en-US" b="1" dirty="0">
                <a:latin typeface="+mn-lt"/>
              </a:rPr>
              <a:t>：选一个作业 </a:t>
            </a:r>
            <a:r>
              <a:rPr lang="en-US" altLang="zh-CN" b="1" dirty="0">
                <a:latin typeface="+mn-lt"/>
              </a:rPr>
              <a:t>i </a:t>
            </a:r>
            <a:r>
              <a:rPr lang="zh-CN" altLang="en-US" b="1" dirty="0">
                <a:latin typeface="+mn-lt"/>
              </a:rPr>
              <a:t>先加工，在</a:t>
            </a:r>
            <a:r>
              <a:rPr lang="en-US" altLang="zh-CN" b="1" dirty="0">
                <a:latin typeface="+mn-lt"/>
              </a:rPr>
              <a:t>M1</a:t>
            </a:r>
            <a:r>
              <a:rPr lang="zh-CN" altLang="en-US" b="1" dirty="0">
                <a:latin typeface="+mn-lt"/>
              </a:rPr>
              <a:t>的加工时间</a:t>
            </a:r>
            <a:endParaRPr lang="en-US" altLang="zh-CN" b="1" dirty="0">
              <a:latin typeface="+mn-lt"/>
            </a:endParaRPr>
          </a:p>
          <a:p>
            <a:pPr lvl="3"/>
            <a:r>
              <a:rPr lang="en-US" altLang="zh-CN" b="1" dirty="0">
                <a:latin typeface="+mn-lt"/>
              </a:rPr>
              <a:t>T(N-{i},bi}</a:t>
            </a:r>
            <a:r>
              <a:rPr lang="zh-CN" altLang="en-US" b="1" dirty="0">
                <a:latin typeface="+mn-lt"/>
              </a:rPr>
              <a:t>：剩下的作业等</a:t>
            </a:r>
            <a:r>
              <a:rPr lang="en-US" altLang="zh-CN" b="1" dirty="0">
                <a:latin typeface="+mn-lt"/>
              </a:rPr>
              <a:t>bi</a:t>
            </a:r>
            <a:r>
              <a:rPr lang="zh-CN" altLang="en-US" b="1" dirty="0">
                <a:latin typeface="+mn-lt"/>
              </a:rPr>
              <a:t>才能在</a:t>
            </a:r>
            <a:r>
              <a:rPr lang="en-US" altLang="zh-CN" b="1" dirty="0">
                <a:latin typeface="+mn-lt"/>
              </a:rPr>
              <a:t>M2</a:t>
            </a:r>
            <a:r>
              <a:rPr lang="zh-CN" altLang="en-US" b="1" dirty="0">
                <a:latin typeface="+mn-lt"/>
              </a:rPr>
              <a:t>加工</a:t>
            </a:r>
            <a:endParaRPr lang="pt-BR" altLang="zh-CN" b="1" dirty="0">
              <a:latin typeface="+mn-lt"/>
            </a:endParaRPr>
          </a:p>
          <a:p>
            <a:pPr lvl="2"/>
            <a:endParaRPr lang="en-US" altLang="zh-CN" dirty="0">
              <a:latin typeface="+mn-lt"/>
            </a:endParaRPr>
          </a:p>
          <a:p>
            <a:pPr lvl="3"/>
            <a:endParaRPr lang="en-US" altLang="zh-CN" dirty="0">
              <a:latin typeface="+mn-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51</a:t>
            </a:fld>
            <a:endParaRPr lang="en-US" altLang="zh-CN" dirty="0"/>
          </a:p>
        </p:txBody>
      </p:sp>
    </p:spTree>
    <p:extLst>
      <p:ext uri="{BB962C8B-B14F-4D97-AF65-F5344CB8AC3E}">
        <p14:creationId xmlns:p14="http://schemas.microsoft.com/office/powerpoint/2010/main" val="793984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latin typeface="+mn-lt"/>
              </a:rPr>
              <a:t>N={1,2,…,n}</a:t>
            </a:r>
            <a:r>
              <a:rPr lang="zh-CN" altLang="en-US" dirty="0">
                <a:latin typeface="+mn-lt"/>
              </a:rPr>
              <a:t>，子集</a:t>
            </a:r>
            <a:r>
              <a:rPr lang="en-US" altLang="zh-CN" dirty="0">
                <a:latin typeface="+mn-lt"/>
              </a:rPr>
              <a:t>S</a:t>
            </a:r>
            <a:r>
              <a:rPr lang="zh-CN" altLang="en-US" dirty="0">
                <a:latin typeface="+mn-lt"/>
                <a:cs typeface="Times New Roman"/>
              </a:rPr>
              <a:t> </a:t>
            </a:r>
            <a:r>
              <a:rPr lang="en-US" altLang="zh-CN" dirty="0">
                <a:latin typeface="+mn-lt"/>
                <a:sym typeface="Symbol"/>
              </a:rPr>
              <a:t> </a:t>
            </a:r>
            <a:r>
              <a:rPr lang="en-US" altLang="zh-CN" dirty="0">
                <a:latin typeface="+mn-lt"/>
              </a:rPr>
              <a:t>N</a:t>
            </a:r>
          </a:p>
          <a:p>
            <a:pPr lvl="1"/>
            <a:r>
              <a:rPr lang="zh-CN" altLang="en-US" dirty="0">
                <a:latin typeface="+mn-lt"/>
              </a:rPr>
              <a:t>机器</a:t>
            </a:r>
            <a:r>
              <a:rPr lang="en-US" altLang="zh-CN" dirty="0">
                <a:latin typeface="+mn-lt"/>
              </a:rPr>
              <a:t>M1</a:t>
            </a:r>
            <a:r>
              <a:rPr lang="zh-CN" altLang="en-US" dirty="0">
                <a:latin typeface="+mn-lt"/>
              </a:rPr>
              <a:t>开始加工</a:t>
            </a:r>
            <a:r>
              <a:rPr lang="en-US" altLang="zh-CN" dirty="0">
                <a:latin typeface="+mn-lt"/>
              </a:rPr>
              <a:t>S</a:t>
            </a:r>
            <a:r>
              <a:rPr lang="zh-CN" altLang="en-US" dirty="0">
                <a:latin typeface="+mn-lt"/>
              </a:rPr>
              <a:t>中作业时，机器</a:t>
            </a:r>
            <a:r>
              <a:rPr lang="en-US" altLang="zh-CN" dirty="0">
                <a:latin typeface="+mn-lt"/>
              </a:rPr>
              <a:t>M2</a:t>
            </a:r>
            <a:r>
              <a:rPr lang="zh-CN" altLang="en-US" dirty="0">
                <a:latin typeface="+mn-lt"/>
              </a:rPr>
              <a:t>还在加工其他作业，要等时间 </a:t>
            </a:r>
            <a:r>
              <a:rPr lang="en-US" altLang="zh-CN" dirty="0">
                <a:latin typeface="+mn-lt"/>
              </a:rPr>
              <a:t>t </a:t>
            </a:r>
            <a:r>
              <a:rPr lang="zh-CN" altLang="en-US" dirty="0">
                <a:latin typeface="+mn-lt"/>
              </a:rPr>
              <a:t>后才可利用</a:t>
            </a:r>
            <a:endParaRPr lang="en-US" altLang="zh-CN" dirty="0">
              <a:latin typeface="+mn-lt"/>
            </a:endParaRPr>
          </a:p>
          <a:p>
            <a:pPr lvl="2"/>
            <a:r>
              <a:rPr lang="zh-CN" altLang="en-US" dirty="0">
                <a:latin typeface="+mn-lt"/>
              </a:rPr>
              <a:t>则完成</a:t>
            </a:r>
            <a:r>
              <a:rPr lang="en-US" altLang="zh-CN" dirty="0">
                <a:latin typeface="+mn-lt"/>
              </a:rPr>
              <a:t>S</a:t>
            </a:r>
            <a:r>
              <a:rPr lang="zh-CN" altLang="en-US" dirty="0">
                <a:latin typeface="+mn-lt"/>
              </a:rPr>
              <a:t>中作业所需的最短时间记为</a:t>
            </a:r>
            <a:r>
              <a:rPr lang="en-US" altLang="zh-CN" dirty="0">
                <a:solidFill>
                  <a:srgbClr val="FF0000"/>
                </a:solidFill>
                <a:latin typeface="+mn-lt"/>
              </a:rPr>
              <a:t>T(</a:t>
            </a:r>
            <a:r>
              <a:rPr lang="en-US" altLang="zh-CN" dirty="0" err="1">
                <a:solidFill>
                  <a:srgbClr val="FF0000"/>
                </a:solidFill>
                <a:latin typeface="+mn-lt"/>
              </a:rPr>
              <a:t>S,t</a:t>
            </a:r>
            <a:r>
              <a:rPr lang="en-US" altLang="zh-CN" dirty="0">
                <a:solidFill>
                  <a:srgbClr val="FF0000"/>
                </a:solidFill>
                <a:latin typeface="+mn-lt"/>
              </a:rPr>
              <a:t>)</a:t>
            </a:r>
          </a:p>
          <a:p>
            <a:pPr lvl="2"/>
            <a:r>
              <a:rPr lang="zh-CN" altLang="en-US" dirty="0">
                <a:latin typeface="+mn-lt"/>
              </a:rPr>
              <a:t>完成所有作业所需的最短时间记为</a:t>
            </a:r>
            <a:r>
              <a:rPr lang="en-US" altLang="zh-CN" dirty="0">
                <a:solidFill>
                  <a:srgbClr val="FF0000"/>
                </a:solidFill>
                <a:latin typeface="+mn-lt"/>
              </a:rPr>
              <a:t>T(N,0)</a:t>
            </a:r>
          </a:p>
          <a:p>
            <a:pPr lvl="2"/>
            <a:r>
              <a:rPr lang="en-US" altLang="zh-CN" dirty="0">
                <a:latin typeface="+mn-lt"/>
              </a:rPr>
              <a:t>T(</a:t>
            </a:r>
            <a:r>
              <a:rPr lang="en-US" altLang="zh-CN" dirty="0" err="1">
                <a:latin typeface="+mn-lt"/>
              </a:rPr>
              <a:t>S,t</a:t>
            </a:r>
            <a:r>
              <a:rPr lang="en-US" altLang="zh-CN" dirty="0">
                <a:latin typeface="+mn-lt"/>
              </a:rPr>
              <a:t>)={</a:t>
            </a:r>
            <a:r>
              <a:rPr lang="en-US" altLang="zh-CN" dirty="0" err="1">
                <a:latin typeface="+mn-lt"/>
              </a:rPr>
              <a:t>ai</a:t>
            </a:r>
            <a:r>
              <a:rPr lang="en-US" altLang="zh-CN" dirty="0">
                <a:latin typeface="+mn-lt"/>
              </a:rPr>
              <a:t> + T(S-{i}, </a:t>
            </a:r>
            <a:r>
              <a:rPr lang="en-US" altLang="zh-CN" dirty="0" err="1">
                <a:latin typeface="+mn-lt"/>
              </a:rPr>
              <a:t>bi+max</a:t>
            </a:r>
            <a:r>
              <a:rPr lang="en-US" altLang="zh-CN" dirty="0">
                <a:latin typeface="+mn-lt"/>
              </a:rPr>
              <a:t>{t-ai,0})}, </a:t>
            </a:r>
            <a:r>
              <a:rPr lang="en-US" altLang="zh-CN" dirty="0" err="1">
                <a:latin typeface="+mn-lt"/>
              </a:rPr>
              <a:t>i∈S</a:t>
            </a:r>
            <a:endParaRPr lang="en-US" altLang="zh-CN" dirty="0">
              <a:latin typeface="+mn-lt"/>
            </a:endParaRPr>
          </a:p>
          <a:p>
            <a:pPr lvl="3"/>
            <a:r>
              <a:rPr lang="en-US" altLang="zh-CN" b="1" dirty="0" err="1"/>
              <a:t>ai</a:t>
            </a:r>
            <a:r>
              <a:rPr lang="zh-CN" altLang="en-US" b="1" dirty="0"/>
              <a:t>：选一个作业 </a:t>
            </a:r>
            <a:r>
              <a:rPr lang="en-US" altLang="zh-CN" b="1" dirty="0"/>
              <a:t>i </a:t>
            </a:r>
            <a:r>
              <a:rPr lang="zh-CN" altLang="en-US" b="1" dirty="0"/>
              <a:t>先加工，在</a:t>
            </a:r>
            <a:r>
              <a:rPr lang="en-US" altLang="zh-CN" b="1" dirty="0"/>
              <a:t>M1</a:t>
            </a:r>
            <a:r>
              <a:rPr lang="zh-CN" altLang="en-US" b="1" dirty="0"/>
              <a:t>的加工时间</a:t>
            </a:r>
            <a:endParaRPr lang="en-US" altLang="zh-CN" b="1" dirty="0"/>
          </a:p>
          <a:p>
            <a:pPr lvl="3"/>
            <a:r>
              <a:rPr lang="en-US" altLang="zh-CN" b="1" dirty="0"/>
              <a:t>T(S-{i}, </a:t>
            </a:r>
            <a:r>
              <a:rPr lang="en-US" altLang="zh-CN" b="1" dirty="0" err="1"/>
              <a:t>bi+max</a:t>
            </a:r>
            <a:r>
              <a:rPr lang="en-US" altLang="zh-CN" b="1" dirty="0"/>
              <a:t>{t-ai,0})</a:t>
            </a:r>
            <a:r>
              <a:rPr lang="zh-CN" altLang="en-US" b="1" dirty="0"/>
              <a:t>：剩下的作业等</a:t>
            </a:r>
            <a:r>
              <a:rPr lang="en-US" altLang="zh-CN" b="1" dirty="0" err="1"/>
              <a:t>bi+max</a:t>
            </a:r>
            <a:r>
              <a:rPr lang="en-US" altLang="zh-CN" b="1" dirty="0"/>
              <a:t>{t-ai,0}</a:t>
            </a:r>
            <a:r>
              <a:rPr lang="zh-CN" altLang="en-US" b="1" dirty="0"/>
              <a:t>才能在</a:t>
            </a:r>
            <a:r>
              <a:rPr lang="en-US" altLang="zh-CN" b="1" dirty="0"/>
              <a:t>M2</a:t>
            </a:r>
            <a:r>
              <a:rPr lang="zh-CN" altLang="en-US" b="1" dirty="0"/>
              <a:t>加工</a:t>
            </a:r>
            <a:endParaRPr lang="en-US" altLang="zh-CN" dirty="0">
              <a:latin typeface="+mn-lt"/>
            </a:endParaRPr>
          </a:p>
          <a:p>
            <a:pPr lvl="3"/>
            <a:endParaRPr lang="en-US" altLang="zh-CN" dirty="0">
              <a:latin typeface="+mn-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52</a:t>
            </a:fld>
            <a:endParaRPr lang="en-US" altLang="zh-CN" dirty="0"/>
          </a:p>
        </p:txBody>
      </p:sp>
    </p:spTree>
    <p:extLst>
      <p:ext uri="{BB962C8B-B14F-4D97-AF65-F5344CB8AC3E}">
        <p14:creationId xmlns:p14="http://schemas.microsoft.com/office/powerpoint/2010/main" val="1667491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T(</a:t>
            </a:r>
            <a:r>
              <a:rPr lang="en-US" altLang="zh-CN" dirty="0" err="1"/>
              <a:t>S,t</a:t>
            </a:r>
            <a:r>
              <a:rPr lang="en-US" altLang="zh-CN" dirty="0"/>
              <a:t>)={</a:t>
            </a:r>
            <a:r>
              <a:rPr lang="en-US" altLang="zh-CN" dirty="0" err="1"/>
              <a:t>ai</a:t>
            </a:r>
            <a:r>
              <a:rPr lang="en-US" altLang="zh-CN" dirty="0"/>
              <a:t> + T(S-{i}, </a:t>
            </a:r>
            <a:r>
              <a:rPr lang="en-US" altLang="zh-CN" dirty="0" err="1"/>
              <a:t>bi+max</a:t>
            </a:r>
            <a:r>
              <a:rPr lang="en-US" altLang="zh-CN" dirty="0"/>
              <a:t>{t-ai,0})}, </a:t>
            </a:r>
            <a:r>
              <a:rPr lang="en-US" altLang="zh-CN" dirty="0" err="1"/>
              <a:t>i∈S</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53</a:t>
            </a:fld>
            <a:endParaRPr lang="en-US" altLang="zh-CN" dirty="0"/>
          </a:p>
        </p:txBody>
      </p:sp>
      <p:sp>
        <p:nvSpPr>
          <p:cNvPr id="5" name="矩形 4"/>
          <p:cNvSpPr/>
          <p:nvPr/>
        </p:nvSpPr>
        <p:spPr>
          <a:xfrm>
            <a:off x="467544" y="5107833"/>
            <a:ext cx="8352928" cy="646331"/>
          </a:xfrm>
          <a:prstGeom prst="rect">
            <a:avLst/>
          </a:prstGeom>
        </p:spPr>
        <p:txBody>
          <a:bodyPr wrap="square">
            <a:spAutoFit/>
          </a:bodyPr>
          <a:lstStyle/>
          <a:p>
            <a:r>
              <a:rPr lang="en-US" altLang="zh-CN" b="1" dirty="0">
                <a:solidFill>
                  <a:srgbClr val="C00000"/>
                </a:solidFill>
              </a:rPr>
              <a:t>max{t-ai,0}</a:t>
            </a:r>
            <a:r>
              <a:rPr lang="zh-CN" altLang="en-US" b="1" dirty="0">
                <a:solidFill>
                  <a:srgbClr val="C00000"/>
                </a:solidFill>
              </a:rPr>
              <a:t> 是由于在机器</a:t>
            </a:r>
            <a:r>
              <a:rPr lang="en-US" altLang="zh-CN" b="1" dirty="0">
                <a:solidFill>
                  <a:srgbClr val="C00000"/>
                </a:solidFill>
              </a:rPr>
              <a:t>M2</a:t>
            </a:r>
            <a:r>
              <a:rPr lang="zh-CN" altLang="en-US" b="1" dirty="0">
                <a:solidFill>
                  <a:srgbClr val="C00000"/>
                </a:solidFill>
              </a:rPr>
              <a:t>上，作业</a:t>
            </a:r>
            <a:r>
              <a:rPr lang="en-US" altLang="zh-CN" b="1" dirty="0">
                <a:solidFill>
                  <a:srgbClr val="C00000"/>
                </a:solidFill>
              </a:rPr>
              <a:t>i</a:t>
            </a:r>
            <a:r>
              <a:rPr lang="zh-CN" altLang="en-US" b="1" dirty="0">
                <a:solidFill>
                  <a:srgbClr val="C00000"/>
                </a:solidFill>
              </a:rPr>
              <a:t>必须在</a:t>
            </a:r>
            <a:r>
              <a:rPr lang="en-US" altLang="zh-CN" b="1" dirty="0">
                <a:solidFill>
                  <a:srgbClr val="C00000"/>
                </a:solidFill>
              </a:rPr>
              <a:t>max{</a:t>
            </a:r>
            <a:r>
              <a:rPr lang="en-US" altLang="zh-CN" b="1" dirty="0" err="1">
                <a:solidFill>
                  <a:srgbClr val="C00000"/>
                </a:solidFill>
              </a:rPr>
              <a:t>t,ai</a:t>
            </a:r>
            <a:r>
              <a:rPr lang="en-US" altLang="zh-CN" b="1" dirty="0">
                <a:solidFill>
                  <a:srgbClr val="C00000"/>
                </a:solidFill>
              </a:rPr>
              <a:t>}</a:t>
            </a:r>
            <a:r>
              <a:rPr lang="zh-CN" altLang="en-US" b="1" dirty="0">
                <a:solidFill>
                  <a:srgbClr val="C00000"/>
                </a:solidFill>
              </a:rPr>
              <a:t>时间之后才能加工，因此，在机器</a:t>
            </a:r>
            <a:r>
              <a:rPr lang="en-US" altLang="zh-CN" b="1" dirty="0">
                <a:solidFill>
                  <a:srgbClr val="C00000"/>
                </a:solidFill>
              </a:rPr>
              <a:t>M1</a:t>
            </a:r>
            <a:r>
              <a:rPr lang="zh-CN" altLang="en-US" b="1" dirty="0">
                <a:solidFill>
                  <a:srgbClr val="C00000"/>
                </a:solidFill>
              </a:rPr>
              <a:t>上完成作业加工</a:t>
            </a:r>
            <a:r>
              <a:rPr lang="en-US" altLang="zh-CN" b="1" dirty="0">
                <a:solidFill>
                  <a:srgbClr val="C00000"/>
                </a:solidFill>
              </a:rPr>
              <a:t>i</a:t>
            </a:r>
            <a:r>
              <a:rPr lang="zh-CN" altLang="en-US" b="1" dirty="0">
                <a:solidFill>
                  <a:srgbClr val="C00000"/>
                </a:solidFill>
              </a:rPr>
              <a:t>之后，在机器上还需</a:t>
            </a:r>
            <a:r>
              <a:rPr lang="en-US" altLang="zh-CN" b="1" dirty="0" err="1">
                <a:solidFill>
                  <a:srgbClr val="C00000"/>
                </a:solidFill>
              </a:rPr>
              <a:t>bi+max</a:t>
            </a:r>
            <a:r>
              <a:rPr lang="en-US" altLang="zh-CN" b="1" dirty="0">
                <a:solidFill>
                  <a:srgbClr val="C00000"/>
                </a:solidFill>
              </a:rPr>
              <a:t>{</a:t>
            </a:r>
            <a:r>
              <a:rPr lang="en-US" altLang="zh-CN" b="1" dirty="0" err="1">
                <a:solidFill>
                  <a:srgbClr val="C00000"/>
                </a:solidFill>
              </a:rPr>
              <a:t>t,ai</a:t>
            </a:r>
            <a:r>
              <a:rPr lang="en-US" altLang="zh-CN" b="1" dirty="0">
                <a:solidFill>
                  <a:srgbClr val="C00000"/>
                </a:solidFill>
              </a:rPr>
              <a:t>}-</a:t>
            </a:r>
            <a:r>
              <a:rPr lang="en-US" altLang="zh-CN" b="1" dirty="0" err="1">
                <a:solidFill>
                  <a:srgbClr val="C00000"/>
                </a:solidFill>
              </a:rPr>
              <a:t>ai</a:t>
            </a:r>
            <a:r>
              <a:rPr lang="en-US" altLang="zh-CN" b="1" dirty="0">
                <a:solidFill>
                  <a:srgbClr val="C00000"/>
                </a:solidFill>
              </a:rPr>
              <a:t>=</a:t>
            </a:r>
            <a:r>
              <a:rPr lang="en-US" altLang="zh-CN" b="1" dirty="0" err="1">
                <a:solidFill>
                  <a:srgbClr val="C00000"/>
                </a:solidFill>
              </a:rPr>
              <a:t>bi+max</a:t>
            </a:r>
            <a:r>
              <a:rPr lang="en-US" altLang="zh-CN" b="1" dirty="0">
                <a:solidFill>
                  <a:srgbClr val="C00000"/>
                </a:solidFill>
              </a:rPr>
              <a:t>{t-ai,0}</a:t>
            </a:r>
          </a:p>
        </p:txBody>
      </p:sp>
      <p:grpSp>
        <p:nvGrpSpPr>
          <p:cNvPr id="41" name="组合 40"/>
          <p:cNvGrpSpPr/>
          <p:nvPr/>
        </p:nvGrpSpPr>
        <p:grpSpPr>
          <a:xfrm>
            <a:off x="4685" y="2276872"/>
            <a:ext cx="2895777" cy="2232248"/>
            <a:chOff x="3046445" y="2783992"/>
            <a:chExt cx="2895777" cy="2232248"/>
          </a:xfrm>
        </p:grpSpPr>
        <p:sp>
          <p:nvSpPr>
            <p:cNvPr id="30" name="矩形 29"/>
            <p:cNvSpPr/>
            <p:nvPr/>
          </p:nvSpPr>
          <p:spPr bwMode="auto">
            <a:xfrm>
              <a:off x="3046445" y="2783992"/>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31" name="直接连接符 30"/>
            <p:cNvCxnSpPr/>
            <p:nvPr/>
          </p:nvCxnSpPr>
          <p:spPr bwMode="auto">
            <a:xfrm>
              <a:off x="3731598" y="451218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3731598" y="361208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731598" y="4143537"/>
              <a:ext cx="1080120" cy="368647"/>
              <a:chOff x="6640193" y="2016237"/>
              <a:chExt cx="1080120" cy="368647"/>
            </a:xfrm>
          </p:grpSpPr>
          <p:cxnSp>
            <p:nvCxnSpPr>
              <p:cNvPr id="34" name="直接连接符 33"/>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bwMode="auto">
            <a:xfrm flipV="1">
              <a:off x="3731598" y="2828603"/>
              <a:ext cx="20039" cy="1692188"/>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25254" y="3427187"/>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39" name="TextBox 38"/>
            <p:cNvSpPr txBox="1"/>
            <p:nvPr/>
          </p:nvSpPr>
          <p:spPr>
            <a:xfrm>
              <a:off x="3202073" y="4336125"/>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40" name="TextBox 39"/>
            <p:cNvSpPr txBox="1"/>
            <p:nvPr/>
          </p:nvSpPr>
          <p:spPr>
            <a:xfrm>
              <a:off x="4149829" y="4503577"/>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grpSp>
        <p:nvGrpSpPr>
          <p:cNvPr id="12" name="组合 11"/>
          <p:cNvGrpSpPr/>
          <p:nvPr/>
        </p:nvGrpSpPr>
        <p:grpSpPr>
          <a:xfrm>
            <a:off x="3095836" y="2276872"/>
            <a:ext cx="2895777" cy="2232248"/>
            <a:chOff x="4319972" y="2276872"/>
            <a:chExt cx="2895777" cy="2232248"/>
          </a:xfrm>
        </p:grpSpPr>
        <p:sp>
          <p:nvSpPr>
            <p:cNvPr id="7" name="矩形 6"/>
            <p:cNvSpPr/>
            <p:nvPr/>
          </p:nvSpPr>
          <p:spPr bwMode="auto">
            <a:xfrm>
              <a:off x="4319972" y="2276872"/>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13" name="直接连接符 12"/>
            <p:cNvCxnSpPr/>
            <p:nvPr/>
          </p:nvCxnSpPr>
          <p:spPr bwMode="auto">
            <a:xfrm>
              <a:off x="5005125" y="400506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a:off x="5005125" y="310496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5005125" y="3636417"/>
              <a:ext cx="1080120" cy="368647"/>
              <a:chOff x="6640193" y="2016237"/>
              <a:chExt cx="1080120" cy="368647"/>
            </a:xfrm>
          </p:grpSpPr>
          <p:cxnSp>
            <p:nvCxnSpPr>
              <p:cNvPr id="9" name="直接连接符 8"/>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H="1" flipV="1">
              <a:off x="5004048" y="2317291"/>
              <a:ext cx="1077" cy="169638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8781" y="2920067"/>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28" name="TextBox 27"/>
            <p:cNvSpPr txBox="1"/>
            <p:nvPr/>
          </p:nvSpPr>
          <p:spPr>
            <a:xfrm>
              <a:off x="4475600" y="3829005"/>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29" name="TextBox 28"/>
            <p:cNvSpPr txBox="1"/>
            <p:nvPr/>
          </p:nvSpPr>
          <p:spPr>
            <a:xfrm>
              <a:off x="5423356" y="3996457"/>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nvGrpSpPr>
            <p:cNvPr id="42" name="组合 41"/>
            <p:cNvGrpSpPr/>
            <p:nvPr/>
          </p:nvGrpSpPr>
          <p:grpSpPr>
            <a:xfrm>
              <a:off x="4993262" y="2736317"/>
              <a:ext cx="1800200" cy="368647"/>
              <a:chOff x="9900592" y="2204864"/>
              <a:chExt cx="1800200" cy="368647"/>
            </a:xfrm>
          </p:grpSpPr>
          <p:cxnSp>
            <p:nvCxnSpPr>
              <p:cNvPr id="43" name="直接连接符 42"/>
              <p:cNvCxnSpPr/>
              <p:nvPr/>
            </p:nvCxnSpPr>
            <p:spPr bwMode="auto">
              <a:xfrm flipV="1">
                <a:off x="9900592" y="2204864"/>
                <a:ext cx="1800200" cy="8607"/>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flipV="1">
                <a:off x="9926835" y="2213471"/>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flipV="1">
                <a:off x="11697264" y="2204864"/>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5766199" y="3041563"/>
              <a:ext cx="377026"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err="1">
                  <a:solidFill>
                    <a:srgbClr val="000099"/>
                  </a:solidFill>
                  <a:ea typeface="黑体" pitchFamily="49" charset="-122"/>
                </a:rPr>
                <a:t>ai</a:t>
              </a:r>
              <a:endParaRPr lang="zh-CN" altLang="en-US" b="1" dirty="0">
                <a:solidFill>
                  <a:srgbClr val="000099"/>
                </a:solidFill>
                <a:ea typeface="黑体" pitchFamily="49" charset="-122"/>
              </a:endParaRPr>
            </a:p>
          </p:txBody>
        </p:sp>
      </p:grpSp>
      <p:grpSp>
        <p:nvGrpSpPr>
          <p:cNvPr id="17" name="组合 16"/>
          <p:cNvGrpSpPr/>
          <p:nvPr/>
        </p:nvGrpSpPr>
        <p:grpSpPr>
          <a:xfrm>
            <a:off x="6248223" y="2294771"/>
            <a:ext cx="2895777" cy="2232248"/>
            <a:chOff x="6248223" y="2416138"/>
            <a:chExt cx="2895777" cy="2232248"/>
          </a:xfrm>
        </p:grpSpPr>
        <p:sp>
          <p:nvSpPr>
            <p:cNvPr id="48" name="矩形 47"/>
            <p:cNvSpPr/>
            <p:nvPr/>
          </p:nvSpPr>
          <p:spPr bwMode="auto">
            <a:xfrm>
              <a:off x="6248223" y="2416138"/>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49" name="直接连接符 48"/>
            <p:cNvCxnSpPr/>
            <p:nvPr/>
          </p:nvCxnSpPr>
          <p:spPr bwMode="auto">
            <a:xfrm>
              <a:off x="6933376" y="4144330"/>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a:off x="6933376" y="3244230"/>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6933376" y="3775683"/>
              <a:ext cx="1080120" cy="368647"/>
              <a:chOff x="6640193" y="2016237"/>
              <a:chExt cx="1080120" cy="368647"/>
            </a:xfrm>
          </p:grpSpPr>
          <p:cxnSp>
            <p:nvCxnSpPr>
              <p:cNvPr id="61" name="直接连接符 60"/>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bwMode="auto">
            <a:xfrm flipH="1" flipV="1">
              <a:off x="6932299" y="2456557"/>
              <a:ext cx="1077" cy="169638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27032" y="3059333"/>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54" name="TextBox 53"/>
            <p:cNvSpPr txBox="1"/>
            <p:nvPr/>
          </p:nvSpPr>
          <p:spPr>
            <a:xfrm>
              <a:off x="6403851" y="3968271"/>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55" name="TextBox 54"/>
            <p:cNvSpPr txBox="1"/>
            <p:nvPr/>
          </p:nvSpPr>
          <p:spPr>
            <a:xfrm>
              <a:off x="7351607" y="4135723"/>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nvGrpSpPr>
            <p:cNvPr id="56" name="组合 55"/>
            <p:cNvGrpSpPr/>
            <p:nvPr/>
          </p:nvGrpSpPr>
          <p:grpSpPr>
            <a:xfrm>
              <a:off x="6932299" y="2884190"/>
              <a:ext cx="560899" cy="360041"/>
              <a:chOff x="9900592" y="2213471"/>
              <a:chExt cx="560899" cy="360041"/>
            </a:xfrm>
          </p:grpSpPr>
          <p:cxnSp>
            <p:nvCxnSpPr>
              <p:cNvPr id="58" name="直接连接符 57"/>
              <p:cNvCxnSpPr/>
              <p:nvPr/>
            </p:nvCxnSpPr>
            <p:spPr bwMode="auto">
              <a:xfrm flipV="1">
                <a:off x="9900592" y="2213471"/>
                <a:ext cx="560899" cy="1"/>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flipV="1">
                <a:off x="9920631" y="2213471"/>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flipV="1">
                <a:off x="10439491" y="2213472"/>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7023325" y="3180829"/>
              <a:ext cx="377026"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err="1">
                  <a:solidFill>
                    <a:srgbClr val="000099"/>
                  </a:solidFill>
                  <a:ea typeface="黑体" pitchFamily="49" charset="-122"/>
                </a:rPr>
                <a:t>ai</a:t>
              </a:r>
              <a:endParaRPr lang="zh-CN" altLang="en-US" b="1" dirty="0">
                <a:solidFill>
                  <a:srgbClr val="000099"/>
                </a:solidFill>
                <a:ea typeface="黑体" pitchFamily="49" charset="-122"/>
              </a:endParaRPr>
            </a:p>
          </p:txBody>
        </p:sp>
      </p:grpSp>
      <p:sp>
        <p:nvSpPr>
          <p:cNvPr id="18" name="矩形 17"/>
          <p:cNvSpPr/>
          <p:nvPr/>
        </p:nvSpPr>
        <p:spPr>
          <a:xfrm>
            <a:off x="884610" y="4531429"/>
            <a:ext cx="970137" cy="461665"/>
          </a:xfrm>
          <a:prstGeom prst="rect">
            <a:avLst/>
          </a:prstGeom>
        </p:spPr>
        <p:txBody>
          <a:bodyPr wrap="none">
            <a:spAutoFit/>
          </a:bodyPr>
          <a:lstStyle/>
          <a:p>
            <a:r>
              <a:rPr lang="en-US" altLang="zh-CN" sz="2400" b="1" dirty="0"/>
              <a:t>T(</a:t>
            </a:r>
            <a:r>
              <a:rPr lang="en-US" altLang="zh-CN" sz="2400" b="1" dirty="0" err="1"/>
              <a:t>S,t</a:t>
            </a:r>
            <a:r>
              <a:rPr lang="en-US" altLang="zh-CN" sz="2400" b="1" dirty="0"/>
              <a:t>)</a:t>
            </a:r>
            <a:endParaRPr lang="zh-CN" altLang="en-US" sz="2400" b="1" dirty="0"/>
          </a:p>
        </p:txBody>
      </p:sp>
      <p:sp>
        <p:nvSpPr>
          <p:cNvPr id="26" name="矩形 25"/>
          <p:cNvSpPr/>
          <p:nvPr/>
        </p:nvSpPr>
        <p:spPr>
          <a:xfrm>
            <a:off x="3248124" y="4577595"/>
            <a:ext cx="2258952" cy="461665"/>
          </a:xfrm>
          <a:prstGeom prst="rect">
            <a:avLst/>
          </a:prstGeom>
        </p:spPr>
        <p:txBody>
          <a:bodyPr wrap="none">
            <a:spAutoFit/>
          </a:bodyPr>
          <a:lstStyle/>
          <a:p>
            <a:r>
              <a:rPr lang="en-US" altLang="zh-CN" sz="2400" b="1" dirty="0" err="1"/>
              <a:t>ai</a:t>
            </a:r>
            <a:r>
              <a:rPr lang="en-US" altLang="zh-CN" sz="2400" b="1" dirty="0"/>
              <a:t> + T(S-{i}, bi)</a:t>
            </a:r>
            <a:endParaRPr lang="zh-CN" altLang="en-US" sz="2400" b="1" dirty="0"/>
          </a:p>
        </p:txBody>
      </p:sp>
      <p:sp>
        <p:nvSpPr>
          <p:cNvPr id="65" name="矩形 64"/>
          <p:cNvSpPr/>
          <p:nvPr/>
        </p:nvSpPr>
        <p:spPr>
          <a:xfrm>
            <a:off x="6172347" y="4562206"/>
            <a:ext cx="2900153" cy="461665"/>
          </a:xfrm>
          <a:prstGeom prst="rect">
            <a:avLst/>
          </a:prstGeom>
        </p:spPr>
        <p:txBody>
          <a:bodyPr wrap="none">
            <a:spAutoFit/>
          </a:bodyPr>
          <a:lstStyle/>
          <a:p>
            <a:r>
              <a:rPr lang="en-US" altLang="zh-CN" sz="2400" b="1" dirty="0" err="1"/>
              <a:t>ai</a:t>
            </a:r>
            <a:r>
              <a:rPr lang="en-US" altLang="zh-CN" sz="2400" b="1" dirty="0"/>
              <a:t> + T(S-{i}, </a:t>
            </a:r>
            <a:r>
              <a:rPr lang="en-US" altLang="zh-CN" sz="2400" b="1" dirty="0" err="1"/>
              <a:t>bi+t-ai</a:t>
            </a:r>
            <a:r>
              <a:rPr lang="en-US" altLang="zh-CN" sz="2400" b="1" dirty="0"/>
              <a:t>)</a:t>
            </a:r>
            <a:endParaRPr lang="zh-CN" altLang="en-US" sz="2400" b="1" dirty="0"/>
          </a:p>
        </p:txBody>
      </p:sp>
    </p:spTree>
    <p:extLst>
      <p:ext uri="{BB962C8B-B14F-4D97-AF65-F5344CB8AC3E}">
        <p14:creationId xmlns:p14="http://schemas.microsoft.com/office/powerpoint/2010/main" val="448286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最优子结构性质</a:t>
            </a:r>
            <a:endParaRPr lang="en-US" altLang="zh-CN" dirty="0"/>
          </a:p>
          <a:p>
            <a:pPr lvl="1"/>
            <a:r>
              <a:rPr lang="zh-CN" altLang="en-US" dirty="0">
                <a:solidFill>
                  <a:srgbClr val="0000A8"/>
                </a:solidFill>
              </a:rPr>
              <a:t>设</a:t>
            </a:r>
            <a:r>
              <a:rPr lang="en-US" altLang="zh-CN" dirty="0">
                <a:solidFill>
                  <a:srgbClr val="0000A8"/>
                </a:solidFill>
              </a:rPr>
              <a:t>π</a:t>
            </a:r>
            <a:r>
              <a:rPr lang="zh-CN" altLang="en-US" dirty="0">
                <a:solidFill>
                  <a:srgbClr val="0000A8"/>
                </a:solidFill>
              </a:rPr>
              <a:t>是</a:t>
            </a:r>
            <a:r>
              <a:rPr lang="en-US" altLang="zh-CN" dirty="0"/>
              <a:t>N</a:t>
            </a:r>
            <a:r>
              <a:rPr lang="zh-CN" altLang="en-US" dirty="0">
                <a:solidFill>
                  <a:srgbClr val="0000A8"/>
                </a:solidFill>
              </a:rPr>
              <a:t>的一个最优调度</a:t>
            </a:r>
            <a:r>
              <a:rPr lang="zh-CN" altLang="en-US" dirty="0"/>
              <a:t>，其</a:t>
            </a:r>
            <a:r>
              <a:rPr lang="zh-CN" altLang="en-US" dirty="0">
                <a:solidFill>
                  <a:srgbClr val="0000A8"/>
                </a:solidFill>
              </a:rPr>
              <a:t>加工顺序为</a:t>
            </a:r>
            <a:r>
              <a:rPr lang="en-US" altLang="zh-CN" dirty="0"/>
              <a:t>π1,…, πn</a:t>
            </a:r>
            <a:r>
              <a:rPr lang="zh-CN" altLang="en-US" dirty="0"/>
              <a:t>，</a:t>
            </a:r>
            <a:r>
              <a:rPr lang="zh-CN" altLang="en-US" dirty="0">
                <a:solidFill>
                  <a:srgbClr val="0000A8"/>
                </a:solidFill>
              </a:rPr>
              <a:t>其所需的加工时间为 </a:t>
            </a:r>
            <a:r>
              <a:rPr lang="en-US" altLang="zh-CN" dirty="0">
                <a:solidFill>
                  <a:srgbClr val="0000A8"/>
                </a:solidFill>
              </a:rPr>
              <a:t>a</a:t>
            </a:r>
            <a:r>
              <a:rPr lang="en-US" altLang="zh-CN" baseline="-25000" dirty="0">
                <a:solidFill>
                  <a:srgbClr val="0000A8"/>
                </a:solidFill>
              </a:rPr>
              <a:t>π1</a:t>
            </a:r>
            <a:r>
              <a:rPr lang="en-US" altLang="zh-CN" dirty="0">
                <a:solidFill>
                  <a:srgbClr val="0000A8"/>
                </a:solidFill>
              </a:rPr>
              <a:t>+T’</a:t>
            </a:r>
            <a:r>
              <a:rPr lang="zh-CN" altLang="en-US" dirty="0">
                <a:solidFill>
                  <a:srgbClr val="0000A8"/>
                </a:solidFill>
              </a:rPr>
              <a:t>。</a:t>
            </a:r>
            <a:endParaRPr lang="en-US" altLang="zh-CN" dirty="0">
              <a:solidFill>
                <a:srgbClr val="0000A8"/>
              </a:solidFill>
            </a:endParaRPr>
          </a:p>
          <a:p>
            <a:pPr lvl="1"/>
            <a:r>
              <a:rPr lang="zh-CN" altLang="en-US" dirty="0">
                <a:solidFill>
                  <a:srgbClr val="0000A8"/>
                </a:solidFill>
              </a:rPr>
              <a:t>记</a:t>
            </a:r>
            <a:r>
              <a:rPr lang="en-US" altLang="zh-CN" dirty="0">
                <a:solidFill>
                  <a:srgbClr val="0000A8"/>
                </a:solidFill>
              </a:rPr>
              <a:t>S=N-{π1}</a:t>
            </a:r>
            <a:r>
              <a:rPr lang="zh-CN" altLang="en-US" dirty="0">
                <a:solidFill>
                  <a:srgbClr val="0000A8"/>
                </a:solidFill>
              </a:rPr>
              <a:t>，则</a:t>
            </a:r>
            <a:r>
              <a:rPr lang="en-US" altLang="zh-CN" dirty="0">
                <a:solidFill>
                  <a:srgbClr val="0000A8"/>
                </a:solidFill>
              </a:rPr>
              <a:t>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a:t>
            </a:r>
          </a:p>
          <a:p>
            <a:pPr lvl="1"/>
            <a:r>
              <a:rPr lang="zh-CN" altLang="en-US" dirty="0">
                <a:solidFill>
                  <a:srgbClr val="C00000"/>
                </a:solidFill>
              </a:rPr>
              <a:t>证明：</a:t>
            </a:r>
            <a:r>
              <a:rPr lang="zh-CN" altLang="en-US" dirty="0">
                <a:solidFill>
                  <a:srgbClr val="0000A8"/>
                </a:solidFill>
              </a:rPr>
              <a:t>由</a:t>
            </a:r>
            <a:r>
              <a:rPr lang="en-US" altLang="zh-CN" dirty="0">
                <a:solidFill>
                  <a:srgbClr val="0000A8"/>
                </a:solidFill>
              </a:rPr>
              <a:t>T</a:t>
            </a:r>
            <a:r>
              <a:rPr lang="zh-CN" altLang="en-US" dirty="0">
                <a:solidFill>
                  <a:srgbClr val="0000A8"/>
                </a:solidFill>
              </a:rPr>
              <a:t>的定义知</a:t>
            </a:r>
            <a:r>
              <a:rPr lang="en-US" altLang="zh-CN" dirty="0"/>
              <a:t>T(S, b</a:t>
            </a:r>
            <a:r>
              <a:rPr lang="en-US" altLang="zh-CN" baseline="-25000" dirty="0"/>
              <a:t>π1</a:t>
            </a:r>
            <a:r>
              <a:rPr lang="en-US" altLang="zh-CN" dirty="0"/>
              <a:t>)</a:t>
            </a:r>
            <a:r>
              <a:rPr lang="zh-CN" altLang="en-US" dirty="0"/>
              <a:t>是对</a:t>
            </a:r>
            <a:r>
              <a:rPr lang="en-US" altLang="zh-CN" dirty="0"/>
              <a:t>S</a:t>
            </a:r>
            <a:r>
              <a:rPr lang="zh-CN" altLang="en-US" dirty="0"/>
              <a:t>最优的，故</a:t>
            </a:r>
            <a:r>
              <a:rPr lang="en-US" altLang="zh-CN" dirty="0">
                <a:solidFill>
                  <a:srgbClr val="0000A8"/>
                </a:solidFill>
              </a:rPr>
              <a:t>T’&gt;=T(S,</a:t>
            </a:r>
            <a:r>
              <a:rPr lang="en-US" altLang="zh-CN" dirty="0"/>
              <a:t> b</a:t>
            </a:r>
            <a:r>
              <a:rPr lang="en-US" altLang="zh-CN" baseline="-25000" dirty="0"/>
              <a:t>π1</a:t>
            </a:r>
            <a:r>
              <a:rPr lang="en-US" altLang="zh-CN" dirty="0">
                <a:solidFill>
                  <a:srgbClr val="0000A8"/>
                </a:solidFill>
              </a:rPr>
              <a:t>)</a:t>
            </a:r>
            <a:r>
              <a:rPr lang="zh-CN" altLang="en-US" dirty="0"/>
              <a:t>。</a:t>
            </a:r>
            <a:r>
              <a:rPr lang="zh-CN" altLang="en-US" dirty="0">
                <a:solidFill>
                  <a:srgbClr val="0000A8"/>
                </a:solidFill>
              </a:rPr>
              <a:t>若</a:t>
            </a:r>
            <a:r>
              <a:rPr lang="en-US" altLang="zh-CN" dirty="0">
                <a:solidFill>
                  <a:srgbClr val="0000A8"/>
                </a:solidFill>
              </a:rPr>
              <a:t>T’&gt;T(S,</a:t>
            </a:r>
            <a:r>
              <a:rPr lang="en-US" altLang="zh-CN" dirty="0"/>
              <a:t> b</a:t>
            </a:r>
            <a:r>
              <a:rPr lang="en-US" altLang="zh-CN" baseline="-25000" dirty="0"/>
              <a:t>π1</a:t>
            </a:r>
            <a:r>
              <a:rPr lang="en-US" altLang="zh-CN" dirty="0">
                <a:solidFill>
                  <a:srgbClr val="0000A8"/>
                </a:solidFill>
              </a:rPr>
              <a:t>)</a:t>
            </a:r>
            <a:r>
              <a:rPr lang="en-US" altLang="zh-CN" dirty="0"/>
              <a:t>,</a:t>
            </a:r>
            <a:r>
              <a:rPr lang="zh-CN" altLang="en-US" dirty="0">
                <a:solidFill>
                  <a:srgbClr val="0000A8"/>
                </a:solidFill>
              </a:rPr>
              <a:t>设</a:t>
            </a:r>
            <a:r>
              <a:rPr lang="en-US" altLang="zh-CN" dirty="0">
                <a:solidFill>
                  <a:srgbClr val="0000A8"/>
                </a:solidFill>
              </a:rPr>
              <a:t>π</a:t>
            </a:r>
            <a:r>
              <a:rPr lang="en-US" altLang="zh-CN" dirty="0"/>
              <a:t>’</a:t>
            </a:r>
            <a:r>
              <a:rPr lang="zh-CN" altLang="en-US" dirty="0">
                <a:solidFill>
                  <a:srgbClr val="0000A8"/>
                </a:solidFill>
              </a:rPr>
              <a:t>是作业集</a:t>
            </a:r>
            <a:r>
              <a:rPr lang="en-US" altLang="zh-CN" dirty="0">
                <a:solidFill>
                  <a:srgbClr val="0000A8"/>
                </a:solidFill>
              </a:rPr>
              <a:t>S</a:t>
            </a:r>
            <a:r>
              <a:rPr lang="zh-CN" altLang="en-US" dirty="0">
                <a:solidFill>
                  <a:srgbClr val="0000A8"/>
                </a:solidFill>
              </a:rPr>
              <a:t>在机器</a:t>
            </a:r>
            <a:r>
              <a:rPr lang="en-US" altLang="zh-CN" dirty="0">
                <a:solidFill>
                  <a:srgbClr val="0000A8"/>
                </a:solidFill>
              </a:rPr>
              <a:t>M2</a:t>
            </a:r>
            <a:r>
              <a:rPr lang="zh-CN" altLang="en-US" dirty="0">
                <a:solidFill>
                  <a:srgbClr val="0000A8"/>
                </a:solidFill>
              </a:rPr>
              <a:t>的等待时间为</a:t>
            </a:r>
            <a:r>
              <a:rPr lang="en-US" altLang="zh-CN" dirty="0"/>
              <a:t>b</a:t>
            </a:r>
            <a:r>
              <a:rPr lang="en-US" altLang="zh-CN" baseline="-25000" dirty="0"/>
              <a:t>π1</a:t>
            </a:r>
            <a:r>
              <a:rPr lang="zh-CN" altLang="en-US" dirty="0">
                <a:solidFill>
                  <a:srgbClr val="0000A8"/>
                </a:solidFill>
              </a:rPr>
              <a:t>情况下的一个最优调度。则</a:t>
            </a:r>
            <a:r>
              <a:rPr lang="en-US" altLang="zh-CN" dirty="0">
                <a:solidFill>
                  <a:srgbClr val="0000A8"/>
                </a:solidFill>
              </a:rPr>
              <a:t>π1</a:t>
            </a:r>
            <a:r>
              <a:rPr lang="en-US" altLang="zh-CN" dirty="0"/>
              <a:t>,</a:t>
            </a:r>
            <a:r>
              <a:rPr lang="en-US" altLang="zh-CN" dirty="0">
                <a:solidFill>
                  <a:srgbClr val="0000A8"/>
                </a:solidFill>
              </a:rPr>
              <a:t>π</a:t>
            </a:r>
            <a:r>
              <a:rPr lang="en-US" altLang="zh-CN" dirty="0"/>
              <a:t>’</a:t>
            </a:r>
            <a:r>
              <a:rPr lang="en-US" altLang="zh-CN" dirty="0">
                <a:solidFill>
                  <a:srgbClr val="0000A8"/>
                </a:solidFill>
              </a:rPr>
              <a:t>2</a:t>
            </a:r>
            <a:r>
              <a:rPr lang="en-US" altLang="zh-CN" dirty="0"/>
              <a:t>,</a:t>
            </a:r>
            <a:r>
              <a:rPr lang="en-US" altLang="zh-CN" dirty="0">
                <a:solidFill>
                  <a:srgbClr val="0000A8"/>
                </a:solidFill>
              </a:rPr>
              <a:t>…</a:t>
            </a:r>
            <a:r>
              <a:rPr lang="en-US" altLang="zh-CN" dirty="0"/>
              <a:t>,</a:t>
            </a:r>
            <a:r>
              <a:rPr lang="en-US" altLang="zh-CN" dirty="0">
                <a:solidFill>
                  <a:srgbClr val="0000A8"/>
                </a:solidFill>
              </a:rPr>
              <a:t>π’n</a:t>
            </a:r>
            <a:r>
              <a:rPr lang="zh-CN" altLang="en-US" dirty="0">
                <a:solidFill>
                  <a:srgbClr val="0000A8"/>
                </a:solidFill>
              </a:rPr>
              <a:t>是</a:t>
            </a:r>
            <a:r>
              <a:rPr lang="en-US" altLang="zh-CN" dirty="0">
                <a:solidFill>
                  <a:srgbClr val="0000A8"/>
                </a:solidFill>
              </a:rPr>
              <a:t>N</a:t>
            </a:r>
            <a:r>
              <a:rPr lang="zh-CN" altLang="en-US" dirty="0">
                <a:solidFill>
                  <a:srgbClr val="0000A8"/>
                </a:solidFill>
              </a:rPr>
              <a:t>的一个调度，且该调度所需的时间为</a:t>
            </a:r>
            <a:r>
              <a:rPr lang="en-US" altLang="zh-CN" dirty="0"/>
              <a:t>a</a:t>
            </a:r>
            <a:r>
              <a:rPr lang="en-US" altLang="zh-CN" baseline="-25000" dirty="0"/>
              <a:t>π1</a:t>
            </a:r>
            <a:r>
              <a:rPr lang="en-US" altLang="zh-CN" dirty="0"/>
              <a:t>+T’ &gt; a</a:t>
            </a:r>
            <a:r>
              <a:rPr lang="en-US" altLang="zh-CN" baseline="-25000" dirty="0"/>
              <a:t>π1</a:t>
            </a:r>
            <a:r>
              <a:rPr lang="en-US" altLang="zh-CN" dirty="0">
                <a:solidFill>
                  <a:srgbClr val="0000A8"/>
                </a:solidFill>
              </a:rPr>
              <a: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。这与</a:t>
            </a:r>
            <a:r>
              <a:rPr lang="en-US" altLang="zh-CN" dirty="0">
                <a:solidFill>
                  <a:srgbClr val="0000A8"/>
                </a:solidFill>
              </a:rPr>
              <a:t>π</a:t>
            </a:r>
            <a:r>
              <a:rPr lang="zh-CN" altLang="en-US" dirty="0">
                <a:solidFill>
                  <a:srgbClr val="0000A8"/>
                </a:solidFill>
              </a:rPr>
              <a:t>是</a:t>
            </a:r>
            <a:r>
              <a:rPr lang="en-US" altLang="zh-CN" dirty="0">
                <a:solidFill>
                  <a:srgbClr val="0000A8"/>
                </a:solidFill>
              </a:rPr>
              <a:t>N</a:t>
            </a:r>
            <a:r>
              <a:rPr lang="zh-CN" altLang="en-US" dirty="0">
                <a:solidFill>
                  <a:srgbClr val="0000A8"/>
                </a:solidFill>
              </a:rPr>
              <a:t>的最优调度矛盾。故</a:t>
            </a:r>
            <a:r>
              <a:rPr lang="en-US" altLang="zh-CN" dirty="0">
                <a:solidFill>
                  <a:srgbClr val="0000A8"/>
                </a:solidFill>
              </a:rPr>
              <a:t>T’&lt;=T(S,</a:t>
            </a:r>
            <a:r>
              <a:rPr lang="en-US" altLang="zh-CN" dirty="0"/>
              <a:t> b</a:t>
            </a:r>
            <a:r>
              <a:rPr lang="en-US" altLang="zh-CN" baseline="-25000" dirty="0"/>
              <a:t>π1</a:t>
            </a:r>
            <a:r>
              <a:rPr lang="en-US" altLang="zh-CN" dirty="0">
                <a:solidFill>
                  <a:srgbClr val="0000A8"/>
                </a:solidFill>
              </a:rPr>
              <a:t>)</a:t>
            </a:r>
            <a:r>
              <a:rPr lang="en-US" altLang="zh-CN" dirty="0"/>
              <a:t>, </a:t>
            </a:r>
            <a:r>
              <a:rPr lang="zh-CN" altLang="en-US" dirty="0">
                <a:solidFill>
                  <a:srgbClr val="0000A8"/>
                </a:solidFill>
              </a:rPr>
              <a:t>从而</a:t>
            </a:r>
            <a:r>
              <a:rPr lang="en-US" altLang="zh-CN" dirty="0">
                <a:solidFill>
                  <a:srgbClr val="0000A8"/>
                </a:solidFill>
              </a:rPr>
              <a:t>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。最优子结构的性质得证。</a:t>
            </a: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54</a:t>
            </a:fld>
            <a:endParaRPr lang="en-US" altLang="zh-CN" dirty="0"/>
          </a:p>
        </p:txBody>
      </p:sp>
      <p:sp>
        <p:nvSpPr>
          <p:cNvPr id="5" name="TextBox 4"/>
          <p:cNvSpPr txBox="1"/>
          <p:nvPr/>
        </p:nvSpPr>
        <p:spPr>
          <a:xfrm>
            <a:off x="3604209" y="1268760"/>
            <a:ext cx="5540299" cy="584775"/>
          </a:xfrm>
          <a:prstGeom prst="rect">
            <a:avLst/>
          </a:prstGeom>
          <a:solidFill>
            <a:schemeClr val="bg2">
              <a:lumMod val="20000"/>
              <a:lumOff val="80000"/>
            </a:schemeClr>
          </a:solidFill>
          <a:ln w="25400">
            <a:noFill/>
          </a:ln>
        </p:spPr>
        <p:txBody>
          <a:bodyPr wrap="none" rtlCol="0">
            <a:spAutoFit/>
          </a:bodyPr>
          <a:lstStyle/>
          <a:p>
            <a:pPr algn="ctr"/>
            <a:r>
              <a:rPr lang="zh-CN" altLang="en-US" sz="3200" b="1" dirty="0">
                <a:solidFill>
                  <a:srgbClr val="C00000"/>
                </a:solidFill>
                <a:ea typeface="黑体" pitchFamily="49" charset="-122"/>
              </a:rPr>
              <a:t>问题最优解包括子问题最优解</a:t>
            </a:r>
          </a:p>
        </p:txBody>
      </p:sp>
    </p:spTree>
    <p:extLst>
      <p:ext uri="{BB962C8B-B14F-4D97-AF65-F5344CB8AC3E}">
        <p14:creationId xmlns:p14="http://schemas.microsoft.com/office/powerpoint/2010/main" val="39995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pPr algn="just"/>
            <a:r>
              <a:rPr lang="zh-CN" altLang="en-US" dirty="0">
                <a:latin typeface="+mj-lt"/>
              </a:rPr>
              <a:t>子问题重叠性质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55</a:t>
            </a:fld>
            <a:endParaRPr lang="en-US" altLang="zh-CN" dirty="0"/>
          </a:p>
        </p:txBody>
      </p:sp>
      <p:sp>
        <p:nvSpPr>
          <p:cNvPr id="5" name="Text Box 21"/>
          <p:cNvSpPr txBox="1">
            <a:spLocks noChangeArrowheads="1"/>
          </p:cNvSpPr>
          <p:nvPr/>
        </p:nvSpPr>
        <p:spPr bwMode="auto">
          <a:xfrm>
            <a:off x="3722165" y="1916113"/>
            <a:ext cx="1048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rPr>
              <a:t>T</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srgbClr val="0000CC"/>
                </a:solidFill>
                <a:effectLst>
                  <a:outerShdw blurRad="38100" dist="38100" dir="2700000" algn="tl">
                    <a:srgbClr val="C0C0C0"/>
                  </a:outerShdw>
                </a:effectLst>
                <a:latin typeface="Times New Roman" pitchFamily="18" charset="0"/>
              </a:rPr>
              <a:t>N,0</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25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6" name="Text Box 22"/>
          <p:cNvSpPr txBox="1">
            <a:spLocks noChangeArrowheads="1"/>
          </p:cNvSpPr>
          <p:nvPr/>
        </p:nvSpPr>
        <p:spPr bwMode="auto">
          <a:xfrm>
            <a:off x="1400176" y="3028950"/>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T(N-{1},b1)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7" name="Text Box 23"/>
          <p:cNvSpPr txBox="1">
            <a:spLocks noChangeArrowheads="1"/>
          </p:cNvSpPr>
          <p:nvPr/>
        </p:nvSpPr>
        <p:spPr bwMode="auto">
          <a:xfrm>
            <a:off x="3527884"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T(N-{2},b2)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8" name="Text Box 24"/>
          <p:cNvSpPr txBox="1">
            <a:spLocks noChangeArrowheads="1"/>
          </p:cNvSpPr>
          <p:nvPr/>
        </p:nvSpPr>
        <p:spPr bwMode="auto">
          <a:xfrm>
            <a:off x="6374333"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T(N-{n},</a:t>
            </a:r>
            <a:r>
              <a:rPr lang="en-US" altLang="zh-CN" sz="2400" b="1" dirty="0" err="1">
                <a:solidFill>
                  <a:srgbClr val="0000CC"/>
                </a:solidFill>
                <a:effectLst>
                  <a:outerShdw blurRad="38100" dist="38100" dir="2700000" algn="tl">
                    <a:srgbClr val="C0C0C0"/>
                  </a:outerShdw>
                </a:effectLst>
                <a:latin typeface="Times New Roman" pitchFamily="18" charset="0"/>
                <a:ea typeface="宋体" pitchFamily="2" charset="-122"/>
              </a:rPr>
              <a:t>bn</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2" name="Line 30"/>
          <p:cNvSpPr>
            <a:spLocks noChangeShapeType="1"/>
          </p:cNvSpPr>
          <p:nvPr/>
        </p:nvSpPr>
        <p:spPr bwMode="auto">
          <a:xfrm flipH="1">
            <a:off x="2624138" y="2468563"/>
            <a:ext cx="1800225"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3" name="Line 31"/>
          <p:cNvSpPr>
            <a:spLocks noChangeShapeType="1"/>
          </p:cNvSpPr>
          <p:nvPr/>
        </p:nvSpPr>
        <p:spPr bwMode="auto">
          <a:xfrm>
            <a:off x="4495801" y="24685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32"/>
          <p:cNvSpPr>
            <a:spLocks noChangeShapeType="1"/>
          </p:cNvSpPr>
          <p:nvPr/>
        </p:nvSpPr>
        <p:spPr bwMode="auto">
          <a:xfrm>
            <a:off x="4640263" y="2468563"/>
            <a:ext cx="2271998"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33"/>
          <p:cNvSpPr>
            <a:spLocks noChangeShapeType="1"/>
          </p:cNvSpPr>
          <p:nvPr/>
        </p:nvSpPr>
        <p:spPr bwMode="auto">
          <a:xfrm flipH="1">
            <a:off x="755576" y="3548063"/>
            <a:ext cx="1004962" cy="1951979"/>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34"/>
          <p:cNvSpPr>
            <a:spLocks noChangeShapeType="1"/>
          </p:cNvSpPr>
          <p:nvPr/>
        </p:nvSpPr>
        <p:spPr bwMode="auto">
          <a:xfrm>
            <a:off x="1905001" y="3548063"/>
            <a:ext cx="719137" cy="148393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Line 35"/>
          <p:cNvSpPr>
            <a:spLocks noChangeShapeType="1"/>
          </p:cNvSpPr>
          <p:nvPr/>
        </p:nvSpPr>
        <p:spPr bwMode="auto">
          <a:xfrm>
            <a:off x="2047875" y="3573463"/>
            <a:ext cx="3415779"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5" name="Text Box 43"/>
          <p:cNvSpPr txBox="1">
            <a:spLocks noChangeArrowheads="1"/>
          </p:cNvSpPr>
          <p:nvPr/>
        </p:nvSpPr>
        <p:spPr bwMode="auto">
          <a:xfrm>
            <a:off x="5463654" y="296094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
        <p:nvSpPr>
          <p:cNvPr id="26" name="Text Box 22"/>
          <p:cNvSpPr txBox="1">
            <a:spLocks noChangeArrowheads="1"/>
          </p:cNvSpPr>
          <p:nvPr/>
        </p:nvSpPr>
        <p:spPr bwMode="auto">
          <a:xfrm>
            <a:off x="290603" y="5500042"/>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T(N-{1,2},b2+max{b1-a2,0})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29" name="Text Box 43"/>
          <p:cNvSpPr txBox="1">
            <a:spLocks noChangeArrowheads="1"/>
          </p:cNvSpPr>
          <p:nvPr/>
        </p:nvSpPr>
        <p:spPr bwMode="auto">
          <a:xfrm>
            <a:off x="4024253" y="457033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
        <p:nvSpPr>
          <p:cNvPr id="30" name="Text Box 22"/>
          <p:cNvSpPr txBox="1">
            <a:spLocks noChangeArrowheads="1"/>
          </p:cNvSpPr>
          <p:nvPr/>
        </p:nvSpPr>
        <p:spPr bwMode="auto">
          <a:xfrm>
            <a:off x="1814681" y="5038377"/>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T(N-{1,3},b3+max{b1-a3,0})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31" name="Text Box 22"/>
          <p:cNvSpPr txBox="1">
            <a:spLocks noChangeArrowheads="1"/>
          </p:cNvSpPr>
          <p:nvPr/>
        </p:nvSpPr>
        <p:spPr bwMode="auto">
          <a:xfrm>
            <a:off x="5184068" y="4334625"/>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T(N-{1,4},b4+max{b1-a4,0})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32" name="TextBox 31"/>
          <p:cNvSpPr txBox="1"/>
          <p:nvPr/>
        </p:nvSpPr>
        <p:spPr>
          <a:xfrm>
            <a:off x="4051272" y="3259782"/>
            <a:ext cx="936475" cy="1569660"/>
          </a:xfrm>
          <a:prstGeom prst="rect">
            <a:avLst/>
          </a:prstGeom>
          <a:noFill/>
          <a:ln w="25400">
            <a:noFill/>
          </a:ln>
        </p:spPr>
        <p:txBody>
          <a:bodyPr wrap="none" rtlCol="0">
            <a:spAutoFit/>
          </a:bodyPr>
          <a:lstStyle/>
          <a:p>
            <a:pPr eaLnBrk="1" hangingPunct="1">
              <a:buFont typeface="Wingdings" pitchFamily="2" charset="2"/>
              <a:buNone/>
            </a:pPr>
            <a:r>
              <a:rPr lang="en-US" altLang="zh-CN" sz="9600" b="1" dirty="0">
                <a:solidFill>
                  <a:srgbClr val="FF0000"/>
                </a:solidFill>
                <a:ea typeface="黑体" pitchFamily="49" charset="-122"/>
              </a:rPr>
              <a:t>?</a:t>
            </a:r>
            <a:endParaRPr lang="zh-CN" altLang="en-US" sz="9600" b="1" dirty="0">
              <a:solidFill>
                <a:srgbClr val="FF0000"/>
              </a:solidFill>
              <a:ea typeface="黑体" pitchFamily="49" charset="-122"/>
            </a:endParaRPr>
          </a:p>
        </p:txBody>
      </p:sp>
    </p:spTree>
    <p:extLst>
      <p:ext uri="{BB962C8B-B14F-4D97-AF65-F5344CB8AC3E}">
        <p14:creationId xmlns:p14="http://schemas.microsoft.com/office/powerpoint/2010/main" val="41821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up)">
                                      <p:cBhvr>
                                        <p:cTn id="50" dur="500"/>
                                        <p:tgtEl>
                                          <p:spTgt spid="3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animBg="1"/>
      <p:bldP spid="13" grpId="0" animBg="1"/>
      <p:bldP spid="14" grpId="0" animBg="1"/>
      <p:bldP spid="15" grpId="0" animBg="1"/>
      <p:bldP spid="16" grpId="0" animBg="1"/>
      <p:bldP spid="17" grpId="0" animBg="1"/>
      <p:bldP spid="25" grpId="0"/>
      <p:bldP spid="26" grpId="0"/>
      <p:bldP spid="29" grpId="0"/>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虽然满足最优子结构性质</a:t>
            </a:r>
            <a:endParaRPr lang="en-US" altLang="zh-CN" dirty="0"/>
          </a:p>
          <a:p>
            <a:r>
              <a:rPr lang="zh-CN" altLang="en-US" dirty="0"/>
              <a:t>也在一定程度满足子问题重叠性质</a:t>
            </a:r>
            <a:endParaRPr lang="en-US" altLang="zh-CN" dirty="0"/>
          </a:p>
          <a:p>
            <a:r>
              <a:rPr lang="zh-CN" altLang="en-US" dirty="0"/>
              <a:t>但是</a:t>
            </a:r>
            <a:r>
              <a:rPr lang="en-US" altLang="zh-CN" dirty="0"/>
              <a:t>N</a:t>
            </a:r>
            <a:r>
              <a:rPr lang="zh-CN" altLang="en-US" dirty="0"/>
              <a:t>的每个非空子集都计算一次，共</a:t>
            </a:r>
            <a:r>
              <a:rPr lang="en-US" altLang="zh-CN" dirty="0"/>
              <a:t>2</a:t>
            </a:r>
            <a:r>
              <a:rPr lang="en-US" altLang="zh-CN" baseline="30000" dirty="0"/>
              <a:t>n</a:t>
            </a:r>
            <a:r>
              <a:rPr lang="en-US" altLang="zh-CN" dirty="0"/>
              <a:t>-1</a:t>
            </a:r>
            <a:r>
              <a:rPr lang="zh-CN" altLang="en-US" dirty="0"/>
              <a:t>次，指数级的</a:t>
            </a: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56</a:t>
            </a:fld>
            <a:endParaRPr lang="en-US" altLang="zh-CN" dirty="0"/>
          </a:p>
        </p:txBody>
      </p:sp>
    </p:spTree>
    <p:extLst>
      <p:ext uri="{BB962C8B-B14F-4D97-AF65-F5344CB8AC3E}">
        <p14:creationId xmlns:p14="http://schemas.microsoft.com/office/powerpoint/2010/main" val="1944791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Johnson</a:t>
            </a:r>
            <a:r>
              <a:rPr lang="zh-CN" altLang="en-US" dirty="0"/>
              <a:t>不等式</a:t>
            </a:r>
            <a:endParaRPr lang="en-US" altLang="zh-CN" dirty="0"/>
          </a:p>
          <a:p>
            <a:pPr lvl="1"/>
            <a:r>
              <a:rPr lang="zh-CN" altLang="en-US" dirty="0"/>
              <a:t>设</a:t>
            </a:r>
            <a:r>
              <a:rPr lang="zh-CN" altLang="en-US" dirty="0">
                <a:solidFill>
                  <a:srgbClr val="0000A8"/>
                </a:solidFill>
              </a:rPr>
              <a:t>一个最优调度中最前面的两个作业是</a:t>
            </a:r>
            <a:r>
              <a:rPr lang="en-US" altLang="zh-CN" dirty="0">
                <a:solidFill>
                  <a:srgbClr val="0000A8"/>
                </a:solidFill>
              </a:rPr>
              <a:t>i</a:t>
            </a:r>
            <a:r>
              <a:rPr lang="zh-CN" altLang="en-US" dirty="0">
                <a:solidFill>
                  <a:srgbClr val="0000A8"/>
                </a:solidFill>
              </a:rPr>
              <a:t>和</a:t>
            </a:r>
            <a:r>
              <a:rPr lang="en-US" altLang="zh-CN" dirty="0">
                <a:solidFill>
                  <a:srgbClr val="0000A8"/>
                </a:solidFill>
              </a:rPr>
              <a:t>j</a:t>
            </a:r>
          </a:p>
          <a:p>
            <a:pPr lvl="1"/>
            <a:r>
              <a:rPr lang="en-US" altLang="zh-CN" sz="2600" dirty="0">
                <a:solidFill>
                  <a:srgbClr val="0000A8"/>
                </a:solidFill>
              </a:rPr>
              <a:t>T(</a:t>
            </a:r>
            <a:r>
              <a:rPr lang="en-US" altLang="zh-CN" dirty="0" err="1"/>
              <a:t>S</a:t>
            </a:r>
            <a:r>
              <a:rPr lang="en-US" altLang="zh-CN" sz="2600" dirty="0" err="1">
                <a:solidFill>
                  <a:srgbClr val="0000A8"/>
                </a:solidFill>
              </a:rPr>
              <a:t>,t</a:t>
            </a:r>
            <a:r>
              <a:rPr lang="en-US" altLang="zh-CN" sz="2600" dirty="0">
                <a:solidFill>
                  <a:srgbClr val="0000A8"/>
                </a:solidFill>
              </a:rPr>
              <a:t>) = </a:t>
            </a:r>
            <a:r>
              <a:rPr lang="en-US" altLang="zh-CN" sz="2600" dirty="0" err="1">
                <a:solidFill>
                  <a:srgbClr val="0000A8"/>
                </a:solidFill>
              </a:rPr>
              <a:t>ai</a:t>
            </a:r>
            <a:r>
              <a:rPr lang="en-US" altLang="zh-CN" sz="2600" dirty="0">
                <a:solidFill>
                  <a:srgbClr val="0000A8"/>
                </a:solidFill>
              </a:rPr>
              <a:t> + T(S-{i}, </a:t>
            </a:r>
            <a:r>
              <a:rPr lang="en-US" altLang="zh-CN" sz="2600" dirty="0" err="1">
                <a:solidFill>
                  <a:srgbClr val="0000A8"/>
                </a:solidFill>
              </a:rPr>
              <a:t>bi+max</a:t>
            </a:r>
            <a:r>
              <a:rPr lang="en-US" altLang="zh-CN" sz="2600" dirty="0">
                <a:solidFill>
                  <a:srgbClr val="0000A8"/>
                </a:solidFill>
              </a:rPr>
              <a:t>{t-ai,0})</a:t>
            </a:r>
          </a:p>
          <a:p>
            <a:pPr lvl="1"/>
            <a:r>
              <a:rPr lang="en-US" altLang="zh-CN" dirty="0"/>
              <a:t>          </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 + </a:t>
            </a:r>
            <a:r>
              <a:rPr lang="en-US" altLang="zh-CN" sz="2600" dirty="0" err="1">
                <a:solidFill>
                  <a:srgbClr val="0000A8"/>
                </a:solidFill>
              </a:rPr>
              <a:t>aj</a:t>
            </a:r>
            <a:r>
              <a:rPr lang="en-US" altLang="zh-CN" sz="2600" dirty="0">
                <a:solidFill>
                  <a:srgbClr val="0000A8"/>
                </a:solidFill>
              </a:rPr>
              <a:t> + T(S-{</a:t>
            </a:r>
            <a:r>
              <a:rPr lang="en-US" altLang="zh-CN" sz="2600" dirty="0" err="1">
                <a:solidFill>
                  <a:srgbClr val="0000A8"/>
                </a:solidFill>
              </a:rPr>
              <a:t>i,j</a:t>
            </a:r>
            <a:r>
              <a:rPr lang="en-US" altLang="zh-CN" sz="2600" dirty="0">
                <a:solidFill>
                  <a:srgbClr val="0000A8"/>
                </a:solidFill>
              </a:rPr>
              <a:t>}, </a:t>
            </a:r>
            <a:r>
              <a:rPr lang="en-US" altLang="zh-CN" sz="2600" dirty="0" err="1">
                <a:solidFill>
                  <a:srgbClr val="C00000"/>
                </a:solidFill>
              </a:rPr>
              <a:t>tij</a:t>
            </a:r>
            <a:r>
              <a:rPr lang="en-US" altLang="zh-CN" sz="2600" dirty="0">
                <a:solidFill>
                  <a:srgbClr val="0000A8"/>
                </a:solidFill>
              </a:rPr>
              <a:t>) </a:t>
            </a:r>
            <a:endParaRPr lang="en-US" altLang="zh-CN" dirty="0"/>
          </a:p>
          <a:p>
            <a:pPr lvl="1"/>
            <a:r>
              <a:rPr lang="en-US" altLang="zh-CN" sz="2600" dirty="0" err="1">
                <a:solidFill>
                  <a:srgbClr val="C00000"/>
                </a:solidFill>
              </a:rPr>
              <a:t>tij</a:t>
            </a:r>
            <a:r>
              <a:rPr lang="en-US" altLang="zh-CN" sz="2600" dirty="0">
                <a:solidFill>
                  <a:srgbClr val="C00000"/>
                </a:solidFill>
              </a:rPr>
              <a:t> </a:t>
            </a:r>
            <a:r>
              <a:rPr lang="en-US" altLang="zh-CN" sz="2600" dirty="0">
                <a:solidFill>
                  <a:srgbClr val="0000A8"/>
                </a:solidFill>
              </a:rPr>
              <a:t>= </a:t>
            </a:r>
            <a:r>
              <a:rPr lang="en-US" altLang="zh-CN" sz="2600" dirty="0" err="1">
                <a:solidFill>
                  <a:srgbClr val="0000A8"/>
                </a:solidFill>
              </a:rPr>
              <a:t>bj</a:t>
            </a:r>
            <a:r>
              <a:rPr lang="en-US" altLang="zh-CN" sz="2600" dirty="0">
                <a:solidFill>
                  <a:srgbClr val="0000A8"/>
                </a:solidFill>
              </a:rPr>
              <a:t> + max{</a:t>
            </a:r>
            <a:r>
              <a:rPr lang="en-US" altLang="zh-CN" sz="2600" dirty="0" err="1">
                <a:solidFill>
                  <a:srgbClr val="0000A8"/>
                </a:solidFill>
              </a:rPr>
              <a:t>bi+max</a:t>
            </a:r>
            <a:r>
              <a:rPr lang="en-US" altLang="zh-CN" sz="2600" dirty="0">
                <a:solidFill>
                  <a:srgbClr val="0000A8"/>
                </a:solidFill>
              </a:rPr>
              <a:t>{t-ai,0}-aj,0} </a:t>
            </a:r>
          </a:p>
          <a:p>
            <a:pPr lvl="1"/>
            <a:r>
              <a:rPr lang="en-US" altLang="zh-CN" sz="2600" dirty="0">
                <a:solidFill>
                  <a:srgbClr val="0000A8"/>
                </a:solidFill>
              </a:rPr>
              <a:t>    = </a:t>
            </a:r>
            <a:r>
              <a:rPr lang="en-US" altLang="zh-CN" sz="2600" dirty="0" err="1">
                <a:solidFill>
                  <a:srgbClr val="0000A8"/>
                </a:solidFill>
              </a:rPr>
              <a:t>bj+bi-aj</a:t>
            </a:r>
            <a:r>
              <a:rPr lang="en-US" altLang="zh-CN" sz="2600" dirty="0">
                <a:solidFill>
                  <a:srgbClr val="0000A8"/>
                </a:solidFill>
              </a:rPr>
              <a:t> + max{max{t-ai,0}, </a:t>
            </a:r>
            <a:r>
              <a:rPr lang="en-US" altLang="zh-CN" sz="2600" dirty="0" err="1">
                <a:solidFill>
                  <a:srgbClr val="0000A8"/>
                </a:solidFill>
              </a:rPr>
              <a:t>aj</a:t>
            </a:r>
            <a:r>
              <a:rPr lang="en-US" altLang="zh-CN" sz="2600" dirty="0">
                <a:solidFill>
                  <a:srgbClr val="0000A8"/>
                </a:solidFill>
              </a:rPr>
              <a:t>-bi} </a:t>
            </a:r>
          </a:p>
          <a:p>
            <a:pPr lvl="1"/>
            <a:r>
              <a:rPr lang="en-US" altLang="zh-CN" sz="2600" dirty="0">
                <a:solidFill>
                  <a:srgbClr val="0000A8"/>
                </a:solidFill>
              </a:rPr>
              <a:t>    = </a:t>
            </a:r>
            <a:r>
              <a:rPr lang="en-US" altLang="zh-CN" sz="2600" dirty="0" err="1">
                <a:solidFill>
                  <a:srgbClr val="0000A8"/>
                </a:solidFill>
              </a:rPr>
              <a:t>bj+bi-aj</a:t>
            </a:r>
            <a:r>
              <a:rPr lang="en-US" altLang="zh-CN" sz="2600" dirty="0">
                <a:solidFill>
                  <a:srgbClr val="0000A8"/>
                </a:solidFill>
              </a:rPr>
              <a:t> + max{t-ai,aj-bi,0} </a:t>
            </a:r>
          </a:p>
          <a:p>
            <a:pPr lvl="1"/>
            <a:r>
              <a:rPr lang="en-US" altLang="zh-CN" sz="2600" dirty="0">
                <a:solidFill>
                  <a:srgbClr val="0000A8"/>
                </a:solidFill>
              </a:rPr>
              <a:t>    = </a:t>
            </a:r>
            <a:r>
              <a:rPr lang="en-US" altLang="zh-CN" sz="2600" dirty="0" err="1">
                <a:solidFill>
                  <a:srgbClr val="0000A8"/>
                </a:solidFill>
              </a:rPr>
              <a:t>bj+bi-aj-ai</a:t>
            </a:r>
            <a:r>
              <a:rPr lang="en-US" altLang="zh-CN" sz="2600" dirty="0">
                <a:solidFill>
                  <a:srgbClr val="0000A8"/>
                </a:solidFill>
              </a:rPr>
              <a:t> + max{</a:t>
            </a:r>
            <a:r>
              <a:rPr lang="en-US" altLang="zh-CN" sz="2600" dirty="0" err="1">
                <a:solidFill>
                  <a:srgbClr val="0000A8"/>
                </a:solidFill>
              </a:rPr>
              <a:t>t,ai+aj-bi</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a:t>
            </a:r>
          </a:p>
          <a:p>
            <a:pPr lvl="1"/>
            <a:r>
              <a:rPr lang="zh-CN" altLang="en-US" sz="2600" dirty="0">
                <a:solidFill>
                  <a:srgbClr val="C00000"/>
                </a:solidFill>
              </a:rPr>
              <a:t>如果作业 </a:t>
            </a:r>
            <a:r>
              <a:rPr lang="en-US" altLang="zh-CN" dirty="0">
                <a:solidFill>
                  <a:srgbClr val="C00000"/>
                </a:solidFill>
              </a:rPr>
              <a:t>i</a:t>
            </a:r>
            <a:r>
              <a:rPr lang="en-US" altLang="zh-CN" sz="2600" dirty="0">
                <a:solidFill>
                  <a:srgbClr val="C00000"/>
                </a:solidFill>
              </a:rPr>
              <a:t> </a:t>
            </a:r>
            <a:r>
              <a:rPr lang="zh-CN" altLang="en-US" sz="2600" dirty="0">
                <a:solidFill>
                  <a:srgbClr val="C00000"/>
                </a:solidFill>
              </a:rPr>
              <a:t>和 </a:t>
            </a:r>
            <a:r>
              <a:rPr lang="en-US" altLang="zh-CN" sz="2600" dirty="0">
                <a:solidFill>
                  <a:srgbClr val="C00000"/>
                </a:solidFill>
              </a:rPr>
              <a:t>j </a:t>
            </a:r>
            <a:r>
              <a:rPr lang="zh-CN" altLang="en-US" sz="2600" dirty="0">
                <a:solidFill>
                  <a:srgbClr val="C00000"/>
                </a:solidFill>
              </a:rPr>
              <a:t>满足</a:t>
            </a:r>
            <a:r>
              <a:rPr lang="en-US" altLang="zh-CN" sz="2600" dirty="0">
                <a:solidFill>
                  <a:srgbClr val="C00000"/>
                </a:solidFill>
              </a:rPr>
              <a:t>min{</a:t>
            </a:r>
            <a:r>
              <a:rPr lang="en-US" altLang="zh-CN" sz="2600" dirty="0" err="1">
                <a:solidFill>
                  <a:srgbClr val="C00000"/>
                </a:solidFill>
              </a:rPr>
              <a:t>bi,aj</a:t>
            </a:r>
            <a:r>
              <a:rPr lang="en-US" altLang="zh-CN" sz="2600" dirty="0">
                <a:solidFill>
                  <a:srgbClr val="C00000"/>
                </a:solidFill>
              </a:rPr>
              <a:t>} ≥ min{</a:t>
            </a:r>
            <a:r>
              <a:rPr lang="en-US" altLang="zh-CN" sz="2600" dirty="0" err="1">
                <a:solidFill>
                  <a:srgbClr val="C00000"/>
                </a:solidFill>
              </a:rPr>
              <a:t>bj,ai</a:t>
            </a:r>
            <a:r>
              <a:rPr lang="en-US" altLang="zh-CN" sz="2600" dirty="0">
                <a:solidFill>
                  <a:srgbClr val="C00000"/>
                </a:solidFill>
              </a:rPr>
              <a:t>},</a:t>
            </a:r>
            <a:r>
              <a:rPr lang="zh-CN" altLang="en-US" sz="2600" dirty="0">
                <a:solidFill>
                  <a:srgbClr val="C00000"/>
                </a:solidFill>
              </a:rPr>
              <a:t>则称作业 </a:t>
            </a:r>
            <a:r>
              <a:rPr lang="en-US" altLang="zh-CN" sz="2600" dirty="0">
                <a:solidFill>
                  <a:srgbClr val="C00000"/>
                </a:solidFill>
              </a:rPr>
              <a:t>i </a:t>
            </a:r>
            <a:r>
              <a:rPr lang="zh-CN" altLang="en-US" sz="2600" dirty="0">
                <a:solidFill>
                  <a:srgbClr val="C00000"/>
                </a:solidFill>
              </a:rPr>
              <a:t>和 </a:t>
            </a:r>
            <a:r>
              <a:rPr lang="en-US" altLang="zh-CN" sz="2600" dirty="0">
                <a:solidFill>
                  <a:srgbClr val="C00000"/>
                </a:solidFill>
              </a:rPr>
              <a:t>j </a:t>
            </a:r>
            <a:r>
              <a:rPr lang="zh-CN" altLang="en-US" sz="2600" dirty="0">
                <a:solidFill>
                  <a:srgbClr val="C00000"/>
                </a:solidFill>
              </a:rPr>
              <a:t>满足</a:t>
            </a:r>
            <a:r>
              <a:rPr lang="en-US" altLang="zh-CN" sz="2600" dirty="0">
                <a:solidFill>
                  <a:srgbClr val="C00000"/>
                </a:solidFill>
              </a:rPr>
              <a:t>Johnson</a:t>
            </a:r>
            <a:r>
              <a:rPr lang="zh-CN" altLang="en-US" sz="2600" dirty="0">
                <a:solidFill>
                  <a:srgbClr val="C00000"/>
                </a:solidFill>
              </a:rPr>
              <a:t>不等式</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57</a:t>
            </a:fld>
            <a:endParaRPr lang="en-US" altLang="zh-CN" dirty="0"/>
          </a:p>
        </p:txBody>
      </p:sp>
    </p:spTree>
    <p:extLst>
      <p:ext uri="{BB962C8B-B14F-4D97-AF65-F5344CB8AC3E}">
        <p14:creationId xmlns:p14="http://schemas.microsoft.com/office/powerpoint/2010/main" val="1546711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Johnson</a:t>
            </a:r>
            <a:r>
              <a:rPr lang="zh-CN" altLang="en-US" dirty="0"/>
              <a:t>不等式</a:t>
            </a:r>
            <a:endParaRPr lang="en-US" altLang="zh-CN" dirty="0"/>
          </a:p>
          <a:p>
            <a:pPr lvl="1"/>
            <a:r>
              <a:rPr lang="zh-CN" altLang="en-US" dirty="0"/>
              <a:t>设</a:t>
            </a:r>
            <a:r>
              <a:rPr lang="zh-CN" altLang="en-US" dirty="0">
                <a:solidFill>
                  <a:srgbClr val="0000A8"/>
                </a:solidFill>
              </a:rPr>
              <a:t>一个最优调度中最前面的两个作业是</a:t>
            </a:r>
            <a:r>
              <a:rPr lang="en-US" altLang="zh-CN" dirty="0">
                <a:solidFill>
                  <a:srgbClr val="0000A8"/>
                </a:solidFill>
              </a:rPr>
              <a:t>i</a:t>
            </a:r>
            <a:r>
              <a:rPr lang="zh-CN" altLang="en-US" dirty="0">
                <a:solidFill>
                  <a:srgbClr val="0000A8"/>
                </a:solidFill>
              </a:rPr>
              <a:t>和</a:t>
            </a:r>
            <a:r>
              <a:rPr lang="en-US" altLang="zh-CN" dirty="0">
                <a:solidFill>
                  <a:srgbClr val="0000A8"/>
                </a:solidFill>
              </a:rPr>
              <a:t>j</a:t>
            </a:r>
          </a:p>
          <a:p>
            <a:pPr lvl="1"/>
            <a:r>
              <a:rPr lang="en-US" altLang="zh-CN" sz="2600" dirty="0">
                <a:solidFill>
                  <a:srgbClr val="0000A8"/>
                </a:solidFill>
              </a:rPr>
              <a:t>T(</a:t>
            </a:r>
            <a:r>
              <a:rPr lang="en-US" altLang="zh-CN" dirty="0" err="1"/>
              <a:t>S</a:t>
            </a:r>
            <a:r>
              <a:rPr lang="en-US" altLang="zh-CN" sz="2600" dirty="0" err="1">
                <a:solidFill>
                  <a:srgbClr val="0000A8"/>
                </a:solidFill>
              </a:rPr>
              <a:t>,t</a:t>
            </a:r>
            <a:r>
              <a:rPr lang="en-US" altLang="zh-CN" sz="2600" dirty="0">
                <a:solidFill>
                  <a:srgbClr val="0000A8"/>
                </a:solidFill>
              </a:rPr>
              <a:t>) = </a:t>
            </a:r>
            <a:r>
              <a:rPr lang="en-US" altLang="zh-CN" sz="2600" dirty="0" err="1">
                <a:solidFill>
                  <a:srgbClr val="0000A8"/>
                </a:solidFill>
              </a:rPr>
              <a:t>ai</a:t>
            </a:r>
            <a:r>
              <a:rPr lang="en-US" altLang="zh-CN" sz="2600" dirty="0">
                <a:solidFill>
                  <a:srgbClr val="0000A8"/>
                </a:solidFill>
              </a:rPr>
              <a:t> + T(S-{i}, </a:t>
            </a:r>
            <a:r>
              <a:rPr lang="en-US" altLang="zh-CN" sz="2600" dirty="0" err="1">
                <a:solidFill>
                  <a:srgbClr val="0000A8"/>
                </a:solidFill>
              </a:rPr>
              <a:t>bi+max</a:t>
            </a:r>
            <a:r>
              <a:rPr lang="en-US" altLang="zh-CN" sz="2600" dirty="0">
                <a:solidFill>
                  <a:srgbClr val="0000A8"/>
                </a:solidFill>
              </a:rPr>
              <a:t>{t-ai,0})</a:t>
            </a:r>
          </a:p>
          <a:p>
            <a:pPr lvl="1"/>
            <a:r>
              <a:rPr lang="en-US" altLang="zh-CN" dirty="0"/>
              <a:t>          </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 + </a:t>
            </a:r>
            <a:r>
              <a:rPr lang="en-US" altLang="zh-CN" sz="2600" dirty="0" err="1">
                <a:solidFill>
                  <a:srgbClr val="0000A8"/>
                </a:solidFill>
              </a:rPr>
              <a:t>aj</a:t>
            </a:r>
            <a:r>
              <a:rPr lang="en-US" altLang="zh-CN" sz="2600" dirty="0">
                <a:solidFill>
                  <a:srgbClr val="0000A8"/>
                </a:solidFill>
              </a:rPr>
              <a:t> + T(S-{</a:t>
            </a:r>
            <a:r>
              <a:rPr lang="en-US" altLang="zh-CN" sz="2600" dirty="0" err="1">
                <a:solidFill>
                  <a:srgbClr val="0000A8"/>
                </a:solidFill>
              </a:rPr>
              <a:t>i,j</a:t>
            </a:r>
            <a:r>
              <a:rPr lang="en-US" altLang="zh-CN" sz="2600" dirty="0">
                <a:solidFill>
                  <a:srgbClr val="0000A8"/>
                </a:solidFill>
              </a:rPr>
              <a:t>}, </a:t>
            </a:r>
            <a:r>
              <a:rPr lang="en-US" altLang="zh-CN" sz="2600" dirty="0" err="1">
                <a:solidFill>
                  <a:srgbClr val="C00000"/>
                </a:solidFill>
              </a:rPr>
              <a:t>tij</a:t>
            </a:r>
            <a:r>
              <a:rPr lang="en-US" altLang="zh-CN" sz="2600" dirty="0">
                <a:solidFill>
                  <a:srgbClr val="0000A8"/>
                </a:solidFill>
              </a:rPr>
              <a:t>) </a:t>
            </a:r>
            <a:endParaRPr lang="en-US" altLang="zh-CN" dirty="0"/>
          </a:p>
          <a:p>
            <a:pPr lvl="1"/>
            <a:r>
              <a:rPr lang="en-US" altLang="zh-CN" sz="2600" dirty="0" err="1">
                <a:solidFill>
                  <a:srgbClr val="C00000"/>
                </a:solidFill>
              </a:rPr>
              <a:t>tij</a:t>
            </a:r>
            <a:r>
              <a:rPr lang="en-US" altLang="zh-CN" sz="2600" dirty="0">
                <a:solidFill>
                  <a:srgbClr val="C00000"/>
                </a:solidFill>
              </a:rPr>
              <a:t> </a:t>
            </a:r>
            <a:r>
              <a:rPr lang="en-US" altLang="zh-CN" sz="2600" dirty="0">
                <a:solidFill>
                  <a:srgbClr val="0000A8"/>
                </a:solidFill>
              </a:rPr>
              <a:t>= </a:t>
            </a:r>
            <a:r>
              <a:rPr lang="en-US" altLang="zh-CN" sz="2600" dirty="0" err="1">
                <a:solidFill>
                  <a:srgbClr val="0000A8"/>
                </a:solidFill>
              </a:rPr>
              <a:t>bj+bi-aj-ai</a:t>
            </a:r>
            <a:r>
              <a:rPr lang="en-US" altLang="zh-CN" sz="2600" dirty="0">
                <a:solidFill>
                  <a:srgbClr val="0000A8"/>
                </a:solidFill>
              </a:rPr>
              <a:t> + max{</a:t>
            </a:r>
            <a:r>
              <a:rPr lang="en-US" altLang="zh-CN" sz="2600" dirty="0" err="1">
                <a:solidFill>
                  <a:srgbClr val="0000A8"/>
                </a:solidFill>
              </a:rPr>
              <a:t>t,ai+aj-bi</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a:t>
            </a:r>
            <a:r>
              <a:rPr lang="zh-CN" altLang="en-US" sz="2600" dirty="0">
                <a:solidFill>
                  <a:srgbClr val="0000A8"/>
                </a:solidFill>
              </a:rPr>
              <a:t>，</a:t>
            </a:r>
            <a:r>
              <a:rPr lang="zh-CN" altLang="en-US" dirty="0"/>
              <a:t>交换</a:t>
            </a:r>
            <a:r>
              <a:rPr lang="en-US" altLang="zh-CN" dirty="0"/>
              <a:t>i</a:t>
            </a:r>
            <a:r>
              <a:rPr lang="zh-CN" altLang="en-US" dirty="0"/>
              <a:t>和</a:t>
            </a:r>
            <a:r>
              <a:rPr lang="en-US" altLang="zh-CN" dirty="0"/>
              <a:t>j</a:t>
            </a:r>
            <a:r>
              <a:rPr lang="zh-CN" altLang="en-US" dirty="0"/>
              <a:t>后</a:t>
            </a:r>
            <a:endParaRPr lang="en-US" altLang="zh-CN" sz="2600" dirty="0">
              <a:solidFill>
                <a:srgbClr val="0000A8"/>
              </a:solidFill>
            </a:endParaRPr>
          </a:p>
          <a:p>
            <a:pPr lvl="1"/>
            <a:r>
              <a:rPr lang="en-US" altLang="zh-CN" dirty="0" err="1">
                <a:solidFill>
                  <a:srgbClr val="C00000"/>
                </a:solidFill>
              </a:rPr>
              <a:t>tji</a:t>
            </a:r>
            <a:r>
              <a:rPr lang="en-US" altLang="zh-CN" dirty="0">
                <a:solidFill>
                  <a:srgbClr val="C00000"/>
                </a:solidFill>
              </a:rPr>
              <a:t> </a:t>
            </a:r>
            <a:r>
              <a:rPr lang="en-US" altLang="zh-CN" dirty="0"/>
              <a:t>= </a:t>
            </a:r>
            <a:r>
              <a:rPr lang="en-US" altLang="zh-CN" dirty="0" err="1"/>
              <a:t>bj+bi-aj-ai</a:t>
            </a:r>
            <a:r>
              <a:rPr lang="en-US" altLang="zh-CN" dirty="0"/>
              <a:t> + max{</a:t>
            </a:r>
            <a:r>
              <a:rPr lang="en-US" altLang="zh-CN" dirty="0" err="1"/>
              <a:t>t,ai+aj-</a:t>
            </a:r>
            <a:r>
              <a:rPr lang="en-US" altLang="zh-CN" dirty="0" err="1">
                <a:solidFill>
                  <a:srgbClr val="C00000"/>
                </a:solidFill>
              </a:rPr>
              <a:t>bj</a:t>
            </a:r>
            <a:r>
              <a:rPr lang="en-US" altLang="zh-CN" dirty="0"/>
              <a:t>, </a:t>
            </a:r>
            <a:r>
              <a:rPr lang="en-US" altLang="zh-CN" dirty="0" err="1">
                <a:solidFill>
                  <a:srgbClr val="C00000"/>
                </a:solidFill>
              </a:rPr>
              <a:t>aj</a:t>
            </a:r>
            <a:r>
              <a:rPr lang="en-US" altLang="zh-CN" dirty="0"/>
              <a:t>}</a:t>
            </a:r>
            <a:endParaRPr lang="en-US" altLang="zh-CN" sz="2600" dirty="0">
              <a:solidFill>
                <a:srgbClr val="0000A8"/>
              </a:solidFill>
            </a:endParaRPr>
          </a:p>
          <a:p>
            <a:pPr lvl="1"/>
            <a:r>
              <a:rPr lang="zh-CN" altLang="en-US" sz="2300" dirty="0"/>
              <a:t>若满足</a:t>
            </a:r>
            <a:r>
              <a:rPr lang="en-US" altLang="zh-CN" sz="2300" dirty="0"/>
              <a:t>Johnson</a:t>
            </a:r>
            <a:r>
              <a:rPr lang="zh-CN" altLang="en-US" sz="2300" dirty="0"/>
              <a:t>不等式：</a:t>
            </a:r>
            <a:r>
              <a:rPr lang="en-US" altLang="zh-CN" sz="2300" dirty="0"/>
              <a:t>min{</a:t>
            </a:r>
            <a:r>
              <a:rPr lang="en-US" altLang="zh-CN" sz="2300" dirty="0" err="1"/>
              <a:t>bi,aj</a:t>
            </a:r>
            <a:r>
              <a:rPr lang="en-US" altLang="zh-CN" sz="2300" dirty="0"/>
              <a:t>} ≥ min{</a:t>
            </a:r>
            <a:r>
              <a:rPr lang="en-US" altLang="zh-CN" sz="2300" dirty="0" err="1"/>
              <a:t>bj,ai</a:t>
            </a:r>
            <a:r>
              <a:rPr lang="en-US" altLang="zh-CN" sz="2300" dirty="0"/>
              <a:t>},</a:t>
            </a:r>
          </a:p>
          <a:p>
            <a:pPr lvl="2"/>
            <a:r>
              <a:rPr lang="en-US" altLang="zh-CN" dirty="0">
                <a:solidFill>
                  <a:srgbClr val="C00000"/>
                </a:solidFill>
              </a:rPr>
              <a:t>max{-bi,-</a:t>
            </a:r>
            <a:r>
              <a:rPr lang="en-US" altLang="zh-CN" dirty="0" err="1">
                <a:solidFill>
                  <a:srgbClr val="C00000"/>
                </a:solidFill>
              </a:rPr>
              <a:t>aj</a:t>
            </a:r>
            <a:r>
              <a:rPr lang="en-US" altLang="zh-CN" dirty="0">
                <a:solidFill>
                  <a:srgbClr val="C00000"/>
                </a:solidFill>
              </a:rPr>
              <a:t>} ≤ max{-</a:t>
            </a:r>
            <a:r>
              <a:rPr lang="en-US" altLang="zh-CN" dirty="0" err="1">
                <a:solidFill>
                  <a:srgbClr val="C00000"/>
                </a:solidFill>
              </a:rPr>
              <a:t>bj</a:t>
            </a:r>
            <a:r>
              <a:rPr lang="en-US" altLang="zh-CN" dirty="0">
                <a:solidFill>
                  <a:srgbClr val="C00000"/>
                </a:solidFill>
              </a:rPr>
              <a:t>,-</a:t>
            </a:r>
            <a:r>
              <a:rPr lang="en-US" altLang="zh-CN" dirty="0" err="1">
                <a:solidFill>
                  <a:srgbClr val="C00000"/>
                </a:solidFill>
              </a:rPr>
              <a:t>aj</a:t>
            </a:r>
            <a:r>
              <a:rPr lang="en-US" altLang="zh-CN" dirty="0">
                <a:solidFill>
                  <a:srgbClr val="C00000"/>
                </a:solidFill>
              </a:rPr>
              <a:t>}</a:t>
            </a:r>
          </a:p>
          <a:p>
            <a:pPr lvl="2"/>
            <a:r>
              <a:rPr lang="en-US" altLang="zh-CN" dirty="0" err="1">
                <a:solidFill>
                  <a:srgbClr val="C00000"/>
                </a:solidFill>
              </a:rPr>
              <a:t>ai+aj+max</a:t>
            </a:r>
            <a:r>
              <a:rPr lang="en-US" altLang="zh-CN" dirty="0">
                <a:solidFill>
                  <a:srgbClr val="C00000"/>
                </a:solidFill>
              </a:rPr>
              <a:t>{-bi,-</a:t>
            </a:r>
            <a:r>
              <a:rPr lang="en-US" altLang="zh-CN" dirty="0" err="1">
                <a:solidFill>
                  <a:srgbClr val="C00000"/>
                </a:solidFill>
              </a:rPr>
              <a:t>aj</a:t>
            </a:r>
            <a:r>
              <a:rPr lang="en-US" altLang="zh-CN" dirty="0">
                <a:solidFill>
                  <a:srgbClr val="C00000"/>
                </a:solidFill>
              </a:rPr>
              <a:t>} ≤ </a:t>
            </a:r>
            <a:r>
              <a:rPr lang="en-US" altLang="zh-CN" dirty="0" err="1">
                <a:solidFill>
                  <a:srgbClr val="C00000"/>
                </a:solidFill>
              </a:rPr>
              <a:t>ai+aj+max</a:t>
            </a:r>
            <a:r>
              <a:rPr lang="en-US" altLang="zh-CN" dirty="0">
                <a:solidFill>
                  <a:srgbClr val="C00000"/>
                </a:solidFill>
              </a:rPr>
              <a:t>{-</a:t>
            </a:r>
            <a:r>
              <a:rPr lang="en-US" altLang="zh-CN" dirty="0" err="1">
                <a:solidFill>
                  <a:srgbClr val="C00000"/>
                </a:solidFill>
              </a:rPr>
              <a:t>bj</a:t>
            </a:r>
            <a:r>
              <a:rPr lang="en-US" altLang="zh-CN" dirty="0">
                <a:solidFill>
                  <a:srgbClr val="C00000"/>
                </a:solidFill>
              </a:rPr>
              <a:t>,-</a:t>
            </a:r>
            <a:r>
              <a:rPr lang="en-US" altLang="zh-CN" dirty="0" err="1">
                <a:solidFill>
                  <a:srgbClr val="C00000"/>
                </a:solidFill>
              </a:rPr>
              <a:t>ai</a:t>
            </a:r>
            <a:r>
              <a:rPr lang="en-US" altLang="zh-CN" dirty="0">
                <a:solidFill>
                  <a:srgbClr val="C00000"/>
                </a:solidFill>
              </a:rPr>
              <a:t>}</a:t>
            </a:r>
          </a:p>
          <a:p>
            <a:pPr lvl="2"/>
            <a:r>
              <a:rPr lang="en-US" altLang="zh-CN" dirty="0">
                <a:solidFill>
                  <a:srgbClr val="C00000"/>
                </a:solidFill>
              </a:rPr>
              <a:t>max{</a:t>
            </a:r>
            <a:r>
              <a:rPr lang="en-US" altLang="zh-CN" dirty="0" err="1">
                <a:solidFill>
                  <a:srgbClr val="C00000"/>
                </a:solidFill>
              </a:rPr>
              <a:t>ai+aj-bi,ai</a:t>
            </a:r>
            <a:r>
              <a:rPr lang="en-US" altLang="zh-CN" dirty="0">
                <a:solidFill>
                  <a:srgbClr val="C00000"/>
                </a:solidFill>
              </a:rPr>
              <a:t>} ≤ max{</a:t>
            </a:r>
            <a:r>
              <a:rPr lang="en-US" altLang="zh-CN" dirty="0" err="1">
                <a:solidFill>
                  <a:srgbClr val="C00000"/>
                </a:solidFill>
              </a:rPr>
              <a:t>ai+aj-bj,aj</a:t>
            </a:r>
            <a:r>
              <a:rPr lang="en-US" altLang="zh-CN" dirty="0">
                <a:solidFill>
                  <a:srgbClr val="C00000"/>
                </a:solidFill>
              </a:rPr>
              <a:t>}</a:t>
            </a:r>
          </a:p>
          <a:p>
            <a:pPr lvl="2"/>
            <a:r>
              <a:rPr lang="en-US" altLang="zh-CN" dirty="0">
                <a:solidFill>
                  <a:srgbClr val="C00000"/>
                </a:solidFill>
              </a:rPr>
              <a:t>max{</a:t>
            </a:r>
            <a:r>
              <a:rPr lang="en-US" altLang="zh-CN" dirty="0" err="1">
                <a:solidFill>
                  <a:srgbClr val="C00000"/>
                </a:solidFill>
              </a:rPr>
              <a:t>t,ai+aj-bi,ai</a:t>
            </a:r>
            <a:r>
              <a:rPr lang="en-US" altLang="zh-CN" dirty="0">
                <a:solidFill>
                  <a:srgbClr val="C00000"/>
                </a:solidFill>
              </a:rPr>
              <a:t>} ≤ max{</a:t>
            </a:r>
            <a:r>
              <a:rPr lang="en-US" altLang="zh-CN" dirty="0" err="1">
                <a:solidFill>
                  <a:srgbClr val="C00000"/>
                </a:solidFill>
              </a:rPr>
              <a:t>t,ai+aj-bj,aj</a:t>
            </a:r>
            <a:r>
              <a:rPr lang="en-US" altLang="zh-CN" dirty="0">
                <a:solidFill>
                  <a:srgbClr val="C00000"/>
                </a:solidFill>
              </a:rPr>
              <a:t>} </a:t>
            </a:r>
            <a:endParaRPr lang="en-US" altLang="zh-CN" sz="2600" dirty="0">
              <a:solidFill>
                <a:srgbClr val="0000A8"/>
              </a:solidFill>
            </a:endParaRPr>
          </a:p>
          <a:p>
            <a:pPr lvl="1"/>
            <a:endParaRPr lang="zh-CN" altLang="en-US" dirty="0">
              <a:solidFill>
                <a:srgbClr val="0000A8"/>
              </a:solidFill>
            </a:endParaRP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58</a:t>
            </a:fld>
            <a:endParaRPr lang="en-US" altLang="zh-CN" dirty="0"/>
          </a:p>
        </p:txBody>
      </p:sp>
      <p:sp>
        <p:nvSpPr>
          <p:cNvPr id="5" name="矩形 4"/>
          <p:cNvSpPr/>
          <p:nvPr/>
        </p:nvSpPr>
        <p:spPr>
          <a:xfrm>
            <a:off x="0" y="1447583"/>
            <a:ext cx="9144000" cy="523220"/>
          </a:xfrm>
          <a:prstGeom prst="rect">
            <a:avLst/>
          </a:prstGeom>
          <a:solidFill>
            <a:schemeClr val="accent1"/>
          </a:solidFill>
        </p:spPr>
        <p:txBody>
          <a:bodyPr wrap="square">
            <a:spAutoFit/>
          </a:bodyPr>
          <a:lstStyle/>
          <a:p>
            <a:r>
              <a:rPr lang="en-US" altLang="zh-CN" sz="2800" b="1" dirty="0" err="1"/>
              <a:t>tij</a:t>
            </a:r>
            <a:r>
              <a:rPr lang="en-US" altLang="zh-CN" sz="2800" b="1" dirty="0"/>
              <a:t> ≤ </a:t>
            </a:r>
            <a:r>
              <a:rPr lang="en-US" altLang="zh-CN" sz="2800" b="1" dirty="0" err="1"/>
              <a:t>tji</a:t>
            </a:r>
            <a:r>
              <a:rPr lang="zh-CN" altLang="en-US" sz="2800" b="1" dirty="0"/>
              <a:t>。可得满足</a:t>
            </a:r>
            <a:r>
              <a:rPr lang="en-US" altLang="zh-CN" sz="2800" b="1" dirty="0"/>
              <a:t>Johnson</a:t>
            </a:r>
            <a:r>
              <a:rPr lang="zh-CN" altLang="en-US" sz="2800" b="1" dirty="0"/>
              <a:t>不等式为最优调度，不能交换</a:t>
            </a:r>
            <a:endParaRPr lang="en-US" altLang="zh-CN" sz="2800" b="1" dirty="0"/>
          </a:p>
        </p:txBody>
      </p:sp>
    </p:spTree>
    <p:extLst>
      <p:ext uri="{BB962C8B-B14F-4D97-AF65-F5344CB8AC3E}">
        <p14:creationId xmlns:p14="http://schemas.microsoft.com/office/powerpoint/2010/main" val="19029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计算过程</a:t>
            </a:r>
            <a:endParaRPr lang="en-US" altLang="zh-CN" dirty="0"/>
          </a:p>
          <a:p>
            <a:pPr lvl="1"/>
            <a:r>
              <a:rPr lang="zh-CN" altLang="en-US" dirty="0"/>
              <a:t>满足</a:t>
            </a:r>
            <a:r>
              <a:rPr lang="en-US" altLang="zh-CN" dirty="0"/>
              <a:t>Johnson</a:t>
            </a:r>
            <a:r>
              <a:rPr lang="zh-CN" altLang="en-US" dirty="0"/>
              <a:t>不等式：</a:t>
            </a:r>
            <a:r>
              <a:rPr lang="en-US" altLang="zh-CN" dirty="0"/>
              <a:t>min{</a:t>
            </a:r>
            <a:r>
              <a:rPr lang="en-US" altLang="zh-CN" dirty="0" err="1"/>
              <a:t>bi,aj</a:t>
            </a:r>
            <a:r>
              <a:rPr lang="en-US" altLang="zh-CN" dirty="0"/>
              <a:t>} ≥ min{</a:t>
            </a:r>
            <a:r>
              <a:rPr lang="en-US" altLang="zh-CN" dirty="0" err="1"/>
              <a:t>bj,ai</a:t>
            </a:r>
            <a:r>
              <a:rPr lang="en-US" altLang="zh-CN" dirty="0"/>
              <a:t>}</a:t>
            </a:r>
          </a:p>
          <a:p>
            <a:pPr lvl="1"/>
            <a:r>
              <a:rPr lang="zh-CN" altLang="en-US" dirty="0"/>
              <a:t>则任务 </a:t>
            </a:r>
            <a:r>
              <a:rPr lang="en-US" altLang="zh-CN" dirty="0"/>
              <a:t>i </a:t>
            </a:r>
            <a:r>
              <a:rPr lang="zh-CN" altLang="en-US" dirty="0"/>
              <a:t>应在 </a:t>
            </a:r>
            <a:r>
              <a:rPr lang="en-US" altLang="zh-CN" dirty="0"/>
              <a:t>j </a:t>
            </a:r>
            <a:r>
              <a:rPr lang="zh-CN" altLang="en-US" dirty="0"/>
              <a:t>之前</a:t>
            </a:r>
            <a:endParaRPr lang="en-US" altLang="zh-CN" dirty="0"/>
          </a:p>
          <a:p>
            <a:pPr lvl="1"/>
            <a:r>
              <a:rPr lang="zh-CN" altLang="en-US" dirty="0"/>
              <a:t>推广到一般情况：</a:t>
            </a:r>
            <a:endParaRPr lang="en-US" altLang="zh-CN" dirty="0"/>
          </a:p>
          <a:p>
            <a:pPr lvl="2"/>
            <a:r>
              <a:rPr lang="zh-CN" altLang="zh-CN" dirty="0"/>
              <a:t>当</a:t>
            </a:r>
            <a:r>
              <a:rPr lang="en-US" altLang="zh-CN" dirty="0"/>
              <a:t>min{a</a:t>
            </a:r>
            <a:r>
              <a:rPr lang="en-US" altLang="zh-CN" baseline="-25000" dirty="0"/>
              <a:t>1</a:t>
            </a:r>
            <a:r>
              <a:rPr lang="en-US" altLang="zh-CN" dirty="0"/>
              <a:t>, a</a:t>
            </a:r>
            <a:r>
              <a:rPr lang="en-US" altLang="zh-CN" baseline="-25000" dirty="0"/>
              <a:t>2</a:t>
            </a:r>
            <a:r>
              <a:rPr lang="en-US" altLang="zh-CN" dirty="0"/>
              <a:t>, … , a</a:t>
            </a:r>
            <a:r>
              <a:rPr lang="en-US" altLang="zh-CN" baseline="-25000" dirty="0"/>
              <a:t>n </a:t>
            </a:r>
            <a:r>
              <a:rPr lang="en-US" altLang="zh-CN" dirty="0"/>
              <a:t>, b</a:t>
            </a:r>
            <a:r>
              <a:rPr lang="en-US" altLang="zh-CN" baseline="-25000" dirty="0"/>
              <a:t>1</a:t>
            </a:r>
            <a:r>
              <a:rPr lang="en-US" altLang="zh-CN" dirty="0"/>
              <a:t>, b</a:t>
            </a:r>
            <a:r>
              <a:rPr lang="en-US" altLang="zh-CN" baseline="-25000" dirty="0"/>
              <a:t>2</a:t>
            </a:r>
            <a:r>
              <a:rPr lang="en-US" altLang="zh-CN" dirty="0"/>
              <a:t>,…, </a:t>
            </a:r>
            <a:r>
              <a:rPr lang="en-US" altLang="zh-CN" dirty="0" err="1"/>
              <a:t>b</a:t>
            </a:r>
            <a:r>
              <a:rPr lang="en-US" altLang="zh-CN" baseline="-25000" dirty="0" err="1"/>
              <a:t>n</a:t>
            </a:r>
            <a:r>
              <a:rPr lang="en-US" altLang="zh-CN" dirty="0"/>
              <a:t> }=</a:t>
            </a:r>
            <a:r>
              <a:rPr lang="en-US" altLang="zh-CN" dirty="0" err="1"/>
              <a:t>ai</a:t>
            </a:r>
            <a:r>
              <a:rPr lang="zh-CN" altLang="zh-CN" dirty="0"/>
              <a:t>时</a:t>
            </a:r>
            <a:r>
              <a:rPr lang="zh-CN" altLang="en-US" dirty="0"/>
              <a:t>，</a:t>
            </a:r>
            <a:r>
              <a:rPr lang="zh-CN" altLang="zh-CN" dirty="0"/>
              <a:t>任何</a:t>
            </a:r>
            <a:r>
              <a:rPr lang="en-US" altLang="zh-CN" dirty="0" err="1"/>
              <a:t>k</a:t>
            </a:r>
            <a:r>
              <a:rPr lang="en-US" altLang="zh-CN" dirty="0" err="1">
                <a:sym typeface="Symbol"/>
              </a:rPr>
              <a:t>i</a:t>
            </a:r>
            <a:r>
              <a:rPr lang="zh-CN" altLang="zh-CN" dirty="0"/>
              <a:t>，都有</a:t>
            </a:r>
            <a:r>
              <a:rPr lang="en-US" altLang="zh-CN" dirty="0"/>
              <a:t>min{</a:t>
            </a:r>
            <a:r>
              <a:rPr lang="en-US" altLang="zh-CN" dirty="0" err="1"/>
              <a:t>bi,ak</a:t>
            </a:r>
            <a:r>
              <a:rPr lang="en-US" altLang="zh-CN" dirty="0"/>
              <a:t>} ≥ min{</a:t>
            </a:r>
            <a:r>
              <a:rPr lang="en-US" altLang="zh-CN" dirty="0" err="1"/>
              <a:t>bk,ai</a:t>
            </a:r>
            <a:r>
              <a:rPr lang="en-US" altLang="zh-CN" dirty="0"/>
              <a:t>}</a:t>
            </a:r>
            <a:r>
              <a:rPr lang="zh-CN" altLang="en-US" dirty="0"/>
              <a:t>，</a:t>
            </a:r>
            <a:r>
              <a:rPr lang="zh-CN" altLang="zh-CN" dirty="0"/>
              <a:t>应将</a:t>
            </a:r>
            <a:r>
              <a:rPr lang="en-US" altLang="zh-CN" sz="2800" dirty="0">
                <a:solidFill>
                  <a:srgbClr val="FF0000"/>
                </a:solidFill>
              </a:rPr>
              <a:t> i </a:t>
            </a:r>
            <a:r>
              <a:rPr lang="zh-CN" altLang="zh-CN" dirty="0"/>
              <a:t>安排在最前面</a:t>
            </a:r>
            <a:endParaRPr lang="en-US" altLang="zh-CN" dirty="0"/>
          </a:p>
          <a:p>
            <a:pPr lvl="2"/>
            <a:r>
              <a:rPr lang="zh-CN" altLang="en-US" dirty="0"/>
              <a:t>当</a:t>
            </a:r>
            <a:r>
              <a:rPr lang="en-US" altLang="zh-CN" dirty="0"/>
              <a:t>min{a</a:t>
            </a:r>
            <a:r>
              <a:rPr lang="en-US" altLang="zh-CN" baseline="-25000" dirty="0"/>
              <a:t>1</a:t>
            </a:r>
            <a:r>
              <a:rPr lang="en-US" altLang="zh-CN" dirty="0"/>
              <a:t>, a</a:t>
            </a:r>
            <a:r>
              <a:rPr lang="en-US" altLang="zh-CN" baseline="-25000" dirty="0"/>
              <a:t>2</a:t>
            </a:r>
            <a:r>
              <a:rPr lang="en-US" altLang="zh-CN" dirty="0"/>
              <a:t>,… , a</a:t>
            </a:r>
            <a:r>
              <a:rPr lang="en-US" altLang="zh-CN" baseline="-25000" dirty="0"/>
              <a:t>n </a:t>
            </a:r>
            <a:r>
              <a:rPr lang="en-US" altLang="zh-CN" dirty="0"/>
              <a:t>, b</a:t>
            </a:r>
            <a:r>
              <a:rPr lang="en-US" altLang="zh-CN" baseline="-25000" dirty="0"/>
              <a:t>1</a:t>
            </a:r>
            <a:r>
              <a:rPr lang="en-US" altLang="zh-CN" dirty="0"/>
              <a:t>, b</a:t>
            </a:r>
            <a:r>
              <a:rPr lang="en-US" altLang="zh-CN" baseline="-25000" dirty="0"/>
              <a:t>2</a:t>
            </a:r>
            <a:r>
              <a:rPr lang="en-US" altLang="zh-CN" dirty="0"/>
              <a:t>,… , </a:t>
            </a:r>
            <a:r>
              <a:rPr lang="en-US" altLang="zh-CN" dirty="0" err="1"/>
              <a:t>b</a:t>
            </a:r>
            <a:r>
              <a:rPr lang="en-US" altLang="zh-CN" baseline="-25000" dirty="0" err="1"/>
              <a:t>n</a:t>
            </a:r>
            <a:r>
              <a:rPr lang="en-US" altLang="zh-CN" dirty="0"/>
              <a:t> }=</a:t>
            </a:r>
            <a:r>
              <a:rPr lang="en-US" altLang="zh-CN" dirty="0" err="1"/>
              <a:t>bj</a:t>
            </a:r>
            <a:r>
              <a:rPr lang="zh-CN" altLang="zh-CN" dirty="0"/>
              <a:t>时</a:t>
            </a:r>
            <a:r>
              <a:rPr lang="zh-CN" altLang="en-US" dirty="0"/>
              <a:t>，</a:t>
            </a:r>
            <a:r>
              <a:rPr lang="zh-CN" altLang="zh-CN" dirty="0"/>
              <a:t>任何</a:t>
            </a:r>
            <a:r>
              <a:rPr lang="en-US" altLang="zh-CN" dirty="0" err="1"/>
              <a:t>k</a:t>
            </a:r>
            <a:r>
              <a:rPr lang="en-US" altLang="zh-CN" dirty="0" err="1">
                <a:sym typeface="Symbol"/>
              </a:rPr>
              <a:t>j</a:t>
            </a:r>
            <a:r>
              <a:rPr lang="zh-CN" altLang="zh-CN" dirty="0"/>
              <a:t>，都有</a:t>
            </a:r>
            <a:r>
              <a:rPr lang="en-US" altLang="zh-CN" dirty="0"/>
              <a:t>min{</a:t>
            </a:r>
            <a:r>
              <a:rPr lang="en-US" altLang="zh-CN" dirty="0" err="1"/>
              <a:t>bk,aj</a:t>
            </a:r>
            <a:r>
              <a:rPr lang="en-US" altLang="zh-CN" dirty="0"/>
              <a:t>} ≥ min{</a:t>
            </a:r>
            <a:r>
              <a:rPr lang="en-US" altLang="zh-CN" dirty="0" err="1"/>
              <a:t>bj,ak</a:t>
            </a:r>
            <a:r>
              <a:rPr lang="en-US" altLang="zh-CN" dirty="0"/>
              <a:t>}</a:t>
            </a:r>
            <a:r>
              <a:rPr lang="zh-CN" altLang="en-US" dirty="0"/>
              <a:t>，</a:t>
            </a:r>
            <a:r>
              <a:rPr lang="zh-CN" altLang="zh-CN" dirty="0"/>
              <a:t>应将</a:t>
            </a:r>
            <a:r>
              <a:rPr lang="en-US" altLang="zh-CN" sz="2800" dirty="0">
                <a:solidFill>
                  <a:srgbClr val="FF0000"/>
                </a:solidFill>
              </a:rPr>
              <a:t> j </a:t>
            </a:r>
            <a:r>
              <a:rPr lang="zh-CN" altLang="zh-CN" dirty="0"/>
              <a:t>安排在最后面</a:t>
            </a:r>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59</a:t>
            </a:fld>
            <a:endParaRPr lang="en-US" altLang="zh-CN" dirty="0"/>
          </a:p>
        </p:txBody>
      </p:sp>
    </p:spTree>
    <p:extLst>
      <p:ext uri="{BB962C8B-B14F-4D97-AF65-F5344CB8AC3E}">
        <p14:creationId xmlns:p14="http://schemas.microsoft.com/office/powerpoint/2010/main" val="29050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en-US" altLang="zh-CN" dirty="0"/>
              <a:t>3</a:t>
            </a:r>
            <a:r>
              <a:rPr lang="zh-CN" altLang="zh-CN" dirty="0"/>
              <a:t>个矩阵</a:t>
            </a:r>
            <a:r>
              <a:rPr lang="zh-CN" altLang="en-US" dirty="0"/>
              <a:t>相乘</a:t>
            </a:r>
            <a:r>
              <a:rPr lang="en-US" altLang="zh-CN" dirty="0"/>
              <a:t>M</a:t>
            </a:r>
            <a:r>
              <a:rPr lang="en-US" altLang="zh-CN" baseline="-25000" dirty="0"/>
              <a:t>1</a:t>
            </a:r>
            <a:r>
              <a:rPr lang="en-US" altLang="zh-CN" dirty="0"/>
              <a:t>M</a:t>
            </a:r>
            <a:r>
              <a:rPr lang="en-US" altLang="zh-CN" baseline="-25000" dirty="0"/>
              <a:t>2</a:t>
            </a:r>
            <a:r>
              <a:rPr lang="en-US" altLang="zh-CN" dirty="0"/>
              <a:t>M</a:t>
            </a:r>
            <a:r>
              <a:rPr lang="en-US" altLang="zh-CN" baseline="-25000" dirty="0"/>
              <a:t>3</a:t>
            </a:r>
            <a:r>
              <a:rPr lang="zh-CN" altLang="en-US" dirty="0"/>
              <a:t>，</a:t>
            </a:r>
            <a:r>
              <a:rPr lang="zh-CN" altLang="zh-CN" dirty="0"/>
              <a:t>其维数分别</a:t>
            </a:r>
            <a:r>
              <a:rPr lang="zh-CN" altLang="en-US" dirty="0"/>
              <a:t>为</a:t>
            </a:r>
            <a:r>
              <a:rPr lang="en-US" altLang="zh-CN" dirty="0"/>
              <a:t>10</a:t>
            </a:r>
            <a:r>
              <a:rPr lang="en-US" altLang="zh-CN" dirty="0">
                <a:sym typeface="Symbol"/>
              </a:rPr>
              <a:t></a:t>
            </a:r>
            <a:r>
              <a:rPr lang="en-US" altLang="zh-CN" dirty="0"/>
              <a:t>100,  100</a:t>
            </a:r>
            <a:r>
              <a:rPr lang="en-US" altLang="zh-CN" dirty="0">
                <a:sym typeface="Symbol"/>
              </a:rPr>
              <a:t></a:t>
            </a:r>
            <a:r>
              <a:rPr lang="en-US" altLang="zh-CN" dirty="0"/>
              <a:t>5</a:t>
            </a:r>
            <a:r>
              <a:rPr lang="zh-CN" altLang="zh-CN" dirty="0"/>
              <a:t>和</a:t>
            </a:r>
            <a:r>
              <a:rPr lang="en-US" altLang="zh-CN" dirty="0"/>
              <a:t>5</a:t>
            </a:r>
            <a:r>
              <a:rPr lang="en-US" altLang="zh-CN" dirty="0">
                <a:sym typeface="Symbol"/>
              </a:rPr>
              <a:t></a:t>
            </a:r>
            <a:r>
              <a:rPr lang="en-US" altLang="zh-CN" dirty="0"/>
              <a:t>50</a:t>
            </a:r>
          </a:p>
          <a:p>
            <a:pPr lvl="1"/>
            <a:r>
              <a:rPr lang="zh-CN" altLang="zh-CN" sz="2400" dirty="0"/>
              <a:t>可按</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en-US" altLang="zh-CN" sz="2400" dirty="0"/>
              <a:t>)</a:t>
            </a:r>
            <a:r>
              <a:rPr lang="zh-CN" altLang="zh-CN" sz="2400" dirty="0"/>
              <a:t>的</a:t>
            </a:r>
            <a:r>
              <a:rPr lang="zh-CN" altLang="en-US" sz="2400" dirty="0"/>
              <a:t>方法</a:t>
            </a:r>
            <a:r>
              <a:rPr lang="zh-CN" altLang="zh-CN" sz="2400" dirty="0"/>
              <a:t>计算，</a:t>
            </a:r>
            <a:endParaRPr lang="en-US" altLang="zh-CN" sz="2400" dirty="0"/>
          </a:p>
          <a:p>
            <a:pPr lvl="2"/>
            <a:r>
              <a:rPr lang="zh-CN" altLang="en-US" sz="2400" dirty="0"/>
              <a:t>计算</a:t>
            </a:r>
            <a:r>
              <a:rPr lang="en-US" altLang="zh-CN" sz="2400" dirty="0"/>
              <a:t>M</a:t>
            </a:r>
            <a:r>
              <a:rPr lang="en-US" altLang="zh-CN" sz="2400" baseline="-25000" dirty="0"/>
              <a:t>2</a:t>
            </a:r>
            <a:r>
              <a:rPr lang="en-US" altLang="zh-CN" sz="2400" dirty="0"/>
              <a:t>M</a:t>
            </a:r>
            <a:r>
              <a:rPr lang="en-US" altLang="zh-CN" sz="2400" baseline="-25000" dirty="0"/>
              <a:t>3</a:t>
            </a:r>
            <a:r>
              <a:rPr lang="zh-CN" altLang="en-US" sz="2400" dirty="0"/>
              <a:t>：</a:t>
            </a:r>
            <a:r>
              <a:rPr lang="en-US" altLang="zh-CN" sz="2400" dirty="0"/>
              <a:t>100</a:t>
            </a:r>
            <a:r>
              <a:rPr lang="en-US" altLang="zh-CN" sz="2400" dirty="0">
                <a:sym typeface="Symbol"/>
              </a:rPr>
              <a:t></a:t>
            </a:r>
            <a:r>
              <a:rPr lang="en-US" altLang="zh-CN" sz="2400" dirty="0"/>
              <a:t>5</a:t>
            </a:r>
            <a:r>
              <a:rPr lang="en-US" altLang="zh-CN" sz="2400" dirty="0">
                <a:sym typeface="Symbol"/>
              </a:rPr>
              <a:t>50</a:t>
            </a:r>
            <a:r>
              <a:rPr lang="en-US" altLang="zh-CN" sz="2400" dirty="0"/>
              <a:t> = </a:t>
            </a:r>
            <a:r>
              <a:rPr lang="en-US" altLang="zh-CN" sz="2400" dirty="0">
                <a:solidFill>
                  <a:srgbClr val="C00000"/>
                </a:solidFill>
              </a:rPr>
              <a:t>25000</a:t>
            </a:r>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en-US" altLang="zh-CN" sz="2400" dirty="0"/>
              <a:t>) </a:t>
            </a:r>
            <a:r>
              <a:rPr lang="zh-CN" altLang="en-US" sz="2400" dirty="0"/>
              <a:t>：</a:t>
            </a:r>
            <a:r>
              <a:rPr lang="en-US" altLang="zh-CN" sz="2400" dirty="0"/>
              <a:t>10</a:t>
            </a:r>
            <a:r>
              <a:rPr lang="en-US" altLang="zh-CN" sz="2400" dirty="0">
                <a:sym typeface="Symbol"/>
              </a:rPr>
              <a:t></a:t>
            </a:r>
            <a:r>
              <a:rPr lang="en-US" altLang="zh-CN" sz="2400" dirty="0"/>
              <a:t>100</a:t>
            </a:r>
            <a:r>
              <a:rPr lang="en-US" altLang="zh-CN" sz="2400" dirty="0">
                <a:sym typeface="Symbol"/>
              </a:rPr>
              <a:t></a:t>
            </a:r>
            <a:r>
              <a:rPr lang="en-US" altLang="zh-CN" sz="2400" dirty="0"/>
              <a:t>50 = </a:t>
            </a:r>
            <a:r>
              <a:rPr lang="en-US" altLang="zh-CN" sz="2400" dirty="0">
                <a:solidFill>
                  <a:srgbClr val="C00000"/>
                </a:solidFill>
              </a:rPr>
              <a:t>50000</a:t>
            </a:r>
          </a:p>
          <a:p>
            <a:pPr lvl="2"/>
            <a:r>
              <a:rPr lang="zh-CN" altLang="en-US" sz="2400" dirty="0"/>
              <a:t>乘法运算</a:t>
            </a:r>
            <a:r>
              <a:rPr lang="zh-CN" altLang="zh-CN" sz="2400" dirty="0"/>
              <a:t>总共</a:t>
            </a:r>
            <a:r>
              <a:rPr lang="en-US" altLang="zh-CN" sz="2400" dirty="0"/>
              <a:t>25,000+50,000= </a:t>
            </a:r>
            <a:r>
              <a:rPr lang="en-US" altLang="zh-CN" sz="2400" dirty="0">
                <a:solidFill>
                  <a:srgbClr val="006600"/>
                </a:solidFill>
              </a:rPr>
              <a:t>75,000</a:t>
            </a:r>
            <a:endParaRPr lang="zh-CN" altLang="zh-CN" sz="2400" dirty="0">
              <a:solidFill>
                <a:srgbClr val="006600"/>
              </a:solidFill>
            </a:endParaRPr>
          </a:p>
          <a:p>
            <a:pPr lvl="1"/>
            <a:r>
              <a:rPr lang="zh-CN" altLang="zh-CN" sz="2400" dirty="0"/>
              <a:t>也可按</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zh-CN" altLang="zh-CN" sz="2400" dirty="0"/>
              <a:t>的</a:t>
            </a:r>
            <a:r>
              <a:rPr lang="zh-CN" altLang="en-US" sz="2400" dirty="0"/>
              <a:t>方法</a:t>
            </a:r>
            <a:r>
              <a:rPr lang="zh-CN" altLang="zh-CN" sz="2400" dirty="0"/>
              <a:t>计算</a:t>
            </a:r>
            <a:endParaRPr lang="en-US" altLang="zh-CN" sz="2400" dirty="0"/>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zh-CN" altLang="en-US" sz="2400" dirty="0"/>
              <a:t>：</a:t>
            </a:r>
            <a:r>
              <a:rPr lang="en-US" altLang="zh-CN" sz="2400" dirty="0"/>
              <a:t>10</a:t>
            </a:r>
            <a:r>
              <a:rPr lang="en-US" altLang="zh-CN" sz="2400" dirty="0">
                <a:sym typeface="Symbol"/>
              </a:rPr>
              <a:t>100</a:t>
            </a:r>
            <a:r>
              <a:rPr lang="en-US" altLang="zh-CN" sz="2400" dirty="0"/>
              <a:t>5 = </a:t>
            </a:r>
            <a:r>
              <a:rPr lang="en-US" altLang="zh-CN" sz="2400" dirty="0">
                <a:solidFill>
                  <a:srgbClr val="C00000"/>
                </a:solidFill>
              </a:rPr>
              <a:t>5000</a:t>
            </a:r>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 </a:t>
            </a:r>
            <a:r>
              <a:rPr lang="zh-CN" altLang="en-US" sz="2400" dirty="0"/>
              <a:t>：</a:t>
            </a:r>
            <a:r>
              <a:rPr lang="en-US" altLang="zh-CN" sz="2400" dirty="0"/>
              <a:t>10</a:t>
            </a:r>
            <a:r>
              <a:rPr lang="en-US" altLang="zh-CN" sz="2400" dirty="0">
                <a:sym typeface="Symbol"/>
              </a:rPr>
              <a:t></a:t>
            </a:r>
            <a:r>
              <a:rPr lang="en-US" altLang="zh-CN" sz="2400" dirty="0"/>
              <a:t>5</a:t>
            </a:r>
            <a:r>
              <a:rPr lang="en-US" altLang="zh-CN" sz="2400" dirty="0">
                <a:sym typeface="Symbol"/>
              </a:rPr>
              <a:t></a:t>
            </a:r>
            <a:r>
              <a:rPr lang="en-US" altLang="zh-CN" sz="2400" dirty="0"/>
              <a:t>50 = </a:t>
            </a:r>
            <a:r>
              <a:rPr lang="en-US" altLang="zh-CN" sz="2400" dirty="0">
                <a:solidFill>
                  <a:srgbClr val="C00000"/>
                </a:solidFill>
              </a:rPr>
              <a:t>2500</a:t>
            </a:r>
          </a:p>
          <a:p>
            <a:pPr lvl="2"/>
            <a:r>
              <a:rPr lang="zh-CN" altLang="en-US" sz="2400" dirty="0"/>
              <a:t>乘法运算</a:t>
            </a:r>
            <a:r>
              <a:rPr lang="zh-CN" altLang="zh-CN" sz="2400" dirty="0"/>
              <a:t>总共</a:t>
            </a:r>
            <a:r>
              <a:rPr lang="en-US" altLang="zh-CN" sz="2400" dirty="0"/>
              <a:t>5,000+2,500=</a:t>
            </a:r>
            <a:r>
              <a:rPr lang="en-US" altLang="zh-CN" sz="2400" dirty="0">
                <a:solidFill>
                  <a:srgbClr val="006600"/>
                </a:solidFill>
              </a:rPr>
              <a:t>7,500</a:t>
            </a:r>
          </a:p>
          <a:p>
            <a:endParaRPr lang="en-US" altLang="zh-CN" baseline="-25000" dirty="0"/>
          </a:p>
          <a:p>
            <a:endParaRPr lang="zh-CN" altLang="zh-CN"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a:t>
            </a:fld>
            <a:endParaRPr lang="en-US" altLang="zh-CN" dirty="0"/>
          </a:p>
        </p:txBody>
      </p:sp>
      <p:sp>
        <p:nvSpPr>
          <p:cNvPr id="5" name="TextBox 4"/>
          <p:cNvSpPr txBox="1"/>
          <p:nvPr/>
        </p:nvSpPr>
        <p:spPr>
          <a:xfrm>
            <a:off x="1672943" y="6093296"/>
            <a:ext cx="5540299" cy="584775"/>
          </a:xfrm>
          <a:prstGeom prst="rect">
            <a:avLst/>
          </a:prstGeom>
          <a:solidFill>
            <a:schemeClr val="accent3">
              <a:lumMod val="85000"/>
            </a:schemeClr>
          </a:solidFill>
          <a:ln w="25400">
            <a:noFill/>
          </a:ln>
        </p:spPr>
        <p:txBody>
          <a:bodyPr wrap="none" rtlCol="0">
            <a:spAutoFit/>
          </a:bodyPr>
          <a:lstStyle/>
          <a:p>
            <a:pPr eaLnBrk="1" hangingPunct="1">
              <a:buFont typeface="Wingdings" pitchFamily="2" charset="2"/>
              <a:buNone/>
            </a:pPr>
            <a:r>
              <a:rPr lang="zh-CN" altLang="en-US" sz="3200" b="1" dirty="0">
                <a:solidFill>
                  <a:srgbClr val="C00000"/>
                </a:solidFill>
                <a:ea typeface="黑体" pitchFamily="49" charset="-122"/>
              </a:rPr>
              <a:t>不同的计算顺序计算代价不同</a:t>
            </a:r>
          </a:p>
        </p:txBody>
      </p:sp>
    </p:spTree>
    <p:extLst>
      <p:ext uri="{BB962C8B-B14F-4D97-AF65-F5344CB8AC3E}">
        <p14:creationId xmlns:p14="http://schemas.microsoft.com/office/powerpoint/2010/main" val="4246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计算过程</a:t>
            </a:r>
            <a:endParaRPr lang="en-US" altLang="zh-CN" dirty="0"/>
          </a:p>
          <a:p>
            <a:pPr lvl="1"/>
            <a:r>
              <a:rPr lang="en-US" altLang="zh-CN" sz="2600" dirty="0">
                <a:solidFill>
                  <a:srgbClr val="0000A8"/>
                </a:solidFill>
              </a:rPr>
              <a:t>(a1, a2, a3, a4) = (5, 12, 4, 8)</a:t>
            </a:r>
          </a:p>
          <a:p>
            <a:pPr lvl="1"/>
            <a:r>
              <a:rPr lang="en-US" altLang="zh-CN" sz="2600" dirty="0">
                <a:solidFill>
                  <a:srgbClr val="0000A8"/>
                </a:solidFill>
              </a:rPr>
              <a:t>(b1, b2, b3, b4) = (6, 2, 14, 7)</a:t>
            </a:r>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60</a:t>
            </a:fld>
            <a:endParaRPr lang="en-US" altLang="zh-CN" dirty="0"/>
          </a:p>
        </p:txBody>
      </p:sp>
      <p:sp>
        <p:nvSpPr>
          <p:cNvPr id="7" name="TextBox 6"/>
          <p:cNvSpPr txBox="1"/>
          <p:nvPr/>
        </p:nvSpPr>
        <p:spPr>
          <a:xfrm>
            <a:off x="1871700"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5</a:t>
            </a:r>
            <a:endParaRPr lang="zh-CN" altLang="en-US" sz="2800" b="1" dirty="0">
              <a:solidFill>
                <a:srgbClr val="000099"/>
              </a:solidFill>
              <a:ea typeface="黑体" pitchFamily="49" charset="-122"/>
            </a:endParaRPr>
          </a:p>
        </p:txBody>
      </p:sp>
      <p:sp>
        <p:nvSpPr>
          <p:cNvPr id="8" name="TextBox 7"/>
          <p:cNvSpPr txBox="1"/>
          <p:nvPr/>
        </p:nvSpPr>
        <p:spPr>
          <a:xfrm>
            <a:off x="2519772"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12</a:t>
            </a:r>
            <a:endParaRPr lang="zh-CN" altLang="en-US" sz="2800" b="1" dirty="0">
              <a:solidFill>
                <a:srgbClr val="000099"/>
              </a:solidFill>
              <a:ea typeface="黑体" pitchFamily="49" charset="-122"/>
            </a:endParaRPr>
          </a:p>
        </p:txBody>
      </p:sp>
      <p:sp>
        <p:nvSpPr>
          <p:cNvPr id="9" name="TextBox 8"/>
          <p:cNvSpPr txBox="1"/>
          <p:nvPr/>
        </p:nvSpPr>
        <p:spPr>
          <a:xfrm>
            <a:off x="3167844" y="373226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4</a:t>
            </a:r>
            <a:endParaRPr lang="zh-CN" altLang="en-US" sz="2800" b="1" dirty="0">
              <a:solidFill>
                <a:srgbClr val="000099"/>
              </a:solidFill>
              <a:ea typeface="黑体" pitchFamily="49" charset="-122"/>
            </a:endParaRPr>
          </a:p>
        </p:txBody>
      </p:sp>
      <p:sp>
        <p:nvSpPr>
          <p:cNvPr id="10" name="TextBox 9"/>
          <p:cNvSpPr txBox="1"/>
          <p:nvPr/>
        </p:nvSpPr>
        <p:spPr>
          <a:xfrm>
            <a:off x="3815916"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8</a:t>
            </a:r>
            <a:endParaRPr lang="zh-CN" altLang="en-US" sz="2800" b="1" dirty="0">
              <a:solidFill>
                <a:srgbClr val="000099"/>
              </a:solidFill>
              <a:ea typeface="黑体" pitchFamily="49" charset="-122"/>
            </a:endParaRPr>
          </a:p>
        </p:txBody>
      </p:sp>
      <p:sp>
        <p:nvSpPr>
          <p:cNvPr id="11" name="TextBox 10"/>
          <p:cNvSpPr txBox="1"/>
          <p:nvPr/>
        </p:nvSpPr>
        <p:spPr>
          <a:xfrm>
            <a:off x="1871700"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6</a:t>
            </a:r>
            <a:endParaRPr lang="zh-CN" altLang="en-US" sz="2800" b="1" dirty="0">
              <a:solidFill>
                <a:srgbClr val="000099"/>
              </a:solidFill>
              <a:ea typeface="黑体" pitchFamily="49" charset="-122"/>
            </a:endParaRPr>
          </a:p>
        </p:txBody>
      </p:sp>
      <p:sp>
        <p:nvSpPr>
          <p:cNvPr id="12" name="TextBox 11"/>
          <p:cNvSpPr txBox="1"/>
          <p:nvPr/>
        </p:nvSpPr>
        <p:spPr>
          <a:xfrm>
            <a:off x="2519772"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2</a:t>
            </a:r>
            <a:endParaRPr lang="zh-CN" altLang="en-US" sz="2800" b="1" dirty="0">
              <a:solidFill>
                <a:srgbClr val="000099"/>
              </a:solidFill>
              <a:ea typeface="黑体" pitchFamily="49" charset="-122"/>
            </a:endParaRPr>
          </a:p>
        </p:txBody>
      </p:sp>
      <p:sp>
        <p:nvSpPr>
          <p:cNvPr id="13" name="TextBox 12"/>
          <p:cNvSpPr txBox="1"/>
          <p:nvPr/>
        </p:nvSpPr>
        <p:spPr>
          <a:xfrm>
            <a:off x="3167844" y="4320388"/>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14</a:t>
            </a:r>
            <a:endParaRPr lang="zh-CN" altLang="en-US" sz="2800" b="1" dirty="0">
              <a:solidFill>
                <a:srgbClr val="000099"/>
              </a:solidFill>
              <a:ea typeface="黑体" pitchFamily="49" charset="-122"/>
            </a:endParaRPr>
          </a:p>
        </p:txBody>
      </p:sp>
      <p:sp>
        <p:nvSpPr>
          <p:cNvPr id="14" name="TextBox 13"/>
          <p:cNvSpPr txBox="1"/>
          <p:nvPr/>
        </p:nvSpPr>
        <p:spPr>
          <a:xfrm>
            <a:off x="3815916"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7</a:t>
            </a:r>
            <a:endParaRPr lang="zh-CN" altLang="en-US" sz="2800" b="1" dirty="0">
              <a:solidFill>
                <a:srgbClr val="000099"/>
              </a:solidFill>
              <a:ea typeface="黑体" pitchFamily="49" charset="-122"/>
            </a:endParaRPr>
          </a:p>
        </p:txBody>
      </p:sp>
      <p:sp>
        <p:nvSpPr>
          <p:cNvPr id="15" name="TextBox 14"/>
          <p:cNvSpPr txBox="1"/>
          <p:nvPr/>
        </p:nvSpPr>
        <p:spPr>
          <a:xfrm>
            <a:off x="1223628" y="3722909"/>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a</a:t>
            </a:r>
            <a:endParaRPr lang="zh-CN" altLang="en-US" sz="2800" b="1" dirty="0">
              <a:solidFill>
                <a:srgbClr val="000099"/>
              </a:solidFill>
              <a:ea typeface="黑体" pitchFamily="49" charset="-122"/>
            </a:endParaRPr>
          </a:p>
        </p:txBody>
      </p:sp>
      <p:sp>
        <p:nvSpPr>
          <p:cNvPr id="16" name="TextBox 15"/>
          <p:cNvSpPr txBox="1"/>
          <p:nvPr/>
        </p:nvSpPr>
        <p:spPr>
          <a:xfrm>
            <a:off x="1223628" y="4320387"/>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b</a:t>
            </a:r>
            <a:endParaRPr lang="zh-CN" altLang="en-US" sz="2800" b="1" dirty="0">
              <a:solidFill>
                <a:srgbClr val="000099"/>
              </a:solidFill>
              <a:ea typeface="黑体" pitchFamily="49" charset="-122"/>
            </a:endParaRPr>
          </a:p>
        </p:txBody>
      </p:sp>
      <p:sp>
        <p:nvSpPr>
          <p:cNvPr id="17" name="TextBox 16"/>
          <p:cNvSpPr txBox="1"/>
          <p:nvPr/>
        </p:nvSpPr>
        <p:spPr>
          <a:xfrm>
            <a:off x="1871700"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1</a:t>
            </a:r>
            <a:endParaRPr lang="zh-CN" altLang="en-US" sz="2800" dirty="0">
              <a:solidFill>
                <a:srgbClr val="C00000"/>
              </a:solidFill>
              <a:ea typeface="黑体" pitchFamily="49" charset="-122"/>
            </a:endParaRPr>
          </a:p>
        </p:txBody>
      </p:sp>
      <p:sp>
        <p:nvSpPr>
          <p:cNvPr id="18" name="TextBox 17"/>
          <p:cNvSpPr txBox="1"/>
          <p:nvPr/>
        </p:nvSpPr>
        <p:spPr>
          <a:xfrm>
            <a:off x="2519772"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2</a:t>
            </a:r>
            <a:endParaRPr lang="zh-CN" altLang="en-US" sz="2800" dirty="0">
              <a:solidFill>
                <a:srgbClr val="C00000"/>
              </a:solidFill>
              <a:ea typeface="黑体" pitchFamily="49" charset="-122"/>
            </a:endParaRPr>
          </a:p>
        </p:txBody>
      </p:sp>
      <p:sp>
        <p:nvSpPr>
          <p:cNvPr id="19" name="TextBox 18"/>
          <p:cNvSpPr txBox="1"/>
          <p:nvPr/>
        </p:nvSpPr>
        <p:spPr>
          <a:xfrm>
            <a:off x="3167844" y="3193811"/>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3</a:t>
            </a:r>
            <a:endParaRPr lang="zh-CN" altLang="en-US" sz="2800" dirty="0">
              <a:solidFill>
                <a:srgbClr val="C00000"/>
              </a:solidFill>
              <a:ea typeface="黑体" pitchFamily="49" charset="-122"/>
            </a:endParaRPr>
          </a:p>
        </p:txBody>
      </p:sp>
      <p:sp>
        <p:nvSpPr>
          <p:cNvPr id="20" name="TextBox 19"/>
          <p:cNvSpPr txBox="1"/>
          <p:nvPr/>
        </p:nvSpPr>
        <p:spPr>
          <a:xfrm>
            <a:off x="3815916"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4</a:t>
            </a:r>
            <a:endParaRPr lang="zh-CN" altLang="en-US" sz="2800" dirty="0">
              <a:solidFill>
                <a:srgbClr val="C00000"/>
              </a:solidFill>
              <a:ea typeface="黑体" pitchFamily="49" charset="-122"/>
            </a:endParaRPr>
          </a:p>
        </p:txBody>
      </p:sp>
      <p:sp>
        <p:nvSpPr>
          <p:cNvPr id="21" name="TextBox 20"/>
          <p:cNvSpPr txBox="1"/>
          <p:nvPr/>
        </p:nvSpPr>
        <p:spPr>
          <a:xfrm>
            <a:off x="827584" y="3193810"/>
            <a:ext cx="1044116" cy="523220"/>
          </a:xfrm>
          <a:prstGeom prst="rect">
            <a:avLst/>
          </a:prstGeom>
          <a:noFill/>
          <a:ln w="25400">
            <a:noFill/>
          </a:ln>
        </p:spPr>
        <p:txBody>
          <a:bodyPr wrap="square" rtlCol="0">
            <a:spAutoFit/>
          </a:bodyPr>
          <a:lstStyle/>
          <a:p>
            <a:pPr algn="ctr" eaLnBrk="1" hangingPunct="1">
              <a:buFont typeface="Wingdings" pitchFamily="2" charset="2"/>
              <a:buNone/>
            </a:pPr>
            <a:r>
              <a:rPr lang="zh-CN" altLang="en-US" sz="2800" b="1" dirty="0">
                <a:solidFill>
                  <a:srgbClr val="000099"/>
                </a:solidFill>
                <a:ea typeface="黑体" pitchFamily="49" charset="-122"/>
              </a:rPr>
              <a:t>作业</a:t>
            </a:r>
          </a:p>
        </p:txBody>
      </p:sp>
      <p:sp>
        <p:nvSpPr>
          <p:cNvPr id="22" name="TextBox 21"/>
          <p:cNvSpPr txBox="1"/>
          <p:nvPr/>
        </p:nvSpPr>
        <p:spPr>
          <a:xfrm>
            <a:off x="1871700"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3</a:t>
            </a:r>
            <a:endParaRPr lang="zh-CN" altLang="en-US" sz="2800" dirty="0">
              <a:solidFill>
                <a:srgbClr val="C00000"/>
              </a:solidFill>
              <a:ea typeface="黑体" pitchFamily="49" charset="-122"/>
            </a:endParaRPr>
          </a:p>
        </p:txBody>
      </p:sp>
      <p:sp>
        <p:nvSpPr>
          <p:cNvPr id="23" name="TextBox 22"/>
          <p:cNvSpPr txBox="1"/>
          <p:nvPr/>
        </p:nvSpPr>
        <p:spPr>
          <a:xfrm>
            <a:off x="2519772"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1</a:t>
            </a:r>
            <a:endParaRPr lang="zh-CN" altLang="en-US" sz="2800" dirty="0">
              <a:solidFill>
                <a:srgbClr val="C00000"/>
              </a:solidFill>
              <a:ea typeface="黑体" pitchFamily="49" charset="-122"/>
            </a:endParaRPr>
          </a:p>
        </p:txBody>
      </p:sp>
      <p:sp>
        <p:nvSpPr>
          <p:cNvPr id="24" name="TextBox 23"/>
          <p:cNvSpPr txBox="1"/>
          <p:nvPr/>
        </p:nvSpPr>
        <p:spPr>
          <a:xfrm>
            <a:off x="3167844" y="5157193"/>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4</a:t>
            </a:r>
            <a:endParaRPr lang="zh-CN" altLang="en-US" sz="2800" dirty="0">
              <a:solidFill>
                <a:srgbClr val="C00000"/>
              </a:solidFill>
              <a:ea typeface="黑体" pitchFamily="49" charset="-122"/>
            </a:endParaRPr>
          </a:p>
        </p:txBody>
      </p:sp>
      <p:sp>
        <p:nvSpPr>
          <p:cNvPr id="25" name="TextBox 24"/>
          <p:cNvSpPr txBox="1"/>
          <p:nvPr/>
        </p:nvSpPr>
        <p:spPr>
          <a:xfrm>
            <a:off x="3815916"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2</a:t>
            </a:r>
            <a:endParaRPr lang="zh-CN" altLang="en-US" sz="2800" dirty="0">
              <a:solidFill>
                <a:srgbClr val="C00000"/>
              </a:solidFill>
              <a:ea typeface="黑体" pitchFamily="49" charset="-122"/>
            </a:endParaRPr>
          </a:p>
        </p:txBody>
      </p:sp>
      <p:sp>
        <p:nvSpPr>
          <p:cNvPr id="26" name="TextBox 25"/>
          <p:cNvSpPr txBox="1"/>
          <p:nvPr/>
        </p:nvSpPr>
        <p:spPr>
          <a:xfrm>
            <a:off x="35496" y="5157192"/>
            <a:ext cx="1836204" cy="523220"/>
          </a:xfrm>
          <a:prstGeom prst="rect">
            <a:avLst/>
          </a:prstGeom>
          <a:noFill/>
          <a:ln w="25400">
            <a:noFill/>
          </a:ln>
        </p:spPr>
        <p:txBody>
          <a:bodyPr wrap="square" rtlCol="0">
            <a:spAutoFit/>
          </a:bodyPr>
          <a:lstStyle/>
          <a:p>
            <a:pPr algn="ctr" eaLnBrk="1" hangingPunct="1">
              <a:buFont typeface="Wingdings" pitchFamily="2" charset="2"/>
              <a:buNone/>
            </a:pPr>
            <a:r>
              <a:rPr lang="zh-CN" altLang="en-US" sz="2800" b="1" dirty="0">
                <a:solidFill>
                  <a:srgbClr val="000099"/>
                </a:solidFill>
                <a:ea typeface="黑体" pitchFamily="49" charset="-122"/>
              </a:rPr>
              <a:t>调度结果</a:t>
            </a:r>
          </a:p>
        </p:txBody>
      </p:sp>
    </p:spTree>
    <p:extLst>
      <p:ext uri="{BB962C8B-B14F-4D97-AF65-F5344CB8AC3E}">
        <p14:creationId xmlns:p14="http://schemas.microsoft.com/office/powerpoint/2010/main" val="85392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chemeClr val="accent2"/>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25"/>
                                        </p:tgtEl>
                                        <p:attrNameLst>
                                          <p:attrName>fillcolor</p:attrName>
                                        </p:attrNameLst>
                                      </p:cBhvr>
                                      <p:to>
                                        <a:schemeClr val="accent2"/>
                                      </p:to>
                                    </p:animClr>
                                    <p:set>
                                      <p:cBhvr>
                                        <p:cTn id="13" dur="500" fill="hold"/>
                                        <p:tgtEl>
                                          <p:spTgt spid="25"/>
                                        </p:tgtEl>
                                        <p:attrNameLst>
                                          <p:attrName>fill.type</p:attrName>
                                        </p:attrNameLst>
                                      </p:cBhvr>
                                      <p:to>
                                        <p:strVal val="solid"/>
                                      </p:to>
                                    </p:set>
                                    <p:set>
                                      <p:cBhvr>
                                        <p:cTn id="14" dur="500" fill="hold"/>
                                        <p:tgtEl>
                                          <p:spTgt spid="2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grpId="0" nodeType="clickEffect">
                                  <p:stCondLst>
                                    <p:cond delay="0"/>
                                  </p:stCondLst>
                                  <p:childTnLst>
                                    <p:animClr clrSpc="rgb" dir="cw">
                                      <p:cBhvr override="childStyle">
                                        <p:cTn id="18" dur="500" fill="hold"/>
                                        <p:tgtEl>
                                          <p:spTgt spid="12"/>
                                        </p:tgtEl>
                                        <p:attrNameLst>
                                          <p:attrName>style.color</p:attrName>
                                        </p:attrNameLst>
                                      </p:cBhvr>
                                      <p:to>
                                        <a:schemeClr val="accent2"/>
                                      </p:to>
                                    </p:animClr>
                                    <p:animClr clrSpc="rgb" dir="cw">
                                      <p:cBhvr>
                                        <p:cTn id="19" dur="500" fill="hold"/>
                                        <p:tgtEl>
                                          <p:spTgt spid="12"/>
                                        </p:tgtEl>
                                        <p:attrNameLst>
                                          <p:attrName>fillcolor</p:attrName>
                                        </p:attrNameLst>
                                      </p:cBhvr>
                                      <p:to>
                                        <a:schemeClr val="accent2"/>
                                      </p:to>
                                    </p:animClr>
                                    <p:set>
                                      <p:cBhvr>
                                        <p:cTn id="20" dur="500" fill="hold"/>
                                        <p:tgtEl>
                                          <p:spTgt spid="12"/>
                                        </p:tgtEl>
                                        <p:attrNameLst>
                                          <p:attrName>fill.type</p:attrName>
                                        </p:attrNameLst>
                                      </p:cBhvr>
                                      <p:to>
                                        <p:strVal val="solid"/>
                                      </p:to>
                                    </p:set>
                                    <p:set>
                                      <p:cBhvr>
                                        <p:cTn id="21" dur="500" fill="hold"/>
                                        <p:tgtEl>
                                          <p:spTgt spid="12"/>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8"/>
                                        </p:tgtEl>
                                        <p:attrNameLst>
                                          <p:attrName>style.color</p:attrName>
                                        </p:attrNameLst>
                                      </p:cBhvr>
                                      <p:to>
                                        <a:schemeClr val="accent2"/>
                                      </p:to>
                                    </p:animClr>
                                    <p:animClr clrSpc="rgb" dir="cw">
                                      <p:cBhvr>
                                        <p:cTn id="24" dur="500" fill="hold"/>
                                        <p:tgtEl>
                                          <p:spTgt spid="8"/>
                                        </p:tgtEl>
                                        <p:attrNameLst>
                                          <p:attrName>fillcolor</p:attrName>
                                        </p:attrNameLst>
                                      </p:cBhvr>
                                      <p:to>
                                        <a:schemeClr val="accent2"/>
                                      </p:to>
                                    </p:animClr>
                                    <p:set>
                                      <p:cBhvr>
                                        <p:cTn id="25" dur="500" fill="hold"/>
                                        <p:tgtEl>
                                          <p:spTgt spid="8"/>
                                        </p:tgtEl>
                                        <p:attrNameLst>
                                          <p:attrName>fill.type</p:attrName>
                                        </p:attrNameLst>
                                      </p:cBhvr>
                                      <p:to>
                                        <p:strVal val="solid"/>
                                      </p:to>
                                    </p:set>
                                    <p:set>
                                      <p:cBhvr>
                                        <p:cTn id="26" dur="500" fill="hold"/>
                                        <p:tgtEl>
                                          <p:spTgt spid="8"/>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18"/>
                                        </p:tgtEl>
                                        <p:attrNameLst>
                                          <p:attrName>style.color</p:attrName>
                                        </p:attrNameLst>
                                      </p:cBhvr>
                                      <p:to>
                                        <a:schemeClr val="accent2"/>
                                      </p:to>
                                    </p:animClr>
                                    <p:animClr clrSpc="rgb" dir="cw">
                                      <p:cBhvr>
                                        <p:cTn id="29" dur="500" fill="hold"/>
                                        <p:tgtEl>
                                          <p:spTgt spid="18"/>
                                        </p:tgtEl>
                                        <p:attrNameLst>
                                          <p:attrName>fillcolor</p:attrName>
                                        </p:attrNameLst>
                                      </p:cBhvr>
                                      <p:to>
                                        <a:schemeClr val="accent2"/>
                                      </p:to>
                                    </p:animClr>
                                    <p:set>
                                      <p:cBhvr>
                                        <p:cTn id="30" dur="500" fill="hold"/>
                                        <p:tgtEl>
                                          <p:spTgt spid="18"/>
                                        </p:tgtEl>
                                        <p:attrNameLst>
                                          <p:attrName>fill.type</p:attrName>
                                        </p:attrNameLst>
                                      </p:cBhvr>
                                      <p:to>
                                        <p:strVal val="solid"/>
                                      </p:to>
                                    </p:set>
                                    <p:set>
                                      <p:cBhvr>
                                        <p:cTn id="31" dur="500" fill="hold"/>
                                        <p:tgtEl>
                                          <p:spTgt spid="18"/>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500" fill="hold"/>
                                        <p:tgtEl>
                                          <p:spTgt spid="9"/>
                                        </p:tgtEl>
                                        <p:attrNameLst>
                                          <p:attrName>fillcolor</p:attrName>
                                        </p:attrNameLst>
                                      </p:cBhvr>
                                      <p:to>
                                        <a:schemeClr val="accent2"/>
                                      </p:to>
                                    </p:animClr>
                                    <p:set>
                                      <p:cBhvr>
                                        <p:cTn id="36" dur="500" fill="hold"/>
                                        <p:tgtEl>
                                          <p:spTgt spid="9"/>
                                        </p:tgtEl>
                                        <p:attrNameLst>
                                          <p:attrName>fill.type</p:attrName>
                                        </p:attrNameLst>
                                      </p:cBhvr>
                                      <p:to>
                                        <p:strVal val="solid"/>
                                      </p:to>
                                    </p:set>
                                    <p:set>
                                      <p:cBhvr>
                                        <p:cTn id="37" dur="500" fill="hold"/>
                                        <p:tgtEl>
                                          <p:spTgt spid="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500" fill="hold"/>
                                        <p:tgtEl>
                                          <p:spTgt spid="22"/>
                                        </p:tgtEl>
                                        <p:attrNameLst>
                                          <p:attrName>fillcolor</p:attrName>
                                        </p:attrNameLst>
                                      </p:cBhvr>
                                      <p:to>
                                        <a:schemeClr val="accent2"/>
                                      </p:to>
                                    </p:animClr>
                                    <p:set>
                                      <p:cBhvr>
                                        <p:cTn id="42" dur="500" fill="hold"/>
                                        <p:tgtEl>
                                          <p:spTgt spid="22"/>
                                        </p:tgtEl>
                                        <p:attrNameLst>
                                          <p:attrName>fill.type</p:attrName>
                                        </p:attrNameLst>
                                      </p:cBhvr>
                                      <p:to>
                                        <p:strVal val="solid"/>
                                      </p:to>
                                    </p:set>
                                    <p:set>
                                      <p:cBhvr>
                                        <p:cTn id="43" dur="500" fill="hold"/>
                                        <p:tgtEl>
                                          <p:spTgt spid="2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grpId="0" nodeType="clickEffect">
                                  <p:stCondLst>
                                    <p:cond delay="0"/>
                                  </p:stCondLst>
                                  <p:childTnLst>
                                    <p:animClr clrSpc="rgb" dir="cw">
                                      <p:cBhvr override="childStyle">
                                        <p:cTn id="47" dur="500" fill="hold"/>
                                        <p:tgtEl>
                                          <p:spTgt spid="9"/>
                                        </p:tgtEl>
                                        <p:attrNameLst>
                                          <p:attrName>style.color</p:attrName>
                                        </p:attrNameLst>
                                      </p:cBhvr>
                                      <p:to>
                                        <a:schemeClr val="accent2"/>
                                      </p:to>
                                    </p:animClr>
                                    <p:animClr clrSpc="rgb" dir="cw">
                                      <p:cBhvr>
                                        <p:cTn id="48" dur="500" fill="hold"/>
                                        <p:tgtEl>
                                          <p:spTgt spid="9"/>
                                        </p:tgtEl>
                                        <p:attrNameLst>
                                          <p:attrName>fillcolor</p:attrName>
                                        </p:attrNameLst>
                                      </p:cBhvr>
                                      <p:to>
                                        <a:schemeClr val="accent2"/>
                                      </p:to>
                                    </p:animClr>
                                    <p:set>
                                      <p:cBhvr>
                                        <p:cTn id="49" dur="500" fill="hold"/>
                                        <p:tgtEl>
                                          <p:spTgt spid="9"/>
                                        </p:tgtEl>
                                        <p:attrNameLst>
                                          <p:attrName>fill.type</p:attrName>
                                        </p:attrNameLst>
                                      </p:cBhvr>
                                      <p:to>
                                        <p:strVal val="solid"/>
                                      </p:to>
                                    </p:set>
                                    <p:set>
                                      <p:cBhvr>
                                        <p:cTn id="50" dur="500" fill="hold"/>
                                        <p:tgtEl>
                                          <p:spTgt spid="9"/>
                                        </p:tgtEl>
                                        <p:attrNameLst>
                                          <p:attrName>fill.on</p:attrName>
                                        </p:attrNameLst>
                                      </p:cBhvr>
                                      <p:to>
                                        <p:strVal val="true"/>
                                      </p:to>
                                    </p:set>
                                  </p:childTnLst>
                                </p:cTn>
                              </p:par>
                              <p:par>
                                <p:cTn id="51" presetID="19" presetClass="emph" presetSubtype="0" fill="hold" grpId="0" nodeType="withEffect">
                                  <p:stCondLst>
                                    <p:cond delay="0"/>
                                  </p:stCondLst>
                                  <p:childTnLst>
                                    <p:animClr clrSpc="rgb" dir="cw">
                                      <p:cBhvr override="childStyle">
                                        <p:cTn id="52" dur="500" fill="hold"/>
                                        <p:tgtEl>
                                          <p:spTgt spid="19"/>
                                        </p:tgtEl>
                                        <p:attrNameLst>
                                          <p:attrName>style.color</p:attrName>
                                        </p:attrNameLst>
                                      </p:cBhvr>
                                      <p:to>
                                        <a:schemeClr val="accent2"/>
                                      </p:to>
                                    </p:animClr>
                                    <p:animClr clrSpc="rgb" dir="cw">
                                      <p:cBhvr>
                                        <p:cTn id="53" dur="500" fill="hold"/>
                                        <p:tgtEl>
                                          <p:spTgt spid="19"/>
                                        </p:tgtEl>
                                        <p:attrNameLst>
                                          <p:attrName>fillcolor</p:attrName>
                                        </p:attrNameLst>
                                      </p:cBhvr>
                                      <p:to>
                                        <a:schemeClr val="accent2"/>
                                      </p:to>
                                    </p:animClr>
                                    <p:set>
                                      <p:cBhvr>
                                        <p:cTn id="54" dur="500" fill="hold"/>
                                        <p:tgtEl>
                                          <p:spTgt spid="19"/>
                                        </p:tgtEl>
                                        <p:attrNameLst>
                                          <p:attrName>fill.type</p:attrName>
                                        </p:attrNameLst>
                                      </p:cBhvr>
                                      <p:to>
                                        <p:strVal val="solid"/>
                                      </p:to>
                                    </p:set>
                                    <p:set>
                                      <p:cBhvr>
                                        <p:cTn id="55" dur="500" fill="hold"/>
                                        <p:tgtEl>
                                          <p:spTgt spid="19"/>
                                        </p:tgtEl>
                                        <p:attrNameLst>
                                          <p:attrName>fill.on</p:attrName>
                                        </p:attrNameLst>
                                      </p:cBhvr>
                                      <p:to>
                                        <p:strVal val="true"/>
                                      </p:to>
                                    </p:set>
                                  </p:childTnLst>
                                </p:cTn>
                              </p:par>
                              <p:par>
                                <p:cTn id="56" presetID="19" presetClass="emph" presetSubtype="0" fill="hold" grpId="0" nodeType="withEffect">
                                  <p:stCondLst>
                                    <p:cond delay="0"/>
                                  </p:stCondLst>
                                  <p:childTnLst>
                                    <p:animClr clrSpc="rgb" dir="cw">
                                      <p:cBhvr override="childStyle">
                                        <p:cTn id="57" dur="500" fill="hold"/>
                                        <p:tgtEl>
                                          <p:spTgt spid="13"/>
                                        </p:tgtEl>
                                        <p:attrNameLst>
                                          <p:attrName>style.color</p:attrName>
                                        </p:attrNameLst>
                                      </p:cBhvr>
                                      <p:to>
                                        <a:schemeClr val="accent2"/>
                                      </p:to>
                                    </p:animClr>
                                    <p:animClr clrSpc="rgb" dir="cw">
                                      <p:cBhvr>
                                        <p:cTn id="58" dur="500" fill="hold"/>
                                        <p:tgtEl>
                                          <p:spTgt spid="13"/>
                                        </p:tgtEl>
                                        <p:attrNameLst>
                                          <p:attrName>fillcolor</p:attrName>
                                        </p:attrNameLst>
                                      </p:cBhvr>
                                      <p:to>
                                        <a:schemeClr val="accent2"/>
                                      </p:to>
                                    </p:animClr>
                                    <p:set>
                                      <p:cBhvr>
                                        <p:cTn id="59" dur="500" fill="hold"/>
                                        <p:tgtEl>
                                          <p:spTgt spid="13"/>
                                        </p:tgtEl>
                                        <p:attrNameLst>
                                          <p:attrName>fill.type</p:attrName>
                                        </p:attrNameLst>
                                      </p:cBhvr>
                                      <p:to>
                                        <p:strVal val="solid"/>
                                      </p:to>
                                    </p:set>
                                    <p:set>
                                      <p:cBhvr>
                                        <p:cTn id="60" dur="500" fill="hold"/>
                                        <p:tgtEl>
                                          <p:spTgt spid="13"/>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
                                        </p:tgtEl>
                                        <p:attrNameLst>
                                          <p:attrName>fillcolor</p:attrName>
                                        </p:attrNameLst>
                                      </p:cBhvr>
                                      <p:to>
                                        <a:schemeClr val="accent2"/>
                                      </p:to>
                                    </p:animClr>
                                    <p:set>
                                      <p:cBhvr>
                                        <p:cTn id="65" dur="500" fill="hold"/>
                                        <p:tgtEl>
                                          <p:spTgt spid="7"/>
                                        </p:tgtEl>
                                        <p:attrNameLst>
                                          <p:attrName>fill.type</p:attrName>
                                        </p:attrNameLst>
                                      </p:cBhvr>
                                      <p:to>
                                        <p:strVal val="solid"/>
                                      </p:to>
                                    </p:set>
                                    <p:set>
                                      <p:cBhvr>
                                        <p:cTn id="66" dur="500" fill="hold"/>
                                        <p:tgtEl>
                                          <p:spTgt spid="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500" fill="hold"/>
                                        <p:tgtEl>
                                          <p:spTgt spid="23"/>
                                        </p:tgtEl>
                                        <p:attrNameLst>
                                          <p:attrName>fillcolor</p:attrName>
                                        </p:attrNameLst>
                                      </p:cBhvr>
                                      <p:to>
                                        <a:schemeClr val="accent2"/>
                                      </p:to>
                                    </p:animClr>
                                    <p:set>
                                      <p:cBhvr>
                                        <p:cTn id="71" dur="500" fill="hold"/>
                                        <p:tgtEl>
                                          <p:spTgt spid="23"/>
                                        </p:tgtEl>
                                        <p:attrNameLst>
                                          <p:attrName>fill.type</p:attrName>
                                        </p:attrNameLst>
                                      </p:cBhvr>
                                      <p:to>
                                        <p:strVal val="solid"/>
                                      </p:to>
                                    </p:set>
                                    <p:set>
                                      <p:cBhvr>
                                        <p:cTn id="72" dur="500" fill="hold"/>
                                        <p:tgtEl>
                                          <p:spTgt spid="23"/>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hold" grpId="0" nodeType="clickEffect">
                                  <p:stCondLst>
                                    <p:cond delay="0"/>
                                  </p:stCondLst>
                                  <p:childTnLst>
                                    <p:animClr clrSpc="rgb" dir="cw">
                                      <p:cBhvr override="childStyle">
                                        <p:cTn id="76" dur="500" fill="hold"/>
                                        <p:tgtEl>
                                          <p:spTgt spid="7"/>
                                        </p:tgtEl>
                                        <p:attrNameLst>
                                          <p:attrName>style.color</p:attrName>
                                        </p:attrNameLst>
                                      </p:cBhvr>
                                      <p:to>
                                        <a:schemeClr val="accent2"/>
                                      </p:to>
                                    </p:animClr>
                                    <p:animClr clrSpc="rgb" dir="cw">
                                      <p:cBhvr>
                                        <p:cTn id="77" dur="500" fill="hold"/>
                                        <p:tgtEl>
                                          <p:spTgt spid="7"/>
                                        </p:tgtEl>
                                        <p:attrNameLst>
                                          <p:attrName>fillcolor</p:attrName>
                                        </p:attrNameLst>
                                      </p:cBhvr>
                                      <p:to>
                                        <a:schemeClr val="accent2"/>
                                      </p:to>
                                    </p:animClr>
                                    <p:set>
                                      <p:cBhvr>
                                        <p:cTn id="78" dur="500" fill="hold"/>
                                        <p:tgtEl>
                                          <p:spTgt spid="7"/>
                                        </p:tgtEl>
                                        <p:attrNameLst>
                                          <p:attrName>fill.type</p:attrName>
                                        </p:attrNameLst>
                                      </p:cBhvr>
                                      <p:to>
                                        <p:strVal val="solid"/>
                                      </p:to>
                                    </p:set>
                                    <p:set>
                                      <p:cBhvr>
                                        <p:cTn id="79" dur="500" fill="hold"/>
                                        <p:tgtEl>
                                          <p:spTgt spid="7"/>
                                        </p:tgtEl>
                                        <p:attrNameLst>
                                          <p:attrName>fill.on</p:attrName>
                                        </p:attrNameLst>
                                      </p:cBhvr>
                                      <p:to>
                                        <p:strVal val="true"/>
                                      </p:to>
                                    </p:set>
                                  </p:childTnLst>
                                </p:cTn>
                              </p:par>
                              <p:par>
                                <p:cTn id="80" presetID="19" presetClass="emph" presetSubtype="0" fill="hold" grpId="0" nodeType="withEffect">
                                  <p:stCondLst>
                                    <p:cond delay="0"/>
                                  </p:stCondLst>
                                  <p:childTnLst>
                                    <p:animClr clrSpc="rgb" dir="cw">
                                      <p:cBhvr override="childStyle">
                                        <p:cTn id="81" dur="500" fill="hold"/>
                                        <p:tgtEl>
                                          <p:spTgt spid="17"/>
                                        </p:tgtEl>
                                        <p:attrNameLst>
                                          <p:attrName>style.color</p:attrName>
                                        </p:attrNameLst>
                                      </p:cBhvr>
                                      <p:to>
                                        <a:schemeClr val="accent2"/>
                                      </p:to>
                                    </p:animClr>
                                    <p:animClr clrSpc="rgb" dir="cw">
                                      <p:cBhvr>
                                        <p:cTn id="82" dur="500" fill="hold"/>
                                        <p:tgtEl>
                                          <p:spTgt spid="17"/>
                                        </p:tgtEl>
                                        <p:attrNameLst>
                                          <p:attrName>fillcolor</p:attrName>
                                        </p:attrNameLst>
                                      </p:cBhvr>
                                      <p:to>
                                        <a:schemeClr val="accent2"/>
                                      </p:to>
                                    </p:animClr>
                                    <p:set>
                                      <p:cBhvr>
                                        <p:cTn id="83" dur="500" fill="hold"/>
                                        <p:tgtEl>
                                          <p:spTgt spid="17"/>
                                        </p:tgtEl>
                                        <p:attrNameLst>
                                          <p:attrName>fill.type</p:attrName>
                                        </p:attrNameLst>
                                      </p:cBhvr>
                                      <p:to>
                                        <p:strVal val="solid"/>
                                      </p:to>
                                    </p:set>
                                    <p:set>
                                      <p:cBhvr>
                                        <p:cTn id="84" dur="500" fill="hold"/>
                                        <p:tgtEl>
                                          <p:spTgt spid="17"/>
                                        </p:tgtEl>
                                        <p:attrNameLst>
                                          <p:attrName>fill.on</p:attrName>
                                        </p:attrNameLst>
                                      </p:cBhvr>
                                      <p:to>
                                        <p:strVal val="true"/>
                                      </p:to>
                                    </p:set>
                                  </p:childTnLst>
                                </p:cTn>
                              </p:par>
                              <p:par>
                                <p:cTn id="85" presetID="19" presetClass="emph" presetSubtype="0" fill="hold" grpId="0" nodeType="withEffect">
                                  <p:stCondLst>
                                    <p:cond delay="0"/>
                                  </p:stCondLst>
                                  <p:childTnLst>
                                    <p:animClr clrSpc="rgb" dir="cw">
                                      <p:cBhvr override="childStyle">
                                        <p:cTn id="86" dur="500" fill="hold"/>
                                        <p:tgtEl>
                                          <p:spTgt spid="11"/>
                                        </p:tgtEl>
                                        <p:attrNameLst>
                                          <p:attrName>style.color</p:attrName>
                                        </p:attrNameLst>
                                      </p:cBhvr>
                                      <p:to>
                                        <a:schemeClr val="accent2"/>
                                      </p:to>
                                    </p:animClr>
                                    <p:animClr clrSpc="rgb" dir="cw">
                                      <p:cBhvr>
                                        <p:cTn id="87" dur="500" fill="hold"/>
                                        <p:tgtEl>
                                          <p:spTgt spid="11"/>
                                        </p:tgtEl>
                                        <p:attrNameLst>
                                          <p:attrName>fillcolor</p:attrName>
                                        </p:attrNameLst>
                                      </p:cBhvr>
                                      <p:to>
                                        <a:schemeClr val="accent2"/>
                                      </p:to>
                                    </p:animClr>
                                    <p:set>
                                      <p:cBhvr>
                                        <p:cTn id="88" dur="500" fill="hold"/>
                                        <p:tgtEl>
                                          <p:spTgt spid="11"/>
                                        </p:tgtEl>
                                        <p:attrNameLst>
                                          <p:attrName>fill.type</p:attrName>
                                        </p:attrNameLst>
                                      </p:cBhvr>
                                      <p:to>
                                        <p:strVal val="solid"/>
                                      </p:to>
                                    </p:set>
                                    <p:set>
                                      <p:cBhvr>
                                        <p:cTn id="89" dur="500" fill="hold"/>
                                        <p:tgtEl>
                                          <p:spTgt spid="11"/>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14"/>
                                        </p:tgtEl>
                                        <p:attrNameLst>
                                          <p:attrName>fillcolor</p:attrName>
                                        </p:attrNameLst>
                                      </p:cBhvr>
                                      <p:to>
                                        <a:schemeClr val="accent2"/>
                                      </p:to>
                                    </p:animClr>
                                    <p:set>
                                      <p:cBhvr>
                                        <p:cTn id="94" dur="500" fill="hold"/>
                                        <p:tgtEl>
                                          <p:spTgt spid="14"/>
                                        </p:tgtEl>
                                        <p:attrNameLst>
                                          <p:attrName>fill.type</p:attrName>
                                        </p:attrNameLst>
                                      </p:cBhvr>
                                      <p:to>
                                        <p:strVal val="solid"/>
                                      </p:to>
                                    </p:set>
                                    <p:set>
                                      <p:cBhvr>
                                        <p:cTn id="95" dur="500" fill="hold"/>
                                        <p:tgtEl>
                                          <p:spTgt spid="14"/>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24"/>
                                        </p:tgtEl>
                                        <p:attrNameLst>
                                          <p:attrName>fillcolor</p:attrName>
                                        </p:attrNameLst>
                                      </p:cBhvr>
                                      <p:to>
                                        <a:schemeClr val="accent2"/>
                                      </p:to>
                                    </p:animClr>
                                    <p:set>
                                      <p:cBhvr>
                                        <p:cTn id="100" dur="500" fill="hold"/>
                                        <p:tgtEl>
                                          <p:spTgt spid="24"/>
                                        </p:tgtEl>
                                        <p:attrNameLst>
                                          <p:attrName>fill.type</p:attrName>
                                        </p:attrNameLst>
                                      </p:cBhvr>
                                      <p:to>
                                        <p:strVal val="solid"/>
                                      </p:to>
                                    </p:set>
                                    <p:set>
                                      <p:cBhvr>
                                        <p:cTn id="101" dur="500" fill="hold"/>
                                        <p:tgtEl>
                                          <p:spTgt spid="2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9" presetClass="emph" presetSubtype="0" fill="hold" grpId="0" nodeType="clickEffect">
                                  <p:stCondLst>
                                    <p:cond delay="0"/>
                                  </p:stCondLst>
                                  <p:childTnLst>
                                    <p:animClr clrSpc="rgb" dir="cw">
                                      <p:cBhvr override="childStyle">
                                        <p:cTn id="105" dur="500" fill="hold"/>
                                        <p:tgtEl>
                                          <p:spTgt spid="14"/>
                                        </p:tgtEl>
                                        <p:attrNameLst>
                                          <p:attrName>style.color</p:attrName>
                                        </p:attrNameLst>
                                      </p:cBhvr>
                                      <p:to>
                                        <a:schemeClr val="accent2"/>
                                      </p:to>
                                    </p:animClr>
                                    <p:animClr clrSpc="rgb" dir="cw">
                                      <p:cBhvr>
                                        <p:cTn id="106" dur="500" fill="hold"/>
                                        <p:tgtEl>
                                          <p:spTgt spid="14"/>
                                        </p:tgtEl>
                                        <p:attrNameLst>
                                          <p:attrName>fillcolor</p:attrName>
                                        </p:attrNameLst>
                                      </p:cBhvr>
                                      <p:to>
                                        <a:schemeClr val="accent2"/>
                                      </p:to>
                                    </p:animClr>
                                    <p:set>
                                      <p:cBhvr>
                                        <p:cTn id="107" dur="500" fill="hold"/>
                                        <p:tgtEl>
                                          <p:spTgt spid="14"/>
                                        </p:tgtEl>
                                        <p:attrNameLst>
                                          <p:attrName>fill.type</p:attrName>
                                        </p:attrNameLst>
                                      </p:cBhvr>
                                      <p:to>
                                        <p:strVal val="solid"/>
                                      </p:to>
                                    </p:set>
                                    <p:set>
                                      <p:cBhvr>
                                        <p:cTn id="108" dur="500" fill="hold"/>
                                        <p:tgtEl>
                                          <p:spTgt spid="14"/>
                                        </p:tgtEl>
                                        <p:attrNameLst>
                                          <p:attrName>fill.on</p:attrName>
                                        </p:attrNameLst>
                                      </p:cBhvr>
                                      <p:to>
                                        <p:strVal val="true"/>
                                      </p:to>
                                    </p:set>
                                  </p:childTnLst>
                                </p:cTn>
                              </p:par>
                              <p:par>
                                <p:cTn id="109" presetID="19" presetClass="emph" presetSubtype="0" fill="hold" grpId="0" nodeType="withEffect">
                                  <p:stCondLst>
                                    <p:cond delay="0"/>
                                  </p:stCondLst>
                                  <p:childTnLst>
                                    <p:animClr clrSpc="rgb" dir="cw">
                                      <p:cBhvr override="childStyle">
                                        <p:cTn id="110" dur="500" fill="hold"/>
                                        <p:tgtEl>
                                          <p:spTgt spid="20"/>
                                        </p:tgtEl>
                                        <p:attrNameLst>
                                          <p:attrName>style.color</p:attrName>
                                        </p:attrNameLst>
                                      </p:cBhvr>
                                      <p:to>
                                        <a:schemeClr val="accent2"/>
                                      </p:to>
                                    </p:animClr>
                                    <p:animClr clrSpc="rgb" dir="cw">
                                      <p:cBhvr>
                                        <p:cTn id="111" dur="500" fill="hold"/>
                                        <p:tgtEl>
                                          <p:spTgt spid="20"/>
                                        </p:tgtEl>
                                        <p:attrNameLst>
                                          <p:attrName>fillcolor</p:attrName>
                                        </p:attrNameLst>
                                      </p:cBhvr>
                                      <p:to>
                                        <a:schemeClr val="accent2"/>
                                      </p:to>
                                    </p:animClr>
                                    <p:set>
                                      <p:cBhvr>
                                        <p:cTn id="112" dur="500" fill="hold"/>
                                        <p:tgtEl>
                                          <p:spTgt spid="20"/>
                                        </p:tgtEl>
                                        <p:attrNameLst>
                                          <p:attrName>fill.type</p:attrName>
                                        </p:attrNameLst>
                                      </p:cBhvr>
                                      <p:to>
                                        <p:strVal val="solid"/>
                                      </p:to>
                                    </p:set>
                                    <p:set>
                                      <p:cBhvr>
                                        <p:cTn id="113" dur="500" fill="hold"/>
                                        <p:tgtEl>
                                          <p:spTgt spid="20"/>
                                        </p:tgtEl>
                                        <p:attrNameLst>
                                          <p:attrName>fill.on</p:attrName>
                                        </p:attrNameLst>
                                      </p:cBhvr>
                                      <p:to>
                                        <p:strVal val="true"/>
                                      </p:to>
                                    </p:set>
                                  </p:childTnLst>
                                </p:cTn>
                              </p:par>
                              <p:par>
                                <p:cTn id="114" presetID="19" presetClass="emph" presetSubtype="0" fill="hold" grpId="0" nodeType="withEffect">
                                  <p:stCondLst>
                                    <p:cond delay="0"/>
                                  </p:stCondLst>
                                  <p:childTnLst>
                                    <p:animClr clrSpc="rgb" dir="cw">
                                      <p:cBhvr override="childStyle">
                                        <p:cTn id="115" dur="500" fill="hold"/>
                                        <p:tgtEl>
                                          <p:spTgt spid="10"/>
                                        </p:tgtEl>
                                        <p:attrNameLst>
                                          <p:attrName>style.color</p:attrName>
                                        </p:attrNameLst>
                                      </p:cBhvr>
                                      <p:to>
                                        <a:schemeClr val="accent2"/>
                                      </p:to>
                                    </p:animClr>
                                    <p:animClr clrSpc="rgb" dir="cw">
                                      <p:cBhvr>
                                        <p:cTn id="116" dur="500" fill="hold"/>
                                        <p:tgtEl>
                                          <p:spTgt spid="10"/>
                                        </p:tgtEl>
                                        <p:attrNameLst>
                                          <p:attrName>fillcolor</p:attrName>
                                        </p:attrNameLst>
                                      </p:cBhvr>
                                      <p:to>
                                        <a:schemeClr val="accent2"/>
                                      </p:to>
                                    </p:animClr>
                                    <p:set>
                                      <p:cBhvr>
                                        <p:cTn id="117" dur="500" fill="hold"/>
                                        <p:tgtEl>
                                          <p:spTgt spid="10"/>
                                        </p:tgtEl>
                                        <p:attrNameLst>
                                          <p:attrName>fill.type</p:attrName>
                                        </p:attrNameLst>
                                      </p:cBhvr>
                                      <p:to>
                                        <p:strVal val="solid"/>
                                      </p:to>
                                    </p:set>
                                    <p:set>
                                      <p:cBhvr>
                                        <p:cTn id="11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7" grpId="0"/>
      <p:bldP spid="18" grpId="0"/>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latin typeface="华文行楷" pitchFamily="2" charset="-122"/>
              </a:rPr>
              <a:t>给定 </a:t>
            </a:r>
            <a:r>
              <a:rPr lang="en-US" altLang="zh-CN" i="1" dirty="0">
                <a:latin typeface="Times New Roman" pitchFamily="18" charset="0"/>
              </a:rPr>
              <a:t>n</a:t>
            </a:r>
            <a:r>
              <a:rPr lang="en-US" altLang="zh-CN" dirty="0">
                <a:latin typeface="Times New Roman" pitchFamily="18" charset="0"/>
              </a:rPr>
              <a:t> </a:t>
            </a:r>
            <a:r>
              <a:rPr lang="zh-CN" altLang="en-US" dirty="0">
                <a:latin typeface="Times New Roman" pitchFamily="18" charset="0"/>
              </a:rPr>
              <a:t>个</a:t>
            </a:r>
            <a:r>
              <a:rPr lang="zh-CN" altLang="en-US" dirty="0">
                <a:latin typeface="华文行楷" pitchFamily="2" charset="-122"/>
              </a:rPr>
              <a:t>物品和一个背包，物品 </a:t>
            </a:r>
            <a:r>
              <a:rPr lang="en-US" altLang="zh-CN" i="1" dirty="0">
                <a:latin typeface="Times New Roman" pitchFamily="18" charset="0"/>
              </a:rPr>
              <a:t>i </a:t>
            </a:r>
            <a:r>
              <a:rPr lang="zh-CN" altLang="en-US" dirty="0">
                <a:latin typeface="华文行楷" pitchFamily="2" charset="-122"/>
              </a:rPr>
              <a:t>的重量是 </a:t>
            </a:r>
            <a:r>
              <a:rPr lang="en-US" altLang="zh-CN" i="1" dirty="0" err="1">
                <a:latin typeface="Times New Roman" pitchFamily="18" charset="0"/>
              </a:rPr>
              <a:t>w</a:t>
            </a:r>
            <a:r>
              <a:rPr lang="en-US" altLang="zh-CN" i="1" baseline="-25000" dirty="0" err="1">
                <a:latin typeface="Times New Roman" pitchFamily="18" charset="0"/>
              </a:rPr>
              <a:t>i</a:t>
            </a:r>
            <a:r>
              <a:rPr lang="zh-CN" altLang="en-US" dirty="0">
                <a:latin typeface="华文行楷" pitchFamily="2" charset="-122"/>
              </a:rPr>
              <a:t>，价值</a:t>
            </a:r>
            <a:r>
              <a:rPr lang="en-US" altLang="zh-CN" i="1" dirty="0">
                <a:latin typeface="Times New Roman" pitchFamily="18" charset="0"/>
              </a:rPr>
              <a:t>v</a:t>
            </a:r>
            <a:r>
              <a:rPr lang="en-US" altLang="zh-CN" i="1" baseline="-25000" dirty="0">
                <a:latin typeface="Times New Roman" pitchFamily="18" charset="0"/>
              </a:rPr>
              <a:t>i </a:t>
            </a:r>
            <a:r>
              <a:rPr lang="en-US" altLang="zh-CN" dirty="0">
                <a:latin typeface="Times New Roman" pitchFamily="18" charset="0"/>
              </a:rPr>
              <a:t>,  </a:t>
            </a:r>
            <a:r>
              <a:rPr lang="zh-CN" altLang="en-US" dirty="0">
                <a:latin typeface="华文行楷" pitchFamily="2" charset="-122"/>
              </a:rPr>
              <a:t>背包容量为</a:t>
            </a:r>
            <a:r>
              <a:rPr lang="en-US" altLang="zh-CN" i="1" dirty="0">
                <a:latin typeface="Times New Roman" pitchFamily="18" charset="0"/>
              </a:rPr>
              <a:t>C</a:t>
            </a:r>
            <a:r>
              <a:rPr lang="en-US" altLang="zh-CN" dirty="0">
                <a:latin typeface="Times New Roman" pitchFamily="18" charset="0"/>
              </a:rPr>
              <a:t>,  </a:t>
            </a:r>
            <a:r>
              <a:rPr lang="zh-CN" altLang="en-US" dirty="0">
                <a:latin typeface="华文行楷" pitchFamily="2" charset="-122"/>
              </a:rPr>
              <a:t>问如何选择装入背包的物品，使装入背包中的物品的总价值最大？</a:t>
            </a:r>
            <a:endParaRPr lang="en-US" altLang="zh-CN" dirty="0">
              <a:latin typeface="华文行楷" pitchFamily="2" charset="-122"/>
            </a:endParaRPr>
          </a:p>
          <a:p>
            <a:pPr lvl="1"/>
            <a:endParaRPr lang="zh-CN" altLang="en-US" dirty="0">
              <a:latin typeface="华文行楷"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61</a:t>
            </a:fld>
            <a:endParaRPr lang="en-US" altLang="zh-CN" dirty="0"/>
          </a:p>
        </p:txBody>
      </p:sp>
      <p:sp>
        <p:nvSpPr>
          <p:cNvPr id="5" name="TextBox 4"/>
          <p:cNvSpPr txBox="1"/>
          <p:nvPr/>
        </p:nvSpPr>
        <p:spPr>
          <a:xfrm>
            <a:off x="719571" y="4055873"/>
            <a:ext cx="8228535" cy="830997"/>
          </a:xfrm>
          <a:prstGeom prst="rect">
            <a:avLst/>
          </a:prstGeom>
          <a:noFill/>
          <a:ln w="25400">
            <a:noFill/>
          </a:ln>
        </p:spPr>
        <p:txBody>
          <a:bodyPr wrap="none" rtlCol="0">
            <a:spAutoFit/>
          </a:bodyPr>
          <a:lstStyle/>
          <a:p>
            <a:pPr eaLnBrk="1" hangingPunct="1">
              <a:buFont typeface="Wingdings" pitchFamily="2" charset="2"/>
              <a:buNone/>
            </a:pPr>
            <a:r>
              <a:rPr lang="zh-CN" altLang="en-US" sz="2400" b="1" dirty="0">
                <a:solidFill>
                  <a:srgbClr val="FF0000"/>
                </a:solidFill>
                <a:ea typeface="黑体" pitchFamily="49" charset="-122"/>
              </a:rPr>
              <a:t>物品只能选择不装或者装入背包，而不分切一小部分装入，</a:t>
            </a:r>
            <a:endParaRPr lang="en-US" altLang="zh-CN" sz="2400" b="1" dirty="0">
              <a:solidFill>
                <a:srgbClr val="FF0000"/>
              </a:solidFill>
              <a:ea typeface="黑体" pitchFamily="49" charset="-122"/>
            </a:endParaRPr>
          </a:p>
          <a:p>
            <a:pPr eaLnBrk="1" hangingPunct="1">
              <a:buFont typeface="Wingdings" pitchFamily="2" charset="2"/>
              <a:buNone/>
            </a:pPr>
            <a:r>
              <a:rPr lang="zh-CN" altLang="en-US" sz="2400" b="1" dirty="0">
                <a:solidFill>
                  <a:srgbClr val="FF0000"/>
                </a:solidFill>
                <a:ea typeface="黑体" pitchFamily="49" charset="-122"/>
              </a:rPr>
              <a:t>即</a:t>
            </a:r>
            <a:r>
              <a:rPr lang="en-US" altLang="zh-CN" sz="2400" b="1" dirty="0">
                <a:solidFill>
                  <a:srgbClr val="FF0000"/>
                </a:solidFill>
                <a:ea typeface="黑体" pitchFamily="49" charset="-122"/>
              </a:rPr>
              <a:t>0</a:t>
            </a:r>
            <a:r>
              <a:rPr lang="zh-CN" altLang="en-US" sz="2400" b="1" dirty="0">
                <a:solidFill>
                  <a:srgbClr val="FF0000"/>
                </a:solidFill>
                <a:ea typeface="黑体" pitchFamily="49" charset="-122"/>
              </a:rPr>
              <a:t>或者</a:t>
            </a:r>
            <a:r>
              <a:rPr lang="en-US" altLang="zh-CN" sz="2400" b="1" dirty="0">
                <a:solidFill>
                  <a:srgbClr val="FF0000"/>
                </a:solidFill>
                <a:ea typeface="黑体" pitchFamily="49" charset="-122"/>
              </a:rPr>
              <a:t>1</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1474094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形式描述</a:t>
            </a:r>
            <a:endParaRPr lang="en-US" altLang="zh-CN" dirty="0"/>
          </a:p>
          <a:p>
            <a:pPr lvl="1"/>
            <a:r>
              <a:rPr lang="zh-CN" altLang="en-US" dirty="0">
                <a:latin typeface="华文行楷" pitchFamily="2" charset="-122"/>
              </a:rPr>
              <a:t>输入：</a:t>
            </a:r>
            <a:r>
              <a:rPr lang="en-US" altLang="zh-CN" i="1" dirty="0">
                <a:latin typeface="Times New Roman" pitchFamily="18" charset="0"/>
              </a:rPr>
              <a:t>C </a:t>
            </a:r>
            <a:r>
              <a:rPr lang="en-US" altLang="zh-CN" dirty="0">
                <a:latin typeface="Times New Roman" pitchFamily="18" charset="0"/>
              </a:rPr>
              <a:t>&gt; 0</a:t>
            </a:r>
            <a:r>
              <a:rPr lang="en-US" altLang="zh-CN" i="1" dirty="0">
                <a:latin typeface="Times New Roman" pitchFamily="18" charset="0"/>
              </a:rPr>
              <a:t>, </a:t>
            </a:r>
            <a:r>
              <a:rPr lang="en-US" altLang="zh-CN" i="1" dirty="0" err="1">
                <a:latin typeface="Times New Roman" pitchFamily="18" charset="0"/>
              </a:rPr>
              <a:t>w</a:t>
            </a:r>
            <a:r>
              <a:rPr lang="en-US" altLang="zh-CN" i="1" baseline="-25000" dirty="0" err="1">
                <a:latin typeface="Times New Roman" pitchFamily="18" charset="0"/>
              </a:rPr>
              <a:t>i</a:t>
            </a:r>
            <a:r>
              <a:rPr lang="en-US" altLang="zh-CN" i="1" baseline="-25000" dirty="0">
                <a:latin typeface="Times New Roman" pitchFamily="18" charset="0"/>
              </a:rPr>
              <a:t> </a:t>
            </a:r>
            <a:r>
              <a:rPr lang="en-US" altLang="zh-CN" dirty="0">
                <a:latin typeface="Times New Roman" pitchFamily="18" charset="0"/>
              </a:rPr>
              <a:t>&gt; 0</a:t>
            </a:r>
            <a:r>
              <a:rPr lang="en-US" altLang="zh-CN" i="1" dirty="0">
                <a:latin typeface="Times New Roman" pitchFamily="18" charset="0"/>
              </a:rPr>
              <a:t>, v</a:t>
            </a:r>
            <a:r>
              <a:rPr lang="en-US" altLang="zh-CN" i="1" baseline="-25000" dirty="0">
                <a:latin typeface="Times New Roman" pitchFamily="18" charset="0"/>
              </a:rPr>
              <a:t>i </a:t>
            </a:r>
            <a:r>
              <a:rPr lang="en-US" altLang="zh-CN" dirty="0">
                <a:latin typeface="Times New Roman" pitchFamily="18" charset="0"/>
              </a:rPr>
              <a:t>&gt;0</a:t>
            </a:r>
            <a:r>
              <a:rPr lang="en-US" altLang="zh-CN" i="1" dirty="0">
                <a:latin typeface="Times New Roman" pitchFamily="18" charset="0"/>
              </a:rPr>
              <a:t>, </a:t>
            </a:r>
            <a:r>
              <a:rPr lang="en-US" altLang="zh-CN"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 i </a:t>
            </a:r>
            <a:r>
              <a:rPr lang="en-US" altLang="zh-CN" dirty="0">
                <a:latin typeface="Times New Roman" pitchFamily="18" charset="0"/>
                <a:sym typeface="Symbol" pitchFamily="18" charset="2"/>
              </a:rPr>
              <a:t> </a:t>
            </a:r>
            <a:r>
              <a:rPr lang="en-US" altLang="zh-CN" i="1" dirty="0">
                <a:latin typeface="Times New Roman" pitchFamily="18" charset="0"/>
              </a:rPr>
              <a:t>n </a:t>
            </a:r>
            <a:r>
              <a:rPr lang="en-US" altLang="zh-CN" dirty="0">
                <a:latin typeface="华文行楷" pitchFamily="2" charset="-122"/>
              </a:rPr>
              <a:t> </a:t>
            </a:r>
          </a:p>
          <a:p>
            <a:pPr lvl="1"/>
            <a:r>
              <a:rPr lang="zh-CN" altLang="en-US" dirty="0">
                <a:latin typeface="华文行楷" pitchFamily="2" charset="-122"/>
              </a:rPr>
              <a:t>输出：</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x</a:t>
            </a:r>
            <a:r>
              <a:rPr lang="en-US" altLang="zh-CN" baseline="-25000" dirty="0">
                <a:latin typeface="Times New Roman" pitchFamily="18" charset="0"/>
              </a:rPr>
              <a:t>2</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 x</a:t>
            </a:r>
            <a:r>
              <a:rPr lang="en-US" altLang="zh-CN" baseline="-25000" dirty="0">
                <a:latin typeface="Times New Roman" pitchFamily="18" charset="0"/>
              </a:rPr>
              <a:t>i</a:t>
            </a:r>
            <a:r>
              <a:rPr lang="en-US" altLang="zh-CN" dirty="0">
                <a:latin typeface="Times New Roman" pitchFamily="18" charset="0"/>
                <a:sym typeface="Symbol" pitchFamily="18" charset="2"/>
              </a:rPr>
              <a:t></a:t>
            </a:r>
            <a:r>
              <a:rPr lang="en-US" altLang="zh-CN" dirty="0">
                <a:latin typeface="Times New Roman" pitchFamily="18" charset="0"/>
              </a:rPr>
              <a:t>{0, 1}, </a:t>
            </a:r>
            <a:r>
              <a:rPr lang="zh-CN" altLang="en-US" dirty="0">
                <a:latin typeface="Times New Roman" pitchFamily="18" charset="0"/>
              </a:rPr>
              <a:t>满足</a:t>
            </a:r>
            <a:r>
              <a:rPr lang="zh-CN" altLang="en-US" dirty="0">
                <a:latin typeface="Times New Roman" pitchFamily="18" charset="0"/>
                <a:sym typeface="Symbol" pitchFamily="18" charset="2"/>
              </a:rPr>
              <a:t></a:t>
            </a:r>
            <a:r>
              <a:rPr lang="en-US" altLang="zh-CN" baseline="-25000" dirty="0">
                <a:latin typeface="Times New Roman" pitchFamily="18" charset="0"/>
                <a:sym typeface="Symbol" pitchFamily="18" charset="2"/>
              </a:rPr>
              <a:t>1 </a:t>
            </a:r>
            <a:r>
              <a:rPr lang="en-US" altLang="zh-CN" i="1" baseline="-25000" dirty="0">
                <a:latin typeface="Times New Roman" pitchFamily="18" charset="0"/>
                <a:sym typeface="Symbol" pitchFamily="18" charset="2"/>
              </a:rPr>
              <a:t>i </a:t>
            </a:r>
            <a:r>
              <a:rPr lang="en-US" altLang="zh-CN" baseline="-25000" dirty="0">
                <a:latin typeface="Times New Roman" pitchFamily="18" charset="0"/>
                <a:sym typeface="Symbol" pitchFamily="18" charset="2"/>
              </a:rPr>
              <a:t> </a:t>
            </a:r>
            <a:r>
              <a:rPr lang="en-US" altLang="zh-CN" i="1" baseline="-25000" dirty="0" err="1">
                <a:latin typeface="Times New Roman" pitchFamily="18" charset="0"/>
                <a:sym typeface="Symbol" pitchFamily="18" charset="2"/>
              </a:rPr>
              <a:t>n</a:t>
            </a:r>
            <a:r>
              <a:rPr lang="en-US" altLang="zh-CN" i="1" dirty="0" err="1">
                <a:latin typeface="Times New Roman" pitchFamily="18" charset="0"/>
                <a:sym typeface="Symbol" pitchFamily="18" charset="2"/>
              </a:rPr>
              <a:t>w</a:t>
            </a:r>
            <a:r>
              <a:rPr lang="en-US" altLang="zh-CN" i="1" baseline="-25000" dirty="0" err="1">
                <a:latin typeface="Times New Roman" pitchFamily="18" charset="0"/>
                <a:sym typeface="Symbol" pitchFamily="18" charset="2"/>
              </a:rPr>
              <a:t>i</a:t>
            </a:r>
            <a:r>
              <a:rPr lang="en-US" altLang="zh-CN" i="1" baseline="-25000" dirty="0">
                <a:latin typeface="Times New Roman" pitchFamily="18" charset="0"/>
                <a:sym typeface="Symbol" pitchFamily="18" charset="2"/>
              </a:rPr>
              <a:t> </a:t>
            </a:r>
            <a:r>
              <a:rPr lang="en-US" altLang="zh-CN" i="1" dirty="0">
                <a:latin typeface="Times New Roman" pitchFamily="18" charset="0"/>
                <a:sym typeface="Symbol" pitchFamily="18" charset="2"/>
              </a:rPr>
              <a:t>x</a:t>
            </a:r>
            <a:r>
              <a:rPr lang="en-US" altLang="zh-CN" i="1" baseline="-25000" dirty="0">
                <a:latin typeface="Times New Roman" pitchFamily="18" charset="0"/>
                <a:sym typeface="Symbol" pitchFamily="18" charset="2"/>
              </a:rPr>
              <a:t>i</a:t>
            </a:r>
            <a:r>
              <a:rPr lang="en-US" altLang="zh-CN" i="1" dirty="0">
                <a:latin typeface="Times New Roman" pitchFamily="18" charset="0"/>
                <a:sym typeface="Symbol" pitchFamily="18" charset="2"/>
              </a:rPr>
              <a:t>  </a:t>
            </a: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C</a:t>
            </a:r>
            <a:r>
              <a:rPr lang="en-US" altLang="zh-CN" dirty="0">
                <a:latin typeface="Times New Roman" pitchFamily="18" charset="0"/>
                <a:sym typeface="Symbol" pitchFamily="18" charset="2"/>
              </a:rPr>
              <a:t>,    </a:t>
            </a:r>
          </a:p>
          <a:p>
            <a:pPr lvl="1"/>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使得</a:t>
            </a:r>
            <a:r>
              <a:rPr lang="en-US" altLang="zh-CN" baseline="-25000" dirty="0">
                <a:latin typeface="Times New Roman" pitchFamily="18" charset="0"/>
                <a:sym typeface="Symbol" pitchFamily="18" charset="2"/>
              </a:rPr>
              <a:t>1  </a:t>
            </a:r>
            <a:r>
              <a:rPr lang="en-US" altLang="zh-CN" i="1" baseline="-25000" dirty="0">
                <a:latin typeface="Times New Roman" pitchFamily="18" charset="0"/>
                <a:sym typeface="Symbol" pitchFamily="18" charset="2"/>
              </a:rPr>
              <a:t>i </a:t>
            </a:r>
            <a:r>
              <a:rPr lang="en-US" altLang="zh-CN" baseline="-25000" dirty="0">
                <a:latin typeface="Times New Roman" pitchFamily="18" charset="0"/>
                <a:sym typeface="Symbol" pitchFamily="18" charset="2"/>
              </a:rPr>
              <a:t> </a:t>
            </a:r>
            <a:r>
              <a:rPr lang="en-US" altLang="zh-CN" i="1" baseline="-25000" dirty="0" err="1">
                <a:latin typeface="Times New Roman" pitchFamily="18" charset="0"/>
                <a:sym typeface="Symbol" pitchFamily="18" charset="2"/>
              </a:rPr>
              <a:t>n</a:t>
            </a:r>
            <a:r>
              <a:rPr lang="en-US" altLang="zh-CN" i="1" dirty="0" err="1">
                <a:latin typeface="Times New Roman" pitchFamily="18" charset="0"/>
                <a:sym typeface="Symbol" pitchFamily="18" charset="2"/>
              </a:rPr>
              <a:t>v</a:t>
            </a:r>
            <a:r>
              <a:rPr lang="en-US" altLang="zh-CN" i="1" baseline="-25000" dirty="0" err="1">
                <a:latin typeface="Times New Roman" pitchFamily="18" charset="0"/>
                <a:sym typeface="Symbol" pitchFamily="18" charset="2"/>
              </a:rPr>
              <a:t>i</a:t>
            </a:r>
            <a:r>
              <a:rPr lang="en-US" altLang="zh-CN" i="1" baseline="-25000" dirty="0">
                <a:latin typeface="Times New Roman" pitchFamily="18" charset="0"/>
                <a:sym typeface="Symbol" pitchFamily="18" charset="2"/>
              </a:rPr>
              <a:t> </a:t>
            </a:r>
            <a:r>
              <a:rPr lang="en-US" altLang="zh-CN" i="1" dirty="0">
                <a:latin typeface="Times New Roman" pitchFamily="18" charset="0"/>
                <a:sym typeface="Symbol" pitchFamily="18" charset="2"/>
              </a:rPr>
              <a:t>x</a:t>
            </a:r>
            <a:r>
              <a:rPr lang="en-US" altLang="zh-CN" i="1" baseline="-25000" dirty="0">
                <a:latin typeface="Times New Roman" pitchFamily="18" charset="0"/>
                <a:sym typeface="Symbol" pitchFamily="18" charset="2"/>
              </a:rPr>
              <a:t>i </a:t>
            </a:r>
            <a:r>
              <a:rPr lang="zh-CN" altLang="en-US" dirty="0">
                <a:latin typeface="Times New Roman" pitchFamily="18" charset="0"/>
                <a:sym typeface="Symbol" pitchFamily="18" charset="2"/>
              </a:rPr>
              <a:t>最大</a:t>
            </a:r>
            <a:endParaRPr lang="en-US" altLang="zh-CN" dirty="0">
              <a:latin typeface="Times New Roman" pitchFamily="18" charset="0"/>
              <a:sym typeface="Symbol" pitchFamily="18" charset="2"/>
            </a:endParaRPr>
          </a:p>
          <a:p>
            <a:pPr lvl="1"/>
            <a:r>
              <a:rPr lang="zh-CN" altLang="en-US" dirty="0">
                <a:latin typeface="Times New Roman" pitchFamily="18" charset="0"/>
                <a:sym typeface="Symbol" pitchFamily="18" charset="2"/>
              </a:rPr>
              <a:t>这是一个整数规划问题</a:t>
            </a:r>
            <a:endParaRPr lang="en-US" altLang="zh-CN" dirty="0">
              <a:latin typeface="Times New Roman" pitchFamily="18" charset="0"/>
              <a:sym typeface="Symbol" pitchFamily="18" charset="2"/>
            </a:endParaRP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62</a:t>
            </a:fld>
            <a:endParaRPr lang="en-US" altLang="zh-CN" dirty="0"/>
          </a:p>
        </p:txBody>
      </p:sp>
      <p:sp>
        <p:nvSpPr>
          <p:cNvPr id="8" name="TextBox 7"/>
          <p:cNvSpPr txBox="1"/>
          <p:nvPr/>
        </p:nvSpPr>
        <p:spPr>
          <a:xfrm>
            <a:off x="2519772" y="3969059"/>
            <a:ext cx="2919389"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1 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1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C</a:t>
            </a:r>
            <a:endParaRPr lang="en-US" altLang="zh-CN" sz="2800" b="1" dirty="0">
              <a:solidFill>
                <a:srgbClr val="0000A8"/>
              </a:solidFill>
              <a:latin typeface="Times New Roman" pitchFamily="18" charset="0"/>
              <a:sym typeface="Symbol" pitchFamily="18" charset="2"/>
            </a:endParaRPr>
          </a:p>
          <a:p>
            <a:pPr marL="0" lvl="1"/>
            <a:r>
              <a:rPr lang="en-US" altLang="zh-CN" sz="2800" b="1" i="1" dirty="0">
                <a:solidFill>
                  <a:srgbClr val="0000A8"/>
                </a:solidFill>
                <a:latin typeface="Times New Roman" pitchFamily="18" charset="0"/>
              </a:rPr>
              <a:t>x</a:t>
            </a:r>
            <a:r>
              <a:rPr lang="en-US" altLang="zh-CN" sz="2800" b="1" baseline="-25000" dirty="0">
                <a:solidFill>
                  <a:srgbClr val="0000A8"/>
                </a:solidFill>
                <a:latin typeface="Times New Roman" pitchFamily="18" charset="0"/>
              </a:rPr>
              <a:t>i</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dirty="0">
                <a:solidFill>
                  <a:srgbClr val="0000A8"/>
                </a:solidFill>
                <a:latin typeface="Times New Roman" pitchFamily="18" charset="0"/>
                <a:sym typeface="Symbol" pitchFamily="18" charset="2"/>
              </a:rPr>
              <a:t>1  </a:t>
            </a:r>
            <a:r>
              <a:rPr lang="en-US" altLang="zh-CN" sz="2800" b="1" i="1" dirty="0">
                <a:solidFill>
                  <a:srgbClr val="0000A8"/>
                </a:solidFill>
                <a:latin typeface="Times New Roman" pitchFamily="18" charset="0"/>
                <a:sym typeface="Symbol" pitchFamily="18" charset="2"/>
              </a:rPr>
              <a:t>i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Tree>
    <p:extLst>
      <p:ext uri="{BB962C8B-B14F-4D97-AF65-F5344CB8AC3E}">
        <p14:creationId xmlns:p14="http://schemas.microsoft.com/office/powerpoint/2010/main" val="1295830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最优子结构</a:t>
            </a:r>
            <a:endParaRPr lang="en-US" altLang="zh-CN" dirty="0"/>
          </a:p>
          <a:p>
            <a:pPr lvl="1"/>
            <a:r>
              <a:rPr lang="zh-CN" altLang="en-US" dirty="0"/>
              <a:t>如果</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x</a:t>
            </a:r>
            <a:r>
              <a:rPr lang="en-US" altLang="zh-CN" baseline="-25000" dirty="0">
                <a:latin typeface="Times New Roman" pitchFamily="18" charset="0"/>
              </a:rPr>
              <a:t>2</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a:t>
            </a:r>
            <a:r>
              <a:rPr lang="en-US" altLang="zh-CN" dirty="0">
                <a:latin typeface="Times New Roman" pitchFamily="18" charset="0"/>
              </a:rPr>
              <a:t>0/1</a:t>
            </a:r>
            <a:r>
              <a:rPr lang="zh-CN" altLang="en-US" dirty="0">
                <a:latin typeface="Times New Roman" pitchFamily="18" charset="0"/>
              </a:rPr>
              <a:t>背包问题的最优解，</a:t>
            </a:r>
            <a:endParaRPr lang="en-US" altLang="zh-CN" dirty="0">
              <a:latin typeface="Times New Roman" pitchFamily="18" charset="0"/>
            </a:endParaRPr>
          </a:p>
          <a:p>
            <a:pPr lvl="1"/>
            <a:r>
              <a:rPr lang="zh-CN" altLang="en-US" dirty="0">
                <a:latin typeface="Times New Roman" pitchFamily="18" charset="0"/>
              </a:rPr>
              <a:t>则</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2</a:t>
            </a:r>
            <a:r>
              <a:rPr lang="en-US" altLang="zh-CN" i="1" dirty="0">
                <a:latin typeface="Times New Roman" pitchFamily="18" charset="0"/>
              </a:rPr>
              <a:t>, x</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是如下子问题的最优解</a:t>
            </a:r>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r>
              <a:rPr lang="zh-CN" altLang="en-US" dirty="0"/>
              <a:t>证明</a:t>
            </a:r>
            <a:endParaRPr lang="en-US" altLang="zh-CN" dirty="0"/>
          </a:p>
          <a:p>
            <a:pPr lvl="1"/>
            <a:r>
              <a:rPr lang="zh-CN" altLang="en-US" dirty="0">
                <a:latin typeface="Times New Roman" pitchFamily="18" charset="0"/>
              </a:rPr>
              <a:t>若</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2</a:t>
            </a:r>
            <a:r>
              <a:rPr lang="en-US" altLang="zh-CN" i="1" dirty="0">
                <a:latin typeface="Times New Roman" pitchFamily="18" charset="0"/>
              </a:rPr>
              <a:t>, x</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不是该子问题的最优解，则存在子问题的最优解 </a:t>
            </a:r>
            <a:r>
              <a:rPr lang="en-US" altLang="zh-CN" dirty="0">
                <a:latin typeface="Times New Roman" pitchFamily="18" charset="0"/>
              </a:rPr>
              <a:t>(</a:t>
            </a:r>
            <a:r>
              <a:rPr lang="en-US" altLang="zh-CN" i="1" dirty="0">
                <a:latin typeface="Times New Roman" pitchFamily="18" charset="0"/>
              </a:rPr>
              <a:t>z</a:t>
            </a:r>
            <a:r>
              <a:rPr lang="en-US" altLang="zh-CN" baseline="-25000" dirty="0">
                <a:latin typeface="Times New Roman" pitchFamily="18" charset="0"/>
              </a:rPr>
              <a:t>2</a:t>
            </a:r>
            <a:r>
              <a:rPr lang="en-US" altLang="zh-CN" i="1" dirty="0">
                <a:latin typeface="Times New Roman" pitchFamily="18" charset="0"/>
              </a:rPr>
              <a:t>, z</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z</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，那么</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z</a:t>
            </a:r>
            <a:r>
              <a:rPr lang="en-US" altLang="zh-CN" baseline="-25000" dirty="0">
                <a:latin typeface="Times New Roman" pitchFamily="18" charset="0"/>
              </a:rPr>
              <a:t>2</a:t>
            </a:r>
            <a:r>
              <a:rPr lang="en-US" altLang="zh-CN" i="1" dirty="0">
                <a:latin typeface="Times New Roman" pitchFamily="18" charset="0"/>
              </a:rPr>
              <a:t>, z</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z</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是原问题的最优解，矛盾</a:t>
            </a:r>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63</a:t>
            </a:fld>
            <a:endParaRPr lang="en-US" altLang="zh-CN" dirty="0"/>
          </a:p>
        </p:txBody>
      </p:sp>
      <p:sp>
        <p:nvSpPr>
          <p:cNvPr id="8" name="TextBox 7"/>
          <p:cNvSpPr txBox="1"/>
          <p:nvPr/>
        </p:nvSpPr>
        <p:spPr>
          <a:xfrm>
            <a:off x="1921943" y="3032955"/>
            <a:ext cx="3770584"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2 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2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C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w</a:t>
            </a:r>
            <a:r>
              <a:rPr lang="en-US" altLang="zh-CN" sz="2800" b="1" baseline="-25000" dirty="0">
                <a:solidFill>
                  <a:srgbClr val="0000A8"/>
                </a:solidFill>
                <a:latin typeface="Times New Roman" pitchFamily="18" charset="0"/>
                <a:sym typeface="Symbol" pitchFamily="18" charset="2"/>
              </a:rPr>
              <a:t>1</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baseline="-25000" dirty="0">
                <a:solidFill>
                  <a:srgbClr val="0000A8"/>
                </a:solidFill>
                <a:latin typeface="Times New Roman" pitchFamily="18" charset="0"/>
                <a:sym typeface="Symbol" pitchFamily="18" charset="2"/>
              </a:rPr>
              <a:t>1</a:t>
            </a:r>
            <a:r>
              <a:rPr lang="en-US" altLang="zh-CN" sz="2800" b="1" dirty="0">
                <a:solidFill>
                  <a:srgbClr val="0000A8"/>
                </a:solidFill>
                <a:latin typeface="Times New Roman" pitchFamily="18" charset="0"/>
                <a:sym typeface="Symbol" pitchFamily="18" charset="2"/>
              </a:rPr>
              <a:t> </a:t>
            </a:r>
          </a:p>
          <a:p>
            <a:pPr marL="0" lvl="1"/>
            <a:r>
              <a:rPr lang="en-US" altLang="zh-CN" sz="2800" b="1" i="1" dirty="0">
                <a:solidFill>
                  <a:srgbClr val="0000A8"/>
                </a:solidFill>
                <a:latin typeface="Times New Roman" pitchFamily="18" charset="0"/>
              </a:rPr>
              <a:t>x</a:t>
            </a:r>
            <a:r>
              <a:rPr lang="en-US" altLang="zh-CN" sz="2800" b="1" baseline="-25000" dirty="0">
                <a:solidFill>
                  <a:srgbClr val="0000A8"/>
                </a:solidFill>
                <a:latin typeface="Times New Roman" pitchFamily="18" charset="0"/>
              </a:rPr>
              <a:t>i</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dirty="0">
                <a:solidFill>
                  <a:srgbClr val="0000A8"/>
                </a:solidFill>
                <a:latin typeface="Times New Roman" pitchFamily="18" charset="0"/>
                <a:sym typeface="Symbol" pitchFamily="18" charset="2"/>
              </a:rPr>
              <a:t>2  </a:t>
            </a:r>
            <a:r>
              <a:rPr lang="en-US" altLang="zh-CN" sz="2800" b="1" i="1" dirty="0">
                <a:solidFill>
                  <a:srgbClr val="0000A8"/>
                </a:solidFill>
                <a:latin typeface="Times New Roman" pitchFamily="18" charset="0"/>
                <a:sym typeface="Symbol" pitchFamily="18" charset="2"/>
              </a:rPr>
              <a:t>i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Tree>
    <p:extLst>
      <p:ext uri="{BB962C8B-B14F-4D97-AF65-F5344CB8AC3E}">
        <p14:creationId xmlns:p14="http://schemas.microsoft.com/office/powerpoint/2010/main" val="3607368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设子问题为</a:t>
            </a:r>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r>
              <a:rPr lang="zh-CN" altLang="en-US" dirty="0">
                <a:latin typeface="Times New Roman" pitchFamily="18" charset="0"/>
              </a:rPr>
              <a:t>其最优解为</a:t>
            </a:r>
            <a:r>
              <a:rPr lang="en-US" altLang="zh-CN" dirty="0">
                <a:latin typeface="Times New Roman" pitchFamily="18" charset="0"/>
              </a:rPr>
              <a:t>m(</a:t>
            </a:r>
            <a:r>
              <a:rPr lang="en-US" altLang="zh-CN" i="1" dirty="0">
                <a:latin typeface="Times New Roman" pitchFamily="18" charset="0"/>
              </a:rPr>
              <a:t>i</a:t>
            </a:r>
            <a:r>
              <a:rPr lang="en-US" altLang="zh-CN" dirty="0">
                <a:latin typeface="Times New Roman" pitchFamily="18" charset="0"/>
              </a:rPr>
              <a:t>, </a:t>
            </a:r>
            <a:r>
              <a:rPr lang="en-US" altLang="zh-CN" i="1" dirty="0">
                <a:latin typeface="Times New Roman" pitchFamily="18" charset="0"/>
              </a:rPr>
              <a:t>j</a:t>
            </a:r>
            <a:r>
              <a:rPr lang="en-US" altLang="zh-CN" dirty="0">
                <a:latin typeface="Times New Roman" pitchFamily="18" charset="0"/>
              </a:rPr>
              <a:t>)</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64</a:t>
            </a:fld>
            <a:endParaRPr lang="en-US" altLang="zh-CN" dirty="0"/>
          </a:p>
        </p:txBody>
      </p:sp>
      <p:sp>
        <p:nvSpPr>
          <p:cNvPr id="8" name="TextBox 7"/>
          <p:cNvSpPr txBox="1"/>
          <p:nvPr/>
        </p:nvSpPr>
        <p:spPr>
          <a:xfrm>
            <a:off x="1914276" y="2024844"/>
            <a:ext cx="2986715"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i="1" baseline="-25000" dirty="0">
                <a:solidFill>
                  <a:srgbClr val="0000A8"/>
                </a:solidFill>
                <a:latin typeface="Times New Roman" pitchFamily="18" charset="0"/>
                <a:sym typeface="Symbol" pitchFamily="18" charset="2"/>
              </a:rPr>
              <a:t>i</a:t>
            </a:r>
            <a:r>
              <a:rPr lang="en-US" altLang="zh-CN" sz="2800" b="1" baseline="-25000" dirty="0">
                <a:solidFill>
                  <a:srgbClr val="0000A8"/>
                </a:solidFill>
                <a:latin typeface="Times New Roman" pitchFamily="18" charset="0"/>
                <a:sym typeface="Symbol" pitchFamily="18" charset="2"/>
              </a:rPr>
              <a:t>  </a:t>
            </a:r>
            <a:r>
              <a:rPr lang="en-US" altLang="zh-CN" sz="2800" b="1" i="1" baseline="-25000" dirty="0">
                <a:solidFill>
                  <a:srgbClr val="0000A8"/>
                </a:solidFill>
                <a:latin typeface="Times New Roman" pitchFamily="18" charset="0"/>
                <a:sym typeface="Symbol" pitchFamily="18" charset="2"/>
              </a:rPr>
              <a:t>k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k</a:t>
            </a:r>
            <a:r>
              <a:rPr lang="en-US" altLang="zh-CN" sz="2800" b="1" i="1" baseline="-25000" dirty="0">
                <a:solidFill>
                  <a:srgbClr val="0000A8"/>
                </a:solidFill>
                <a:latin typeface="Times New Roman" pitchFamily="18" charset="0"/>
                <a:sym typeface="Symbol" pitchFamily="18" charset="2"/>
              </a:rPr>
              <a:t> </a:t>
            </a:r>
            <a:r>
              <a:rPr lang="en-US" altLang="zh-CN" sz="2800" b="1" i="1" dirty="0" err="1">
                <a:solidFill>
                  <a:srgbClr val="0000A8"/>
                </a:solidFill>
                <a:latin typeface="Times New Roman" pitchFamily="18" charset="0"/>
                <a:sym typeface="Symbol" pitchFamily="18" charset="2"/>
              </a:rPr>
              <a:t>x</a:t>
            </a:r>
            <a:r>
              <a:rPr lang="en-US" altLang="zh-CN" sz="2800" b="1" i="1" baseline="-25000" dirty="0" err="1">
                <a:solidFill>
                  <a:srgbClr val="0000A8"/>
                </a:solidFill>
                <a:latin typeface="Times New Roman" pitchFamily="18" charset="0"/>
                <a:sym typeface="Symbol" pitchFamily="18" charset="2"/>
              </a:rPr>
              <a:t>k</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i="1" baseline="-25000" dirty="0">
                <a:solidFill>
                  <a:srgbClr val="0000A8"/>
                </a:solidFill>
                <a:latin typeface="Times New Roman" pitchFamily="18" charset="0"/>
                <a:sym typeface="Symbol" pitchFamily="18" charset="2"/>
              </a:rPr>
              <a:t>i</a:t>
            </a:r>
            <a:r>
              <a:rPr lang="en-US" altLang="zh-CN" sz="2800" b="1" baseline="-25000" dirty="0">
                <a:solidFill>
                  <a:srgbClr val="0000A8"/>
                </a:solidFill>
                <a:latin typeface="Times New Roman" pitchFamily="18" charset="0"/>
                <a:sym typeface="Symbol" pitchFamily="18" charset="2"/>
              </a:rPr>
              <a:t>  </a:t>
            </a:r>
            <a:r>
              <a:rPr lang="en-US" altLang="zh-CN" sz="2800" b="1" i="1" baseline="-25000" dirty="0">
                <a:solidFill>
                  <a:srgbClr val="0000A8"/>
                </a:solidFill>
                <a:latin typeface="Times New Roman" pitchFamily="18" charset="0"/>
                <a:sym typeface="Symbol" pitchFamily="18" charset="2"/>
              </a:rPr>
              <a:t>k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k</a:t>
            </a:r>
            <a:r>
              <a:rPr lang="en-US" altLang="zh-CN" sz="2800" b="1" i="1" baseline="-25000" dirty="0">
                <a:solidFill>
                  <a:srgbClr val="0000A8"/>
                </a:solidFill>
                <a:latin typeface="Times New Roman" pitchFamily="18" charset="0"/>
                <a:sym typeface="Symbol" pitchFamily="18" charset="2"/>
              </a:rPr>
              <a:t> </a:t>
            </a:r>
            <a:r>
              <a:rPr lang="en-US" altLang="zh-CN" sz="2800" b="1" i="1" dirty="0" err="1">
                <a:solidFill>
                  <a:srgbClr val="0000A8"/>
                </a:solidFill>
                <a:latin typeface="Times New Roman" pitchFamily="18" charset="0"/>
                <a:sym typeface="Symbol" pitchFamily="18" charset="2"/>
              </a:rPr>
              <a:t>x</a:t>
            </a:r>
            <a:r>
              <a:rPr lang="en-US" altLang="zh-CN" sz="2800" b="1" i="1" baseline="-25000" dirty="0" err="1">
                <a:solidFill>
                  <a:srgbClr val="0000A8"/>
                </a:solidFill>
                <a:latin typeface="Times New Roman" pitchFamily="18" charset="0"/>
                <a:sym typeface="Symbol" pitchFamily="18" charset="2"/>
              </a:rPr>
              <a:t>k</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j</a:t>
            </a:r>
            <a:endParaRPr lang="en-US" altLang="zh-CN" sz="2800" b="1" dirty="0">
              <a:solidFill>
                <a:srgbClr val="0000A8"/>
              </a:solidFill>
              <a:latin typeface="Times New Roman" pitchFamily="18" charset="0"/>
              <a:sym typeface="Symbol" pitchFamily="18" charset="2"/>
            </a:endParaRPr>
          </a:p>
          <a:p>
            <a:pPr marL="0" lvl="1"/>
            <a:r>
              <a:rPr lang="en-US" altLang="zh-CN" sz="2800" b="1" i="1" dirty="0" err="1">
                <a:solidFill>
                  <a:srgbClr val="0000A8"/>
                </a:solidFill>
                <a:latin typeface="Times New Roman" pitchFamily="18" charset="0"/>
              </a:rPr>
              <a:t>x</a:t>
            </a:r>
            <a:r>
              <a:rPr lang="en-US" altLang="zh-CN" sz="2800" b="1" i="1" baseline="-25000" dirty="0" err="1">
                <a:solidFill>
                  <a:srgbClr val="0000A8"/>
                </a:solidFill>
                <a:latin typeface="Times New Roman" pitchFamily="18" charset="0"/>
              </a:rPr>
              <a:t>k</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i="1"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  </a:t>
            </a:r>
            <a:r>
              <a:rPr lang="en-US" altLang="zh-CN" sz="2800" b="1" i="1" dirty="0">
                <a:solidFill>
                  <a:srgbClr val="0000A8"/>
                </a:solidFill>
                <a:latin typeface="Times New Roman" pitchFamily="18" charset="0"/>
                <a:sym typeface="Symbol" pitchFamily="18" charset="2"/>
              </a:rPr>
              <a:t>k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
        <p:nvSpPr>
          <p:cNvPr id="5" name="矩形 4"/>
          <p:cNvSpPr/>
          <p:nvPr/>
        </p:nvSpPr>
        <p:spPr>
          <a:xfrm>
            <a:off x="683568" y="4437112"/>
            <a:ext cx="8208911" cy="954107"/>
          </a:xfrm>
          <a:prstGeom prst="rect">
            <a:avLst/>
          </a:prstGeom>
        </p:spPr>
        <p:txBody>
          <a:bodyPr wrap="square">
            <a:spAutoFit/>
          </a:bodyPr>
          <a:lstStyle/>
          <a:p>
            <a:r>
              <a:rPr lang="zh-CN" altLang="en-US" sz="2800" b="1" dirty="0">
                <a:solidFill>
                  <a:srgbClr val="FF0000"/>
                </a:solidFill>
                <a:latin typeface="+mn-lt"/>
                <a:sym typeface="Symbol" pitchFamily="18" charset="2"/>
              </a:rPr>
              <a:t>含义：</a:t>
            </a:r>
            <a:r>
              <a:rPr lang="en-US" altLang="zh-CN" sz="2800" b="1" dirty="0">
                <a:solidFill>
                  <a:srgbClr val="FF0000"/>
                </a:solidFill>
                <a:latin typeface="+mn-lt"/>
                <a:sym typeface="Symbol" pitchFamily="18" charset="2"/>
              </a:rPr>
              <a:t>m(</a:t>
            </a:r>
            <a:r>
              <a:rPr lang="en-US" altLang="zh-CN" sz="2800" b="1" i="1" dirty="0">
                <a:solidFill>
                  <a:srgbClr val="FF0000"/>
                </a:solidFill>
                <a:latin typeface="+mn-lt"/>
                <a:sym typeface="Symbol" pitchFamily="18" charset="2"/>
              </a:rPr>
              <a:t>i, j</a:t>
            </a:r>
            <a:r>
              <a:rPr lang="en-US" altLang="zh-CN" sz="2800" b="1" dirty="0">
                <a:solidFill>
                  <a:srgbClr val="FF0000"/>
                </a:solidFill>
                <a:latin typeface="+mn-lt"/>
                <a:sym typeface="Symbol" pitchFamily="18" charset="2"/>
              </a:rPr>
              <a:t>)</a:t>
            </a:r>
            <a:r>
              <a:rPr lang="zh-CN" altLang="en-US" sz="2800" b="1" dirty="0">
                <a:solidFill>
                  <a:srgbClr val="FF0000"/>
                </a:solidFill>
                <a:latin typeface="+mn-lt"/>
                <a:sym typeface="Symbol" pitchFamily="18" charset="2"/>
              </a:rPr>
              <a:t>是背包容量为 </a:t>
            </a:r>
            <a:r>
              <a:rPr lang="en-US" altLang="zh-CN" sz="2800" b="1" i="1" dirty="0">
                <a:solidFill>
                  <a:srgbClr val="FF0000"/>
                </a:solidFill>
                <a:latin typeface="+mn-lt"/>
                <a:sym typeface="Symbol" pitchFamily="18" charset="2"/>
              </a:rPr>
              <a:t>j</a:t>
            </a:r>
            <a:r>
              <a:rPr lang="en-US" altLang="zh-CN" sz="2800" b="1" dirty="0">
                <a:solidFill>
                  <a:srgbClr val="FF0000"/>
                </a:solidFill>
                <a:latin typeface="+mn-lt"/>
                <a:sym typeface="Symbol" pitchFamily="18" charset="2"/>
              </a:rPr>
              <a:t>, </a:t>
            </a:r>
            <a:r>
              <a:rPr lang="zh-CN" altLang="en-US" sz="2800" b="1" dirty="0">
                <a:solidFill>
                  <a:srgbClr val="FF0000"/>
                </a:solidFill>
                <a:latin typeface="+mn-lt"/>
                <a:sym typeface="Symbol" pitchFamily="18" charset="2"/>
              </a:rPr>
              <a:t>可选物品为</a:t>
            </a:r>
            <a:r>
              <a:rPr lang="en-US" altLang="zh-CN" sz="2800" b="1" i="1" dirty="0">
                <a:solidFill>
                  <a:srgbClr val="FF0000"/>
                </a:solidFill>
                <a:latin typeface="+mn-lt"/>
                <a:sym typeface="Symbol" pitchFamily="18" charset="2"/>
              </a:rPr>
              <a:t>i, i+1, …, n</a:t>
            </a:r>
            <a:r>
              <a:rPr lang="en-US" altLang="zh-CN" sz="2800" b="1" dirty="0">
                <a:solidFill>
                  <a:srgbClr val="FF0000"/>
                </a:solidFill>
                <a:latin typeface="+mn-lt"/>
                <a:sym typeface="Symbol" pitchFamily="18" charset="2"/>
              </a:rPr>
              <a:t> </a:t>
            </a:r>
            <a:r>
              <a:rPr lang="zh-CN" altLang="en-US" sz="2800" b="1" dirty="0">
                <a:solidFill>
                  <a:srgbClr val="FF0000"/>
                </a:solidFill>
                <a:latin typeface="+mn-lt"/>
                <a:sym typeface="Symbol" pitchFamily="18" charset="2"/>
              </a:rPr>
              <a:t>时问题的最优解</a:t>
            </a:r>
            <a:endParaRPr lang="zh-CN" altLang="en-US" sz="2800" b="1" dirty="0">
              <a:latin typeface="+mn-lt"/>
            </a:endParaRPr>
          </a:p>
        </p:txBody>
      </p:sp>
    </p:spTree>
    <p:extLst>
      <p:ext uri="{BB962C8B-B14F-4D97-AF65-F5344CB8AC3E}">
        <p14:creationId xmlns:p14="http://schemas.microsoft.com/office/powerpoint/2010/main" val="2882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递归方程</a:t>
            </a:r>
            <a:endParaRPr lang="en-US" altLang="zh-CN" dirty="0"/>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i, j</a:t>
            </a:r>
            <a:r>
              <a:rPr lang="en-US" altLang="zh-CN" dirty="0">
                <a:solidFill>
                  <a:srgbClr val="FF0000"/>
                </a:solidFill>
                <a:latin typeface="Times New Roman" pitchFamily="18" charset="0"/>
                <a:sym typeface="Symbol" pitchFamily="18" charset="2"/>
              </a:rPr>
              <a:t>) = m(</a:t>
            </a:r>
            <a:r>
              <a:rPr lang="en-US" altLang="zh-CN" i="1" dirty="0">
                <a:solidFill>
                  <a:srgbClr val="FF0000"/>
                </a:solidFill>
                <a:latin typeface="Times New Roman" pitchFamily="18" charset="0"/>
                <a:sym typeface="Symbol" pitchFamily="18" charset="2"/>
              </a:rPr>
              <a:t>i+</a:t>
            </a:r>
            <a:r>
              <a:rPr lang="en-US" altLang="zh-CN" dirty="0">
                <a:solidFill>
                  <a:srgbClr val="FF0000"/>
                </a:solidFill>
                <a:latin typeface="Times New Roman" pitchFamily="18" charset="0"/>
                <a:sym typeface="Symbol" pitchFamily="18" charset="2"/>
              </a:rPr>
              <a:t>1</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0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&lt;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i</a:t>
            </a:r>
            <a:endParaRPr lang="en-US" altLang="zh-CN" i="1" baseline="-25000"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i, j</a:t>
            </a:r>
            <a:r>
              <a:rPr lang="en-US" altLang="zh-CN" dirty="0">
                <a:solidFill>
                  <a:srgbClr val="FF0000"/>
                </a:solidFill>
                <a:latin typeface="Times New Roman" pitchFamily="18" charset="0"/>
                <a:sym typeface="Symbol" pitchFamily="18" charset="2"/>
              </a:rPr>
              <a:t>) = </a:t>
            </a:r>
            <a:r>
              <a:rPr lang="en-US" altLang="zh-CN" dirty="0">
                <a:solidFill>
                  <a:srgbClr val="FF0000"/>
                </a:solidFill>
                <a:latin typeface="Times New Roman" pitchFamily="18" charset="0"/>
                <a:ea typeface="宋体" charset="-122"/>
                <a:sym typeface="Symbol" pitchFamily="18" charset="2"/>
              </a:rPr>
              <a:t>max{m(</a:t>
            </a:r>
            <a:r>
              <a:rPr lang="en-US" altLang="zh-CN" i="1" dirty="0">
                <a:solidFill>
                  <a:srgbClr val="FF0000"/>
                </a:solidFill>
                <a:latin typeface="Times New Roman" pitchFamily="18" charset="0"/>
                <a:ea typeface="宋体" charset="-122"/>
                <a:sym typeface="Symbol" pitchFamily="18" charset="2"/>
              </a:rPr>
              <a:t>i+1, j</a:t>
            </a:r>
            <a:r>
              <a:rPr lang="en-US" altLang="zh-CN" dirty="0">
                <a:solidFill>
                  <a:srgbClr val="FF0000"/>
                </a:solidFill>
                <a:latin typeface="Times New Roman" pitchFamily="18" charset="0"/>
                <a:ea typeface="宋体" charset="-122"/>
                <a:sym typeface="Symbol" pitchFamily="18" charset="2"/>
              </a:rPr>
              <a:t>), m(</a:t>
            </a:r>
            <a:r>
              <a:rPr lang="en-US" altLang="zh-CN" i="1" dirty="0">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1</a:t>
            </a:r>
            <a:r>
              <a:rPr lang="en-US" altLang="zh-CN" i="1" dirty="0">
                <a:solidFill>
                  <a:srgbClr val="FF0000"/>
                </a:solidFill>
                <a:latin typeface="Times New Roman" pitchFamily="18" charset="0"/>
                <a:ea typeface="宋体" charset="-122"/>
                <a:sym typeface="Symbol" pitchFamily="18" charset="2"/>
              </a:rPr>
              <a:t>, j-</a:t>
            </a:r>
            <a:r>
              <a:rPr lang="en-US" altLang="zh-CN" i="1" dirty="0" err="1">
                <a:solidFill>
                  <a:srgbClr val="FF0000"/>
                </a:solidFill>
                <a:latin typeface="Times New Roman" pitchFamily="18" charset="0"/>
                <a:ea typeface="宋体" charset="-122"/>
                <a:sym typeface="Symbol" pitchFamily="18" charset="2"/>
              </a:rPr>
              <a:t>w</a:t>
            </a:r>
            <a:r>
              <a:rPr lang="en-US" altLang="zh-CN" i="1" baseline="-25000" dirty="0" err="1">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a:t>
            </a:r>
            <a:r>
              <a:rPr lang="en-US" altLang="zh-CN" i="1" dirty="0">
                <a:solidFill>
                  <a:srgbClr val="FF0000"/>
                </a:solidFill>
                <a:latin typeface="Times New Roman" pitchFamily="18" charset="0"/>
                <a:ea typeface="宋体" charset="-122"/>
                <a:sym typeface="Symbol" pitchFamily="18" charset="2"/>
              </a:rPr>
              <a:t>v</a:t>
            </a:r>
            <a:r>
              <a:rPr lang="en-US" altLang="zh-CN" i="1" baseline="-25000" dirty="0">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       </a:t>
            </a:r>
            <a:r>
              <a:rPr lang="en-US" altLang="zh-CN" i="1" dirty="0">
                <a:solidFill>
                  <a:srgbClr val="FF0000"/>
                </a:solidFill>
                <a:latin typeface="Times New Roman" pitchFamily="18" charset="0"/>
                <a:ea typeface="宋体" charset="-122"/>
                <a:sym typeface="Symbol" pitchFamily="18" charset="2"/>
              </a:rPr>
              <a:t>j</a:t>
            </a:r>
            <a:r>
              <a:rPr lang="en-US" altLang="zh-CN" dirty="0">
                <a:solidFill>
                  <a:srgbClr val="FF0000"/>
                </a:solidFill>
                <a:latin typeface="Times New Roman" pitchFamily="18" charset="0"/>
                <a:ea typeface="宋体" charset="-122"/>
                <a:sym typeface="Symbol" pitchFamily="18" charset="2"/>
              </a:rPr>
              <a:t>  </a:t>
            </a:r>
            <a:r>
              <a:rPr lang="en-US" altLang="zh-CN" i="1" dirty="0" err="1">
                <a:solidFill>
                  <a:srgbClr val="FF0000"/>
                </a:solidFill>
                <a:latin typeface="Times New Roman" pitchFamily="18" charset="0"/>
                <a:ea typeface="宋体" charset="-122"/>
                <a:sym typeface="Symbol" pitchFamily="18" charset="2"/>
              </a:rPr>
              <a:t>w</a:t>
            </a:r>
            <a:r>
              <a:rPr lang="en-US" altLang="zh-CN" i="1" baseline="-25000" dirty="0" err="1">
                <a:solidFill>
                  <a:srgbClr val="FF0000"/>
                </a:solidFill>
                <a:latin typeface="Times New Roman" pitchFamily="18" charset="0"/>
                <a:ea typeface="宋体" charset="-122"/>
                <a:sym typeface="Symbol" pitchFamily="18" charset="2"/>
              </a:rPr>
              <a:t>i</a:t>
            </a:r>
            <a:endParaRPr lang="en-US" altLang="zh-CN" i="1" baseline="-25000" dirty="0">
              <a:solidFill>
                <a:srgbClr val="FF0000"/>
              </a:solidFill>
              <a:latin typeface="Times New Roman" pitchFamily="18" charset="0"/>
              <a:ea typeface="宋体" charset="-122"/>
              <a:sym typeface="Symbol" pitchFamily="18" charset="2"/>
            </a:endParaRPr>
          </a:p>
          <a:p>
            <a:pPr lvl="1"/>
            <a:endParaRPr lang="en-US" altLang="zh-CN"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n</a:t>
            </a:r>
            <a:r>
              <a:rPr lang="en-US" altLang="zh-CN" dirty="0">
                <a:solidFill>
                  <a:srgbClr val="FF0000"/>
                </a:solidFill>
                <a:latin typeface="Times New Roman" pitchFamily="18" charset="0"/>
                <a:sym typeface="Symbol" pitchFamily="18" charset="2"/>
              </a:rPr>
              <a:t>,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 0         </a:t>
            </a:r>
            <a:r>
              <a:rPr lang="en-US" altLang="zh-CN" i="1" dirty="0">
                <a:solidFill>
                  <a:srgbClr val="FF0000"/>
                </a:solidFill>
                <a:latin typeface="Times New Roman" pitchFamily="18" charset="0"/>
                <a:sym typeface="Symbol" pitchFamily="18" charset="2"/>
              </a:rPr>
              <a:t>0</a:t>
            </a:r>
            <a:r>
              <a:rPr lang="en-US" altLang="zh-CN"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ea typeface="宋体" charset="-122"/>
                <a:sym typeface="Symbol" pitchFamily="18" charset="2"/>
              </a:rPr>
              <a:t> </a:t>
            </a:r>
            <a:r>
              <a:rPr lang="en-US" altLang="zh-CN" dirty="0">
                <a:latin typeface="Times New Roman" pitchFamily="18" charset="0"/>
                <a:ea typeface="宋体" charset="-122"/>
                <a:sym typeface="Symbol" pitchFamily="18" charset="2"/>
              </a:rPr>
              <a:t>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&lt;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n</a:t>
            </a:r>
            <a:endParaRPr lang="en-US" altLang="zh-CN" i="1" baseline="-25000"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n</a:t>
            </a:r>
            <a:r>
              <a:rPr lang="en-US" altLang="zh-CN" dirty="0">
                <a:solidFill>
                  <a:srgbClr val="FF0000"/>
                </a:solidFill>
                <a:latin typeface="Times New Roman" pitchFamily="18" charset="0"/>
                <a:sym typeface="Symbol" pitchFamily="18" charset="2"/>
              </a:rPr>
              <a:t>,</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 </a:t>
            </a:r>
            <a:r>
              <a:rPr lang="en-US" altLang="zh-CN" i="1" dirty="0" err="1">
                <a:solidFill>
                  <a:srgbClr val="FF0000"/>
                </a:solidFill>
                <a:latin typeface="Times New Roman" pitchFamily="18" charset="0"/>
                <a:sym typeface="Symbol" pitchFamily="18" charset="2"/>
              </a:rPr>
              <a:t>v</a:t>
            </a:r>
            <a:r>
              <a:rPr lang="en-US" altLang="zh-CN" i="1" baseline="-25000" dirty="0" err="1">
                <a:solidFill>
                  <a:srgbClr val="FF0000"/>
                </a:solidFill>
                <a:latin typeface="Times New Roman" pitchFamily="18" charset="0"/>
                <a:sym typeface="Symbol" pitchFamily="18" charset="2"/>
              </a:rPr>
              <a:t>n</a:t>
            </a:r>
            <a:r>
              <a:rPr lang="en-US" altLang="zh-CN" baseline="-25000"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sym typeface="Symbol" pitchFamily="18" charset="2"/>
              </a:rPr>
              <a:t>       </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ea typeface="宋体" charset="-122"/>
                <a:sym typeface="Symbol" pitchFamily="18" charset="2"/>
              </a:rPr>
              <a:t></a:t>
            </a:r>
            <a:r>
              <a:rPr lang="en-US" altLang="zh-CN" dirty="0">
                <a:latin typeface="Times New Roman" pitchFamily="18" charset="0"/>
                <a:ea typeface="宋体" charset="-122"/>
                <a:sym typeface="Symbol" pitchFamily="18" charset="2"/>
              </a:rPr>
              <a: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n</a:t>
            </a:r>
            <a:endParaRPr lang="en-US" altLang="zh-CN" i="1" baseline="-25000" dirty="0">
              <a:solidFill>
                <a:srgbClr val="FF0000"/>
              </a:solidFill>
              <a:latin typeface="Times New Roman" pitchFamily="18" charset="0"/>
              <a:sym typeface="Symbol" pitchFamily="18" charset="2"/>
            </a:endParaRPr>
          </a:p>
          <a:p>
            <a:pPr lvl="1"/>
            <a:endParaRPr lang="zh-CN" altLang="en-US" i="1" baseline="-25000" dirty="0">
              <a:solidFill>
                <a:srgbClr val="FF0000"/>
              </a:solidFill>
              <a:latin typeface="Times New Roman" pitchFamily="18" charset="0"/>
              <a:ea typeface="宋体" charset="-122"/>
              <a:sym typeface="Symbol" pitchFamily="18" charset="2"/>
            </a:endParaRPr>
          </a:p>
          <a:p>
            <a:pPr lvl="1"/>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65</a:t>
            </a:fld>
            <a:endParaRPr lang="en-US" altLang="zh-CN" dirty="0"/>
          </a:p>
        </p:txBody>
      </p:sp>
      <p:sp>
        <p:nvSpPr>
          <p:cNvPr id="7" name="Text Box 21"/>
          <p:cNvSpPr txBox="1">
            <a:spLocks noChangeArrowheads="1"/>
          </p:cNvSpPr>
          <p:nvPr/>
        </p:nvSpPr>
        <p:spPr bwMode="auto">
          <a:xfrm>
            <a:off x="5548625" y="4758618"/>
            <a:ext cx="1527982"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m(2,C-w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a:t>
            </a:r>
          </a:p>
        </p:txBody>
      </p:sp>
      <p:sp>
        <p:nvSpPr>
          <p:cNvPr id="9" name="Text Box 22"/>
          <p:cNvSpPr txBox="1">
            <a:spLocks noChangeArrowheads="1"/>
          </p:cNvSpPr>
          <p:nvPr/>
        </p:nvSpPr>
        <p:spPr bwMode="auto">
          <a:xfrm>
            <a:off x="7594912" y="4041068"/>
            <a:ext cx="1099981" cy="461665"/>
          </a:xfrm>
          <a:prstGeom prst="rect">
            <a:avLst/>
          </a:prstGeom>
          <a:solidFill>
            <a:srgbClr val="92D050"/>
          </a:solidFill>
          <a:ln>
            <a:noFill/>
          </a:ln>
          <a:effectLst/>
        </p:spPr>
        <p:txBody>
          <a:bodyPr wrap="none">
            <a:spAutoFit/>
          </a:bodyPr>
          <a:lstStyle/>
          <a:p>
            <a:r>
              <a:rPr lang="en-US" altLang="zh-CN" sz="2400" b="1" dirty="0">
                <a:latin typeface="Times New Roman" pitchFamily="18" charset="0"/>
                <a:ea typeface="宋体" charset="-122"/>
              </a:rPr>
              <a:t>m(1,C)</a:t>
            </a:r>
          </a:p>
        </p:txBody>
      </p:sp>
      <p:sp>
        <p:nvSpPr>
          <p:cNvPr id="10" name="Text Box 23"/>
          <p:cNvSpPr txBox="1">
            <a:spLocks noChangeArrowheads="1"/>
          </p:cNvSpPr>
          <p:nvPr/>
        </p:nvSpPr>
        <p:spPr bwMode="auto">
          <a:xfrm>
            <a:off x="7594912" y="4758618"/>
            <a:ext cx="1099981"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m(2,C)</a:t>
            </a:r>
          </a:p>
        </p:txBody>
      </p:sp>
      <p:sp>
        <p:nvSpPr>
          <p:cNvPr id="11" name="Text Box 20"/>
          <p:cNvSpPr txBox="1">
            <a:spLocks noChangeArrowheads="1"/>
          </p:cNvSpPr>
          <p:nvPr/>
        </p:nvSpPr>
        <p:spPr bwMode="auto">
          <a:xfrm>
            <a:off x="1105212" y="5480931"/>
            <a:ext cx="2032929" cy="461665"/>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m(3, 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-w</a:t>
            </a:r>
            <a:r>
              <a:rPr lang="en-US" altLang="zh-CN" sz="2400" b="1" baseline="-25000">
                <a:latin typeface="Times New Roman" pitchFamily="18" charset="0"/>
                <a:ea typeface="宋体" charset="-122"/>
              </a:rPr>
              <a:t>2</a:t>
            </a:r>
            <a:r>
              <a:rPr lang="en-US" altLang="zh-CN" sz="2400" b="1">
                <a:latin typeface="Times New Roman" pitchFamily="18" charset="0"/>
                <a:ea typeface="宋体" charset="-122"/>
              </a:rPr>
              <a:t>)</a:t>
            </a:r>
          </a:p>
        </p:txBody>
      </p:sp>
      <p:sp>
        <p:nvSpPr>
          <p:cNvPr id="12" name="Text Box 25"/>
          <p:cNvSpPr txBox="1">
            <a:spLocks noChangeArrowheads="1"/>
          </p:cNvSpPr>
          <p:nvPr/>
        </p:nvSpPr>
        <p:spPr bwMode="auto">
          <a:xfrm>
            <a:off x="5548625" y="5479343"/>
            <a:ext cx="1527982" cy="461665"/>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m(3,C-w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a:t>
            </a:r>
          </a:p>
        </p:txBody>
      </p:sp>
      <p:sp>
        <p:nvSpPr>
          <p:cNvPr id="16" name="Text Box 37"/>
          <p:cNvSpPr txBox="1">
            <a:spLocks noChangeArrowheads="1"/>
          </p:cNvSpPr>
          <p:nvPr/>
        </p:nvSpPr>
        <p:spPr bwMode="auto">
          <a:xfrm>
            <a:off x="7594912" y="5479343"/>
            <a:ext cx="1099981" cy="461665"/>
          </a:xfrm>
          <a:prstGeom prst="rect">
            <a:avLst/>
          </a:prstGeom>
          <a:solidFill>
            <a:schemeClr val="accent5"/>
          </a:solidFill>
          <a:ln>
            <a:noFill/>
          </a:ln>
          <a:effectLst/>
        </p:spPr>
        <p:txBody>
          <a:bodyPr wrap="none">
            <a:spAutoFit/>
          </a:bodyPr>
          <a:lstStyle/>
          <a:p>
            <a:r>
              <a:rPr lang="en-US" altLang="zh-CN" sz="2400" b="1" dirty="0">
                <a:latin typeface="Times New Roman" pitchFamily="18" charset="0"/>
                <a:ea typeface="宋体" charset="-122"/>
              </a:rPr>
              <a:t>m(3,C)</a:t>
            </a:r>
          </a:p>
        </p:txBody>
      </p:sp>
      <p:sp>
        <p:nvSpPr>
          <p:cNvPr id="17" name="Text Box 38"/>
          <p:cNvSpPr txBox="1">
            <a:spLocks noChangeArrowheads="1"/>
          </p:cNvSpPr>
          <p:nvPr/>
        </p:nvSpPr>
        <p:spPr bwMode="auto">
          <a:xfrm>
            <a:off x="3532500" y="5479343"/>
            <a:ext cx="1527982" cy="461665"/>
          </a:xfrm>
          <a:prstGeom prst="rect">
            <a:avLst/>
          </a:prstGeom>
          <a:solidFill>
            <a:schemeClr val="accent5"/>
          </a:solidFill>
          <a:ln>
            <a:noFill/>
          </a:ln>
          <a:effectLst/>
        </p:spPr>
        <p:txBody>
          <a:bodyPr wrap="none">
            <a:spAutoFit/>
          </a:bodyPr>
          <a:lstStyle/>
          <a:p>
            <a:r>
              <a:rPr lang="en-US" altLang="zh-CN" sz="2400" b="1" dirty="0">
                <a:latin typeface="Times New Roman" pitchFamily="18" charset="0"/>
                <a:ea typeface="宋体" charset="-122"/>
              </a:rPr>
              <a:t>m(3,C-w</a:t>
            </a:r>
            <a:r>
              <a:rPr lang="en-US" altLang="zh-CN" sz="2400" b="1" baseline="-25000" dirty="0">
                <a:latin typeface="Times New Roman" pitchFamily="18" charset="0"/>
                <a:ea typeface="宋体" charset="-122"/>
              </a:rPr>
              <a:t>2</a:t>
            </a:r>
            <a:r>
              <a:rPr lang="en-US" altLang="zh-CN" sz="2400" b="1" dirty="0">
                <a:latin typeface="Times New Roman" pitchFamily="18" charset="0"/>
                <a:ea typeface="宋体" charset="-122"/>
              </a:rPr>
              <a:t>)</a:t>
            </a:r>
          </a:p>
        </p:txBody>
      </p:sp>
    </p:spTree>
    <p:extLst>
      <p:ext uri="{BB962C8B-B14F-4D97-AF65-F5344CB8AC3E}">
        <p14:creationId xmlns:p14="http://schemas.microsoft.com/office/powerpoint/2010/main" val="11039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66</a:t>
            </a:fld>
            <a:endParaRPr lang="en-US" altLang="zh-CN" dirty="0"/>
          </a:p>
        </p:txBody>
      </p:sp>
      <p:sp>
        <p:nvSpPr>
          <p:cNvPr id="13" name="Text Box 5"/>
          <p:cNvSpPr txBox="1">
            <a:spLocks noChangeArrowheads="1"/>
          </p:cNvSpPr>
          <p:nvPr/>
        </p:nvSpPr>
        <p:spPr bwMode="auto">
          <a:xfrm>
            <a:off x="1079612" y="1448780"/>
            <a:ext cx="6758581" cy="44935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j </a:t>
            </a:r>
            <a:r>
              <a:rPr lang="en-US" altLang="zh-CN" sz="2600" b="1" dirty="0">
                <a:solidFill>
                  <a:srgbClr val="0000A8"/>
                </a:solidFill>
                <a:latin typeface="Times New Roman" pitchFamily="18" charset="0"/>
              </a:rPr>
              <a:t>= 0   to  min(</a:t>
            </a:r>
            <a:r>
              <a:rPr lang="en-US" altLang="zh-CN" sz="2600" b="1" i="1" dirty="0">
                <a:solidFill>
                  <a:srgbClr val="0000A8"/>
                </a:solidFill>
                <a:latin typeface="Times New Roman" pitchFamily="18" charset="0"/>
              </a:rPr>
              <a:t>w</a:t>
            </a:r>
            <a:r>
              <a:rPr lang="en-US" altLang="zh-CN" sz="2600" b="1" i="1" baseline="-25000" dirty="0">
                <a:solidFill>
                  <a:srgbClr val="0000A8"/>
                </a:solidFill>
                <a:latin typeface="Times New Roman" pitchFamily="18" charset="0"/>
              </a:rPr>
              <a:t>n</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n, j</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 </a:t>
            </a:r>
            <a:r>
              <a:rPr lang="en-US" altLang="zh-CN" sz="2600" b="1" dirty="0">
                <a:solidFill>
                  <a:srgbClr val="0000A8"/>
                </a:solidFill>
                <a:latin typeface="Times New Roman" pitchFamily="18" charset="0"/>
              </a:rPr>
              <a:t>= 0;</a:t>
            </a:r>
          </a:p>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j = </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n</a:t>
            </a:r>
            <a:r>
              <a:rPr lang="en-US" altLang="zh-CN" sz="2600" b="1" dirty="0">
                <a:solidFill>
                  <a:srgbClr val="0000A8"/>
                </a:solidFill>
                <a:latin typeface="Times New Roman" pitchFamily="18" charset="0"/>
              </a:rPr>
              <a:t>   to   </a:t>
            </a:r>
            <a:r>
              <a:rPr lang="en-US" altLang="zh-CN" sz="2600" b="1" i="1" dirty="0">
                <a:solidFill>
                  <a:srgbClr val="0000A8"/>
                </a:solidFill>
                <a:latin typeface="Times New Roman" pitchFamily="18" charset="0"/>
              </a:rPr>
              <a:t>C    </a:t>
            </a:r>
            <a:r>
              <a:rPr lang="en-US" altLang="zh-CN" sz="2600" b="1" dirty="0">
                <a:solidFill>
                  <a:srgbClr val="0000A8"/>
                </a:solidFill>
                <a:latin typeface="Times New Roman" pitchFamily="18" charset="0"/>
              </a:rPr>
              <a:t>do</a:t>
            </a:r>
          </a:p>
          <a:p>
            <a:r>
              <a:rPr lang="en-US" altLang="zh-CN" sz="2600" b="1" i="1" dirty="0">
                <a:solidFill>
                  <a:srgbClr val="0000A8"/>
                </a:solidFill>
                <a:latin typeface="Times New Roman" pitchFamily="18" charset="0"/>
              </a:rPr>
              <a:t>        </a:t>
            </a:r>
            <a:r>
              <a:rPr lang="en-US" altLang="zh-CN" sz="2600" b="1" dirty="0">
                <a:solidFill>
                  <a:srgbClr val="0000A8"/>
                </a:solidFill>
                <a:latin typeface="Times New Roman" pitchFamily="18" charset="0"/>
              </a:rPr>
              <a:t>m[</a:t>
            </a:r>
            <a:r>
              <a:rPr lang="en-US" altLang="zh-CN" sz="2600" b="1" i="1" dirty="0">
                <a:solidFill>
                  <a:srgbClr val="0000A8"/>
                </a:solidFill>
                <a:latin typeface="Times New Roman" pitchFamily="18" charset="0"/>
              </a:rPr>
              <a:t>n, j</a:t>
            </a:r>
            <a:r>
              <a:rPr lang="en-US" altLang="zh-CN" sz="2600" b="1" dirty="0">
                <a:solidFill>
                  <a:srgbClr val="0000A8"/>
                </a:solidFill>
                <a:latin typeface="Times New Roman" pitchFamily="18" charset="0"/>
              </a:rPr>
              <a:t>] </a:t>
            </a:r>
            <a:r>
              <a:rPr lang="en-US" altLang="zh-CN" sz="2600" b="1" i="1" dirty="0">
                <a:solidFill>
                  <a:srgbClr val="0000A8"/>
                </a:solidFill>
                <a:latin typeface="Times New Roman" pitchFamily="18" charset="0"/>
              </a:rPr>
              <a:t>= </a:t>
            </a:r>
            <a:r>
              <a:rPr lang="en-US" altLang="zh-CN" sz="2600" b="1" i="1" dirty="0" err="1">
                <a:solidFill>
                  <a:srgbClr val="0000A8"/>
                </a:solidFill>
                <a:latin typeface="Times New Roman" pitchFamily="18" charset="0"/>
              </a:rPr>
              <a:t>v</a:t>
            </a:r>
            <a:r>
              <a:rPr lang="en-US" altLang="zh-CN" sz="2600" b="1" i="1" baseline="-25000" dirty="0" err="1">
                <a:solidFill>
                  <a:srgbClr val="0000A8"/>
                </a:solidFill>
                <a:latin typeface="Times New Roman" pitchFamily="18" charset="0"/>
              </a:rPr>
              <a:t>n</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i </a:t>
            </a:r>
            <a:r>
              <a:rPr lang="en-US" altLang="zh-CN" sz="2600" b="1" dirty="0">
                <a:solidFill>
                  <a:srgbClr val="0000A8"/>
                </a:solidFill>
                <a:latin typeface="Times New Roman" pitchFamily="18" charset="0"/>
              </a:rPr>
              <a:t>= </a:t>
            </a:r>
            <a:r>
              <a:rPr lang="en-US" altLang="zh-CN" sz="2600" b="1" i="1" dirty="0">
                <a:solidFill>
                  <a:srgbClr val="0000A8"/>
                </a:solidFill>
                <a:latin typeface="Times New Roman" pitchFamily="18" charset="0"/>
              </a:rPr>
              <a:t>n</a:t>
            </a:r>
            <a:r>
              <a:rPr lang="en-US" altLang="zh-CN" sz="2600" b="1" dirty="0">
                <a:solidFill>
                  <a:srgbClr val="0000A8"/>
                </a:solidFill>
                <a:latin typeface="Times New Roman" pitchFamily="18" charset="0"/>
              </a:rPr>
              <a:t>-1   to   2   do</a:t>
            </a:r>
          </a:p>
          <a:p>
            <a:r>
              <a:rPr lang="en-US" altLang="zh-CN" sz="2600" b="1" dirty="0">
                <a:solidFill>
                  <a:srgbClr val="0000A8"/>
                </a:solidFill>
                <a:latin typeface="Times New Roman" pitchFamily="18" charset="0"/>
              </a:rPr>
              <a:t>        for   </a:t>
            </a:r>
            <a:r>
              <a:rPr lang="en-US" altLang="zh-CN" sz="2600" b="1" i="1" dirty="0">
                <a:solidFill>
                  <a:srgbClr val="0000A8"/>
                </a:solidFill>
                <a:latin typeface="Times New Roman" pitchFamily="18" charset="0"/>
              </a:rPr>
              <a:t>j</a:t>
            </a:r>
            <a:r>
              <a:rPr lang="en-US" altLang="zh-CN" sz="2600" b="1" dirty="0">
                <a:solidFill>
                  <a:srgbClr val="0000A8"/>
                </a:solidFill>
                <a:latin typeface="Times New Roman" pitchFamily="18" charset="0"/>
              </a:rPr>
              <a:t>=0   to   min(</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baseline="-25000" dirty="0">
                <a:solidFill>
                  <a:srgbClr val="0000A8"/>
                </a:solidFill>
                <a:latin typeface="Times New Roman" pitchFamily="18" charset="0"/>
              </a:rPr>
              <a:t> </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 j</a:t>
            </a:r>
            <a:r>
              <a:rPr lang="en-US" altLang="zh-CN" sz="2600" b="1" dirty="0">
                <a:solidFill>
                  <a:srgbClr val="0000A8"/>
                </a:solidFill>
                <a:latin typeface="Times New Roman" pitchFamily="18" charset="0"/>
              </a:rPr>
              <a:t>] = 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j</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        for   </a:t>
            </a:r>
            <a:r>
              <a:rPr lang="en-US" altLang="zh-CN" sz="2600" b="1" i="1" dirty="0">
                <a:solidFill>
                  <a:srgbClr val="0000A8"/>
                </a:solidFill>
                <a:latin typeface="Times New Roman" pitchFamily="18" charset="0"/>
              </a:rPr>
              <a:t>j=</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dirty="0">
                <a:solidFill>
                  <a:srgbClr val="0000A8"/>
                </a:solidFill>
                <a:latin typeface="Times New Roman" pitchFamily="18" charset="0"/>
              </a:rPr>
              <a:t>    to   </a:t>
            </a:r>
            <a:r>
              <a:rPr lang="en-US" altLang="zh-CN" sz="2600" b="1" i="1" dirty="0">
                <a:solidFill>
                  <a:srgbClr val="0000A8"/>
                </a:solidFill>
                <a:latin typeface="Times New Roman" pitchFamily="18" charset="0"/>
              </a:rPr>
              <a:t>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 j</a:t>
            </a:r>
            <a:r>
              <a:rPr lang="en-US" altLang="zh-CN" sz="2600" b="1" dirty="0">
                <a:solidFill>
                  <a:srgbClr val="0000A8"/>
                </a:solidFill>
                <a:latin typeface="Times New Roman" pitchFamily="18" charset="0"/>
              </a:rPr>
              <a:t>]=max{m[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j</a:t>
            </a:r>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 </a:t>
            </a:r>
            <a:r>
              <a:rPr lang="en-US" altLang="zh-CN" sz="2600" b="1" i="1" dirty="0">
                <a:solidFill>
                  <a:srgbClr val="0000A8"/>
                </a:solidFill>
                <a:latin typeface="Times New Roman" pitchFamily="18" charset="0"/>
              </a:rPr>
              <a:t>j</a:t>
            </a:r>
            <a:r>
              <a:rPr lang="en-US" altLang="zh-CN" sz="2600" b="1" dirty="0">
                <a:solidFill>
                  <a:srgbClr val="0000A8"/>
                </a:solidFill>
                <a:latin typeface="Times New Roman" pitchFamily="18" charset="0"/>
              </a:rPr>
              <a:t>-</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v</a:t>
            </a:r>
            <a:r>
              <a:rPr lang="en-US" altLang="zh-CN" sz="2600" b="1" i="1" baseline="-25000" dirty="0">
                <a:solidFill>
                  <a:srgbClr val="0000A8"/>
                </a:solidFill>
                <a:latin typeface="Times New Roman" pitchFamily="18" charset="0"/>
              </a:rPr>
              <a:t>i</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if  </a:t>
            </a:r>
            <a:r>
              <a:rPr lang="en-US" altLang="zh-CN" sz="2600" b="1" i="1" dirty="0">
                <a:solidFill>
                  <a:srgbClr val="0000A8"/>
                </a:solidFill>
                <a:latin typeface="Times New Roman" pitchFamily="18" charset="0"/>
              </a:rPr>
              <a:t>C </a:t>
            </a:r>
            <a:r>
              <a:rPr lang="en-US" altLang="zh-CN" sz="2600" b="1" dirty="0">
                <a:solidFill>
                  <a:srgbClr val="0000A8"/>
                </a:solidFill>
                <a:latin typeface="Times New Roman" pitchFamily="18" charset="0"/>
                <a:sym typeface="Symbol" pitchFamily="18" charset="2"/>
              </a:rPr>
              <a:t>&lt; </a:t>
            </a:r>
            <a:r>
              <a:rPr lang="en-US" altLang="zh-CN" sz="2600" b="1" i="1" dirty="0">
                <a:solidFill>
                  <a:srgbClr val="0000A8"/>
                </a:solidFill>
                <a:latin typeface="Times New Roman" pitchFamily="18" charset="0"/>
                <a:sym typeface="Symbol" pitchFamily="18" charset="2"/>
              </a:rPr>
              <a:t>w</a:t>
            </a:r>
            <a:r>
              <a:rPr lang="en-US" altLang="zh-CN" sz="2600" b="1" baseline="-25000" dirty="0">
                <a:solidFill>
                  <a:srgbClr val="0000A8"/>
                </a:solidFill>
                <a:latin typeface="Times New Roman" pitchFamily="18" charset="0"/>
                <a:sym typeface="Symbol" pitchFamily="18" charset="2"/>
              </a:rPr>
              <a:t>1</a:t>
            </a:r>
            <a:r>
              <a:rPr lang="en-US" altLang="zh-CN" sz="2600" b="1" i="1" baseline="-25000" dirty="0">
                <a:solidFill>
                  <a:srgbClr val="0000A8"/>
                </a:solidFill>
                <a:latin typeface="Times New Roman" pitchFamily="18" charset="0"/>
                <a:sym typeface="Symbol" pitchFamily="18" charset="2"/>
              </a:rPr>
              <a:t> </a:t>
            </a:r>
            <a:r>
              <a:rPr lang="en-US" altLang="zh-CN" sz="2600" b="1" i="1" dirty="0">
                <a:solidFill>
                  <a:srgbClr val="0000A8"/>
                </a:solidFill>
                <a:latin typeface="Times New Roman" pitchFamily="18" charset="0"/>
                <a:sym typeface="Symbol" pitchFamily="18" charset="2"/>
              </a:rPr>
              <a:t> </a:t>
            </a:r>
            <a:r>
              <a:rPr lang="en-US" altLang="zh-CN" sz="2600" b="1" dirty="0">
                <a:solidFill>
                  <a:srgbClr val="0000A8"/>
                </a:solidFill>
                <a:latin typeface="Times New Roman" pitchFamily="18" charset="0"/>
                <a:sym typeface="Symbol" pitchFamily="18" charset="2"/>
              </a:rPr>
              <a:t>then</a:t>
            </a:r>
            <a:r>
              <a:rPr lang="en-US" altLang="zh-CN" sz="2600" b="1" i="1" dirty="0">
                <a:solidFill>
                  <a:srgbClr val="0000A8"/>
                </a:solidFill>
                <a:latin typeface="Times New Roman" pitchFamily="18" charset="0"/>
                <a:sym typeface="Symbol" pitchFamily="18" charset="2"/>
              </a:rPr>
              <a:t> </a:t>
            </a:r>
            <a:r>
              <a:rPr lang="en-US" altLang="zh-CN" sz="2600" b="1" dirty="0">
                <a:solidFill>
                  <a:srgbClr val="0000A8"/>
                </a:solidFill>
                <a:latin typeface="Times New Roman" pitchFamily="18" charset="0"/>
              </a:rPr>
              <a:t>m[1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]=m[2</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a:t>
            </a:r>
            <a:endParaRPr lang="en-US" altLang="zh-CN" sz="2600" b="1" dirty="0">
              <a:solidFill>
                <a:srgbClr val="0000A8"/>
              </a:solidFill>
              <a:latin typeface="Times New Roman" pitchFamily="18" charset="0"/>
              <a:sym typeface="Symbol" pitchFamily="18" charset="2"/>
            </a:endParaRPr>
          </a:p>
          <a:p>
            <a:r>
              <a:rPr lang="en-US" altLang="zh-CN" sz="2600" b="1" dirty="0">
                <a:solidFill>
                  <a:srgbClr val="0000A8"/>
                </a:solidFill>
                <a:latin typeface="Times New Roman" pitchFamily="18" charset="0"/>
                <a:sym typeface="Symbol" pitchFamily="18" charset="2"/>
              </a:rPr>
              <a:t>else  </a:t>
            </a:r>
            <a:r>
              <a:rPr lang="en-US" altLang="zh-CN" sz="2600" b="1" dirty="0">
                <a:solidFill>
                  <a:srgbClr val="0000A8"/>
                </a:solidFill>
                <a:latin typeface="Times New Roman" pitchFamily="18" charset="0"/>
              </a:rPr>
              <a:t>m</a:t>
            </a:r>
            <a:r>
              <a:rPr lang="en-US" altLang="zh-CN" sz="2600" b="1" dirty="0">
                <a:solidFill>
                  <a:srgbClr val="0000A8"/>
                </a:solidFill>
                <a:latin typeface="Times New Roman" pitchFamily="18" charset="0"/>
                <a:sym typeface="Symbol" pitchFamily="18" charset="2"/>
              </a:rPr>
              <a:t>[1</a:t>
            </a:r>
            <a:r>
              <a:rPr lang="en-US" altLang="zh-CN" sz="2600" b="1" i="1" dirty="0">
                <a:solidFill>
                  <a:srgbClr val="0000A8"/>
                </a:solidFill>
                <a:latin typeface="Times New Roman" pitchFamily="18" charset="0"/>
                <a:sym typeface="Symbol" pitchFamily="18" charset="2"/>
              </a:rPr>
              <a:t>, C</a:t>
            </a:r>
            <a:r>
              <a:rPr lang="en-US" altLang="zh-CN" sz="2600" b="1" dirty="0">
                <a:solidFill>
                  <a:srgbClr val="0000A8"/>
                </a:solidFill>
                <a:latin typeface="Times New Roman" pitchFamily="18" charset="0"/>
                <a:sym typeface="Symbol" pitchFamily="18" charset="2"/>
              </a:rPr>
              <a:t>]=</a:t>
            </a:r>
            <a:r>
              <a:rPr lang="en-US" altLang="zh-CN" sz="2600" b="1" dirty="0">
                <a:solidFill>
                  <a:srgbClr val="0000A8"/>
                </a:solidFill>
                <a:latin typeface="Times New Roman" pitchFamily="18" charset="0"/>
              </a:rPr>
              <a:t>max{m[2</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m[2, </a:t>
            </a:r>
            <a:r>
              <a:rPr lang="en-US" altLang="zh-CN" sz="2600" b="1" i="1" dirty="0">
                <a:solidFill>
                  <a:srgbClr val="0000A8"/>
                </a:solidFill>
                <a:latin typeface="Times New Roman" pitchFamily="18" charset="0"/>
              </a:rPr>
              <a:t>C-w</a:t>
            </a:r>
            <a:r>
              <a:rPr lang="en-US" altLang="zh-CN" sz="2600" b="1" baseline="-25000" dirty="0">
                <a:solidFill>
                  <a:srgbClr val="0000A8"/>
                </a:solidFill>
                <a:latin typeface="Times New Roman" pitchFamily="18" charset="0"/>
              </a:rPr>
              <a:t>1</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v</a:t>
            </a:r>
            <a:r>
              <a:rPr lang="en-US" altLang="zh-CN" sz="2600" b="1" baseline="-25000" dirty="0">
                <a:solidFill>
                  <a:srgbClr val="0000A8"/>
                </a:solidFill>
                <a:latin typeface="Times New Roman" pitchFamily="18" charset="0"/>
              </a:rPr>
              <a:t>1</a:t>
            </a:r>
            <a:r>
              <a:rPr lang="en-US" altLang="zh-CN" sz="2600" b="1" dirty="0">
                <a:solidFill>
                  <a:srgbClr val="0000A8"/>
                </a:solidFill>
                <a:latin typeface="Times New Roman" pitchFamily="18" charset="0"/>
              </a:rPr>
              <a:t>};</a:t>
            </a:r>
          </a:p>
        </p:txBody>
      </p:sp>
    </p:spTree>
    <p:extLst>
      <p:ext uri="{BB962C8B-B14F-4D97-AF65-F5344CB8AC3E}">
        <p14:creationId xmlns:p14="http://schemas.microsoft.com/office/powerpoint/2010/main" val="2028674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构造最优解</a:t>
            </a:r>
            <a:endParaRPr lang="en-US" altLang="zh-CN" dirty="0"/>
          </a:p>
          <a:p>
            <a:pPr lvl="1" eaLnBrk="1" hangingPunct="1">
              <a:lnSpc>
                <a:spcPct val="110000"/>
              </a:lnSpc>
            </a:pPr>
            <a:r>
              <a:rPr lang="en-US" altLang="zh-CN" dirty="0">
                <a:latin typeface="+mn-lt"/>
              </a:rPr>
              <a:t>m(1, C)</a:t>
            </a:r>
            <a:r>
              <a:rPr lang="zh-CN" altLang="en-US" dirty="0">
                <a:latin typeface="+mn-lt"/>
              </a:rPr>
              <a:t>是最优解代价值，相应解计算如下：</a:t>
            </a:r>
          </a:p>
          <a:p>
            <a:pPr lvl="1" eaLnBrk="1" hangingPunct="1">
              <a:lnSpc>
                <a:spcPct val="110000"/>
              </a:lnSpc>
            </a:pPr>
            <a:r>
              <a:rPr lang="zh-CN" altLang="en-US" dirty="0">
                <a:latin typeface="+mn-lt"/>
              </a:rPr>
              <a:t>        </a:t>
            </a:r>
            <a:r>
              <a:rPr lang="en-US" altLang="zh-CN" dirty="0">
                <a:latin typeface="+mn-lt"/>
              </a:rPr>
              <a:t>if   m(1, C)=m(2, C)  then  </a:t>
            </a:r>
          </a:p>
          <a:p>
            <a:pPr lvl="1" eaLnBrk="1" hangingPunct="1">
              <a:lnSpc>
                <a:spcPct val="110000"/>
              </a:lnSpc>
            </a:pPr>
            <a:r>
              <a:rPr lang="en-US" altLang="zh-CN" dirty="0">
                <a:latin typeface="+mn-lt"/>
              </a:rPr>
              <a:t>              x</a:t>
            </a:r>
            <a:r>
              <a:rPr lang="en-US" altLang="zh-CN" baseline="-25000" dirty="0">
                <a:latin typeface="+mn-lt"/>
              </a:rPr>
              <a:t>1</a:t>
            </a:r>
            <a:r>
              <a:rPr lang="en-US" altLang="zh-CN" dirty="0">
                <a:latin typeface="+mn-lt"/>
              </a:rPr>
              <a:t>=0</a:t>
            </a:r>
          </a:p>
          <a:p>
            <a:pPr lvl="1" eaLnBrk="1" hangingPunct="1">
              <a:lnSpc>
                <a:spcPct val="110000"/>
              </a:lnSpc>
            </a:pPr>
            <a:r>
              <a:rPr lang="zh-CN" altLang="en-US" dirty="0"/>
              <a:t>            由</a:t>
            </a:r>
            <a:r>
              <a:rPr lang="en-US" altLang="zh-CN" dirty="0"/>
              <a:t>m(2, C)</a:t>
            </a:r>
            <a:r>
              <a:rPr lang="zh-CN" altLang="en-US" dirty="0"/>
              <a:t>继续构造最优解</a:t>
            </a:r>
            <a:endParaRPr lang="en-US" altLang="zh-CN" dirty="0">
              <a:latin typeface="+mn-lt"/>
            </a:endParaRPr>
          </a:p>
          <a:p>
            <a:pPr lvl="1" eaLnBrk="1" hangingPunct="1">
              <a:lnSpc>
                <a:spcPct val="110000"/>
              </a:lnSpc>
            </a:pPr>
            <a:r>
              <a:rPr lang="en-US" altLang="zh-CN" dirty="0">
                <a:latin typeface="+mn-lt"/>
              </a:rPr>
              <a:t>        Else   </a:t>
            </a:r>
          </a:p>
          <a:p>
            <a:pPr lvl="1" eaLnBrk="1" hangingPunct="1">
              <a:lnSpc>
                <a:spcPct val="110000"/>
              </a:lnSpc>
            </a:pPr>
            <a:r>
              <a:rPr lang="en-US" altLang="zh-CN" dirty="0">
                <a:latin typeface="+mn-lt"/>
              </a:rPr>
              <a:t>              x</a:t>
            </a:r>
            <a:r>
              <a:rPr lang="en-US" altLang="zh-CN" baseline="-25000" dirty="0">
                <a:latin typeface="+mn-lt"/>
              </a:rPr>
              <a:t>1</a:t>
            </a:r>
            <a:r>
              <a:rPr lang="en-US" altLang="zh-CN" dirty="0">
                <a:latin typeface="+mn-lt"/>
              </a:rPr>
              <a:t>=1;</a:t>
            </a:r>
          </a:p>
          <a:p>
            <a:pPr lvl="1" eaLnBrk="1" hangingPunct="1">
              <a:lnSpc>
                <a:spcPct val="110000"/>
              </a:lnSpc>
            </a:pPr>
            <a:r>
              <a:rPr lang="en-US" altLang="zh-CN" dirty="0">
                <a:latin typeface="+mn-lt"/>
              </a:rPr>
              <a:t>             </a:t>
            </a:r>
            <a:r>
              <a:rPr lang="zh-CN" altLang="en-US" dirty="0">
                <a:latin typeface="+mn-lt"/>
              </a:rPr>
              <a:t>由</a:t>
            </a:r>
            <a:r>
              <a:rPr lang="en-US" altLang="zh-CN" dirty="0">
                <a:latin typeface="+mn-lt"/>
              </a:rPr>
              <a:t>m(2, C-w</a:t>
            </a:r>
            <a:r>
              <a:rPr lang="en-US" altLang="zh-CN" baseline="-25000" dirty="0">
                <a:latin typeface="+mn-lt"/>
              </a:rPr>
              <a:t>1</a:t>
            </a:r>
            <a:r>
              <a:rPr lang="en-US" altLang="zh-CN" dirty="0">
                <a:latin typeface="+mn-lt"/>
              </a:rPr>
              <a:t>)</a:t>
            </a:r>
            <a:r>
              <a:rPr lang="zh-CN" altLang="en-US" dirty="0">
                <a:latin typeface="+mn-lt"/>
              </a:rPr>
              <a:t>继续构造最优解</a:t>
            </a:r>
            <a:endParaRPr lang="zh-CN" altLang="en-US" baseline="-25000" dirty="0">
              <a:solidFill>
                <a:srgbClr val="FF0000"/>
              </a:solidFill>
              <a:latin typeface="+mn-lt"/>
              <a:sym typeface="Symbol" pitchFamily="18" charset="2"/>
            </a:endParaRPr>
          </a:p>
          <a:p>
            <a:pPr lvl="1"/>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67</a:t>
            </a:fld>
            <a:endParaRPr lang="en-US" altLang="zh-CN" dirty="0"/>
          </a:p>
        </p:txBody>
      </p:sp>
    </p:spTree>
    <p:extLst>
      <p:ext uri="{BB962C8B-B14F-4D97-AF65-F5344CB8AC3E}">
        <p14:creationId xmlns:p14="http://schemas.microsoft.com/office/powerpoint/2010/main" val="2958492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zh-CN" dirty="0"/>
              <a:t>问题一般采用动态规划法</a:t>
            </a:r>
            <a:r>
              <a:rPr lang="zh-CN" altLang="en-US" dirty="0"/>
              <a:t>，当具有</a:t>
            </a:r>
            <a:r>
              <a:rPr lang="zh-CN" altLang="zh-CN" dirty="0"/>
              <a:t>：</a:t>
            </a:r>
            <a:endParaRPr lang="en-US" altLang="zh-CN" dirty="0"/>
          </a:p>
          <a:p>
            <a:pPr lvl="1"/>
            <a:r>
              <a:rPr lang="en-US" altLang="zh-CN" dirty="0"/>
              <a:t>1</a:t>
            </a:r>
            <a:r>
              <a:rPr lang="zh-CN" altLang="zh-CN" dirty="0"/>
              <a:t>）最优子结构性质时</a:t>
            </a:r>
            <a:endParaRPr lang="en-US" altLang="zh-CN" dirty="0"/>
          </a:p>
          <a:p>
            <a:pPr lvl="1"/>
            <a:r>
              <a:rPr lang="en-US" altLang="zh-CN" dirty="0"/>
              <a:t>2</a:t>
            </a:r>
            <a:r>
              <a:rPr lang="zh-CN" altLang="zh-CN" dirty="0"/>
              <a:t>）高度重复性</a:t>
            </a:r>
          </a:p>
          <a:p>
            <a:r>
              <a:rPr lang="zh-CN" altLang="zh-CN" dirty="0"/>
              <a:t>若问题不是</a:t>
            </a:r>
            <a:r>
              <a:rPr lang="en-US" altLang="zh-CN" dirty="0"/>
              <a:t>NP-hard</a:t>
            </a:r>
            <a:r>
              <a:rPr lang="zh-CN" altLang="zh-CN" dirty="0"/>
              <a:t>问题</a:t>
            </a:r>
          </a:p>
          <a:p>
            <a:pPr lvl="1"/>
            <a:r>
              <a:rPr lang="zh-CN" altLang="zh-CN" dirty="0"/>
              <a:t>进一步分析后就有可能获得效率较高的算法。</a:t>
            </a:r>
          </a:p>
          <a:p>
            <a:r>
              <a:rPr lang="zh-CN" altLang="zh-CN" dirty="0"/>
              <a:t>若问题本身就是</a:t>
            </a:r>
            <a:r>
              <a:rPr lang="en-US" altLang="zh-CN" dirty="0"/>
              <a:t>NP-hard</a:t>
            </a:r>
            <a:r>
              <a:rPr lang="zh-CN" altLang="zh-CN" dirty="0"/>
              <a:t>问题</a:t>
            </a:r>
          </a:p>
          <a:p>
            <a:pPr lvl="1"/>
            <a:r>
              <a:rPr lang="zh-CN" altLang="zh-CN" dirty="0"/>
              <a:t>那么与其它的精确算法相比，动态规划法性能一般不算太坏</a:t>
            </a:r>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68</a:t>
            </a:fld>
            <a:endParaRPr lang="en-US" altLang="zh-CN" dirty="0"/>
          </a:p>
        </p:txBody>
      </p:sp>
    </p:spTree>
    <p:extLst>
      <p:ext uri="{BB962C8B-B14F-4D97-AF65-F5344CB8AC3E}">
        <p14:creationId xmlns:p14="http://schemas.microsoft.com/office/powerpoint/2010/main" val="447226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0669"/>
            <a:ext cx="8229600" cy="5796620"/>
          </a:xfrm>
        </p:spPr>
        <p:txBody>
          <a:bodyPr/>
          <a:lstStyle/>
          <a:p>
            <a:pPr lvl="0"/>
            <a:r>
              <a:rPr lang="zh-CN" altLang="en-US" sz="2000" dirty="0"/>
              <a:t>（</a:t>
            </a:r>
            <a:r>
              <a:rPr lang="en-US" altLang="zh-CN" sz="2000" dirty="0"/>
              <a:t>1</a:t>
            </a:r>
            <a:r>
              <a:rPr lang="zh-CN" altLang="en-US" sz="2000" dirty="0"/>
              <a:t>）</a:t>
            </a:r>
            <a:r>
              <a:rPr lang="zh-CN" altLang="zh-CN" sz="2000" dirty="0"/>
              <a:t>给出</a:t>
            </a:r>
            <a:r>
              <a:rPr lang="en-US" altLang="zh-CN" sz="2000" i="1" dirty="0"/>
              <a:t>N</a:t>
            </a:r>
            <a:r>
              <a:rPr lang="zh-CN" altLang="zh-CN" sz="2000" dirty="0"/>
              <a:t>个</a:t>
            </a:r>
            <a:r>
              <a:rPr lang="en-US" altLang="zh-CN" sz="2000" dirty="0"/>
              <a:t>1-9</a:t>
            </a:r>
            <a:r>
              <a:rPr lang="zh-CN" altLang="zh-CN" sz="2000" dirty="0"/>
              <a:t>的数字</a:t>
            </a:r>
            <a:r>
              <a:rPr lang="en-US" altLang="zh-CN" sz="2000" dirty="0"/>
              <a:t> (</a:t>
            </a:r>
            <a:r>
              <a:rPr lang="en-US" altLang="zh-CN" sz="2000" i="1" dirty="0"/>
              <a:t>v</a:t>
            </a:r>
            <a:r>
              <a:rPr lang="en-US" altLang="zh-CN" sz="2000" baseline="-25000" dirty="0"/>
              <a:t>1</a:t>
            </a:r>
            <a:r>
              <a:rPr lang="en-US" altLang="zh-CN" sz="2000" dirty="0"/>
              <a:t>,</a:t>
            </a:r>
            <a:r>
              <a:rPr lang="en-US" altLang="zh-CN" sz="2000" i="1" dirty="0"/>
              <a:t>v</a:t>
            </a:r>
            <a:r>
              <a:rPr lang="en-US" altLang="zh-CN" sz="2000" baseline="-25000" dirty="0"/>
              <a:t>2</a:t>
            </a:r>
            <a:r>
              <a:rPr lang="en-US" altLang="zh-CN" sz="2000" dirty="0"/>
              <a:t>,…,</a:t>
            </a:r>
            <a:r>
              <a:rPr lang="en-US" altLang="zh-CN" sz="2000" i="1" dirty="0" err="1"/>
              <a:t>v</a:t>
            </a:r>
            <a:r>
              <a:rPr lang="en-US" altLang="zh-CN" sz="2000" i="1" baseline="-25000" dirty="0" err="1"/>
              <a:t>N</a:t>
            </a:r>
            <a:r>
              <a:rPr lang="en-US" altLang="zh-CN" sz="2000" dirty="0"/>
              <a:t>)</a:t>
            </a:r>
            <a:r>
              <a:rPr lang="zh-CN" altLang="zh-CN" sz="2000" dirty="0"/>
              <a:t>，不改变它们的相对位置，在中间加入</a:t>
            </a:r>
            <a:r>
              <a:rPr lang="en-US" altLang="zh-CN" sz="2000" i="1" dirty="0"/>
              <a:t>K</a:t>
            </a:r>
            <a:r>
              <a:rPr lang="zh-CN" altLang="zh-CN" sz="2000" dirty="0"/>
              <a:t>个乘号和</a:t>
            </a:r>
            <a:r>
              <a:rPr lang="en-US" altLang="zh-CN" sz="2000" i="1" dirty="0"/>
              <a:t>N-K</a:t>
            </a:r>
            <a:r>
              <a:rPr lang="en-US" altLang="zh-CN" sz="2000" dirty="0"/>
              <a:t>-1</a:t>
            </a:r>
            <a:r>
              <a:rPr lang="zh-CN" altLang="zh-CN" sz="2000" dirty="0"/>
              <a:t>个加号，（括号随便加）使最终结果尽量大。因为乘号和加号一共就是</a:t>
            </a:r>
            <a:r>
              <a:rPr lang="en-US" altLang="zh-CN" sz="2000" i="1" dirty="0"/>
              <a:t>N</a:t>
            </a:r>
            <a:r>
              <a:rPr lang="en-US" altLang="zh-CN" sz="2000" dirty="0"/>
              <a:t>-1</a:t>
            </a:r>
            <a:r>
              <a:rPr lang="zh-CN" altLang="zh-CN" sz="2000" dirty="0"/>
              <a:t>个了，所以恰好每两个相邻数字之间都有一个符号。并说明其具有优化子结构性质及子问题重叠性质。</a:t>
            </a:r>
            <a:endParaRPr lang="en-US" altLang="zh-CN" sz="2000" dirty="0"/>
          </a:p>
          <a:p>
            <a:pPr lvl="1"/>
            <a:r>
              <a:rPr lang="zh-CN" altLang="zh-CN" sz="2000" dirty="0"/>
              <a:t>例如： </a:t>
            </a:r>
            <a:r>
              <a:rPr lang="en-US" altLang="zh-CN" sz="2000" i="1" dirty="0"/>
              <a:t>N</a:t>
            </a:r>
            <a:r>
              <a:rPr lang="en-US" altLang="zh-CN" sz="2000" dirty="0"/>
              <a:t>=5, </a:t>
            </a:r>
            <a:r>
              <a:rPr lang="en-US" altLang="zh-CN" sz="2000" i="1" dirty="0"/>
              <a:t>K</a:t>
            </a:r>
            <a:r>
              <a:rPr lang="en-US" altLang="zh-CN" sz="2000" dirty="0"/>
              <a:t>=2</a:t>
            </a:r>
            <a:r>
              <a:rPr lang="zh-CN" altLang="zh-CN" sz="2000" dirty="0"/>
              <a:t>，</a:t>
            </a:r>
            <a:r>
              <a:rPr lang="en-US" altLang="zh-CN" sz="2000" dirty="0"/>
              <a:t>5</a:t>
            </a:r>
            <a:r>
              <a:rPr lang="zh-CN" altLang="zh-CN" sz="2000" dirty="0"/>
              <a:t>个数字分别为</a:t>
            </a:r>
            <a:r>
              <a:rPr lang="en-US" altLang="zh-CN" sz="2000" dirty="0"/>
              <a:t>1</a:t>
            </a:r>
            <a:r>
              <a:rPr lang="zh-CN" altLang="zh-CN" sz="2000" dirty="0"/>
              <a:t>、</a:t>
            </a:r>
            <a:r>
              <a:rPr lang="en-US" altLang="zh-CN" sz="2000" dirty="0"/>
              <a:t>2</a:t>
            </a:r>
            <a:r>
              <a:rPr lang="zh-CN" altLang="zh-CN" sz="2000" dirty="0"/>
              <a:t>、</a:t>
            </a:r>
            <a:r>
              <a:rPr lang="en-US" altLang="zh-CN" sz="2000" dirty="0"/>
              <a:t>3</a:t>
            </a:r>
            <a:r>
              <a:rPr lang="zh-CN" altLang="zh-CN" sz="2000" dirty="0"/>
              <a:t>、</a:t>
            </a:r>
            <a:r>
              <a:rPr lang="en-US" altLang="zh-CN" sz="2000" dirty="0"/>
              <a:t>4</a:t>
            </a:r>
            <a:r>
              <a:rPr lang="zh-CN" altLang="zh-CN" sz="2000" dirty="0"/>
              <a:t>、</a:t>
            </a:r>
            <a:r>
              <a:rPr lang="en-US" altLang="zh-CN" sz="2000" dirty="0"/>
              <a:t>5</a:t>
            </a:r>
            <a:r>
              <a:rPr lang="zh-CN" altLang="zh-CN" sz="2000" dirty="0"/>
              <a:t>，可以加成： </a:t>
            </a:r>
          </a:p>
          <a:p>
            <a:pPr lvl="1"/>
            <a:r>
              <a:rPr lang="en-US" altLang="zh-CN" sz="2000" dirty="0"/>
              <a:t>1*2*(3+4+5)=24 </a:t>
            </a:r>
            <a:endParaRPr lang="zh-CN" altLang="zh-CN" sz="2000" dirty="0"/>
          </a:p>
          <a:p>
            <a:pPr lvl="1"/>
            <a:r>
              <a:rPr lang="en-US" altLang="zh-CN" sz="2000" dirty="0"/>
              <a:t>1*(2+3)*(4+5)=45 </a:t>
            </a:r>
            <a:endParaRPr lang="zh-CN" altLang="zh-CN" sz="2000" dirty="0"/>
          </a:p>
          <a:p>
            <a:pPr lvl="1"/>
            <a:r>
              <a:rPr lang="en-US" altLang="zh-CN" sz="2000" dirty="0"/>
              <a:t>(1*2+3)*(4+5)=45</a:t>
            </a:r>
          </a:p>
          <a:p>
            <a:endParaRPr lang="en-US" altLang="zh-CN" sz="2000" dirty="0"/>
          </a:p>
          <a:p>
            <a:r>
              <a:rPr lang="zh-CN" altLang="en-US" sz="2000" dirty="0"/>
              <a:t>（</a:t>
            </a:r>
            <a:r>
              <a:rPr lang="en-US" altLang="zh-CN" sz="2000" dirty="0"/>
              <a:t>2</a:t>
            </a:r>
            <a:r>
              <a:rPr lang="zh-CN" altLang="en-US" sz="2000" dirty="0"/>
              <a:t>）给定一长度为</a:t>
            </a:r>
            <a:r>
              <a:rPr lang="en-US" altLang="zh-CN" sz="2000" dirty="0"/>
              <a:t>N</a:t>
            </a:r>
            <a:r>
              <a:rPr lang="zh-CN" altLang="en-US" sz="2000" dirty="0"/>
              <a:t>的整数序列</a:t>
            </a:r>
            <a:r>
              <a:rPr lang="en-US" altLang="zh-CN" sz="2000" dirty="0"/>
              <a:t>(a</a:t>
            </a:r>
            <a:r>
              <a:rPr lang="en-US" altLang="zh-CN" sz="2000" baseline="-25000" dirty="0"/>
              <a:t>1</a:t>
            </a:r>
            <a:r>
              <a:rPr lang="en-US" altLang="zh-CN" sz="2000" dirty="0"/>
              <a:t>,</a:t>
            </a:r>
            <a:r>
              <a:rPr lang="en-US" altLang="zh-CN" sz="2000" i="1" dirty="0"/>
              <a:t>a</a:t>
            </a:r>
            <a:r>
              <a:rPr lang="en-US" altLang="zh-CN" sz="2000" baseline="-25000" dirty="0"/>
              <a:t>2</a:t>
            </a:r>
            <a:r>
              <a:rPr lang="en-US" altLang="zh-CN" sz="2000" dirty="0"/>
              <a:t>,…,</a:t>
            </a:r>
            <a:r>
              <a:rPr lang="en-US" altLang="zh-CN" sz="2000" i="1" dirty="0" err="1"/>
              <a:t>a</a:t>
            </a:r>
            <a:r>
              <a:rPr lang="en-US" altLang="zh-CN" sz="2000" i="1" baseline="-25000" dirty="0" err="1"/>
              <a:t>N</a:t>
            </a:r>
            <a:r>
              <a:rPr lang="en-US" altLang="zh-CN" sz="2000" dirty="0"/>
              <a:t>) </a:t>
            </a:r>
            <a:r>
              <a:rPr lang="zh-CN" altLang="en-US" sz="2000" dirty="0"/>
              <a:t>，将其划分成多个子序列（此问题中子序列是连续的一段整数），满足每个子序列中整数的和不大于一个数</a:t>
            </a:r>
            <a:r>
              <a:rPr lang="en-US" altLang="zh-CN" sz="2000" dirty="0"/>
              <a:t>B</a:t>
            </a:r>
            <a:r>
              <a:rPr lang="zh-CN" altLang="en-US" sz="2000" dirty="0"/>
              <a:t>，设计一种划分方法，最小化所有子序列中最大值的和。说明其具有优化子结构及子问题重叠性质</a:t>
            </a:r>
            <a:endParaRPr lang="en-US" altLang="zh-CN" sz="2000" dirty="0"/>
          </a:p>
          <a:p>
            <a:pPr lvl="1"/>
            <a:r>
              <a:rPr lang="zh-CN" altLang="en-US" sz="2000" dirty="0"/>
              <a:t>例如： 序列长度为</a:t>
            </a:r>
            <a:r>
              <a:rPr lang="en-US" altLang="zh-CN" sz="2000" dirty="0"/>
              <a:t>8</a:t>
            </a:r>
            <a:r>
              <a:rPr lang="zh-CN" altLang="en-US" sz="2000" dirty="0"/>
              <a:t>的整数序列</a:t>
            </a:r>
            <a:r>
              <a:rPr lang="en-US" altLang="zh-CN" sz="2000" dirty="0"/>
              <a:t>(2,2,2,8,1,8,2,1)</a:t>
            </a:r>
            <a:r>
              <a:rPr lang="zh-CN" altLang="en-US" sz="2000" dirty="0"/>
              <a:t>，</a:t>
            </a:r>
            <a:r>
              <a:rPr lang="en-US" altLang="zh-CN" sz="2000" dirty="0"/>
              <a:t>B=17</a:t>
            </a:r>
            <a:r>
              <a:rPr lang="zh-CN" altLang="en-US" sz="2000" dirty="0"/>
              <a:t>，可将其划分成三个子序列</a:t>
            </a:r>
            <a:r>
              <a:rPr lang="en-US" altLang="zh-CN" sz="2000" dirty="0"/>
              <a:t>(2,2,2)</a:t>
            </a:r>
            <a:r>
              <a:rPr lang="zh-CN" altLang="en-US" sz="2000" dirty="0"/>
              <a:t>，</a:t>
            </a:r>
            <a:r>
              <a:rPr lang="en-US" altLang="zh-CN" sz="2000" dirty="0"/>
              <a:t>(8,1,8)</a:t>
            </a:r>
            <a:r>
              <a:rPr lang="zh-CN" altLang="en-US" sz="2000" dirty="0"/>
              <a:t>以及</a:t>
            </a:r>
            <a:r>
              <a:rPr lang="en-US" altLang="zh-CN" sz="2000" dirty="0"/>
              <a:t>(2,1)</a:t>
            </a:r>
            <a:r>
              <a:rPr lang="zh-CN" altLang="en-US" sz="2000" dirty="0"/>
              <a:t>，则可满足每个子序列中整数和不大于</a:t>
            </a:r>
            <a:r>
              <a:rPr lang="en-US" altLang="zh-CN" sz="2000" dirty="0"/>
              <a:t>17</a:t>
            </a:r>
            <a:r>
              <a:rPr lang="zh-CN" altLang="en-US" sz="2000" dirty="0"/>
              <a:t>，所有子序列中最大值的和</a:t>
            </a:r>
            <a:r>
              <a:rPr lang="en-US" altLang="zh-CN" sz="2000" dirty="0"/>
              <a:t>12</a:t>
            </a:r>
            <a:r>
              <a:rPr lang="zh-CN" altLang="en-US" sz="2000" dirty="0"/>
              <a:t>为最终结果。</a:t>
            </a:r>
            <a:endParaRPr lang="en-US" altLang="zh-CN" sz="2000" dirty="0"/>
          </a:p>
          <a:p>
            <a:pPr lvl="1"/>
            <a:endParaRPr lang="zh-CN" altLang="en-US" sz="1200"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69</a:t>
            </a:fld>
            <a:endParaRPr lang="en-US" altLang="zh-CN" dirty="0"/>
          </a:p>
        </p:txBody>
      </p:sp>
      <p:sp>
        <p:nvSpPr>
          <p:cNvPr id="2" name="文本框 1"/>
          <p:cNvSpPr txBox="1"/>
          <p:nvPr/>
        </p:nvSpPr>
        <p:spPr>
          <a:xfrm>
            <a:off x="6912260" y="71337"/>
            <a:ext cx="180049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POJ 1458 1050</a:t>
            </a: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403219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a:t>
                </a:r>
                <a:r>
                  <a:rPr lang="zh-CN" altLang="zh-CN" dirty="0"/>
                  <a:t>个矩阵</a:t>
                </a:r>
                <a:r>
                  <a:rPr lang="zh-CN" altLang="en-US" dirty="0"/>
                  <a:t>相乘，最小化乘法运算次数</a:t>
                </a:r>
                <a:r>
                  <a:rPr lang="en-US" altLang="zh-CN" dirty="0"/>
                  <a:t>?</a:t>
                </a:r>
              </a:p>
              <a:p>
                <a:pPr lvl="1"/>
                <a:r>
                  <a:rPr lang="zh-CN" altLang="en-US" dirty="0"/>
                  <a:t>解空间大小</a:t>
                </a:r>
                <a:endParaRPr lang="en-US" altLang="zh-CN" dirty="0"/>
              </a:p>
              <a:p>
                <a:pPr lvl="2"/>
                <a:r>
                  <a:rPr lang="zh-CN" altLang="en-US" dirty="0"/>
                  <a:t>令</a:t>
                </a:r>
                <a:r>
                  <a:rPr lang="en-US" altLang="zh-CN" dirty="0"/>
                  <a:t>p(n)</a:t>
                </a:r>
                <a:r>
                  <a:rPr lang="zh-CN" altLang="en-US" dirty="0"/>
                  <a:t>为</a:t>
                </a:r>
                <a:r>
                  <a:rPr lang="en-US" altLang="zh-CN" dirty="0"/>
                  <a:t>n</a:t>
                </a:r>
                <a:r>
                  <a:rPr lang="zh-CN" altLang="zh-CN" dirty="0"/>
                  <a:t>个矩阵</a:t>
                </a:r>
                <a:r>
                  <a:rPr lang="zh-CN" altLang="en-US" dirty="0"/>
                  <a:t>相乘不同计算方法的总数，则有</a:t>
                </a:r>
                <a:endParaRPr lang="en-US" altLang="zh-CN" dirty="0"/>
              </a:p>
              <a:p>
                <a:pPr lvl="2"/>
                <a:r>
                  <a:rPr lang="en-US" altLang="zh-CN" dirty="0"/>
                  <a:t>p(n) = 1                                if n=1</a:t>
                </a:r>
              </a:p>
              <a:p>
                <a:pPr lvl="2"/>
                <a:r>
                  <a:rPr lang="en-US" altLang="zh-CN" dirty="0"/>
                  <a:t>p(n)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1" i="0" smtClean="0">
                            <a:latin typeface="Cambria Math"/>
                          </a:rPr>
                          <m:t>𝐤</m:t>
                        </m:r>
                        <m:r>
                          <a:rPr lang="en-US" altLang="zh-CN" b="1" i="0" smtClean="0">
                            <a:latin typeface="Cambria Math"/>
                          </a:rPr>
                          <m:t>=</m:t>
                        </m:r>
                        <m:r>
                          <a:rPr lang="en-US" altLang="zh-CN" b="1" i="0" smtClean="0">
                            <a:latin typeface="Cambria Math"/>
                          </a:rPr>
                          <m:t>𝟏</m:t>
                        </m:r>
                      </m:sub>
                      <m:sup>
                        <m:r>
                          <a:rPr lang="en-US" altLang="zh-CN" b="1" i="0" smtClean="0">
                            <a:latin typeface="Cambria Math"/>
                          </a:rPr>
                          <m:t>𝐧</m:t>
                        </m:r>
                        <m:r>
                          <a:rPr lang="en-US" altLang="zh-CN" b="1" i="0" smtClean="0">
                            <a:latin typeface="Cambria Math"/>
                          </a:rPr>
                          <m:t>−</m:t>
                        </m:r>
                        <m:r>
                          <a:rPr lang="en-US" altLang="zh-CN" b="1" i="0" smtClean="0">
                            <a:latin typeface="Cambria Math"/>
                          </a:rPr>
                          <m:t>𝟏</m:t>
                        </m:r>
                      </m:sup>
                      <m:e>
                        <m:r>
                          <a:rPr lang="en-US" altLang="zh-CN" b="1" i="0" smtClean="0">
                            <a:latin typeface="Cambria Math"/>
                          </a:rPr>
                          <m:t>𝐩</m:t>
                        </m:r>
                        <m:d>
                          <m:dPr>
                            <m:ctrlPr>
                              <a:rPr lang="en-US" altLang="zh-CN" b="1" i="1" smtClean="0">
                                <a:latin typeface="Cambria Math" panose="02040503050406030204" pitchFamily="18" charset="0"/>
                              </a:rPr>
                            </m:ctrlPr>
                          </m:dPr>
                          <m:e>
                            <m:r>
                              <a:rPr lang="en-US" altLang="zh-CN" b="1" i="0" smtClean="0">
                                <a:latin typeface="Cambria Math"/>
                              </a:rPr>
                              <m:t>𝐤</m:t>
                            </m:r>
                          </m:e>
                        </m:d>
                        <m:r>
                          <a:rPr lang="en-US" altLang="zh-CN" b="1" i="0" smtClean="0">
                            <a:latin typeface="Cambria Math"/>
                          </a:rPr>
                          <m:t>𝐩</m:t>
                        </m:r>
                        <m:r>
                          <a:rPr lang="en-US" altLang="zh-CN" b="1" i="0" smtClean="0">
                            <a:latin typeface="Cambria Math"/>
                          </a:rPr>
                          <m:t>(</m:t>
                        </m:r>
                        <m:r>
                          <a:rPr lang="en-US" altLang="zh-CN" b="1" i="0" smtClean="0">
                            <a:latin typeface="Cambria Math"/>
                          </a:rPr>
                          <m:t>𝐧</m:t>
                        </m:r>
                        <m:r>
                          <a:rPr lang="en-US" altLang="zh-CN" b="1" i="0" smtClean="0">
                            <a:latin typeface="Cambria Math"/>
                          </a:rPr>
                          <m:t>−</m:t>
                        </m:r>
                        <m:r>
                          <a:rPr lang="en-US" altLang="zh-CN" b="1" i="0" smtClean="0">
                            <a:latin typeface="Cambria Math"/>
                          </a:rPr>
                          <m:t>𝐤</m:t>
                        </m:r>
                        <m:r>
                          <a:rPr lang="en-US" altLang="zh-CN" b="1" i="0" smtClean="0">
                            <a:latin typeface="Cambria Math"/>
                          </a:rPr>
                          <m:t>)</m:t>
                        </m:r>
                      </m:e>
                    </m:nary>
                  </m:oMath>
                </a14:m>
                <a:r>
                  <a:rPr lang="zh-CN" altLang="en-US" dirty="0"/>
                  <a:t>    </a:t>
                </a:r>
                <a:r>
                  <a:rPr lang="en-US" altLang="zh-CN" dirty="0"/>
                  <a:t>if n&gt;1</a:t>
                </a:r>
              </a:p>
              <a:p>
                <a:pPr lvl="2"/>
                <a:endParaRPr lang="en-US" altLang="zh-CN" dirty="0"/>
              </a:p>
              <a:p>
                <a:pPr lvl="2"/>
                <a:endParaRPr lang="en-US" altLang="zh-CN" dirty="0"/>
              </a:p>
              <a:p>
                <a:pPr lvl="2"/>
                <a:r>
                  <a:rPr lang="en-US" altLang="zh-CN" dirty="0"/>
                  <a:t>p(n)</a:t>
                </a:r>
                <a:r>
                  <a:rPr lang="zh-CN" altLang="en-US" dirty="0"/>
                  <a:t>正好是</a:t>
                </a:r>
                <a:r>
                  <a:rPr lang="en-US" altLang="zh-CN" dirty="0" err="1"/>
                  <a:t>catalan</a:t>
                </a:r>
                <a:r>
                  <a:rPr lang="zh-CN" altLang="en-US" dirty="0"/>
                  <a:t>数</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𝒏</m:t>
                        </m:r>
                      </m:den>
                    </m:f>
                    <m:sSubSup>
                      <m:sSubSupPr>
                        <m:ctrlPr>
                          <a:rPr lang="zh-CN" altLang="zh-CN" i="1">
                            <a:latin typeface="Cambria Math" panose="02040503050406030204" pitchFamily="18" charset="0"/>
                          </a:rPr>
                        </m:ctrlPr>
                      </m:sSubSupPr>
                      <m:e>
                        <m:r>
                          <a:rPr lang="en-US" altLang="zh-CN" b="1" i="1" smtClean="0">
                            <a:latin typeface="Cambria Math"/>
                          </a:rPr>
                          <m:t>𝑪</m:t>
                        </m:r>
                      </m:e>
                      <m:sub>
                        <m:r>
                          <a:rPr lang="en-US" altLang="zh-CN" i="1">
                            <a:latin typeface="Cambria Math"/>
                          </a:rPr>
                          <m:t>2</m:t>
                        </m:r>
                        <m:r>
                          <a:rPr lang="en-US" altLang="zh-CN" b="1" i="1" smtClean="0">
                            <a:latin typeface="Cambria Math"/>
                          </a:rPr>
                          <m:t>(</m:t>
                        </m:r>
                        <m:r>
                          <a:rPr lang="en-US" altLang="zh-CN" b="1" i="1" smtClean="0">
                            <a:latin typeface="Cambria Math"/>
                          </a:rPr>
                          <m:t>𝒏</m:t>
                        </m:r>
                        <m:r>
                          <a:rPr lang="en-US" altLang="zh-CN" b="1" i="1" smtClean="0">
                            <a:latin typeface="Cambria Math"/>
                          </a:rPr>
                          <m:t>−</m:t>
                        </m:r>
                        <m:r>
                          <a:rPr lang="en-US" altLang="zh-CN" b="1" i="1" smtClean="0">
                            <a:latin typeface="Cambria Math"/>
                          </a:rPr>
                          <m:t>𝟏</m:t>
                        </m:r>
                        <m:r>
                          <a:rPr lang="en-US" altLang="zh-CN" b="1" i="1" smtClean="0">
                            <a:latin typeface="Cambria Math"/>
                          </a:rPr>
                          <m:t>)</m:t>
                        </m:r>
                      </m:sub>
                      <m:sup>
                        <m:r>
                          <a:rPr lang="en-US" altLang="zh-CN" b="1" i="1" smtClean="0">
                            <a:latin typeface="Cambria Math"/>
                          </a:rPr>
                          <m:t>𝒏</m:t>
                        </m:r>
                        <m:r>
                          <a:rPr lang="en-US" altLang="zh-CN" b="1" i="1" smtClean="0">
                            <a:latin typeface="Cambria Math"/>
                          </a:rPr>
                          <m:t>−</m:t>
                        </m:r>
                        <m:r>
                          <a:rPr lang="en-US" altLang="zh-CN" b="1" i="1" smtClean="0">
                            <a:latin typeface="Cambria Math"/>
                          </a:rPr>
                          <m:t>𝟏</m:t>
                        </m:r>
                      </m:sup>
                    </m:sSubSup>
                  </m:oMath>
                </a14:m>
                <a:endParaRPr lang="en-US" altLang="zh-CN" dirty="0"/>
              </a:p>
              <a:p>
                <a:pPr lvl="2"/>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a:t>
            </a:fld>
            <a:endParaRPr lang="en-US" altLang="zh-CN" dirty="0"/>
          </a:p>
        </p:txBody>
      </p:sp>
      <p:sp>
        <p:nvSpPr>
          <p:cNvPr id="5" name="TextBox 4"/>
          <p:cNvSpPr txBox="1"/>
          <p:nvPr/>
        </p:nvSpPr>
        <p:spPr>
          <a:xfrm>
            <a:off x="1799692" y="3960349"/>
            <a:ext cx="5258171"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1</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2</a:t>
            </a:r>
            <a:r>
              <a:rPr lang="en-US" altLang="zh-CN" sz="3200" b="1" dirty="0">
                <a:solidFill>
                  <a:srgbClr val="006600"/>
                </a:solidFill>
                <a:ea typeface="黑体" pitchFamily="49" charset="-122"/>
              </a:rPr>
              <a:t> </a:t>
            </a:r>
            <a:r>
              <a:rPr lang="en-US" altLang="zh-CN" sz="3200" b="1" baseline="-25000" dirty="0">
                <a:solidFill>
                  <a:srgbClr val="006600"/>
                </a:solidFill>
                <a:ea typeface="黑体" pitchFamily="49" charset="-122"/>
              </a:rPr>
              <a:t>… </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k+1</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k+2</a:t>
            </a:r>
            <a:r>
              <a:rPr lang="en-US" altLang="zh-CN" sz="3200" b="1" dirty="0">
                <a:solidFill>
                  <a:srgbClr val="006600"/>
                </a:solidFill>
                <a:ea typeface="黑体" pitchFamily="49" charset="-122"/>
              </a:rPr>
              <a:t> </a:t>
            </a:r>
            <a:r>
              <a:rPr lang="en-US" altLang="zh-CN" sz="3200" b="1" baseline="-25000" dirty="0">
                <a:solidFill>
                  <a:srgbClr val="006600"/>
                </a:solidFill>
                <a:ea typeface="黑体" pitchFamily="49" charset="-122"/>
              </a:rPr>
              <a:t>… </a:t>
            </a:r>
            <a:r>
              <a:rPr lang="en-US" altLang="zh-CN" sz="3200" b="1" dirty="0" err="1">
                <a:solidFill>
                  <a:srgbClr val="006600"/>
                </a:solidFill>
                <a:ea typeface="黑体" pitchFamily="49" charset="-122"/>
              </a:rPr>
              <a:t>M</a:t>
            </a:r>
            <a:r>
              <a:rPr lang="en-US" altLang="zh-CN" sz="3200" b="1" baseline="-25000" dirty="0" err="1">
                <a:solidFill>
                  <a:srgbClr val="006600"/>
                </a:solidFill>
                <a:ea typeface="黑体" pitchFamily="49" charset="-122"/>
              </a:rPr>
              <a:t>n</a:t>
            </a:r>
            <a:r>
              <a:rPr lang="en-US" altLang="zh-CN" sz="3200" b="1" dirty="0">
                <a:solidFill>
                  <a:srgbClr val="006600"/>
                </a:solidFill>
                <a:ea typeface="黑体" pitchFamily="49" charset="-122"/>
              </a:rPr>
              <a:t>)</a:t>
            </a:r>
            <a:endParaRPr lang="zh-CN" altLang="en-US" sz="3200" b="1" dirty="0">
              <a:solidFill>
                <a:srgbClr val="006600"/>
              </a:solidFill>
              <a:ea typeface="黑体" pitchFamily="49" charset="-122"/>
            </a:endParaRPr>
          </a:p>
        </p:txBody>
      </p:sp>
      <p:sp>
        <p:nvSpPr>
          <p:cNvPr id="6" name="TextBox 5"/>
          <p:cNvSpPr txBox="1"/>
          <p:nvPr/>
        </p:nvSpPr>
        <p:spPr>
          <a:xfrm>
            <a:off x="1295636" y="5445224"/>
            <a:ext cx="3892412" cy="584775"/>
          </a:xfrm>
          <a:prstGeom prst="rect">
            <a:avLst/>
          </a:prstGeom>
          <a:solidFill>
            <a:schemeClr val="accent3">
              <a:lumMod val="85000"/>
            </a:schemeClr>
          </a:solidFill>
          <a:ln w="25400">
            <a:noFill/>
          </a:ln>
        </p:spPr>
        <p:txBody>
          <a:bodyPr wrap="none" rtlCol="0">
            <a:spAutoFit/>
          </a:bodyPr>
          <a:lstStyle/>
          <a:p>
            <a:pPr eaLnBrk="1" hangingPunct="1">
              <a:buFont typeface="Wingdings" pitchFamily="2" charset="2"/>
              <a:buNone/>
            </a:pPr>
            <a:r>
              <a:rPr lang="zh-CN" altLang="en-US" sz="3200" b="1" dirty="0">
                <a:solidFill>
                  <a:srgbClr val="C00000"/>
                </a:solidFill>
                <a:ea typeface="黑体" pitchFamily="49" charset="-122"/>
              </a:rPr>
              <a:t>解空间巨大无法枚举</a:t>
            </a:r>
          </a:p>
        </p:txBody>
      </p:sp>
    </p:spTree>
    <p:extLst>
      <p:ext uri="{BB962C8B-B14F-4D97-AF65-F5344CB8AC3E}">
        <p14:creationId xmlns:p14="http://schemas.microsoft.com/office/powerpoint/2010/main" val="4328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40669"/>
                <a:ext cx="8229600" cy="5796620"/>
              </a:xfrm>
            </p:spPr>
            <p:txBody>
              <a:bodyPr/>
              <a:lstStyle/>
              <a:p>
                <a:pPr lvl="0"/>
                <a:r>
                  <a:rPr lang="zh-CN" altLang="en-US" sz="1900" dirty="0"/>
                  <a:t>（</a:t>
                </a:r>
                <a:r>
                  <a:rPr lang="en-US" altLang="zh-CN" sz="1900" dirty="0"/>
                  <a:t>3</a:t>
                </a:r>
                <a:r>
                  <a:rPr lang="zh-CN" altLang="en-US" sz="1900" dirty="0"/>
                  <a:t>）对一棵树进行着色，每个结点可着黑色或白色，相邻结点不能着相同黑色，但可着相同白色。令树的根为</a:t>
                </a:r>
                <a:r>
                  <a:rPr lang="en-US" altLang="zh-CN" sz="1900" dirty="0"/>
                  <a:t>r</a:t>
                </a:r>
                <a:r>
                  <a:rPr lang="zh-CN" altLang="en-US" sz="1900" dirty="0"/>
                  <a:t>，请设计一种算法对树中尽量多的节点着黑色。</a:t>
                </a:r>
                <a:endParaRPr lang="en-US" altLang="zh-CN" sz="1900" dirty="0"/>
              </a:p>
              <a:p>
                <a:pPr lvl="0"/>
                <a:endParaRPr lang="en-US" altLang="zh-CN" sz="1900" dirty="0"/>
              </a:p>
              <a:p>
                <a:r>
                  <a:rPr lang="zh-CN" altLang="en-US" sz="1900" dirty="0"/>
                  <a:t>（</a:t>
                </a:r>
                <a:r>
                  <a:rPr lang="en-US" altLang="zh-CN" sz="1900" dirty="0"/>
                  <a:t>4</a:t>
                </a:r>
                <a:r>
                  <a:rPr lang="zh-CN" altLang="en-US" sz="1900" dirty="0"/>
                  <a:t>）</a:t>
                </a:r>
                <a:r>
                  <a:rPr lang="zh-CN" altLang="zh-CN" sz="1900" dirty="0"/>
                  <a:t>在自然语言处理中一个重要的问题是分词，例如句子“他说的确实在理”中“的确”“确实”“实在”“在理”都是常见的词汇，但是计算机必须为给定的句子准确判断出正确分词方法。一个简化的分词问题如下：给定一个长字符串</a:t>
                </a:r>
                <a:r>
                  <a:rPr lang="en-US" altLang="zh-CN" sz="1900" i="1" dirty="0"/>
                  <a:t>y</a:t>
                </a:r>
                <a:r>
                  <a:rPr lang="en-US" altLang="zh-CN" sz="1900" dirty="0"/>
                  <a:t>=</a:t>
                </a:r>
                <a:r>
                  <a:rPr lang="en-US" altLang="zh-CN" sz="1900" i="1" dirty="0"/>
                  <a:t>y</a:t>
                </a:r>
                <a:r>
                  <a:rPr lang="en-US" altLang="zh-CN" sz="1900" baseline="-25000" dirty="0"/>
                  <a:t>1</a:t>
                </a:r>
                <a:r>
                  <a:rPr lang="en-US" altLang="zh-CN" sz="1900" i="1" dirty="0"/>
                  <a:t>y</a:t>
                </a:r>
                <a:r>
                  <a:rPr lang="en-US" altLang="zh-CN" sz="1900" baseline="-25000" dirty="0"/>
                  <a:t>2</a:t>
                </a:r>
                <a:r>
                  <a:rPr lang="en-US" altLang="zh-CN" sz="1900" dirty="0"/>
                  <a:t>…</a:t>
                </a:r>
                <a:r>
                  <a:rPr lang="en-US" altLang="zh-CN" sz="1900" i="1" dirty="0" err="1"/>
                  <a:t>y</a:t>
                </a:r>
                <a:r>
                  <a:rPr lang="en-US" altLang="zh-CN" sz="1900" i="1" baseline="-25000" dirty="0" err="1"/>
                  <a:t>n</a:t>
                </a:r>
                <a:r>
                  <a:rPr lang="zh-CN" altLang="zh-CN" sz="1900" dirty="0"/>
                  <a:t>，分词是把</a:t>
                </a:r>
                <a:r>
                  <a:rPr lang="en-US" altLang="zh-CN" sz="1900" i="1" dirty="0"/>
                  <a:t>y</a:t>
                </a:r>
                <a:r>
                  <a:rPr lang="zh-CN" altLang="zh-CN" sz="1900" dirty="0"/>
                  <a:t>切分成若干连续部分，每部分都单独成为词汇。我们用函数</a:t>
                </a:r>
                <a:r>
                  <a:rPr lang="en-US" altLang="zh-CN" sz="1900" dirty="0"/>
                  <a:t>quality(x)</a:t>
                </a:r>
                <a:r>
                  <a:rPr lang="zh-CN" altLang="zh-CN" sz="1900" dirty="0"/>
                  <a:t>判断切分后的某词汇</a:t>
                </a:r>
                <a:r>
                  <a:rPr lang="en-US" altLang="zh-CN" sz="1900" i="1" dirty="0"/>
                  <a:t>x</a:t>
                </a:r>
                <a:r>
                  <a:rPr lang="en-US" altLang="zh-CN" sz="1900" dirty="0"/>
                  <a:t>=</a:t>
                </a:r>
                <a:r>
                  <a:rPr lang="en-US" altLang="zh-CN" sz="1900" i="1" dirty="0"/>
                  <a:t>x</a:t>
                </a:r>
                <a:r>
                  <a:rPr lang="en-US" altLang="zh-CN" sz="1900" baseline="-25000" dirty="0"/>
                  <a:t>1</a:t>
                </a:r>
                <a:r>
                  <a:rPr lang="en-US" altLang="zh-CN" sz="1900" i="1" dirty="0"/>
                  <a:t>x</a:t>
                </a:r>
                <a:r>
                  <a:rPr lang="en-US" altLang="zh-CN" sz="1900" baseline="-25000" dirty="0"/>
                  <a:t>2</a:t>
                </a:r>
                <a:r>
                  <a:rPr lang="en-US" altLang="zh-CN" sz="1900" dirty="0"/>
                  <a:t>…</a:t>
                </a:r>
                <a:r>
                  <a:rPr lang="en-US" altLang="zh-CN" sz="1900" i="1" dirty="0" err="1"/>
                  <a:t>x</a:t>
                </a:r>
                <a:r>
                  <a:rPr lang="en-US" altLang="zh-CN" sz="1900" i="1" baseline="-25000" dirty="0" err="1"/>
                  <a:t>k</a:t>
                </a:r>
                <a:r>
                  <a:rPr lang="zh-CN" altLang="zh-CN" sz="1900" dirty="0"/>
                  <a:t>的质量，函数值越高表示该词汇的正确性越高。分词的好坏用所有词汇的质量的和来表示。例如对句子“确实在理”分词，</a:t>
                </a:r>
                <a:r>
                  <a:rPr lang="en-US" altLang="zh-CN" sz="1900" dirty="0"/>
                  <a:t>quality(</a:t>
                </a:r>
                <a:r>
                  <a:rPr lang="zh-CN" altLang="zh-CN" sz="1900" dirty="0"/>
                  <a:t>确实</a:t>
                </a:r>
                <a:r>
                  <a:rPr lang="en-US" altLang="zh-CN" sz="1900" dirty="0"/>
                  <a:t>) + quality(</a:t>
                </a:r>
                <a:r>
                  <a:rPr lang="zh-CN" altLang="zh-CN" sz="1900" dirty="0"/>
                  <a:t>在理</a:t>
                </a:r>
                <a:r>
                  <a:rPr lang="en-US" altLang="zh-CN" sz="1900" dirty="0"/>
                  <a:t>) &gt; quality(</a:t>
                </a:r>
                <a:r>
                  <a:rPr lang="zh-CN" altLang="zh-CN" sz="1900" dirty="0"/>
                  <a:t>确</a:t>
                </a:r>
                <a:r>
                  <a:rPr lang="en-US" altLang="zh-CN" sz="1900" dirty="0"/>
                  <a:t>)+quality(</a:t>
                </a:r>
                <a:r>
                  <a:rPr lang="zh-CN" altLang="zh-CN" sz="1900" dirty="0"/>
                  <a:t>实在</a:t>
                </a:r>
                <a:r>
                  <a:rPr lang="en-US" altLang="zh-CN" sz="1900" dirty="0"/>
                  <a:t>)+quality(</a:t>
                </a:r>
                <a:r>
                  <a:rPr lang="zh-CN" altLang="zh-CN" sz="1900" dirty="0"/>
                  <a:t>理</a:t>
                </a:r>
                <a:r>
                  <a:rPr lang="en-US" altLang="zh-CN" sz="1900" dirty="0"/>
                  <a:t>)</a:t>
                </a:r>
                <a:r>
                  <a:rPr lang="zh-CN" altLang="zh-CN" sz="1900" dirty="0"/>
                  <a:t>。请设计一个动态规划算法对字符串</a:t>
                </a:r>
                <a:r>
                  <a:rPr lang="en-US" altLang="zh-CN" sz="1900" i="1" dirty="0"/>
                  <a:t>y</a:t>
                </a:r>
                <a:r>
                  <a:rPr lang="zh-CN" altLang="zh-CN" sz="1900" dirty="0"/>
                  <a:t>分词，要求最大化所有词汇的质量和。（假定你可以调用</a:t>
                </a:r>
                <a:r>
                  <a:rPr lang="en-US" altLang="zh-CN" sz="1900" dirty="0"/>
                  <a:t>quality(x)</a:t>
                </a:r>
                <a:r>
                  <a:rPr lang="zh-CN" altLang="zh-CN" sz="1900" dirty="0"/>
                  <a:t>函数在一步内得到任何长度的词汇的质量） </a:t>
                </a:r>
                <a:endParaRPr lang="en-US" altLang="zh-CN" sz="1900" dirty="0"/>
              </a:p>
              <a:p>
                <a:endParaRPr lang="en-US" altLang="zh-CN" sz="1900" dirty="0"/>
              </a:p>
              <a:p>
                <a:r>
                  <a:rPr lang="zh-CN" altLang="en-US" sz="1900" dirty="0"/>
                  <a:t>（</a:t>
                </a:r>
                <a:r>
                  <a:rPr lang="en-US" altLang="zh-CN" sz="1900" dirty="0"/>
                  <a:t>5</a:t>
                </a:r>
                <a:r>
                  <a:rPr lang="zh-CN" altLang="en-US" sz="1900" dirty="0"/>
                  <a:t>）</a:t>
                </a:r>
                <a:r>
                  <a:rPr lang="zh-CN" altLang="zh-CN" sz="1900" dirty="0"/>
                  <a:t>给定</a:t>
                </a:r>
                <a14:m>
                  <m:oMath xmlns:m="http://schemas.openxmlformats.org/officeDocument/2006/math">
                    <m:r>
                      <a:rPr lang="zh-CN" altLang="zh-CN" sz="1900" i="1">
                        <a:latin typeface="Cambria Math" panose="02040503050406030204" pitchFamily="18" charset="0"/>
                      </a:rPr>
                      <m:t> </m:t>
                    </m:r>
                    <m:r>
                      <a:rPr lang="en-US" altLang="zh-CN" sz="1900" i="1">
                        <a:latin typeface="Cambria Math" panose="02040503050406030204" pitchFamily="18" charset="0"/>
                      </a:rPr>
                      <m:t>𝑛</m:t>
                    </m:r>
                  </m:oMath>
                </a14:m>
                <a:r>
                  <a:rPr lang="zh-CN" altLang="zh-CN" sz="1900" dirty="0"/>
                  <a:t>个活动，活动</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𝑖</m:t>
                        </m:r>
                      </m:sub>
                    </m:sSub>
                  </m:oMath>
                </a14:m>
                <a:r>
                  <a:rPr lang="zh-CN" altLang="zh-CN" sz="1900" dirty="0"/>
                  <a:t>表示为一个三元组</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r>
                      <a:rPr lang="en-US" altLang="zh-CN" sz="1900">
                        <a:latin typeface="Cambria Math" panose="02040503050406030204" pitchFamily="18" charset="0"/>
                      </a:rPr>
                      <m:t>)</m:t>
                    </m:r>
                  </m:oMath>
                </a14:m>
                <a:r>
                  <a:rPr lang="zh-CN" altLang="zh-CN" sz="1900" dirty="0"/>
                  <a:t>，其中</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oMath>
                </a14:m>
                <a:r>
                  <a:rPr lang="zh-CN" altLang="zh-CN" sz="1900" dirty="0"/>
                  <a:t>表示活动开始时间，</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oMath>
                </a14:m>
                <a:r>
                  <a:rPr lang="zh-CN" altLang="zh-CN" sz="1900" dirty="0"/>
                  <a:t>表示活动的结束时间，</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oMath>
                </a14:m>
                <a:r>
                  <a:rPr lang="zh-CN" altLang="zh-CN" sz="1900" dirty="0"/>
                  <a:t>表示活动的权重。带权活动选择问题是选择一些活动，使得任意被选择的两个活动</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𝑖</m:t>
                        </m:r>
                      </m:sub>
                    </m:sSub>
                  </m:oMath>
                </a14:m>
                <a:r>
                  <a:rPr lang="zh-CN" altLang="zh-CN" sz="1900" dirty="0"/>
                  <a:t>和</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𝑗</m:t>
                        </m:r>
                      </m:sub>
                    </m:sSub>
                  </m:oMath>
                </a14:m>
                <a:r>
                  <a:rPr lang="zh-CN" altLang="zh-CN" sz="1900" dirty="0"/>
                  <a:t>执行时间互不相交，即区间</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r>
                      <a:rPr lang="en-US" altLang="zh-CN" sz="1900">
                        <a:latin typeface="Cambria Math" panose="02040503050406030204" pitchFamily="18" charset="0"/>
                      </a:rPr>
                      <m:t>]</m:t>
                    </m:r>
                  </m:oMath>
                </a14:m>
                <a:r>
                  <a:rPr lang="zh-CN" altLang="zh-CN" sz="1900" dirty="0"/>
                  <a:t>与</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𝑗</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𝑗</m:t>
                        </m:r>
                      </m:sub>
                    </m:sSub>
                    <m:r>
                      <a:rPr lang="en-US" altLang="zh-CN" sz="1900">
                        <a:latin typeface="Cambria Math" panose="02040503050406030204" pitchFamily="18" charset="0"/>
                      </a:rPr>
                      <m:t>]</m:t>
                    </m:r>
                  </m:oMath>
                </a14:m>
                <a:r>
                  <a:rPr lang="zh-CN" altLang="zh-CN" sz="1900" dirty="0"/>
                  <a:t>互不重叠，并且被选择的活动的权重和最大。请设计一种方法求解带权活动选择问题。</a:t>
                </a:r>
                <a:endParaRPr lang="en-US" altLang="zh-CN" sz="1900" dirty="0"/>
              </a:p>
              <a:p>
                <a:pPr lvl="1"/>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40669"/>
                <a:ext cx="8229600" cy="5796620"/>
              </a:xfrm>
              <a:blipFill>
                <a:blip r:embed="rId2"/>
                <a:stretch>
                  <a:fillRect t="-946" r="-370" b="-1156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70</a:t>
            </a:fld>
            <a:endParaRPr lang="en-US" altLang="zh-CN" dirty="0"/>
          </a:p>
        </p:txBody>
      </p:sp>
    </p:spTree>
    <p:extLst>
      <p:ext uri="{BB962C8B-B14F-4D97-AF65-F5344CB8AC3E}">
        <p14:creationId xmlns:p14="http://schemas.microsoft.com/office/powerpoint/2010/main" val="4224364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40669"/>
                <a:ext cx="8229600" cy="5796620"/>
              </a:xfrm>
            </p:spPr>
            <p:txBody>
              <a:bodyPr/>
              <a:lstStyle/>
              <a:p>
                <a:pPr lvl="0"/>
                <a:r>
                  <a:rPr lang="zh-CN" altLang="en-US" sz="1900" dirty="0"/>
                  <a:t>（</a:t>
                </a:r>
                <a:r>
                  <a:rPr lang="en-US" altLang="zh-CN" sz="1900" dirty="0"/>
                  <a:t>6</a:t>
                </a:r>
                <a:r>
                  <a:rPr lang="zh-CN" altLang="en-US" sz="1900" dirty="0"/>
                  <a:t>）</a:t>
                </a:r>
                <a:r>
                  <a:rPr lang="zh-CN" altLang="en-US" sz="2000" dirty="0"/>
                  <a:t>受限最短路径长度问题：给定一无向图</a:t>
                </a:r>
                <a:r>
                  <a:rPr lang="en-US" altLang="zh-CN" sz="2000" dirty="0"/>
                  <a:t>G=(V, E, A, B)</a:t>
                </a:r>
                <a:r>
                  <a:rPr lang="zh-CN" altLang="en-US" sz="2000" dirty="0"/>
                  <a:t>，</a:t>
                </a:r>
                <a:r>
                  <a:rPr lang="en-US" altLang="zh-CN" sz="2000" dirty="0"/>
                  <a:t>A(e)</a:t>
                </a:r>
                <a:r>
                  <a:rPr lang="zh-CN" altLang="en-US" sz="2000" dirty="0"/>
                  <a:t>表示边</a:t>
                </a:r>
                <a:r>
                  <a:rPr lang="en-US" altLang="zh-CN" sz="2000" dirty="0"/>
                  <a:t>e</a:t>
                </a:r>
                <a:r>
                  <a:rPr lang="zh-CN" altLang="en-US" sz="2000" dirty="0"/>
                  <a:t>的长度，</a:t>
                </a:r>
                <a:r>
                  <a:rPr lang="en-US" altLang="zh-CN" sz="2000" dirty="0"/>
                  <a:t>B(v)</a:t>
                </a:r>
                <a:r>
                  <a:rPr lang="zh-CN" altLang="en-US" sz="2000" dirty="0"/>
                  <a:t>表示顶点</a:t>
                </a:r>
                <a:r>
                  <a:rPr lang="en-US" altLang="zh-CN" sz="2000" dirty="0"/>
                  <a:t>v</a:t>
                </a:r>
                <a:r>
                  <a:rPr lang="zh-CN" altLang="en-US" sz="2000" dirty="0"/>
                  <a:t>的花费，计算小明从顶点</a:t>
                </a:r>
                <a:r>
                  <a:rPr lang="en-US" altLang="zh-CN" sz="2000" dirty="0"/>
                  <a:t>s</a:t>
                </a:r>
                <a:r>
                  <a:rPr lang="zh-CN" altLang="en-US" sz="2000" dirty="0"/>
                  <a:t>到顶点</a:t>
                </a:r>
                <a:r>
                  <a:rPr lang="en-US" altLang="zh-CN" sz="2000" dirty="0"/>
                  <a:t>d</a:t>
                </a:r>
                <a:r>
                  <a:rPr lang="zh-CN" altLang="en-US" sz="2000" dirty="0"/>
                  <a:t>的最短路径长度，满足以下限制，初始时小明随身携带</a:t>
                </a:r>
                <a:r>
                  <a:rPr lang="en-US" altLang="zh-CN" sz="2000" dirty="0"/>
                  <a:t>M</a:t>
                </a:r>
                <a:r>
                  <a:rPr lang="zh-CN" altLang="en-US" sz="2000" dirty="0"/>
                  <a:t>元钱，每经过一个顶点</a:t>
                </a:r>
                <a:r>
                  <a:rPr lang="en-US" altLang="zh-CN" sz="2000" dirty="0"/>
                  <a:t>v</a:t>
                </a:r>
                <a:r>
                  <a:rPr lang="zh-CN" altLang="en-US" sz="2000" dirty="0"/>
                  <a:t>，须交</a:t>
                </a:r>
                <a:r>
                  <a:rPr lang="en-US" altLang="zh-CN" sz="2000" dirty="0"/>
                  <a:t>B(v)</a:t>
                </a:r>
                <a:r>
                  <a:rPr lang="zh-CN" altLang="en-US" sz="2000" dirty="0"/>
                  <a:t>的过路费，若身上有大于</a:t>
                </a:r>
                <a:r>
                  <a:rPr lang="en-US" altLang="zh-CN" sz="2000" dirty="0"/>
                  <a:t>B(v)</a:t>
                </a:r>
                <a:r>
                  <a:rPr lang="zh-CN" altLang="en-US" sz="2000" dirty="0"/>
                  <a:t>的钱则可以通过，否则不可以通过。求顶点</a:t>
                </a:r>
                <a:r>
                  <a:rPr lang="en-US" altLang="zh-CN" sz="2000" dirty="0"/>
                  <a:t>s</a:t>
                </a:r>
                <a:r>
                  <a:rPr lang="zh-CN" altLang="en-US" sz="2000" dirty="0"/>
                  <a:t>到顶点</a:t>
                </a:r>
                <a:r>
                  <a:rPr lang="en-US" altLang="zh-CN" sz="2000" dirty="0"/>
                  <a:t>d</a:t>
                </a:r>
                <a:r>
                  <a:rPr lang="zh-CN" altLang="en-US" sz="2000" dirty="0"/>
                  <a:t>的最短路径</a:t>
                </a:r>
                <a:endParaRPr lang="zh-CN" altLang="en-US" sz="1900" dirty="0"/>
              </a:p>
              <a:p>
                <a:pPr lvl="0"/>
                <a:endParaRPr lang="en-US" altLang="zh-CN" sz="1900" dirty="0"/>
              </a:p>
              <a:p>
                <a:r>
                  <a:rPr lang="zh-CN" altLang="en-US" sz="1900" dirty="0"/>
                  <a:t>（</a:t>
                </a:r>
                <a:r>
                  <a:rPr lang="en-US" altLang="zh-CN" sz="1900" dirty="0"/>
                  <a:t>7</a:t>
                </a:r>
                <a:r>
                  <a:rPr lang="zh-CN" altLang="en-US" sz="1900" dirty="0"/>
                  <a:t>）</a:t>
                </a:r>
                <a:r>
                  <a:rPr lang="zh-CN" altLang="zh-CN" sz="1900" dirty="0"/>
                  <a:t>给定</a:t>
                </a:r>
                <a14:m>
                  <m:oMath xmlns:m="http://schemas.openxmlformats.org/officeDocument/2006/math">
                    <m:r>
                      <a:rPr lang="en-US" altLang="zh-CN" sz="1900" i="1">
                        <a:latin typeface="Cambria Math" panose="02040503050406030204" pitchFamily="18" charset="0"/>
                      </a:rPr>
                      <m:t>𝑛</m:t>
                    </m:r>
                  </m:oMath>
                </a14:m>
                <a:r>
                  <a:rPr lang="zh-CN" altLang="zh-CN" sz="1900" dirty="0"/>
                  <a:t>个物品，每个物品有大小</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oMath>
                </a14:m>
                <a:r>
                  <a:rPr lang="zh-CN" altLang="zh-CN" sz="1900" dirty="0"/>
                  <a:t>，价值</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oMath>
                </a14:m>
                <a:r>
                  <a:rPr lang="zh-CN" altLang="zh-CN" sz="1900" dirty="0"/>
                  <a:t>。背包容量为</a:t>
                </a:r>
                <a14:m>
                  <m:oMath xmlns:m="http://schemas.openxmlformats.org/officeDocument/2006/math">
                    <m:r>
                      <a:rPr lang="en-US" altLang="zh-CN" sz="1900" i="1">
                        <a:latin typeface="Cambria Math" panose="02040503050406030204" pitchFamily="18" charset="0"/>
                      </a:rPr>
                      <m:t>𝐶</m:t>
                    </m:r>
                  </m:oMath>
                </a14:m>
                <a:r>
                  <a:rPr lang="zh-CN" altLang="zh-CN" sz="1900" dirty="0"/>
                  <a:t>。要求找到一组物品，这些物品整包完全占满背包容量</a:t>
                </a:r>
                <a14:m>
                  <m:oMath xmlns:m="http://schemas.openxmlformats.org/officeDocument/2006/math">
                    <m:r>
                      <a:rPr lang="en-US" altLang="zh-CN" sz="1900" i="1">
                        <a:latin typeface="Cambria Math" panose="02040503050406030204" pitchFamily="18" charset="0"/>
                      </a:rPr>
                      <m:t>𝐶</m:t>
                    </m:r>
                  </m:oMath>
                </a14:m>
                <a:r>
                  <a:rPr lang="zh-CN" altLang="zh-CN" sz="1900" dirty="0"/>
                  <a:t>，且总体价值最大。请写出动态规划迭代公式。</a:t>
                </a:r>
                <a:endParaRPr lang="en-US" altLang="zh-CN" sz="1900" dirty="0"/>
              </a:p>
              <a:p>
                <a:endParaRPr lang="en-US" altLang="zh-CN" sz="1900" dirty="0"/>
              </a:p>
              <a:p>
                <a:r>
                  <a:rPr lang="zh-CN" altLang="en-US" sz="1900" dirty="0"/>
                  <a:t>（</a:t>
                </a:r>
                <a:r>
                  <a:rPr lang="en-US" altLang="zh-CN" sz="1900" dirty="0"/>
                  <a:t>8</a:t>
                </a:r>
                <a:r>
                  <a:rPr lang="zh-CN" altLang="en-US" sz="1900" dirty="0"/>
                  <a:t>）</a:t>
                </a:r>
                <a:r>
                  <a:rPr lang="zh-CN" altLang="zh-CN" sz="1900" dirty="0"/>
                  <a:t>最大子数组问题</a:t>
                </a:r>
                <a:r>
                  <a:rPr lang="zh-CN" altLang="en-US" sz="1900" dirty="0"/>
                  <a:t>：</a:t>
                </a:r>
                <a:r>
                  <a:rPr lang="zh-CN" altLang="zh-CN" sz="1900" dirty="0"/>
                  <a:t>一个包含</a:t>
                </a:r>
                <a:r>
                  <a:rPr lang="en-US" altLang="zh-CN" sz="1900" dirty="0"/>
                  <a:t>n</a:t>
                </a:r>
                <a:r>
                  <a:rPr lang="zh-CN" altLang="zh-CN" sz="1900" dirty="0"/>
                  <a:t>个整数（有正有负）的数组</a:t>
                </a:r>
                <a:r>
                  <a:rPr lang="en-US" altLang="zh-CN" sz="1900" dirty="0"/>
                  <a:t>A</a:t>
                </a:r>
                <a:r>
                  <a:rPr lang="zh-CN" altLang="zh-CN" sz="1900" dirty="0"/>
                  <a:t>，设计一</a:t>
                </a:r>
                <a:r>
                  <a:rPr lang="en-US" altLang="zh-CN" sz="1900" dirty="0"/>
                  <a:t>O(</a:t>
                </a:r>
                <a:r>
                  <a:rPr lang="en-US" altLang="zh-CN" sz="1900" dirty="0" err="1"/>
                  <a:t>nlogn</a:t>
                </a:r>
                <a:r>
                  <a:rPr lang="en-US" altLang="zh-CN" sz="1900" dirty="0"/>
                  <a:t>)</a:t>
                </a:r>
                <a:r>
                  <a:rPr lang="zh-CN" altLang="zh-CN" sz="1900" dirty="0"/>
                  <a:t>算法找出和最大的非空连续子数组。（例如：</a:t>
                </a:r>
                <a:r>
                  <a:rPr lang="en-US" altLang="zh-CN" sz="1900" dirty="0"/>
                  <a:t>[0, -2, 3, 5, -1, 2]</a:t>
                </a:r>
                <a:r>
                  <a:rPr lang="zh-CN" altLang="zh-CN" sz="1900" dirty="0"/>
                  <a:t>应返回</a:t>
                </a:r>
                <a:r>
                  <a:rPr lang="en-US" altLang="zh-CN" sz="1900" dirty="0"/>
                  <a:t>9</a:t>
                </a:r>
                <a:r>
                  <a:rPr lang="zh-CN" altLang="zh-CN" sz="1900" dirty="0"/>
                  <a:t>，</a:t>
                </a:r>
                <a:r>
                  <a:rPr lang="en-US" altLang="zh-CN" sz="1900" dirty="0"/>
                  <a:t>[-9, -2, -3, -5, -3]</a:t>
                </a:r>
                <a:r>
                  <a:rPr lang="zh-CN" altLang="zh-CN" sz="1900" dirty="0"/>
                  <a:t>应返回</a:t>
                </a:r>
                <a:r>
                  <a:rPr lang="en-US" altLang="zh-CN" sz="1900" dirty="0"/>
                  <a:t>-2</a:t>
                </a:r>
                <a:r>
                  <a:rPr lang="zh-CN" altLang="zh-CN" sz="1900" dirty="0"/>
                  <a:t>。）</a:t>
                </a:r>
                <a:endParaRPr lang="en-US" altLang="zh-CN" sz="1900" dirty="0"/>
              </a:p>
              <a:p>
                <a:endParaRPr lang="en-US" altLang="zh-CN" sz="1900" dirty="0"/>
              </a:p>
              <a:p>
                <a:r>
                  <a:rPr lang="zh-CN" altLang="en-US" sz="1900" dirty="0"/>
                  <a:t>（</a:t>
                </a:r>
                <a:r>
                  <a:rPr lang="en-US" altLang="zh-CN" sz="1900" dirty="0"/>
                  <a:t>9</a:t>
                </a:r>
                <a:r>
                  <a:rPr lang="zh-CN" altLang="en-US" sz="1900" dirty="0"/>
                  <a:t>）</a:t>
                </a:r>
                <a:r>
                  <a:rPr lang="zh-CN" altLang="zh-CN" sz="1900" dirty="0"/>
                  <a:t>最长非降子序列</a:t>
                </a:r>
                <a:r>
                  <a:rPr lang="zh-CN" altLang="en-US" sz="1900" dirty="0"/>
                  <a:t>：</a:t>
                </a:r>
                <a:r>
                  <a:rPr lang="zh-CN" altLang="zh-CN" sz="1900" dirty="0"/>
                  <a:t>一个序列有</a:t>
                </a:r>
                <a:r>
                  <a:rPr lang="en-US" altLang="zh-CN" sz="1900" dirty="0"/>
                  <a:t>N</a:t>
                </a:r>
                <a:r>
                  <a:rPr lang="zh-CN" altLang="zh-CN" sz="1900" dirty="0"/>
                  <a:t>个数：</a:t>
                </a:r>
                <a:r>
                  <a:rPr lang="en-US" altLang="zh-CN" sz="1900" dirty="0"/>
                  <a:t>A[1],A[2],…,A[N]</a:t>
                </a:r>
                <a:r>
                  <a:rPr lang="zh-CN" altLang="zh-CN" sz="1900" dirty="0"/>
                  <a:t>，求出最长非降子序列的长度。</a:t>
                </a:r>
              </a:p>
              <a:p>
                <a:endParaRPr lang="zh-CN" altLang="zh-CN" sz="1900" dirty="0"/>
              </a:p>
              <a:p>
                <a:pPr lvl="1"/>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40669"/>
                <a:ext cx="8229600" cy="5796620"/>
              </a:xfrm>
              <a:blipFill>
                <a:blip r:embed="rId2"/>
                <a:stretch>
                  <a:fillRect t="-946" r="-519"/>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71</a:t>
            </a:fld>
            <a:endParaRPr lang="en-US" altLang="zh-CN" dirty="0"/>
          </a:p>
        </p:txBody>
      </p:sp>
    </p:spTree>
    <p:extLst>
      <p:ext uri="{BB962C8B-B14F-4D97-AF65-F5344CB8AC3E}">
        <p14:creationId xmlns:p14="http://schemas.microsoft.com/office/powerpoint/2010/main" val="179095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en-US" altLang="zh-CN" dirty="0"/>
              <a:t>n</a:t>
            </a:r>
            <a:r>
              <a:rPr lang="zh-CN" altLang="zh-CN" dirty="0"/>
              <a:t>个矩阵</a:t>
            </a:r>
            <a:r>
              <a:rPr lang="zh-CN" altLang="en-US" dirty="0"/>
              <a:t>相乘，最小化乘法运算次数</a:t>
            </a:r>
            <a:r>
              <a:rPr lang="en-US" altLang="zh-CN" dirty="0"/>
              <a:t>?</a:t>
            </a:r>
          </a:p>
          <a:p>
            <a:pPr lvl="1"/>
            <a:r>
              <a:rPr lang="zh-CN" altLang="en-US" dirty="0"/>
              <a:t>但是，若可分别得到</a:t>
            </a:r>
            <a:r>
              <a:rPr lang="en-US" altLang="zh-CN" dirty="0">
                <a:solidFill>
                  <a:srgbClr val="C00000"/>
                </a:solidFill>
              </a:rPr>
              <a:t>M</a:t>
            </a:r>
            <a:r>
              <a:rPr lang="en-US" altLang="zh-CN" baseline="-25000" dirty="0">
                <a:solidFill>
                  <a:srgbClr val="C00000"/>
                </a:solidFill>
              </a:rPr>
              <a:t>1</a:t>
            </a:r>
            <a:r>
              <a:rPr lang="en-US" altLang="zh-CN" dirty="0">
                <a:solidFill>
                  <a:srgbClr val="C00000"/>
                </a:solidFill>
              </a:rPr>
              <a:t>M</a:t>
            </a:r>
            <a:r>
              <a:rPr lang="en-US" altLang="zh-CN" baseline="-25000" dirty="0">
                <a:solidFill>
                  <a:srgbClr val="C00000"/>
                </a:solidFill>
              </a:rPr>
              <a:t>2</a:t>
            </a:r>
            <a:r>
              <a:rPr lang="en-US" altLang="zh-CN" dirty="0">
                <a:solidFill>
                  <a:srgbClr val="C00000"/>
                </a:solidFill>
              </a:rPr>
              <a:t> </a:t>
            </a:r>
            <a:r>
              <a:rPr lang="en-US" altLang="zh-CN" baseline="-25000" dirty="0">
                <a:solidFill>
                  <a:srgbClr val="C00000"/>
                </a:solidFill>
              </a:rPr>
              <a:t>… </a:t>
            </a:r>
            <a:r>
              <a:rPr lang="en-US" altLang="zh-CN" dirty="0">
                <a:solidFill>
                  <a:srgbClr val="C00000"/>
                </a:solidFill>
              </a:rPr>
              <a:t>M</a:t>
            </a:r>
            <a:r>
              <a:rPr lang="en-US" altLang="zh-CN" baseline="-25000" dirty="0">
                <a:solidFill>
                  <a:srgbClr val="C00000"/>
                </a:solidFill>
              </a:rPr>
              <a:t>k</a:t>
            </a:r>
            <a:r>
              <a:rPr lang="zh-CN" altLang="en-US" dirty="0"/>
              <a:t>和</a:t>
            </a:r>
            <a:r>
              <a:rPr lang="en-US" altLang="zh-CN" dirty="0">
                <a:solidFill>
                  <a:srgbClr val="C00000"/>
                </a:solidFill>
              </a:rPr>
              <a:t>M</a:t>
            </a:r>
            <a:r>
              <a:rPr lang="en-US" altLang="zh-CN" baseline="-25000" dirty="0">
                <a:solidFill>
                  <a:srgbClr val="C00000"/>
                </a:solidFill>
              </a:rPr>
              <a:t>k+1</a:t>
            </a:r>
            <a:r>
              <a:rPr lang="en-US" altLang="zh-CN" dirty="0">
                <a:solidFill>
                  <a:srgbClr val="C00000"/>
                </a:solidFill>
              </a:rPr>
              <a:t>M</a:t>
            </a:r>
            <a:r>
              <a:rPr lang="en-US" altLang="zh-CN" baseline="-25000" dirty="0">
                <a:solidFill>
                  <a:srgbClr val="C00000"/>
                </a:solidFill>
              </a:rPr>
              <a:t>k+2</a:t>
            </a:r>
            <a:r>
              <a:rPr lang="en-US" altLang="zh-CN" dirty="0">
                <a:solidFill>
                  <a:srgbClr val="C00000"/>
                </a:solidFill>
              </a:rPr>
              <a:t> </a:t>
            </a:r>
            <a:r>
              <a:rPr lang="en-US" altLang="zh-CN" baseline="-25000" dirty="0">
                <a:solidFill>
                  <a:srgbClr val="C00000"/>
                </a:solidFill>
              </a:rPr>
              <a:t>… </a:t>
            </a:r>
            <a:r>
              <a:rPr lang="en-US" altLang="zh-CN" dirty="0" err="1">
                <a:solidFill>
                  <a:srgbClr val="C00000"/>
                </a:solidFill>
              </a:rPr>
              <a:t>M</a:t>
            </a:r>
            <a:r>
              <a:rPr lang="en-US" altLang="zh-CN" baseline="-25000" dirty="0" err="1">
                <a:solidFill>
                  <a:srgbClr val="C00000"/>
                </a:solidFill>
              </a:rPr>
              <a:t>n</a:t>
            </a:r>
            <a:r>
              <a:rPr lang="zh-CN" altLang="en-US" dirty="0"/>
              <a:t>的最小乘法次数，则可以得到在 </a:t>
            </a:r>
            <a:r>
              <a:rPr lang="en-US" altLang="zh-CN" dirty="0"/>
              <a:t>k</a:t>
            </a:r>
            <a:r>
              <a:rPr lang="zh-CN" altLang="en-US" dirty="0"/>
              <a:t>处断开的连乘方法</a:t>
            </a:r>
            <a:r>
              <a:rPr lang="en-US" altLang="zh-CN" dirty="0">
                <a:solidFill>
                  <a:srgbClr val="C00000"/>
                </a:solidFill>
              </a:rPr>
              <a:t>(M</a:t>
            </a:r>
            <a:r>
              <a:rPr lang="en-US" altLang="zh-CN" baseline="-25000" dirty="0">
                <a:solidFill>
                  <a:srgbClr val="C00000"/>
                </a:solidFill>
              </a:rPr>
              <a:t>1</a:t>
            </a:r>
            <a:r>
              <a:rPr lang="en-US" altLang="zh-CN" dirty="0">
                <a:solidFill>
                  <a:srgbClr val="C00000"/>
                </a:solidFill>
              </a:rPr>
              <a:t>M</a:t>
            </a:r>
            <a:r>
              <a:rPr lang="en-US" altLang="zh-CN" baseline="-25000" dirty="0">
                <a:solidFill>
                  <a:srgbClr val="C00000"/>
                </a:solidFill>
              </a:rPr>
              <a:t>2</a:t>
            </a:r>
            <a:r>
              <a:rPr lang="en-US" altLang="zh-CN" dirty="0">
                <a:solidFill>
                  <a:srgbClr val="C00000"/>
                </a:solidFill>
              </a:rPr>
              <a:t> </a:t>
            </a:r>
            <a:r>
              <a:rPr lang="en-US" altLang="zh-CN" baseline="-25000" dirty="0">
                <a:solidFill>
                  <a:srgbClr val="C00000"/>
                </a:solidFill>
              </a:rPr>
              <a:t>… </a:t>
            </a:r>
            <a:r>
              <a:rPr lang="en-US" altLang="zh-CN" dirty="0">
                <a:solidFill>
                  <a:srgbClr val="C00000"/>
                </a:solidFill>
              </a:rPr>
              <a:t>M</a:t>
            </a:r>
            <a:r>
              <a:rPr lang="en-US" altLang="zh-CN" baseline="-25000" dirty="0">
                <a:solidFill>
                  <a:srgbClr val="C00000"/>
                </a:solidFill>
              </a:rPr>
              <a:t>k</a:t>
            </a:r>
            <a:r>
              <a:rPr lang="en-US" altLang="zh-CN" dirty="0">
                <a:solidFill>
                  <a:srgbClr val="C00000"/>
                </a:solidFill>
              </a:rPr>
              <a:t>)(M</a:t>
            </a:r>
            <a:r>
              <a:rPr lang="en-US" altLang="zh-CN" baseline="-25000" dirty="0">
                <a:solidFill>
                  <a:srgbClr val="C00000"/>
                </a:solidFill>
              </a:rPr>
              <a:t>k+1</a:t>
            </a:r>
            <a:r>
              <a:rPr lang="en-US" altLang="zh-CN" dirty="0">
                <a:solidFill>
                  <a:srgbClr val="C00000"/>
                </a:solidFill>
              </a:rPr>
              <a:t>M</a:t>
            </a:r>
            <a:r>
              <a:rPr lang="en-US" altLang="zh-CN" baseline="-25000" dirty="0">
                <a:solidFill>
                  <a:srgbClr val="C00000"/>
                </a:solidFill>
              </a:rPr>
              <a:t>k+2</a:t>
            </a:r>
            <a:r>
              <a:rPr lang="en-US" altLang="zh-CN" dirty="0">
                <a:solidFill>
                  <a:srgbClr val="C00000"/>
                </a:solidFill>
              </a:rPr>
              <a:t> </a:t>
            </a:r>
            <a:r>
              <a:rPr lang="en-US" altLang="zh-CN" baseline="-25000" dirty="0">
                <a:solidFill>
                  <a:srgbClr val="C00000"/>
                </a:solidFill>
              </a:rPr>
              <a:t>… </a:t>
            </a:r>
            <a:r>
              <a:rPr lang="en-US" altLang="zh-CN" dirty="0" err="1">
                <a:solidFill>
                  <a:srgbClr val="C00000"/>
                </a:solidFill>
              </a:rPr>
              <a:t>M</a:t>
            </a:r>
            <a:r>
              <a:rPr lang="en-US" altLang="zh-CN" baseline="-25000" dirty="0" err="1">
                <a:solidFill>
                  <a:srgbClr val="C00000"/>
                </a:solidFill>
              </a:rPr>
              <a:t>n</a:t>
            </a:r>
            <a:r>
              <a:rPr lang="en-US" altLang="zh-CN" dirty="0">
                <a:solidFill>
                  <a:srgbClr val="C00000"/>
                </a:solidFill>
              </a:rPr>
              <a:t>)</a:t>
            </a:r>
            <a:r>
              <a:rPr lang="zh-CN" altLang="en-US" dirty="0"/>
              <a:t>的最小乘法次数</a:t>
            </a:r>
            <a:endParaRPr lang="en-US" altLang="zh-CN" dirty="0"/>
          </a:p>
          <a:p>
            <a:pPr lvl="2"/>
            <a:r>
              <a:rPr lang="zh-CN" altLang="en-US" dirty="0"/>
              <a:t>令</a:t>
            </a:r>
            <a:r>
              <a:rPr lang="en-US" altLang="zh-CN" dirty="0"/>
              <a:t>M</a:t>
            </a:r>
            <a:r>
              <a:rPr lang="en-US" altLang="zh-CN" baseline="-25000" dirty="0"/>
              <a:t>1</a:t>
            </a:r>
            <a:r>
              <a:rPr lang="en-US" altLang="zh-CN" dirty="0"/>
              <a:t>M</a:t>
            </a:r>
            <a:r>
              <a:rPr lang="en-US" altLang="zh-CN" baseline="-25000" dirty="0"/>
              <a:t>2</a:t>
            </a:r>
            <a:r>
              <a:rPr lang="en-US" altLang="zh-CN" dirty="0"/>
              <a:t> … M</a:t>
            </a:r>
            <a:r>
              <a:rPr lang="en-US" altLang="zh-CN" baseline="-25000" dirty="0"/>
              <a:t>k</a:t>
            </a:r>
            <a:r>
              <a:rPr lang="zh-CN" altLang="en-US" dirty="0"/>
              <a:t>的最小乘法次数为</a:t>
            </a:r>
            <a:r>
              <a:rPr lang="en-US" altLang="zh-CN" dirty="0"/>
              <a:t>m[1,k]</a:t>
            </a:r>
          </a:p>
          <a:p>
            <a:pPr lvl="2"/>
            <a:r>
              <a:rPr lang="en-US" altLang="zh-CN" dirty="0"/>
              <a:t>M</a:t>
            </a:r>
            <a:r>
              <a:rPr lang="en-US" altLang="zh-CN" baseline="-25000" dirty="0"/>
              <a:t>k+1</a:t>
            </a:r>
            <a:r>
              <a:rPr lang="en-US" altLang="zh-CN" dirty="0"/>
              <a:t>M</a:t>
            </a:r>
            <a:r>
              <a:rPr lang="en-US" altLang="zh-CN" baseline="-25000" dirty="0"/>
              <a:t>k+2</a:t>
            </a:r>
            <a:r>
              <a:rPr lang="en-US" altLang="zh-CN" dirty="0"/>
              <a:t> … </a:t>
            </a:r>
            <a:r>
              <a:rPr lang="en-US" altLang="zh-CN" dirty="0" err="1"/>
              <a:t>M</a:t>
            </a:r>
            <a:r>
              <a:rPr lang="en-US" altLang="zh-CN" baseline="-25000" dirty="0" err="1"/>
              <a:t>n</a:t>
            </a:r>
            <a:r>
              <a:rPr lang="zh-CN" altLang="en-US" dirty="0"/>
              <a:t>的最小乘法次数为</a:t>
            </a:r>
            <a:r>
              <a:rPr lang="en-US" altLang="zh-CN" dirty="0"/>
              <a:t>m[k+1,n]</a:t>
            </a:r>
            <a:endParaRPr lang="en-US" altLang="zh-CN" baseline="-25000" dirty="0"/>
          </a:p>
          <a:p>
            <a:pPr lvl="2"/>
            <a:r>
              <a:rPr lang="zh-CN" altLang="en-US" dirty="0"/>
              <a:t>则</a:t>
            </a:r>
            <a:r>
              <a:rPr lang="en-US" altLang="zh-CN" dirty="0"/>
              <a:t>k</a:t>
            </a:r>
            <a:r>
              <a:rPr lang="zh-CN" altLang="en-US" dirty="0"/>
              <a:t>处断开的最少乘法数</a:t>
            </a:r>
            <a:r>
              <a:rPr lang="en-US" altLang="zh-CN" dirty="0"/>
              <a:t>m[1,k] + m[k+1,n] +r</a:t>
            </a:r>
            <a:r>
              <a:rPr lang="en-US" altLang="zh-CN" baseline="-25000" dirty="0"/>
              <a:t>1</a:t>
            </a:r>
            <a:r>
              <a:rPr lang="en-US" altLang="zh-CN" dirty="0">
                <a:sym typeface="Symbol"/>
              </a:rPr>
              <a:t></a:t>
            </a:r>
            <a:r>
              <a:rPr lang="en-US" altLang="zh-CN" dirty="0"/>
              <a:t>c</a:t>
            </a:r>
            <a:r>
              <a:rPr lang="en-US" altLang="zh-CN" baseline="-25000" dirty="0"/>
              <a:t>k</a:t>
            </a:r>
            <a:r>
              <a:rPr lang="en-US" altLang="zh-CN" dirty="0">
                <a:sym typeface="Symbol"/>
              </a:rPr>
              <a:t></a:t>
            </a:r>
            <a:r>
              <a:rPr lang="en-US" altLang="zh-CN" dirty="0"/>
              <a:t>c</a:t>
            </a:r>
            <a:r>
              <a:rPr lang="en-US" altLang="zh-CN" baseline="-25000" dirty="0"/>
              <a:t>n</a:t>
            </a:r>
            <a:endParaRPr lang="en-US" altLang="zh-CN" dirty="0"/>
          </a:p>
          <a:p>
            <a:pPr lvl="2"/>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8</a:t>
            </a:fld>
            <a:endParaRPr lang="en-US" altLang="zh-CN" dirty="0"/>
          </a:p>
        </p:txBody>
      </p:sp>
      <p:sp>
        <p:nvSpPr>
          <p:cNvPr id="6" name="TextBox 5"/>
          <p:cNvSpPr txBox="1"/>
          <p:nvPr/>
        </p:nvSpPr>
        <p:spPr>
          <a:xfrm>
            <a:off x="1439651" y="4906615"/>
            <a:ext cx="595227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具有最优子结构：</a:t>
            </a:r>
          </a:p>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183444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
        <p:nvSpPr>
          <p:cNvPr id="19" name="Line 22"/>
          <p:cNvSpPr>
            <a:spLocks noChangeShapeType="1"/>
          </p:cNvSpPr>
          <p:nvPr/>
        </p:nvSpPr>
        <p:spPr bwMode="auto">
          <a:xfrm flipH="1">
            <a:off x="2199893" y="1818112"/>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4411369" y="1924425"/>
            <a:ext cx="0"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4"/>
          <p:cNvSpPr>
            <a:spLocks noChangeShapeType="1"/>
          </p:cNvSpPr>
          <p:nvPr/>
        </p:nvSpPr>
        <p:spPr bwMode="auto">
          <a:xfrm>
            <a:off x="5201567" y="1840430"/>
            <a:ext cx="119651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6"/>
          <p:cNvSpPr>
            <a:spLocks noChangeShapeType="1"/>
          </p:cNvSpPr>
          <p:nvPr/>
        </p:nvSpPr>
        <p:spPr bwMode="auto">
          <a:xfrm flipH="1">
            <a:off x="1155610" y="3179945"/>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7"/>
          <p:cNvSpPr>
            <a:spLocks noChangeShapeType="1"/>
          </p:cNvSpPr>
          <p:nvPr/>
        </p:nvSpPr>
        <p:spPr bwMode="auto">
          <a:xfrm>
            <a:off x="1931081" y="3179945"/>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5"/>
          <p:cNvSpPr txBox="1">
            <a:spLocks noChangeArrowheads="1"/>
          </p:cNvSpPr>
          <p:nvPr/>
        </p:nvSpPr>
        <p:spPr bwMode="auto">
          <a:xfrm>
            <a:off x="3571970" y="1457159"/>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4" name="Text Box 5"/>
          <p:cNvSpPr txBox="1">
            <a:spLocks noChangeArrowheads="1"/>
          </p:cNvSpPr>
          <p:nvPr/>
        </p:nvSpPr>
        <p:spPr bwMode="auto">
          <a:xfrm>
            <a:off x="863588" y="2706058"/>
            <a:ext cx="183620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 </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5" name="Text Box 5"/>
          <p:cNvSpPr txBox="1">
            <a:spLocks noChangeArrowheads="1"/>
          </p:cNvSpPr>
          <p:nvPr/>
        </p:nvSpPr>
        <p:spPr bwMode="auto">
          <a:xfrm>
            <a:off x="3311861" y="2706058"/>
            <a:ext cx="2160239"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 (M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6" name="Text Box 5"/>
          <p:cNvSpPr txBox="1">
            <a:spLocks noChangeArrowheads="1"/>
          </p:cNvSpPr>
          <p:nvPr/>
        </p:nvSpPr>
        <p:spPr bwMode="auto">
          <a:xfrm>
            <a:off x="6192180" y="2706058"/>
            <a:ext cx="198022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 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7" name="Text Box 5"/>
          <p:cNvSpPr txBox="1">
            <a:spLocks noChangeArrowheads="1"/>
          </p:cNvSpPr>
          <p:nvPr/>
        </p:nvSpPr>
        <p:spPr bwMode="auto">
          <a:xfrm>
            <a:off x="809582"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38" name="Text Box 5"/>
          <p:cNvSpPr txBox="1">
            <a:spLocks noChangeArrowheads="1"/>
          </p:cNvSpPr>
          <p:nvPr/>
        </p:nvSpPr>
        <p:spPr bwMode="auto">
          <a:xfrm>
            <a:off x="1871700" y="4077072"/>
            <a:ext cx="918102"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9" name="Text Box 5"/>
          <p:cNvSpPr txBox="1">
            <a:spLocks noChangeArrowheads="1"/>
          </p:cNvSpPr>
          <p:nvPr/>
        </p:nvSpPr>
        <p:spPr bwMode="auto">
          <a:xfrm>
            <a:off x="3421047" y="4077072"/>
            <a:ext cx="970933"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0" name="Text Box 5"/>
          <p:cNvSpPr txBox="1">
            <a:spLocks noChangeArrowheads="1"/>
          </p:cNvSpPr>
          <p:nvPr/>
        </p:nvSpPr>
        <p:spPr bwMode="auto">
          <a:xfrm>
            <a:off x="4535996" y="4077072"/>
            <a:ext cx="985587"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1" name="Text Box 5"/>
          <p:cNvSpPr txBox="1">
            <a:spLocks noChangeArrowheads="1"/>
          </p:cNvSpPr>
          <p:nvPr/>
        </p:nvSpPr>
        <p:spPr bwMode="auto">
          <a:xfrm>
            <a:off x="6300192" y="4077072"/>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2" name="Text Box 5"/>
          <p:cNvSpPr txBox="1">
            <a:spLocks noChangeArrowheads="1"/>
          </p:cNvSpPr>
          <p:nvPr/>
        </p:nvSpPr>
        <p:spPr bwMode="auto">
          <a:xfrm>
            <a:off x="7362310"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43" name="Line 26"/>
          <p:cNvSpPr>
            <a:spLocks noChangeShapeType="1"/>
          </p:cNvSpPr>
          <p:nvPr/>
        </p:nvSpPr>
        <p:spPr bwMode="auto">
          <a:xfrm flipH="1">
            <a:off x="3832533" y="3167723"/>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27"/>
          <p:cNvSpPr>
            <a:spLocks noChangeShapeType="1"/>
          </p:cNvSpPr>
          <p:nvPr/>
        </p:nvSpPr>
        <p:spPr bwMode="auto">
          <a:xfrm>
            <a:off x="4608004" y="3167723"/>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26"/>
          <p:cNvSpPr>
            <a:spLocks noChangeShapeType="1"/>
          </p:cNvSpPr>
          <p:nvPr/>
        </p:nvSpPr>
        <p:spPr bwMode="auto">
          <a:xfrm flipH="1">
            <a:off x="6698823" y="3167723"/>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27"/>
          <p:cNvSpPr>
            <a:spLocks noChangeShapeType="1"/>
          </p:cNvSpPr>
          <p:nvPr/>
        </p:nvSpPr>
        <p:spPr bwMode="auto">
          <a:xfrm>
            <a:off x="7474294" y="3167723"/>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TextBox 46"/>
          <p:cNvSpPr txBox="1"/>
          <p:nvPr/>
        </p:nvSpPr>
        <p:spPr>
          <a:xfrm>
            <a:off x="2675567" y="5004465"/>
            <a:ext cx="348044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p>
        </p:txBody>
      </p:sp>
    </p:spTree>
    <p:extLst>
      <p:ext uri="{BB962C8B-B14F-4D97-AF65-F5344CB8AC3E}">
        <p14:creationId xmlns:p14="http://schemas.microsoft.com/office/powerpoint/2010/main" val="21160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linds(horizontal)">
                                      <p:cBhvr>
                                        <p:cTn id="38" dur="500"/>
                                        <p:tgtEl>
                                          <p:spTgt spid="3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blinds(horizontal)">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blinds(horizontal)">
                                      <p:cBhvr>
                                        <p:cTn id="52" dur="500"/>
                                        <p:tgtEl>
                                          <p:spTgt spid="3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up)">
                                      <p:cBhvr>
                                        <p:cTn id="60" dur="500"/>
                                        <p:tgtEl>
                                          <p:spTgt spid="4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up)">
                                      <p:cBhvr>
                                        <p:cTn id="63" dur="500"/>
                                        <p:tgtEl>
                                          <p:spTgt spid="4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blinds(horizontal)">
                                      <p:cBhvr>
                                        <p:cTn id="66" dur="500"/>
                                        <p:tgtEl>
                                          <p:spTgt spid="4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linds(horizontal)">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6"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11919</TotalTime>
  <Words>8274</Words>
  <Application>Microsoft Office PowerPoint</Application>
  <PresentationFormat>全屏显示(4:3)</PresentationFormat>
  <Paragraphs>1073</Paragraphs>
  <Slides>71</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71</vt:i4>
      </vt:variant>
    </vt:vector>
  </HeadingPairs>
  <TitlesOfParts>
    <vt:vector size="82" baseType="lpstr">
      <vt:lpstr>仿宋_GB2312</vt:lpstr>
      <vt:lpstr>华文行楷</vt:lpstr>
      <vt:lpstr>隶书</vt:lpstr>
      <vt:lpstr>Arial</vt:lpstr>
      <vt:lpstr>Calibri</vt:lpstr>
      <vt:lpstr>Cambria Math</vt:lpstr>
      <vt:lpstr>Courier New</vt:lpstr>
      <vt:lpstr>Times New Roman</vt:lpstr>
      <vt:lpstr>Wingdings</vt:lpstr>
      <vt:lpstr>Pixel</vt:lpstr>
      <vt:lpstr>自定义设计方案</vt:lpstr>
      <vt:lpstr>动态规划</vt:lpstr>
      <vt:lpstr>本章内容</vt:lpstr>
      <vt:lpstr>动态规划原理</vt:lpstr>
      <vt:lpstr>动态规划原理</vt:lpstr>
      <vt:lpstr>矩阵连乘</vt:lpstr>
      <vt:lpstr>矩阵连乘</vt:lpstr>
      <vt:lpstr>矩阵连乘</vt:lpstr>
      <vt:lpstr>矩阵连乘</vt:lpstr>
      <vt:lpstr>矩阵连乘</vt:lpstr>
      <vt:lpstr>矩阵连乘</vt:lpstr>
      <vt:lpstr>矩阵连乘</vt:lpstr>
      <vt:lpstr>矩阵连乘</vt:lpstr>
      <vt:lpstr>矩阵连乘</vt:lpstr>
      <vt:lpstr>钢条切割</vt:lpstr>
      <vt:lpstr>钢条切割</vt:lpstr>
      <vt:lpstr>钢条切割</vt:lpstr>
      <vt:lpstr>钢条切割</vt:lpstr>
      <vt:lpstr>钢条切割</vt:lpstr>
      <vt:lpstr>钢条切割</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0/1背包问题</vt:lpstr>
      <vt:lpstr>0/1背包问题</vt:lpstr>
      <vt:lpstr>0/1背包问题</vt:lpstr>
      <vt:lpstr>0/1背包问题</vt:lpstr>
      <vt:lpstr>0/1背包问题</vt:lpstr>
      <vt:lpstr>0/1背包问题</vt:lpstr>
      <vt:lpstr>0/1背包问题</vt:lpstr>
      <vt:lpstr>小结</vt:lpstr>
      <vt:lpstr>PowerPoint 演示文稿</vt:lpstr>
      <vt:lpstr>PowerPoint 演示文稿</vt:lpstr>
      <vt:lpstr>PowerPoint 演示文稿</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f xl</cp:lastModifiedBy>
  <cp:revision>1448</cp:revision>
  <cp:lastPrinted>1601-01-01T00:00:00Z</cp:lastPrinted>
  <dcterms:created xsi:type="dcterms:W3CDTF">2009-06-26T00:04:30Z</dcterms:created>
  <dcterms:modified xsi:type="dcterms:W3CDTF">2019-11-22T18:16:05Z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