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4"/>
  </p:notesMasterIdLst>
  <p:handoutMasterIdLst>
    <p:handoutMasterId r:id="rId35"/>
  </p:handoutMasterIdLst>
  <p:sldIdLst>
    <p:sldId id="286" r:id="rId3"/>
    <p:sldId id="277" r:id="rId4"/>
    <p:sldId id="296" r:id="rId5"/>
    <p:sldId id="287" r:id="rId6"/>
    <p:sldId id="311" r:id="rId7"/>
    <p:sldId id="324" r:id="rId8"/>
    <p:sldId id="325" r:id="rId9"/>
    <p:sldId id="315" r:id="rId10"/>
    <p:sldId id="316" r:id="rId11"/>
    <p:sldId id="333" r:id="rId12"/>
    <p:sldId id="326" r:id="rId13"/>
    <p:sldId id="328" r:id="rId14"/>
    <p:sldId id="329" r:id="rId15"/>
    <p:sldId id="330" r:id="rId16"/>
    <p:sldId id="331" r:id="rId17"/>
    <p:sldId id="332" r:id="rId18"/>
    <p:sldId id="318" r:id="rId19"/>
    <p:sldId id="319" r:id="rId20"/>
    <p:sldId id="320" r:id="rId21"/>
    <p:sldId id="321" r:id="rId22"/>
    <p:sldId id="322" r:id="rId23"/>
    <p:sldId id="323" r:id="rId24"/>
    <p:sldId id="339" r:id="rId25"/>
    <p:sldId id="334" r:id="rId26"/>
    <p:sldId id="335" r:id="rId27"/>
    <p:sldId id="338" r:id="rId28"/>
    <p:sldId id="288" r:id="rId29"/>
    <p:sldId id="289" r:id="rId30"/>
    <p:sldId id="290" r:id="rId31"/>
    <p:sldId id="291" r:id="rId32"/>
    <p:sldId id="29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东南大学计算机学院 方效林</a:t>
            </a:r>
            <a:endParaRPr lang="en-US" altLang="zh-CN" sz="360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在线算法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8DBA-AAED-3B4D-9E6D-338CF739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摘麦穗问题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F926-F3C6-554A-A849-76352EEBD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cs typeface="Times New Roman (Hebrew)" charset="0"/>
                  </a:rPr>
                  <a:t>摘下最大的麦穗 </a:t>
                </a:r>
                <a:r>
                  <a:rPr lang="zh-CN" altLang="en-US" sz="2800" dirty="0">
                    <a:cs typeface="Times New Roman (Hebrew)" charset="0"/>
                    <a:sym typeface="Wingdings"/>
                  </a:rPr>
                  <a:t> </a:t>
                </a:r>
                <a:r>
                  <a:rPr lang="zh-CN" altLang="en-US" sz="2800" dirty="0">
                    <a:cs typeface="Times New Roman (Hebrew)" charset="0"/>
                  </a:rPr>
                  <a:t>第二大麦穗在前一半路程且最大麦穗在后一半路程</a:t>
                </a:r>
                <a:endParaRPr lang="en-US" altLang="zh-CN" sz="2800" dirty="0">
                  <a:cs typeface="Times New Roman (Hebrew)" charset="0"/>
                </a:endParaRPr>
              </a:p>
              <a:p>
                <a:pPr lvl="1"/>
                <a:r>
                  <a:rPr lang="zh-CN" altLang="en-US" sz="2400" dirty="0">
                    <a:cs typeface="Times New Roman (Hebrew)" charset="0"/>
                  </a:rPr>
                  <a:t>如果这样，我们在前一半路程记下第二大麦穗，在后一半路程选择更大的麦穗，摘下最大麦穗</a:t>
                </a:r>
                <a:endParaRPr lang="en-US" altLang="zh-CN" sz="2400" dirty="0">
                  <a:cs typeface="Times New Roman (Hebrew)" charset="0"/>
                </a:endParaRPr>
              </a:p>
              <a:p>
                <a:r>
                  <a:rPr lang="zh-CN" altLang="en-US" sz="2800" dirty="0">
                    <a:cs typeface="Times New Roman (Hebrew)" charset="0"/>
                  </a:rPr>
                  <a:t>发生的概率：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 (Hebrew)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cs typeface="Times New Roman (Hebrew)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cs typeface="Times New Roman (Hebrew)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=25%</m:t>
                    </m:r>
                  </m:oMath>
                </a14:m>
                <a:endParaRPr lang="en-US" sz="2800" dirty="0"/>
              </a:p>
              <a:p>
                <a:r>
                  <a:rPr lang="zh-CN" altLang="en-US" sz="2800" dirty="0"/>
                  <a:t>思考：</a:t>
                </a:r>
                <a:r>
                  <a:rPr lang="zh-Hans" altLang="en-US" sz="2800" dirty="0"/>
                  <a:t>分析得是否准确，</a:t>
                </a:r>
                <a:r>
                  <a:rPr lang="zh-CN" altLang="en-US" sz="2800" dirty="0"/>
                  <a:t>是否还可以提高？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F926-F3C6-554A-A849-76352EEBD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4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827FE85-37C3-7C43-A3D8-3D3E3823D386}"/>
              </a:ext>
            </a:extLst>
          </p:cNvPr>
          <p:cNvGrpSpPr/>
          <p:nvPr/>
        </p:nvGrpSpPr>
        <p:grpSpPr>
          <a:xfrm>
            <a:off x="1367644" y="3969060"/>
            <a:ext cx="5844516" cy="996439"/>
            <a:chOff x="1100138" y="2540574"/>
            <a:chExt cx="5844516" cy="9964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BB75B7-125D-BC46-AD24-FF256978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38" y="3002239"/>
              <a:ext cx="276976" cy="49877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CA8C26-86B0-E141-B4B9-0BFFE64F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99" y="3056245"/>
              <a:ext cx="216995" cy="3907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848B49-7712-C749-AFFB-918F0997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60" y="3002239"/>
              <a:ext cx="276976" cy="4987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3C7698-96E5-9F47-B488-ABDF08A00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21" y="3092249"/>
              <a:ext cx="177008" cy="318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D0F53C-AEDD-B64A-92D8-8E71CDA8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782" y="2966235"/>
              <a:ext cx="316964" cy="5707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D32E38-576D-CE4A-8D83-BE1B5CC4E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443" y="3056245"/>
              <a:ext cx="216995" cy="39075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9CA073-60A3-CD4B-87DE-9E2E0F2C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04" y="3002239"/>
              <a:ext cx="276976" cy="4987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7BED93-6360-C048-A421-5CD0D8B6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765" y="2966235"/>
              <a:ext cx="316964" cy="57077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588340-4430-CC45-B90E-A2316798F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428" y="3002239"/>
              <a:ext cx="276976" cy="4987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A6AE5A-5B36-9545-A8AD-1A9B7984BBA7}"/>
                </a:ext>
              </a:extLst>
            </p:cNvPr>
            <p:cNvSpPr txBox="1"/>
            <p:nvPr/>
          </p:nvSpPr>
          <p:spPr>
            <a:xfrm>
              <a:off x="3800438" y="2540574"/>
              <a:ext cx="31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5400" dirty="0">
                  <a:solidFill>
                    <a:srgbClr val="DD5100"/>
                  </a:solidFill>
                </a:rPr>
                <a:t>…………</a:t>
              </a:r>
              <a:endParaRPr lang="en-US" sz="5400" dirty="0">
                <a:solidFill>
                  <a:srgbClr val="DD5100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DB8E42F-B542-8D4A-A389-F6D4D808A9A6}"/>
              </a:ext>
            </a:extLst>
          </p:cNvPr>
          <p:cNvSpPr/>
          <p:nvPr/>
        </p:nvSpPr>
        <p:spPr>
          <a:xfrm>
            <a:off x="5291234" y="450599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DEBFBD51-2C64-4291-9DCF-08BAA5BF1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0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6782-278F-9243-B12C-30F9164A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概率是多少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C451-9C8B-5646-A28D-9273B3A7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>
                <a:cs typeface="Times New Roman (Hebrew)" charset="0"/>
              </a:rPr>
              <a:t>边走边观察前 </a:t>
            </a:r>
            <a:r>
              <a:rPr lang="en-US" altLang="zh-Hans" i="1" dirty="0">
                <a:cs typeface="Times New Roman (Hebrew)" charset="0"/>
              </a:rPr>
              <a:t>r</a:t>
            </a:r>
            <a:r>
              <a:rPr lang="en-US" altLang="zh-Hans" dirty="0">
                <a:cs typeface="Times New Roman (Hebrew)" charset="0"/>
              </a:rPr>
              <a:t>-1</a:t>
            </a:r>
            <a:r>
              <a:rPr lang="zh-Hans" altLang="en-US" dirty="0">
                <a:cs typeface="Times New Roman (Hebrew)" charset="0"/>
              </a:rPr>
              <a:t> 只麦穗</a:t>
            </a:r>
            <a:r>
              <a:rPr lang="zh-CN" altLang="en-US" dirty="0">
                <a:cs typeface="Times New Roman (Hebrew)" charset="0"/>
              </a:rPr>
              <a:t>，记下最大</a:t>
            </a:r>
            <a:r>
              <a:rPr lang="zh-Hans" altLang="en-US" dirty="0">
                <a:cs typeface="Times New Roman (Hebrew)" charset="0"/>
              </a:rPr>
              <a:t>的</a:t>
            </a:r>
            <a:r>
              <a:rPr lang="zh-CN" altLang="en-US" dirty="0">
                <a:cs typeface="Times New Roman (Hebrew)" charset="0"/>
              </a:rPr>
              <a:t>，</a:t>
            </a:r>
            <a:r>
              <a:rPr lang="zh-Hans" altLang="en-US" dirty="0">
                <a:cs typeface="Times New Roman (Hebrew)" charset="0"/>
              </a:rPr>
              <a:t>从第 </a:t>
            </a:r>
            <a:r>
              <a:rPr lang="en-US" altLang="zh-Hans" i="1" dirty="0">
                <a:cs typeface="Times New Roman (Hebrew)" charset="0"/>
              </a:rPr>
              <a:t>r</a:t>
            </a:r>
            <a:r>
              <a:rPr lang="zh-Hans" altLang="en-US" dirty="0">
                <a:cs typeface="Times New Roman (Hebrew)" charset="0"/>
              </a:rPr>
              <a:t> 只麦穗开始</a:t>
            </a:r>
            <a:r>
              <a:rPr lang="zh-CN" altLang="en-US" dirty="0">
                <a:cs typeface="Times New Roman (Hebrew)" charset="0"/>
              </a:rPr>
              <a:t>，摘下第一个更大的麦穗</a:t>
            </a:r>
            <a:r>
              <a:rPr lang="zh-Hans" altLang="en-US" dirty="0">
                <a:cs typeface="Times New Roman (Hebrew)" charset="0"/>
              </a:rPr>
              <a:t>。</a:t>
            </a:r>
            <a:endParaRPr lang="en-US" altLang="zh-Hans" dirty="0">
              <a:cs typeface="Times New Roman (Hebrew)" charset="0"/>
            </a:endParaRPr>
          </a:p>
          <a:p>
            <a:r>
              <a:rPr lang="zh-Hans" altLang="en-US" dirty="0"/>
              <a:t>问：摘下的是最大麦穗的概率是多少？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FAA2B2-FFAC-8E47-AB91-89EF0973284F}"/>
              </a:ext>
            </a:extLst>
          </p:cNvPr>
          <p:cNvGrpSpPr/>
          <p:nvPr/>
        </p:nvGrpSpPr>
        <p:grpSpPr>
          <a:xfrm>
            <a:off x="1259632" y="3248980"/>
            <a:ext cx="5844516" cy="996439"/>
            <a:chOff x="1100138" y="2540574"/>
            <a:chExt cx="5844516" cy="9964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DB53DA-D5E7-F740-8DA0-A8FEF1875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38" y="3002239"/>
              <a:ext cx="276976" cy="49877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33E571-5C28-BB49-ACEB-2F4C073F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99" y="3056245"/>
              <a:ext cx="216995" cy="3907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87654B-C00D-EC4C-8E85-4C65B05B4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60" y="3002239"/>
              <a:ext cx="276976" cy="4987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B485FD-499F-D944-9761-3C357247E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21" y="3092249"/>
              <a:ext cx="177008" cy="3187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D18A61-281E-4541-84AD-450E2E4BE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782" y="2966235"/>
              <a:ext cx="316964" cy="570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883E07-EB37-1A4B-8B4B-19BCC61A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443" y="3056245"/>
              <a:ext cx="216995" cy="39075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DC10EF3-1EED-E44F-8B53-9ABF3321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04" y="3002239"/>
              <a:ext cx="276976" cy="4987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6F84576-F9FD-FA4A-9688-A553D17B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765" y="2966235"/>
              <a:ext cx="316964" cy="57077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E2E7080-CFA1-E54C-A881-77DEEBDE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428" y="3002239"/>
              <a:ext cx="276976" cy="4987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3FA95D-9592-1D4D-B77B-A3AC1542E789}"/>
                </a:ext>
              </a:extLst>
            </p:cNvPr>
            <p:cNvSpPr txBox="1"/>
            <p:nvPr/>
          </p:nvSpPr>
          <p:spPr>
            <a:xfrm>
              <a:off x="3800438" y="2540574"/>
              <a:ext cx="31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5400" dirty="0">
                  <a:solidFill>
                    <a:srgbClr val="DD5100"/>
                  </a:solidFill>
                </a:rPr>
                <a:t>…………</a:t>
              </a:r>
              <a:endParaRPr lang="en-US" sz="5400" dirty="0">
                <a:solidFill>
                  <a:srgbClr val="DD5100"/>
                </a:solidFill>
              </a:endParaRPr>
            </a:p>
          </p:txBody>
        </p:sp>
      </p:grpSp>
      <p:sp>
        <p:nvSpPr>
          <p:cNvPr id="30" name="Left Brace 29">
            <a:extLst>
              <a:ext uri="{FF2B5EF4-FFF2-40B4-BE49-F238E27FC236}">
                <a16:creationId xmlns:a16="http://schemas.microsoft.com/office/drawing/2014/main" id="{27761112-A206-F248-9627-2FFE3A9FA3D0}"/>
              </a:ext>
            </a:extLst>
          </p:cNvPr>
          <p:cNvSpPr/>
          <p:nvPr/>
        </p:nvSpPr>
        <p:spPr>
          <a:xfrm rot="5400000">
            <a:off x="2399240" y="2154467"/>
            <a:ext cx="360041" cy="2608299"/>
          </a:xfrm>
          <a:prstGeom prst="leftBrace">
            <a:avLst>
              <a:gd name="adj1" fmla="val 19246"/>
              <a:gd name="adj2" fmla="val 430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9CF15C-CD6C-864F-B283-9B9E8D4E7697}"/>
              </a:ext>
            </a:extLst>
          </p:cNvPr>
          <p:cNvSpPr txBox="1"/>
          <p:nvPr/>
        </p:nvSpPr>
        <p:spPr>
          <a:xfrm>
            <a:off x="2064060" y="2931912"/>
            <a:ext cx="10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 </a:t>
            </a:r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Han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只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36A3B7-C1DD-D043-AA96-D48CA0290537}"/>
              </a:ext>
            </a:extLst>
          </p:cNvPr>
          <p:cNvSpPr txBox="1"/>
          <p:nvPr/>
        </p:nvSpPr>
        <p:spPr>
          <a:xfrm>
            <a:off x="4048693" y="3934739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735BA-27C3-B34A-8A12-B2801FD8F66C}"/>
              </a:ext>
            </a:extLst>
          </p:cNvPr>
          <p:cNvSpPr txBox="1"/>
          <p:nvPr/>
        </p:nvSpPr>
        <p:spPr>
          <a:xfrm>
            <a:off x="4960360" y="3960030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4DA295-A926-E942-ABC8-995ED5CF243D}"/>
              </a:ext>
            </a:extLst>
          </p:cNvPr>
          <p:cNvSpPr/>
          <p:nvPr/>
        </p:nvSpPr>
        <p:spPr>
          <a:xfrm>
            <a:off x="4932040" y="3813399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DF71A486-74D1-4B57-BF9E-3176AECD7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BB67-D02E-774F-9383-EF235916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概率计算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609C-CF39-1D44-99D6-F674F6BA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观察前 </a:t>
            </a:r>
            <a:r>
              <a:rPr lang="en-US" altLang="zh-Hans" i="1" dirty="0"/>
              <a:t>r</a:t>
            </a:r>
            <a:r>
              <a:rPr lang="en-US" altLang="zh-Hans" dirty="0"/>
              <a:t>-1</a:t>
            </a:r>
            <a:r>
              <a:rPr lang="zh-Hans" altLang="en-US" dirty="0"/>
              <a:t> 只麦穗后摘下最大麦穗的概率</a:t>
            </a:r>
            <a:r>
              <a:rPr lang="en-US" altLang="zh-Hans" i="1" dirty="0" err="1"/>
              <a:t>P</a:t>
            </a:r>
            <a:r>
              <a:rPr lang="en-US" altLang="zh-Hans" i="1" baseline="-25000" dirty="0" err="1"/>
              <a:t>r</a:t>
            </a:r>
            <a:r>
              <a:rPr lang="zh-Hans" altLang="en-US" dirty="0"/>
              <a:t> 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FBAA53-638A-0342-943C-2B2842A0713E}"/>
              </a:ext>
            </a:extLst>
          </p:cNvPr>
          <p:cNvGrpSpPr/>
          <p:nvPr/>
        </p:nvGrpSpPr>
        <p:grpSpPr>
          <a:xfrm>
            <a:off x="1100138" y="2540574"/>
            <a:ext cx="5844516" cy="996439"/>
            <a:chOff x="1100138" y="2540574"/>
            <a:chExt cx="5844516" cy="9964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90BA52-5B12-AC41-A88A-ABD557686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38" y="3002239"/>
              <a:ext cx="276976" cy="4987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7BA904-D0A9-AB46-A5F2-660AF4978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99" y="3056245"/>
              <a:ext cx="216995" cy="3907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44160A-C516-214F-8383-6AF15A8D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60" y="3002239"/>
              <a:ext cx="276976" cy="4987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DE5C6A-92F8-834F-AE78-4E4D3099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21" y="3092249"/>
              <a:ext cx="177008" cy="3187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EBEDF3-F651-194C-9DF1-6ECC0651B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782" y="2966235"/>
              <a:ext cx="316964" cy="5707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66A8FF-1001-ED4B-AE18-35C65109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443" y="3056245"/>
              <a:ext cx="216995" cy="3907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22F1C4-5BE4-F643-B16F-4074117E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04" y="3002239"/>
              <a:ext cx="276976" cy="4987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B4A784-3F5B-154E-BE2A-92023189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765" y="2966235"/>
              <a:ext cx="316964" cy="57077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9DB22A-9E32-C84D-AB99-643368402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428" y="3002239"/>
              <a:ext cx="276976" cy="49877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B9876B-8D04-3A45-A3B1-B2DA1EC39F7F}"/>
                </a:ext>
              </a:extLst>
            </p:cNvPr>
            <p:cNvSpPr txBox="1"/>
            <p:nvPr/>
          </p:nvSpPr>
          <p:spPr>
            <a:xfrm>
              <a:off x="3800438" y="2540574"/>
              <a:ext cx="31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5400" dirty="0">
                  <a:solidFill>
                    <a:srgbClr val="DD5100"/>
                  </a:solidFill>
                </a:rPr>
                <a:t>…………</a:t>
              </a:r>
              <a:endParaRPr lang="en-US" sz="5400" dirty="0">
                <a:solidFill>
                  <a:srgbClr val="DD5100"/>
                </a:solidFill>
              </a:endParaRPr>
            </a:p>
          </p:txBody>
        </p: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B1005319-6D31-974B-9555-49ECE45A1401}"/>
              </a:ext>
            </a:extLst>
          </p:cNvPr>
          <p:cNvSpPr/>
          <p:nvPr/>
        </p:nvSpPr>
        <p:spPr>
          <a:xfrm rot="5400000">
            <a:off x="2239746" y="1446061"/>
            <a:ext cx="360041" cy="2608299"/>
          </a:xfrm>
          <a:prstGeom prst="leftBrace">
            <a:avLst>
              <a:gd name="adj1" fmla="val 19246"/>
              <a:gd name="adj2" fmla="val 430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0EFF7-9A3A-E045-A767-DE6E56178AAB}"/>
              </a:ext>
            </a:extLst>
          </p:cNvPr>
          <p:cNvSpPr txBox="1"/>
          <p:nvPr/>
        </p:nvSpPr>
        <p:spPr>
          <a:xfrm>
            <a:off x="1904566" y="2223506"/>
            <a:ext cx="10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 </a:t>
            </a:r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Han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只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1AE8-3393-AC4F-A431-01274EE48C5A}"/>
              </a:ext>
            </a:extLst>
          </p:cNvPr>
          <p:cNvSpPr txBox="1"/>
          <p:nvPr/>
        </p:nvSpPr>
        <p:spPr>
          <a:xfrm>
            <a:off x="2096184" y="3736542"/>
            <a:ext cx="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Han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大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18EC2-DD09-624D-94E3-923E1BAC1B2E}"/>
              </a:ext>
            </a:extLst>
          </p:cNvPr>
          <p:cNvSpPr txBox="1"/>
          <p:nvPr/>
        </p:nvSpPr>
        <p:spPr>
          <a:xfrm>
            <a:off x="3889199" y="3226333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B6328-66B4-244D-91D6-6E217A20C0A0}"/>
              </a:ext>
            </a:extLst>
          </p:cNvPr>
          <p:cNvSpPr txBox="1"/>
          <p:nvPr/>
        </p:nvSpPr>
        <p:spPr>
          <a:xfrm>
            <a:off x="4800866" y="3251624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51C50BC-3624-424A-BE9F-C84DABF96490}"/>
              </a:ext>
            </a:extLst>
          </p:cNvPr>
          <p:cNvSpPr/>
          <p:nvPr/>
        </p:nvSpPr>
        <p:spPr>
          <a:xfrm rot="5400000">
            <a:off x="2686975" y="885533"/>
            <a:ext cx="478206" cy="3620925"/>
          </a:xfrm>
          <a:prstGeom prst="leftBrace">
            <a:avLst>
              <a:gd name="adj1" fmla="val 19246"/>
              <a:gd name="adj2" fmla="val 24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43652-EA9B-0D48-8B38-2EDC100B999E}"/>
              </a:ext>
            </a:extLst>
          </p:cNvPr>
          <p:cNvSpPr txBox="1"/>
          <p:nvPr/>
        </p:nvSpPr>
        <p:spPr>
          <a:xfrm>
            <a:off x="3403028" y="2145585"/>
            <a:ext cx="10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 </a:t>
            </a:r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Han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只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01E8BC-F43A-2243-8ED7-2ECF266D28DA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461807" y="3437250"/>
            <a:ext cx="49324" cy="299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123488-9E9F-1E48-916A-F281256B861A}"/>
              </a:ext>
            </a:extLst>
          </p:cNvPr>
          <p:cNvCxnSpPr>
            <a:cxnSpLocks/>
          </p:cNvCxnSpPr>
          <p:nvPr/>
        </p:nvCxnSpPr>
        <p:spPr>
          <a:xfrm flipH="1">
            <a:off x="4945250" y="2811327"/>
            <a:ext cx="367769" cy="309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30DE4C-EDD8-A849-A8F3-E632345A57F8}"/>
              </a:ext>
            </a:extLst>
          </p:cNvPr>
          <p:cNvSpPr txBox="1"/>
          <p:nvPr/>
        </p:nvSpPr>
        <p:spPr>
          <a:xfrm>
            <a:off x="5189555" y="2498008"/>
            <a:ext cx="12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摘下第</a:t>
            </a:r>
            <a:r>
              <a:rPr lang="en-US" altLang="zh-Hans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只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21EC4C-64E0-0347-BF10-71704B81A262}"/>
              </a:ext>
            </a:extLst>
          </p:cNvPr>
          <p:cNvSpPr/>
          <p:nvPr/>
        </p:nvSpPr>
        <p:spPr>
          <a:xfrm>
            <a:off x="4772546" y="3104993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35AC76-944B-9144-88AC-49ECB773359B}"/>
              </a:ext>
            </a:extLst>
          </p:cNvPr>
          <p:cNvSpPr/>
          <p:nvPr/>
        </p:nvSpPr>
        <p:spPr>
          <a:xfrm>
            <a:off x="2280751" y="3100549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0E2CA3-E60A-E748-9C95-FDB7F2916853}"/>
                  </a:ext>
                </a:extLst>
              </p:cNvPr>
              <p:cNvSpPr txBox="1"/>
              <p:nvPr/>
            </p:nvSpPr>
            <p:spPr>
              <a:xfrm>
                <a:off x="1820218" y="4109548"/>
                <a:ext cx="5039350" cy="1604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选</m:t>
                              </m:r>
                              <m:r>
                                <a:rPr lang="zh-Hans" altLang="en-U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中</m:t>
                              </m:r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第</m:t>
                              </m:r>
                              <m:r>
                                <a:rPr lang="en-US" altLang="zh-Han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只</m:t>
                              </m:r>
                            </m:e>
                          </m:d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第</m:t>
                              </m:r>
                              <m:r>
                                <a:rPr lang="en-US" altLang="zh-Han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只</m:t>
                              </m:r>
                              <m:r>
                                <a:rPr lang="zh-Hans" altLang="en-U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最大</m:t>
                              </m:r>
                            </m:e>
                          </m:d>
                        </m:e>
                      </m:nary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0E2CA3-E60A-E748-9C95-FDB7F291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18" y="4109548"/>
                <a:ext cx="5039350" cy="1604798"/>
              </a:xfrm>
              <a:prstGeom prst="rect">
                <a:avLst/>
              </a:prstGeom>
              <a:blipFill>
                <a:blip r:embed="rId6"/>
                <a:stretch>
                  <a:fillRect l="-2261" t="-54762" b="-8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0A589361-13D9-4717-8C68-EB97031E6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00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C634-56CD-5143-B133-AED03F75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F9A6-0349-8B40-B151-CE418882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有一条很长很长的栅栏，栅栏上只有一个缺口</a:t>
            </a:r>
            <a:endParaRPr lang="en-US" altLang="zh-CN" dirty="0"/>
          </a:p>
          <a:p>
            <a:r>
              <a:rPr lang="zh-CN" altLang="en-US" dirty="0"/>
              <a:t>一头牛想从缺口穿过栅栏，但是牛不知道缺口在哪</a:t>
            </a:r>
            <a:endParaRPr lang="en-US" dirty="0"/>
          </a:p>
          <a:p>
            <a:r>
              <a:rPr lang="zh-CN" altLang="en-US" dirty="0"/>
              <a:t>这头牛如何快速找到缺口位置？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5E67AF-F5D2-5343-A73F-A22A7589AD0B}"/>
              </a:ext>
            </a:extLst>
          </p:cNvPr>
          <p:cNvGrpSpPr/>
          <p:nvPr/>
        </p:nvGrpSpPr>
        <p:grpSpPr>
          <a:xfrm>
            <a:off x="251520" y="4207021"/>
            <a:ext cx="8568952" cy="770151"/>
            <a:chOff x="251520" y="4135013"/>
            <a:chExt cx="8568952" cy="770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40276D-E9C3-B743-8999-E1B1CA82D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3311860" y="4135013"/>
              <a:ext cx="1404156" cy="7691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D0D454-FECB-C948-A0DD-312F2AE8C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4715820" y="4135013"/>
              <a:ext cx="1404156" cy="7691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381F9-C1DE-A64D-81CB-3C0D67EA33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6110665" y="4135013"/>
              <a:ext cx="1404156" cy="769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E1C5BF-B8AF-FB44-A8BD-DC948AFA3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7416316" y="4136008"/>
              <a:ext cx="1404156" cy="7691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E2E428-3835-0A4A-A01C-B59307D65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251520" y="4135013"/>
              <a:ext cx="1404156" cy="7691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2F595B-F472-ED46-8EC4-DF3D7F4DD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1439652" y="4135013"/>
              <a:ext cx="1404156" cy="769156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A50B55F-DDED-4F41-AD4F-ED7122CDF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7" b="97000" l="438" r="98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68" y="4207021"/>
            <a:ext cx="1149316" cy="10091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6E1444-72D0-D14C-945D-9419B0997476}"/>
              </a:ext>
            </a:extLst>
          </p:cNvPr>
          <p:cNvSpPr txBox="1"/>
          <p:nvPr/>
        </p:nvSpPr>
        <p:spPr>
          <a:xfrm>
            <a:off x="7126660" y="3861048"/>
            <a:ext cx="75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？？</a:t>
            </a:r>
            <a:endParaRPr lang="en-US" sz="20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66A0E05F-E65C-4CC6-921C-45FB19783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29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C31-451F-FF44-9B17-ED091E5A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FB47-103A-9040-A94B-9C12BDD3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d</a:t>
            </a:r>
            <a:r>
              <a:rPr lang="en-US" dirty="0"/>
              <a:t>=1,</a:t>
            </a:r>
            <a:r>
              <a:rPr lang="en-US" dirty="0">
                <a:solidFill>
                  <a:srgbClr val="C00000"/>
                </a:solidFill>
              </a:rPr>
              <a:t>side</a:t>
            </a:r>
            <a:r>
              <a:rPr lang="en-US" dirty="0"/>
              <a:t>=Right</a:t>
            </a:r>
            <a:r>
              <a:rPr lang="zh-CN" altLang="en-US" dirty="0"/>
              <a:t>表示牛将向右走</a:t>
            </a:r>
            <a:r>
              <a:rPr lang="en-US" altLang="zh-CN" i="1" dirty="0"/>
              <a:t>d</a:t>
            </a:r>
            <a:r>
              <a:rPr lang="en-US" altLang="zh-CN" dirty="0"/>
              <a:t>=1</a:t>
            </a:r>
            <a:r>
              <a:rPr lang="zh-CN" altLang="en-US" dirty="0"/>
              <a:t>距离 </a:t>
            </a:r>
            <a:endParaRPr lang="en-US" dirty="0"/>
          </a:p>
          <a:p>
            <a:r>
              <a:rPr lang="en-US" dirty="0"/>
              <a:t>Repeat until </a:t>
            </a:r>
            <a:r>
              <a:rPr lang="zh-CN" altLang="en-US" dirty="0"/>
              <a:t>找到缺口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向</a:t>
            </a:r>
            <a:r>
              <a:rPr lang="en-US" altLang="zh-CN" i="1" dirty="0">
                <a:solidFill>
                  <a:srgbClr val="C00000"/>
                </a:solidFill>
              </a:rPr>
              <a:t>side</a:t>
            </a:r>
            <a:r>
              <a:rPr lang="zh-CN" altLang="en-US" dirty="0"/>
              <a:t>方向走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d</a:t>
            </a:r>
            <a:r>
              <a:rPr lang="en-US" dirty="0"/>
              <a:t> 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若发现缺口：则终止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/>
              <a:t>若没有发现缺口：回到原点，</a:t>
            </a:r>
            <a:r>
              <a:rPr lang="zh-CN" altLang="en-US" dirty="0">
                <a:solidFill>
                  <a:schemeClr val="bg2"/>
                </a:solidFill>
              </a:rPr>
              <a:t>令</a:t>
            </a:r>
            <a:r>
              <a:rPr lang="en-US" altLang="zh-CN" i="1" dirty="0">
                <a:solidFill>
                  <a:srgbClr val="C00000"/>
                </a:solidFill>
              </a:rPr>
              <a:t>d =2* d</a:t>
            </a:r>
            <a:r>
              <a:rPr lang="zh-CN" altLang="en-US" i="1" dirty="0">
                <a:solidFill>
                  <a:srgbClr val="C00000"/>
                </a:solidFill>
              </a:rPr>
              <a:t>，</a:t>
            </a:r>
            <a:r>
              <a:rPr lang="en-US" altLang="zh-CN" i="1" dirty="0">
                <a:solidFill>
                  <a:srgbClr val="C00000"/>
                </a:solidFill>
              </a:rPr>
              <a:t>side</a:t>
            </a:r>
            <a:r>
              <a:rPr lang="zh-CN" altLang="en-US" dirty="0">
                <a:solidFill>
                  <a:schemeClr val="bg2"/>
                </a:solidFill>
              </a:rPr>
              <a:t>设为相反方向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84E699D-80A3-4A76-8564-376C4C59C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46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547F-D338-494D-8CEB-9AC16FBF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E90E-8B93-D649-BCC4-39B1B590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什么时候最坏情况发生</a:t>
            </a:r>
            <a:r>
              <a:rPr lang="en-US" dirty="0"/>
              <a:t>?</a:t>
            </a:r>
          </a:p>
          <a:p>
            <a:r>
              <a:rPr lang="zh-CN" altLang="en-US" dirty="0"/>
              <a:t>当差一点点</a:t>
            </a:r>
            <a:r>
              <a:rPr lang="en-US" altLang="zh-CN" dirty="0"/>
              <a:t>(</a:t>
            </a:r>
            <a:r>
              <a:rPr lang="zh-CN" altLang="en-US" dirty="0"/>
              <a:t>比如差</a:t>
            </a:r>
            <a:r>
              <a:rPr lang="el-GR" altLang="zh-CN" dirty="0">
                <a:solidFill>
                  <a:srgbClr val="C00000"/>
                </a:solidFill>
              </a:rPr>
              <a:t>ε</a:t>
            </a:r>
            <a:r>
              <a:rPr lang="zh-CN" altLang="en-US" dirty="0"/>
              <a:t>距离</a:t>
            </a:r>
            <a:r>
              <a:rPr lang="en-US" altLang="zh-CN" dirty="0"/>
              <a:t>)</a:t>
            </a:r>
            <a:r>
              <a:rPr lang="zh-CN" altLang="en-US" dirty="0"/>
              <a:t>就到达缺口了，但是此时刚调转方向时发生最坏情况。</a:t>
            </a:r>
            <a:endParaRPr lang="en-US" dirty="0"/>
          </a:p>
          <a:p>
            <a:r>
              <a:rPr lang="zh-CN" altLang="en-US" dirty="0"/>
              <a:t>令进行了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r>
              <a:rPr lang="en-US" altLang="zh-CN" dirty="0"/>
              <a:t>d</a:t>
            </a:r>
            <a:r>
              <a:rPr lang="zh-CN" altLang="en-US" dirty="0"/>
              <a:t>翻倍，最优解仅仅需要走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en-US" altLang="zh-CN" i="1" baseline="30000" dirty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el-GR" altLang="zh-CN" dirty="0">
                <a:solidFill>
                  <a:srgbClr val="C00000"/>
                </a:solidFill>
              </a:rPr>
              <a:t>ε </a:t>
            </a:r>
            <a:r>
              <a:rPr lang="zh-CN" altLang="en-US" dirty="0"/>
              <a:t>就找到缺口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8A2DF5E-DAB1-4584-B403-0DB0DD41A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17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071-DC96-EC4A-BCB1-B22358D6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3987-CB38-E541-935A-CBBD24D4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但是在线算法需要走过的距离为：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04DEA-7875-6441-8571-9B6866F6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4364929" cy="3524622"/>
          </a:xfrm>
          <a:prstGeom prst="rect">
            <a:avLst/>
          </a:prstGeom>
        </p:spPr>
      </p:pic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556361F-9B96-4B26-B679-D603A97F2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84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寒假，班长带我们全班同学去雪山滑雪，可以一直玩到冰雪融化。山上有个划雪橇店，</a:t>
            </a:r>
            <a:r>
              <a:rPr lang="zh-CN" altLang="en-US" dirty="0">
                <a:solidFill>
                  <a:srgbClr val="C00000"/>
                </a:solidFill>
              </a:rPr>
              <a:t>租雪橇一天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块钱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买要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块钱</a:t>
            </a:r>
            <a:r>
              <a:rPr lang="zh-CN" altLang="en-US" dirty="0"/>
              <a:t>。你不知道什么时候雪融化，每天早晨你决定租还是买。</a:t>
            </a:r>
            <a:endParaRPr lang="en-US" altLang="zh-CN" dirty="0"/>
          </a:p>
          <a:p>
            <a:r>
              <a:rPr lang="zh-CN" altLang="en-US" dirty="0"/>
              <a:t>问：如何决策支出最小？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5D69A-FEBD-8047-B71E-FFBF40E6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3717032"/>
            <a:ext cx="3204356" cy="2596633"/>
          </a:xfrm>
          <a:prstGeom prst="rect">
            <a:avLst/>
          </a:prstGeom>
        </p:spPr>
      </p:pic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34A0ED2-8CEE-49B6-B6CA-030407231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08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离线算法：一开始就知道哪一天雪融化</a:t>
            </a:r>
            <a:endParaRPr lang="en-US" altLang="zh-CN" dirty="0"/>
          </a:p>
          <a:p>
            <a:pPr lvl="1"/>
            <a:r>
              <a:rPr lang="zh-CN" altLang="en-US" dirty="0"/>
              <a:t>如果剩余天数</a:t>
            </a:r>
            <a:r>
              <a:rPr lang="en-US" altLang="zh-CN" dirty="0"/>
              <a:t>&lt;T</a:t>
            </a:r>
            <a:r>
              <a:rPr lang="zh-CN" altLang="en-US" dirty="0"/>
              <a:t>，每天租；</a:t>
            </a:r>
            <a:endParaRPr lang="en-US" altLang="zh-CN" dirty="0"/>
          </a:p>
          <a:p>
            <a:pPr lvl="1"/>
            <a:r>
              <a:rPr lang="zh-CN" altLang="en-US" dirty="0"/>
              <a:t>否则，一开始就买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在线算法</a:t>
            </a:r>
            <a:endParaRPr lang="en-US" altLang="zh-CN" dirty="0"/>
          </a:p>
          <a:p>
            <a:pPr lvl="1"/>
            <a:r>
              <a:rPr lang="zh-CN" altLang="en-US" dirty="0"/>
              <a:t>在前</a:t>
            </a:r>
            <a:r>
              <a:rPr lang="en-US" altLang="zh-CN" dirty="0"/>
              <a:t>k</a:t>
            </a:r>
            <a:r>
              <a:rPr lang="zh-CN" altLang="en-US" dirty="0"/>
              <a:t>天租雪橇，第</a:t>
            </a:r>
            <a:r>
              <a:rPr lang="en-US" altLang="zh-CN" dirty="0"/>
              <a:t>k+1</a:t>
            </a:r>
            <a:r>
              <a:rPr lang="zh-CN" altLang="en-US" dirty="0"/>
              <a:t>天买下雪橇</a:t>
            </a:r>
            <a:endParaRPr lang="en-US" altLang="zh-CN" dirty="0"/>
          </a:p>
          <a:p>
            <a:pPr lvl="1"/>
            <a:r>
              <a:rPr lang="zh-CN" altLang="en-US" dirty="0"/>
              <a:t>需要确定</a:t>
            </a:r>
            <a:r>
              <a:rPr lang="en-US" altLang="zh-CN" dirty="0"/>
              <a:t>k</a:t>
            </a:r>
            <a:r>
              <a:rPr lang="zh-CN" altLang="en-US" dirty="0"/>
              <a:t>的大小，使得开支最小</a:t>
            </a:r>
            <a:endParaRPr lang="en-US" altLang="zh-CN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8C9DEFF-053D-4808-8C7F-1E151D1E4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8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土豪在线算法</a:t>
            </a:r>
            <a:endParaRPr lang="en-US" altLang="zh-CN" dirty="0"/>
          </a:p>
          <a:p>
            <a:pPr lvl="1"/>
            <a:r>
              <a:rPr lang="zh-CN" altLang="en-US" dirty="0"/>
              <a:t>第一天就买划雪橇</a:t>
            </a:r>
            <a:endParaRPr lang="en-US" altLang="zh-CN" dirty="0"/>
          </a:p>
          <a:p>
            <a:r>
              <a:rPr lang="zh-CN" altLang="en-US" b="1" dirty="0"/>
              <a:t>结论</a:t>
            </a:r>
            <a:r>
              <a:rPr lang="zh-CN" altLang="en-US" dirty="0"/>
              <a:t>：该策略具有</a:t>
            </a:r>
            <a:r>
              <a:rPr lang="en-US" altLang="he-IL" i="1" dirty="0">
                <a:cs typeface="Times New Roman (Hebrew)" charset="0"/>
              </a:rPr>
              <a:t>T-Competitive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A1F8711-9F4B-4B53-A4C0-773F74BB7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在线算法基本概念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摘麦穗问题</a:t>
            </a: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牛寻路问题</a:t>
            </a: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页面调度问题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天后雪融化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L=1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最优离线算法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OPT</a:t>
                </a:r>
                <a:r>
                  <a:rPr lang="en-US" altLang="zh-CN" dirty="0"/>
                  <a:t>(1)=1</a:t>
                </a:r>
              </a:p>
              <a:p>
                <a:pPr lvl="1"/>
                <a:r>
                  <a:rPr lang="zh-CN" altLang="en-US" dirty="0"/>
                  <a:t>土豪在线算法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ON </a:t>
                </a:r>
                <a:r>
                  <a:rPr lang="en-US" altLang="zh-CN" dirty="0"/>
                  <a:t>(1)=T</a:t>
                </a:r>
              </a:p>
              <a:p>
                <a:r>
                  <a:rPr lang="zh-CN" altLang="en-US" dirty="0"/>
                  <a:t>这是最坏情况，因为</a:t>
                </a:r>
                <a:r>
                  <a:rPr lang="en-US" altLang="zh-CN" dirty="0"/>
                  <a:t>L&gt;1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</a:t>
                </a:r>
                <a:r>
                  <a:rPr lang="en-US" altLang="zh-CN" baseline="-25000" dirty="0"/>
                  <a:t>OPT</a:t>
                </a:r>
                <a:r>
                  <a:rPr lang="en-US" altLang="zh-CN" dirty="0"/>
                  <a:t>(k)&gt;1</a:t>
                </a:r>
                <a:r>
                  <a:rPr lang="zh-CN" altLang="en-US" dirty="0"/>
                  <a:t> 而 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ON </a:t>
                </a:r>
                <a:r>
                  <a:rPr lang="en-US" altLang="zh-CN" dirty="0"/>
                  <a:t>(k)=T</a:t>
                </a:r>
              </a:p>
              <a:p>
                <a:r>
                  <a:rPr lang="zh-CN" altLang="en-US" dirty="0"/>
                  <a:t>所以，我们有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𝑂𝑁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𝑂𝑃𝑇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3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786C0B8-85AD-43B5-B5C7-FB529817D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04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</a:t>
            </a:r>
            <a:r>
              <a:rPr lang="zh-Hans" altLang="en-US" dirty="0">
                <a:latin typeface="Arial" charset="0"/>
                <a:ea typeface="黑体" pitchFamily="2" charset="-122"/>
              </a:rPr>
              <a:t>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租滑雪橇直到第</a:t>
            </a:r>
            <a:r>
              <a:rPr lang="en-US" altLang="zh-CN" dirty="0"/>
              <a:t>T+1</a:t>
            </a:r>
            <a:r>
              <a:rPr lang="zh-CN" altLang="en-US" dirty="0"/>
              <a:t>天，买下雪橇</a:t>
            </a:r>
            <a:endParaRPr lang="en-US" altLang="zh-CN" dirty="0"/>
          </a:p>
          <a:p>
            <a:r>
              <a:rPr lang="zh-CN" altLang="en-US" b="1" dirty="0"/>
              <a:t>结论</a:t>
            </a:r>
            <a:r>
              <a:rPr lang="zh-CN" altLang="en-US" dirty="0"/>
              <a:t>：该策略具有</a:t>
            </a:r>
            <a:r>
              <a:rPr lang="en-US" altLang="zh-CN" dirty="0"/>
              <a:t>2</a:t>
            </a:r>
            <a:r>
              <a:rPr lang="en-US" altLang="he-IL" i="1" dirty="0">
                <a:cs typeface="Times New Roman (Hebrew)" charset="0"/>
              </a:rPr>
              <a:t>-Competitive</a:t>
            </a:r>
            <a:endParaRPr lang="en-US" dirty="0"/>
          </a:p>
          <a:p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F82C6C9-0539-4238-B6CB-DFFF0916C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91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</a:t>
            </a:r>
            <a:r>
              <a:rPr lang="zh-Hans" altLang="en-US" dirty="0">
                <a:latin typeface="Arial" charset="0"/>
                <a:ea typeface="黑体" pitchFamily="2" charset="-122"/>
              </a:rPr>
              <a:t>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dirty="0"/>
              <a:t>在第</a:t>
            </a:r>
            <a:r>
              <a:rPr lang="en-US" altLang="zh-CN" dirty="0"/>
              <a:t>T+1</a:t>
            </a:r>
            <a:r>
              <a:rPr lang="zh-CN" altLang="en-US" dirty="0"/>
              <a:t>天买下雪橇具有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zh-CN" altLang="en-US" dirty="0">
                <a:cs typeface="Times New Roman (Hebrew)" charset="0"/>
              </a:rPr>
              <a:t>竞争比</a:t>
            </a:r>
            <a:endParaRPr lang="en-US" altLang="zh-CN" dirty="0">
              <a:cs typeface="Times New Roman (Hebrew)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dirty="0"/>
              <a:t>证明：</a:t>
            </a:r>
            <a:r>
              <a:rPr lang="en-US" altLang="zh-CN" dirty="0"/>
              <a:t>	</a:t>
            </a:r>
            <a:r>
              <a:rPr lang="en-US" altLang="he-IL" sz="2000" b="1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L &lt; T: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</a:t>
            </a:r>
            <a:r>
              <a:rPr lang="zh-CN" altLang="en-US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    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ON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= 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OPT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.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		</a:t>
            </a:r>
            <a:r>
              <a:rPr lang="en-US" altLang="he-IL" sz="2000" b="1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L    T:</a:t>
            </a:r>
            <a:r>
              <a:rPr lang="zh-CN" altLang="en-US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     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ON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= 2T </a:t>
            </a:r>
            <a:endParaRPr lang="en-US" altLang="he-IL" sz="2000" dirty="0">
              <a:solidFill>
                <a:prstClr val="black"/>
              </a:solidFill>
              <a:latin typeface="Arial" charset="0"/>
              <a:ea typeface="宋体" pitchFamily="2" charset="-122"/>
              <a:cs typeface="Times New Roman (Hebrew)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			 </a:t>
            </a:r>
            <a:r>
              <a:rPr lang="zh-CN" altLang="en-US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 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OPT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= T</a:t>
            </a:r>
            <a:endParaRPr lang="en-US" altLang="he-IL" sz="2000" dirty="0">
              <a:solidFill>
                <a:prstClr val="black"/>
              </a:solidFill>
              <a:latin typeface="Arial" charset="0"/>
              <a:ea typeface="宋体" pitchFamily="2" charset="-122"/>
              <a:cs typeface="Times New Roman (Hebrew)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zh-CN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55776" y="2276872"/>
          <a:ext cx="271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" imgW="114120" imgH="139680" progId="Equation.3">
                  <p:embed/>
                </p:oleObj>
              </mc:Choice>
              <mc:Fallback>
                <p:oleObj name="Equation" r:id="rId3" imgW="114120" imgH="13968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76872"/>
                        <a:ext cx="2714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 rot="5400000">
            <a:off x="3867311" y="3408387"/>
            <a:ext cx="648866" cy="47248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350089" y="4172376"/>
          <a:ext cx="38576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5" imgW="1714320" imgH="317160" progId="Equation.3">
                  <p:embed/>
                </p:oleObj>
              </mc:Choice>
              <mc:Fallback>
                <p:oleObj name="Equation" r:id="rId5" imgW="1714320" imgH="31716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089" y="4172376"/>
                        <a:ext cx="38576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136401" y="4934376"/>
            <a:ext cx="152400" cy="152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7714" y="2613422"/>
            <a:ext cx="221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最坏的情况发生在第</a:t>
            </a:r>
            <a:r>
              <a:rPr lang="en-US" altLang="zh-CN" dirty="0"/>
              <a:t>T+1</a:t>
            </a:r>
            <a:r>
              <a:rPr lang="zh-CN" altLang="en-US" dirty="0"/>
              <a:t>天是最后一天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86002" y="4045748"/>
            <a:ext cx="602209" cy="891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851628B2-95DF-4DE0-A5A8-549F6BADF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37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A2A0-7F74-B246-8BAC-08E2FA76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开拓思维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2BCF-2521-A746-8C7A-4465CD6D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如果有多家滑雪橇商店，每一家的租赁价格和购买价格各不相同。</a:t>
            </a:r>
            <a:endParaRPr lang="en-US" altLang="zh-Hans" dirty="0"/>
          </a:p>
          <a:p>
            <a:r>
              <a:rPr lang="zh-Hans" altLang="en-US" dirty="0"/>
              <a:t>决策何时从哪家买？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43028-F5D3-1349-BDD0-EB483A654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14820"/>
            <a:ext cx="3096343" cy="42012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DBE88-EFFC-F847-A0EB-D3730CFCD9D7}"/>
              </a:ext>
            </a:extLst>
          </p:cNvPr>
          <p:cNvSpPr txBox="1"/>
          <p:nvPr/>
        </p:nvSpPr>
        <p:spPr>
          <a:xfrm>
            <a:off x="4968044" y="2168860"/>
            <a:ext cx="327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SIGMETRICS</a:t>
            </a:r>
            <a:r>
              <a:rPr lang="zh-Han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2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E19B17A7-13F6-4D32-8FD5-8AD3669B2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9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A7C7-0CD6-D347-B98A-BB2D630F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公交还是走路？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3545-BC70-C745-9340-024F8F82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东大九龙湖地铁站到学校</a:t>
            </a:r>
            <a:r>
              <a:rPr lang="ja-JP" altLang="en-US" dirty="0"/>
              <a:t>内梅园宿舍</a:t>
            </a:r>
            <a:r>
              <a:rPr lang="zh-Hans" altLang="en-US" dirty="0"/>
              <a:t>，可以坐</a:t>
            </a:r>
            <a:r>
              <a:rPr lang="ja-JP" altLang="en-US" dirty="0"/>
              <a:t>接驳车</a:t>
            </a:r>
            <a:r>
              <a:rPr lang="zh-Hans" altLang="en-US" dirty="0"/>
              <a:t>也可以走路，坐</a:t>
            </a:r>
            <a:r>
              <a:rPr lang="ja-JP" altLang="en-US" dirty="0"/>
              <a:t>接驳车</a:t>
            </a:r>
            <a:r>
              <a:rPr lang="zh-Hans" altLang="en-US" dirty="0"/>
              <a:t>需要</a:t>
            </a:r>
            <a:r>
              <a:rPr lang="en-US" altLang="zh-Hans" dirty="0"/>
              <a:t>B</a:t>
            </a:r>
            <a:r>
              <a:rPr lang="en-US" altLang="zh-CN" dirty="0"/>
              <a:t>=10</a:t>
            </a:r>
            <a:r>
              <a:rPr lang="zh-Hans" altLang="en-US" dirty="0"/>
              <a:t>分钟，走路需要</a:t>
            </a:r>
            <a:r>
              <a:rPr lang="en-US" altLang="zh-Hans" dirty="0"/>
              <a:t>F</a:t>
            </a:r>
            <a:r>
              <a:rPr lang="en-US" altLang="zh-CN" dirty="0"/>
              <a:t>=30</a:t>
            </a:r>
            <a:r>
              <a:rPr lang="zh-Hans" altLang="en-US" dirty="0"/>
              <a:t>分钟。</a:t>
            </a:r>
            <a:r>
              <a:rPr lang="ja-JP" altLang="en-US" dirty="0"/>
              <a:t>假设</a:t>
            </a:r>
            <a:r>
              <a:rPr lang="zh-Hans" altLang="en-US" dirty="0"/>
              <a:t>等</a:t>
            </a:r>
            <a:r>
              <a:rPr lang="ja-JP" altLang="en-US" dirty="0"/>
              <a:t>接驳</a:t>
            </a:r>
            <a:r>
              <a:rPr lang="zh-Hans" altLang="en-US" dirty="0"/>
              <a:t>车的时间不可预测。</a:t>
            </a:r>
            <a:endParaRPr lang="en-US" altLang="zh-Hans" dirty="0"/>
          </a:p>
          <a:p>
            <a:r>
              <a:rPr lang="zh-Hans" altLang="en-US" dirty="0"/>
              <a:t>问：如何回学校</a:t>
            </a:r>
            <a:r>
              <a:rPr lang="ja-JP" altLang="en-US" dirty="0"/>
              <a:t>用时最短</a:t>
            </a:r>
            <a:r>
              <a:rPr lang="zh-Hans" altLang="en-US" dirty="0"/>
              <a:t>？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AFAED77-22BD-4B79-B583-BC3185528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2CA5-EE94-9B43-BF94-44F7BAFA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离线策略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083-C329-8D44-91E7-F94C8BE0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如已知</a:t>
            </a:r>
            <a:r>
              <a:rPr lang="ja-JP" altLang="en-US" dirty="0"/>
              <a:t>接驳</a:t>
            </a:r>
            <a:r>
              <a:rPr lang="zh-Hans" altLang="en-US" dirty="0"/>
              <a:t>车</a:t>
            </a:r>
            <a:r>
              <a:rPr lang="en-US" altLang="zh-Hans" dirty="0"/>
              <a:t>F-B</a:t>
            </a:r>
            <a:r>
              <a:rPr lang="en-US" altLang="zh-CN" dirty="0"/>
              <a:t>=20</a:t>
            </a:r>
            <a:r>
              <a:rPr lang="zh-Hans" altLang="en-US" dirty="0"/>
              <a:t>分钟内到达，最好等车</a:t>
            </a:r>
            <a:endParaRPr lang="en-US" altLang="zh-Hans" dirty="0"/>
          </a:p>
          <a:p>
            <a:r>
              <a:rPr lang="zh-Hans" altLang="en-US" dirty="0"/>
              <a:t>如已知</a:t>
            </a:r>
            <a:r>
              <a:rPr lang="ja-JP" altLang="en-US" dirty="0"/>
              <a:t>接驳</a:t>
            </a:r>
            <a:r>
              <a:rPr lang="zh-Hans" altLang="en-US" dirty="0"/>
              <a:t>车</a:t>
            </a:r>
            <a:r>
              <a:rPr lang="en-US" altLang="zh-Hans" dirty="0"/>
              <a:t>F-B</a:t>
            </a:r>
            <a:r>
              <a:rPr lang="en-US" altLang="zh-CN" dirty="0"/>
              <a:t>=20</a:t>
            </a:r>
            <a:r>
              <a:rPr lang="zh-Hans" altLang="en-US" dirty="0"/>
              <a:t>分钟后到达，最好走路</a:t>
            </a:r>
            <a:endParaRPr lang="en-US" altLang="zh-Hans" dirty="0"/>
          </a:p>
          <a:p>
            <a:endParaRPr lang="en-US" dirty="0"/>
          </a:p>
          <a:p>
            <a:r>
              <a:rPr lang="zh-Hans" altLang="en-US" dirty="0"/>
              <a:t>但是，如果完全不知道呢？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EE6EECD-63FF-48EC-9D46-314285436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57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0206-7F31-454F-A6E7-4AD74E2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在线策略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72168-8A2C-F14C-B3F0-5D1054067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Hans" altLang="en-US" dirty="0"/>
                  <a:t>你决定：先等</a:t>
                </a:r>
                <a:r>
                  <a:rPr lang="ja-JP" altLang="en-US" dirty="0"/>
                  <a:t>车</a:t>
                </a:r>
                <a:r>
                  <a:rPr lang="en-US" altLang="zh-Hans" dirty="0"/>
                  <a:t>F-B</a:t>
                </a:r>
                <a:r>
                  <a:rPr lang="en-US" altLang="zh-CN" dirty="0"/>
                  <a:t>=20</a:t>
                </a:r>
                <a:r>
                  <a:rPr lang="zh-Hans" altLang="en-US" dirty="0"/>
                  <a:t>分钟，如果没等到，你就走回学校。</a:t>
                </a:r>
                <a:endParaRPr lang="en-US" altLang="zh-Hans" dirty="0"/>
              </a:p>
              <a:p>
                <a:r>
                  <a:rPr lang="zh-Hans" altLang="en-US" dirty="0"/>
                  <a:t>分析你的策略：</a:t>
                </a:r>
                <a:endParaRPr lang="en-US" altLang="zh-Hans" dirty="0"/>
              </a:p>
              <a:p>
                <a:pPr lvl="1"/>
                <a:r>
                  <a:rPr lang="zh-Hans" altLang="en-US" dirty="0"/>
                  <a:t>情况</a:t>
                </a:r>
                <a:r>
                  <a:rPr lang="en-US" altLang="zh-Hans" dirty="0"/>
                  <a:t>1</a:t>
                </a:r>
                <a:r>
                  <a:rPr lang="zh-Hans" altLang="en-US" dirty="0"/>
                  <a:t>：</a:t>
                </a:r>
                <a:r>
                  <a:rPr lang="ja-JP" altLang="en-US" dirty="0"/>
                  <a:t>车</a:t>
                </a:r>
                <a:r>
                  <a:rPr lang="en-US" altLang="zh-Hans" dirty="0"/>
                  <a:t>F-B</a:t>
                </a:r>
                <a:r>
                  <a:rPr lang="en-US" altLang="zh-CN" dirty="0"/>
                  <a:t>=20</a:t>
                </a:r>
                <a:r>
                  <a:rPr lang="zh-Hans" altLang="en-US" dirty="0"/>
                  <a:t>分钟内到，乘车回，策略最优</a:t>
                </a:r>
                <a:endParaRPr lang="en-US" altLang="zh-Hans" dirty="0"/>
              </a:p>
              <a:p>
                <a:pPr lvl="1"/>
                <a:r>
                  <a:rPr lang="zh-Hans" altLang="en-US" dirty="0"/>
                  <a:t>情况</a:t>
                </a:r>
                <a:r>
                  <a:rPr lang="en-US" altLang="zh-Hans" dirty="0"/>
                  <a:t>2</a:t>
                </a:r>
                <a:r>
                  <a:rPr lang="zh-Hans" altLang="en-US" dirty="0"/>
                  <a:t>：等</a:t>
                </a:r>
                <a:r>
                  <a:rPr lang="en-US" altLang="zh-Hans" dirty="0"/>
                  <a:t>F-B</a:t>
                </a:r>
                <a:r>
                  <a:rPr lang="en-US" altLang="zh-CN" dirty="0"/>
                  <a:t>=20</a:t>
                </a:r>
                <a:r>
                  <a:rPr lang="zh-Hans" altLang="en-US" dirty="0"/>
                  <a:t>分钟后，走回学校，你用</a:t>
                </a:r>
                <a:r>
                  <a:rPr lang="en-US" altLang="zh-Hans" dirty="0"/>
                  <a:t>2F-B</a:t>
                </a:r>
                <a:r>
                  <a:rPr lang="en-US" altLang="zh-CN" dirty="0"/>
                  <a:t>=50</a:t>
                </a:r>
                <a:r>
                  <a:rPr lang="zh-Hans" altLang="en-US" dirty="0"/>
                  <a:t>分钟，最优解</a:t>
                </a:r>
                <a:r>
                  <a:rPr lang="en-US" altLang="zh-Hans" dirty="0"/>
                  <a:t>OPT</a:t>
                </a:r>
                <a:r>
                  <a:rPr lang="zh-Hans" altLang="en-US" dirty="0"/>
                  <a:t>用</a:t>
                </a:r>
                <a:r>
                  <a:rPr lang="en-US" altLang="zh-Hans" dirty="0"/>
                  <a:t>F</a:t>
                </a:r>
                <a:r>
                  <a:rPr lang="en-US" altLang="zh-CN" dirty="0"/>
                  <a:t>=30</a:t>
                </a:r>
                <a:r>
                  <a:rPr lang="zh-CN" altLang="en-US" dirty="0"/>
                  <a:t>分钟</a:t>
                </a:r>
                <a:r>
                  <a:rPr lang="zh-Hans" altLang="en-US" dirty="0"/>
                  <a:t>。比例为</a:t>
                </a:r>
                <a14:m>
                  <m:oMath xmlns:m="http://schemas.openxmlformats.org/officeDocument/2006/math">
                    <m:r>
                      <a:rPr lang="en-US" altLang="zh-Hans" i="1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altLang="zh-Han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altLang="zh-Han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72168-8A2C-F14C-B3F0-5D1054067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1418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C61DC1F-0921-4ED9-AFB7-F18FDDC28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37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高速缓存可放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个页面；低速内存有多个页面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给定一个页面请求序列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zh-CN" altLang="en-US" dirty="0"/>
                  <a:t>，当高速缓存占满的情况下，在高速缓存出现页面缺失时，选择哪个页面与低速内存页面交换，使得遇到缺失的次数最少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96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LIFO(Last In First Out,</a:t>
                </a:r>
                <a:r>
                  <a:rPr lang="zh-CN" altLang="en-US" dirty="0"/>
                  <a:t>后进先出法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将最后放入高速缓存的页面交换出去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该方法不是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例如页面请求序列为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&lt;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a,b,a,b,a,b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&gt;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假设高速缓存中页面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不含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LIFO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中，每次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a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被交换进马上又被交换出，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也一样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最优解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里只需将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与高速缓存中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页面交换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89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LFU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(Least Frequently Used,</a:t>
                </a:r>
                <a:r>
                  <a:rPr lang="zh-CN" altLang="en-US" dirty="0"/>
                  <a:t>最少访问法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将高速缓存中访问次数最少的页面交换出去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该方法不是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例如页面请求序列为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&lt;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a,b,a,b,a,b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&gt;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假设高速缓存中页面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访问次数均大于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，且不含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LFU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中，每次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a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被交换进马上又被交换出，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也一样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最优解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里只需将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与高速缓存中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页面交换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64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在线算法基本概念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前面介绍的算法</a:t>
            </a:r>
            <a:endParaRPr lang="en-US" altLang="zh-CN" dirty="0"/>
          </a:p>
          <a:p>
            <a:pPr lvl="1"/>
            <a:r>
              <a:rPr lang="zh-CN" altLang="en-US" dirty="0"/>
              <a:t>在算法执行之前整个输入数据</a:t>
            </a:r>
            <a:endParaRPr lang="en-US" altLang="zh-CN" dirty="0"/>
          </a:p>
          <a:p>
            <a:r>
              <a:rPr lang="zh-CN" altLang="en-US" dirty="0"/>
              <a:t>实际应用存在不满足上述条件的情况</a:t>
            </a:r>
            <a:endParaRPr lang="en-US" altLang="zh-CN" dirty="0"/>
          </a:p>
          <a:p>
            <a:pPr lvl="1" algn="just"/>
            <a:r>
              <a:rPr lang="zh-CN" altLang="en-US" dirty="0"/>
              <a:t>磁盘调度问题</a:t>
            </a:r>
          </a:p>
          <a:p>
            <a:pPr lvl="1" algn="just"/>
            <a:r>
              <a:rPr lang="zh-CN" altLang="en-US" dirty="0"/>
              <a:t>操作系统的页面调度问题</a:t>
            </a:r>
          </a:p>
          <a:p>
            <a:pPr lvl="1" algn="just"/>
            <a:r>
              <a:rPr lang="en-US" altLang="zh-CN" dirty="0"/>
              <a:t>Data streams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98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 </a:t>
            </a:r>
            <a:r>
              <a:rPr lang="en-US" altLang="zh-CN" dirty="0"/>
              <a:t>(Least Recently Used,</a:t>
            </a:r>
            <a:r>
              <a:rPr lang="zh-CN" altLang="en-US" dirty="0"/>
              <a:t>最旧访问法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将高速缓存中最早访问的页面交换出去</a:t>
            </a:r>
            <a:endParaRPr lang="en-US" altLang="zh-CN" dirty="0"/>
          </a:p>
          <a:p>
            <a:pPr lvl="1"/>
            <a:r>
              <a:rPr lang="en-US" altLang="zh-CN" dirty="0"/>
              <a:t>k=3</a:t>
            </a:r>
            <a:r>
              <a:rPr lang="zh-CN" altLang="en-US" dirty="0"/>
              <a:t>，页面请求序列</a:t>
            </a:r>
            <a:r>
              <a:rPr lang="en-US" altLang="zh-CN" dirty="0"/>
              <a:t>&lt;4,3,4,2,3,1,4,2&gt;</a:t>
            </a:r>
            <a:r>
              <a:rPr lang="zh-CN" altLang="en-US" dirty="0"/>
              <a:t>，</a:t>
            </a:r>
            <a:r>
              <a:rPr lang="en-US" altLang="zh-CN" dirty="0"/>
              <a:t>LRU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4 3</a:t>
            </a:r>
          </a:p>
          <a:p>
            <a:pPr lvl="1"/>
            <a:r>
              <a:rPr lang="en-US" altLang="zh-CN" dirty="0"/>
              <a:t>3 4</a:t>
            </a:r>
          </a:p>
          <a:p>
            <a:pPr lvl="1"/>
            <a:r>
              <a:rPr lang="en-US" altLang="zh-CN" dirty="0"/>
              <a:t>3 4 2</a:t>
            </a:r>
          </a:p>
          <a:p>
            <a:pPr lvl="1"/>
            <a:r>
              <a:rPr lang="en-US" altLang="zh-CN" dirty="0"/>
              <a:t>4 2 3</a:t>
            </a:r>
          </a:p>
          <a:p>
            <a:pPr lvl="1"/>
            <a:r>
              <a:rPr lang="en-US" altLang="zh-CN" dirty="0"/>
              <a:t>2 3 1</a:t>
            </a:r>
          </a:p>
          <a:p>
            <a:pPr lvl="1"/>
            <a:r>
              <a:rPr lang="en-US" altLang="zh-CN" dirty="0"/>
              <a:t>3 1 4</a:t>
            </a:r>
          </a:p>
          <a:p>
            <a:pPr lvl="1"/>
            <a:r>
              <a:rPr lang="en-US" altLang="zh-CN" dirty="0"/>
              <a:t>1 4 2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01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LRU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(Least Recently Used,</a:t>
                </a:r>
                <a:r>
                  <a:rPr lang="zh-CN" altLang="en-US" dirty="0"/>
                  <a:t>最旧访问法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将高速缓存中最早访问的页面交换出去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该方法是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证明：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/>
                  <a:t>将</a:t>
                </a:r>
                <a:r>
                  <a:rPr lang="en-US" altLang="zh-CN" sz="2000" dirty="0"/>
                  <a:t>LRU</a:t>
                </a:r>
                <a:r>
                  <a:rPr lang="zh-CN" altLang="en-US" sz="2000" dirty="0"/>
                  <a:t>算法调度过程分为多个阶段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&gt; </m:t>
                    </m:r>
                  </m:oMath>
                </a14:m>
                <a:r>
                  <a:rPr lang="zh-CN" altLang="en-US" sz="2000" dirty="0"/>
                  <a:t>，第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个阶段页面缺失数不多于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，后面所有阶段页面缺失数等于</a:t>
                </a:r>
                <a:r>
                  <a:rPr lang="en-US" altLang="zh-CN" sz="2000" dirty="0"/>
                  <a:t>k</a:t>
                </a:r>
              </a:p>
              <a:p>
                <a:pPr lvl="2"/>
                <a:r>
                  <a:rPr lang="zh-CN" altLang="en-US" sz="2000" dirty="0"/>
                  <a:t>只要证明</a:t>
                </a:r>
                <a:r>
                  <a:rPr lang="en-US" altLang="zh-CN" sz="2000" dirty="0"/>
                  <a:t>OPT</a:t>
                </a:r>
                <a:r>
                  <a:rPr lang="zh-CN" altLang="en-US" sz="2000" dirty="0"/>
                  <a:t>中每一阶段至少需要交换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次，就可得证明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-competitive</a:t>
                </a:r>
              </a:p>
              <a:p>
                <a:pPr lvl="3"/>
                <a:r>
                  <a:rPr lang="zh-CN" altLang="en-US" dirty="0">
                    <a:latin typeface="Arial" charset="0"/>
                    <a:ea typeface="黑体" pitchFamily="2" charset="-122"/>
                  </a:rPr>
                  <a:t>否则的话，第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i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阶段，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所有页面都在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cache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中，则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LRU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不可能缺失数等于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次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2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245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8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24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965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968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970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6772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7493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8214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823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527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997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671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673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458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5309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6030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050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592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647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36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738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460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5325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604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606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5324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6045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676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678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74553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4573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529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1531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235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3077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79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381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166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02389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3110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63130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300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23727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0444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8446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1549706" y="5553236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4627408" y="5553236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 bwMode="auto">
          <a:xfrm>
            <a:off x="7333818" y="5562017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/>
              <p:cNvSpPr/>
              <p:nvPr/>
            </p:nvSpPr>
            <p:spPr>
              <a:xfrm>
                <a:off x="2951820" y="6066073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6066073"/>
                <a:ext cx="47153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771633" y="6066073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3" y="6066073"/>
                <a:ext cx="47474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5760132" y="6066073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2" y="6066073"/>
                <a:ext cx="47153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7992380" y="6066073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80" y="6066073"/>
                <a:ext cx="47474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0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在线算法基本概念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竞争比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设在线算法代价为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𝑨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，离线最优算法代价为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若存在非负常数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≤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𝒄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，则称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为该在线算法的竞争比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-competitive)</a:t>
                </a:r>
              </a:p>
              <a:p>
                <a:pPr lvl="1"/>
                <a:r>
                  <a:rPr lang="zh-CN" altLang="en-US" dirty="0"/>
                  <a:t>当在线算法的竞争比不可能再改进时， 称其为最优在线算法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摘麦穗问题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苏格拉底带弟子们来到一片麦田，让他们在田间小路走过，每人选摘一支最大的麦穗，不能走回头路，且只能摘一枝。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sz="2400" dirty="0"/>
              <a:t>——《</a:t>
            </a:r>
            <a:r>
              <a:rPr lang="zh-CN" altLang="en-US" sz="2400" dirty="0"/>
              <a:t>最大的麦穗</a:t>
            </a:r>
            <a:r>
              <a:rPr lang="en-US" altLang="zh-CN" sz="2400" dirty="0"/>
              <a:t>》</a:t>
            </a:r>
            <a:r>
              <a:rPr lang="zh-CN" altLang="en-US" sz="2400" dirty="0"/>
              <a:t>苏教版小学语文</a:t>
            </a:r>
            <a:endParaRPr lang="en-US" altLang="zh-C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CAF78-3DDA-D140-8B9A-924F29253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3" y="3487946"/>
            <a:ext cx="3004869" cy="19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286A0-D812-C341-A610-CD3F8F2B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3452008"/>
            <a:ext cx="2073360" cy="190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82E42-CDED-6347-8991-CCED5CC48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25" y="3455150"/>
            <a:ext cx="2862000" cy="190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2E1B0D-A419-C748-BD90-341C922F86B7}"/>
              </a:ext>
            </a:extLst>
          </p:cNvPr>
          <p:cNvSpPr txBox="1"/>
          <p:nvPr/>
        </p:nvSpPr>
        <p:spPr>
          <a:xfrm>
            <a:off x="669282" y="5481228"/>
            <a:ext cx="236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哪个企业的工作</a:t>
            </a:r>
            <a:r>
              <a:rPr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30DAA-3A16-D64C-A091-1CBB112E24DC}"/>
              </a:ext>
            </a:extLst>
          </p:cNvPr>
          <p:cNvSpPr txBox="1"/>
          <p:nvPr/>
        </p:nvSpPr>
        <p:spPr>
          <a:xfrm>
            <a:off x="3568080" y="54812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进哪位老师实验室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FBA25-6C6B-4441-A7B4-542083EF4BAB}"/>
              </a:ext>
            </a:extLst>
          </p:cNvPr>
          <p:cNvSpPr txBox="1"/>
          <p:nvPr/>
        </p:nvSpPr>
        <p:spPr>
          <a:xfrm>
            <a:off x="6265812" y="54812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选择和谁深入交往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0D98FD56-A960-4260-B951-2B0EF6F4A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72BB-B425-584E-8AC4-954F738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摘麦穗的真谛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147D-5615-F847-8A3F-4EB75E91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时光不会倒流，人生只是单行线。不论是升学、就业，追求爱情、建立婚姻等等，我们眼前都晃动着许多的麦穗，这时需要拥有一双慧眼，从众多的麦穗中择其大者而取之。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311A1-9D16-514F-A5DB-7025E1014C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44" y="3392996"/>
            <a:ext cx="1476164" cy="2658226"/>
          </a:xfrm>
          <a:prstGeom prst="rect">
            <a:avLst/>
          </a:prstGeom>
        </p:spPr>
      </p:pic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AD2C5F2-9490-45F8-AFBF-DC6AAB3148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89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4BD-C8F2-7846-9FB3-D1E181E2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摘麦穗问题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33EA-4FB7-A74F-B0B9-7B6B7654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假设田间小路旁边一共有 </a:t>
            </a:r>
            <a:r>
              <a:rPr lang="en-US" altLang="zh-Hans" i="1" dirty="0"/>
              <a:t>n</a:t>
            </a:r>
            <a:r>
              <a:rPr lang="zh-Hans" altLang="en-US" i="1" dirty="0"/>
              <a:t> </a:t>
            </a:r>
            <a:r>
              <a:rPr lang="zh-Hans" altLang="en-US" dirty="0"/>
              <a:t>只麦穗可以选择，最大麦穗出现在任何位置的概率均等，问如何摘下最大的麦穗？</a:t>
            </a:r>
            <a:endParaRPr lang="en-US" altLang="zh-Hans" dirty="0"/>
          </a:p>
          <a:p>
            <a:r>
              <a:rPr lang="zh-Hans" altLang="en-US" dirty="0">
                <a:solidFill>
                  <a:srgbClr val="FF0000"/>
                </a:solidFill>
              </a:rPr>
              <a:t>离线算法</a:t>
            </a:r>
            <a:r>
              <a:rPr lang="zh-Hans" altLang="en-US" dirty="0"/>
              <a:t>知道所有麦穗的情况，可以准确无误地摘下最大的麦穗，</a:t>
            </a:r>
            <a:r>
              <a:rPr lang="zh-CN" altLang="en-US" dirty="0"/>
              <a:t>正确率</a:t>
            </a:r>
            <a:r>
              <a:rPr lang="en-US" altLang="zh-CN" dirty="0"/>
              <a:t>100%</a:t>
            </a:r>
          </a:p>
          <a:p>
            <a:r>
              <a:rPr lang="zh-Hans" altLang="en-US" dirty="0">
                <a:solidFill>
                  <a:srgbClr val="FF0000"/>
                </a:solidFill>
              </a:rPr>
              <a:t>在线算法</a:t>
            </a:r>
            <a:r>
              <a:rPr lang="zh-Hans" altLang="en-US" dirty="0"/>
              <a:t>仅知道走过的路旁的麦穗，该怎么选择？正确概率是多少？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ECC87AA-B506-4FC0-9F25-291A290BB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73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摘麦穗问题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cs typeface="Times New Roman (Hebrew)" charset="0"/>
              </a:rPr>
              <a:t>在线算法</a:t>
            </a:r>
            <a:r>
              <a:rPr lang="en-US" altLang="zh-CN" sz="2800" dirty="0">
                <a:cs typeface="Times New Roman (Hebrew)" charset="0"/>
              </a:rPr>
              <a:t>A</a:t>
            </a:r>
            <a:r>
              <a:rPr lang="zh-CN" altLang="en-US" sz="2800" dirty="0">
                <a:cs typeface="Times New Roman (Hebrew)" charset="0"/>
              </a:rPr>
              <a:t>的做法：</a:t>
            </a:r>
            <a:endParaRPr lang="en-US" altLang="zh-CN" sz="2800" dirty="0">
              <a:cs typeface="Times New Roman (Hebrew)" charset="0"/>
            </a:endParaRPr>
          </a:p>
          <a:p>
            <a:pPr lvl="1">
              <a:spcBef>
                <a:spcPct val="50000"/>
              </a:spcBef>
            </a:pPr>
            <a:r>
              <a:rPr lang="zh-Hans" altLang="en-US" sz="2400" dirty="0">
                <a:cs typeface="Times New Roman (Hebrew)" charset="0"/>
              </a:rPr>
              <a:t>边走边观察前一半的麦穗</a:t>
            </a:r>
            <a:r>
              <a:rPr lang="zh-CN" altLang="en-US" sz="2400" dirty="0">
                <a:cs typeface="Times New Roman (Hebrew)" charset="0"/>
              </a:rPr>
              <a:t>，记下最大的麦穗，过半后，摘下第一个更大的麦穗。</a:t>
            </a:r>
            <a:endParaRPr lang="en-US" altLang="he-IL" sz="2400" dirty="0">
              <a:cs typeface="Times New Roman (Hebrew)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 (Hebrew)" charset="0"/>
              </a:rPr>
              <a:t>定理</a:t>
            </a:r>
            <a:r>
              <a:rPr lang="en-US" altLang="he-IL" sz="2800" b="1" dirty="0">
                <a:cs typeface="Times New Roman (Hebrew)" charset="0"/>
              </a:rPr>
              <a:t>:</a:t>
            </a:r>
            <a:r>
              <a:rPr lang="en-US" altLang="he-IL" sz="2800" dirty="0">
                <a:cs typeface="Times New Roman (Hebrew)" charset="0"/>
              </a:rPr>
              <a:t> </a:t>
            </a:r>
            <a:r>
              <a:rPr lang="zh-CN" altLang="en-US" sz="2800" dirty="0">
                <a:cs typeface="Times New Roman (Hebrew)" charset="0"/>
              </a:rPr>
              <a:t>算法</a:t>
            </a:r>
            <a:r>
              <a:rPr lang="en-US" altLang="zh-CN" sz="2800" dirty="0">
                <a:cs typeface="Times New Roman (Hebrew)" charset="0"/>
              </a:rPr>
              <a:t>A</a:t>
            </a:r>
            <a:r>
              <a:rPr lang="zh-CN" altLang="en-US" sz="2800" dirty="0">
                <a:cs typeface="Times New Roman (Hebrew)" charset="0"/>
              </a:rPr>
              <a:t>有</a:t>
            </a:r>
            <a:r>
              <a:rPr lang="zh-Hans" altLang="en-US" sz="2800" dirty="0">
                <a:cs typeface="Times New Roman (Hebrew)" charset="0"/>
              </a:rPr>
              <a:t>至少</a:t>
            </a:r>
            <a:r>
              <a:rPr lang="en-US" altLang="he-IL" sz="2800" dirty="0">
                <a:cs typeface="Times New Roman (Hebrew)" charset="0"/>
              </a:rPr>
              <a:t>25%</a:t>
            </a:r>
            <a:r>
              <a:rPr lang="zh-CN" altLang="en-US" sz="2800" dirty="0">
                <a:cs typeface="Times New Roman (Hebrew)" charset="0"/>
              </a:rPr>
              <a:t>的概率可以摘到最大的麦穗。</a:t>
            </a:r>
            <a:endParaRPr lang="en-US" altLang="he-IL" sz="2800" dirty="0">
              <a:cs typeface="Times New Roman (Hebrew)" charset="0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B2E1D6-DB24-466F-9361-BD4FF1307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1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摘麦穗问题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证明：</a:t>
            </a:r>
            <a:endParaRPr lang="en-US" altLang="zh-CN" sz="2800" dirty="0"/>
          </a:p>
          <a:p>
            <a:pPr>
              <a:spcBef>
                <a:spcPct val="50000"/>
              </a:spcBef>
              <a:buNone/>
            </a:pPr>
            <a:r>
              <a:rPr lang="en-US" altLang="he-IL" sz="2800" dirty="0"/>
              <a:t>		</a:t>
            </a:r>
            <a:r>
              <a:rPr lang="en-US" altLang="he-IL" sz="2800" i="1" dirty="0"/>
              <a:t>Y</a:t>
            </a:r>
            <a:r>
              <a:rPr lang="en-US" altLang="he-IL" sz="2800" baseline="-25000" dirty="0"/>
              <a:t>1</a:t>
            </a:r>
            <a:r>
              <a:rPr lang="en-US" altLang="he-IL" sz="2800" dirty="0"/>
              <a:t> </a:t>
            </a:r>
            <a:r>
              <a:rPr lang="mr-IN" altLang="he-IL" sz="2800" dirty="0"/>
              <a:t>–</a:t>
            </a:r>
            <a:r>
              <a:rPr lang="en-US" altLang="he-IL" sz="2800" dirty="0"/>
              <a:t> </a:t>
            </a:r>
            <a:r>
              <a:rPr lang="zh-CN" altLang="en-US" sz="2800" dirty="0"/>
              <a:t>最大麦穗</a:t>
            </a:r>
            <a:r>
              <a:rPr lang="en-US" altLang="he-IL" sz="2800" dirty="0"/>
              <a:t>.</a:t>
            </a:r>
          </a:p>
          <a:p>
            <a:pPr>
              <a:spcBef>
                <a:spcPct val="50000"/>
              </a:spcBef>
              <a:buNone/>
            </a:pPr>
            <a:r>
              <a:rPr lang="en-US" altLang="he-IL" sz="2800" dirty="0"/>
              <a:t>		</a:t>
            </a:r>
            <a:r>
              <a:rPr lang="en-US" altLang="he-IL" sz="2800" i="1" dirty="0"/>
              <a:t>Y</a:t>
            </a:r>
            <a:r>
              <a:rPr lang="en-US" altLang="he-IL" sz="2800" baseline="-25000" dirty="0"/>
              <a:t>2</a:t>
            </a:r>
            <a:r>
              <a:rPr lang="en-US" altLang="he-IL" sz="2800" dirty="0"/>
              <a:t> </a:t>
            </a:r>
            <a:r>
              <a:rPr lang="mr-IN" altLang="he-IL" sz="2800" dirty="0"/>
              <a:t>–</a:t>
            </a:r>
            <a:r>
              <a:rPr lang="en-US" altLang="he-IL" sz="2800" dirty="0"/>
              <a:t> </a:t>
            </a:r>
            <a:r>
              <a:rPr lang="zh-CN" altLang="en-US" sz="2800" dirty="0"/>
              <a:t>第二大麦穗</a:t>
            </a:r>
            <a:r>
              <a:rPr lang="en-US" altLang="he-IL" sz="2800" dirty="0"/>
              <a:t>.</a:t>
            </a:r>
          </a:p>
          <a:p>
            <a:r>
              <a:rPr lang="zh-CN" altLang="en-US" sz="2800" dirty="0"/>
              <a:t>观察概率树</a:t>
            </a:r>
            <a:endParaRPr lang="en-US" sz="2800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463925" y="3679825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606925" y="3679825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87925" y="3756025"/>
            <a:ext cx="955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463925" y="451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778125" y="4518025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33800" y="453390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49525" y="4610100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0" y="4441825"/>
            <a:ext cx="2860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baseline="-25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he-IL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在后一半路程</a:t>
            </a:r>
            <a:endParaRPr lang="en-US" altLang="he-IL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540125" y="5280025"/>
            <a:ext cx="2860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i="1" baseline="-25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-US" altLang="he-IL" sz="2000" i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在后一半路程</a:t>
            </a:r>
            <a:endParaRPr lang="en-US" altLang="he-IL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066800" y="5600700"/>
            <a:ext cx="2397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baseline="-25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-US" altLang="he-IL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在前一半路程</a:t>
            </a:r>
            <a:endParaRPr lang="en-US" altLang="he-IL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575050" y="3681413"/>
            <a:ext cx="955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025525" y="4114800"/>
            <a:ext cx="2860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baseline="-25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he-IL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在前一半路程</a:t>
            </a:r>
            <a:endParaRPr lang="en-US" altLang="he-IL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4BBE15DD-5162-4180-A12B-2EA7FA5FC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85073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10491</TotalTime>
  <Words>1712</Words>
  <Application>Microsoft Office PowerPoint</Application>
  <PresentationFormat>全屏显示(4:3)</PresentationFormat>
  <Paragraphs>211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仿宋_GB2312</vt:lpstr>
      <vt:lpstr>SimHei</vt:lpstr>
      <vt:lpstr>隶书</vt:lpstr>
      <vt:lpstr>Microsoft YaHei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Equation</vt:lpstr>
      <vt:lpstr>在线算法</vt:lpstr>
      <vt:lpstr>本章内容</vt:lpstr>
      <vt:lpstr>在线算法基本概念</vt:lpstr>
      <vt:lpstr>在线算法基本概念</vt:lpstr>
      <vt:lpstr>摘麦穗问题</vt:lpstr>
      <vt:lpstr>摘麦穗的真谛</vt:lpstr>
      <vt:lpstr>摘麦穗问题</vt:lpstr>
      <vt:lpstr>摘麦穗问题-在线算法</vt:lpstr>
      <vt:lpstr>摘麦穗问题-在线算法证明</vt:lpstr>
      <vt:lpstr>摘麦穗问题</vt:lpstr>
      <vt:lpstr>概率是多少</vt:lpstr>
      <vt:lpstr>概率计算</vt:lpstr>
      <vt:lpstr>牛寻路问题</vt:lpstr>
      <vt:lpstr>牛寻路问题</vt:lpstr>
      <vt:lpstr>牛寻路问题</vt:lpstr>
      <vt:lpstr>牛寻路问题</vt:lpstr>
      <vt:lpstr>滑雪橇租赁问题</vt:lpstr>
      <vt:lpstr>滑雪橇租赁问题-算法</vt:lpstr>
      <vt:lpstr>滑雪橇租赁问题-在线算法</vt:lpstr>
      <vt:lpstr>滑雪橇租赁问题-在线算法</vt:lpstr>
      <vt:lpstr>滑雪橇租赁问题-在线策略</vt:lpstr>
      <vt:lpstr>滑雪橇租赁问题-在线策略</vt:lpstr>
      <vt:lpstr>开拓思维</vt:lpstr>
      <vt:lpstr>公交还是走路？</vt:lpstr>
      <vt:lpstr>离线策略</vt:lpstr>
      <vt:lpstr>在线策略</vt:lpstr>
      <vt:lpstr>页面调度问题</vt:lpstr>
      <vt:lpstr>页面调度问题</vt:lpstr>
      <vt:lpstr>页面调度问题</vt:lpstr>
      <vt:lpstr>页面调度问题</vt:lpstr>
      <vt:lpstr>页面调度问题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f xl</cp:lastModifiedBy>
  <cp:revision>1400</cp:revision>
  <cp:lastPrinted>1601-01-01T00:00:00Z</cp:lastPrinted>
  <dcterms:created xsi:type="dcterms:W3CDTF">2009-06-26T00:04:30Z</dcterms:created>
  <dcterms:modified xsi:type="dcterms:W3CDTF">2020-04-09T22:02:00Z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