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15"/>
  </p:notesMasterIdLst>
  <p:handoutMasterIdLst>
    <p:handoutMasterId r:id="rId16"/>
  </p:handoutMasterIdLst>
  <p:sldIdLst>
    <p:sldId id="286" r:id="rId3"/>
    <p:sldId id="277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颖 曹" initials="邹颖" lastIdx="1" clrIdx="0">
    <p:extLst>
      <p:ext uri="{19B8F6BF-5375-455C-9EA6-DF929625EA0E}">
        <p15:presenceInfo xmlns:p15="http://schemas.microsoft.com/office/powerpoint/2012/main" userId="e2a3d1bde9e97d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A8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2" d="100"/>
          <a:sy n="72" d="100"/>
        </p:scale>
        <p:origin x="129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每次累加都要对一位置位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摊还分析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势能方法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栈的三种操作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PUSH, POP, MULTIPOP(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s,k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对一个空栈，执行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个操作，代价是多少？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定义势为栈中元素个数，则第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个操作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PUSH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，势差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POP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，势差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MULTIPOP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，势差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摊还代价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0099"/>
                  </a:solidFill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每种都是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O(1)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，总代价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O(n)</a:t>
                </a:r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96967"/>
              </p:ext>
            </p:extLst>
          </p:nvPr>
        </p:nvGraphicFramePr>
        <p:xfrm>
          <a:off x="5904148" y="584684"/>
          <a:ext cx="3024336" cy="151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摊还代价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MULTIPOP(</a:t>
                      </a:r>
                      <a:r>
                        <a:rPr lang="en-US" altLang="zh-CN" b="1" dirty="0" err="1"/>
                        <a:t>s,k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4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势能方法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960948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n   A[7]  A[6]  A[5]  A[4]  A[3]  A[2]  A[1]  A[0]          </a:t>
            </a:r>
            <a:r>
              <a:rPr lang="zh-CN" altLang="en-US" sz="2400" b="1" dirty="0">
                <a:solidFill>
                  <a:srgbClr val="0000A8"/>
                </a:solidFill>
                <a:latin typeface="Calisto MT" pitchFamily="18" charset="0"/>
              </a:rPr>
              <a:t>势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0        0        0       0       0        0        1        0               0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0        0        0       0       0        0        1        1               2    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0        0        0       0       0        1        0        0               0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5       0        0        0       0       0        1        0        1               1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6       0        0        0       0       0        1        1        0               0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7       0        0        0       0       0        1        1        1               3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5548" y="3897084"/>
            <a:ext cx="49809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8124" y="4617164"/>
            <a:ext cx="1234305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8372" y="5337212"/>
            <a:ext cx="511231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2040" y="6057292"/>
            <a:ext cx="199756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07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势能方法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二进制计数器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位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初始值为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0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，每次加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，累加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次，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定义势为计数器中 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 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的个数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假设第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次累加要对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个位复位，则代价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若结果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位均为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0 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即前一次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位均为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，则势差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否则，势差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无论哪种情况，摊还代价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40252" y="2028711"/>
                <a:ext cx="2108206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itchFamily="49" charset="-122"/>
                  </a:rPr>
                  <a:t>复位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ea typeface="黑体" pitchFamily="49" charset="-122"/>
                  </a:rPr>
                  <a:t>位，置位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itchFamily="49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itchFamily="49" charset="-122"/>
                  </a:rPr>
                  <a:t>位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52" y="2028711"/>
                <a:ext cx="210820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12" t="-11667" r="-2312" b="-28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 bwMode="auto">
          <a:xfrm flipH="1">
            <a:off x="7632340" y="2398043"/>
            <a:ext cx="262015" cy="742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D67F42D-4259-4286-8F4D-FE9F641E5DBE}"/>
              </a:ext>
            </a:extLst>
          </p:cNvPr>
          <p:cNvSpPr txBox="1"/>
          <p:nvPr/>
        </p:nvSpPr>
        <p:spPr>
          <a:xfrm>
            <a:off x="6048164" y="836712"/>
            <a:ext cx="1368152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1-&gt;0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复位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0-&gt;1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置位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844096-2AC2-4FAA-B932-766AF552377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16800" y="1900337"/>
            <a:ext cx="396401" cy="1240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7CEB903-A1FD-4813-9C61-2BD0370D673B}"/>
              </a:ext>
            </a:extLst>
          </p:cNvPr>
          <p:cNvSpPr txBox="1"/>
          <p:nvPr/>
        </p:nvSpPr>
        <p:spPr>
          <a:xfrm>
            <a:off x="7341444" y="586679"/>
            <a:ext cx="3605111" cy="14773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01111(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ti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）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10000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（加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后）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真实代价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1+ti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势能差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1-ti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1+ti+1-ti=2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5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聚合分析</a:t>
            </a:r>
            <a:endParaRPr lang="en-US" altLang="zh-CN" dirty="0"/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核算方法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势能方法 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摊还分析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对一个数据结构执行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个操作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有些操作代价高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有些操作代价低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有些操作代价中等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将所有操作的代价平摊到每个操作上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不涉及概率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不同于平均情况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4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栈的三种操作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对一个空栈，执行由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>
                <a:latin typeface="Arial" charset="0"/>
                <a:ea typeface="黑体" pitchFamily="2" charset="-122"/>
              </a:rPr>
              <a:t>PUSH, POP, MULTIPOP</a:t>
            </a:r>
            <a:r>
              <a:rPr lang="zh-CN" altLang="en-US" dirty="0">
                <a:latin typeface="Arial" charset="0"/>
                <a:ea typeface="黑体" pitchFamily="2" charset="-122"/>
              </a:rPr>
              <a:t>组成的操作，代价是多少？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67291"/>
              </p:ext>
            </p:extLst>
          </p:nvPr>
        </p:nvGraphicFramePr>
        <p:xfrm>
          <a:off x="3563888" y="1556792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MULTIPOP(</a:t>
                      </a:r>
                      <a:r>
                        <a:rPr lang="en-US" altLang="zh-CN" b="1" dirty="0" err="1"/>
                        <a:t>s,k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min(s, k)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1580" y="4401899"/>
            <a:ext cx="6580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由于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multipop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s,n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的代价最坏为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，因此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个操作最坏为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O(n</a:t>
            </a:r>
            <a:r>
              <a:rPr lang="en-US" altLang="zh-CN" b="1" baseline="30000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)?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0172" y="4238643"/>
            <a:ext cx="564511" cy="755294"/>
            <a:chOff x="6244090" y="4289461"/>
            <a:chExt cx="564511" cy="755294"/>
          </a:xfrm>
        </p:grpSpPr>
        <p:cxnSp>
          <p:nvCxnSpPr>
            <p:cNvPr id="5" name="直接连接符 4"/>
            <p:cNvCxnSpPr/>
            <p:nvPr/>
          </p:nvCxnSpPr>
          <p:spPr bwMode="auto">
            <a:xfrm flipH="1">
              <a:off x="6268541" y="4289461"/>
              <a:ext cx="540060" cy="75529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6244090" y="4293095"/>
              <a:ext cx="560158" cy="719289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94792" y="5161359"/>
            <a:ext cx="7913961" cy="92333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一个元素要么入栈，要么出栈，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一个空栈中，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PUSH, POP, MULTIPOP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组成的操作最多与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PUSH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次数相当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即最多对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个元素操作，因此为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O(n)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0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n   A[7]  A[6]  A[5]  A[4]  A[3]  A[2]  A[1]  A[0]      </a:t>
            </a:r>
            <a:r>
              <a:rPr lang="zh-CN" altLang="en-US" sz="2400" b="1" dirty="0">
                <a:solidFill>
                  <a:srgbClr val="0000A8"/>
                </a:solidFill>
                <a:latin typeface="Calisto MT" pitchFamily="18" charset="0"/>
              </a:rPr>
              <a:t>总代价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0        0        0       0       0        0        1        0               3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0        0        0       0       0        0        1        1               4    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0        0        0       0       0        1        0        0               7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5       0        0        0       0       0        1        0        1               8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6       0        0        0       0       0        1        1        0             10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7       0        0        0       0       0        1        1        1             11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38469" y="1187529"/>
            <a:ext cx="2929007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最坏情况代价为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k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次累加代价是否为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kn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)?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272300" y="1187529"/>
            <a:ext cx="564511" cy="755294"/>
            <a:chOff x="6244090" y="4289461"/>
            <a:chExt cx="564511" cy="755294"/>
          </a:xfrm>
        </p:grpSpPr>
        <p:cxnSp>
          <p:nvCxnSpPr>
            <p:cNvPr id="23" name="直接连接符 22"/>
            <p:cNvCxnSpPr/>
            <p:nvPr/>
          </p:nvCxnSpPr>
          <p:spPr bwMode="auto">
            <a:xfrm flipH="1">
              <a:off x="6268541" y="4289461"/>
              <a:ext cx="540060" cy="75529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>
              <a:off x="6244090" y="4293095"/>
              <a:ext cx="560158" cy="719289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9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n   A[7]  A[6]  A[5]  A[4]  A[3]  A[2]  A[1]  A[0]      </a:t>
            </a:r>
            <a:r>
              <a:rPr lang="zh-CN" altLang="en-US" sz="2400" b="1" dirty="0">
                <a:solidFill>
                  <a:srgbClr val="0000A8"/>
                </a:solidFill>
                <a:latin typeface="Calisto MT" pitchFamily="18" charset="0"/>
              </a:rPr>
              <a:t>总代价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0        0        0       0       0        0        1        0               3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0        0        0       0       0        0        1        1               4    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0        0        0       0       0        1        0        0               7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5       0        0        0       0       0        1        0        1               8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6       0        0        0       0       0        1        1        0             10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7       0        0        0       0       0        1        1        1             11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1150" y="525519"/>
            <a:ext cx="208101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位翻转，有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1150" y="791416"/>
            <a:ext cx="235833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位翻转，有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n/2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1150" y="1043444"/>
            <a:ext cx="244329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位翻转，有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n/2</a:t>
            </a:r>
            <a:r>
              <a:rPr lang="en-US" altLang="zh-CN" b="1" baseline="30000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52366" y="1412776"/>
                <a:ext cx="2452082" cy="95250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黑体" pitchFamily="49" charset="-122"/>
                  </a:rPr>
                  <a:t>总共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sup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US" altLang="zh-CN" sz="2400" b="1" dirty="0">
                  <a:solidFill>
                    <a:srgbClr val="FF0000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黑体" pitchFamily="49" charset="-122"/>
                  </a:rPr>
                  <a:t>因此为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黑体" pitchFamily="49" charset="-122"/>
                  </a:rPr>
                  <a:t>O(n)</a:t>
                </a:r>
                <a:endParaRPr lang="zh-CN" altLang="en-US" sz="2400" b="1" dirty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66" y="1412776"/>
                <a:ext cx="2452082" cy="952505"/>
              </a:xfrm>
              <a:prstGeom prst="rect">
                <a:avLst/>
              </a:prstGeom>
              <a:blipFill rotWithShape="1">
                <a:blip r:embed="rId2"/>
                <a:stretch>
                  <a:fillRect l="-3731" t="-3205" b="-1474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5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核算方法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栈的三种操作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对一个空栈，执行由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>
                <a:latin typeface="Arial" charset="0"/>
                <a:ea typeface="黑体" pitchFamily="2" charset="-122"/>
              </a:rPr>
              <a:t>PUSH, POP, MULTIPOP</a:t>
            </a:r>
            <a:r>
              <a:rPr lang="zh-CN" altLang="en-US" dirty="0">
                <a:latin typeface="Arial" charset="0"/>
                <a:ea typeface="黑体" pitchFamily="2" charset="-122"/>
              </a:rPr>
              <a:t>组成的操作，代价是多少？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33847"/>
              </p:ext>
            </p:extLst>
          </p:nvPr>
        </p:nvGraphicFramePr>
        <p:xfrm>
          <a:off x="3563888" y="1556792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MULTIPOP(</a:t>
                      </a:r>
                      <a:r>
                        <a:rPr lang="en-US" altLang="zh-CN" b="1" dirty="0" err="1"/>
                        <a:t>s,k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min(s, k)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6" y="4329100"/>
            <a:ext cx="2762295" cy="175432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一个元素只有入栈后，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才能出栈，将代价全部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放到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PUSH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操作上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预支付</a:t>
            </a:r>
            <a:endParaRPr lang="en-US" altLang="zh-CN" b="1" dirty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将来出栈的代价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出栈操作代价为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因此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个操作代价为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O(n)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84811"/>
              </p:ext>
            </p:extLst>
          </p:nvPr>
        </p:nvGraphicFramePr>
        <p:xfrm>
          <a:off x="3635896" y="4146510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MULTIPOP(</a:t>
                      </a:r>
                      <a:r>
                        <a:rPr lang="en-US" altLang="zh-CN" b="1" dirty="0" err="1"/>
                        <a:t>s,k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核算方法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n   A[7]  A[6]  A[5]  A[4]  A[3]  A[2]  A[1]  A[0]      </a:t>
            </a:r>
            <a:r>
              <a:rPr lang="zh-CN" altLang="en-US" sz="2400" b="1" dirty="0">
                <a:solidFill>
                  <a:srgbClr val="0000A8"/>
                </a:solidFill>
                <a:latin typeface="Calisto MT" pitchFamily="18" charset="0"/>
              </a:rPr>
              <a:t>总代价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0        0        0       0       0        0        1        0               3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0        0        0       0       0        0        1        1               4    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0        0        0       0       0        1        0        0               7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5       0        0        0       0       0        1        0        1               8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6       0        0        0       0       0        1        1        0             10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7       0        0        0       0       0        1        1        1             11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88124" y="425560"/>
            <a:ext cx="3462807" cy="92333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置位代价为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预付将来复位代价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复位代价为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次累加代价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O(2n)?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3AB542-408F-49DF-870C-03641296105F}"/>
              </a:ext>
            </a:extLst>
          </p:cNvPr>
          <p:cNvSpPr txBox="1"/>
          <p:nvPr/>
        </p:nvSpPr>
        <p:spPr>
          <a:xfrm>
            <a:off x="6264188" y="1468092"/>
            <a:ext cx="2828504" cy="92333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每次只有一步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0-&gt;1,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代价算成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（自己从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0-&gt;1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的代价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+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将来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1-&gt;0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的代价）</a:t>
            </a:r>
          </a:p>
        </p:txBody>
      </p:sp>
    </p:spTree>
    <p:extLst>
      <p:ext uri="{BB962C8B-B14F-4D97-AF65-F5344CB8AC3E}">
        <p14:creationId xmlns:p14="http://schemas.microsoft.com/office/powerpoint/2010/main" val="29185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势能方法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数据结构初始状态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𝑫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，其势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黑体" pitchFamily="2" charset="-122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执行第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个操作的状态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𝑫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，其势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黑体" pitchFamily="2" charset="-122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个操作的摊还代价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，真实代价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总摊还代价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96852" y="3187452"/>
                <a:ext cx="4284476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52" y="3187452"/>
                <a:ext cx="428447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632" b="-1973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4257092"/>
                <a:ext cx="5691472" cy="21054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𝒊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257092"/>
                <a:ext cx="5691472" cy="21054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90346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10065</TotalTime>
  <Words>1295</Words>
  <Application>Microsoft Office PowerPoint</Application>
  <PresentationFormat>全屏显示(4:3)</PresentationFormat>
  <Paragraphs>174</Paragraphs>
  <Slides>12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仿宋_GB2312</vt:lpstr>
      <vt:lpstr>隶书</vt:lpstr>
      <vt:lpstr>Arial</vt:lpstr>
      <vt:lpstr>Calibri</vt:lpstr>
      <vt:lpstr>Calisto MT</vt:lpstr>
      <vt:lpstr>Cambria Math</vt:lpstr>
      <vt:lpstr>Courier New</vt:lpstr>
      <vt:lpstr>Times New Roman</vt:lpstr>
      <vt:lpstr>Wingdings</vt:lpstr>
      <vt:lpstr>Pixel</vt:lpstr>
      <vt:lpstr>自定义设计方案</vt:lpstr>
      <vt:lpstr>摊还分析</vt:lpstr>
      <vt:lpstr>本章内容</vt:lpstr>
      <vt:lpstr>摊还分析</vt:lpstr>
      <vt:lpstr>聚合分析</vt:lpstr>
      <vt:lpstr>聚合分析</vt:lpstr>
      <vt:lpstr>聚合分析</vt:lpstr>
      <vt:lpstr>核算方法</vt:lpstr>
      <vt:lpstr>核算方法</vt:lpstr>
      <vt:lpstr>势能方法</vt:lpstr>
      <vt:lpstr>势能方法</vt:lpstr>
      <vt:lpstr>势能方法</vt:lpstr>
      <vt:lpstr>势能方法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邹颖 曹</cp:lastModifiedBy>
  <cp:revision>1282</cp:revision>
  <cp:lastPrinted>1601-01-01T00:00:00Z</cp:lastPrinted>
  <dcterms:created xsi:type="dcterms:W3CDTF">2009-06-26T00:04:30Z</dcterms:created>
  <dcterms:modified xsi:type="dcterms:W3CDTF">2021-04-07T14:42:35Z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