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5"/>
  </p:notesMasterIdLst>
  <p:handoutMasterIdLst>
    <p:handoutMasterId r:id="rId36"/>
  </p:handoutMasterIdLst>
  <p:sldIdLst>
    <p:sldId id="286" r:id="rId3"/>
    <p:sldId id="290" r:id="rId4"/>
    <p:sldId id="289" r:id="rId5"/>
    <p:sldId id="304" r:id="rId6"/>
    <p:sldId id="305" r:id="rId7"/>
    <p:sldId id="306" r:id="rId8"/>
    <p:sldId id="307" r:id="rId9"/>
    <p:sldId id="293" r:id="rId10"/>
    <p:sldId id="318" r:id="rId11"/>
    <p:sldId id="319" r:id="rId12"/>
    <p:sldId id="320" r:id="rId13"/>
    <p:sldId id="321" r:id="rId14"/>
    <p:sldId id="317" r:id="rId15"/>
    <p:sldId id="294" r:id="rId16"/>
    <p:sldId id="297" r:id="rId17"/>
    <p:sldId id="295" r:id="rId18"/>
    <p:sldId id="298" r:id="rId19"/>
    <p:sldId id="301" r:id="rId20"/>
    <p:sldId id="299" r:id="rId21"/>
    <p:sldId id="300" r:id="rId22"/>
    <p:sldId id="302" r:id="rId23"/>
    <p:sldId id="303" r:id="rId24"/>
    <p:sldId id="316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22" r:id="rId34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0" autoAdjust="0"/>
  </p:normalViewPr>
  <p:slideViewPr>
    <p:cSldViewPr>
      <p:cViewPr>
        <p:scale>
          <a:sx n="100" d="100"/>
          <a:sy n="100" d="100"/>
        </p:scale>
        <p:origin x="110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A5FBEB3-F872-4465-BF53-FAEC0B5CAC79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D3E77A-5DC6-4ED3-8E54-6F48394B33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61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D42E70-E4A7-4672-8E57-DD7F5B5349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555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𝑘</m:t>
                            </m:r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i="0" smtClean="0">
                    <a:latin typeface="Cambria Math" panose="02040503050406030204" pitchFamily="18" charset="0"/>
                    <a:ea typeface="黑体" pitchFamily="2" charset="-122"/>
                  </a:rPr>
                  <a:t>(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𝒃</a:t>
                </a:r>
                <a:r>
                  <a:rPr lang="en-US" altLang="zh-CN" b="1" i="0">
                    <a:latin typeface="Cambria Math" panose="02040503050406030204" pitchFamily="18" charset="0"/>
                    <a:ea typeface="黑体" pitchFamily="2" charset="-122"/>
                  </a:rPr>
                  <a:t>^</a:t>
                </a:r>
                <a:r>
                  <a:rPr lang="zh-CN" altLang="en-US" i="0">
                    <a:latin typeface="Cambria Math"/>
                    <a:ea typeface="黑体" pitchFamily="2" charset="-122"/>
                  </a:rPr>
                  <a:t>𝜺</a:t>
                </a:r>
                <a:r>
                  <a:rPr lang="en-US" altLang="zh-CN" b="0" i="0" smtClean="0">
                    <a:latin typeface="Cambria Math" panose="02040503050406030204" pitchFamily="18" charset="0"/>
                    <a:ea typeface="黑体" pitchFamily="2" charset="-122"/>
                  </a:rPr>
                  <a:t>𝑘</a:t>
                </a:r>
                <a:r>
                  <a:rPr lang="en-US" altLang="zh-CN" i="0">
                    <a:latin typeface="Cambria Math"/>
                    <a:ea typeface="黑体" pitchFamily="2" charset="-122"/>
                  </a:rPr>
                  <a:t>−𝟏</a:t>
                </a:r>
                <a:r>
                  <a:rPr lang="en-US" altLang="zh-CN" i="0" smtClean="0">
                    <a:latin typeface="Cambria Math" panose="02040503050406030204" pitchFamily="18" charset="0"/>
                    <a:ea typeface="黑体" pitchFamily="2" charset="-122"/>
                  </a:rPr>
                  <a:t>)/(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𝒃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^</a:t>
                </a:r>
                <a:r>
                  <a:rPr lang="zh-CN" altLang="en-US" i="0" smtClean="0">
                    <a:latin typeface="Cambria Math"/>
                    <a:ea typeface="黑体" pitchFamily="2" charset="-122"/>
                  </a:rPr>
                  <a:t>𝜺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−𝟏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)</a:t>
                </a:r>
                <a:r>
                  <a:rPr lang="en-US" altLang="zh-CN" dirty="0" smtClean="0"/>
                  <a:t>=</a:t>
                </a:r>
                <a:r>
                  <a:rPr lang="en-US" altLang="zh-CN" i="0" smtClean="0">
                    <a:latin typeface="Cambria Math" panose="02040503050406030204" pitchFamily="18" charset="0"/>
                    <a:ea typeface="黑体" pitchFamily="2" charset="-122"/>
                  </a:rPr>
                  <a:t>(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𝒃</a:t>
                </a:r>
                <a:r>
                  <a:rPr lang="en-US" altLang="zh-CN" b="1" i="0">
                    <a:latin typeface="Cambria Math" panose="02040503050406030204" pitchFamily="18" charset="0"/>
                    <a:ea typeface="黑体" pitchFamily="2" charset="-122"/>
                  </a:rPr>
                  <a:t>^</a:t>
                </a:r>
                <a:r>
                  <a:rPr lang="en-US" altLang="zh-CN" b="0" i="0" smtClean="0">
                    <a:latin typeface="Cambria Math" panose="02040503050406030204" pitchFamily="18" charset="0"/>
                    <a:ea typeface="黑体" pitchFamily="2" charset="-122"/>
                  </a:rPr>
                  <a:t>𝑘</a:t>
                </a:r>
                <a:r>
                  <a:rPr lang="zh-CN" altLang="en-US" i="0" smtClean="0">
                    <a:latin typeface="Cambria Math"/>
                    <a:ea typeface="黑体" pitchFamily="2" charset="-122"/>
                  </a:rPr>
                  <a:t>𝜺</a:t>
                </a:r>
                <a:r>
                  <a:rPr lang="en-US" altLang="zh-CN" i="0">
                    <a:latin typeface="Cambria Math"/>
                    <a:ea typeface="黑体" pitchFamily="2" charset="-122"/>
                  </a:rPr>
                  <a:t>−𝟏</a:t>
                </a:r>
                <a:r>
                  <a:rPr lang="en-US" altLang="zh-CN" i="0" smtClean="0">
                    <a:latin typeface="Cambria Math" panose="02040503050406030204" pitchFamily="18" charset="0"/>
                    <a:ea typeface="黑体" pitchFamily="2" charset="-122"/>
                  </a:rPr>
                  <a:t>)/(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𝒃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^</a:t>
                </a:r>
                <a:r>
                  <a:rPr lang="zh-CN" altLang="en-US" i="0" smtClean="0">
                    <a:latin typeface="Cambria Math"/>
                    <a:ea typeface="黑体" pitchFamily="2" charset="-122"/>
                  </a:rPr>
                  <a:t>𝜺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−𝟏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)</a:t>
                </a:r>
                <a:r>
                  <a:rPr lang="en-US" altLang="zh-CN" dirty="0" smtClean="0"/>
                  <a:t>=</a:t>
                </a:r>
                <a:r>
                  <a:rPr lang="en-US" altLang="zh-CN" i="0" smtClean="0">
                    <a:latin typeface="Cambria Math" panose="02040503050406030204" pitchFamily="18" charset="0"/>
                    <a:ea typeface="黑体" pitchFamily="2" charset="-122"/>
                  </a:rPr>
                  <a:t>(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𝒏</a:t>
                </a:r>
                <a:r>
                  <a:rPr lang="en-US" altLang="zh-CN" b="1" i="0">
                    <a:latin typeface="Cambria Math" panose="02040503050406030204" pitchFamily="18" charset="0"/>
                    <a:ea typeface="黑体" pitchFamily="2" charset="-122"/>
                  </a:rPr>
                  <a:t>^</a:t>
                </a:r>
                <a:r>
                  <a:rPr lang="zh-CN" altLang="en-US" i="0">
                    <a:latin typeface="Cambria Math"/>
                    <a:ea typeface="黑体" pitchFamily="2" charset="-122"/>
                  </a:rPr>
                  <a:t>𝜺</a:t>
                </a:r>
                <a:r>
                  <a:rPr lang="en-US" altLang="zh-CN" i="0">
                    <a:latin typeface="Cambria Math"/>
                    <a:ea typeface="黑体" pitchFamily="2" charset="-122"/>
                  </a:rPr>
                  <a:t>−𝟏</a:t>
                </a:r>
                <a:r>
                  <a:rPr lang="en-US" altLang="zh-CN" i="0" smtClean="0">
                    <a:latin typeface="Cambria Math" panose="02040503050406030204" pitchFamily="18" charset="0"/>
                    <a:ea typeface="黑体" pitchFamily="2" charset="-122"/>
                  </a:rPr>
                  <a:t>)/(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𝒃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^</a:t>
                </a:r>
                <a:r>
                  <a:rPr lang="zh-CN" altLang="en-US" i="0" smtClean="0">
                    <a:latin typeface="Cambria Math"/>
                    <a:ea typeface="黑体" pitchFamily="2" charset="-122"/>
                  </a:rPr>
                  <a:t>𝜺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−𝟏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42E70-E4A7-4672-8E57-DD7F5B53496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97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7DB3F33-7A4A-48CA-8009-886DA18114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08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E29F4-032A-4095-8C9C-D9D06490473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5079-7EF5-4B05-B424-37DEA320CA4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01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98072-5304-415D-81B1-C380FDA349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27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FB18-EFDE-4BDF-9628-D063ED4CC42F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9F8A0-A941-40DC-8B22-004A6A8A93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7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6D7E1-C563-4827-87A8-C22328C9208C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498FA-F88D-42D4-9088-8991B0BA5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6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DDBBA-C5EA-4D66-8C48-41B67C88A516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9C982-1EE6-4ED8-8589-3E49ADD18C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89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26C4A-7919-47EA-BD4E-8242CBF2991F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A2BD-B10D-4B6B-9142-4D7456749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FE991-76FA-4606-B2AC-EF09FD10F6ED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BC089-C854-4115-B222-19552549F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88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E5BC4-A4C3-478D-BC19-FE10BB4A832B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5CBBD-C841-4745-BED0-9B8F342CCA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55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55C4A-F088-4675-869B-3F3C7CD65001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B2FBC-9E4D-4A94-A630-DB68AE406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8C025-5291-4BF6-8336-4D295967B21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998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A4013-3C01-4BB9-95F5-E81A52C7D7B9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8353F-701B-4D89-951B-9153C7845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92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CC454-EE57-4CA7-A6F4-9CDAEA5C8A29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0509-98D2-403D-BBFC-B03E57704A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73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74DDF-E8D3-4A92-BF21-E3E4F0D28DE8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5704F-9C57-44B5-A206-AB51B5749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05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827FB-482B-4194-9D8F-094A636226C6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B37A8-D8E2-4420-8178-1E1DEC794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2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D8210-A3E2-4BA8-BF56-A5B04824A0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01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FC218-DF8D-482D-A0CD-7036A2B55C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7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378C2-12C7-43A4-A274-F32A77050A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A9AAC-A818-41FD-854B-C7CF8DE1B5D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20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0840E-E03E-4ACF-A2DB-C8E7EF60FAF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B8691-6ADF-4765-87EA-99FA584E45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78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2D30-7D72-4539-9495-B8425C5317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91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52501D8-1120-4857-B6D2-439E33DC39C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2845D86-6579-4E6A-9853-C20BA31EE762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83BA8A8-D0D6-40A7-BEB0-D202ECC3D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latin typeface="+mj-ea"/>
              </a:rPr>
              <a:t>第一章 算法分析的数学基础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和的估计与界限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直接求和的界限</a:t>
                </a:r>
                <a:endParaRPr lang="en-US" altLang="zh-CN" i="1" dirty="0" smtClean="0">
                  <a:latin typeface="Cambria Math"/>
                </a:endParaRPr>
              </a:p>
              <a:p>
                <a:pPr lvl="1"/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上界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…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79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和的估计与界限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直接求和的界限</a:t>
                </a:r>
                <a:endParaRPr lang="en-US" altLang="zh-CN" i="1" dirty="0" smtClean="0">
                  <a:latin typeface="Cambria Math"/>
                </a:endParaRPr>
              </a:p>
              <a:p>
                <a:pPr lvl="1"/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上界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上界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𝟑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3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和的估计与界限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直接求和的界限</a:t>
                </a:r>
                <a:endParaRPr lang="en-US" altLang="zh-CN" i="1" dirty="0" smtClean="0">
                  <a:latin typeface="Cambria Math"/>
                </a:endParaRPr>
              </a:p>
              <a:p>
                <a:pPr lvl="1"/>
                <a:r>
                  <a:rPr lang="zh-CN" altLang="en-US" dirty="0" smtClean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上界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/>
                  <a:t>上界</a:t>
                </a:r>
                <a:endParaRPr lang="en-US" altLang="zh-CN" dirty="0" smtClean="0"/>
              </a:p>
              <a:p>
                <a:pPr lvl="2"/>
                <a:r>
                  <a:rPr lang="zh-CN" altLang="en-US" b="1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zh-CN" altLang="en-US" b="1" dirty="0" smtClean="0"/>
                  <a:t>时，有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𝟗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𝟖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𝟗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𝐎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2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和的估计与界限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求和转换为求积分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!=</m:t>
                        </m:r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</a:rPr>
                                  <m:t>o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g</m:t>
                                </m:r>
                              </m:fName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曲线</a:t>
                </a:r>
                <a:r>
                  <a:rPr lang="zh-CN" altLang="en-US" dirty="0" smtClean="0"/>
                  <a:t>之下面积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∴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∴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&gt;(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dirty="0" smtClean="0">
                        <a:latin typeface="Cambria Math"/>
                      </a:rPr>
                      <m:t>𝛀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05" y="1229944"/>
            <a:ext cx="4067376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和的估计与界限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求和转换为求积分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曲线之下面积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b="1" dirty="0" smtClean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∴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&lt;[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]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05" y="1229944"/>
            <a:ext cx="4067377" cy="313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3066" y="5841268"/>
                <a:ext cx="3219856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!</m:t>
                          </m:r>
                        </m:e>
                      </m:func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𝒏</m:t>
                      </m:r>
                      <m:func>
                        <m:func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func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800" b="1" dirty="0" smtClean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66" y="5841268"/>
                <a:ext cx="321985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4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和的估计与界限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求和转换为求积分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单调递增时，有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𝒅𝒙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limLoc m:val="undOvr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𝒅𝒙</m:t>
                    </m:r>
                  </m:oMath>
                </a14:m>
                <a:endParaRPr lang="en-US" altLang="zh-CN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11" y="3553026"/>
            <a:ext cx="4067377" cy="31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3537012"/>
            <a:ext cx="4067376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和的估计与界限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求和转换为求积分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类似地，当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单调递减时，有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𝒅𝒙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limLoc m:val="undOvr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𝒅𝒙</m:t>
                    </m:r>
                  </m:oMath>
                </a14:m>
                <a:endParaRPr lang="en-US" altLang="zh-CN" i="1" dirty="0" smtClean="0">
                  <a:latin typeface="Cambria Math"/>
                </a:endParaRPr>
              </a:p>
              <a:p>
                <a:pPr lvl="1"/>
                <a:r>
                  <a:rPr lang="zh-CN" altLang="en-US" dirty="0" smtClean="0"/>
                  <a:t>例如：</a:t>
                </a:r>
                <a:endParaRPr lang="en-US" altLang="zh-CN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𝒅𝒙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 dirty="0">
                        <a:latin typeface="Cambria Math"/>
                      </a:rPr>
                      <m:t>𝟏</m:t>
                    </m:r>
                    <m:r>
                      <a:rPr lang="en-US" altLang="zh-CN" i="1" dirty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dirty="0" err="1">
                        <a:latin typeface="Cambria Math"/>
                      </a:rPr>
                      <m:t>ln</m:t>
                    </m:r>
                    <m:r>
                      <a:rPr lang="en-US" altLang="zh-CN" i="1" dirty="0" err="1">
                        <a:latin typeface="Cambria Math"/>
                      </a:rPr>
                      <m:t>⁡</m:t>
                    </m:r>
                    <m:r>
                      <a:rPr lang="en-US" altLang="zh-CN" i="1" dirty="0" err="1">
                        <a:latin typeface="Cambria Math"/>
                      </a:rPr>
                      <m:t>𝒏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&gt;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𝒅𝒙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b="0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1026" name="Picture 2" descr="D:\360云盘\课件_算法设计与分析\imges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05164"/>
            <a:ext cx="235604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360云盘\课件_算法设计与分析\imges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93" y="4905164"/>
            <a:ext cx="235603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09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例：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 Merge-sort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排序算法的复杂性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方程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eqArrPr>
                          <m:e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𝚯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,                                       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  <a:ea typeface="黑体" pitchFamily="2" charset="-122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  <a:ea typeface="黑体" pitchFamily="2" charset="-122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+</m:t>
                            </m:r>
                            <m:r>
                              <a:rPr lang="zh-CN" altLang="en-US" b="1" i="1" smtClean="0">
                                <a:latin typeface="Cambria Math"/>
                                <a:ea typeface="黑体" pitchFamily="2" charset="-122"/>
                              </a:rPr>
                              <m:t>𝚯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,                     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&gt;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解：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zh-CN" altLang="en-US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7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221287"/>
              </a:xfrm>
            </p:spPr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递归逐层展开求解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𝟏𝟔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𝟏𝟔</m:t>
                                </m:r>
                              </m:den>
                            </m:f>
                          </m:e>
                        </m:d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𝟔𝟒</m:t>
                                </m:r>
                              </m:den>
                            </m:f>
                          </m:e>
                        </m:d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𝟑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p>
                    </m:sSup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p>
                    </m:sSup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+…+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深度</a:t>
                </a:r>
                <a:r>
                  <a:rPr lang="zh-CN" altLang="en-US" dirty="0" smtClean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sub>
                        </m:sSub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，最底层有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个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𝟎</m:t>
                        </m:r>
                      </m:sub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)−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b="1" i="1" dirty="0" smtClean="0">
                  <a:latin typeface="Cambria Math"/>
                  <a:ea typeface="黑体" pitchFamily="2" charset="-122"/>
                </a:endParaRPr>
              </a:p>
              <a:p>
                <a:pPr lvl="1"/>
                <a:r>
                  <a:rPr lang="en-US" altLang="zh-CN" dirty="0" smtClean="0">
                    <a:ea typeface="Cambria Math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𝟒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221287"/>
              </a:xfrm>
              <a:blipFill>
                <a:blip r:embed="rId2"/>
                <a:stretch>
                  <a:fillRect l="-296" t="-2100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4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变量替换法求解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rad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𝒎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𝟐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𝒎</m:t>
                    </m:r>
                  </m:oMath>
                </a14:m>
                <a:endParaRPr lang="en-US" altLang="zh-CN" b="1" i="1" dirty="0" smtClean="0">
                  <a:latin typeface="Cambria Math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ea typeface="黑体" pitchFamily="2" charset="-122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𝒎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 smtClean="0">
                    <a:ea typeface="黑体" pitchFamily="2" charset="-122"/>
                  </a:rPr>
                  <a:t>，则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CN" dirty="0" smtClean="0"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ea typeface="黑体" pitchFamily="2" charset="-122"/>
                  </a:rPr>
                  <a:t>于是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𝒎</m:t>
                    </m:r>
                  </m:oMath>
                </a14:m>
                <a:endParaRPr lang="en-US" altLang="zh-CN" dirty="0" smtClean="0"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ea typeface="黑体" pitchFamily="2" charset="-122"/>
                  </a:rPr>
                  <a:t>显然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𝒎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则</a:t>
                </a:r>
                <a:r>
                  <a:rPr lang="zh-CN" altLang="en-US" dirty="0" smtClean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  <a:ea typeface="黑体" pitchFamily="2" charset="-122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0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复杂性函数的阶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和的估计与界限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递归方程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07DC69D-BBC9-4CD4-81F9-4C4FCB19E7C3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定理求解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 smtClean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型递归方程，其中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𝒃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是常数，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是正函数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记住三种情况，可快速求解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8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定理求解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 smtClean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型递归方程，其中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𝒃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是常数，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是正函数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是常数，则有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 则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𝛀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，且对所有充分大的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有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𝒂𝒇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𝒃</m:t>
                        </m:r>
                      </m:den>
                    </m:f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𝒄𝒇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𝒄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是常数，则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1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定理（直观理解，一般情况）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 smtClean="0">
                    <a:ea typeface="黑体" pitchFamily="2" charset="-122"/>
                  </a:rPr>
                  <a:t>用</a:t>
                </a:r>
                <a:r>
                  <a:rPr lang="en-US" altLang="zh-CN" b="1" dirty="0" smtClean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与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的阶比较，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更大，则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同阶， 则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g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更大，则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208" y="6129300"/>
            <a:ext cx="6034024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对于红色部分，</a:t>
            </a:r>
            <a:r>
              <a:rPr lang="en-US" altLang="zh-CN" sz="2800" b="1" dirty="0" smtClean="0">
                <a:solidFill>
                  <a:srgbClr val="C00000"/>
                </a:solidFill>
                <a:ea typeface="黑体" pitchFamily="49" charset="-122"/>
              </a:rPr>
              <a:t>Master</a:t>
            </a: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定理无能为力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1500" y="4329611"/>
            <a:ext cx="8690200" cy="1690672"/>
            <a:chOff x="71500" y="4329611"/>
            <a:chExt cx="8690200" cy="1690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33"/>
                <p:cNvSpPr>
                  <a:spLocks noChangeArrowheads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sz="2000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2000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34"/>
                <p:cNvSpPr>
                  <a:spLocks noChangeArrowheads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2789077" y="5099557"/>
              <a:ext cx="2683335" cy="52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4130744" y="4695750"/>
              <a:ext cx="0" cy="92480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71500" y="5620557"/>
              <a:ext cx="8330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b="0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zh-CN" altLang="en-US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3390381" y="4329611"/>
                  <a:ext cx="1602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381" y="4329611"/>
                  <a:ext cx="160255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97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定理（更进一步理解）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 smtClean="0">
                    <a:ea typeface="黑体" pitchFamily="2" charset="-122"/>
                  </a:rPr>
                  <a:t>用</a:t>
                </a:r>
                <a:r>
                  <a:rPr lang="en-US" altLang="zh-CN" b="1" dirty="0" smtClean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与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的阶比较，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ea typeface="黑体" pitchFamily="2" charset="-122"/>
                  </a:rPr>
                  <a:t>第一种情况，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dirty="0" smtClean="0">
                    <a:ea typeface="黑体" pitchFamily="2" charset="-122"/>
                  </a:rPr>
                  <a:t>不仅小于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，而且要小于 </a:t>
                </a:r>
                <a:r>
                  <a:rPr lang="en-US" altLang="zh-CN" dirty="0" smtClean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第三种情况</a:t>
                </a:r>
                <a:r>
                  <a:rPr lang="zh-CN" altLang="en-US" dirty="0">
                    <a:ea typeface="黑体" pitchFamily="2" charset="-122"/>
                  </a:rPr>
                  <a:t>，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dirty="0" smtClean="0">
                    <a:ea typeface="黑体" pitchFamily="2" charset="-122"/>
                  </a:rPr>
                  <a:t>不仅大</a:t>
                </a:r>
                <a:r>
                  <a:rPr lang="zh-CN" altLang="en-US" dirty="0">
                    <a:ea typeface="黑体" pitchFamily="2" charset="-122"/>
                  </a:rPr>
                  <a:t>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而且要大于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𝛀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208" y="6129300"/>
            <a:ext cx="6034024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对于红色部分，</a:t>
            </a:r>
            <a:r>
              <a:rPr lang="en-US" altLang="zh-CN" sz="2800" b="1" dirty="0" smtClean="0">
                <a:solidFill>
                  <a:srgbClr val="C00000"/>
                </a:solidFill>
                <a:ea typeface="黑体" pitchFamily="49" charset="-122"/>
              </a:rPr>
              <a:t>Master</a:t>
            </a: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定理无能为力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1500" y="4329611"/>
            <a:ext cx="8690200" cy="1690672"/>
            <a:chOff x="71500" y="4329611"/>
            <a:chExt cx="8690200" cy="1690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33"/>
                <p:cNvSpPr>
                  <a:spLocks noChangeArrowheads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sz="2000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2000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34"/>
                <p:cNvSpPr>
                  <a:spLocks noChangeArrowheads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2789077" y="5099557"/>
              <a:ext cx="2683335" cy="52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4130744" y="4695750"/>
              <a:ext cx="0" cy="92480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71500" y="5620557"/>
              <a:ext cx="8330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b="0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zh-CN" altLang="en-US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3390381" y="4329611"/>
                  <a:ext cx="1602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381" y="4329611"/>
                  <a:ext cx="160255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递归方程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（例子）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𝟗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𝟗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= </m:t>
                    </m:r>
                    <m:r>
                      <a:rPr lang="zh-CN" altLang="en-US" b="1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)−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83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递归方程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（例子）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type m:val="skw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  <a:ea typeface="黑体" pitchFamily="2" charset="-122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  <a:ea typeface="黑体" pitchFamily="2" charset="-122"/>
                                      </a:rPr>
                                      <m:t>𝟐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= </m:t>
                    </m:r>
                    <m:r>
                      <a:rPr lang="zh-CN" altLang="en-US" b="1" i="1" smtClean="0">
                        <a:latin typeface="Cambria Math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</a:p>
              <a:p>
                <a:pPr lvl="1"/>
                <a:r>
                  <a:rPr lang="en-US" altLang="zh-CN" dirty="0" smtClean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3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递归方程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（例子）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𝟒</m:t>
                    </m:r>
                  </m:oMath>
                </a14:m>
                <a:r>
                  <a:rPr lang="en-US" altLang="zh-CN" dirty="0" smtClean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𝟕𝟗𝟑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= </m:t>
                    </m:r>
                    <m:r>
                      <a:rPr lang="zh-CN" altLang="en-US" b="1" i="1" smtClean="0">
                        <a:latin typeface="Cambria Math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endParaRPr lang="en-US" altLang="zh-CN" b="1" dirty="0" smtClean="0">
                  <a:ea typeface="Cambria Math"/>
                </a:endParaRPr>
              </a:p>
              <a:p>
                <a:pPr lvl="1"/>
                <a:r>
                  <a:rPr lang="zh-CN" altLang="en-US" dirty="0" smtClean="0"/>
                  <a:t>对所有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𝐚</m:t>
                    </m:r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𝟑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𝒃</m:t>
                        </m:r>
                      </m:den>
                    </m:f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𝒃</m:t>
                            </m:r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𝒄𝒇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8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递归方程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（例子）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altLang="zh-CN" dirty="0" smtClean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</m:oMath>
                </a14:m>
                <a:endParaRPr lang="en-US" altLang="zh-CN" b="1" dirty="0" smtClean="0"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/>
                  <a:t>虽然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但是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 smtClean="0"/>
                  <a:t>渐近小于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71500" y="4798668"/>
            <a:ext cx="8690200" cy="1690672"/>
            <a:chOff x="71500" y="4329611"/>
            <a:chExt cx="8690200" cy="1690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33"/>
                <p:cNvSpPr>
                  <a:spLocks noChangeArrowheads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sz="2000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2000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34"/>
                <p:cNvSpPr>
                  <a:spLocks noChangeArrowheads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2789077" y="5099557"/>
              <a:ext cx="2683335" cy="52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7"/>
            <p:cNvSpPr>
              <a:spLocks noChangeShapeType="1"/>
            </p:cNvSpPr>
            <p:nvPr/>
          </p:nvSpPr>
          <p:spPr bwMode="auto">
            <a:xfrm>
              <a:off x="4130744" y="4695750"/>
              <a:ext cx="0" cy="92480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71500" y="5620557"/>
              <a:ext cx="8330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b="0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zh-CN" altLang="en-US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3390381" y="4329611"/>
                  <a:ext cx="14807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381" y="4329611"/>
                  <a:ext cx="14807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/>
          <p:cNvGrpSpPr/>
          <p:nvPr/>
        </p:nvGrpSpPr>
        <p:grpSpPr>
          <a:xfrm>
            <a:off x="4820904" y="6089613"/>
            <a:ext cx="1440315" cy="769059"/>
            <a:chOff x="4820904" y="6089613"/>
            <a:chExt cx="1440315" cy="769059"/>
          </a:xfrm>
        </p:grpSpPr>
        <p:cxnSp>
          <p:nvCxnSpPr>
            <p:cNvPr id="17" name="直接箭头连接符 16"/>
            <p:cNvCxnSpPr/>
            <p:nvPr/>
          </p:nvCxnSpPr>
          <p:spPr bwMode="auto">
            <a:xfrm flipV="1">
              <a:off x="4850587" y="6089613"/>
              <a:ext cx="0" cy="564072"/>
            </a:xfrm>
            <a:prstGeom prst="straightConnector1">
              <a:avLst/>
            </a:prstGeom>
            <a:ln w="635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20904" y="6489340"/>
              <a:ext cx="1440315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zh-CN" altLang="en-US" b="1" dirty="0" smtClean="0">
                  <a:solidFill>
                    <a:srgbClr val="000099"/>
                  </a:solidFill>
                  <a:ea typeface="黑体" pitchFamily="49" charset="-122"/>
                </a:rPr>
                <a:t>落于此区域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2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定理证明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证明思路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𝟏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，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𝒃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𝟏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是常数，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是正函数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ea typeface="黑体" pitchFamily="2" charset="-122"/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/>
                  <a:t> 展开可得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,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𝒃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,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𝒌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𝒂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𝒂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5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定理证明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证明思路</a:t>
                </a:r>
                <a:endParaRPr lang="en-US" altLang="zh-CN" dirty="0"/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是常数，则有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  <m:sSup>
                                      <m:s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zh-CN" altLang="en-US" b="1" i="1" smtClean="0">
                                            <a:latin typeface="Cambria Math"/>
                                          </a:rPr>
                                          <m:t>𝜺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黑体" pitchFamily="2" charset="-122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黑体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/>
                                                    <a:ea typeface="黑体" pitchFamily="2" charset="-122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  <a:ea typeface="黑体" pitchFamily="2" charset="-122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  <a:ea typeface="黑体" pitchFamily="2" charset="-122"/>
                                              </a:rPr>
                                              <m:t>𝒂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</a:t>
                </a:r>
                <a:r>
                  <a:rPr lang="en-US" altLang="zh-CN" dirty="0" smtClean="0"/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𝜺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𝜺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/>
                  <a:t>      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zh-CN" dirty="0" smtClean="0"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𝒌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/>
                                  <a:ea typeface="黑体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</m:func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itchFamily="2" charset="-122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  <m:r>
                        <a:rPr lang="en-US" altLang="zh-CN" sz="2000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  <a:blipFill rotWithShape="1">
                <a:blip r:embed="rId5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1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一些记号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表示小于等于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𝒙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的最大整数</a:t>
                </a:r>
                <a:endParaRPr lang="en-US" altLang="zh-CN" dirty="0" smtClean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表示大于等于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𝒙</m:t>
                    </m:r>
                  </m:oMath>
                </a14:m>
                <a:r>
                  <a:rPr lang="zh-CN" altLang="en-US" smtClean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的最小整数</a:t>
                </a:r>
                <a:endParaRPr lang="en-US" altLang="zh-CN" dirty="0" smtClean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  <a:ea typeface="Cambria Math"/>
                            <a:cs typeface="Lucida Sans Unicode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+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𝟏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ea typeface="黑体" pitchFamily="2" charset="-122"/>
                    <a:cs typeface="Lucida Sans Unicode" pitchFamily="34" charset="0"/>
                  </a:rPr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lg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</p:txBody>
          </p:sp>
        </mc:Choice>
        <mc:Fallback xmlns="">
          <p:sp>
            <p:nvSpPr>
              <p:cNvPr id="51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F04355-3996-4497-945A-C3E73C7D1D8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定理证明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证明思路</a:t>
                </a:r>
                <a:endParaRPr lang="en-US" altLang="zh-CN" dirty="0"/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 则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有</a:t>
                </a:r>
                <a:endParaRPr lang="en-US" altLang="zh-CN" i="1" dirty="0" smtClean="0">
                  <a:latin typeface="Cambria Math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𝒂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黑体" pitchFamily="2" charset="-122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黑体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/>
                                                    <a:ea typeface="黑体" pitchFamily="2" charset="-122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  <a:ea typeface="黑体" pitchFamily="2" charset="-122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  <a:ea typeface="黑体" pitchFamily="2" charset="-122"/>
                                              </a:rPr>
                                              <m:t>𝒂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>
                    <a:latin typeface="Arial" charset="0"/>
                    <a:ea typeface="黑体" pitchFamily="2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  <a:ea typeface="黑体" pitchFamily="2" charset="-122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smtClean="0">
                                <a:latin typeface="Cambria Math"/>
                                <a:ea typeface="黑体" pitchFamily="2" charset="-122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  <a:ea typeface="黑体" pitchFamily="2" charset="-122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zh-CN" sz="2400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/>
                  <a:t>      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g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i="1" dirty="0" smtClean="0">
                  <a:latin typeface="Cambria Math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𝒌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/>
                                  <a:ea typeface="黑体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</m:func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itchFamily="2" charset="-122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  <m:r>
                        <a:rPr lang="en-US" altLang="zh-CN" sz="2000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  <a:blipFill rotWithShape="1">
                <a:blip r:embed="rId4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定理证明</a:t>
            </a:r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证明思路</a:t>
                </a:r>
                <a:endParaRPr lang="en-US" altLang="zh-CN" dirty="0"/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𝛀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，且对所有充分大的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有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𝒂𝒇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𝒃</m:t>
                        </m:r>
                      </m:den>
                    </m:f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𝒄𝒇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𝒄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是常数，则有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𝒂𝒇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𝒄𝒇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>
                  <a:ea typeface="黑体" pitchFamily="2" charset="-122"/>
                </a:endParaRPr>
              </a:p>
              <a:p>
                <a:pPr lvl="2"/>
                <a:r>
                  <a:rPr lang="en-US" altLang="zh-CN" dirty="0" smtClean="0">
                    <a:ea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altLang="zh-CN" dirty="0" smtClean="0"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𝒂𝒇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𝒄𝒇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两边分别相乘，可得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𝒂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𝒊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𝒇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 smtClean="0">
                  <a:latin typeface="Arial" charset="0"/>
                </a:endParaRPr>
              </a:p>
              <a:p>
                <a:pPr lvl="2"/>
                <a:r>
                  <a:rPr lang="en-US" altLang="zh-CN" dirty="0" smtClean="0">
                    <a:ea typeface="Cambria Math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i="1" dirty="0" smtClean="0">
                  <a:latin typeface="Arial" charset="0"/>
                </a:endParaRPr>
              </a:p>
              <a:p>
                <a:pPr lvl="2"/>
                <a:r>
                  <a:rPr lang="en-US" altLang="zh-CN" dirty="0" smtClean="0"/>
                  <a:t>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14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𝒌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/>
                                  <a:ea typeface="黑体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</m:func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itchFamily="2" charset="-122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  <m:r>
                        <a:rPr lang="en-US" altLang="zh-CN" sz="2000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  <a:blipFill rotWithShape="1">
                <a:blip r:embed="rId4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97893" y="2132856"/>
            <a:ext cx="6246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)=7</a:t>
            </a:r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/7</a:t>
            </a:r>
            <a:r>
              <a:rPr lang="en-US" altLang="zh-CN" sz="4000" dirty="0" smtClean="0"/>
              <a:t>)+</a:t>
            </a:r>
            <a:r>
              <a:rPr lang="en-US" altLang="zh-CN" sz="4000" i="1" dirty="0" smtClean="0"/>
              <a:t>n</a:t>
            </a:r>
            <a:r>
              <a:rPr lang="en-US" altLang="zh-CN" sz="4000" dirty="0" smtClean="0"/>
              <a:t>  </a:t>
            </a:r>
          </a:p>
          <a:p>
            <a:pPr lvl="1"/>
            <a:r>
              <a:rPr lang="en-US" altLang="zh-CN" sz="4000" i="1" dirty="0" smtClean="0"/>
              <a:t>T</a:t>
            </a:r>
            <a:r>
              <a:rPr lang="en-US" altLang="zh-CN" sz="4000" dirty="0" smtClean="0"/>
              <a:t>(</a:t>
            </a:r>
            <a:r>
              <a:rPr lang="en-US" altLang="zh-CN" sz="4000" i="1" dirty="0" smtClean="0"/>
              <a:t>n</a:t>
            </a:r>
            <a:r>
              <a:rPr lang="en-US" altLang="zh-CN" sz="4000" dirty="0"/>
              <a:t>)=8</a:t>
            </a:r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/6)+</a:t>
            </a:r>
            <a:r>
              <a:rPr lang="en-US" altLang="zh-CN" sz="4000" i="1" dirty="0" smtClean="0"/>
              <a:t>n</a:t>
            </a:r>
            <a:r>
              <a:rPr lang="en-US" altLang="zh-CN" sz="4000" baseline="30000" dirty="0" smtClean="0"/>
              <a:t>3/2</a:t>
            </a:r>
            <a:r>
              <a:rPr lang="en-US" altLang="zh-CN" sz="4000" dirty="0" smtClean="0"/>
              <a:t>log</a:t>
            </a:r>
            <a:r>
              <a:rPr lang="en-US" altLang="zh-CN" sz="4000" i="1" dirty="0" smtClean="0"/>
              <a:t>n</a:t>
            </a:r>
          </a:p>
          <a:p>
            <a:pPr lvl="1"/>
            <a:r>
              <a:rPr lang="en-US" altLang="zh-CN" sz="4000" i="1" dirty="0" smtClean="0"/>
              <a:t>T</a:t>
            </a:r>
            <a:r>
              <a:rPr lang="en-US" altLang="zh-CN" sz="4000" dirty="0" smtClean="0"/>
              <a:t>(</a:t>
            </a:r>
            <a:r>
              <a:rPr lang="en-US" altLang="zh-CN" sz="4000" i="1" dirty="0" smtClean="0"/>
              <a:t>n</a:t>
            </a:r>
            <a:r>
              <a:rPr lang="en-US" altLang="zh-CN" sz="4000" dirty="0"/>
              <a:t>)=2</a:t>
            </a:r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baseline="30000" dirty="0"/>
              <a:t>1/3</a:t>
            </a:r>
            <a:r>
              <a:rPr lang="en-US" altLang="zh-CN" sz="4000" dirty="0"/>
              <a:t>)+1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654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复杂性函数的阶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Arial" charset="0"/>
                <a:ea typeface="黑体" pitchFamily="2" charset="-122"/>
              </a:rPr>
              <a:t>渐近复杂性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当输入规模趋于极限情形时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相当大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的复杂性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表示复杂性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阶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的三个记号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T(n)=O(f(n))</a:t>
            </a:r>
          </a:p>
          <a:p>
            <a:pPr lvl="2"/>
            <a:r>
              <a:rPr lang="zh-CN" altLang="zh-CN" dirty="0" smtClean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 &gt; 0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，和正整数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≥1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，使得当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时，有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T(n)≤c*f(n)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成立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。</a:t>
            </a:r>
          </a:p>
          <a:p>
            <a:pPr lvl="2"/>
            <a:r>
              <a:rPr lang="zh-CN" altLang="zh-CN" dirty="0" smtClean="0">
                <a:latin typeface="Arial" charset="0"/>
                <a:ea typeface="黑体" pitchFamily="2" charset="-122"/>
              </a:rPr>
              <a:t>给出算法复杂度的上界，不可能比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c*f(n)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更大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e.g. T(n)=3n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2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，取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c=5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=1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f(n)=n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，则当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(=1)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时，有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≤5n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. ∴T(n)= O(n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1AE6D4-2843-47D7-8566-73353015317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4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复杂性</a:t>
            </a:r>
            <a:r>
              <a:rPr lang="zh-CN" altLang="en-US" dirty="0"/>
              <a:t>函数</a:t>
            </a:r>
            <a:r>
              <a:rPr lang="zh-CN" altLang="en-US" dirty="0" smtClean="0"/>
              <a:t>的</a:t>
            </a:r>
            <a:r>
              <a:rPr lang="zh-CN" altLang="en-US" dirty="0"/>
              <a:t>阶</a:t>
            </a:r>
            <a:endParaRPr lang="zh-CN" altLang="en-US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Arial" charset="0"/>
                <a:ea typeface="黑体" pitchFamily="2" charset="-122"/>
              </a:rPr>
              <a:t>渐近复杂性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当输入规模趋于极限情形时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相当大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的复杂性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表示复杂性</a:t>
            </a:r>
            <a:r>
              <a:rPr lang="zh-CN" altLang="en-US" dirty="0">
                <a:latin typeface="Arial" charset="0"/>
                <a:ea typeface="黑体" pitchFamily="2" charset="-122"/>
              </a:rPr>
              <a:t>阶</a:t>
            </a:r>
            <a:r>
              <a:rPr lang="zh-CN" altLang="zh-CN" dirty="0">
                <a:latin typeface="Arial" charset="0"/>
                <a:ea typeface="黑体" pitchFamily="2" charset="-122"/>
              </a:rPr>
              <a:t>的三个记号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T(n)=Ω(f(n))</a:t>
            </a:r>
          </a:p>
          <a:p>
            <a:pPr lvl="2"/>
            <a:r>
              <a:rPr lang="zh-CN" altLang="zh-CN" dirty="0" smtClean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 &gt; 0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，和正整数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≥1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，使得当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时，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T(n)≥c*f(n)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成立。</a:t>
            </a:r>
          </a:p>
          <a:p>
            <a:pPr lvl="2"/>
            <a:r>
              <a:rPr lang="zh-CN" altLang="zh-CN" dirty="0" smtClean="0">
                <a:latin typeface="Arial" charset="0"/>
                <a:ea typeface="黑体" pitchFamily="2" charset="-122"/>
              </a:rPr>
              <a:t>给出算法复杂度的下界，不可能比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c*f(n)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更小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e.g. T(n)=3n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2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，取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c=3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=1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f(n)=n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，则当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n≥n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(=1)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时，有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≥3n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∴T(n)=Ω(n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A66A36A-BDCF-43C7-9271-E7142877C8D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8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复杂性</a:t>
            </a:r>
            <a:r>
              <a:rPr lang="zh-CN" altLang="en-US" dirty="0"/>
              <a:t>函数</a:t>
            </a:r>
            <a:r>
              <a:rPr lang="zh-CN" altLang="en-US" dirty="0" smtClean="0"/>
              <a:t>的</a:t>
            </a:r>
            <a:r>
              <a:rPr lang="zh-CN" altLang="en-US" dirty="0"/>
              <a:t>阶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Arial" charset="0"/>
                <a:ea typeface="黑体" pitchFamily="2" charset="-122"/>
              </a:rPr>
              <a:t>渐近复杂性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 smtClean="0">
                <a:latin typeface="Arial" charset="0"/>
                <a:ea typeface="黑体" pitchFamily="2" charset="-122"/>
              </a:rPr>
              <a:t>当输入规模趋于极限情形时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相当大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的复杂性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表示复杂性</a:t>
            </a:r>
            <a:r>
              <a:rPr lang="zh-CN" altLang="en-US" dirty="0">
                <a:latin typeface="Arial" charset="0"/>
                <a:ea typeface="黑体" pitchFamily="2" charset="-122"/>
              </a:rPr>
              <a:t>阶</a:t>
            </a:r>
            <a:r>
              <a:rPr lang="zh-CN" altLang="zh-CN" dirty="0">
                <a:latin typeface="Arial" charset="0"/>
                <a:ea typeface="黑体" pitchFamily="2" charset="-122"/>
              </a:rPr>
              <a:t>的三个记号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T(n)=</a:t>
            </a:r>
            <a:r>
              <a:rPr lang="en-US" altLang="zh-CN" dirty="0" smtClean="0">
                <a:latin typeface="Arial" charset="0"/>
                <a:ea typeface="黑体" pitchFamily="2" charset="-122"/>
                <a:sym typeface="Symbol" pitchFamily="18" charset="2"/>
              </a:rPr>
              <a:t>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(f(n))</a:t>
            </a:r>
          </a:p>
          <a:p>
            <a:pPr lvl="2"/>
            <a:r>
              <a:rPr lang="zh-CN" altLang="zh-CN" dirty="0" smtClean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1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,c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&gt;0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，和正整数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≥1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，使得当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时，总有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T(n)≤c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1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*f(n)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且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T(n)≥c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*f(n)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成立，即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T(n)=O(f(n))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与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T(n)=Ω(f(n))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都成立。</a:t>
            </a:r>
          </a:p>
          <a:p>
            <a:pPr lvl="2"/>
            <a:r>
              <a:rPr lang="zh-CN" altLang="zh-CN" dirty="0" smtClean="0">
                <a:latin typeface="Arial" charset="0"/>
                <a:ea typeface="黑体" pitchFamily="2" charset="-122"/>
              </a:rPr>
              <a:t>给出了算法时间复杂度的上界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和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下界</a:t>
            </a:r>
          </a:p>
          <a:p>
            <a:pPr lvl="2"/>
            <a:r>
              <a:rPr lang="en-US" altLang="zh-CN" dirty="0" err="1" smtClean="0">
                <a:latin typeface="Arial" charset="0"/>
                <a:ea typeface="黑体" pitchFamily="2" charset="-122"/>
              </a:rPr>
              <a:t>e.g.T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(n)= 3n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2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1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=5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，取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=3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=1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f(n)=n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，则当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(=1)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时，有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≤5n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及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≥3n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 smtClean="0">
                <a:latin typeface="Arial" charset="0"/>
                <a:ea typeface="黑体" pitchFamily="2" charset="-122"/>
              </a:rPr>
              <a:t>（无穷多个），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∴T(n)= </a:t>
            </a:r>
            <a:r>
              <a:rPr lang="en-US" altLang="zh-CN" dirty="0" smtClean="0">
                <a:latin typeface="Arial" charset="0"/>
                <a:ea typeface="黑体" pitchFamily="2" charset="-122"/>
                <a:sym typeface="Symbol" pitchFamily="18" charset="2"/>
              </a:rPr>
              <a:t>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(n</a:t>
            </a:r>
            <a:r>
              <a:rPr lang="en-US" altLang="zh-CN" baseline="30000" dirty="0" smtClean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4EF381D-8730-4C49-86E9-C8B662326AD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8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多项式时间与指数时间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>
                <a:latin typeface="Arial" charset="0"/>
                <a:ea typeface="黑体" pitchFamily="2" charset="-122"/>
              </a:rPr>
              <a:t>设每秒可做某基本运算</a:t>
            </a:r>
            <a:r>
              <a:rPr lang="en-US" altLang="zh-CN" smtClean="0">
                <a:latin typeface="Arial" charset="0"/>
                <a:ea typeface="黑体" pitchFamily="2" charset="-122"/>
              </a:rPr>
              <a:t>10</a:t>
            </a:r>
            <a:r>
              <a:rPr lang="en-US" altLang="zh-CN" baseline="30000" smtClean="0">
                <a:latin typeface="Arial" charset="0"/>
                <a:ea typeface="黑体" pitchFamily="2" charset="-122"/>
              </a:rPr>
              <a:t>9</a:t>
            </a:r>
            <a:r>
              <a:rPr lang="zh-CN" altLang="zh-CN" smtClean="0">
                <a:latin typeface="Arial" charset="0"/>
                <a:ea typeface="黑体" pitchFamily="2" charset="-122"/>
              </a:rPr>
              <a:t>次，</a:t>
            </a:r>
            <a:r>
              <a:rPr lang="en-US" altLang="zh-CN" smtClean="0">
                <a:latin typeface="Arial" charset="0"/>
                <a:ea typeface="黑体" pitchFamily="2" charset="-122"/>
              </a:rPr>
              <a:t>n=60</a:t>
            </a:r>
          </a:p>
          <a:p>
            <a:endParaRPr lang="en-US" altLang="zh-CN" smtClean="0">
              <a:latin typeface="Arial" charset="0"/>
              <a:ea typeface="黑体" pitchFamily="2" charset="-122"/>
            </a:endParaRPr>
          </a:p>
          <a:p>
            <a:endParaRPr lang="en-US" altLang="zh-CN" smtClean="0">
              <a:latin typeface="Arial" charset="0"/>
              <a:ea typeface="黑体" pitchFamily="2" charset="-122"/>
            </a:endParaRPr>
          </a:p>
          <a:p>
            <a:endParaRPr lang="en-US" altLang="zh-CN" smtClean="0">
              <a:latin typeface="Arial" charset="0"/>
              <a:ea typeface="黑体" pitchFamily="2" charset="-122"/>
            </a:endParaRPr>
          </a:p>
          <a:p>
            <a:r>
              <a:rPr lang="zh-CN" altLang="en-US" smtClean="0">
                <a:latin typeface="Arial" charset="0"/>
                <a:ea typeface="黑体" pitchFamily="2" charset="-122"/>
              </a:rPr>
              <a:t>两个结论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多项式时间的算法互相之间虽有差距，一般可接受</a:t>
            </a:r>
          </a:p>
          <a:p>
            <a:pPr lvl="1"/>
            <a:r>
              <a:rPr lang="zh-CN" altLang="zh-CN" smtClean="0">
                <a:latin typeface="Arial" charset="0"/>
                <a:ea typeface="黑体" pitchFamily="2" charset="-122"/>
              </a:rPr>
              <a:t>指数量级时间的算法对于较大的</a:t>
            </a:r>
            <a:r>
              <a:rPr lang="en-US" altLang="zh-CN" smtClean="0">
                <a:latin typeface="Arial" charset="0"/>
                <a:ea typeface="黑体" pitchFamily="2" charset="-122"/>
              </a:rPr>
              <a:t>n</a:t>
            </a:r>
            <a:r>
              <a:rPr lang="zh-CN" altLang="zh-CN" smtClean="0">
                <a:latin typeface="Arial" charset="0"/>
                <a:ea typeface="黑体" pitchFamily="2" charset="-122"/>
              </a:rPr>
              <a:t>无实用价值</a:t>
            </a:r>
            <a:endParaRPr lang="zh-CN" altLang="en-US" smtClean="0">
              <a:latin typeface="Arial" charset="0"/>
              <a:ea typeface="黑体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A2331B-5B71-4068-8FFA-E392A93777D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241550"/>
          <a:ext cx="8353424" cy="138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564"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算法</a:t>
                      </a:r>
                      <a:r>
                        <a:rPr lang="en-US" altLang="zh-CN" sz="1800" b="1" dirty="0" smtClean="0"/>
                        <a:t>1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算法</a:t>
                      </a:r>
                      <a:r>
                        <a:rPr lang="en-US" altLang="zh-CN" sz="1800" b="1" dirty="0" smtClean="0"/>
                        <a:t>2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算法</a:t>
                      </a:r>
                      <a:r>
                        <a:rPr lang="en-US" altLang="zh-CN" sz="1800" b="1" dirty="0" smtClean="0"/>
                        <a:t>3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算法</a:t>
                      </a:r>
                      <a:r>
                        <a:rPr lang="en-US" altLang="zh-CN" sz="1800" b="1" dirty="0" smtClean="0"/>
                        <a:t>4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算法</a:t>
                      </a:r>
                      <a:r>
                        <a:rPr lang="en-US" altLang="zh-CN" sz="1800" b="1" dirty="0" smtClean="0"/>
                        <a:t>5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算法</a:t>
                      </a:r>
                      <a:r>
                        <a:rPr lang="en-US" altLang="zh-CN" sz="1800" b="1" dirty="0" smtClean="0"/>
                        <a:t>6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64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复杂度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n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n</a:t>
                      </a:r>
                      <a:r>
                        <a:rPr lang="en-US" altLang="zh-CN" sz="1800" b="1" baseline="30000" dirty="0" smtClean="0"/>
                        <a:t>2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n</a:t>
                      </a:r>
                      <a:r>
                        <a:rPr lang="en-US" altLang="zh-CN" sz="1800" b="1" baseline="30000" dirty="0" smtClean="0"/>
                        <a:t>3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n</a:t>
                      </a:r>
                      <a:r>
                        <a:rPr lang="en-US" altLang="zh-CN" sz="1800" b="1" baseline="30000" dirty="0" smtClean="0"/>
                        <a:t>5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2</a:t>
                      </a:r>
                      <a:r>
                        <a:rPr lang="en-US" altLang="zh-CN" sz="1800" b="1" baseline="30000" dirty="0" smtClean="0"/>
                        <a:t>n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3</a:t>
                      </a:r>
                      <a:r>
                        <a:rPr lang="en-US" altLang="zh-CN" sz="1800" b="1" baseline="30000" dirty="0" smtClean="0"/>
                        <a:t>n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97"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运算时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6*10</a:t>
                      </a:r>
                      <a:r>
                        <a:rPr lang="en-US" altLang="zh-CN" sz="1800" b="1" baseline="30000" dirty="0" smtClean="0"/>
                        <a:t>-8</a:t>
                      </a:r>
                      <a:r>
                        <a:rPr lang="en-US" altLang="zh-CN" sz="1800" b="1" dirty="0" smtClean="0"/>
                        <a:t>s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3.6*10</a:t>
                      </a:r>
                      <a:r>
                        <a:rPr lang="en-US" altLang="zh-CN" sz="1800" b="1" baseline="30000" dirty="0" smtClean="0"/>
                        <a:t>-6</a:t>
                      </a:r>
                      <a:r>
                        <a:rPr lang="en-US" altLang="zh-CN" sz="1800" b="1" dirty="0" smtClean="0"/>
                        <a:t>s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2.16*10</a:t>
                      </a:r>
                      <a:r>
                        <a:rPr lang="en-US" altLang="zh-CN" sz="1800" b="1" baseline="30000" dirty="0" smtClean="0"/>
                        <a:t>-4</a:t>
                      </a:r>
                      <a:r>
                        <a:rPr lang="en-US" altLang="zh-CN" sz="1800" b="1" dirty="0" smtClean="0"/>
                        <a:t>s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0.013min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3.66</a:t>
                      </a:r>
                      <a:r>
                        <a:rPr lang="zh-CN" altLang="zh-CN" sz="1800" b="1" dirty="0" smtClean="0"/>
                        <a:t>世纪</a:t>
                      </a:r>
                      <a:r>
                        <a:rPr lang="en-US" altLang="zh-CN" sz="1800" b="1" dirty="0" smtClean="0"/>
                        <a:t> 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1.3*10</a:t>
                      </a:r>
                      <a:r>
                        <a:rPr lang="en-US" altLang="zh-CN" sz="1800" b="1" baseline="30000" dirty="0" smtClean="0"/>
                        <a:t>13</a:t>
                      </a:r>
                      <a:r>
                        <a:rPr lang="zh-CN" altLang="en-US" sz="1800" b="1" baseline="0" dirty="0" smtClean="0"/>
                        <a:t>世纪</a:t>
                      </a:r>
                    </a:p>
                    <a:p>
                      <a:endParaRPr lang="zh-CN" altLang="en-US" sz="1800" b="1" dirty="0"/>
                    </a:p>
                  </a:txBody>
                  <a:tcPr marL="91445" marR="91445" marT="45687" marB="456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和的估计与界限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直接求和的界限</a:t>
                </a:r>
                <a:endParaRPr lang="en-US" altLang="zh-CN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nary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3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和的估计与界限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直接求和的界限</a:t>
                </a:r>
                <a:endParaRPr lang="en-US" altLang="zh-CN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3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9825</TotalTime>
  <Words>819</Words>
  <Application>Microsoft Office PowerPoint</Application>
  <PresentationFormat>全屏显示(4:3)</PresentationFormat>
  <Paragraphs>293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仿宋_GB2312</vt:lpstr>
      <vt:lpstr>黑体</vt:lpstr>
      <vt:lpstr>华文新魏</vt:lpstr>
      <vt:lpstr>隶书</vt:lpstr>
      <vt:lpstr>宋体</vt:lpstr>
      <vt:lpstr>Arial</vt:lpstr>
      <vt:lpstr>Calibri</vt:lpstr>
      <vt:lpstr>Cambria Math</vt:lpstr>
      <vt:lpstr>Courier New</vt:lpstr>
      <vt:lpstr>Lucida Sans Unicode</vt:lpstr>
      <vt:lpstr>Symbol</vt:lpstr>
      <vt:lpstr>Times New Roman</vt:lpstr>
      <vt:lpstr>Wingdings</vt:lpstr>
      <vt:lpstr>Pixel</vt:lpstr>
      <vt:lpstr>自定义设计方案</vt:lpstr>
      <vt:lpstr>第一章 算法分析的数学基础</vt:lpstr>
      <vt:lpstr>本章内容</vt:lpstr>
      <vt:lpstr>一些记号</vt:lpstr>
      <vt:lpstr>复杂性函数的阶</vt:lpstr>
      <vt:lpstr>复杂性函数的阶</vt:lpstr>
      <vt:lpstr>复杂性函数的阶</vt:lpstr>
      <vt:lpstr>多项式时间与指数时间</vt:lpstr>
      <vt:lpstr>和的估计与界限</vt:lpstr>
      <vt:lpstr>和的估计与界限</vt:lpstr>
      <vt:lpstr>和的估计与界限</vt:lpstr>
      <vt:lpstr>和的估计与界限</vt:lpstr>
      <vt:lpstr>和的估计与界限</vt:lpstr>
      <vt:lpstr>和的估计与界限</vt:lpstr>
      <vt:lpstr>和的估计与界限</vt:lpstr>
      <vt:lpstr>和的估计与界限</vt:lpstr>
      <vt:lpstr>和的估计与界限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Master定理证明</vt:lpstr>
      <vt:lpstr>Master定理证明</vt:lpstr>
      <vt:lpstr>Master定理证明</vt:lpstr>
      <vt:lpstr>Master定理证明</vt:lpstr>
      <vt:lpstr>PowerPoint 演示文稿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xl f</cp:lastModifiedBy>
  <cp:revision>1077</cp:revision>
  <cp:lastPrinted>2015-09-13T23:50:21Z</cp:lastPrinted>
  <dcterms:created xsi:type="dcterms:W3CDTF">2009-06-26T00:04:30Z</dcterms:created>
  <dcterms:modified xsi:type="dcterms:W3CDTF">2019-09-08T15:02:43Z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