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1"/>
  </p:notesMasterIdLst>
  <p:handoutMasterIdLst>
    <p:handoutMasterId r:id="rId32"/>
  </p:handoutMasterIdLst>
  <p:sldIdLst>
    <p:sldId id="286" r:id="rId3"/>
    <p:sldId id="277" r:id="rId4"/>
    <p:sldId id="287" r:id="rId5"/>
    <p:sldId id="289" r:id="rId6"/>
    <p:sldId id="291" r:id="rId7"/>
    <p:sldId id="292" r:id="rId8"/>
    <p:sldId id="293" r:id="rId9"/>
    <p:sldId id="296" r:id="rId10"/>
    <p:sldId id="297" r:id="rId11"/>
    <p:sldId id="294" r:id="rId12"/>
    <p:sldId id="301" r:id="rId13"/>
    <p:sldId id="298" r:id="rId14"/>
    <p:sldId id="302" r:id="rId15"/>
    <p:sldId id="299" r:id="rId16"/>
    <p:sldId id="303" r:id="rId17"/>
    <p:sldId id="300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13" r:id="rId26"/>
    <p:sldId id="312" r:id="rId27"/>
    <p:sldId id="314" r:id="rId28"/>
    <p:sldId id="315" r:id="rId29"/>
    <p:sldId id="30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网络流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组合 194"/>
          <p:cNvGrpSpPr/>
          <p:nvPr/>
        </p:nvGrpSpPr>
        <p:grpSpPr>
          <a:xfrm>
            <a:off x="2267449" y="2716698"/>
            <a:ext cx="4705010" cy="1881272"/>
            <a:chOff x="2167568" y="3096285"/>
            <a:chExt cx="4705010" cy="1881272"/>
          </a:xfrm>
        </p:grpSpPr>
        <p:sp>
          <p:nvSpPr>
            <p:cNvPr id="196" name="椭圆 19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接箭头连接符 201"/>
            <p:cNvCxnSpPr>
              <a:stCxn id="196" idx="7"/>
              <a:endCxn id="19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endCxn id="20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>
              <a:endCxn id="19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endCxn id="19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endCxn id="19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18" name="直接箭头连接符 217"/>
            <p:cNvCxnSpPr>
              <a:stCxn id="196" idx="5"/>
              <a:endCxn id="19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>
              <a:stCxn id="201" idx="0"/>
              <a:endCxn id="20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43379" y="454764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初始网络</a:t>
            </a:r>
          </a:p>
        </p:txBody>
      </p:sp>
    </p:spTree>
    <p:extLst>
      <p:ext uri="{BB962C8B-B14F-4D97-AF65-F5344CB8AC3E}">
        <p14:creationId xmlns:p14="http://schemas.microsoft.com/office/powerpoint/2010/main" val="28481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36" name="椭圆 35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7"/>
              <a:endCxn id="40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7"/>
              <a:endCxn id="38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3"/>
              <a:endCxn id="39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7"/>
              <a:endCxn id="37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1" idx="7"/>
              <a:endCxn id="37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8164" y="45744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4"/>
              <a:endCxn id="39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8" idx="3"/>
              <a:endCxn id="36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2" name="直接箭头连接符 61"/>
            <p:cNvCxnSpPr>
              <a:stCxn id="40" idx="2"/>
              <a:endCxn id="38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39" idx="6"/>
              <a:endCxn id="40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>
              <a:stCxn id="41" idx="3"/>
              <a:endCxn id="39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37" idx="1"/>
              <a:endCxn id="40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37" idx="3"/>
              <a:endCxn id="4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72" name="直接箭头连接符 71"/>
            <p:cNvCxnSpPr>
              <a:stCxn id="39" idx="1"/>
              <a:endCxn id="36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03" name="直接箭头连接符 102"/>
            <p:cNvCxnSpPr>
              <a:stCxn id="41" idx="7"/>
              <a:endCxn id="40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38" idx="4"/>
              <a:endCxn id="39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110" name="直接连接符 109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 bwMode="auto">
          <a:xfrm>
            <a:off x="3408623" y="3088251"/>
            <a:ext cx="1917828" cy="22997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 bwMode="auto">
          <a:xfrm flipV="1">
            <a:off x="3429369" y="4367903"/>
            <a:ext cx="1914864" cy="2796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 bwMode="auto">
          <a:xfrm flipV="1">
            <a:off x="5302823" y="3723735"/>
            <a:ext cx="1288254" cy="662229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77046" y="2708920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47096" y="4694381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81791" y="3869678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3458958" y="3079116"/>
            <a:ext cx="1614" cy="1321992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440328" y="306930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302857" y="3120541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61312" y="3043641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 bwMode="auto">
          <a:xfrm flipH="1">
            <a:off x="3398235" y="3088251"/>
            <a:ext cx="10388" cy="13076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277895" y="3085135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39519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09569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44264" y="3855145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5251726" y="3029108"/>
            <a:ext cx="1614" cy="139497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333561" y="438072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283433" y="3036046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23785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7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51720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03649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>
            <a:off x="3383868" y="3063107"/>
            <a:ext cx="1964220" cy="585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995203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5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94817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329866" y="3063107"/>
            <a:ext cx="1246844" cy="59516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51720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217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635986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  <a:p>
            <a:pPr lvl="1"/>
            <a:r>
              <a:rPr lang="zh-CN" altLang="en-US" dirty="0"/>
              <a:t>遇到下面这个图，再遇到搜索可行路径时每次都经过权值为</a:t>
            </a:r>
            <a:r>
              <a:rPr lang="en-US" altLang="zh-CN" dirty="0"/>
              <a:t>1</a:t>
            </a:r>
            <a:r>
              <a:rPr lang="zh-CN" altLang="en-US" dirty="0"/>
              <a:t>那条边，时间复杂度很高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3296791" y="3454931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11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Edmonds-Karp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搜索可行路径，时间复杂度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943570" y="2652854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5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411760" y="2662885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682754" y="31626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82754" y="4072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58918" y="4072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37173" y="3694390"/>
            <a:ext cx="124264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chemeClr val="bg2"/>
                </a:solidFill>
                <a:ea typeface="黑体" pitchFamily="49" charset="-122"/>
              </a:rPr>
              <a:t>1</a:t>
            </a:r>
            <a:endParaRPr lang="zh-CN" altLang="en-US" b="1" dirty="0">
              <a:solidFill>
                <a:schemeClr val="bg2"/>
              </a:solidFill>
              <a:ea typeface="黑体" pitchFamily="49" charset="-122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43026A0-6AFD-4C85-B59E-BA8D82E36E36}"/>
              </a:ext>
            </a:extLst>
          </p:cNvPr>
          <p:cNvCxnSpPr>
            <a:cxnSpLocks/>
            <a:stCxn id="101" idx="5"/>
            <a:endCxn id="99" idx="5"/>
          </p:cNvCxnSpPr>
          <p:nvPr/>
        </p:nvCxnSpPr>
        <p:spPr bwMode="auto">
          <a:xfrm rot="5400000" flipH="1" flipV="1">
            <a:off x="4379981" y="3208404"/>
            <a:ext cx="576064" cy="1291904"/>
          </a:xfrm>
          <a:prstGeom prst="curvedConnector3">
            <a:avLst>
              <a:gd name="adj1" fmla="val -488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08">
            <a:extLst>
              <a:ext uri="{FF2B5EF4-FFF2-40B4-BE49-F238E27FC236}">
                <a16:creationId xmlns:a16="http://schemas.microsoft.com/office/drawing/2014/main" id="{310C0E2F-906B-44D8-9829-67B95505C375}"/>
              </a:ext>
            </a:extLst>
          </p:cNvPr>
          <p:cNvSpPr txBox="1"/>
          <p:nvPr/>
        </p:nvSpPr>
        <p:spPr>
          <a:xfrm>
            <a:off x="4824028" y="422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baseline="30000" dirty="0"/>
          </a:p>
        </p:txBody>
      </p:sp>
      <p:sp>
        <p:nvSpPr>
          <p:cNvPr id="144" name="TextBox 199">
            <a:extLst>
              <a:ext uri="{FF2B5EF4-FFF2-40B4-BE49-F238E27FC236}">
                <a16:creationId xmlns:a16="http://schemas.microsoft.com/office/drawing/2014/main" id="{251560E0-315E-4A4A-A4BC-F623FCF7071F}"/>
              </a:ext>
            </a:extLst>
          </p:cNvPr>
          <p:cNvSpPr txBox="1"/>
          <p:nvPr/>
        </p:nvSpPr>
        <p:spPr>
          <a:xfrm>
            <a:off x="3824166" y="4926906"/>
            <a:ext cx="124264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119DCD1-B3E0-4FDF-8F12-0BD788DAF359}"/>
              </a:ext>
            </a:extLst>
          </p:cNvPr>
          <p:cNvCxnSpPr>
            <a:stCxn id="55" idx="1"/>
          </p:cNvCxnSpPr>
          <p:nvPr/>
        </p:nvCxnSpPr>
        <p:spPr bwMode="auto">
          <a:xfrm flipH="1" flipV="1">
            <a:off x="4668013" y="3790709"/>
            <a:ext cx="969160" cy="88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F088409-A6B3-4BC7-9DE7-26D99A656ABE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4445490" y="4446367"/>
            <a:ext cx="126510" cy="4805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网络流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36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97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23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7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5B113-A8F4-46E8-B620-B2F77771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C8BB6-8A02-4D0B-99F8-7731ACE50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CC6E3E-F68A-488F-8D08-DAE4B76F2B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950730"/>
            <a:ext cx="6300700" cy="3134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36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5B113-A8F4-46E8-B620-B2F77771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C8BB6-8A02-4D0B-99F8-7731ACE50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0F79B-1D16-4E1F-AF1F-C93837619784}"/>
              </a:ext>
            </a:extLst>
          </p:cNvPr>
          <p:cNvPicPr/>
          <p:nvPr/>
        </p:nvPicPr>
        <p:blipFill rotWithShape="1">
          <a:blip r:embed="rId2"/>
          <a:srcRect l="11743" t="9308" r="4024" b="5233"/>
          <a:stretch/>
        </p:blipFill>
        <p:spPr bwMode="auto">
          <a:xfrm>
            <a:off x="0" y="1592796"/>
            <a:ext cx="9144000" cy="496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56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D90-E14E-408E-BADE-C43B58F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2519-659F-4FFB-9BA0-674F810D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匈牙利算法是由匈牙利数学家</a:t>
            </a:r>
            <a:r>
              <a:rPr lang="en-US" altLang="zh-CN" dirty="0"/>
              <a:t>Edmonds</a:t>
            </a:r>
            <a:r>
              <a:rPr lang="zh-CN" altLang="en-US" dirty="0"/>
              <a:t>于</a:t>
            </a:r>
            <a:r>
              <a:rPr lang="en-US" altLang="zh-CN" dirty="0"/>
              <a:t>1965</a:t>
            </a:r>
            <a:r>
              <a:rPr lang="zh-CN" altLang="en-US" dirty="0"/>
              <a:t>年提出，因而得名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ED180-0751-4EF4-BAD1-EC18E3802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5511A-8B9A-4E3E-9288-21124F87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780928"/>
            <a:ext cx="2926668" cy="29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1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D90-E14E-408E-BADE-C43B58F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2519-659F-4FFB-9BA0-674F810D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匈牙利算法是由匈牙利数学家</a:t>
            </a:r>
            <a:r>
              <a:rPr lang="en-US" altLang="zh-CN" dirty="0"/>
              <a:t>Edmonds</a:t>
            </a:r>
            <a:r>
              <a:rPr lang="zh-CN" altLang="en-US" dirty="0"/>
              <a:t>于</a:t>
            </a:r>
            <a:r>
              <a:rPr lang="en-US" altLang="zh-CN" dirty="0"/>
              <a:t>1965</a:t>
            </a:r>
            <a:r>
              <a:rPr lang="zh-CN" altLang="en-US" dirty="0"/>
              <a:t>年提出，因而得名</a:t>
            </a:r>
            <a:endParaRPr lang="en-US" altLang="zh-CN" dirty="0"/>
          </a:p>
          <a:p>
            <a:pPr lvl="1"/>
            <a:r>
              <a:rPr lang="zh-CN" altLang="en-US" dirty="0"/>
              <a:t>介绍匈牙利算法前必须了解增广路径，匹配边，未匹配边，匹配点，未匹配点的概念</a:t>
            </a:r>
            <a:endParaRPr lang="en-US" altLang="zh-CN" dirty="0"/>
          </a:p>
          <a:p>
            <a:pPr lvl="2"/>
            <a:r>
              <a:rPr lang="zh-CN" altLang="en-US" b="0" dirty="0"/>
              <a:t>增广路径就是在二分图中从未匹配点开始，按照未匹配边，匹配边交替的模式找到一个未匹配点结束。</a:t>
            </a:r>
            <a:endParaRPr lang="en-US" altLang="zh-CN" b="0" dirty="0"/>
          </a:p>
          <a:p>
            <a:pPr lvl="2"/>
            <a:r>
              <a:rPr lang="zh-CN" altLang="en-US" b="0" dirty="0"/>
              <a:t>将增广路径上已匹配边断开</a:t>
            </a:r>
            <a:endParaRPr lang="en-US" altLang="zh-CN" b="0" dirty="0"/>
          </a:p>
          <a:p>
            <a:pPr lvl="2"/>
            <a:r>
              <a:rPr lang="zh-CN" altLang="en-US" b="0" dirty="0"/>
              <a:t>不断寻找增广路径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ED180-0751-4EF4-BAD1-EC18E3802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C670A3-CCFC-4CC6-BD79-58BFC6FBFD94}"/>
              </a:ext>
            </a:extLst>
          </p:cNvPr>
          <p:cNvGrpSpPr/>
          <p:nvPr/>
        </p:nvGrpSpPr>
        <p:grpSpPr>
          <a:xfrm>
            <a:off x="2843808" y="5108282"/>
            <a:ext cx="1332148" cy="1511907"/>
            <a:chOff x="7056276" y="4832828"/>
            <a:chExt cx="1332148" cy="15119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1C46542-629F-4D31-97D3-62F39CE30F4B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E9EC629-E32F-4783-B14D-3D6F2F363F39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510F539-B216-4010-96E4-CB1B4A70FFAE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8265F14-B554-4615-B80B-D9AF6D32A691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9F7C41-59B7-4700-81E5-0FD34A54DF5B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D53FABC-BCB4-4800-BC9A-2D25DF5BC36C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33FCDC-E0CE-4DEF-91F2-294D4DDF94E7}"/>
                </a:ext>
              </a:extLst>
            </p:cNvPr>
            <p:cNvCxnSpPr>
              <a:stCxn id="5" idx="6"/>
              <a:endCxn id="8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1092745-D195-4C6D-A459-73EB85AF530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23ECDC2-9380-4618-AD39-A19EE6BBF5AC}"/>
              </a:ext>
            </a:extLst>
          </p:cNvPr>
          <p:cNvGrpSpPr/>
          <p:nvPr/>
        </p:nvGrpSpPr>
        <p:grpSpPr>
          <a:xfrm>
            <a:off x="755576" y="5114015"/>
            <a:ext cx="1332148" cy="1511907"/>
            <a:chOff x="7056276" y="4832828"/>
            <a:chExt cx="1332148" cy="151190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9FA8332-2229-43B2-B37C-C4411BAC5202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60C220A-11AC-4C34-9C3D-DCF540005F77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D82E663-46E6-49BC-90B5-49A01107743C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67D4D7-F77B-4506-BB29-9A7AF192994E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F41221-6313-4671-91BF-7A1BF63B0230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30D0C35-0BE4-4872-BE21-30E64B0498FE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6F7043-55B7-4C39-93D0-B53E68915D9F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57EB23-DA9C-436F-8074-D7CFAEC5CA82}"/>
                </a:ext>
              </a:extLst>
            </p:cNvPr>
            <p:cNvCxnSpPr>
              <a:cxnSpLocks/>
              <a:stCxn id="33" idx="6"/>
              <a:endCxn id="30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2499152-D0A9-48FC-9EBD-AE42EABD8B1E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F126F68-5050-4670-B382-2AE39B345B70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9B89886-0965-41D1-90A6-A6C41C9EEA79}"/>
                </a:ext>
              </a:extLst>
            </p:cNvPr>
            <p:cNvCxnSpPr>
              <a:cxnSpLocks/>
              <a:stCxn id="31" idx="6"/>
              <a:endCxn id="34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F60C672-6A2F-4E75-89A2-DE3BE934963B}"/>
              </a:ext>
            </a:extLst>
          </p:cNvPr>
          <p:cNvGrpSpPr/>
          <p:nvPr/>
        </p:nvGrpSpPr>
        <p:grpSpPr>
          <a:xfrm>
            <a:off x="7020272" y="5114015"/>
            <a:ext cx="1332148" cy="1511907"/>
            <a:chOff x="7056276" y="4832828"/>
            <a:chExt cx="1332148" cy="151190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3FAAD4-CA6D-46B5-BF56-24FC8D22C93B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4519203-8622-4D3B-8E08-FE639D90252C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FA6B23D-5AE4-4C41-9D66-0C39C987D5E6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7104593-52C1-4F0C-910C-0E82E7B0E27A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74CF9C6-4BEB-42AE-974A-DB3547808CB5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9E42459-EB87-4627-867C-4ECB86F6FC82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D2D4C4F-4E1E-4B24-98DA-B8F395034ACD}"/>
                </a:ext>
              </a:extLst>
            </p:cNvPr>
            <p:cNvCxnSpPr>
              <a:cxnSpLocks/>
              <a:stCxn id="45" idx="6"/>
              <a:endCxn id="42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0CF2626-C4B1-4A18-9802-EB1185CFE13E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1998D81-269A-489C-9D94-05413E1A483F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406E953-F87F-4847-90E1-3803B1D6113B}"/>
              </a:ext>
            </a:extLst>
          </p:cNvPr>
          <p:cNvGrpSpPr/>
          <p:nvPr/>
        </p:nvGrpSpPr>
        <p:grpSpPr>
          <a:xfrm>
            <a:off x="4932040" y="5108282"/>
            <a:ext cx="1332148" cy="1511907"/>
            <a:chOff x="7056276" y="4832828"/>
            <a:chExt cx="1332148" cy="151190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FC3ABC2-A489-48FD-B77C-F7D009A98BC6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D142F07-9BB5-4E33-89C5-7E5FE72B24A4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F3D981D-6B14-4318-B29B-FE4013458A4B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7FD379C-2392-4AB0-BC11-5B43AD7A7BE8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FFB25C5-B64F-46E4-A23B-11D244F0F30C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0F57EF2-7F76-4034-A7DB-520D7F4C12B3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8875EB3-276F-4BAE-B55E-15599F9CEE7C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87A67D2-B36C-41E3-A709-04CFD1531675}"/>
                </a:ext>
              </a:extLst>
            </p:cNvPr>
            <p:cNvCxnSpPr>
              <a:cxnSpLocks/>
              <a:stCxn id="57" idx="6"/>
              <a:endCxn id="54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36DFD97-B766-4EFA-AF8F-0D4308A58762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A17BCD5-AB51-488E-9629-86CD33861EA2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EBF7C5B-8C55-440B-9EEF-5A67443BF0D6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6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POJ1274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2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，边上权值表示容量，给定源点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82597" y="3158115"/>
            <a:ext cx="4705010" cy="1881272"/>
            <a:chOff x="2167568" y="3096285"/>
            <a:chExt cx="4705010" cy="1881272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4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3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3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3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，边上权值表示容量，给定源点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167568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" name="直接箭头连接符 2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9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简单想法</a:t>
            </a:r>
            <a:endParaRPr lang="en-US" altLang="zh-CN" dirty="0"/>
          </a:p>
          <a:p>
            <a:pPr lvl="1"/>
            <a:r>
              <a:rPr lang="zh-CN" altLang="en-US" dirty="0"/>
              <a:t>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508104" y="2672916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518847" y="4844693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简单想法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0125" y="4822725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408399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取消部分设置好的流</a:t>
            </a:r>
            <a:endParaRPr lang="en-US" altLang="zh-CN" dirty="0"/>
          </a:p>
          <a:p>
            <a:pPr lvl="1"/>
            <a:r>
              <a:rPr lang="zh-CN" altLang="en-US" dirty="0"/>
              <a:t>对一些设置好的流可能反悔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302520" y="243385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3980985" y="3387527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52" name="椭圆 5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2" idx="7"/>
              <a:endCxn id="5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4" idx="6"/>
              <a:endCxn id="5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6"/>
              <a:endCxn id="5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52" idx="5"/>
              <a:endCxn id="5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4"/>
              <a:endCxn id="5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308062" y="4663209"/>
            <a:ext cx="2954932" cy="1990293"/>
            <a:chOff x="2167568" y="3017889"/>
            <a:chExt cx="2954932" cy="1990293"/>
          </a:xfrm>
        </p:grpSpPr>
        <p:sp>
          <p:nvSpPr>
            <p:cNvPr id="67" name="椭圆 66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67" idx="7"/>
              <a:endCxn id="69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9" idx="6"/>
              <a:endCxn id="68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70" idx="6"/>
              <a:endCxn id="68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>
              <a:stCxn id="67" idx="5"/>
              <a:endCxn id="70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9" idx="4"/>
              <a:endCxn id="70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下箭头 81"/>
          <p:cNvSpPr/>
          <p:nvPr/>
        </p:nvSpPr>
        <p:spPr bwMode="auto">
          <a:xfrm>
            <a:off x="5112060" y="4303170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残留网络</a:t>
            </a:r>
            <a:endParaRPr lang="en-US" altLang="zh-CN" dirty="0"/>
          </a:p>
          <a:p>
            <a:pPr lvl="1"/>
            <a:r>
              <a:rPr lang="zh-CN" altLang="en-US" dirty="0"/>
              <a:t>某一条边使用了多少流量，则其反方向设置多少可反悔的流量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287198" y="300492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4175956" y="3807333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5302520" y="2384884"/>
            <a:ext cx="2954932" cy="1990293"/>
            <a:chOff x="2167568" y="3017889"/>
            <a:chExt cx="2954932" cy="1990293"/>
          </a:xfrm>
        </p:grpSpPr>
        <p:sp>
          <p:nvSpPr>
            <p:cNvPr id="82" name="椭圆 8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7"/>
              <a:endCxn id="8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84" idx="6"/>
              <a:endCxn id="8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6"/>
              <a:endCxn id="8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94" name="直接箭头连接符 93"/>
            <p:cNvCxnSpPr>
              <a:stCxn id="82" idx="5"/>
              <a:endCxn id="8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4" idx="4"/>
              <a:endCxn id="8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右箭头 95"/>
          <p:cNvSpPr/>
          <p:nvPr/>
        </p:nvSpPr>
        <p:spPr bwMode="auto">
          <a:xfrm>
            <a:off x="4067944" y="3338558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97717" y="2420888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308062" y="4614240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下箭头 126"/>
          <p:cNvSpPr/>
          <p:nvPr/>
        </p:nvSpPr>
        <p:spPr bwMode="auto">
          <a:xfrm>
            <a:off x="5112060" y="4254201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8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20172" y="4615274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54894" y="2669517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3700253" y="2695984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54720" y="309096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>
                <a:solidFill>
                  <a:srgbClr val="000099"/>
                </a:solidFill>
                <a:ea typeface="黑体" pitchFamily="49" charset="-122"/>
              </a:rPr>
              <a:t>+</a:t>
            </a:r>
            <a:endParaRPr lang="zh-CN" altLang="en-US" sz="72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93938" y="435389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>
                <a:solidFill>
                  <a:srgbClr val="000099"/>
                </a:solidFill>
                <a:ea typeface="黑体" pitchFamily="49" charset="-122"/>
              </a:rPr>
              <a:t>=</a:t>
            </a:r>
            <a:endParaRPr lang="zh-CN" altLang="en-US" sz="7200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4945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10838</TotalTime>
  <Words>1165</Words>
  <Application>Microsoft Office PowerPoint</Application>
  <PresentationFormat>全屏显示(4:3)</PresentationFormat>
  <Paragraphs>551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网络流</vt:lpstr>
      <vt:lpstr>本章内容</vt:lpstr>
      <vt:lpstr>本章内容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最短路径Bellman-ford算法</vt:lpstr>
      <vt:lpstr>最短路径Bellman-ford算法</vt:lpstr>
      <vt:lpstr>二分图匹配匈牙利算法</vt:lpstr>
      <vt:lpstr>二分图匹配匈牙利算法</vt:lpstr>
      <vt:lpstr>POJ1274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1483</cp:revision>
  <cp:lastPrinted>1601-01-01T00:00:00Z</cp:lastPrinted>
  <dcterms:created xsi:type="dcterms:W3CDTF">2009-06-26T00:04:30Z</dcterms:created>
  <dcterms:modified xsi:type="dcterms:W3CDTF">2020-04-17T21:51:19Z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