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 id="2147483913" r:id="rId2"/>
  </p:sldMasterIdLst>
  <p:notesMasterIdLst>
    <p:notesMasterId r:id="rId59"/>
  </p:notesMasterIdLst>
  <p:handoutMasterIdLst>
    <p:handoutMasterId r:id="rId60"/>
  </p:handoutMasterIdLst>
  <p:sldIdLst>
    <p:sldId id="286" r:id="rId3"/>
    <p:sldId id="277" r:id="rId4"/>
    <p:sldId id="287" r:id="rId5"/>
    <p:sldId id="288" r:id="rId6"/>
    <p:sldId id="289" r:id="rId7"/>
    <p:sldId id="290" r:id="rId8"/>
    <p:sldId id="291" r:id="rId9"/>
    <p:sldId id="292" r:id="rId10"/>
    <p:sldId id="293" r:id="rId11"/>
    <p:sldId id="294" r:id="rId12"/>
    <p:sldId id="295" r:id="rId13"/>
    <p:sldId id="296" r:id="rId14"/>
    <p:sldId id="297" r:id="rId15"/>
    <p:sldId id="298" r:id="rId16"/>
    <p:sldId id="299" r:id="rId17"/>
    <p:sldId id="300" r:id="rId18"/>
    <p:sldId id="301" r:id="rId19"/>
    <p:sldId id="302" r:id="rId20"/>
    <p:sldId id="303" r:id="rId21"/>
    <p:sldId id="304" r:id="rId22"/>
    <p:sldId id="305" r:id="rId23"/>
    <p:sldId id="306" r:id="rId24"/>
    <p:sldId id="308" r:id="rId25"/>
    <p:sldId id="309" r:id="rId26"/>
    <p:sldId id="327" r:id="rId27"/>
    <p:sldId id="324" r:id="rId28"/>
    <p:sldId id="325" r:id="rId29"/>
    <p:sldId id="326" r:id="rId30"/>
    <p:sldId id="362" r:id="rId31"/>
    <p:sldId id="363" r:id="rId32"/>
    <p:sldId id="353" r:id="rId33"/>
    <p:sldId id="354" r:id="rId34"/>
    <p:sldId id="355" r:id="rId35"/>
    <p:sldId id="356" r:id="rId36"/>
    <p:sldId id="357" r:id="rId37"/>
    <p:sldId id="358" r:id="rId38"/>
    <p:sldId id="359" r:id="rId39"/>
    <p:sldId id="360" r:id="rId40"/>
    <p:sldId id="361" r:id="rId41"/>
    <p:sldId id="344" r:id="rId42"/>
    <p:sldId id="345" r:id="rId43"/>
    <p:sldId id="346" r:id="rId44"/>
    <p:sldId id="349" r:id="rId45"/>
    <p:sldId id="350" r:id="rId46"/>
    <p:sldId id="328" r:id="rId47"/>
    <p:sldId id="330" r:id="rId48"/>
    <p:sldId id="332" r:id="rId49"/>
    <p:sldId id="333" r:id="rId50"/>
    <p:sldId id="334" r:id="rId51"/>
    <p:sldId id="335" r:id="rId52"/>
    <p:sldId id="336" r:id="rId53"/>
    <p:sldId id="329" r:id="rId54"/>
    <p:sldId id="331" r:id="rId55"/>
    <p:sldId id="337" r:id="rId56"/>
    <p:sldId id="342" r:id="rId57"/>
    <p:sldId id="364" r:id="rId5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A8"/>
    <a:srgbClr val="006600"/>
    <a:srgbClr val="660066"/>
    <a:srgbClr val="339933"/>
    <a:srgbClr val="003366"/>
    <a:srgbClr val="CCFF66"/>
    <a:srgbClr val="CCFFCC"/>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67" autoAdjust="0"/>
    <p:restoredTop sz="92398" autoAdjust="0"/>
  </p:normalViewPr>
  <p:slideViewPr>
    <p:cSldViewPr>
      <p:cViewPr varScale="1">
        <p:scale>
          <a:sx n="99" d="100"/>
          <a:sy n="99" d="100"/>
        </p:scale>
        <p:origin x="1214" y="8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5420"/>
    </p:cViewPr>
  </p:sorterViewPr>
  <p:notesViewPr>
    <p:cSldViewPr>
      <p:cViewPr varScale="1">
        <p:scale>
          <a:sx n="86" d="100"/>
          <a:sy n="86" d="100"/>
        </p:scale>
        <p:origin x="-3894" y="-90"/>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4983CCC5-86F3-4930-B4DA-8136FE63C6C9}" type="datetimeFigureOut">
              <a:rPr lang="zh-CN" altLang="en-US"/>
              <a:pPr>
                <a:defRPr/>
              </a:pPr>
              <a:t>2020/3/27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B8D0EA48-5ED8-475C-824D-BCAD6F948D95}" type="slidenum">
              <a:rPr lang="zh-CN" altLang="en-US"/>
              <a:pPr>
                <a:defRPr/>
              </a:pPr>
              <a:t>‹#›</a:t>
            </a:fld>
            <a:endParaRPr lang="zh-CN" altLang="en-US"/>
          </a:p>
        </p:txBody>
      </p:sp>
    </p:spTree>
    <p:extLst>
      <p:ext uri="{BB962C8B-B14F-4D97-AF65-F5344CB8AC3E}">
        <p14:creationId xmlns:p14="http://schemas.microsoft.com/office/powerpoint/2010/main" val="24418032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85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zh-CN" altLang="en-US"/>
          </a:p>
        </p:txBody>
      </p:sp>
      <p:sp>
        <p:nvSpPr>
          <p:cNvPr id="27853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348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7853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7853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27853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0D649336-58DB-4A2C-A514-83F2AD1F4EA5}" type="slidenum">
              <a:rPr lang="zh-CN" altLang="en-US"/>
              <a:pPr>
                <a:defRPr/>
              </a:pPr>
              <a:t>‹#›</a:t>
            </a:fld>
            <a:endParaRPr lang="en-US" altLang="zh-CN"/>
          </a:p>
        </p:txBody>
      </p:sp>
    </p:spTree>
    <p:extLst>
      <p:ext uri="{BB962C8B-B14F-4D97-AF65-F5344CB8AC3E}">
        <p14:creationId xmlns:p14="http://schemas.microsoft.com/office/powerpoint/2010/main" val="18872070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结合两者</a:t>
            </a:r>
          </a:p>
        </p:txBody>
      </p:sp>
      <p:sp>
        <p:nvSpPr>
          <p:cNvPr id="4" name="灯片编号占位符 3"/>
          <p:cNvSpPr>
            <a:spLocks noGrp="1"/>
          </p:cNvSpPr>
          <p:nvPr>
            <p:ph type="sldNum" sz="quarter" idx="10"/>
          </p:nvPr>
        </p:nvSpPr>
        <p:spPr/>
        <p:txBody>
          <a:bodyPr/>
          <a:lstStyle/>
          <a:p>
            <a:pPr>
              <a:defRPr/>
            </a:pPr>
            <a:fld id="{0D649336-58DB-4A2C-A514-83F2AD1F4EA5}" type="slidenum">
              <a:rPr lang="zh-CN" altLang="en-US" smtClean="0"/>
              <a:pPr>
                <a:defRPr/>
              </a:pPr>
              <a:t>12</a:t>
            </a:fld>
            <a:endParaRPr lang="en-US" altLang="zh-CN"/>
          </a:p>
        </p:txBody>
      </p:sp>
    </p:spTree>
    <p:extLst>
      <p:ext uri="{BB962C8B-B14F-4D97-AF65-F5344CB8AC3E}">
        <p14:creationId xmlns:p14="http://schemas.microsoft.com/office/powerpoint/2010/main" val="3504665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kern="1200" dirty="0">
                <a:solidFill>
                  <a:schemeClr val="tx1"/>
                </a:solidFill>
                <a:effectLst/>
                <a:latin typeface="Arial" charset="0"/>
                <a:ea typeface="宋体" pitchFamily="2" charset="-122"/>
                <a:cs typeface="+mn-cs"/>
              </a:rPr>
              <a:t>被余数在区间</a:t>
            </a:r>
            <a:r>
              <a:rPr lang="en-US" altLang="zh-CN" sz="1200" b="1" kern="1200" dirty="0">
                <a:solidFill>
                  <a:schemeClr val="tx1"/>
                </a:solidFill>
                <a:effectLst/>
                <a:latin typeface="Arial" charset="0"/>
                <a:ea typeface="宋体" pitchFamily="2" charset="-122"/>
                <a:cs typeface="+mn-cs"/>
              </a:rPr>
              <a:t>[-(p-1), 2p-1]</a:t>
            </a:r>
            <a:r>
              <a:rPr lang="zh-CN" altLang="en-US" sz="1200" b="1" kern="1200" dirty="0">
                <a:solidFill>
                  <a:schemeClr val="tx1"/>
                </a:solidFill>
                <a:effectLst/>
                <a:latin typeface="Arial" charset="0"/>
                <a:ea typeface="宋体" pitchFamily="2" charset="-122"/>
                <a:cs typeface="+mn-cs"/>
              </a:rPr>
              <a:t>内</a:t>
            </a:r>
            <a:endParaRPr lang="zh-CN" altLang="en-US" dirty="0"/>
          </a:p>
        </p:txBody>
      </p:sp>
      <p:sp>
        <p:nvSpPr>
          <p:cNvPr id="4" name="灯片编号占位符 3"/>
          <p:cNvSpPr>
            <a:spLocks noGrp="1"/>
          </p:cNvSpPr>
          <p:nvPr>
            <p:ph type="sldNum" sz="quarter" idx="10"/>
          </p:nvPr>
        </p:nvSpPr>
        <p:spPr/>
        <p:txBody>
          <a:bodyPr/>
          <a:lstStyle/>
          <a:p>
            <a:pPr>
              <a:defRPr/>
            </a:pPr>
            <a:fld id="{0D649336-58DB-4A2C-A514-83F2AD1F4EA5}" type="slidenum">
              <a:rPr lang="zh-CN" altLang="en-US" smtClean="0"/>
              <a:pPr>
                <a:defRPr/>
              </a:pPr>
              <a:t>27</a:t>
            </a:fld>
            <a:endParaRPr lang="en-US" altLang="zh-CN"/>
          </a:p>
        </p:txBody>
      </p:sp>
    </p:spTree>
    <p:extLst>
      <p:ext uri="{BB962C8B-B14F-4D97-AF65-F5344CB8AC3E}">
        <p14:creationId xmlns:p14="http://schemas.microsoft.com/office/powerpoint/2010/main" val="726938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a:t>
            </a:r>
            <a:r>
              <a:rPr lang="zh-CN" altLang="en-US" dirty="0"/>
              <a:t>是</a:t>
            </a:r>
            <a:r>
              <a:rPr lang="en-US" altLang="zh-CN" dirty="0"/>
              <a:t>&lt;2mn</a:t>
            </a:r>
            <a:r>
              <a:rPr lang="en-US" altLang="zh-CN" baseline="30000" dirty="0"/>
              <a:t>2</a:t>
            </a:r>
            <a:r>
              <a:rPr lang="zh-CN" altLang="en-US" baseline="0" dirty="0"/>
              <a:t>的素数</a:t>
            </a:r>
          </a:p>
        </p:txBody>
      </p:sp>
      <p:sp>
        <p:nvSpPr>
          <p:cNvPr id="4" name="灯片编号占位符 3"/>
          <p:cNvSpPr>
            <a:spLocks noGrp="1"/>
          </p:cNvSpPr>
          <p:nvPr>
            <p:ph type="sldNum" sz="quarter" idx="10"/>
          </p:nvPr>
        </p:nvSpPr>
        <p:spPr/>
        <p:txBody>
          <a:bodyPr/>
          <a:lstStyle/>
          <a:p>
            <a:pPr>
              <a:defRPr/>
            </a:pPr>
            <a:fld id="{0D649336-58DB-4A2C-A514-83F2AD1F4EA5}" type="slidenum">
              <a:rPr lang="zh-CN" altLang="en-US" smtClean="0"/>
              <a:pPr>
                <a:defRPr/>
              </a:pPr>
              <a:t>28</a:t>
            </a:fld>
            <a:endParaRPr lang="en-US" altLang="zh-CN"/>
          </a:p>
        </p:txBody>
      </p:sp>
    </p:spTree>
    <p:extLst>
      <p:ext uri="{BB962C8B-B14F-4D97-AF65-F5344CB8AC3E}">
        <p14:creationId xmlns:p14="http://schemas.microsoft.com/office/powerpoint/2010/main" val="3042331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olidFill>
                  <a:srgbClr val="FF0000"/>
                </a:solidFill>
              </a:rPr>
              <a:t>我认为</a:t>
            </a:r>
            <a:r>
              <a:rPr lang="en-US" altLang="zh-CN" dirty="0"/>
              <a:t>C=C</a:t>
            </a:r>
            <a:r>
              <a:rPr lang="en-US" altLang="zh-CN" baseline="30000" dirty="0"/>
              <a:t>2</a:t>
            </a:r>
            <a:r>
              <a:rPr lang="en-US" altLang="zh-CN" dirty="0"/>
              <a:t>(mod n)</a:t>
            </a:r>
            <a:r>
              <a:rPr lang="zh-CN" altLang="en-US" dirty="0"/>
              <a:t>运算操作需</a:t>
            </a:r>
            <a:r>
              <a:rPr lang="en-US" altLang="zh-CN" dirty="0">
                <a:solidFill>
                  <a:srgbClr val="FF0000"/>
                </a:solidFill>
              </a:rPr>
              <a:t>O(log</a:t>
            </a:r>
            <a:r>
              <a:rPr lang="en-US" altLang="zh-CN" baseline="30000" dirty="0">
                <a:solidFill>
                  <a:srgbClr val="FF0000"/>
                </a:solidFill>
              </a:rPr>
              <a:t>5</a:t>
            </a:r>
            <a:r>
              <a:rPr lang="en-US" altLang="zh-CN" dirty="0">
                <a:solidFill>
                  <a:srgbClr val="FF0000"/>
                </a:solidFill>
              </a:rPr>
              <a:t>n)</a:t>
            </a:r>
            <a:r>
              <a:rPr lang="zh-CN" altLang="en-US" dirty="0">
                <a:solidFill>
                  <a:srgbClr val="FF0000"/>
                </a:solidFill>
              </a:rPr>
              <a:t>？</a:t>
            </a:r>
            <a:endParaRPr lang="zh-CN" altLang="en-US" dirty="0"/>
          </a:p>
        </p:txBody>
      </p:sp>
      <p:sp>
        <p:nvSpPr>
          <p:cNvPr id="4" name="灯片编号占位符 3"/>
          <p:cNvSpPr>
            <a:spLocks noGrp="1"/>
          </p:cNvSpPr>
          <p:nvPr>
            <p:ph type="sldNum" sz="quarter" idx="10"/>
          </p:nvPr>
        </p:nvSpPr>
        <p:spPr/>
        <p:txBody>
          <a:bodyPr/>
          <a:lstStyle/>
          <a:p>
            <a:pPr>
              <a:defRPr/>
            </a:pPr>
            <a:fld id="{0D649336-58DB-4A2C-A514-83F2AD1F4EA5}" type="slidenum">
              <a:rPr lang="zh-CN" altLang="en-US" smtClean="0"/>
              <a:pPr>
                <a:defRPr/>
              </a:pPr>
              <a:t>51</a:t>
            </a:fld>
            <a:endParaRPr lang="en-US" altLang="zh-CN"/>
          </a:p>
        </p:txBody>
      </p:sp>
    </p:spTree>
    <p:extLst>
      <p:ext uri="{BB962C8B-B14F-4D97-AF65-F5344CB8AC3E}">
        <p14:creationId xmlns:p14="http://schemas.microsoft.com/office/powerpoint/2010/main" val="357387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4"/>
          <p:cNvGrpSpPr>
            <a:grpSpLocks/>
          </p:cNvGrpSpPr>
          <p:nvPr/>
        </p:nvGrpSpPr>
        <p:grpSpPr bwMode="auto">
          <a:xfrm>
            <a:off x="0" y="0"/>
            <a:ext cx="9144000" cy="6858000"/>
            <a:chOff x="0" y="0"/>
            <a:chExt cx="5760" cy="4320"/>
          </a:xfrm>
        </p:grpSpPr>
        <p:sp>
          <p:nvSpPr>
            <p:cNvPr id="5" name="Rectangle 2"/>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latin typeface="Times New Roman" pitchFamily="18" charset="0"/>
              </a:endParaRPr>
            </a:p>
          </p:txBody>
        </p:sp>
        <p:sp>
          <p:nvSpPr>
            <p:cNvPr id="6" name="Rectangle 6"/>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grpSp>
          <p:nvGrpSpPr>
            <p:cNvPr id="7" name="Group 22"/>
            <p:cNvGrpSpPr>
              <a:grpSpLocks/>
            </p:cNvGrpSpPr>
            <p:nvPr/>
          </p:nvGrpSpPr>
          <p:grpSpPr bwMode="auto">
            <a:xfrm>
              <a:off x="0" y="672"/>
              <a:ext cx="1806" cy="1989"/>
              <a:chOff x="0" y="672"/>
              <a:chExt cx="1806" cy="1989"/>
            </a:xfrm>
          </p:grpSpPr>
          <p:sp>
            <p:nvSpPr>
              <p:cNvPr id="8" name="Rectangle 7"/>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sp>
            <p:nvSpPr>
              <p:cNvPr id="9" name="Rectangle 8"/>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sp>
            <p:nvSpPr>
              <p:cNvPr id="10" name="Rectangle 9"/>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sp>
            <p:nvSpPr>
              <p:cNvPr id="11" name="Rectangle 10"/>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sp>
            <p:nvSpPr>
              <p:cNvPr id="12" name="Rectangle 11"/>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sp>
            <p:nvSpPr>
              <p:cNvPr id="13" name="Rectangle 12"/>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sp>
            <p:nvSpPr>
              <p:cNvPr id="14" name="Rectangle 13"/>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sp>
            <p:nvSpPr>
              <p:cNvPr id="15" name="Rectangle 14"/>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sp>
            <p:nvSpPr>
              <p:cNvPr id="16" name="Rectangle 15"/>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sp>
            <p:nvSpPr>
              <p:cNvPr id="17" name="Rectangle 16"/>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grpSp>
      </p:grpSp>
      <p:sp>
        <p:nvSpPr>
          <p:cNvPr id="39953" name="Rectangle 17"/>
          <p:cNvSpPr>
            <a:spLocks noGrp="1" noChangeArrowheads="1"/>
          </p:cNvSpPr>
          <p:nvPr>
            <p:ph type="ctrTitle"/>
          </p:nvPr>
        </p:nvSpPr>
        <p:spPr>
          <a:xfrm>
            <a:off x="2971800" y="1828800"/>
            <a:ext cx="6019800" cy="2209800"/>
          </a:xfrm>
        </p:spPr>
        <p:txBody>
          <a:bodyPr/>
          <a:lstStyle>
            <a:lvl1pPr>
              <a:defRPr sz="4600">
                <a:solidFill>
                  <a:srgbClr val="FFFFFF"/>
                </a:solidFill>
              </a:defRPr>
            </a:lvl1pPr>
          </a:lstStyle>
          <a:p>
            <a:pPr lvl="0"/>
            <a:r>
              <a:rPr lang="zh-CN" altLang="en-US" noProof="0" dirty="0"/>
              <a:t>单击此处编辑母版标题样式</a:t>
            </a:r>
          </a:p>
        </p:txBody>
      </p:sp>
      <p:sp>
        <p:nvSpPr>
          <p:cNvPr id="39954" name="Rectangle 18"/>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000"/>
            </a:lvl1pPr>
          </a:lstStyle>
          <a:p>
            <a:pPr lvl="0"/>
            <a:r>
              <a:rPr lang="zh-CN" altLang="en-US" noProof="0"/>
              <a:t>单击此处编辑母版副标题样式</a:t>
            </a:r>
          </a:p>
        </p:txBody>
      </p:sp>
      <p:sp>
        <p:nvSpPr>
          <p:cNvPr id="18" name="Rectangle 3"/>
          <p:cNvSpPr>
            <a:spLocks noGrp="1" noChangeArrowheads="1"/>
          </p:cNvSpPr>
          <p:nvPr>
            <p:ph type="dt" sz="half" idx="10"/>
          </p:nvPr>
        </p:nvSpPr>
        <p:spPr>
          <a:xfrm>
            <a:off x="457200" y="6248400"/>
            <a:ext cx="2133600" cy="457200"/>
          </a:xfrm>
        </p:spPr>
        <p:txBody>
          <a:bodyPr/>
          <a:lstStyle>
            <a:lvl1pPr>
              <a:defRPr/>
            </a:lvl1pPr>
          </a:lstStyle>
          <a:p>
            <a:pPr>
              <a:defRPr/>
            </a:pPr>
            <a:endParaRPr lang="en-US" altLang="zh-CN"/>
          </a:p>
        </p:txBody>
      </p:sp>
      <p:sp>
        <p:nvSpPr>
          <p:cNvPr id="19" name="Rectangle 4"/>
          <p:cNvSpPr>
            <a:spLocks noGrp="1" noChangeArrowheads="1"/>
          </p:cNvSpPr>
          <p:nvPr>
            <p:ph type="ftr" sz="quarter" idx="11"/>
          </p:nvPr>
        </p:nvSpPr>
        <p:spPr/>
        <p:txBody>
          <a:bodyPr/>
          <a:lstStyle>
            <a:lvl1pPr>
              <a:defRPr/>
            </a:lvl1pPr>
          </a:lstStyle>
          <a:p>
            <a:pPr>
              <a:defRPr/>
            </a:pPr>
            <a:endParaRPr lang="en-US" altLang="zh-CN"/>
          </a:p>
        </p:txBody>
      </p:sp>
      <p:sp>
        <p:nvSpPr>
          <p:cNvPr id="20" name="Rectangle 5"/>
          <p:cNvSpPr>
            <a:spLocks noGrp="1" noChangeArrowheads="1"/>
          </p:cNvSpPr>
          <p:nvPr>
            <p:ph type="sldNum" sz="quarter" idx="12"/>
          </p:nvPr>
        </p:nvSpPr>
        <p:spPr>
          <a:xfrm>
            <a:off x="2987675" y="6308725"/>
            <a:ext cx="2133600" cy="457200"/>
          </a:xfrm>
        </p:spPr>
        <p:txBody>
          <a:bodyPr/>
          <a:lstStyle>
            <a:lvl1pPr>
              <a:defRPr>
                <a:ea typeface="宋体" pitchFamily="2" charset="-122"/>
              </a:defRPr>
            </a:lvl1pPr>
          </a:lstStyle>
          <a:p>
            <a:pPr>
              <a:defRPr/>
            </a:pPr>
            <a:fld id="{0AEB4698-B8DB-437D-A72F-79E963AC2888}" type="slidenum">
              <a:rPr lang="en-US" altLang="zh-CN"/>
              <a:pPr>
                <a:defRPr/>
              </a:pPr>
              <a:t>‹#›</a:t>
            </a:fld>
            <a:endParaRPr lang="en-US" altLang="zh-CN" dirty="0"/>
          </a:p>
        </p:txBody>
      </p:sp>
    </p:spTree>
    <p:extLst>
      <p:ext uri="{BB962C8B-B14F-4D97-AF65-F5344CB8AC3E}">
        <p14:creationId xmlns:p14="http://schemas.microsoft.com/office/powerpoint/2010/main" val="3509387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4"/>
          <p:cNvSpPr>
            <a:spLocks noGrp="1" noChangeArrowheads="1"/>
          </p:cNvSpPr>
          <p:nvPr>
            <p:ph type="sldNum" sz="quarter" idx="11"/>
          </p:nvPr>
        </p:nvSpPr>
        <p:spPr>
          <a:ln/>
        </p:spPr>
        <p:txBody>
          <a:bodyPr/>
          <a:lstStyle>
            <a:lvl1pPr>
              <a:defRPr/>
            </a:lvl1pPr>
          </a:lstStyle>
          <a:p>
            <a:pPr>
              <a:defRPr/>
            </a:pPr>
            <a:fld id="{2A76E1B8-0929-44C3-A2D6-F90DEC31D1DE}" type="slidenum">
              <a:rPr lang="en-US" altLang="zh-CN"/>
              <a:pPr>
                <a:defRPr/>
              </a:pPr>
              <a:t>‹#›</a:t>
            </a:fld>
            <a:endParaRPr lang="en-US" altLang="zh-CN" dirty="0"/>
          </a:p>
        </p:txBody>
      </p:sp>
      <p:sp>
        <p:nvSpPr>
          <p:cNvPr id="6"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529191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7800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57200"/>
            <a:ext cx="6019800" cy="57800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4"/>
          <p:cNvSpPr>
            <a:spLocks noGrp="1" noChangeArrowheads="1"/>
          </p:cNvSpPr>
          <p:nvPr>
            <p:ph type="sldNum" sz="quarter" idx="11"/>
          </p:nvPr>
        </p:nvSpPr>
        <p:spPr>
          <a:ln/>
        </p:spPr>
        <p:txBody>
          <a:bodyPr/>
          <a:lstStyle>
            <a:lvl1pPr>
              <a:defRPr/>
            </a:lvl1pPr>
          </a:lstStyle>
          <a:p>
            <a:pPr>
              <a:defRPr/>
            </a:pPr>
            <a:fld id="{B1D97344-BF8B-411A-8C37-5524D9E96C7D}" type="slidenum">
              <a:rPr lang="en-US" altLang="zh-CN"/>
              <a:pPr>
                <a:defRPr/>
              </a:pPr>
              <a:t>‹#›</a:t>
            </a:fld>
            <a:endParaRPr lang="en-US" altLang="zh-CN" dirty="0"/>
          </a:p>
        </p:txBody>
      </p:sp>
      <p:sp>
        <p:nvSpPr>
          <p:cNvPr id="6"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2643977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063625"/>
          </a:xfrm>
        </p:spPr>
        <p:txBody>
          <a:bodyPr/>
          <a:lstStyle/>
          <a:p>
            <a:r>
              <a:rPr lang="zh-CN" altLang="en-US"/>
              <a:t>单击此处编辑母版标题样式</a:t>
            </a:r>
          </a:p>
        </p:txBody>
      </p:sp>
      <p:sp>
        <p:nvSpPr>
          <p:cNvPr id="3" name="SmartArt 占位符 2"/>
          <p:cNvSpPr>
            <a:spLocks noGrp="1"/>
          </p:cNvSpPr>
          <p:nvPr>
            <p:ph type="dgm" idx="1"/>
          </p:nvPr>
        </p:nvSpPr>
        <p:spPr>
          <a:xfrm>
            <a:off x="457200" y="1484313"/>
            <a:ext cx="8229600" cy="4752975"/>
          </a:xfrm>
        </p:spPr>
        <p:txBody>
          <a:bodyPr/>
          <a:lstStyle/>
          <a:p>
            <a:pPr lvl="0"/>
            <a:endParaRPr lang="zh-CN" altLang="en-US" noProof="0"/>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4"/>
          <p:cNvSpPr>
            <a:spLocks noGrp="1" noChangeArrowheads="1"/>
          </p:cNvSpPr>
          <p:nvPr>
            <p:ph type="sldNum" sz="quarter" idx="11"/>
          </p:nvPr>
        </p:nvSpPr>
        <p:spPr>
          <a:ln/>
        </p:spPr>
        <p:txBody>
          <a:bodyPr/>
          <a:lstStyle>
            <a:lvl1pPr>
              <a:defRPr/>
            </a:lvl1pPr>
          </a:lstStyle>
          <a:p>
            <a:pPr>
              <a:defRPr/>
            </a:pPr>
            <a:fld id="{613E580A-F19A-465C-93C7-460F6608EF71}" type="slidenum">
              <a:rPr lang="en-US" altLang="zh-CN"/>
              <a:pPr>
                <a:defRPr/>
              </a:pPr>
              <a:t>‹#›</a:t>
            </a:fld>
            <a:endParaRPr lang="en-US" altLang="zh-CN" dirty="0"/>
          </a:p>
        </p:txBody>
      </p:sp>
      <p:sp>
        <p:nvSpPr>
          <p:cNvPr id="6"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267741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F051E090-A4F8-4FCA-A060-2F6DD3C03F81}" type="datetimeFigureOut">
              <a:rPr lang="zh-CN" altLang="en-US"/>
              <a:pPr>
                <a:defRPr/>
              </a:pPr>
              <a:t>2020/3/27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89D411C-4242-416B-8DE9-EB4039463D7E}" type="slidenum">
              <a:rPr lang="zh-CN" altLang="en-US"/>
              <a:pPr>
                <a:defRPr/>
              </a:pPr>
              <a:t>‹#›</a:t>
            </a:fld>
            <a:endParaRPr lang="zh-CN" altLang="en-US"/>
          </a:p>
        </p:txBody>
      </p:sp>
    </p:spTree>
    <p:extLst>
      <p:ext uri="{BB962C8B-B14F-4D97-AF65-F5344CB8AC3E}">
        <p14:creationId xmlns:p14="http://schemas.microsoft.com/office/powerpoint/2010/main" val="8430298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A58686EC-D099-4372-BDD9-829E58E9472F}" type="datetimeFigureOut">
              <a:rPr lang="zh-CN" altLang="en-US"/>
              <a:pPr>
                <a:defRPr/>
              </a:pPr>
              <a:t>2020/3/27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C424DA9-208B-43E8-967B-080BBF2467DB}" type="slidenum">
              <a:rPr lang="zh-CN" altLang="en-US"/>
              <a:pPr>
                <a:defRPr/>
              </a:pPr>
              <a:t>‹#›</a:t>
            </a:fld>
            <a:endParaRPr lang="zh-CN" altLang="en-US"/>
          </a:p>
        </p:txBody>
      </p:sp>
    </p:spTree>
    <p:extLst>
      <p:ext uri="{BB962C8B-B14F-4D97-AF65-F5344CB8AC3E}">
        <p14:creationId xmlns:p14="http://schemas.microsoft.com/office/powerpoint/2010/main" val="1440802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CE7BAF2-1327-4969-A6F0-E2F0EB18D6A5}" type="datetimeFigureOut">
              <a:rPr lang="zh-CN" altLang="en-US"/>
              <a:pPr>
                <a:defRPr/>
              </a:pPr>
              <a:t>2020/3/27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C8392BB-9F00-4281-8DF2-7539A32DE85B}" type="slidenum">
              <a:rPr lang="zh-CN" altLang="en-US"/>
              <a:pPr>
                <a:defRPr/>
              </a:pPr>
              <a:t>‹#›</a:t>
            </a:fld>
            <a:endParaRPr lang="zh-CN" altLang="en-US"/>
          </a:p>
        </p:txBody>
      </p:sp>
    </p:spTree>
    <p:extLst>
      <p:ext uri="{BB962C8B-B14F-4D97-AF65-F5344CB8AC3E}">
        <p14:creationId xmlns:p14="http://schemas.microsoft.com/office/powerpoint/2010/main" val="1916278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904BFF3D-9272-4EA0-B621-809FFF106DC9}" type="datetimeFigureOut">
              <a:rPr lang="zh-CN" altLang="en-US"/>
              <a:pPr>
                <a:defRPr/>
              </a:pPr>
              <a:t>2020/3/27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7300FED-3FCF-416E-A710-E1D08CCAF41B}" type="slidenum">
              <a:rPr lang="zh-CN" altLang="en-US"/>
              <a:pPr>
                <a:defRPr/>
              </a:pPr>
              <a:t>‹#›</a:t>
            </a:fld>
            <a:endParaRPr lang="zh-CN" altLang="en-US"/>
          </a:p>
        </p:txBody>
      </p:sp>
    </p:spTree>
    <p:extLst>
      <p:ext uri="{BB962C8B-B14F-4D97-AF65-F5344CB8AC3E}">
        <p14:creationId xmlns:p14="http://schemas.microsoft.com/office/powerpoint/2010/main" val="2979975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3C281068-A6A7-40BA-AA51-9CE1E7FB103D}" type="datetimeFigureOut">
              <a:rPr lang="zh-CN" altLang="en-US"/>
              <a:pPr>
                <a:defRPr/>
              </a:pPr>
              <a:t>2020/3/27</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B3E56E54-46E6-4D0E-BAB5-7C81DCF5D725}" type="slidenum">
              <a:rPr lang="zh-CN" altLang="en-US"/>
              <a:pPr>
                <a:defRPr/>
              </a:pPr>
              <a:t>‹#›</a:t>
            </a:fld>
            <a:endParaRPr lang="zh-CN" altLang="en-US"/>
          </a:p>
        </p:txBody>
      </p:sp>
    </p:spTree>
    <p:extLst>
      <p:ext uri="{BB962C8B-B14F-4D97-AF65-F5344CB8AC3E}">
        <p14:creationId xmlns:p14="http://schemas.microsoft.com/office/powerpoint/2010/main" val="40069242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1D4200B1-7CE9-4E03-974C-3D2C9CF08633}" type="datetimeFigureOut">
              <a:rPr lang="zh-CN" altLang="en-US"/>
              <a:pPr>
                <a:defRPr/>
              </a:pPr>
              <a:t>2020/3/27</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30A4B600-6BBE-4D9E-8827-53588239764E}" type="slidenum">
              <a:rPr lang="zh-CN" altLang="en-US"/>
              <a:pPr>
                <a:defRPr/>
              </a:pPr>
              <a:t>‹#›</a:t>
            </a:fld>
            <a:endParaRPr lang="zh-CN" altLang="en-US"/>
          </a:p>
        </p:txBody>
      </p:sp>
    </p:spTree>
    <p:extLst>
      <p:ext uri="{BB962C8B-B14F-4D97-AF65-F5344CB8AC3E}">
        <p14:creationId xmlns:p14="http://schemas.microsoft.com/office/powerpoint/2010/main" val="13191935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CF1DD764-0E3E-4350-9825-04C34050A9A1}" type="datetimeFigureOut">
              <a:rPr lang="zh-CN" altLang="en-US"/>
              <a:pPr>
                <a:defRPr/>
              </a:pPr>
              <a:t>2020/3/27</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3465DF58-CD75-4FC7-9039-C4B424AD609C}" type="slidenum">
              <a:rPr lang="zh-CN" altLang="en-US"/>
              <a:pPr>
                <a:defRPr/>
              </a:pPr>
              <a:t>‹#›</a:t>
            </a:fld>
            <a:endParaRPr lang="zh-CN" altLang="en-US"/>
          </a:p>
        </p:txBody>
      </p:sp>
    </p:spTree>
    <p:extLst>
      <p:ext uri="{BB962C8B-B14F-4D97-AF65-F5344CB8AC3E}">
        <p14:creationId xmlns:p14="http://schemas.microsoft.com/office/powerpoint/2010/main" val="3092963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a:defRPr sz="3000" baseline="0">
                <a:solidFill>
                  <a:schemeClr val="tx1"/>
                </a:solidFill>
                <a:latin typeface="Arial" pitchFamily="34" charset="0"/>
                <a:ea typeface="黑体" pitchFamily="49" charset="-122"/>
              </a:defRPr>
            </a:lvl1pPr>
            <a:lvl2pPr>
              <a:defRPr sz="2600" baseline="0">
                <a:solidFill>
                  <a:srgbClr val="0000A8"/>
                </a:solidFill>
                <a:latin typeface="Arial" pitchFamily="34" charset="0"/>
                <a:ea typeface="黑体" pitchFamily="49" charset="-122"/>
              </a:defRPr>
            </a:lvl2pPr>
            <a:lvl3pPr>
              <a:defRPr sz="2300" baseline="0">
                <a:solidFill>
                  <a:schemeClr val="bg2"/>
                </a:solidFill>
                <a:latin typeface="Arial" pitchFamily="34" charset="0"/>
                <a:ea typeface="黑体" pitchFamily="49" charset="-122"/>
              </a:defRPr>
            </a:lvl3pPr>
            <a:lvl4pPr>
              <a:defRPr baseline="0">
                <a:solidFill>
                  <a:srgbClr val="C00000"/>
                </a:solidFill>
                <a:latin typeface="Arial" pitchFamily="34" charset="0"/>
                <a:ea typeface="黑体" pitchFamily="49" charset="-122"/>
              </a:defRPr>
            </a:lvl4pPr>
            <a:lvl5pPr>
              <a:defRPr baseline="0">
                <a:latin typeface="Arial" pitchFamily="34" charset="0"/>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4"/>
          <p:cNvSpPr>
            <a:spLocks noGrp="1" noChangeArrowheads="1"/>
          </p:cNvSpPr>
          <p:nvPr>
            <p:ph type="sldNum" sz="quarter" idx="11"/>
          </p:nvPr>
        </p:nvSpPr>
        <p:spPr>
          <a:ln/>
        </p:spPr>
        <p:txBody>
          <a:bodyPr/>
          <a:lstStyle>
            <a:lvl1pPr>
              <a:defRPr/>
            </a:lvl1pPr>
          </a:lstStyle>
          <a:p>
            <a:pPr>
              <a:defRPr/>
            </a:pPr>
            <a:fld id="{53E6C03A-3073-401C-B837-061925A82BB2}" type="slidenum">
              <a:rPr lang="en-US" altLang="zh-CN"/>
              <a:pPr>
                <a:defRPr/>
              </a:pPr>
              <a:t>‹#›</a:t>
            </a:fld>
            <a:endParaRPr lang="en-US" altLang="zh-CN" dirty="0"/>
          </a:p>
        </p:txBody>
      </p:sp>
      <p:sp>
        <p:nvSpPr>
          <p:cNvPr id="6"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2332052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CE423E9-2F86-4BBB-A8E4-AED299374AA4}" type="datetimeFigureOut">
              <a:rPr lang="zh-CN" altLang="en-US"/>
              <a:pPr>
                <a:defRPr/>
              </a:pPr>
              <a:t>2020/3/27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D2AABA0-EEF2-4F79-AF85-D1D2C5852D9C}" type="slidenum">
              <a:rPr lang="zh-CN" altLang="en-US"/>
              <a:pPr>
                <a:defRPr/>
              </a:pPr>
              <a:t>‹#›</a:t>
            </a:fld>
            <a:endParaRPr lang="zh-CN" altLang="en-US"/>
          </a:p>
        </p:txBody>
      </p:sp>
    </p:spTree>
    <p:extLst>
      <p:ext uri="{BB962C8B-B14F-4D97-AF65-F5344CB8AC3E}">
        <p14:creationId xmlns:p14="http://schemas.microsoft.com/office/powerpoint/2010/main" val="10211377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DB98C9A-BDE2-4BF5-8AEE-B1CB72B63FF3}" type="datetimeFigureOut">
              <a:rPr lang="zh-CN" altLang="en-US"/>
              <a:pPr>
                <a:defRPr/>
              </a:pPr>
              <a:t>2020/3/27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7B76CE0-A9E1-4689-8D3E-1078A01564E7}" type="slidenum">
              <a:rPr lang="zh-CN" altLang="en-US"/>
              <a:pPr>
                <a:defRPr/>
              </a:pPr>
              <a:t>‹#›</a:t>
            </a:fld>
            <a:endParaRPr lang="zh-CN" altLang="en-US"/>
          </a:p>
        </p:txBody>
      </p:sp>
    </p:spTree>
    <p:extLst>
      <p:ext uri="{BB962C8B-B14F-4D97-AF65-F5344CB8AC3E}">
        <p14:creationId xmlns:p14="http://schemas.microsoft.com/office/powerpoint/2010/main" val="24703598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C6C924B9-AC47-41FD-BB83-1E08B998B4C8}" type="datetimeFigureOut">
              <a:rPr lang="zh-CN" altLang="en-US"/>
              <a:pPr>
                <a:defRPr/>
              </a:pPr>
              <a:t>2020/3/27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AE11340-A4AF-466A-9F84-BE901AABC08A}" type="slidenum">
              <a:rPr lang="zh-CN" altLang="en-US"/>
              <a:pPr>
                <a:defRPr/>
              </a:pPr>
              <a:t>‹#›</a:t>
            </a:fld>
            <a:endParaRPr lang="zh-CN" altLang="en-US"/>
          </a:p>
        </p:txBody>
      </p:sp>
    </p:spTree>
    <p:extLst>
      <p:ext uri="{BB962C8B-B14F-4D97-AF65-F5344CB8AC3E}">
        <p14:creationId xmlns:p14="http://schemas.microsoft.com/office/powerpoint/2010/main" val="27636052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D98C1FB0-0586-4020-80FA-AF0E6D23BE7F}" type="datetimeFigureOut">
              <a:rPr lang="zh-CN" altLang="en-US"/>
              <a:pPr>
                <a:defRPr/>
              </a:pPr>
              <a:t>2020/3/27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1B4D320-C711-4AC7-B92C-5584F52B93F2}" type="slidenum">
              <a:rPr lang="zh-CN" altLang="en-US"/>
              <a:pPr>
                <a:defRPr/>
              </a:pPr>
              <a:t>‹#›</a:t>
            </a:fld>
            <a:endParaRPr lang="zh-CN" altLang="en-US"/>
          </a:p>
        </p:txBody>
      </p:sp>
    </p:spTree>
    <p:extLst>
      <p:ext uri="{BB962C8B-B14F-4D97-AF65-F5344CB8AC3E}">
        <p14:creationId xmlns:p14="http://schemas.microsoft.com/office/powerpoint/2010/main" val="490652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4"/>
          <p:cNvSpPr>
            <a:spLocks noGrp="1" noChangeArrowheads="1"/>
          </p:cNvSpPr>
          <p:nvPr>
            <p:ph type="sldNum" sz="quarter" idx="11"/>
          </p:nvPr>
        </p:nvSpPr>
        <p:spPr>
          <a:ln/>
        </p:spPr>
        <p:txBody>
          <a:bodyPr/>
          <a:lstStyle>
            <a:lvl1pPr>
              <a:defRPr/>
            </a:lvl1pPr>
          </a:lstStyle>
          <a:p>
            <a:pPr>
              <a:defRPr/>
            </a:pPr>
            <a:fld id="{151A1BF9-52A6-4013-A43A-751A8425BA20}" type="slidenum">
              <a:rPr lang="en-US" altLang="zh-CN"/>
              <a:pPr>
                <a:defRPr/>
              </a:pPr>
              <a:t>‹#›</a:t>
            </a:fld>
            <a:endParaRPr lang="en-US" altLang="zh-CN" dirty="0"/>
          </a:p>
        </p:txBody>
      </p:sp>
      <p:sp>
        <p:nvSpPr>
          <p:cNvPr id="6"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73686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484313"/>
            <a:ext cx="4038600" cy="4752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484313"/>
            <a:ext cx="4038600" cy="4752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4"/>
          <p:cNvSpPr>
            <a:spLocks noGrp="1" noChangeArrowheads="1"/>
          </p:cNvSpPr>
          <p:nvPr>
            <p:ph type="sldNum" sz="quarter" idx="11"/>
          </p:nvPr>
        </p:nvSpPr>
        <p:spPr>
          <a:ln/>
        </p:spPr>
        <p:txBody>
          <a:bodyPr/>
          <a:lstStyle>
            <a:lvl1pPr>
              <a:defRPr/>
            </a:lvl1pPr>
          </a:lstStyle>
          <a:p>
            <a:pPr>
              <a:defRPr/>
            </a:pPr>
            <a:fld id="{949F1A7D-1F63-4B89-8DC4-C738F58AF122}" type="slidenum">
              <a:rPr lang="en-US" altLang="zh-CN"/>
              <a:pPr>
                <a:defRPr/>
              </a:pPr>
              <a:t>‹#›</a:t>
            </a:fld>
            <a:endParaRPr lang="en-US" altLang="zh-CN" dirty="0"/>
          </a:p>
        </p:txBody>
      </p:sp>
      <p:sp>
        <p:nvSpPr>
          <p:cNvPr id="7"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206120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4"/>
          <p:cNvSpPr>
            <a:spLocks noGrp="1" noChangeArrowheads="1"/>
          </p:cNvSpPr>
          <p:nvPr>
            <p:ph type="sldNum" sz="quarter" idx="11"/>
          </p:nvPr>
        </p:nvSpPr>
        <p:spPr>
          <a:ln/>
        </p:spPr>
        <p:txBody>
          <a:bodyPr/>
          <a:lstStyle>
            <a:lvl1pPr>
              <a:defRPr/>
            </a:lvl1pPr>
          </a:lstStyle>
          <a:p>
            <a:pPr>
              <a:defRPr/>
            </a:pPr>
            <a:fld id="{55EB48B2-4D1C-45B9-9848-D47D570717DE}" type="slidenum">
              <a:rPr lang="en-US" altLang="zh-CN"/>
              <a:pPr>
                <a:defRPr/>
              </a:pPr>
              <a:t>‹#›</a:t>
            </a:fld>
            <a:endParaRPr lang="en-US" altLang="zh-CN" dirty="0"/>
          </a:p>
        </p:txBody>
      </p:sp>
      <p:sp>
        <p:nvSpPr>
          <p:cNvPr id="9"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074445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4"/>
          <p:cNvSpPr>
            <a:spLocks noGrp="1" noChangeArrowheads="1"/>
          </p:cNvSpPr>
          <p:nvPr>
            <p:ph type="sldNum" sz="quarter" idx="11"/>
          </p:nvPr>
        </p:nvSpPr>
        <p:spPr>
          <a:ln/>
        </p:spPr>
        <p:txBody>
          <a:bodyPr/>
          <a:lstStyle>
            <a:lvl1pPr>
              <a:defRPr/>
            </a:lvl1pPr>
          </a:lstStyle>
          <a:p>
            <a:pPr>
              <a:defRPr/>
            </a:pPr>
            <a:fld id="{DD4D1EC4-2614-4F9E-A769-62D082C185DB}" type="slidenum">
              <a:rPr lang="en-US" altLang="zh-CN"/>
              <a:pPr>
                <a:defRPr/>
              </a:pPr>
              <a:t>‹#›</a:t>
            </a:fld>
            <a:endParaRPr lang="en-US" altLang="zh-CN" dirty="0"/>
          </a:p>
        </p:txBody>
      </p:sp>
      <p:sp>
        <p:nvSpPr>
          <p:cNvPr id="5"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773374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4"/>
          <p:cNvSpPr>
            <a:spLocks noGrp="1" noChangeArrowheads="1"/>
          </p:cNvSpPr>
          <p:nvPr>
            <p:ph type="sldNum" sz="quarter" idx="11"/>
          </p:nvPr>
        </p:nvSpPr>
        <p:spPr>
          <a:ln/>
        </p:spPr>
        <p:txBody>
          <a:bodyPr/>
          <a:lstStyle>
            <a:lvl1pPr>
              <a:defRPr/>
            </a:lvl1pPr>
          </a:lstStyle>
          <a:p>
            <a:pPr>
              <a:defRPr/>
            </a:pPr>
            <a:fld id="{0232F55C-006F-4F76-95B1-5623E00EC138}" type="slidenum">
              <a:rPr lang="en-US" altLang="zh-CN"/>
              <a:pPr>
                <a:defRPr/>
              </a:pPr>
              <a:t>‹#›</a:t>
            </a:fld>
            <a:endParaRPr lang="en-US" altLang="zh-CN" dirty="0"/>
          </a:p>
        </p:txBody>
      </p:sp>
      <p:sp>
        <p:nvSpPr>
          <p:cNvPr id="4"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154452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4"/>
          <p:cNvSpPr>
            <a:spLocks noGrp="1" noChangeArrowheads="1"/>
          </p:cNvSpPr>
          <p:nvPr>
            <p:ph type="sldNum" sz="quarter" idx="11"/>
          </p:nvPr>
        </p:nvSpPr>
        <p:spPr>
          <a:ln/>
        </p:spPr>
        <p:txBody>
          <a:bodyPr/>
          <a:lstStyle>
            <a:lvl1pPr>
              <a:defRPr/>
            </a:lvl1pPr>
          </a:lstStyle>
          <a:p>
            <a:pPr>
              <a:defRPr/>
            </a:pPr>
            <a:fld id="{347911F1-6F5E-4B3B-92F6-002D744C979D}" type="slidenum">
              <a:rPr lang="en-US" altLang="zh-CN"/>
              <a:pPr>
                <a:defRPr/>
              </a:pPr>
              <a:t>‹#›</a:t>
            </a:fld>
            <a:endParaRPr lang="en-US" altLang="zh-CN" dirty="0"/>
          </a:p>
        </p:txBody>
      </p:sp>
      <p:sp>
        <p:nvSpPr>
          <p:cNvPr id="7"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730282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4"/>
          <p:cNvSpPr>
            <a:spLocks noGrp="1" noChangeArrowheads="1"/>
          </p:cNvSpPr>
          <p:nvPr>
            <p:ph type="sldNum" sz="quarter" idx="11"/>
          </p:nvPr>
        </p:nvSpPr>
        <p:spPr>
          <a:ln/>
        </p:spPr>
        <p:txBody>
          <a:bodyPr/>
          <a:lstStyle>
            <a:lvl1pPr>
              <a:defRPr/>
            </a:lvl1pPr>
          </a:lstStyle>
          <a:p>
            <a:pPr>
              <a:defRPr/>
            </a:pPr>
            <a:fld id="{A7F78AA7-693C-4FF7-83DC-7A426B683855}" type="slidenum">
              <a:rPr lang="en-US" altLang="zh-CN"/>
              <a:pPr>
                <a:defRPr/>
              </a:pPr>
              <a:t>‹#›</a:t>
            </a:fld>
            <a:endParaRPr lang="en-US" altLang="zh-CN" dirty="0"/>
          </a:p>
        </p:txBody>
      </p:sp>
      <p:sp>
        <p:nvSpPr>
          <p:cNvPr id="7"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45943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5" name="Rectangle 3"/>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a:latin typeface="Arial" charset="0"/>
              </a:defRPr>
            </a:lvl1pPr>
          </a:lstStyle>
          <a:p>
            <a:pPr>
              <a:defRPr/>
            </a:pPr>
            <a:endParaRPr lang="en-US" altLang="zh-CN"/>
          </a:p>
        </p:txBody>
      </p:sp>
      <p:sp>
        <p:nvSpPr>
          <p:cNvPr id="38916" name="Rectangle 4"/>
          <p:cNvSpPr>
            <a:spLocks noGrp="1" noChangeArrowheads="1"/>
          </p:cNvSpPr>
          <p:nvPr>
            <p:ph type="sldNum" sz="quarter" idx="4"/>
          </p:nvPr>
        </p:nvSpPr>
        <p:spPr bwMode="auto">
          <a:xfrm>
            <a:off x="6696075"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2000" b="1">
                <a:solidFill>
                  <a:srgbClr val="006600"/>
                </a:solidFill>
                <a:latin typeface="Courier New" pitchFamily="49" charset="0"/>
                <a:ea typeface="华文新魏" pitchFamily="2" charset="-122"/>
              </a:defRPr>
            </a:lvl1pPr>
          </a:lstStyle>
          <a:p>
            <a:pPr>
              <a:defRPr/>
            </a:pPr>
            <a:fld id="{5CCA33BB-C97C-478A-8B6B-6E2EDE14E7F6}" type="slidenum">
              <a:rPr lang="en-US" altLang="zh-CN"/>
              <a:pPr>
                <a:defRPr/>
              </a:pPr>
              <a:t>‹#›</a:t>
            </a:fld>
            <a:endParaRPr lang="en-US" altLang="zh-CN" dirty="0"/>
          </a:p>
        </p:txBody>
      </p:sp>
      <p:grpSp>
        <p:nvGrpSpPr>
          <p:cNvPr id="1028" name="Group 35"/>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latin typeface="Times New Roman"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accent2"/>
                </a:solidFill>
              </a:endParaRPr>
            </a:p>
          </p:txBody>
        </p:sp>
      </p:grpSp>
      <p:sp>
        <p:nvSpPr>
          <p:cNvPr id="1029" name="Rectangle 14"/>
          <p:cNvSpPr>
            <a:spLocks noGrp="1" noChangeArrowheads="1"/>
          </p:cNvSpPr>
          <p:nvPr>
            <p:ph type="title"/>
          </p:nvPr>
        </p:nvSpPr>
        <p:spPr bwMode="auto">
          <a:xfrm>
            <a:off x="457200" y="457200"/>
            <a:ext cx="8229600" cy="106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15"/>
          <p:cNvSpPr>
            <a:spLocks noGrp="1" noChangeArrowheads="1"/>
          </p:cNvSpPr>
          <p:nvPr>
            <p:ph type="body" idx="1"/>
          </p:nvPr>
        </p:nvSpPr>
        <p:spPr bwMode="auto">
          <a:xfrm>
            <a:off x="457200" y="1484313"/>
            <a:ext cx="822960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8929" name="Rectangle 17"/>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4332" r:id="rId1"/>
    <p:sldLayoutId id="2147484310" r:id="rId2"/>
    <p:sldLayoutId id="2147484311" r:id="rId3"/>
    <p:sldLayoutId id="2147484312" r:id="rId4"/>
    <p:sldLayoutId id="2147484313" r:id="rId5"/>
    <p:sldLayoutId id="2147484314" r:id="rId6"/>
    <p:sldLayoutId id="2147484315" r:id="rId7"/>
    <p:sldLayoutId id="2147484316" r:id="rId8"/>
    <p:sldLayoutId id="2147484317" r:id="rId9"/>
    <p:sldLayoutId id="2147484318" r:id="rId10"/>
    <p:sldLayoutId id="2147484319" r:id="rId11"/>
    <p:sldLayoutId id="2147484320" r:id="rId12"/>
  </p:sldLayoutIdLst>
  <p:hf hdr="0" ftr="0" dt="0"/>
  <p:txStyles>
    <p:titleStyle>
      <a:lvl1pPr algn="ctr" rtl="0" eaLnBrk="0" fontAlgn="base" hangingPunct="0">
        <a:spcBef>
          <a:spcPct val="0"/>
        </a:spcBef>
        <a:spcAft>
          <a:spcPct val="0"/>
        </a:spcAft>
        <a:defRPr sz="4000" b="1">
          <a:solidFill>
            <a:srgbClr val="CC0000"/>
          </a:solidFill>
          <a:latin typeface="+mj-lt"/>
          <a:ea typeface="+mj-ea"/>
          <a:cs typeface="+mj-cs"/>
        </a:defRPr>
      </a:lvl1pPr>
      <a:lvl2pPr algn="ctr" rtl="0" eaLnBrk="0" fontAlgn="base" hangingPunct="0">
        <a:spcBef>
          <a:spcPct val="0"/>
        </a:spcBef>
        <a:spcAft>
          <a:spcPct val="0"/>
        </a:spcAft>
        <a:defRPr sz="4000" b="1">
          <a:solidFill>
            <a:srgbClr val="CC0000"/>
          </a:solidFill>
          <a:latin typeface="Arial" charset="0"/>
          <a:ea typeface="隶书" pitchFamily="49" charset="-122"/>
        </a:defRPr>
      </a:lvl2pPr>
      <a:lvl3pPr algn="ctr" rtl="0" eaLnBrk="0" fontAlgn="base" hangingPunct="0">
        <a:spcBef>
          <a:spcPct val="0"/>
        </a:spcBef>
        <a:spcAft>
          <a:spcPct val="0"/>
        </a:spcAft>
        <a:defRPr sz="4000" b="1">
          <a:solidFill>
            <a:srgbClr val="CC0000"/>
          </a:solidFill>
          <a:latin typeface="Arial" charset="0"/>
          <a:ea typeface="隶书" pitchFamily="49" charset="-122"/>
        </a:defRPr>
      </a:lvl3pPr>
      <a:lvl4pPr algn="ctr" rtl="0" eaLnBrk="0" fontAlgn="base" hangingPunct="0">
        <a:spcBef>
          <a:spcPct val="0"/>
        </a:spcBef>
        <a:spcAft>
          <a:spcPct val="0"/>
        </a:spcAft>
        <a:defRPr sz="4000" b="1">
          <a:solidFill>
            <a:srgbClr val="CC0000"/>
          </a:solidFill>
          <a:latin typeface="Arial" charset="0"/>
          <a:ea typeface="隶书" pitchFamily="49" charset="-122"/>
        </a:defRPr>
      </a:lvl4pPr>
      <a:lvl5pPr algn="ctr" rtl="0" eaLnBrk="0" fontAlgn="base" hangingPunct="0">
        <a:spcBef>
          <a:spcPct val="0"/>
        </a:spcBef>
        <a:spcAft>
          <a:spcPct val="0"/>
        </a:spcAft>
        <a:defRPr sz="4000" b="1">
          <a:solidFill>
            <a:srgbClr val="CC0000"/>
          </a:solidFill>
          <a:latin typeface="Arial" charset="0"/>
          <a:ea typeface="隶书" pitchFamily="49" charset="-122"/>
        </a:defRPr>
      </a:lvl5pPr>
      <a:lvl6pPr marL="457200" algn="ctr" rtl="0" fontAlgn="base">
        <a:spcBef>
          <a:spcPct val="0"/>
        </a:spcBef>
        <a:spcAft>
          <a:spcPct val="0"/>
        </a:spcAft>
        <a:defRPr sz="4000" b="1">
          <a:solidFill>
            <a:srgbClr val="CC0000"/>
          </a:solidFill>
          <a:latin typeface="Arial" charset="0"/>
          <a:ea typeface="隶书" pitchFamily="49" charset="-122"/>
        </a:defRPr>
      </a:lvl6pPr>
      <a:lvl7pPr marL="914400" algn="ctr" rtl="0" fontAlgn="base">
        <a:spcBef>
          <a:spcPct val="0"/>
        </a:spcBef>
        <a:spcAft>
          <a:spcPct val="0"/>
        </a:spcAft>
        <a:defRPr sz="4000" b="1">
          <a:solidFill>
            <a:srgbClr val="CC0000"/>
          </a:solidFill>
          <a:latin typeface="Arial" charset="0"/>
          <a:ea typeface="隶书" pitchFamily="49" charset="-122"/>
        </a:defRPr>
      </a:lvl7pPr>
      <a:lvl8pPr marL="1371600" algn="ctr" rtl="0" fontAlgn="base">
        <a:spcBef>
          <a:spcPct val="0"/>
        </a:spcBef>
        <a:spcAft>
          <a:spcPct val="0"/>
        </a:spcAft>
        <a:defRPr sz="4000" b="1">
          <a:solidFill>
            <a:srgbClr val="CC0000"/>
          </a:solidFill>
          <a:latin typeface="Arial" charset="0"/>
          <a:ea typeface="隶书" pitchFamily="49" charset="-122"/>
        </a:defRPr>
      </a:lvl8pPr>
      <a:lvl9pPr marL="1828800" algn="ctr" rtl="0" fontAlgn="base">
        <a:spcBef>
          <a:spcPct val="0"/>
        </a:spcBef>
        <a:spcAft>
          <a:spcPct val="0"/>
        </a:spcAft>
        <a:defRPr sz="4000" b="1">
          <a:solidFill>
            <a:srgbClr val="CC0000"/>
          </a:solidFill>
          <a:latin typeface="Arial" charset="0"/>
          <a:ea typeface="隶书" pitchFamily="49" charset="-122"/>
        </a:defRPr>
      </a:lvl9pPr>
    </p:titleStyle>
    <p:bodyStyle>
      <a:lvl1pPr marL="342900" indent="-342900" algn="l" rtl="0" eaLnBrk="0" fontAlgn="base" hangingPunct="0">
        <a:lnSpc>
          <a:spcPct val="105000"/>
        </a:lnSpc>
        <a:spcBef>
          <a:spcPct val="15000"/>
        </a:spcBef>
        <a:spcAft>
          <a:spcPct val="0"/>
        </a:spcAft>
        <a:buClr>
          <a:srgbClr val="660066"/>
        </a:buClr>
        <a:buSzPct val="55000"/>
        <a:buFont typeface="Wingdings" pitchFamily="2" charset="2"/>
        <a:buChar char="n"/>
        <a:defRPr sz="2800" b="1">
          <a:solidFill>
            <a:schemeClr val="bg2"/>
          </a:solidFill>
          <a:latin typeface="+mn-lt"/>
          <a:ea typeface="+mn-ea"/>
          <a:cs typeface="+mn-cs"/>
        </a:defRPr>
      </a:lvl1pPr>
      <a:lvl2pPr marL="742950" indent="-285750" algn="l" rtl="0" eaLnBrk="0" fontAlgn="base" hangingPunct="0">
        <a:lnSpc>
          <a:spcPct val="105000"/>
        </a:lnSpc>
        <a:spcBef>
          <a:spcPct val="15000"/>
        </a:spcBef>
        <a:spcAft>
          <a:spcPct val="0"/>
        </a:spcAft>
        <a:buClr>
          <a:srgbClr val="006600"/>
        </a:buClr>
        <a:buSzPct val="55000"/>
        <a:buFont typeface="Wingdings" pitchFamily="2" charset="2"/>
        <a:buChar char="r"/>
        <a:defRPr sz="2800" b="1">
          <a:solidFill>
            <a:schemeClr val="bg2"/>
          </a:solidFill>
          <a:latin typeface="Times New Roman" pitchFamily="18" charset="0"/>
          <a:ea typeface="+mn-ea"/>
        </a:defRPr>
      </a:lvl2pPr>
      <a:lvl3pPr marL="1143000" indent="-228600" algn="l" rtl="0" eaLnBrk="0" fontAlgn="base" hangingPunct="0">
        <a:lnSpc>
          <a:spcPct val="105000"/>
        </a:lnSpc>
        <a:spcBef>
          <a:spcPct val="15000"/>
        </a:spcBef>
        <a:spcAft>
          <a:spcPct val="0"/>
        </a:spcAft>
        <a:buClr>
          <a:srgbClr val="FF0000"/>
        </a:buClr>
        <a:buSzPct val="65000"/>
        <a:buFont typeface="Wingdings" pitchFamily="2" charset="2"/>
        <a:buChar char="Ø"/>
        <a:defRPr sz="2800" b="1">
          <a:solidFill>
            <a:schemeClr val="bg2"/>
          </a:solidFill>
          <a:latin typeface="Times New Roman" pitchFamily="18" charset="0"/>
          <a:ea typeface="+mn-ea"/>
        </a:defRPr>
      </a:lvl3pPr>
      <a:lvl4pPr marL="1600200" indent="-228600" algn="l" rtl="0" eaLnBrk="0" fontAlgn="base" hangingPunct="0">
        <a:lnSpc>
          <a:spcPct val="105000"/>
        </a:lnSpc>
        <a:spcBef>
          <a:spcPct val="15000"/>
        </a:spcBef>
        <a:spcAft>
          <a:spcPct val="0"/>
        </a:spcAft>
        <a:buClr>
          <a:schemeClr val="accent2"/>
        </a:buClr>
        <a:buSzPct val="70000"/>
        <a:buFont typeface="Wingdings" pitchFamily="2" charset="2"/>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宋体" pitchFamily="2" charset="-122"/>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宋体" pitchFamily="2" charset="-122"/>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宋体" pitchFamily="2" charset="-122"/>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宋体" pitchFamily="2" charset="-122"/>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defRPr>
            </a:lvl1pPr>
          </a:lstStyle>
          <a:p>
            <a:pPr>
              <a:defRPr/>
            </a:pPr>
            <a:fld id="{7BAF7AE8-7FB0-4406-90AB-6887A4CACEFE}" type="datetimeFigureOut">
              <a:rPr lang="zh-CN" altLang="en-US"/>
              <a:pPr>
                <a:defRPr/>
              </a:pPr>
              <a:t>2020/3/27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charset="0"/>
              </a:defRPr>
            </a:lvl1pPr>
          </a:lstStyle>
          <a:p>
            <a:pPr>
              <a:defRPr/>
            </a:pPr>
            <a:fld id="{0D8CD665-E0F7-4569-8194-B257B5EB731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321" r:id="rId1"/>
    <p:sldLayoutId id="2147484322" r:id="rId2"/>
    <p:sldLayoutId id="2147484323" r:id="rId3"/>
    <p:sldLayoutId id="2147484324" r:id="rId4"/>
    <p:sldLayoutId id="2147484325" r:id="rId5"/>
    <p:sldLayoutId id="2147484326" r:id="rId6"/>
    <p:sldLayoutId id="2147484327" r:id="rId7"/>
    <p:sldLayoutId id="2147484328" r:id="rId8"/>
    <p:sldLayoutId id="2147484329" r:id="rId9"/>
    <p:sldLayoutId id="2147484330" r:id="rId10"/>
    <p:sldLayoutId id="214748433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4.bin"/><Relationship Id="rId4" Type="http://schemas.openxmlformats.org/officeDocument/2006/relationships/image" Target="../media/image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subTitle" idx="1"/>
          </p:nvPr>
        </p:nvSpPr>
        <p:spPr>
          <a:xfrm>
            <a:off x="2232025" y="4545013"/>
            <a:ext cx="6759575" cy="1474787"/>
          </a:xfrm>
        </p:spPr>
        <p:txBody>
          <a:bodyPr/>
          <a:lstStyle/>
          <a:p>
            <a:pPr algn="r" eaLnBrk="1" hangingPunct="1"/>
            <a:r>
              <a:rPr lang="zh-CN" altLang="en-US" sz="3600">
                <a:latin typeface="仿宋_GB2312" pitchFamily="49" charset="-122"/>
              </a:rPr>
              <a:t>东南大学计算机学院 方效林</a:t>
            </a:r>
            <a:endParaRPr lang="en-US" altLang="zh-CN" sz="3600">
              <a:latin typeface="仿宋_GB2312" pitchFamily="49" charset="-122"/>
            </a:endParaRPr>
          </a:p>
        </p:txBody>
      </p:sp>
      <p:sp>
        <p:nvSpPr>
          <p:cNvPr id="9" name="Rectangle 2"/>
          <p:cNvSpPr>
            <a:spLocks noGrp="1" noChangeArrowheads="1"/>
          </p:cNvSpPr>
          <p:nvPr>
            <p:ph type="ctrTitle"/>
          </p:nvPr>
        </p:nvSpPr>
        <p:spPr>
          <a:xfrm>
            <a:off x="2592388" y="1808163"/>
            <a:ext cx="6343650" cy="2209800"/>
          </a:xfrm>
        </p:spPr>
        <p:txBody>
          <a:bodyPr/>
          <a:lstStyle/>
          <a:p>
            <a:pPr eaLnBrk="1" hangingPunct="1">
              <a:defRPr/>
            </a:pPr>
            <a:r>
              <a:rPr lang="zh-CN" altLang="en-US" sz="5400" dirty="0">
                <a:latin typeface="+mj-ea"/>
              </a:rPr>
              <a:t>随机算法</a:t>
            </a:r>
            <a:endParaRPr lang="en-US" altLang="zh-CN" sz="5400" dirty="0">
              <a:latin typeface="+mj-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随机数值算法</a:t>
            </a:r>
          </a:p>
        </p:txBody>
      </p:sp>
      <p:sp>
        <p:nvSpPr>
          <p:cNvPr id="3" name="内容占位符 2"/>
          <p:cNvSpPr>
            <a:spLocks noGrp="1"/>
          </p:cNvSpPr>
          <p:nvPr>
            <p:ph idx="1"/>
          </p:nvPr>
        </p:nvSpPr>
        <p:spPr/>
        <p:txBody>
          <a:bodyPr/>
          <a:lstStyle/>
          <a:p>
            <a:r>
              <a:rPr lang="zh-CN" altLang="en-US" dirty="0">
                <a:latin typeface="+mj-lt"/>
              </a:rPr>
              <a:t>计算</a:t>
            </a:r>
            <a:r>
              <a:rPr lang="zh-CN" altLang="en-US" dirty="0">
                <a:latin typeface="+mj-lt"/>
                <a:sym typeface="Symbol" pitchFamily="18" charset="2"/>
              </a:rPr>
              <a:t></a:t>
            </a:r>
            <a:r>
              <a:rPr lang="zh-CN" altLang="en-US" dirty="0">
                <a:latin typeface="+mj-lt"/>
              </a:rPr>
              <a:t>值</a:t>
            </a:r>
            <a:endParaRPr lang="en-US" altLang="zh-CN" dirty="0">
              <a:latin typeface="+mj-lt"/>
            </a:endParaRPr>
          </a:p>
          <a:p>
            <a:pPr lvl="1"/>
            <a:r>
              <a:rPr lang="zh-CN" altLang="en-US" dirty="0">
                <a:latin typeface="+mj-lt"/>
              </a:rPr>
              <a:t>设有一个半径为 </a:t>
            </a:r>
            <a:r>
              <a:rPr lang="en-US" altLang="zh-CN" dirty="0">
                <a:latin typeface="+mj-lt"/>
              </a:rPr>
              <a:t>r </a:t>
            </a:r>
            <a:r>
              <a:rPr lang="zh-CN" altLang="en-US" dirty="0">
                <a:latin typeface="+mj-lt"/>
              </a:rPr>
              <a:t>的圆及其外切四边形</a:t>
            </a:r>
            <a:endParaRPr lang="en-US" altLang="zh-CN" dirty="0">
              <a:latin typeface="+mj-lt"/>
            </a:endParaRPr>
          </a:p>
          <a:p>
            <a:pPr lvl="1"/>
            <a:r>
              <a:rPr lang="zh-CN" altLang="en-US" dirty="0">
                <a:latin typeface="+mj-lt"/>
              </a:rPr>
              <a:t>向正方形随机地投掷</a:t>
            </a:r>
            <a:r>
              <a:rPr lang="en-US" altLang="zh-CN" dirty="0">
                <a:latin typeface="+mj-lt"/>
              </a:rPr>
              <a:t>n</a:t>
            </a:r>
            <a:r>
              <a:rPr lang="zh-CN" altLang="en-US" dirty="0">
                <a:latin typeface="+mj-lt"/>
              </a:rPr>
              <a:t>个点</a:t>
            </a:r>
            <a:r>
              <a:rPr lang="en-US" altLang="zh-CN" dirty="0">
                <a:latin typeface="+mj-lt"/>
              </a:rPr>
              <a:t>, </a:t>
            </a:r>
            <a:r>
              <a:rPr lang="zh-CN" altLang="en-US" dirty="0">
                <a:latin typeface="+mj-lt"/>
              </a:rPr>
              <a:t>设</a:t>
            </a:r>
            <a:r>
              <a:rPr lang="en-US" altLang="zh-CN" dirty="0">
                <a:latin typeface="+mj-lt"/>
              </a:rPr>
              <a:t>k</a:t>
            </a:r>
            <a:r>
              <a:rPr lang="zh-CN" altLang="en-US" dirty="0">
                <a:latin typeface="+mj-lt"/>
              </a:rPr>
              <a:t>个点落入圆内</a:t>
            </a:r>
            <a:endParaRPr lang="en-US" altLang="zh-CN" dirty="0">
              <a:latin typeface="+mj-lt"/>
            </a:endParaRPr>
          </a:p>
          <a:p>
            <a:pPr lvl="1"/>
            <a:r>
              <a:rPr lang="zh-CN" altLang="en-US" dirty="0">
                <a:latin typeface="+mj-lt"/>
              </a:rPr>
              <a:t>投掷点落入圆内的概率为 </a:t>
            </a:r>
            <a:r>
              <a:rPr lang="en-US" altLang="zh-CN" dirty="0">
                <a:latin typeface="+mj-lt"/>
              </a:rPr>
              <a:t>(</a:t>
            </a:r>
            <a:r>
              <a:rPr lang="en-US" altLang="zh-CN" dirty="0">
                <a:latin typeface="+mj-lt"/>
                <a:sym typeface="Symbol" pitchFamily="18" charset="2"/>
              </a:rPr>
              <a:t>r</a:t>
            </a:r>
            <a:r>
              <a:rPr lang="en-US" altLang="zh-CN" baseline="30000" dirty="0">
                <a:latin typeface="+mj-lt"/>
                <a:sym typeface="Symbol" pitchFamily="18" charset="2"/>
              </a:rPr>
              <a:t>2</a:t>
            </a:r>
            <a:r>
              <a:rPr lang="en-US" altLang="zh-CN" dirty="0">
                <a:latin typeface="+mj-lt"/>
                <a:sym typeface="Symbol" pitchFamily="18" charset="2"/>
              </a:rPr>
              <a:t>)/(4r</a:t>
            </a:r>
            <a:r>
              <a:rPr lang="en-US" altLang="zh-CN" baseline="30000" dirty="0">
                <a:latin typeface="+mj-lt"/>
                <a:sym typeface="Symbol" pitchFamily="18" charset="2"/>
              </a:rPr>
              <a:t>2</a:t>
            </a:r>
            <a:r>
              <a:rPr lang="en-US" altLang="zh-CN" dirty="0">
                <a:latin typeface="+mj-lt"/>
                <a:sym typeface="Symbol" pitchFamily="18" charset="2"/>
              </a:rPr>
              <a:t>)= /4.</a:t>
            </a:r>
          </a:p>
          <a:p>
            <a:pPr lvl="1"/>
            <a:r>
              <a:rPr lang="zh-CN" altLang="en-US" dirty="0">
                <a:latin typeface="+mj-lt"/>
                <a:sym typeface="Symbol" pitchFamily="18" charset="2"/>
              </a:rPr>
              <a:t>用</a:t>
            </a:r>
            <a:r>
              <a:rPr lang="en-US" altLang="zh-CN" dirty="0">
                <a:latin typeface="+mj-lt"/>
                <a:sym typeface="Symbol" pitchFamily="18" charset="2"/>
              </a:rPr>
              <a:t>k/n</a:t>
            </a:r>
            <a:r>
              <a:rPr lang="zh-CN" altLang="en-US" dirty="0">
                <a:latin typeface="+mj-lt"/>
                <a:sym typeface="Symbol" pitchFamily="18" charset="2"/>
              </a:rPr>
              <a:t>逼近</a:t>
            </a:r>
            <a:r>
              <a:rPr lang="en-US" altLang="zh-CN" dirty="0">
                <a:latin typeface="+mj-lt"/>
                <a:sym typeface="Symbol" pitchFamily="18" charset="2"/>
              </a:rPr>
              <a:t>/4, </a:t>
            </a:r>
            <a:r>
              <a:rPr lang="zh-CN" altLang="en-US" dirty="0">
                <a:latin typeface="+mj-lt"/>
                <a:sym typeface="Symbol" pitchFamily="18" charset="2"/>
              </a:rPr>
              <a:t>即</a:t>
            </a:r>
            <a:r>
              <a:rPr lang="en-US" altLang="zh-CN" dirty="0">
                <a:latin typeface="+mj-lt"/>
                <a:sym typeface="Symbol" pitchFamily="18" charset="2"/>
              </a:rPr>
              <a:t>k/n/4, </a:t>
            </a:r>
            <a:r>
              <a:rPr lang="zh-CN" altLang="en-US" dirty="0">
                <a:latin typeface="+mj-lt"/>
                <a:sym typeface="Symbol" pitchFamily="18" charset="2"/>
              </a:rPr>
              <a:t>于是 </a:t>
            </a:r>
            <a:r>
              <a:rPr lang="en-US" altLang="zh-CN" dirty="0">
                <a:solidFill>
                  <a:srgbClr val="FF0000"/>
                </a:solidFill>
                <a:latin typeface="+mj-lt"/>
                <a:sym typeface="Symbol" pitchFamily="18" charset="2"/>
              </a:rPr>
              <a:t>  (4k)/n</a:t>
            </a:r>
            <a:r>
              <a:rPr lang="en-US" altLang="zh-CN" dirty="0">
                <a:latin typeface="+mj-lt"/>
                <a:sym typeface="Symbol" pitchFamily="18" charset="2"/>
              </a:rPr>
              <a:t>.</a:t>
            </a:r>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10</a:t>
            </a:fld>
            <a:endParaRPr lang="en-US" altLang="zh-CN" dirty="0"/>
          </a:p>
        </p:txBody>
      </p:sp>
      <p:grpSp>
        <p:nvGrpSpPr>
          <p:cNvPr id="5" name="Group 9"/>
          <p:cNvGrpSpPr>
            <a:grpSpLocks/>
          </p:cNvGrpSpPr>
          <p:nvPr/>
        </p:nvGrpSpPr>
        <p:grpSpPr bwMode="auto">
          <a:xfrm>
            <a:off x="3990974" y="4437112"/>
            <a:ext cx="1439863" cy="1440000"/>
            <a:chOff x="2378" y="1752"/>
            <a:chExt cx="862" cy="771"/>
          </a:xfrm>
          <a:noFill/>
        </p:grpSpPr>
        <p:sp>
          <p:nvSpPr>
            <p:cNvPr id="6" name="Rectangle 8"/>
            <p:cNvSpPr>
              <a:spLocks noChangeArrowheads="1"/>
            </p:cNvSpPr>
            <p:nvPr/>
          </p:nvSpPr>
          <p:spPr bwMode="auto">
            <a:xfrm>
              <a:off x="2378" y="1752"/>
              <a:ext cx="862" cy="771"/>
            </a:xfrm>
            <a:prstGeom prst="rect">
              <a:avLst/>
            </a:prstGeom>
            <a:grpFill/>
            <a:ln w="38100" cap="sq">
              <a:solidFill>
                <a:srgbClr val="C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Oval 6"/>
            <p:cNvSpPr>
              <a:spLocks noChangeArrowheads="1"/>
            </p:cNvSpPr>
            <p:nvPr/>
          </p:nvSpPr>
          <p:spPr bwMode="auto">
            <a:xfrm>
              <a:off x="2378" y="1752"/>
              <a:ext cx="862" cy="771"/>
            </a:xfrm>
            <a:prstGeom prst="ellipse">
              <a:avLst/>
            </a:prstGeom>
            <a:grpFill/>
            <a:ln w="38100" cap="sq">
              <a:solidFill>
                <a:srgbClr val="C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cxnSp>
        <p:nvCxnSpPr>
          <p:cNvPr id="9" name="直接连接符 8"/>
          <p:cNvCxnSpPr>
            <a:endCxn id="7" idx="6"/>
          </p:cNvCxnSpPr>
          <p:nvPr/>
        </p:nvCxnSpPr>
        <p:spPr bwMode="auto">
          <a:xfrm>
            <a:off x="4710905" y="5157112"/>
            <a:ext cx="719932" cy="0"/>
          </a:xfrm>
          <a:prstGeom prst="line">
            <a:avLst/>
          </a:prstGeom>
          <a:ln w="38100">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4896036" y="5049180"/>
            <a:ext cx="304892" cy="461665"/>
          </a:xfrm>
          <a:prstGeom prst="rect">
            <a:avLst/>
          </a:prstGeom>
        </p:spPr>
        <p:txBody>
          <a:bodyPr wrap="none">
            <a:spAutoFit/>
          </a:bodyPr>
          <a:lstStyle/>
          <a:p>
            <a:r>
              <a:rPr lang="en-US" altLang="zh-CN" sz="2400" b="1" dirty="0">
                <a:solidFill>
                  <a:srgbClr val="0000A8"/>
                </a:solidFill>
                <a:sym typeface="Symbol" pitchFamily="18" charset="2"/>
              </a:rPr>
              <a:t>r</a:t>
            </a:r>
            <a:endParaRPr lang="zh-CN" altLang="en-US" sz="2400" b="1" dirty="0">
              <a:solidFill>
                <a:srgbClr val="0000A8"/>
              </a:solidFill>
            </a:endParaRPr>
          </a:p>
        </p:txBody>
      </p:sp>
    </p:spTree>
    <p:extLst>
      <p:ext uri="{BB962C8B-B14F-4D97-AF65-F5344CB8AC3E}">
        <p14:creationId xmlns:p14="http://schemas.microsoft.com/office/powerpoint/2010/main" val="3822056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随机数值算法</a:t>
            </a:r>
          </a:p>
        </p:txBody>
      </p:sp>
      <p:sp>
        <p:nvSpPr>
          <p:cNvPr id="3" name="内容占位符 2"/>
          <p:cNvSpPr>
            <a:spLocks noGrp="1"/>
          </p:cNvSpPr>
          <p:nvPr>
            <p:ph idx="1"/>
          </p:nvPr>
        </p:nvSpPr>
        <p:spPr/>
        <p:txBody>
          <a:bodyPr/>
          <a:lstStyle/>
          <a:p>
            <a:r>
              <a:rPr lang="zh-CN" altLang="en-US" dirty="0"/>
              <a:t>计算</a:t>
            </a:r>
            <a:r>
              <a:rPr lang="zh-CN" altLang="en-US" dirty="0">
                <a:sym typeface="Symbol" pitchFamily="18" charset="2"/>
              </a:rPr>
              <a:t></a:t>
            </a:r>
            <a:r>
              <a:rPr lang="zh-CN" altLang="en-US" dirty="0"/>
              <a:t>值</a:t>
            </a:r>
            <a:endParaRPr lang="en-US" altLang="zh-CN" dirty="0"/>
          </a:p>
          <a:p>
            <a:pPr lvl="1" algn="just">
              <a:buFontTx/>
              <a:buNone/>
            </a:pPr>
            <a:r>
              <a:rPr lang="en-US" altLang="zh-CN" b="0" dirty="0"/>
              <a:t>k=0;</a:t>
            </a:r>
          </a:p>
          <a:p>
            <a:pPr lvl="1" algn="just">
              <a:buFontTx/>
              <a:buNone/>
            </a:pPr>
            <a:r>
              <a:rPr lang="en-US" altLang="zh-CN" dirty="0"/>
              <a:t>for</a:t>
            </a:r>
            <a:r>
              <a:rPr lang="en-US" altLang="zh-CN" b="0" dirty="0"/>
              <a:t> i=1 </a:t>
            </a:r>
            <a:r>
              <a:rPr lang="en-US" altLang="zh-CN" dirty="0"/>
              <a:t>to</a:t>
            </a:r>
            <a:r>
              <a:rPr lang="en-US" altLang="zh-CN" b="0" dirty="0"/>
              <a:t> n </a:t>
            </a:r>
            <a:r>
              <a:rPr lang="en-US" altLang="zh-CN" dirty="0"/>
              <a:t>do</a:t>
            </a:r>
          </a:p>
          <a:p>
            <a:pPr lvl="1" algn="just">
              <a:buFontTx/>
              <a:buNone/>
            </a:pPr>
            <a:r>
              <a:rPr lang="zh-CN" altLang="en-US" b="0" dirty="0"/>
              <a:t>      随机地产生四边形中的一点</a:t>
            </a:r>
            <a:r>
              <a:rPr lang="en-US" altLang="zh-CN" b="0" dirty="0"/>
              <a:t>(x, y);</a:t>
            </a:r>
          </a:p>
          <a:p>
            <a:pPr lvl="1" algn="just">
              <a:buFontTx/>
              <a:buNone/>
            </a:pPr>
            <a:r>
              <a:rPr lang="en-US" altLang="zh-CN" b="0" dirty="0"/>
              <a:t>      </a:t>
            </a:r>
            <a:r>
              <a:rPr lang="en-US" altLang="zh-CN" dirty="0"/>
              <a:t>if</a:t>
            </a:r>
            <a:r>
              <a:rPr lang="en-US" altLang="zh-CN" b="0" dirty="0"/>
              <a:t> x</a:t>
            </a:r>
            <a:r>
              <a:rPr lang="en-US" altLang="zh-CN" b="0" baseline="30000" dirty="0"/>
              <a:t>2</a:t>
            </a:r>
            <a:r>
              <a:rPr lang="en-US" altLang="zh-CN" b="0" dirty="0"/>
              <a:t>+y</a:t>
            </a:r>
            <a:r>
              <a:rPr lang="en-US" altLang="zh-CN" b="0" baseline="30000" dirty="0"/>
              <a:t>2</a:t>
            </a:r>
            <a:r>
              <a:rPr lang="en-US" altLang="zh-CN" b="0" dirty="0">
                <a:sym typeface="Symbol" pitchFamily="18" charset="2"/>
              </a:rPr>
              <a:t>1</a:t>
            </a:r>
            <a:r>
              <a:rPr lang="en-US" altLang="zh-CN" dirty="0">
                <a:sym typeface="Symbol" pitchFamily="18" charset="2"/>
              </a:rPr>
              <a:t> then   </a:t>
            </a:r>
          </a:p>
          <a:p>
            <a:pPr lvl="1" algn="just">
              <a:buFontTx/>
              <a:buNone/>
            </a:pPr>
            <a:r>
              <a:rPr lang="en-US" altLang="zh-CN" b="0" dirty="0">
                <a:sym typeface="Symbol" pitchFamily="18" charset="2"/>
              </a:rPr>
              <a:t>           k=k+1;</a:t>
            </a:r>
          </a:p>
          <a:p>
            <a:pPr lvl="1" algn="just">
              <a:buFontTx/>
              <a:buNone/>
            </a:pPr>
            <a:r>
              <a:rPr lang="en-US" altLang="zh-CN" dirty="0">
                <a:sym typeface="Symbol" pitchFamily="18" charset="2"/>
              </a:rPr>
              <a:t>return</a:t>
            </a:r>
            <a:r>
              <a:rPr lang="en-US" altLang="zh-CN" b="0" dirty="0">
                <a:sym typeface="Symbol" pitchFamily="18" charset="2"/>
              </a:rPr>
              <a:t> (4k)/n;</a:t>
            </a:r>
          </a:p>
          <a:p>
            <a:pPr algn="just"/>
            <a:r>
              <a:rPr lang="zh-CN" altLang="en-US" dirty="0">
                <a:sym typeface="Symbol" pitchFamily="18" charset="2"/>
              </a:rPr>
              <a:t>时间复杂性</a:t>
            </a:r>
            <a:r>
              <a:rPr lang="en-US" altLang="zh-CN" dirty="0">
                <a:sym typeface="Symbol" pitchFamily="18" charset="2"/>
              </a:rPr>
              <a:t>=O(n)</a:t>
            </a:r>
            <a:r>
              <a:rPr lang="zh-CN" altLang="en-US" dirty="0">
                <a:sym typeface="Symbol" pitchFamily="18" charset="2"/>
              </a:rPr>
              <a:t>，</a:t>
            </a:r>
            <a:r>
              <a:rPr lang="en-US" altLang="zh-CN" dirty="0">
                <a:sym typeface="Symbol" pitchFamily="18" charset="2"/>
              </a:rPr>
              <a:t>n</a:t>
            </a:r>
            <a:r>
              <a:rPr lang="zh-CN" altLang="en-US" dirty="0">
                <a:sym typeface="Symbol" pitchFamily="18" charset="2"/>
              </a:rPr>
              <a:t>是随机样本的大小</a:t>
            </a:r>
          </a:p>
          <a:p>
            <a:pPr algn="just"/>
            <a:r>
              <a:rPr lang="zh-CN" altLang="en-US" dirty="0">
                <a:sym typeface="Symbol" pitchFamily="18" charset="2"/>
              </a:rPr>
              <a:t>解的精确度随着随机样本大小</a:t>
            </a:r>
            <a:r>
              <a:rPr lang="en-US" altLang="zh-CN" dirty="0">
                <a:sym typeface="Symbol" pitchFamily="18" charset="2"/>
              </a:rPr>
              <a:t>n</a:t>
            </a:r>
            <a:r>
              <a:rPr lang="zh-CN" altLang="en-US" dirty="0">
                <a:sym typeface="Symbol" pitchFamily="18" charset="2"/>
              </a:rPr>
              <a:t>增加而增加</a:t>
            </a:r>
            <a:r>
              <a:rPr lang="en-US" altLang="zh-CN" dirty="0">
                <a:sym typeface="Symbol" pitchFamily="18" charset="2"/>
              </a:rPr>
              <a:t> </a:t>
            </a:r>
          </a:p>
          <a:p>
            <a:pPr lvl="1" algn="just">
              <a:buFontTx/>
              <a:buNone/>
            </a:pPr>
            <a:endParaRPr lang="en-US" altLang="zh-CN" sz="3000" dirty="0">
              <a:solidFill>
                <a:schemeClr val="tx1"/>
              </a:solidFill>
              <a:cs typeface="+mn-cs"/>
              <a:sym typeface="Symbol" pitchFamily="18" charset="2"/>
            </a:endParaRPr>
          </a:p>
          <a:p>
            <a:endParaRPr lang="en-US" altLang="zh-CN" dirty="0"/>
          </a:p>
          <a:p>
            <a:endParaRPr lang="zh-CN" altLang="en-US" dirty="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11</a:t>
            </a:fld>
            <a:endParaRPr lang="en-US" altLang="zh-CN" dirty="0"/>
          </a:p>
        </p:txBody>
      </p:sp>
    </p:spTree>
    <p:extLst>
      <p:ext uri="{BB962C8B-B14F-4D97-AF65-F5344CB8AC3E}">
        <p14:creationId xmlns:p14="http://schemas.microsoft.com/office/powerpoint/2010/main" val="370907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随机数值算法</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484313"/>
                <a:ext cx="8229600" cy="5373687"/>
              </a:xfrm>
            </p:spPr>
            <p:txBody>
              <a:bodyPr/>
              <a:lstStyle/>
              <a:p>
                <a:r>
                  <a:rPr lang="zh-CN" altLang="en-US" dirty="0">
                    <a:sym typeface="Symbol" pitchFamily="18" charset="2"/>
                  </a:rPr>
                  <a:t>计算积分</a:t>
                </a:r>
                <a14:m>
                  <m:oMath xmlns:m="http://schemas.openxmlformats.org/officeDocument/2006/math">
                    <m:nary>
                      <m:naryPr>
                        <m:ctrlPr>
                          <a:rPr lang="zh-CN" altLang="en-US" i="1" smtClean="0">
                            <a:latin typeface="Cambria Math" panose="02040503050406030204" pitchFamily="18" charset="0"/>
                            <a:sym typeface="Symbol" pitchFamily="18" charset="2"/>
                          </a:rPr>
                        </m:ctrlPr>
                      </m:naryPr>
                      <m:sub>
                        <m:r>
                          <m:rPr>
                            <m:brk m:alnAt="23"/>
                          </m:rPr>
                          <a:rPr lang="en-US" altLang="zh-CN" b="1" i="1" smtClean="0">
                            <a:latin typeface="Cambria Math"/>
                            <a:sym typeface="Symbol" pitchFamily="18" charset="2"/>
                          </a:rPr>
                          <m:t>𝒂</m:t>
                        </m:r>
                      </m:sub>
                      <m:sup>
                        <m:r>
                          <a:rPr lang="en-US" altLang="zh-CN" b="1" i="1" smtClean="0">
                            <a:latin typeface="Cambria Math"/>
                            <a:sym typeface="Symbol" pitchFamily="18" charset="2"/>
                          </a:rPr>
                          <m:t>𝒃</m:t>
                        </m:r>
                      </m:sup>
                      <m:e>
                        <m:r>
                          <a:rPr lang="en-US" altLang="zh-CN" b="1" i="1" smtClean="0">
                            <a:latin typeface="Cambria Math"/>
                            <a:sym typeface="Symbol" pitchFamily="18" charset="2"/>
                          </a:rPr>
                          <m:t>𝒈</m:t>
                        </m:r>
                        <m:d>
                          <m:dPr>
                            <m:ctrlPr>
                              <a:rPr lang="en-US" altLang="zh-CN" b="1" i="1" smtClean="0">
                                <a:latin typeface="Cambria Math" panose="02040503050406030204" pitchFamily="18" charset="0"/>
                                <a:sym typeface="Symbol" pitchFamily="18" charset="2"/>
                              </a:rPr>
                            </m:ctrlPr>
                          </m:dPr>
                          <m:e>
                            <m:r>
                              <a:rPr lang="en-US" altLang="zh-CN" b="1" i="1" smtClean="0">
                                <a:latin typeface="Cambria Math"/>
                                <a:sym typeface="Symbol" pitchFamily="18" charset="2"/>
                              </a:rPr>
                              <m:t>𝒙</m:t>
                            </m:r>
                          </m:e>
                        </m:d>
                        <m:r>
                          <a:rPr lang="en-US" altLang="zh-CN" b="1" i="1" smtClean="0">
                            <a:latin typeface="Cambria Math"/>
                            <a:sym typeface="Symbol" pitchFamily="18" charset="2"/>
                          </a:rPr>
                          <m:t>𝒅𝒙</m:t>
                        </m:r>
                      </m:e>
                    </m:nary>
                  </m:oMath>
                </a14:m>
                <a:endParaRPr lang="en-US" altLang="zh-CN" dirty="0"/>
              </a:p>
              <a:p>
                <a:pPr lvl="1"/>
                <a:r>
                  <a:rPr lang="zh-CN" altLang="en-US" dirty="0"/>
                  <a:t>强大数定律</a:t>
                </a:r>
                <a:endParaRPr lang="en-US" altLang="zh-CN" dirty="0"/>
              </a:p>
              <a:p>
                <a:pPr lvl="2"/>
                <a:r>
                  <a:rPr lang="zh-CN" altLang="en-US" dirty="0"/>
                  <a:t>假定</a:t>
                </a:r>
                <a:r>
                  <a:rPr lang="en-US" altLang="zh-CN" dirty="0"/>
                  <a:t>{s(x)}</a:t>
                </a:r>
                <a:r>
                  <a:rPr lang="zh-CN" altLang="en-US" dirty="0"/>
                  <a:t>是相互独立同分布的随机变量序列，如果它们有有限的数学期望</a:t>
                </a:r>
                <a:r>
                  <a:rPr lang="en-US" altLang="zh-CN" dirty="0"/>
                  <a:t>E(s(x))=a</a:t>
                </a:r>
                <a:r>
                  <a:rPr lang="zh-CN" altLang="en-US" dirty="0"/>
                  <a:t>，则</a:t>
                </a:r>
                <a14:m>
                  <m:oMath xmlns:m="http://schemas.openxmlformats.org/officeDocument/2006/math">
                    <m:func>
                      <m:funcPr>
                        <m:ctrlPr>
                          <a:rPr lang="en-US" altLang="zh-CN" i="1" smtClean="0">
                            <a:latin typeface="Cambria Math" panose="02040503050406030204" pitchFamily="18" charset="0"/>
                          </a:rPr>
                        </m:ctrlPr>
                      </m:funcPr>
                      <m:fName>
                        <m:limLow>
                          <m:limLowPr>
                            <m:ctrlPr>
                              <a:rPr lang="en-US" altLang="zh-CN" i="1" smtClean="0">
                                <a:latin typeface="Cambria Math" panose="02040503050406030204" pitchFamily="18" charset="0"/>
                              </a:rPr>
                            </m:ctrlPr>
                          </m:limLowPr>
                          <m:e>
                            <m:r>
                              <m:rPr>
                                <m:sty m:val="p"/>
                              </m:rPr>
                              <a:rPr lang="en-US" altLang="zh-CN" i="0" smtClean="0">
                                <a:latin typeface="Cambria Math"/>
                              </a:rPr>
                              <m:t>lim</m:t>
                            </m:r>
                          </m:e>
                          <m:lim>
                            <m:r>
                              <a:rPr lang="en-US" altLang="zh-CN" b="1" i="1" smtClean="0">
                                <a:latin typeface="Cambria Math"/>
                              </a:rPr>
                              <m:t>𝒏</m:t>
                            </m:r>
                            <m:r>
                              <a:rPr lang="en-US" altLang="zh-CN" b="1" i="1" smtClean="0">
                                <a:latin typeface="Cambria Math"/>
                                <a:ea typeface="Cambria Math"/>
                              </a:rPr>
                              <m:t>→∞</m:t>
                            </m:r>
                          </m:lim>
                        </m:limLow>
                      </m:fName>
                      <m:e>
                        <m:f>
                          <m:fPr>
                            <m:ctrlPr>
                              <a:rPr lang="en-US" altLang="zh-CN" i="1">
                                <a:latin typeface="Cambria Math" panose="02040503050406030204" pitchFamily="18" charset="0"/>
                              </a:rPr>
                            </m:ctrlPr>
                          </m:fPr>
                          <m:num>
                            <m:r>
                              <a:rPr lang="en-US" altLang="zh-CN" i="1">
                                <a:latin typeface="Cambria Math"/>
                              </a:rPr>
                              <m:t>𝟏</m:t>
                            </m:r>
                          </m:num>
                          <m:den>
                            <m:r>
                              <a:rPr lang="en-US" altLang="zh-CN" i="1">
                                <a:latin typeface="Cambria Math"/>
                              </a:rPr>
                              <m:t>𝒏</m:t>
                            </m:r>
                          </m:den>
                        </m:f>
                        <m:nary>
                          <m:naryPr>
                            <m:chr m:val="∑"/>
                            <m:ctrlPr>
                              <a:rPr lang="en-US" altLang="zh-CN" i="1">
                                <a:latin typeface="Cambria Math" panose="02040503050406030204" pitchFamily="18" charset="0"/>
                              </a:rPr>
                            </m:ctrlPr>
                          </m:naryPr>
                          <m:sub>
                            <m:r>
                              <m:rPr>
                                <m:brk m:alnAt="23"/>
                              </m:rPr>
                              <a:rPr lang="en-US" altLang="zh-CN" i="1">
                                <a:latin typeface="Cambria Math"/>
                              </a:rPr>
                              <m:t>𝒊</m:t>
                            </m:r>
                            <m:r>
                              <a:rPr lang="en-US" altLang="zh-CN" i="1">
                                <a:latin typeface="Cambria Math"/>
                              </a:rPr>
                              <m:t>=</m:t>
                            </m:r>
                            <m:r>
                              <a:rPr lang="en-US" altLang="zh-CN" i="1">
                                <a:latin typeface="Cambria Math"/>
                              </a:rPr>
                              <m:t>𝟏</m:t>
                            </m:r>
                          </m:sub>
                          <m:sup>
                            <m:r>
                              <a:rPr lang="en-US" altLang="zh-CN" i="1">
                                <a:latin typeface="Cambria Math"/>
                              </a:rPr>
                              <m:t>𝒏</m:t>
                            </m:r>
                          </m:sup>
                          <m:e>
                            <m:sSub>
                              <m:sSubPr>
                                <m:ctrlPr>
                                  <a:rPr lang="en-US" altLang="zh-CN" i="1">
                                    <a:latin typeface="Cambria Math" panose="02040503050406030204" pitchFamily="18" charset="0"/>
                                  </a:rPr>
                                </m:ctrlPr>
                              </m:sSubPr>
                              <m:e>
                                <m:r>
                                  <a:rPr lang="en-US" altLang="zh-CN" b="1" i="1" smtClean="0">
                                    <a:latin typeface="Cambria Math"/>
                                  </a:rPr>
                                  <m:t>𝒔</m:t>
                                </m:r>
                                <m:r>
                                  <a:rPr lang="en-US" altLang="zh-CN" b="1" i="1" smtClean="0">
                                    <a:latin typeface="Cambria Math"/>
                                  </a:rPr>
                                  <m:t>(</m:t>
                                </m:r>
                                <m:r>
                                  <a:rPr lang="en-US" altLang="zh-CN" i="1">
                                    <a:latin typeface="Cambria Math"/>
                                  </a:rPr>
                                  <m:t>𝒙</m:t>
                                </m:r>
                              </m:e>
                              <m:sub>
                                <m:r>
                                  <a:rPr lang="en-US" altLang="zh-CN" i="1">
                                    <a:latin typeface="Cambria Math"/>
                                  </a:rPr>
                                  <m:t>𝒊</m:t>
                                </m:r>
                              </m:sub>
                            </m:sSub>
                            <m:r>
                              <a:rPr lang="en-US" altLang="zh-CN" b="1" i="1" smtClean="0">
                                <a:latin typeface="Cambria Math"/>
                              </a:rPr>
                              <m:t>)</m:t>
                            </m:r>
                          </m:e>
                        </m:nary>
                      </m:e>
                    </m:func>
                    <m:r>
                      <a:rPr lang="en-US" altLang="zh-CN" b="1" i="0" dirty="0" smtClean="0">
                        <a:latin typeface="Cambria Math"/>
                      </a:rPr>
                      <m:t>=</m:t>
                    </m:r>
                    <m:r>
                      <a:rPr lang="en-US" altLang="zh-CN" b="1" i="0" dirty="0" smtClean="0">
                        <a:latin typeface="Cambria Math"/>
                      </a:rPr>
                      <m:t>𝐚</m:t>
                    </m:r>
                    <m:r>
                      <a:rPr lang="en-US" altLang="zh-CN" b="1" i="0" dirty="0" smtClean="0">
                        <a:latin typeface="Cambria Math"/>
                      </a:rPr>
                      <m:t>=</m:t>
                    </m:r>
                    <m:r>
                      <a:rPr lang="en-US" altLang="zh-CN" b="1" i="0" dirty="0" smtClean="0">
                        <a:latin typeface="Cambria Math"/>
                      </a:rPr>
                      <m:t>𝐄</m:t>
                    </m:r>
                    <m:r>
                      <a:rPr lang="en-US" altLang="zh-CN" b="1" i="0" dirty="0" smtClean="0">
                        <a:latin typeface="Cambria Math"/>
                      </a:rPr>
                      <m:t>(</m:t>
                    </m:r>
                    <m:r>
                      <a:rPr lang="en-US" altLang="zh-CN" b="1" i="0" dirty="0" smtClean="0">
                        <a:latin typeface="Cambria Math"/>
                      </a:rPr>
                      <m:t>𝐬</m:t>
                    </m:r>
                    <m:d>
                      <m:dPr>
                        <m:ctrlPr>
                          <a:rPr lang="en-US" altLang="zh-CN" b="1" i="1" dirty="0" smtClean="0">
                            <a:latin typeface="Cambria Math" panose="02040503050406030204" pitchFamily="18" charset="0"/>
                          </a:rPr>
                        </m:ctrlPr>
                      </m:dPr>
                      <m:e>
                        <m:r>
                          <a:rPr lang="en-US" altLang="zh-CN" b="1" i="0" dirty="0" smtClean="0">
                            <a:latin typeface="Cambria Math"/>
                          </a:rPr>
                          <m:t>𝐱</m:t>
                        </m:r>
                      </m:e>
                    </m:d>
                    <m:r>
                      <a:rPr lang="en-US" altLang="zh-CN" b="1" i="0" dirty="0" smtClean="0">
                        <a:latin typeface="Cambria Math"/>
                      </a:rPr>
                      <m:t>)</m:t>
                    </m:r>
                  </m:oMath>
                </a14:m>
                <a:endParaRPr lang="en-US" altLang="zh-CN" dirty="0"/>
              </a:p>
              <a:p>
                <a:pPr lvl="1"/>
                <a:r>
                  <a:rPr lang="zh-CN" altLang="en-US" dirty="0"/>
                  <a:t>计算积分</a:t>
                </a:r>
                <a:endParaRPr lang="en-US" altLang="zh-CN" dirty="0"/>
              </a:p>
              <a:p>
                <a:pPr lvl="2"/>
                <a:r>
                  <a:rPr lang="zh-CN" altLang="en-US" dirty="0"/>
                  <a:t>令</a:t>
                </a:r>
                <a:r>
                  <a:rPr lang="en-US" altLang="zh-CN" dirty="0"/>
                  <a:t>f(x)=1/(b-a)</a:t>
                </a:r>
                <a:r>
                  <a:rPr lang="zh-CN" altLang="en-US" dirty="0"/>
                  <a:t>为概率密度函数，</a:t>
                </a:r>
                <a:r>
                  <a:rPr lang="en-US" altLang="zh-CN" dirty="0"/>
                  <a:t>a </a:t>
                </a:r>
                <a:r>
                  <a:rPr lang="en-US" altLang="zh-CN" dirty="0">
                    <a:sym typeface="Symbol" pitchFamily="18" charset="2"/>
                  </a:rPr>
                  <a:t> </a:t>
                </a:r>
                <a:r>
                  <a:rPr lang="en-US" altLang="zh-CN" dirty="0"/>
                  <a:t>x </a:t>
                </a:r>
                <a:r>
                  <a:rPr lang="en-US" altLang="zh-CN" dirty="0">
                    <a:sym typeface="Symbol" pitchFamily="18" charset="2"/>
                  </a:rPr>
                  <a:t> </a:t>
                </a:r>
                <a:r>
                  <a:rPr lang="en-US" altLang="zh-CN" dirty="0"/>
                  <a:t>b</a:t>
                </a:r>
                <a:r>
                  <a:rPr lang="zh-CN" altLang="en-US" dirty="0"/>
                  <a:t> </a:t>
                </a:r>
                <a:endParaRPr lang="en-US" altLang="zh-CN" dirty="0"/>
              </a:p>
              <a:p>
                <a:pPr lvl="2"/>
                <a:r>
                  <a:rPr lang="en-US" altLang="zh-CN" dirty="0"/>
                  <a:t>{s(x)}</a:t>
                </a:r>
                <a:r>
                  <a:rPr lang="zh-CN" altLang="en-US" dirty="0"/>
                  <a:t>为离散随机变量</a:t>
                </a:r>
                <a:r>
                  <a:rPr lang="en-US" altLang="zh-CN" dirty="0"/>
                  <a:t>, </a:t>
                </a:r>
                <a:r>
                  <a:rPr lang="zh-CN" altLang="en-US" dirty="0"/>
                  <a:t>期望</a:t>
                </a:r>
                <a14:m>
                  <m:oMath xmlns:m="http://schemas.openxmlformats.org/officeDocument/2006/math">
                    <m:r>
                      <a:rPr lang="en-US" altLang="zh-CN" b="1" i="0">
                        <a:latin typeface="Cambria Math"/>
                        <a:sym typeface="Symbol" pitchFamily="18" charset="2"/>
                      </a:rPr>
                      <m:t>𝐄</m:t>
                    </m:r>
                    <m:r>
                      <a:rPr lang="en-US" altLang="zh-CN" i="1">
                        <a:latin typeface="Cambria Math"/>
                        <a:sym typeface="Symbol" pitchFamily="18" charset="2"/>
                      </a:rPr>
                      <m:t>(</m:t>
                    </m:r>
                    <m:r>
                      <a:rPr lang="en-US" altLang="zh-CN" i="1">
                        <a:latin typeface="Cambria Math"/>
                        <a:sym typeface="Symbol" pitchFamily="18" charset="2"/>
                      </a:rPr>
                      <m:t>𝒔</m:t>
                    </m:r>
                    <m:d>
                      <m:dPr>
                        <m:ctrlPr>
                          <a:rPr lang="en-US" altLang="zh-CN" i="1">
                            <a:latin typeface="Cambria Math" panose="02040503050406030204" pitchFamily="18" charset="0"/>
                            <a:sym typeface="Symbol" pitchFamily="18" charset="2"/>
                          </a:rPr>
                        </m:ctrlPr>
                      </m:dPr>
                      <m:e>
                        <m:r>
                          <a:rPr lang="en-US" altLang="zh-CN" i="1">
                            <a:latin typeface="Cambria Math"/>
                            <a:sym typeface="Symbol" pitchFamily="18" charset="2"/>
                          </a:rPr>
                          <m:t>𝒙</m:t>
                        </m:r>
                      </m:e>
                    </m:d>
                    <m:r>
                      <a:rPr lang="en-US" altLang="zh-CN" i="1">
                        <a:latin typeface="Cambria Math"/>
                        <a:sym typeface="Symbol" pitchFamily="18" charset="2"/>
                      </a:rPr>
                      <m:t>)=</m:t>
                    </m:r>
                    <m:nary>
                      <m:naryPr>
                        <m:chr m:val="∑"/>
                        <m:subHide m:val="on"/>
                        <m:supHide m:val="on"/>
                        <m:ctrlPr>
                          <a:rPr lang="en-US" altLang="zh-CN" i="1">
                            <a:latin typeface="Cambria Math" panose="02040503050406030204" pitchFamily="18" charset="0"/>
                            <a:sym typeface="Symbol" pitchFamily="18" charset="2"/>
                          </a:rPr>
                        </m:ctrlPr>
                      </m:naryPr>
                      <m:sub/>
                      <m:sup/>
                      <m:e>
                        <m:r>
                          <a:rPr lang="en-US" altLang="zh-CN" i="1">
                            <a:latin typeface="Cambria Math"/>
                            <a:sym typeface="Symbol" pitchFamily="18" charset="2"/>
                          </a:rPr>
                          <m:t>𝒔</m:t>
                        </m:r>
                        <m:d>
                          <m:dPr>
                            <m:ctrlPr>
                              <a:rPr lang="en-US" altLang="zh-CN" i="1">
                                <a:latin typeface="Cambria Math" panose="02040503050406030204" pitchFamily="18" charset="0"/>
                                <a:sym typeface="Symbol" pitchFamily="18" charset="2"/>
                              </a:rPr>
                            </m:ctrlPr>
                          </m:dPr>
                          <m:e>
                            <m:r>
                              <a:rPr lang="en-US" altLang="zh-CN" i="1">
                                <a:latin typeface="Cambria Math"/>
                                <a:sym typeface="Symbol" pitchFamily="18" charset="2"/>
                              </a:rPr>
                              <m:t>𝒙</m:t>
                            </m:r>
                          </m:e>
                        </m:d>
                        <m:r>
                          <a:rPr lang="en-US" altLang="zh-CN" i="1">
                            <a:latin typeface="Cambria Math"/>
                            <a:sym typeface="Symbol" pitchFamily="18" charset="2"/>
                          </a:rPr>
                          <m:t>𝒇</m:t>
                        </m:r>
                        <m:r>
                          <a:rPr lang="en-US" altLang="zh-CN" i="1">
                            <a:latin typeface="Cambria Math"/>
                            <a:sym typeface="Symbol" pitchFamily="18" charset="2"/>
                          </a:rPr>
                          <m:t>(</m:t>
                        </m:r>
                        <m:r>
                          <a:rPr lang="en-US" altLang="zh-CN" i="1">
                            <a:latin typeface="Cambria Math"/>
                            <a:sym typeface="Symbol" pitchFamily="18" charset="2"/>
                          </a:rPr>
                          <m:t>𝒙</m:t>
                        </m:r>
                        <m:r>
                          <a:rPr lang="en-US" altLang="zh-CN" i="1">
                            <a:latin typeface="Cambria Math"/>
                            <a:sym typeface="Symbol" pitchFamily="18" charset="2"/>
                          </a:rPr>
                          <m:t>)</m:t>
                        </m:r>
                      </m:e>
                    </m:nary>
                  </m:oMath>
                </a14:m>
                <a:endParaRPr lang="en-US" altLang="zh-CN" dirty="0"/>
              </a:p>
              <a:p>
                <a:pPr lvl="2"/>
                <a:r>
                  <a:rPr lang="en-US" altLang="zh-CN" dirty="0"/>
                  <a:t>{s(x)}</a:t>
                </a:r>
                <a:r>
                  <a:rPr lang="zh-CN" altLang="en-US" dirty="0"/>
                  <a:t>若为连续型的，期望</a:t>
                </a:r>
                <a14:m>
                  <m:oMath xmlns:m="http://schemas.openxmlformats.org/officeDocument/2006/math">
                    <m:r>
                      <a:rPr lang="en-US" altLang="zh-CN" b="1" i="0">
                        <a:latin typeface="Cambria Math"/>
                        <a:sym typeface="Symbol" pitchFamily="18" charset="2"/>
                      </a:rPr>
                      <m:t>𝐄</m:t>
                    </m:r>
                    <m:d>
                      <m:dPr>
                        <m:ctrlPr>
                          <a:rPr lang="en-US" altLang="zh-CN" i="1">
                            <a:latin typeface="Cambria Math" panose="02040503050406030204" pitchFamily="18" charset="0"/>
                            <a:sym typeface="Symbol" pitchFamily="18" charset="2"/>
                          </a:rPr>
                        </m:ctrlPr>
                      </m:dPr>
                      <m:e>
                        <m:r>
                          <a:rPr lang="en-US" altLang="zh-CN" i="1">
                            <a:latin typeface="Cambria Math"/>
                            <a:sym typeface="Symbol" pitchFamily="18" charset="2"/>
                          </a:rPr>
                          <m:t>𝒔</m:t>
                        </m:r>
                        <m:d>
                          <m:dPr>
                            <m:ctrlPr>
                              <a:rPr lang="en-US" altLang="zh-CN" i="1">
                                <a:latin typeface="Cambria Math" panose="02040503050406030204" pitchFamily="18" charset="0"/>
                                <a:sym typeface="Symbol" pitchFamily="18" charset="2"/>
                              </a:rPr>
                            </m:ctrlPr>
                          </m:dPr>
                          <m:e>
                            <m:r>
                              <a:rPr lang="en-US" altLang="zh-CN" i="1">
                                <a:latin typeface="Cambria Math"/>
                                <a:sym typeface="Symbol" pitchFamily="18" charset="2"/>
                              </a:rPr>
                              <m:t>𝒙</m:t>
                            </m:r>
                          </m:e>
                        </m:d>
                      </m:e>
                    </m:d>
                    <m:r>
                      <a:rPr lang="en-US" altLang="zh-CN" i="1">
                        <a:latin typeface="Cambria Math"/>
                        <a:sym typeface="Symbol" pitchFamily="18" charset="2"/>
                      </a:rPr>
                      <m:t>=</m:t>
                    </m:r>
                    <m:nary>
                      <m:naryPr>
                        <m:ctrlPr>
                          <a:rPr lang="zh-CN" altLang="en-US" i="1">
                            <a:latin typeface="Cambria Math" panose="02040503050406030204" pitchFamily="18" charset="0"/>
                            <a:sym typeface="Symbol" pitchFamily="18" charset="2"/>
                          </a:rPr>
                        </m:ctrlPr>
                      </m:naryPr>
                      <m:sub>
                        <m:r>
                          <m:rPr>
                            <m:brk m:alnAt="23"/>
                          </m:rPr>
                          <a:rPr lang="en-US" altLang="zh-CN" i="1">
                            <a:latin typeface="Cambria Math"/>
                            <a:sym typeface="Symbol" pitchFamily="18" charset="2"/>
                          </a:rPr>
                          <m:t>𝒂</m:t>
                        </m:r>
                      </m:sub>
                      <m:sup>
                        <m:r>
                          <a:rPr lang="en-US" altLang="zh-CN" i="1">
                            <a:latin typeface="Cambria Math"/>
                            <a:sym typeface="Symbol" pitchFamily="18" charset="2"/>
                          </a:rPr>
                          <m:t>𝒃</m:t>
                        </m:r>
                      </m:sup>
                      <m:e>
                        <m:r>
                          <a:rPr lang="en-US" altLang="zh-CN" i="1">
                            <a:latin typeface="Cambria Math"/>
                            <a:sym typeface="Symbol" pitchFamily="18" charset="2"/>
                          </a:rPr>
                          <m:t>𝒔</m:t>
                        </m:r>
                        <m:d>
                          <m:dPr>
                            <m:ctrlPr>
                              <a:rPr lang="en-US" altLang="zh-CN" i="1">
                                <a:latin typeface="Cambria Math" panose="02040503050406030204" pitchFamily="18" charset="0"/>
                                <a:sym typeface="Symbol" pitchFamily="18" charset="2"/>
                              </a:rPr>
                            </m:ctrlPr>
                          </m:dPr>
                          <m:e>
                            <m:r>
                              <a:rPr lang="en-US" altLang="zh-CN" i="1">
                                <a:latin typeface="Cambria Math"/>
                                <a:sym typeface="Symbol" pitchFamily="18" charset="2"/>
                              </a:rPr>
                              <m:t>𝒙</m:t>
                            </m:r>
                          </m:e>
                        </m:d>
                        <m:r>
                          <a:rPr lang="en-US" altLang="zh-CN" i="1">
                            <a:latin typeface="Cambria Math"/>
                            <a:sym typeface="Symbol" pitchFamily="18" charset="2"/>
                          </a:rPr>
                          <m:t>𝒇</m:t>
                        </m:r>
                        <m:r>
                          <a:rPr lang="en-US" altLang="zh-CN" i="1">
                            <a:latin typeface="Cambria Math"/>
                            <a:sym typeface="Symbol" pitchFamily="18" charset="2"/>
                          </a:rPr>
                          <m:t>(</m:t>
                        </m:r>
                        <m:r>
                          <a:rPr lang="en-US" altLang="zh-CN" i="1">
                            <a:latin typeface="Cambria Math"/>
                            <a:sym typeface="Symbol" pitchFamily="18" charset="2"/>
                          </a:rPr>
                          <m:t>𝒙</m:t>
                        </m:r>
                        <m:r>
                          <a:rPr lang="en-US" altLang="zh-CN" i="1">
                            <a:latin typeface="Cambria Math"/>
                            <a:sym typeface="Symbol" pitchFamily="18" charset="2"/>
                          </a:rPr>
                          <m:t>)</m:t>
                        </m:r>
                        <m:r>
                          <a:rPr lang="en-US" altLang="zh-CN" i="1">
                            <a:latin typeface="Cambria Math"/>
                            <a:sym typeface="Symbol" pitchFamily="18" charset="2"/>
                          </a:rPr>
                          <m:t>𝒅𝒙</m:t>
                        </m:r>
                      </m:e>
                    </m:nary>
                  </m:oMath>
                </a14:m>
                <a:endParaRPr lang="en-US" altLang="zh-CN" dirty="0"/>
              </a:p>
              <a:p>
                <a:pPr lvl="2"/>
                <a:r>
                  <a:rPr lang="zh-CN" altLang="en-US" dirty="0"/>
                  <a:t>令</a:t>
                </a:r>
                <a:r>
                  <a:rPr lang="en-US" altLang="zh-CN" dirty="0"/>
                  <a:t>g(x)=s(x)f(x)</a:t>
                </a:r>
                <a:r>
                  <a:rPr lang="zh-CN" altLang="en-US" dirty="0"/>
                  <a:t>，则期望 </a:t>
                </a:r>
                <a14:m>
                  <m:oMath xmlns:m="http://schemas.openxmlformats.org/officeDocument/2006/math">
                    <m:r>
                      <a:rPr lang="en-US" altLang="zh-CN" b="1" i="0">
                        <a:latin typeface="Cambria Math"/>
                        <a:sym typeface="Symbol" pitchFamily="18" charset="2"/>
                      </a:rPr>
                      <m:t>𝐄</m:t>
                    </m:r>
                    <m:d>
                      <m:dPr>
                        <m:ctrlPr>
                          <a:rPr lang="en-US" altLang="zh-CN" i="1">
                            <a:latin typeface="Cambria Math" panose="02040503050406030204" pitchFamily="18" charset="0"/>
                            <a:sym typeface="Symbol" pitchFamily="18" charset="2"/>
                          </a:rPr>
                        </m:ctrlPr>
                      </m:dPr>
                      <m:e>
                        <m:r>
                          <a:rPr lang="en-US" altLang="zh-CN" i="1">
                            <a:latin typeface="Cambria Math"/>
                            <a:sym typeface="Symbol" pitchFamily="18" charset="2"/>
                          </a:rPr>
                          <m:t>𝒔</m:t>
                        </m:r>
                        <m:d>
                          <m:dPr>
                            <m:ctrlPr>
                              <a:rPr lang="en-US" altLang="zh-CN" i="1">
                                <a:latin typeface="Cambria Math" panose="02040503050406030204" pitchFamily="18" charset="0"/>
                                <a:sym typeface="Symbol" pitchFamily="18" charset="2"/>
                              </a:rPr>
                            </m:ctrlPr>
                          </m:dPr>
                          <m:e>
                            <m:r>
                              <a:rPr lang="en-US" altLang="zh-CN" i="1">
                                <a:latin typeface="Cambria Math"/>
                                <a:sym typeface="Symbol" pitchFamily="18" charset="2"/>
                              </a:rPr>
                              <m:t>𝒙</m:t>
                            </m:r>
                          </m:e>
                        </m:d>
                      </m:e>
                    </m:d>
                    <m:r>
                      <a:rPr lang="en-US" altLang="zh-CN" i="1">
                        <a:latin typeface="Cambria Math"/>
                        <a:sym typeface="Symbol" pitchFamily="18" charset="2"/>
                      </a:rPr>
                      <m:t>=</m:t>
                    </m:r>
                    <m:nary>
                      <m:naryPr>
                        <m:ctrlPr>
                          <a:rPr lang="zh-CN" altLang="en-US" i="1">
                            <a:latin typeface="Cambria Math" panose="02040503050406030204" pitchFamily="18" charset="0"/>
                            <a:sym typeface="Symbol" pitchFamily="18" charset="2"/>
                          </a:rPr>
                        </m:ctrlPr>
                      </m:naryPr>
                      <m:sub>
                        <m:r>
                          <m:rPr>
                            <m:brk m:alnAt="23"/>
                          </m:rPr>
                          <a:rPr lang="en-US" altLang="zh-CN" i="1">
                            <a:latin typeface="Cambria Math"/>
                            <a:sym typeface="Symbol" pitchFamily="18" charset="2"/>
                          </a:rPr>
                          <m:t>𝒂</m:t>
                        </m:r>
                      </m:sub>
                      <m:sup>
                        <m:r>
                          <a:rPr lang="en-US" altLang="zh-CN" i="1">
                            <a:latin typeface="Cambria Math"/>
                            <a:sym typeface="Symbol" pitchFamily="18" charset="2"/>
                          </a:rPr>
                          <m:t>𝒃</m:t>
                        </m:r>
                      </m:sup>
                      <m:e>
                        <m:r>
                          <a:rPr lang="en-US" altLang="zh-CN" i="1">
                            <a:latin typeface="Cambria Math"/>
                            <a:sym typeface="Symbol" pitchFamily="18" charset="2"/>
                          </a:rPr>
                          <m:t>𝒈</m:t>
                        </m:r>
                        <m:r>
                          <a:rPr lang="en-US" altLang="zh-CN" i="1">
                            <a:latin typeface="Cambria Math"/>
                            <a:sym typeface="Symbol" pitchFamily="18" charset="2"/>
                          </a:rPr>
                          <m:t>(</m:t>
                        </m:r>
                        <m:r>
                          <a:rPr lang="en-US" altLang="zh-CN" i="1">
                            <a:latin typeface="Cambria Math"/>
                            <a:sym typeface="Symbol" pitchFamily="18" charset="2"/>
                          </a:rPr>
                          <m:t>𝒙</m:t>
                        </m:r>
                        <m:r>
                          <a:rPr lang="en-US" altLang="zh-CN" i="1">
                            <a:latin typeface="Cambria Math"/>
                            <a:sym typeface="Symbol" pitchFamily="18" charset="2"/>
                          </a:rPr>
                          <m:t>)</m:t>
                        </m:r>
                        <m:r>
                          <a:rPr lang="en-US" altLang="zh-CN" i="1">
                            <a:latin typeface="Cambria Math"/>
                            <a:sym typeface="Symbol" pitchFamily="18" charset="2"/>
                          </a:rPr>
                          <m:t>𝒅𝒙</m:t>
                        </m:r>
                      </m:e>
                    </m:nary>
                  </m:oMath>
                </a14:m>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484313"/>
                <a:ext cx="8229600" cy="5373687"/>
              </a:xfrm>
              <a:blipFill rotWithShape="1">
                <a:blip r:embed="rId3"/>
                <a:stretch>
                  <a:fillRect l="-296"/>
                </a:stretch>
              </a:blipFill>
            </p:spPr>
            <p:txBody>
              <a:bodyPr/>
              <a:lstStyle/>
              <a:p>
                <a:r>
                  <a:rPr lang="zh-CN" altLang="en-US">
                    <a:noFill/>
                  </a:rPr>
                  <a:t> </a:t>
                </a:r>
              </a:p>
            </p:txBody>
          </p:sp>
        </mc:Fallback>
      </mc:AlternateContent>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12</a:t>
            </a:fld>
            <a:endParaRPr lang="en-US" altLang="zh-CN" dirty="0"/>
          </a:p>
        </p:txBody>
      </p:sp>
      <p:sp>
        <p:nvSpPr>
          <p:cNvPr id="11" name="矩形 10"/>
          <p:cNvSpPr/>
          <p:nvPr/>
        </p:nvSpPr>
        <p:spPr>
          <a:xfrm>
            <a:off x="5508104" y="3968181"/>
            <a:ext cx="1731564" cy="461665"/>
          </a:xfrm>
          <a:prstGeom prst="rect">
            <a:avLst/>
          </a:prstGeom>
        </p:spPr>
        <p:txBody>
          <a:bodyPr wrap="none">
            <a:spAutoFit/>
          </a:bodyPr>
          <a:lstStyle/>
          <a:p>
            <a:r>
              <a:rPr lang="zh-CN" altLang="en-US" sz="2400" b="1" kern="0" dirty="0">
                <a:solidFill>
                  <a:srgbClr val="FF0000"/>
                </a:solidFill>
                <a:latin typeface="Arial" pitchFamily="34" charset="0"/>
                <a:ea typeface="黑体" pitchFamily="49" charset="-122"/>
              </a:rPr>
              <a:t>独立同分布</a:t>
            </a:r>
            <a:endParaRPr lang="zh-CN" altLang="en-US" sz="2400" dirty="0">
              <a:solidFill>
                <a:srgbClr val="FF0000"/>
              </a:solidFill>
            </a:endParaRPr>
          </a:p>
        </p:txBody>
      </p:sp>
      <p:cxnSp>
        <p:nvCxnSpPr>
          <p:cNvPr id="13" name="直接箭头连接符 12"/>
          <p:cNvCxnSpPr>
            <a:stCxn id="11" idx="1"/>
          </p:cNvCxnSpPr>
          <p:nvPr/>
        </p:nvCxnSpPr>
        <p:spPr bwMode="auto">
          <a:xfrm flipH="1">
            <a:off x="4680012" y="4199014"/>
            <a:ext cx="828092" cy="31010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矩形 13"/>
          <p:cNvSpPr/>
          <p:nvPr/>
        </p:nvSpPr>
        <p:spPr bwMode="auto">
          <a:xfrm>
            <a:off x="1655676" y="3429000"/>
            <a:ext cx="4392488" cy="612068"/>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5" name="矩形 14"/>
          <p:cNvSpPr/>
          <p:nvPr/>
        </p:nvSpPr>
        <p:spPr bwMode="auto">
          <a:xfrm>
            <a:off x="1615556" y="5949280"/>
            <a:ext cx="6088792" cy="612068"/>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Tree>
    <p:extLst>
      <p:ext uri="{BB962C8B-B14F-4D97-AF65-F5344CB8AC3E}">
        <p14:creationId xmlns:p14="http://schemas.microsoft.com/office/powerpoint/2010/main" val="3791385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1"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1" animBg="1"/>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随机数值算法</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484313"/>
                <a:ext cx="8229600" cy="5373687"/>
              </a:xfrm>
            </p:spPr>
            <p:txBody>
              <a:bodyPr/>
              <a:lstStyle/>
              <a:p>
                <a:r>
                  <a:rPr lang="zh-CN" altLang="en-US" dirty="0">
                    <a:sym typeface="Symbol" pitchFamily="18" charset="2"/>
                  </a:rPr>
                  <a:t>计算积分</a:t>
                </a:r>
                <a14:m>
                  <m:oMath xmlns:m="http://schemas.openxmlformats.org/officeDocument/2006/math">
                    <m:nary>
                      <m:naryPr>
                        <m:ctrlPr>
                          <a:rPr lang="zh-CN" altLang="en-US" i="1" smtClean="0">
                            <a:latin typeface="Cambria Math" panose="02040503050406030204" pitchFamily="18" charset="0"/>
                            <a:sym typeface="Symbol" pitchFamily="18" charset="2"/>
                          </a:rPr>
                        </m:ctrlPr>
                      </m:naryPr>
                      <m:sub>
                        <m:r>
                          <m:rPr>
                            <m:brk m:alnAt="23"/>
                          </m:rPr>
                          <a:rPr lang="en-US" altLang="zh-CN" b="1" i="1" smtClean="0">
                            <a:latin typeface="Cambria Math"/>
                            <a:sym typeface="Symbol" pitchFamily="18" charset="2"/>
                          </a:rPr>
                          <m:t>𝒂</m:t>
                        </m:r>
                      </m:sub>
                      <m:sup>
                        <m:r>
                          <a:rPr lang="en-US" altLang="zh-CN" b="1" i="1" smtClean="0">
                            <a:latin typeface="Cambria Math"/>
                            <a:sym typeface="Symbol" pitchFamily="18" charset="2"/>
                          </a:rPr>
                          <m:t>𝒃</m:t>
                        </m:r>
                      </m:sup>
                      <m:e>
                        <m:r>
                          <a:rPr lang="en-US" altLang="zh-CN" b="1" i="1" smtClean="0">
                            <a:latin typeface="Cambria Math"/>
                            <a:sym typeface="Symbol" pitchFamily="18" charset="2"/>
                          </a:rPr>
                          <m:t>𝒈</m:t>
                        </m:r>
                        <m:d>
                          <m:dPr>
                            <m:ctrlPr>
                              <a:rPr lang="en-US" altLang="zh-CN" b="1" i="1" smtClean="0">
                                <a:latin typeface="Cambria Math" panose="02040503050406030204" pitchFamily="18" charset="0"/>
                                <a:sym typeface="Symbol" pitchFamily="18" charset="2"/>
                              </a:rPr>
                            </m:ctrlPr>
                          </m:dPr>
                          <m:e>
                            <m:r>
                              <a:rPr lang="en-US" altLang="zh-CN" b="1" i="1" smtClean="0">
                                <a:latin typeface="Cambria Math"/>
                                <a:sym typeface="Symbol" pitchFamily="18" charset="2"/>
                              </a:rPr>
                              <m:t>𝒙</m:t>
                            </m:r>
                          </m:e>
                        </m:d>
                        <m:r>
                          <a:rPr lang="en-US" altLang="zh-CN" b="1" i="1" smtClean="0">
                            <a:latin typeface="Cambria Math"/>
                            <a:sym typeface="Symbol" pitchFamily="18" charset="2"/>
                          </a:rPr>
                          <m:t>𝒅𝒙</m:t>
                        </m:r>
                      </m:e>
                    </m:nary>
                  </m:oMath>
                </a14:m>
                <a:endParaRPr lang="en-US" altLang="zh-CN" dirty="0"/>
              </a:p>
              <a:p>
                <a:pPr lvl="1"/>
                <a:r>
                  <a:rPr lang="zh-CN" altLang="en-US" dirty="0"/>
                  <a:t>强大数定律</a:t>
                </a:r>
                <a:endParaRPr lang="en-US" altLang="zh-CN" dirty="0"/>
              </a:p>
              <a:p>
                <a:pPr lvl="2"/>
                <a14:m>
                  <m:oMath xmlns:m="http://schemas.openxmlformats.org/officeDocument/2006/math">
                    <m:func>
                      <m:funcPr>
                        <m:ctrlPr>
                          <a:rPr lang="en-US" altLang="zh-CN" i="1" smtClean="0">
                            <a:latin typeface="Cambria Math" panose="02040503050406030204" pitchFamily="18" charset="0"/>
                          </a:rPr>
                        </m:ctrlPr>
                      </m:funcPr>
                      <m:fName>
                        <m:limLow>
                          <m:limLowPr>
                            <m:ctrlPr>
                              <a:rPr lang="en-US" altLang="zh-CN" i="1" smtClean="0">
                                <a:latin typeface="Cambria Math" panose="02040503050406030204" pitchFamily="18" charset="0"/>
                              </a:rPr>
                            </m:ctrlPr>
                          </m:limLowPr>
                          <m:e>
                            <m:r>
                              <a:rPr lang="en-US" altLang="zh-CN" b="1" i="0" smtClean="0">
                                <a:latin typeface="Cambria Math"/>
                              </a:rPr>
                              <m:t>𝐥𝐢𝐦</m:t>
                            </m:r>
                          </m:e>
                          <m:lim>
                            <m:r>
                              <a:rPr lang="en-US" altLang="zh-CN" b="1" i="1" smtClean="0">
                                <a:latin typeface="Cambria Math"/>
                              </a:rPr>
                              <m:t>𝒏</m:t>
                            </m:r>
                            <m:r>
                              <a:rPr lang="en-US" altLang="zh-CN" b="1" i="1" smtClean="0">
                                <a:latin typeface="Cambria Math"/>
                                <a:ea typeface="Cambria Math"/>
                              </a:rPr>
                              <m:t>→∞</m:t>
                            </m:r>
                          </m:lim>
                        </m:limLow>
                      </m:fName>
                      <m:e>
                        <m:f>
                          <m:fPr>
                            <m:ctrlPr>
                              <a:rPr lang="en-US" altLang="zh-CN" i="1">
                                <a:latin typeface="Cambria Math" panose="02040503050406030204" pitchFamily="18" charset="0"/>
                              </a:rPr>
                            </m:ctrlPr>
                          </m:fPr>
                          <m:num>
                            <m:r>
                              <a:rPr lang="en-US" altLang="zh-CN" i="1">
                                <a:latin typeface="Cambria Math"/>
                              </a:rPr>
                              <m:t>𝟏</m:t>
                            </m:r>
                          </m:num>
                          <m:den>
                            <m:r>
                              <a:rPr lang="en-US" altLang="zh-CN" i="1">
                                <a:latin typeface="Cambria Math"/>
                              </a:rPr>
                              <m:t>𝒏</m:t>
                            </m:r>
                          </m:den>
                        </m:f>
                        <m:nary>
                          <m:naryPr>
                            <m:chr m:val="∑"/>
                            <m:ctrlPr>
                              <a:rPr lang="en-US" altLang="zh-CN" i="1">
                                <a:latin typeface="Cambria Math" panose="02040503050406030204" pitchFamily="18" charset="0"/>
                              </a:rPr>
                            </m:ctrlPr>
                          </m:naryPr>
                          <m:sub>
                            <m:r>
                              <m:rPr>
                                <m:brk m:alnAt="23"/>
                              </m:rPr>
                              <a:rPr lang="en-US" altLang="zh-CN" i="1">
                                <a:latin typeface="Cambria Math"/>
                              </a:rPr>
                              <m:t>𝒊</m:t>
                            </m:r>
                            <m:r>
                              <a:rPr lang="en-US" altLang="zh-CN" i="1">
                                <a:latin typeface="Cambria Math"/>
                              </a:rPr>
                              <m:t>=</m:t>
                            </m:r>
                            <m:r>
                              <a:rPr lang="en-US" altLang="zh-CN" i="1">
                                <a:latin typeface="Cambria Math"/>
                              </a:rPr>
                              <m:t>𝟏</m:t>
                            </m:r>
                          </m:sub>
                          <m:sup>
                            <m:r>
                              <a:rPr lang="en-US" altLang="zh-CN" i="1">
                                <a:latin typeface="Cambria Math"/>
                              </a:rPr>
                              <m:t>𝒏</m:t>
                            </m:r>
                          </m:sup>
                          <m:e>
                            <m:sSub>
                              <m:sSubPr>
                                <m:ctrlPr>
                                  <a:rPr lang="en-US" altLang="zh-CN" i="1">
                                    <a:latin typeface="Cambria Math" panose="02040503050406030204" pitchFamily="18" charset="0"/>
                                  </a:rPr>
                                </m:ctrlPr>
                              </m:sSubPr>
                              <m:e>
                                <m:r>
                                  <a:rPr lang="en-US" altLang="zh-CN" b="1" i="1" smtClean="0">
                                    <a:latin typeface="Cambria Math"/>
                                  </a:rPr>
                                  <m:t>𝒔</m:t>
                                </m:r>
                                <m:r>
                                  <a:rPr lang="en-US" altLang="zh-CN" b="1" i="1" smtClean="0">
                                    <a:latin typeface="Cambria Math"/>
                                  </a:rPr>
                                  <m:t>(</m:t>
                                </m:r>
                                <m:r>
                                  <a:rPr lang="en-US" altLang="zh-CN" i="1">
                                    <a:latin typeface="Cambria Math"/>
                                  </a:rPr>
                                  <m:t>𝒙</m:t>
                                </m:r>
                              </m:e>
                              <m:sub>
                                <m:r>
                                  <a:rPr lang="en-US" altLang="zh-CN" i="1">
                                    <a:latin typeface="Cambria Math"/>
                                  </a:rPr>
                                  <m:t>𝒊</m:t>
                                </m:r>
                              </m:sub>
                            </m:sSub>
                            <m:r>
                              <a:rPr lang="en-US" altLang="zh-CN" b="1" i="1" smtClean="0">
                                <a:latin typeface="Cambria Math"/>
                              </a:rPr>
                              <m:t>)</m:t>
                            </m:r>
                          </m:e>
                        </m:nary>
                      </m:e>
                    </m:func>
                    <m:r>
                      <a:rPr lang="en-US" altLang="zh-CN" b="1" i="0" dirty="0" smtClean="0">
                        <a:latin typeface="Cambria Math"/>
                      </a:rPr>
                      <m:t>=</m:t>
                    </m:r>
                    <m:r>
                      <a:rPr lang="en-US" altLang="zh-CN" b="1" i="0" dirty="0" smtClean="0">
                        <a:latin typeface="Cambria Math"/>
                      </a:rPr>
                      <m:t>𝐚</m:t>
                    </m:r>
                    <m:r>
                      <a:rPr lang="en-US" altLang="zh-CN" b="1" i="0" dirty="0" smtClean="0">
                        <a:latin typeface="Cambria Math"/>
                      </a:rPr>
                      <m:t>=</m:t>
                    </m:r>
                    <m:r>
                      <a:rPr lang="en-US" altLang="zh-CN" b="1" i="0" dirty="0" smtClean="0">
                        <a:latin typeface="Cambria Math"/>
                      </a:rPr>
                      <m:t>𝐄</m:t>
                    </m:r>
                    <m:r>
                      <a:rPr lang="en-US" altLang="zh-CN" b="1" i="0" dirty="0" smtClean="0">
                        <a:latin typeface="Cambria Math"/>
                      </a:rPr>
                      <m:t>(</m:t>
                    </m:r>
                    <m:r>
                      <a:rPr lang="en-US" altLang="zh-CN" b="1" i="0" dirty="0" smtClean="0">
                        <a:latin typeface="Cambria Math"/>
                      </a:rPr>
                      <m:t>𝐬</m:t>
                    </m:r>
                    <m:d>
                      <m:dPr>
                        <m:ctrlPr>
                          <a:rPr lang="en-US" altLang="zh-CN" b="1" i="1" dirty="0" smtClean="0">
                            <a:latin typeface="Cambria Math" panose="02040503050406030204" pitchFamily="18" charset="0"/>
                          </a:rPr>
                        </m:ctrlPr>
                      </m:dPr>
                      <m:e>
                        <m:r>
                          <a:rPr lang="en-US" altLang="zh-CN" b="1" i="0" dirty="0" smtClean="0">
                            <a:latin typeface="Cambria Math"/>
                          </a:rPr>
                          <m:t>𝐱</m:t>
                        </m:r>
                      </m:e>
                    </m:d>
                    <m:r>
                      <a:rPr lang="en-US" altLang="zh-CN" b="1" i="0" dirty="0" smtClean="0">
                        <a:latin typeface="Cambria Math"/>
                      </a:rPr>
                      <m:t>)</m:t>
                    </m:r>
                  </m:oMath>
                </a14:m>
                <a:endParaRPr lang="en-US" altLang="zh-CN" dirty="0"/>
              </a:p>
              <a:p>
                <a:pPr lvl="1"/>
                <a:r>
                  <a:rPr lang="zh-CN" altLang="en-US" dirty="0"/>
                  <a:t>计算积分</a:t>
                </a:r>
                <a:endParaRPr lang="en-US" altLang="zh-CN" dirty="0"/>
              </a:p>
              <a:p>
                <a:pPr lvl="2"/>
                <a:r>
                  <a:rPr lang="zh-CN" altLang="en-US" dirty="0"/>
                  <a:t>令</a:t>
                </a:r>
                <a:r>
                  <a:rPr lang="en-US" altLang="zh-CN" dirty="0"/>
                  <a:t>g(x)=s(x)f(x)</a:t>
                </a:r>
                <a:r>
                  <a:rPr lang="zh-CN" altLang="en-US" dirty="0"/>
                  <a:t>，则期望 </a:t>
                </a:r>
                <a14:m>
                  <m:oMath xmlns:m="http://schemas.openxmlformats.org/officeDocument/2006/math">
                    <m:r>
                      <a:rPr lang="en-US" altLang="zh-CN" b="1" i="0">
                        <a:latin typeface="Cambria Math"/>
                        <a:sym typeface="Symbol" pitchFamily="18" charset="2"/>
                      </a:rPr>
                      <m:t>𝐄</m:t>
                    </m:r>
                    <m:d>
                      <m:dPr>
                        <m:ctrlPr>
                          <a:rPr lang="en-US" altLang="zh-CN" i="1">
                            <a:latin typeface="Cambria Math" panose="02040503050406030204" pitchFamily="18" charset="0"/>
                            <a:sym typeface="Symbol" pitchFamily="18" charset="2"/>
                          </a:rPr>
                        </m:ctrlPr>
                      </m:dPr>
                      <m:e>
                        <m:r>
                          <a:rPr lang="en-US" altLang="zh-CN" i="1">
                            <a:latin typeface="Cambria Math"/>
                            <a:sym typeface="Symbol" pitchFamily="18" charset="2"/>
                          </a:rPr>
                          <m:t>𝒔</m:t>
                        </m:r>
                        <m:d>
                          <m:dPr>
                            <m:ctrlPr>
                              <a:rPr lang="en-US" altLang="zh-CN" i="1">
                                <a:latin typeface="Cambria Math" panose="02040503050406030204" pitchFamily="18" charset="0"/>
                                <a:sym typeface="Symbol" pitchFamily="18" charset="2"/>
                              </a:rPr>
                            </m:ctrlPr>
                          </m:dPr>
                          <m:e>
                            <m:r>
                              <a:rPr lang="en-US" altLang="zh-CN" i="1">
                                <a:latin typeface="Cambria Math"/>
                                <a:sym typeface="Symbol" pitchFamily="18" charset="2"/>
                              </a:rPr>
                              <m:t>𝒙</m:t>
                            </m:r>
                          </m:e>
                        </m:d>
                      </m:e>
                    </m:d>
                    <m:r>
                      <a:rPr lang="en-US" altLang="zh-CN" i="1">
                        <a:latin typeface="Cambria Math"/>
                        <a:sym typeface="Symbol" pitchFamily="18" charset="2"/>
                      </a:rPr>
                      <m:t>=</m:t>
                    </m:r>
                    <m:nary>
                      <m:naryPr>
                        <m:ctrlPr>
                          <a:rPr lang="zh-CN" altLang="en-US" i="1">
                            <a:latin typeface="Cambria Math" panose="02040503050406030204" pitchFamily="18" charset="0"/>
                            <a:sym typeface="Symbol" pitchFamily="18" charset="2"/>
                          </a:rPr>
                        </m:ctrlPr>
                      </m:naryPr>
                      <m:sub>
                        <m:r>
                          <m:rPr>
                            <m:brk m:alnAt="23"/>
                          </m:rPr>
                          <a:rPr lang="en-US" altLang="zh-CN" i="1">
                            <a:latin typeface="Cambria Math"/>
                            <a:sym typeface="Symbol" pitchFamily="18" charset="2"/>
                          </a:rPr>
                          <m:t>𝒂</m:t>
                        </m:r>
                      </m:sub>
                      <m:sup>
                        <m:r>
                          <a:rPr lang="en-US" altLang="zh-CN" i="1">
                            <a:latin typeface="Cambria Math"/>
                            <a:sym typeface="Symbol" pitchFamily="18" charset="2"/>
                          </a:rPr>
                          <m:t>𝒃</m:t>
                        </m:r>
                      </m:sup>
                      <m:e>
                        <m:r>
                          <a:rPr lang="en-US" altLang="zh-CN" i="1">
                            <a:latin typeface="Cambria Math"/>
                            <a:sym typeface="Symbol" pitchFamily="18" charset="2"/>
                          </a:rPr>
                          <m:t>𝒈</m:t>
                        </m:r>
                        <m:r>
                          <a:rPr lang="en-US" altLang="zh-CN" i="1">
                            <a:latin typeface="Cambria Math"/>
                            <a:sym typeface="Symbol" pitchFamily="18" charset="2"/>
                          </a:rPr>
                          <m:t>(</m:t>
                        </m:r>
                        <m:r>
                          <a:rPr lang="en-US" altLang="zh-CN" i="1">
                            <a:latin typeface="Cambria Math"/>
                            <a:sym typeface="Symbol" pitchFamily="18" charset="2"/>
                          </a:rPr>
                          <m:t>𝒙</m:t>
                        </m:r>
                        <m:r>
                          <a:rPr lang="en-US" altLang="zh-CN" i="1">
                            <a:latin typeface="Cambria Math"/>
                            <a:sym typeface="Symbol" pitchFamily="18" charset="2"/>
                          </a:rPr>
                          <m:t>)</m:t>
                        </m:r>
                        <m:r>
                          <a:rPr lang="en-US" altLang="zh-CN" i="1">
                            <a:latin typeface="Cambria Math"/>
                            <a:sym typeface="Symbol" pitchFamily="18" charset="2"/>
                          </a:rPr>
                          <m:t>𝒅𝒙</m:t>
                        </m:r>
                      </m:e>
                    </m:nary>
                  </m:oMath>
                </a14:m>
                <a:endParaRPr lang="en-US" altLang="zh-CN" dirty="0"/>
              </a:p>
              <a:p>
                <a:pPr lvl="2"/>
                <a14:m>
                  <m:oMath xmlns:m="http://schemas.openxmlformats.org/officeDocument/2006/math">
                    <m:nary>
                      <m:naryPr>
                        <m:ctrlPr>
                          <a:rPr lang="zh-CN" altLang="en-US" i="1">
                            <a:latin typeface="Cambria Math" panose="02040503050406030204" pitchFamily="18" charset="0"/>
                            <a:sym typeface="Symbol" pitchFamily="18" charset="2"/>
                          </a:rPr>
                        </m:ctrlPr>
                      </m:naryPr>
                      <m:sub>
                        <m:r>
                          <m:rPr>
                            <m:brk m:alnAt="23"/>
                          </m:rPr>
                          <a:rPr lang="en-US" altLang="zh-CN" i="1">
                            <a:latin typeface="Cambria Math"/>
                            <a:sym typeface="Symbol" pitchFamily="18" charset="2"/>
                          </a:rPr>
                          <m:t>𝒂</m:t>
                        </m:r>
                      </m:sub>
                      <m:sup>
                        <m:r>
                          <a:rPr lang="en-US" altLang="zh-CN" i="1">
                            <a:latin typeface="Cambria Math"/>
                            <a:sym typeface="Symbol" pitchFamily="18" charset="2"/>
                          </a:rPr>
                          <m:t>𝒃</m:t>
                        </m:r>
                      </m:sup>
                      <m:e>
                        <m:r>
                          <a:rPr lang="en-US" altLang="zh-CN" i="1">
                            <a:latin typeface="Cambria Math"/>
                            <a:sym typeface="Symbol" pitchFamily="18" charset="2"/>
                          </a:rPr>
                          <m:t>𝒈</m:t>
                        </m:r>
                        <m:r>
                          <a:rPr lang="en-US" altLang="zh-CN" i="1">
                            <a:latin typeface="Cambria Math"/>
                            <a:sym typeface="Symbol" pitchFamily="18" charset="2"/>
                          </a:rPr>
                          <m:t>(</m:t>
                        </m:r>
                        <m:r>
                          <a:rPr lang="en-US" altLang="zh-CN" i="1">
                            <a:latin typeface="Cambria Math"/>
                            <a:sym typeface="Symbol" pitchFamily="18" charset="2"/>
                          </a:rPr>
                          <m:t>𝒙</m:t>
                        </m:r>
                        <m:r>
                          <a:rPr lang="en-US" altLang="zh-CN" i="1">
                            <a:latin typeface="Cambria Math"/>
                            <a:sym typeface="Symbol" pitchFamily="18" charset="2"/>
                          </a:rPr>
                          <m:t>)</m:t>
                        </m:r>
                        <m:r>
                          <a:rPr lang="en-US" altLang="zh-CN" i="1">
                            <a:latin typeface="Cambria Math"/>
                            <a:sym typeface="Symbol" pitchFamily="18" charset="2"/>
                          </a:rPr>
                          <m:t>𝒅𝒙</m:t>
                        </m:r>
                      </m:e>
                    </m:nary>
                    <m:r>
                      <a:rPr lang="en-US" altLang="zh-CN" b="1" i="1" smtClean="0">
                        <a:latin typeface="Cambria Math"/>
                        <a:sym typeface="Symbol" pitchFamily="18" charset="2"/>
                      </a:rPr>
                      <m:t>=</m:t>
                    </m:r>
                    <m:r>
                      <a:rPr lang="en-US" altLang="zh-CN">
                        <a:latin typeface="Cambria Math"/>
                        <a:sym typeface="Symbol" pitchFamily="18" charset="2"/>
                      </a:rPr>
                      <m:t>𝐄</m:t>
                    </m:r>
                    <m:d>
                      <m:dPr>
                        <m:ctrlPr>
                          <a:rPr lang="en-US" altLang="zh-CN" i="1">
                            <a:latin typeface="Cambria Math" panose="02040503050406030204" pitchFamily="18" charset="0"/>
                            <a:sym typeface="Symbol" pitchFamily="18" charset="2"/>
                          </a:rPr>
                        </m:ctrlPr>
                      </m:dPr>
                      <m:e>
                        <m:r>
                          <a:rPr lang="en-US" altLang="zh-CN" i="1">
                            <a:latin typeface="Cambria Math"/>
                            <a:sym typeface="Symbol" pitchFamily="18" charset="2"/>
                          </a:rPr>
                          <m:t>𝒔</m:t>
                        </m:r>
                        <m:d>
                          <m:dPr>
                            <m:ctrlPr>
                              <a:rPr lang="en-US" altLang="zh-CN" i="1">
                                <a:latin typeface="Cambria Math" panose="02040503050406030204" pitchFamily="18" charset="0"/>
                                <a:sym typeface="Symbol" pitchFamily="18" charset="2"/>
                              </a:rPr>
                            </m:ctrlPr>
                          </m:dPr>
                          <m:e>
                            <m:r>
                              <a:rPr lang="en-US" altLang="zh-CN" i="1">
                                <a:latin typeface="Cambria Math"/>
                                <a:sym typeface="Symbol" pitchFamily="18" charset="2"/>
                              </a:rPr>
                              <m:t>𝒙</m:t>
                            </m:r>
                          </m:e>
                        </m:d>
                      </m:e>
                    </m:d>
                    <m:r>
                      <a:rPr lang="en-US" altLang="zh-CN" b="1" i="1" smtClean="0">
                        <a:latin typeface="Cambria Math"/>
                        <a:sym typeface="Symbol" pitchFamily="18" charset="2"/>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a:rPr lang="en-US" altLang="zh-CN">
                                <a:latin typeface="Cambria Math"/>
                              </a:rPr>
                              <m:t>𝐥𝐢𝐦</m:t>
                            </m:r>
                          </m:e>
                          <m:lim>
                            <m:r>
                              <a:rPr lang="en-US" altLang="zh-CN" i="1">
                                <a:latin typeface="Cambria Math"/>
                              </a:rPr>
                              <m:t>𝒏</m:t>
                            </m:r>
                            <m:r>
                              <a:rPr lang="en-US" altLang="zh-CN" i="1">
                                <a:latin typeface="Cambria Math"/>
                                <a:ea typeface="Cambria Math"/>
                              </a:rPr>
                              <m:t>→∞</m:t>
                            </m:r>
                          </m:lim>
                        </m:limLow>
                      </m:fName>
                      <m:e>
                        <m:f>
                          <m:fPr>
                            <m:ctrlPr>
                              <a:rPr lang="en-US" altLang="zh-CN" i="1">
                                <a:latin typeface="Cambria Math" panose="02040503050406030204" pitchFamily="18" charset="0"/>
                              </a:rPr>
                            </m:ctrlPr>
                          </m:fPr>
                          <m:num>
                            <m:r>
                              <a:rPr lang="en-US" altLang="zh-CN" i="1">
                                <a:latin typeface="Cambria Math"/>
                              </a:rPr>
                              <m:t>𝟏</m:t>
                            </m:r>
                          </m:num>
                          <m:den>
                            <m:r>
                              <a:rPr lang="en-US" altLang="zh-CN" i="1">
                                <a:latin typeface="Cambria Math"/>
                              </a:rPr>
                              <m:t>𝒏</m:t>
                            </m:r>
                          </m:den>
                        </m:f>
                        <m:nary>
                          <m:naryPr>
                            <m:chr m:val="∑"/>
                            <m:ctrlPr>
                              <a:rPr lang="en-US" altLang="zh-CN" i="1">
                                <a:latin typeface="Cambria Math" panose="02040503050406030204" pitchFamily="18" charset="0"/>
                              </a:rPr>
                            </m:ctrlPr>
                          </m:naryPr>
                          <m:sub>
                            <m:r>
                              <m:rPr>
                                <m:brk m:alnAt="23"/>
                              </m:rPr>
                              <a:rPr lang="en-US" altLang="zh-CN" i="1">
                                <a:latin typeface="Cambria Math"/>
                              </a:rPr>
                              <m:t>𝒊</m:t>
                            </m:r>
                            <m:r>
                              <a:rPr lang="en-US" altLang="zh-CN" i="1">
                                <a:latin typeface="Cambria Math"/>
                              </a:rPr>
                              <m:t>=</m:t>
                            </m:r>
                            <m:r>
                              <a:rPr lang="en-US" altLang="zh-CN" i="1">
                                <a:latin typeface="Cambria Math"/>
                              </a:rPr>
                              <m:t>𝟏</m:t>
                            </m:r>
                          </m:sub>
                          <m:sup>
                            <m:r>
                              <a:rPr lang="en-US" altLang="zh-CN" i="1">
                                <a:latin typeface="Cambria Math"/>
                              </a:rPr>
                              <m:t>𝒏</m:t>
                            </m:r>
                          </m:sup>
                          <m:e>
                            <m:sSub>
                              <m:sSubPr>
                                <m:ctrlPr>
                                  <a:rPr lang="en-US" altLang="zh-CN" i="1">
                                    <a:latin typeface="Cambria Math" panose="02040503050406030204" pitchFamily="18" charset="0"/>
                                  </a:rPr>
                                </m:ctrlPr>
                              </m:sSubPr>
                              <m:e>
                                <m:r>
                                  <a:rPr lang="en-US" altLang="zh-CN" i="1">
                                    <a:latin typeface="Cambria Math"/>
                                  </a:rPr>
                                  <m:t>𝒔</m:t>
                                </m:r>
                                <m:r>
                                  <a:rPr lang="en-US" altLang="zh-CN" i="1">
                                    <a:latin typeface="Cambria Math"/>
                                  </a:rPr>
                                  <m:t>(</m:t>
                                </m:r>
                                <m:r>
                                  <a:rPr lang="en-US" altLang="zh-CN" i="1">
                                    <a:latin typeface="Cambria Math"/>
                                  </a:rPr>
                                  <m:t>𝒙</m:t>
                                </m:r>
                              </m:e>
                              <m:sub>
                                <m:r>
                                  <a:rPr lang="en-US" altLang="zh-CN" i="1">
                                    <a:latin typeface="Cambria Math"/>
                                  </a:rPr>
                                  <m:t>𝒊</m:t>
                                </m:r>
                              </m:sub>
                            </m:sSub>
                            <m:r>
                              <a:rPr lang="en-US" altLang="zh-CN" i="1">
                                <a:latin typeface="Cambria Math"/>
                              </a:rPr>
                              <m:t>)</m:t>
                            </m:r>
                          </m:e>
                        </m:nary>
                      </m:e>
                    </m:func>
                  </m:oMath>
                </a14:m>
                <a:endParaRPr lang="en-US" altLang="zh-CN" dirty="0"/>
              </a:p>
              <a:p>
                <a:pPr lvl="2"/>
                <a:r>
                  <a:rPr lang="en-US" altLang="zh-CN" dirty="0"/>
                  <a:t>                 </a:t>
                </a:r>
                <a14:m>
                  <m:oMath xmlns:m="http://schemas.openxmlformats.org/officeDocument/2006/math">
                    <m:r>
                      <a:rPr lang="en-US" altLang="zh-CN" b="1" i="1" smtClean="0">
                        <a:latin typeface="Cambria Math"/>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a:rPr lang="en-US" altLang="zh-CN">
                                <a:latin typeface="Cambria Math"/>
                              </a:rPr>
                              <m:t>𝐥𝐢𝐦</m:t>
                            </m:r>
                          </m:e>
                          <m:lim>
                            <m:r>
                              <a:rPr lang="en-US" altLang="zh-CN" i="1">
                                <a:latin typeface="Cambria Math"/>
                              </a:rPr>
                              <m:t>𝒏</m:t>
                            </m:r>
                            <m:r>
                              <a:rPr lang="en-US" altLang="zh-CN" i="1">
                                <a:latin typeface="Cambria Math"/>
                                <a:ea typeface="Cambria Math"/>
                              </a:rPr>
                              <m:t>→∞</m:t>
                            </m:r>
                          </m:lim>
                        </m:limLow>
                      </m:fName>
                      <m:e>
                        <m:f>
                          <m:fPr>
                            <m:ctrlPr>
                              <a:rPr lang="en-US" altLang="zh-CN" i="1">
                                <a:latin typeface="Cambria Math" panose="02040503050406030204" pitchFamily="18" charset="0"/>
                              </a:rPr>
                            </m:ctrlPr>
                          </m:fPr>
                          <m:num>
                            <m:r>
                              <a:rPr lang="en-US" altLang="zh-CN" i="1">
                                <a:latin typeface="Cambria Math"/>
                              </a:rPr>
                              <m:t>𝟏</m:t>
                            </m:r>
                          </m:num>
                          <m:den>
                            <m:r>
                              <a:rPr lang="en-US" altLang="zh-CN" i="1">
                                <a:latin typeface="Cambria Math"/>
                              </a:rPr>
                              <m:t>𝒏</m:t>
                            </m:r>
                          </m:den>
                        </m:f>
                        <m:nary>
                          <m:naryPr>
                            <m:chr m:val="∑"/>
                            <m:ctrlPr>
                              <a:rPr lang="en-US" altLang="zh-CN" i="1">
                                <a:latin typeface="Cambria Math" panose="02040503050406030204" pitchFamily="18" charset="0"/>
                              </a:rPr>
                            </m:ctrlPr>
                          </m:naryPr>
                          <m:sub>
                            <m:r>
                              <m:rPr>
                                <m:brk m:alnAt="23"/>
                              </m:rPr>
                              <a:rPr lang="en-US" altLang="zh-CN" i="1">
                                <a:latin typeface="Cambria Math"/>
                              </a:rPr>
                              <m:t>𝒊</m:t>
                            </m:r>
                            <m:r>
                              <a:rPr lang="en-US" altLang="zh-CN" i="1">
                                <a:latin typeface="Cambria Math"/>
                              </a:rPr>
                              <m:t>=</m:t>
                            </m:r>
                            <m:r>
                              <a:rPr lang="en-US" altLang="zh-CN" i="1">
                                <a:latin typeface="Cambria Math"/>
                              </a:rPr>
                              <m:t>𝟏</m:t>
                            </m:r>
                          </m:sub>
                          <m:sup>
                            <m:r>
                              <a:rPr lang="en-US" altLang="zh-CN" i="1">
                                <a:latin typeface="Cambria Math"/>
                              </a:rPr>
                              <m:t>𝒏</m:t>
                            </m:r>
                          </m:sup>
                          <m:e>
                            <m:sSub>
                              <m:sSubPr>
                                <m:ctrlPr>
                                  <a:rPr lang="en-US" altLang="zh-CN" i="1">
                                    <a:latin typeface="Cambria Math" panose="02040503050406030204" pitchFamily="18" charset="0"/>
                                  </a:rPr>
                                </m:ctrlPr>
                              </m:sSubPr>
                              <m:e>
                                <m:r>
                                  <a:rPr lang="en-US" altLang="zh-CN" b="1" i="1" smtClean="0">
                                    <a:latin typeface="Cambria Math"/>
                                  </a:rPr>
                                  <m:t>𝒈</m:t>
                                </m:r>
                                <m:r>
                                  <a:rPr lang="en-US" altLang="zh-CN" i="1">
                                    <a:latin typeface="Cambria Math"/>
                                  </a:rPr>
                                  <m:t>(</m:t>
                                </m:r>
                                <m:r>
                                  <a:rPr lang="en-US" altLang="zh-CN" i="1">
                                    <a:latin typeface="Cambria Math"/>
                                  </a:rPr>
                                  <m:t>𝒙</m:t>
                                </m:r>
                              </m:e>
                              <m:sub>
                                <m:r>
                                  <a:rPr lang="en-US" altLang="zh-CN" i="1">
                                    <a:latin typeface="Cambria Math"/>
                                  </a:rPr>
                                  <m:t>𝒊</m:t>
                                </m:r>
                              </m:sub>
                            </m:sSub>
                            <m:r>
                              <a:rPr lang="en-US" altLang="zh-CN" i="1">
                                <a:latin typeface="Cambria Math"/>
                              </a:rPr>
                              <m:t>)</m:t>
                            </m:r>
                            <m:r>
                              <a:rPr lang="en-US" altLang="zh-CN" b="1" i="1" smtClean="0">
                                <a:latin typeface="Cambria Math"/>
                              </a:rPr>
                              <m:t>/</m:t>
                            </m:r>
                            <m:sSub>
                              <m:sSubPr>
                                <m:ctrlPr>
                                  <a:rPr lang="en-US" altLang="zh-CN" i="1">
                                    <a:latin typeface="Cambria Math" panose="02040503050406030204" pitchFamily="18" charset="0"/>
                                  </a:rPr>
                                </m:ctrlPr>
                              </m:sSubPr>
                              <m:e>
                                <m:r>
                                  <a:rPr lang="en-US" altLang="zh-CN" b="1" i="1" smtClean="0">
                                    <a:latin typeface="Cambria Math"/>
                                  </a:rPr>
                                  <m:t>𝒇</m:t>
                                </m:r>
                                <m:r>
                                  <a:rPr lang="en-US" altLang="zh-CN" i="1">
                                    <a:latin typeface="Cambria Math"/>
                                  </a:rPr>
                                  <m:t>(</m:t>
                                </m:r>
                                <m:r>
                                  <a:rPr lang="en-US" altLang="zh-CN" i="1">
                                    <a:latin typeface="Cambria Math"/>
                                  </a:rPr>
                                  <m:t>𝒙</m:t>
                                </m:r>
                              </m:e>
                              <m:sub>
                                <m:r>
                                  <a:rPr lang="en-US" altLang="zh-CN" i="1">
                                    <a:latin typeface="Cambria Math"/>
                                  </a:rPr>
                                  <m:t>𝒊</m:t>
                                </m:r>
                              </m:sub>
                            </m:sSub>
                            <m:r>
                              <a:rPr lang="en-US" altLang="zh-CN" b="1" i="1" smtClean="0">
                                <a:latin typeface="Cambria Math"/>
                              </a:rPr>
                              <m:t>)</m:t>
                            </m:r>
                          </m:e>
                        </m:nary>
                      </m:e>
                    </m:func>
                  </m:oMath>
                </a14:m>
                <a:endParaRPr lang="en-US" altLang="zh-CN" dirty="0"/>
              </a:p>
              <a:p>
                <a:pPr lvl="2"/>
                <a:r>
                  <a:rPr lang="en-US" altLang="zh-CN" dirty="0"/>
                  <a:t>                 </a:t>
                </a:r>
                <a14:m>
                  <m:oMath xmlns:m="http://schemas.openxmlformats.org/officeDocument/2006/math">
                    <m:r>
                      <a:rPr lang="en-US" altLang="zh-CN" i="1">
                        <a:latin typeface="Cambria Math"/>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a:rPr lang="en-US" altLang="zh-CN">
                                <a:latin typeface="Cambria Math"/>
                              </a:rPr>
                              <m:t>𝐥𝐢𝐦</m:t>
                            </m:r>
                          </m:e>
                          <m:lim>
                            <m:r>
                              <a:rPr lang="en-US" altLang="zh-CN" i="1">
                                <a:latin typeface="Cambria Math"/>
                              </a:rPr>
                              <m:t>𝒏</m:t>
                            </m:r>
                            <m:r>
                              <a:rPr lang="en-US" altLang="zh-CN" i="1">
                                <a:latin typeface="Cambria Math"/>
                                <a:ea typeface="Cambria Math"/>
                              </a:rPr>
                              <m:t>→∞</m:t>
                            </m:r>
                          </m:lim>
                        </m:limLow>
                      </m:fName>
                      <m:e>
                        <m:f>
                          <m:fPr>
                            <m:ctrlPr>
                              <a:rPr lang="en-US" altLang="zh-CN" i="1">
                                <a:latin typeface="Cambria Math" panose="02040503050406030204" pitchFamily="18" charset="0"/>
                              </a:rPr>
                            </m:ctrlPr>
                          </m:fPr>
                          <m:num>
                            <m:r>
                              <a:rPr lang="en-US" altLang="zh-CN" b="1" i="1" smtClean="0">
                                <a:latin typeface="Cambria Math"/>
                              </a:rPr>
                              <m:t>𝒃</m:t>
                            </m:r>
                            <m:r>
                              <a:rPr lang="en-US" altLang="zh-CN" b="1" i="1" smtClean="0">
                                <a:latin typeface="Cambria Math"/>
                              </a:rPr>
                              <m:t>−</m:t>
                            </m:r>
                            <m:r>
                              <a:rPr lang="en-US" altLang="zh-CN" b="1" i="1" smtClean="0">
                                <a:latin typeface="Cambria Math"/>
                              </a:rPr>
                              <m:t>𝒂</m:t>
                            </m:r>
                          </m:num>
                          <m:den>
                            <m:r>
                              <a:rPr lang="en-US" altLang="zh-CN" i="1">
                                <a:latin typeface="Cambria Math"/>
                              </a:rPr>
                              <m:t>𝒏</m:t>
                            </m:r>
                          </m:den>
                        </m:f>
                        <m:nary>
                          <m:naryPr>
                            <m:chr m:val="∑"/>
                            <m:ctrlPr>
                              <a:rPr lang="en-US" altLang="zh-CN" i="1">
                                <a:latin typeface="Cambria Math" panose="02040503050406030204" pitchFamily="18" charset="0"/>
                              </a:rPr>
                            </m:ctrlPr>
                          </m:naryPr>
                          <m:sub>
                            <m:r>
                              <m:rPr>
                                <m:brk m:alnAt="23"/>
                              </m:rPr>
                              <a:rPr lang="en-US" altLang="zh-CN" i="1">
                                <a:latin typeface="Cambria Math"/>
                              </a:rPr>
                              <m:t>𝒊</m:t>
                            </m:r>
                            <m:r>
                              <a:rPr lang="en-US" altLang="zh-CN" i="1">
                                <a:latin typeface="Cambria Math"/>
                              </a:rPr>
                              <m:t>=</m:t>
                            </m:r>
                            <m:r>
                              <a:rPr lang="en-US" altLang="zh-CN" i="1">
                                <a:latin typeface="Cambria Math"/>
                              </a:rPr>
                              <m:t>𝟏</m:t>
                            </m:r>
                          </m:sub>
                          <m:sup>
                            <m:r>
                              <a:rPr lang="en-US" altLang="zh-CN" i="1">
                                <a:latin typeface="Cambria Math"/>
                              </a:rPr>
                              <m:t>𝒏</m:t>
                            </m:r>
                          </m:sup>
                          <m:e>
                            <m:sSub>
                              <m:sSubPr>
                                <m:ctrlPr>
                                  <a:rPr lang="en-US" altLang="zh-CN" i="1">
                                    <a:latin typeface="Cambria Math" panose="02040503050406030204" pitchFamily="18" charset="0"/>
                                  </a:rPr>
                                </m:ctrlPr>
                              </m:sSubPr>
                              <m:e>
                                <m:r>
                                  <a:rPr lang="en-US" altLang="zh-CN" i="1">
                                    <a:latin typeface="Cambria Math"/>
                                  </a:rPr>
                                  <m:t>𝒈</m:t>
                                </m:r>
                                <m:r>
                                  <a:rPr lang="en-US" altLang="zh-CN" i="1">
                                    <a:latin typeface="Cambria Math"/>
                                  </a:rPr>
                                  <m:t>(</m:t>
                                </m:r>
                                <m:r>
                                  <a:rPr lang="en-US" altLang="zh-CN" i="1">
                                    <a:latin typeface="Cambria Math"/>
                                  </a:rPr>
                                  <m:t>𝒙</m:t>
                                </m:r>
                              </m:e>
                              <m:sub>
                                <m:r>
                                  <a:rPr lang="en-US" altLang="zh-CN" i="1">
                                    <a:latin typeface="Cambria Math"/>
                                  </a:rPr>
                                  <m:t>𝒊</m:t>
                                </m:r>
                              </m:sub>
                            </m:sSub>
                            <m:r>
                              <a:rPr lang="en-US" altLang="zh-CN" i="1">
                                <a:latin typeface="Cambria Math"/>
                              </a:rPr>
                              <m:t>)</m:t>
                            </m:r>
                          </m:e>
                        </m:nary>
                      </m:e>
                    </m:func>
                  </m:oMath>
                </a14:m>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484313"/>
                <a:ext cx="8229600" cy="5373687"/>
              </a:xfrm>
              <a:blipFill rotWithShape="1">
                <a:blip r:embed="rId2"/>
                <a:stretch>
                  <a:fillRect l="-296"/>
                </a:stretch>
              </a:blipFill>
            </p:spPr>
            <p:txBody>
              <a:bodyPr/>
              <a:lstStyle/>
              <a:p>
                <a:r>
                  <a:rPr lang="zh-CN" altLang="en-US">
                    <a:noFill/>
                  </a:rPr>
                  <a:t> </a:t>
                </a:r>
              </a:p>
            </p:txBody>
          </p:sp>
        </mc:Fallback>
      </mc:AlternateContent>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13</a:t>
            </a:fld>
            <a:endParaRPr lang="en-US" altLang="zh-CN" dirty="0"/>
          </a:p>
        </p:txBody>
      </p:sp>
    </p:spTree>
    <p:extLst>
      <p:ext uri="{BB962C8B-B14F-4D97-AF65-F5344CB8AC3E}">
        <p14:creationId xmlns:p14="http://schemas.microsoft.com/office/powerpoint/2010/main" val="3109481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随机数值算法</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sym typeface="Symbol" pitchFamily="18" charset="2"/>
                  </a:rPr>
                  <a:t>计算积分</a:t>
                </a:r>
                <a14:m>
                  <m:oMath xmlns:m="http://schemas.openxmlformats.org/officeDocument/2006/math">
                    <m:nary>
                      <m:naryPr>
                        <m:ctrlPr>
                          <a:rPr lang="zh-CN" altLang="en-US" i="1" smtClean="0">
                            <a:latin typeface="Cambria Math" panose="02040503050406030204" pitchFamily="18" charset="0"/>
                            <a:sym typeface="Symbol" pitchFamily="18" charset="2"/>
                          </a:rPr>
                        </m:ctrlPr>
                      </m:naryPr>
                      <m:sub>
                        <m:r>
                          <m:rPr>
                            <m:brk m:alnAt="23"/>
                          </m:rPr>
                          <a:rPr lang="en-US" altLang="zh-CN" b="1" i="1" smtClean="0">
                            <a:latin typeface="Cambria Math"/>
                            <a:sym typeface="Symbol" pitchFamily="18" charset="2"/>
                          </a:rPr>
                          <m:t>𝒂</m:t>
                        </m:r>
                      </m:sub>
                      <m:sup>
                        <m:r>
                          <a:rPr lang="en-US" altLang="zh-CN" b="1" i="1" smtClean="0">
                            <a:latin typeface="Cambria Math"/>
                            <a:sym typeface="Symbol" pitchFamily="18" charset="2"/>
                          </a:rPr>
                          <m:t>𝒃</m:t>
                        </m:r>
                      </m:sup>
                      <m:e>
                        <m:r>
                          <a:rPr lang="en-US" altLang="zh-CN" b="1" i="1" smtClean="0">
                            <a:latin typeface="Cambria Math"/>
                            <a:sym typeface="Symbol" pitchFamily="18" charset="2"/>
                          </a:rPr>
                          <m:t>𝒈</m:t>
                        </m:r>
                        <m:d>
                          <m:dPr>
                            <m:ctrlPr>
                              <a:rPr lang="en-US" altLang="zh-CN" b="1" i="1" smtClean="0">
                                <a:latin typeface="Cambria Math" panose="02040503050406030204" pitchFamily="18" charset="0"/>
                                <a:sym typeface="Symbol" pitchFamily="18" charset="2"/>
                              </a:rPr>
                            </m:ctrlPr>
                          </m:dPr>
                          <m:e>
                            <m:r>
                              <a:rPr lang="en-US" altLang="zh-CN" b="1" i="1" smtClean="0">
                                <a:latin typeface="Cambria Math"/>
                                <a:sym typeface="Symbol" pitchFamily="18" charset="2"/>
                              </a:rPr>
                              <m:t>𝒙</m:t>
                            </m:r>
                          </m:e>
                        </m:d>
                        <m:r>
                          <a:rPr lang="en-US" altLang="zh-CN" b="1" i="1" smtClean="0">
                            <a:latin typeface="Cambria Math"/>
                            <a:sym typeface="Symbol" pitchFamily="18" charset="2"/>
                          </a:rPr>
                          <m:t>𝒅𝒙</m:t>
                        </m:r>
                      </m:e>
                    </m:nary>
                  </m:oMath>
                </a14:m>
                <a:endParaRPr lang="en-US" altLang="zh-CN" dirty="0"/>
              </a:p>
              <a:p>
                <a:pPr lvl="1" algn="just">
                  <a:lnSpc>
                    <a:spcPct val="80000"/>
                  </a:lnSpc>
                  <a:spcBef>
                    <a:spcPct val="20000"/>
                  </a:spcBef>
                </a:pPr>
                <a:r>
                  <a:rPr lang="en-US" altLang="zh-CN" sz="2800" b="0" dirty="0"/>
                  <a:t>R=0;</a:t>
                </a:r>
              </a:p>
              <a:p>
                <a:pPr lvl="1" algn="just">
                  <a:lnSpc>
                    <a:spcPct val="80000"/>
                  </a:lnSpc>
                  <a:spcBef>
                    <a:spcPct val="20000"/>
                  </a:spcBef>
                </a:pPr>
                <a:r>
                  <a:rPr lang="en-US" altLang="zh-CN" sz="2800" dirty="0"/>
                  <a:t>for</a:t>
                </a:r>
                <a:r>
                  <a:rPr lang="en-US" altLang="zh-CN" sz="2800" b="0" dirty="0"/>
                  <a:t> i=1 </a:t>
                </a:r>
                <a:r>
                  <a:rPr lang="en-US" altLang="zh-CN" sz="2800" dirty="0"/>
                  <a:t>to</a:t>
                </a:r>
                <a:r>
                  <a:rPr lang="en-US" altLang="zh-CN" sz="2800" b="0" dirty="0"/>
                  <a:t> n </a:t>
                </a:r>
                <a:r>
                  <a:rPr lang="en-US" altLang="zh-CN" sz="2800" dirty="0"/>
                  <a:t>do</a:t>
                </a:r>
              </a:p>
              <a:p>
                <a:pPr lvl="1" algn="just">
                  <a:lnSpc>
                    <a:spcPct val="80000"/>
                  </a:lnSpc>
                  <a:spcBef>
                    <a:spcPct val="20000"/>
                  </a:spcBef>
                </a:pPr>
                <a:r>
                  <a:rPr lang="zh-CN" altLang="en-US" sz="2800" b="0" dirty="0"/>
                  <a:t>      随机产生</a:t>
                </a:r>
                <a:r>
                  <a:rPr lang="en-US" altLang="zh-CN" sz="2800" b="0" dirty="0"/>
                  <a:t>[a, b]</a:t>
                </a:r>
                <a:r>
                  <a:rPr lang="zh-CN" altLang="en-US" sz="2800" b="0" dirty="0"/>
                  <a:t>中点</a:t>
                </a:r>
                <a:r>
                  <a:rPr lang="en-US" altLang="zh-CN" sz="2800" b="0" dirty="0"/>
                  <a:t>x;</a:t>
                </a:r>
              </a:p>
              <a:p>
                <a:pPr lvl="1" algn="just">
                  <a:lnSpc>
                    <a:spcPct val="80000"/>
                  </a:lnSpc>
                  <a:spcBef>
                    <a:spcPct val="20000"/>
                  </a:spcBef>
                </a:pPr>
                <a:r>
                  <a:rPr lang="en-US" altLang="zh-CN" sz="2800" b="0" dirty="0"/>
                  <a:t>      R=</a:t>
                </a:r>
                <a:r>
                  <a:rPr lang="en-US" altLang="zh-CN" sz="2800" b="0" dirty="0" err="1"/>
                  <a:t>R+g</a:t>
                </a:r>
                <a:r>
                  <a:rPr lang="en-US" altLang="zh-CN" sz="2800" b="0" dirty="0"/>
                  <a:t>(x)</a:t>
                </a:r>
                <a:r>
                  <a:rPr lang="en-US" altLang="zh-CN" sz="2800" b="0" dirty="0">
                    <a:sym typeface="Symbol" pitchFamily="18" charset="2"/>
                  </a:rPr>
                  <a:t>;</a:t>
                </a:r>
              </a:p>
              <a:p>
                <a:pPr lvl="1" algn="just">
                  <a:lnSpc>
                    <a:spcPct val="80000"/>
                  </a:lnSpc>
                  <a:spcBef>
                    <a:spcPct val="20000"/>
                  </a:spcBef>
                </a:pPr>
                <a:r>
                  <a:rPr lang="en-US" altLang="zh-CN" sz="2800" dirty="0">
                    <a:sym typeface="Symbol" pitchFamily="18" charset="2"/>
                  </a:rPr>
                  <a:t>return</a:t>
                </a:r>
                <a:r>
                  <a:rPr lang="en-US" altLang="zh-CN" sz="2800" b="0" dirty="0">
                    <a:sym typeface="Symbol" pitchFamily="18" charset="2"/>
                  </a:rPr>
                  <a:t> (b-a)*R/n</a:t>
                </a:r>
              </a:p>
              <a:p>
                <a:pPr lvl="1" algn="just">
                  <a:lnSpc>
                    <a:spcPct val="80000"/>
                  </a:lnSpc>
                  <a:spcBef>
                    <a:spcPct val="20000"/>
                  </a:spcBef>
                </a:pPr>
                <a:endParaRPr lang="en-US" altLang="zh-CN" sz="2800" b="0" dirty="0">
                  <a:sym typeface="Symbol" pitchFamily="18" charset="2"/>
                </a:endParaRPr>
              </a:p>
              <a:p>
                <a:pPr algn="just"/>
                <a:r>
                  <a:rPr lang="zh-CN" altLang="en-US" dirty="0">
                    <a:sym typeface="Symbol" pitchFamily="18" charset="2"/>
                  </a:rPr>
                  <a:t>时间复杂性</a:t>
                </a:r>
                <a:r>
                  <a:rPr lang="en-US" altLang="zh-CN" dirty="0">
                    <a:sym typeface="Symbol" pitchFamily="18" charset="2"/>
                  </a:rPr>
                  <a:t>=O(n)</a:t>
                </a:r>
                <a:r>
                  <a:rPr lang="zh-CN" altLang="en-US" dirty="0">
                    <a:sym typeface="Symbol" pitchFamily="18" charset="2"/>
                  </a:rPr>
                  <a:t>，</a:t>
                </a:r>
                <a:r>
                  <a:rPr lang="en-US" altLang="zh-CN" dirty="0">
                    <a:sym typeface="Symbol" pitchFamily="18" charset="2"/>
                  </a:rPr>
                  <a:t>n</a:t>
                </a:r>
                <a:r>
                  <a:rPr lang="zh-CN" altLang="en-US" dirty="0">
                    <a:sym typeface="Symbol" pitchFamily="18" charset="2"/>
                  </a:rPr>
                  <a:t>是随机样本的大小</a:t>
                </a:r>
              </a:p>
              <a:p>
                <a:pPr algn="just"/>
                <a:r>
                  <a:rPr lang="zh-CN" altLang="en-US" dirty="0">
                    <a:sym typeface="Symbol" pitchFamily="18" charset="2"/>
                  </a:rPr>
                  <a:t>解的精确度随着随机样本大小</a:t>
                </a:r>
                <a:r>
                  <a:rPr lang="en-US" altLang="zh-CN" dirty="0">
                    <a:sym typeface="Symbol" pitchFamily="18" charset="2"/>
                  </a:rPr>
                  <a:t>n</a:t>
                </a:r>
                <a:r>
                  <a:rPr lang="zh-CN" altLang="en-US" dirty="0">
                    <a:sym typeface="Symbol" pitchFamily="18" charset="2"/>
                  </a:rPr>
                  <a:t>增加而增加</a:t>
                </a:r>
                <a:r>
                  <a:rPr lang="en-US" altLang="zh-CN" dirty="0">
                    <a:sym typeface="Symbol" pitchFamily="18" charset="2"/>
                  </a:rPr>
                  <a:t> </a:t>
                </a:r>
              </a:p>
              <a:p>
                <a:pPr lvl="1"/>
                <a:endParaRPr lang="en-US" altLang="zh-CN" dirty="0"/>
              </a:p>
              <a:p>
                <a:pPr lvl="2"/>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296"/>
                </a:stretch>
              </a:blipFill>
            </p:spPr>
            <p:txBody>
              <a:bodyPr/>
              <a:lstStyle/>
              <a:p>
                <a:r>
                  <a:rPr lang="zh-CN" altLang="en-US">
                    <a:noFill/>
                  </a:rPr>
                  <a:t> </a:t>
                </a:r>
              </a:p>
            </p:txBody>
          </p:sp>
        </mc:Fallback>
      </mc:AlternateContent>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14</a:t>
            </a:fld>
            <a:endParaRPr lang="en-US" altLang="zh-CN" dirty="0"/>
          </a:p>
        </p:txBody>
      </p:sp>
    </p:spTree>
    <p:extLst>
      <p:ext uri="{BB962C8B-B14F-4D97-AF65-F5344CB8AC3E}">
        <p14:creationId xmlns:p14="http://schemas.microsoft.com/office/powerpoint/2010/main" val="1035085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k</a:t>
            </a:r>
            <a:r>
              <a:rPr lang="zh-CN" altLang="en-US" dirty="0"/>
              <a:t>小元素</a:t>
            </a:r>
            <a:r>
              <a:rPr lang="en-US" altLang="zh-CN" dirty="0"/>
              <a:t>(Las Vegas)</a:t>
            </a:r>
            <a:endParaRPr lang="zh-CN" altLang="en-US" dirty="0"/>
          </a:p>
        </p:txBody>
      </p:sp>
      <p:sp>
        <p:nvSpPr>
          <p:cNvPr id="3" name="内容占位符 2"/>
          <p:cNvSpPr>
            <a:spLocks noGrp="1"/>
          </p:cNvSpPr>
          <p:nvPr>
            <p:ph idx="1"/>
          </p:nvPr>
        </p:nvSpPr>
        <p:spPr/>
        <p:txBody>
          <a:bodyPr/>
          <a:lstStyle/>
          <a:p>
            <a:r>
              <a:rPr kumimoji="1" lang="zh-CN" altLang="en-US" dirty="0">
                <a:latin typeface="+mj-lt"/>
              </a:rPr>
              <a:t>输入：</a:t>
            </a:r>
            <a:r>
              <a:rPr kumimoji="1" lang="en-US" altLang="zh-CN" dirty="0">
                <a:solidFill>
                  <a:srgbClr val="0000A8"/>
                </a:solidFill>
                <a:latin typeface="+mj-lt"/>
              </a:rPr>
              <a:t>S={x</a:t>
            </a:r>
            <a:r>
              <a:rPr kumimoji="1" lang="en-US" altLang="zh-CN" baseline="-25000" dirty="0">
                <a:solidFill>
                  <a:srgbClr val="0000A8"/>
                </a:solidFill>
                <a:latin typeface="+mj-lt"/>
              </a:rPr>
              <a:t>1</a:t>
            </a:r>
            <a:r>
              <a:rPr kumimoji="1" lang="en-US" altLang="zh-CN" dirty="0">
                <a:solidFill>
                  <a:srgbClr val="0000A8"/>
                </a:solidFill>
                <a:latin typeface="+mj-lt"/>
              </a:rPr>
              <a:t>, x</a:t>
            </a:r>
            <a:r>
              <a:rPr kumimoji="1" lang="en-US" altLang="zh-CN" baseline="-25000" dirty="0">
                <a:solidFill>
                  <a:srgbClr val="0000A8"/>
                </a:solidFill>
                <a:latin typeface="+mj-lt"/>
              </a:rPr>
              <a:t>2</a:t>
            </a:r>
            <a:r>
              <a:rPr kumimoji="1" lang="en-US" altLang="zh-CN" dirty="0">
                <a:solidFill>
                  <a:srgbClr val="0000A8"/>
                </a:solidFill>
                <a:latin typeface="+mj-lt"/>
              </a:rPr>
              <a:t>, …, </a:t>
            </a:r>
            <a:r>
              <a:rPr kumimoji="1" lang="en-US" altLang="zh-CN" dirty="0" err="1">
                <a:solidFill>
                  <a:srgbClr val="0000A8"/>
                </a:solidFill>
                <a:latin typeface="+mj-lt"/>
              </a:rPr>
              <a:t>x</a:t>
            </a:r>
            <a:r>
              <a:rPr kumimoji="1" lang="en-US" altLang="zh-CN" baseline="-25000" dirty="0" err="1">
                <a:solidFill>
                  <a:srgbClr val="0000A8"/>
                </a:solidFill>
                <a:latin typeface="+mj-lt"/>
              </a:rPr>
              <a:t>n</a:t>
            </a:r>
            <a:r>
              <a:rPr kumimoji="1" lang="en-US" altLang="zh-CN" dirty="0">
                <a:solidFill>
                  <a:srgbClr val="0000A8"/>
                </a:solidFill>
                <a:latin typeface="+mj-lt"/>
              </a:rPr>
              <a:t>}</a:t>
            </a:r>
            <a:r>
              <a:rPr kumimoji="1" lang="zh-CN" altLang="en-US" dirty="0">
                <a:solidFill>
                  <a:srgbClr val="0000A8"/>
                </a:solidFill>
                <a:latin typeface="+mj-lt"/>
              </a:rPr>
              <a:t>，</a:t>
            </a:r>
            <a:r>
              <a:rPr kumimoji="1" lang="zh-CN" altLang="en-US" sz="3000" dirty="0">
                <a:solidFill>
                  <a:srgbClr val="0000A8"/>
                </a:solidFill>
                <a:latin typeface="+mj-lt"/>
              </a:rPr>
              <a:t>整数</a:t>
            </a:r>
            <a:r>
              <a:rPr kumimoji="1" lang="en-US" altLang="zh-CN" sz="3000" dirty="0">
                <a:solidFill>
                  <a:srgbClr val="0000A8"/>
                </a:solidFill>
                <a:latin typeface="+mj-lt"/>
              </a:rPr>
              <a:t>k</a:t>
            </a:r>
            <a:r>
              <a:rPr kumimoji="1" lang="zh-CN" altLang="en-US" sz="3000" dirty="0">
                <a:solidFill>
                  <a:srgbClr val="0000A8"/>
                </a:solidFill>
                <a:latin typeface="+mj-lt"/>
              </a:rPr>
              <a:t>，</a:t>
            </a:r>
            <a:r>
              <a:rPr kumimoji="1" lang="en-US" altLang="zh-CN" sz="3000" dirty="0">
                <a:solidFill>
                  <a:srgbClr val="0000A8"/>
                </a:solidFill>
                <a:latin typeface="+mj-lt"/>
              </a:rPr>
              <a:t>1</a:t>
            </a:r>
            <a:r>
              <a:rPr kumimoji="1" lang="en-US" altLang="zh-CN" sz="3000" dirty="0">
                <a:solidFill>
                  <a:srgbClr val="0000A8"/>
                </a:solidFill>
                <a:latin typeface="+mj-lt"/>
                <a:sym typeface="Symbol" pitchFamily="18" charset="2"/>
              </a:rPr>
              <a:t></a:t>
            </a:r>
            <a:r>
              <a:rPr kumimoji="1" lang="en-US" altLang="zh-CN" sz="3000" dirty="0">
                <a:solidFill>
                  <a:srgbClr val="0000A8"/>
                </a:solidFill>
                <a:latin typeface="+mj-lt"/>
              </a:rPr>
              <a:t>k</a:t>
            </a:r>
            <a:r>
              <a:rPr kumimoji="1" lang="en-US" altLang="zh-CN" sz="3000" dirty="0">
                <a:solidFill>
                  <a:srgbClr val="0000A8"/>
                </a:solidFill>
                <a:latin typeface="+mj-lt"/>
                <a:sym typeface="Symbol" pitchFamily="18" charset="2"/>
              </a:rPr>
              <a:t></a:t>
            </a:r>
            <a:r>
              <a:rPr kumimoji="1" lang="en-US" altLang="zh-CN" sz="3000" dirty="0">
                <a:solidFill>
                  <a:srgbClr val="0000A8"/>
                </a:solidFill>
                <a:latin typeface="+mj-lt"/>
              </a:rPr>
              <a:t>n.</a:t>
            </a:r>
            <a:endParaRPr kumimoji="1" lang="en-US" altLang="zh-CN" dirty="0">
              <a:solidFill>
                <a:srgbClr val="0000A8"/>
              </a:solidFill>
              <a:latin typeface="+mj-lt"/>
            </a:endParaRPr>
          </a:p>
          <a:p>
            <a:r>
              <a:rPr kumimoji="1" lang="zh-CN" altLang="en-US" dirty="0">
                <a:latin typeface="+mj-lt"/>
              </a:rPr>
              <a:t>输出：</a:t>
            </a:r>
            <a:r>
              <a:rPr kumimoji="1" lang="en-US" altLang="zh-CN" dirty="0">
                <a:solidFill>
                  <a:srgbClr val="0000A8"/>
                </a:solidFill>
                <a:latin typeface="+mj-lt"/>
              </a:rPr>
              <a:t>S</a:t>
            </a:r>
            <a:r>
              <a:rPr kumimoji="1" lang="zh-CN" altLang="en-US" dirty="0">
                <a:solidFill>
                  <a:srgbClr val="0000A8"/>
                </a:solidFill>
                <a:latin typeface="+mj-lt"/>
              </a:rPr>
              <a:t>中第</a:t>
            </a:r>
            <a:r>
              <a:rPr kumimoji="1" lang="en-US" altLang="zh-CN" dirty="0">
                <a:solidFill>
                  <a:srgbClr val="0000A8"/>
                </a:solidFill>
                <a:latin typeface="+mj-lt"/>
              </a:rPr>
              <a:t>k</a:t>
            </a:r>
            <a:r>
              <a:rPr kumimoji="1" lang="zh-CN" altLang="en-US" dirty="0">
                <a:solidFill>
                  <a:srgbClr val="0000A8"/>
                </a:solidFill>
                <a:latin typeface="+mj-lt"/>
              </a:rPr>
              <a:t>小元素</a:t>
            </a:r>
            <a:r>
              <a:rPr kumimoji="1" lang="en-US" altLang="zh-CN" dirty="0">
                <a:solidFill>
                  <a:srgbClr val="0000A8"/>
                </a:solidFill>
                <a:latin typeface="+mj-lt"/>
              </a:rPr>
              <a:t>.</a:t>
            </a:r>
          </a:p>
          <a:p>
            <a:endParaRPr lang="en-US" altLang="zh-CN" dirty="0"/>
          </a:p>
          <a:p>
            <a:endParaRPr lang="zh-CN" altLang="en-US" dirty="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15</a:t>
            </a:fld>
            <a:endParaRPr lang="en-US" altLang="zh-CN" dirty="0"/>
          </a:p>
        </p:txBody>
      </p:sp>
    </p:spTree>
    <p:extLst>
      <p:ext uri="{BB962C8B-B14F-4D97-AF65-F5344CB8AC3E}">
        <p14:creationId xmlns:p14="http://schemas.microsoft.com/office/powerpoint/2010/main" val="48210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k</a:t>
            </a:r>
            <a:r>
              <a:rPr lang="zh-CN" altLang="en-US" dirty="0"/>
              <a:t>小元素</a:t>
            </a:r>
            <a:r>
              <a:rPr lang="en-US" altLang="zh-CN" dirty="0"/>
              <a:t>(Las Vegas)</a:t>
            </a:r>
            <a:endParaRPr lang="zh-CN" altLang="en-US" dirty="0"/>
          </a:p>
        </p:txBody>
      </p:sp>
      <p:sp>
        <p:nvSpPr>
          <p:cNvPr id="3" name="内容占位符 2"/>
          <p:cNvSpPr>
            <a:spLocks noGrp="1"/>
          </p:cNvSpPr>
          <p:nvPr>
            <p:ph idx="1"/>
          </p:nvPr>
        </p:nvSpPr>
        <p:spPr/>
        <p:txBody>
          <a:bodyPr/>
          <a:lstStyle/>
          <a:p>
            <a:r>
              <a:rPr lang="zh-CN" altLang="en-US" sz="3200" dirty="0"/>
              <a:t>随机算法</a:t>
            </a:r>
            <a:endParaRPr lang="en-US" altLang="zh-CN" sz="3200" dirty="0"/>
          </a:p>
          <a:p>
            <a:pPr lvl="1"/>
            <a:r>
              <a:rPr lang="zh-CN" altLang="zh-CN" dirty="0"/>
              <a:t>在</a:t>
            </a:r>
            <a:r>
              <a:rPr lang="en-US" altLang="zh-CN" dirty="0"/>
              <a:t>n</a:t>
            </a:r>
            <a:r>
              <a:rPr lang="zh-CN" altLang="zh-CN" dirty="0"/>
              <a:t>个数中随机的找一个数</a:t>
            </a:r>
            <a:r>
              <a:rPr lang="en-US" altLang="zh-CN" dirty="0"/>
              <a:t>A[i]=x, </a:t>
            </a:r>
            <a:r>
              <a:rPr lang="zh-CN" altLang="zh-CN" dirty="0"/>
              <a:t>然后将其余</a:t>
            </a:r>
            <a:r>
              <a:rPr lang="en-US" altLang="zh-CN" dirty="0"/>
              <a:t>n-1</a:t>
            </a:r>
            <a:r>
              <a:rPr lang="zh-CN" altLang="zh-CN" dirty="0"/>
              <a:t>个数与</a:t>
            </a:r>
            <a:r>
              <a:rPr lang="en-US" altLang="zh-CN" dirty="0"/>
              <a:t>x</a:t>
            </a:r>
            <a:r>
              <a:rPr lang="zh-CN" altLang="zh-CN" dirty="0"/>
              <a:t>比较，分别放入三个数组中：</a:t>
            </a:r>
            <a:endParaRPr lang="en-US" altLang="zh-CN" dirty="0"/>
          </a:p>
          <a:p>
            <a:pPr lvl="1"/>
            <a:r>
              <a:rPr lang="en-US" altLang="zh-CN" dirty="0"/>
              <a:t>S</a:t>
            </a:r>
            <a:r>
              <a:rPr lang="en-US" altLang="zh-CN" baseline="-25000" dirty="0"/>
              <a:t>1</a:t>
            </a:r>
            <a:r>
              <a:rPr lang="en-US" altLang="zh-CN" dirty="0"/>
              <a:t>(</a:t>
            </a:r>
            <a:r>
              <a:rPr lang="zh-CN" altLang="zh-CN" dirty="0"/>
              <a:t>元素均</a:t>
            </a:r>
            <a:r>
              <a:rPr lang="en-US" altLang="zh-CN" dirty="0"/>
              <a:t> &lt; x), S</a:t>
            </a:r>
            <a:r>
              <a:rPr lang="en-US" altLang="zh-CN" baseline="-25000" dirty="0"/>
              <a:t>2</a:t>
            </a:r>
            <a:r>
              <a:rPr lang="en-US" altLang="zh-CN" dirty="0"/>
              <a:t>(</a:t>
            </a:r>
            <a:r>
              <a:rPr lang="zh-CN" altLang="zh-CN" dirty="0"/>
              <a:t>元素均</a:t>
            </a:r>
            <a:r>
              <a:rPr lang="en-US" altLang="zh-CN" dirty="0"/>
              <a:t>=x), S</a:t>
            </a:r>
            <a:r>
              <a:rPr lang="en-US" altLang="zh-CN" baseline="-25000" dirty="0"/>
              <a:t>3</a:t>
            </a:r>
            <a:r>
              <a:rPr lang="en-US" altLang="zh-CN" dirty="0"/>
              <a:t>(</a:t>
            </a:r>
            <a:r>
              <a:rPr lang="zh-CN" altLang="zh-CN" dirty="0"/>
              <a:t>元素均</a:t>
            </a:r>
            <a:r>
              <a:rPr lang="en-US" altLang="zh-CN" dirty="0"/>
              <a:t> &gt; x)</a:t>
            </a:r>
          </a:p>
          <a:p>
            <a:pPr lvl="2"/>
            <a:r>
              <a:rPr lang="zh-CN" altLang="zh-CN" dirty="0"/>
              <a:t>若</a:t>
            </a:r>
            <a:r>
              <a:rPr lang="en-US" altLang="zh-CN" dirty="0"/>
              <a:t>|S</a:t>
            </a:r>
            <a:r>
              <a:rPr lang="en-US" altLang="zh-CN" baseline="-25000" dirty="0"/>
              <a:t>1</a:t>
            </a:r>
            <a:r>
              <a:rPr lang="en-US" altLang="zh-CN" dirty="0"/>
              <a:t>|</a:t>
            </a:r>
            <a:r>
              <a:rPr lang="zh-CN" altLang="zh-CN" dirty="0"/>
              <a:t>≥</a:t>
            </a:r>
            <a:r>
              <a:rPr lang="en-US" altLang="zh-CN" dirty="0"/>
              <a:t>k </a:t>
            </a:r>
            <a:r>
              <a:rPr lang="zh-CN" altLang="zh-CN" dirty="0"/>
              <a:t>则调用</a:t>
            </a:r>
            <a:r>
              <a:rPr lang="en-US" altLang="zh-CN" dirty="0"/>
              <a:t>Select(S</a:t>
            </a:r>
            <a:r>
              <a:rPr lang="en-US" altLang="zh-CN" baseline="-25000" dirty="0"/>
              <a:t>1</a:t>
            </a:r>
            <a:r>
              <a:rPr lang="en-US" altLang="zh-CN" dirty="0"/>
              <a:t>,k)</a:t>
            </a:r>
            <a:r>
              <a:rPr lang="zh-CN" altLang="zh-CN" dirty="0"/>
              <a:t>；</a:t>
            </a:r>
            <a:endParaRPr lang="en-US" altLang="zh-CN" dirty="0"/>
          </a:p>
          <a:p>
            <a:pPr lvl="2"/>
            <a:r>
              <a:rPr lang="zh-CN" altLang="zh-CN" dirty="0"/>
              <a:t>若</a:t>
            </a:r>
            <a:r>
              <a:rPr lang="en-US" altLang="zh-CN" dirty="0"/>
              <a:t>|S</a:t>
            </a:r>
            <a:r>
              <a:rPr lang="en-US" altLang="zh-CN" baseline="-25000" dirty="0"/>
              <a:t>1</a:t>
            </a:r>
            <a:r>
              <a:rPr lang="en-US" altLang="zh-CN" dirty="0"/>
              <a:t>|&lt;k </a:t>
            </a:r>
            <a:r>
              <a:rPr lang="zh-CN" altLang="zh-CN" dirty="0"/>
              <a:t>但</a:t>
            </a:r>
            <a:r>
              <a:rPr lang="en-US" altLang="zh-CN" dirty="0"/>
              <a:t>(|S</a:t>
            </a:r>
            <a:r>
              <a:rPr lang="en-US" altLang="zh-CN" baseline="-25000" dirty="0"/>
              <a:t>1</a:t>
            </a:r>
            <a:r>
              <a:rPr lang="en-US" altLang="zh-CN" dirty="0"/>
              <a:t>|+|S</a:t>
            </a:r>
            <a:r>
              <a:rPr lang="en-US" altLang="zh-CN" baseline="-25000" dirty="0"/>
              <a:t>2</a:t>
            </a:r>
            <a:r>
              <a:rPr lang="en-US" altLang="zh-CN" dirty="0"/>
              <a:t>|)</a:t>
            </a:r>
            <a:r>
              <a:rPr lang="zh-CN" altLang="zh-CN" dirty="0"/>
              <a:t>≥</a:t>
            </a:r>
            <a:r>
              <a:rPr lang="en-US" altLang="zh-CN" dirty="0"/>
              <a:t>k</a:t>
            </a:r>
            <a:r>
              <a:rPr lang="zh-CN" altLang="zh-CN" dirty="0"/>
              <a:t>，则第</a:t>
            </a:r>
            <a:r>
              <a:rPr lang="en-US" altLang="zh-CN" dirty="0"/>
              <a:t>k</a:t>
            </a:r>
            <a:r>
              <a:rPr lang="zh-CN" altLang="zh-CN" dirty="0"/>
              <a:t>小元素就是</a:t>
            </a:r>
            <a:r>
              <a:rPr lang="en-US" altLang="zh-CN" dirty="0"/>
              <a:t>x</a:t>
            </a:r>
            <a:r>
              <a:rPr lang="zh-CN" altLang="zh-CN" dirty="0"/>
              <a:t>；</a:t>
            </a:r>
            <a:endParaRPr lang="en-US" altLang="zh-CN" dirty="0"/>
          </a:p>
          <a:p>
            <a:pPr lvl="2"/>
            <a:r>
              <a:rPr lang="zh-CN" altLang="zh-CN" dirty="0"/>
              <a:t>否则有</a:t>
            </a:r>
            <a:r>
              <a:rPr lang="en-US" altLang="zh-CN" dirty="0"/>
              <a:t>(|S</a:t>
            </a:r>
            <a:r>
              <a:rPr lang="en-US" altLang="zh-CN" baseline="-25000" dirty="0"/>
              <a:t>1</a:t>
            </a:r>
            <a:r>
              <a:rPr lang="en-US" altLang="zh-CN" dirty="0"/>
              <a:t>|+|S</a:t>
            </a:r>
            <a:r>
              <a:rPr lang="en-US" altLang="zh-CN" baseline="-25000" dirty="0"/>
              <a:t>2</a:t>
            </a:r>
            <a:r>
              <a:rPr lang="en-US" altLang="zh-CN" dirty="0"/>
              <a:t>|)&lt; k</a:t>
            </a:r>
            <a:r>
              <a:rPr lang="zh-CN" altLang="zh-CN" dirty="0"/>
              <a:t>，调用</a:t>
            </a:r>
            <a:r>
              <a:rPr lang="en-US" altLang="zh-CN" dirty="0"/>
              <a:t>Select(S</a:t>
            </a:r>
            <a:r>
              <a:rPr lang="en-US" altLang="zh-CN" baseline="-25000" dirty="0"/>
              <a:t>3</a:t>
            </a:r>
            <a:r>
              <a:rPr lang="en-US" altLang="zh-CN" dirty="0"/>
              <a:t>,k-|S</a:t>
            </a:r>
            <a:r>
              <a:rPr lang="en-US" altLang="zh-CN" baseline="-25000" dirty="0"/>
              <a:t>1</a:t>
            </a:r>
            <a:r>
              <a:rPr lang="en-US" altLang="zh-CN" dirty="0"/>
              <a:t>|-|S</a:t>
            </a:r>
            <a:r>
              <a:rPr lang="en-US" altLang="zh-CN" baseline="-25000" dirty="0"/>
              <a:t>2</a:t>
            </a:r>
            <a:r>
              <a:rPr lang="en-US" altLang="zh-CN" dirty="0"/>
              <a:t>|)</a:t>
            </a:r>
            <a:r>
              <a:rPr lang="zh-CN" altLang="zh-CN" dirty="0"/>
              <a:t>。</a:t>
            </a:r>
            <a:endParaRPr lang="zh-CN" altLang="en-US" dirty="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16</a:t>
            </a:fld>
            <a:endParaRPr lang="en-US" altLang="zh-CN" dirty="0"/>
          </a:p>
        </p:txBody>
      </p:sp>
    </p:spTree>
    <p:extLst>
      <p:ext uri="{BB962C8B-B14F-4D97-AF65-F5344CB8AC3E}">
        <p14:creationId xmlns:p14="http://schemas.microsoft.com/office/powerpoint/2010/main" val="2623969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k</a:t>
            </a:r>
            <a:r>
              <a:rPr lang="zh-CN" altLang="en-US" dirty="0"/>
              <a:t>小元素</a:t>
            </a:r>
            <a:r>
              <a:rPr lang="en-US" altLang="zh-CN" dirty="0"/>
              <a:t>(Las Vegas)</a:t>
            </a:r>
            <a:endParaRPr lang="zh-CN" altLang="en-US" dirty="0"/>
          </a:p>
        </p:txBody>
      </p:sp>
      <p:sp>
        <p:nvSpPr>
          <p:cNvPr id="3" name="内容占位符 2"/>
          <p:cNvSpPr>
            <a:spLocks noGrp="1"/>
          </p:cNvSpPr>
          <p:nvPr>
            <p:ph idx="1"/>
          </p:nvPr>
        </p:nvSpPr>
        <p:spPr>
          <a:xfrm>
            <a:off x="457200" y="1484313"/>
            <a:ext cx="8229600" cy="5373687"/>
          </a:xfrm>
        </p:spPr>
        <p:txBody>
          <a:bodyPr/>
          <a:lstStyle/>
          <a:p>
            <a:r>
              <a:rPr lang="zh-CN" altLang="en-US" dirty="0"/>
              <a:t>定理</a:t>
            </a:r>
            <a:endParaRPr lang="en-US" altLang="zh-CN" dirty="0"/>
          </a:p>
          <a:p>
            <a:pPr lvl="1"/>
            <a:r>
              <a:rPr lang="zh-CN" altLang="zh-CN" dirty="0"/>
              <a:t>若以等概率方法在</a:t>
            </a:r>
            <a:r>
              <a:rPr lang="en-US" altLang="zh-CN" dirty="0"/>
              <a:t>n</a:t>
            </a:r>
            <a:r>
              <a:rPr lang="zh-CN" altLang="zh-CN" dirty="0"/>
              <a:t>个数中随机取数，则该算法用到的比较次数的期望值不超过</a:t>
            </a:r>
            <a:r>
              <a:rPr lang="en-US" altLang="zh-CN" dirty="0"/>
              <a:t>4n</a:t>
            </a:r>
          </a:p>
          <a:p>
            <a:pPr lvl="1"/>
            <a:r>
              <a:rPr lang="zh-CN" altLang="en-US" dirty="0"/>
              <a:t>证明：</a:t>
            </a:r>
            <a:endParaRPr lang="en-US" altLang="zh-CN" dirty="0"/>
          </a:p>
          <a:p>
            <a:pPr lvl="2"/>
            <a:r>
              <a:rPr lang="zh-CN" altLang="zh-CN" dirty="0"/>
              <a:t>设</a:t>
            </a:r>
            <a:r>
              <a:rPr lang="en-US" altLang="zh-CN" dirty="0"/>
              <a:t>C(n)</a:t>
            </a:r>
            <a:r>
              <a:rPr lang="zh-CN" altLang="zh-CN" dirty="0"/>
              <a:t>是输入规模为</a:t>
            </a:r>
            <a:r>
              <a:rPr lang="en-US" altLang="zh-CN" dirty="0"/>
              <a:t>n</a:t>
            </a:r>
            <a:r>
              <a:rPr lang="zh-CN" altLang="zh-CN" dirty="0"/>
              <a:t>时，算法比较次数的期望值</a:t>
            </a:r>
            <a:r>
              <a:rPr lang="zh-CN" altLang="en-US" dirty="0"/>
              <a:t>，</a:t>
            </a:r>
            <a:r>
              <a:rPr lang="zh-CN" altLang="zh-CN" dirty="0"/>
              <a:t>并设取到任一个数的概率相同</a:t>
            </a:r>
            <a:r>
              <a:rPr lang="zh-CN" altLang="en-US" dirty="0"/>
              <a:t>。</a:t>
            </a:r>
            <a:r>
              <a:rPr lang="zh-CN" altLang="zh-CN" dirty="0"/>
              <a:t>假定取到第</a:t>
            </a:r>
            <a:r>
              <a:rPr lang="en-US" altLang="zh-CN" dirty="0"/>
              <a:t>j</a:t>
            </a:r>
            <a:r>
              <a:rPr lang="zh-CN" altLang="zh-CN" dirty="0"/>
              <a:t>小的数</a:t>
            </a:r>
          </a:p>
          <a:p>
            <a:pPr lvl="2"/>
            <a:r>
              <a:rPr lang="zh-CN" altLang="zh-CN" dirty="0"/>
              <a:t>若</a:t>
            </a:r>
            <a:r>
              <a:rPr lang="en-US" altLang="zh-CN" dirty="0"/>
              <a:t>j</a:t>
            </a:r>
            <a:r>
              <a:rPr lang="zh-CN" altLang="zh-CN" dirty="0"/>
              <a:t>＞</a:t>
            </a:r>
            <a:r>
              <a:rPr lang="en-US" altLang="zh-CN" dirty="0"/>
              <a:t>k</a:t>
            </a:r>
            <a:r>
              <a:rPr lang="zh-CN" altLang="zh-CN" dirty="0"/>
              <a:t>，则需要调用</a:t>
            </a:r>
            <a:r>
              <a:rPr lang="en-US" altLang="zh-CN" dirty="0"/>
              <a:t>Select(S</a:t>
            </a:r>
            <a:r>
              <a:rPr lang="en-US" altLang="zh-CN" baseline="-25000" dirty="0"/>
              <a:t>1</a:t>
            </a:r>
            <a:r>
              <a:rPr lang="en-US" altLang="zh-CN" dirty="0"/>
              <a:t>,k)</a:t>
            </a:r>
            <a:r>
              <a:rPr lang="zh-CN" altLang="zh-CN" dirty="0"/>
              <a:t>。</a:t>
            </a:r>
          </a:p>
          <a:p>
            <a:pPr lvl="3"/>
            <a:r>
              <a:rPr lang="zh-CN" altLang="zh-CN" b="1" dirty="0"/>
              <a:t>∵</a:t>
            </a:r>
            <a:r>
              <a:rPr lang="en-US" altLang="zh-CN" b="1" dirty="0"/>
              <a:t>|S</a:t>
            </a:r>
            <a:r>
              <a:rPr lang="en-US" altLang="zh-CN" b="1" baseline="-25000" dirty="0"/>
              <a:t>1</a:t>
            </a:r>
            <a:r>
              <a:rPr lang="en-US" altLang="zh-CN" b="1" dirty="0"/>
              <a:t>|= j-1(</a:t>
            </a:r>
            <a:r>
              <a:rPr lang="zh-CN" altLang="zh-CN" b="1" dirty="0"/>
              <a:t>因为</a:t>
            </a:r>
            <a:r>
              <a:rPr lang="en-US" altLang="zh-CN" b="1" dirty="0"/>
              <a:t>x</a:t>
            </a:r>
            <a:r>
              <a:rPr lang="zh-CN" altLang="zh-CN" b="1" dirty="0"/>
              <a:t>是第</a:t>
            </a:r>
            <a:r>
              <a:rPr lang="en-US" altLang="zh-CN" b="1" dirty="0"/>
              <a:t>j</a:t>
            </a:r>
            <a:r>
              <a:rPr lang="zh-CN" altLang="zh-CN" b="1" dirty="0"/>
              <a:t>小的数</a:t>
            </a:r>
            <a:r>
              <a:rPr lang="en-US" altLang="zh-CN" b="1" dirty="0"/>
              <a:t>)</a:t>
            </a:r>
            <a:r>
              <a:rPr lang="zh-CN" altLang="zh-CN" b="1" dirty="0"/>
              <a:t>，∴调用</a:t>
            </a:r>
            <a:r>
              <a:rPr lang="en-US" altLang="zh-CN" b="1" dirty="0"/>
              <a:t>Select(k,S</a:t>
            </a:r>
            <a:r>
              <a:rPr lang="en-US" altLang="zh-CN" b="1" baseline="-25000" dirty="0"/>
              <a:t>1</a:t>
            </a:r>
            <a:r>
              <a:rPr lang="en-US" altLang="zh-CN" b="1" dirty="0"/>
              <a:t>)</a:t>
            </a:r>
            <a:r>
              <a:rPr lang="zh-CN" altLang="zh-CN" b="1" dirty="0"/>
              <a:t>的比较次数的期望值为</a:t>
            </a:r>
            <a:r>
              <a:rPr lang="en-US" altLang="zh-CN" b="1" dirty="0"/>
              <a:t>C(j-1)</a:t>
            </a:r>
            <a:r>
              <a:rPr lang="zh-CN" altLang="zh-CN" b="1" dirty="0"/>
              <a:t>。</a:t>
            </a:r>
          </a:p>
          <a:p>
            <a:pPr lvl="2"/>
            <a:r>
              <a:rPr lang="zh-CN" altLang="zh-CN" dirty="0"/>
              <a:t>若</a:t>
            </a:r>
            <a:r>
              <a:rPr lang="en-US" altLang="zh-CN" dirty="0"/>
              <a:t>j = k</a:t>
            </a:r>
            <a:r>
              <a:rPr lang="zh-CN" altLang="zh-CN" dirty="0"/>
              <a:t>，则直接返回第</a:t>
            </a:r>
            <a:r>
              <a:rPr lang="en-US" altLang="zh-CN" dirty="0"/>
              <a:t>j</a:t>
            </a:r>
            <a:r>
              <a:rPr lang="zh-CN" altLang="zh-CN" dirty="0"/>
              <a:t>个元素，无需继续进行比较。</a:t>
            </a:r>
          </a:p>
          <a:p>
            <a:pPr lvl="2"/>
            <a:r>
              <a:rPr lang="zh-CN" altLang="zh-CN" dirty="0"/>
              <a:t>若</a:t>
            </a:r>
            <a:r>
              <a:rPr lang="en-US" altLang="zh-CN" dirty="0"/>
              <a:t>j</a:t>
            </a:r>
            <a:r>
              <a:rPr lang="zh-CN" altLang="zh-CN" dirty="0"/>
              <a:t>＜</a:t>
            </a:r>
            <a:r>
              <a:rPr lang="en-US" altLang="zh-CN" dirty="0"/>
              <a:t>k</a:t>
            </a:r>
            <a:r>
              <a:rPr lang="zh-CN" altLang="zh-CN" dirty="0"/>
              <a:t>，则需要调用</a:t>
            </a:r>
            <a:r>
              <a:rPr lang="en-US" altLang="zh-CN" dirty="0"/>
              <a:t>Select(S</a:t>
            </a:r>
            <a:r>
              <a:rPr lang="en-US" altLang="zh-CN" baseline="-25000" dirty="0"/>
              <a:t>3</a:t>
            </a:r>
            <a:r>
              <a:rPr lang="en-US" altLang="zh-CN" dirty="0"/>
              <a:t>,k-j)(j=|S</a:t>
            </a:r>
            <a:r>
              <a:rPr lang="en-US" altLang="zh-CN" baseline="-25000" dirty="0"/>
              <a:t>1</a:t>
            </a:r>
            <a:r>
              <a:rPr lang="en-US" altLang="zh-CN" dirty="0"/>
              <a:t>|+|S</a:t>
            </a:r>
            <a:r>
              <a:rPr lang="en-US" altLang="zh-CN" baseline="-25000" dirty="0"/>
              <a:t>2</a:t>
            </a:r>
            <a:r>
              <a:rPr lang="en-US" altLang="zh-CN" dirty="0"/>
              <a:t>|)</a:t>
            </a:r>
            <a:r>
              <a:rPr lang="zh-CN" altLang="zh-CN" dirty="0"/>
              <a:t>。</a:t>
            </a:r>
          </a:p>
          <a:p>
            <a:pPr lvl="3"/>
            <a:r>
              <a:rPr lang="zh-CN" altLang="zh-CN" b="1" dirty="0"/>
              <a:t>∵</a:t>
            </a:r>
            <a:r>
              <a:rPr lang="en-US" altLang="zh-CN" b="1" dirty="0"/>
              <a:t>|S</a:t>
            </a:r>
            <a:r>
              <a:rPr lang="en-US" altLang="zh-CN" b="1" baseline="-25000" dirty="0"/>
              <a:t>3</a:t>
            </a:r>
            <a:r>
              <a:rPr lang="en-US" altLang="zh-CN" b="1" dirty="0"/>
              <a:t>| = n-j</a:t>
            </a:r>
            <a:r>
              <a:rPr lang="zh-CN" altLang="zh-CN" b="1" dirty="0"/>
              <a:t>，∴本次调用的比较次数的期望值是</a:t>
            </a:r>
            <a:r>
              <a:rPr lang="en-US" altLang="zh-CN" b="1" dirty="0"/>
              <a:t>C(n-j)</a:t>
            </a:r>
          </a:p>
        </p:txBody>
      </p:sp>
    </p:spTree>
    <p:extLst>
      <p:ext uri="{BB962C8B-B14F-4D97-AF65-F5344CB8AC3E}">
        <p14:creationId xmlns:p14="http://schemas.microsoft.com/office/powerpoint/2010/main" val="3663773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k</a:t>
            </a:r>
            <a:r>
              <a:rPr lang="zh-CN" altLang="en-US" dirty="0"/>
              <a:t>小元素</a:t>
            </a:r>
            <a:r>
              <a:rPr lang="en-US" altLang="zh-CN" dirty="0"/>
              <a:t>(Las Vegas)</a:t>
            </a:r>
            <a:endParaRPr lang="zh-CN" altLang="en-US" dirty="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18</a:t>
            </a:fld>
            <a:endParaRPr lang="en-US" altLang="zh-CN" dirty="0"/>
          </a:p>
        </p:txBody>
      </p:sp>
      <p:sp>
        <p:nvSpPr>
          <p:cNvPr id="5"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1739608789"/>
              </p:ext>
            </p:extLst>
          </p:nvPr>
        </p:nvGraphicFramePr>
        <p:xfrm>
          <a:off x="288925" y="1341438"/>
          <a:ext cx="8170863" cy="3367087"/>
        </p:xfrm>
        <a:graphic>
          <a:graphicData uri="http://schemas.openxmlformats.org/presentationml/2006/ole">
            <mc:AlternateContent xmlns:mc="http://schemas.openxmlformats.org/markup-compatibility/2006">
              <mc:Choice xmlns:v="urn:schemas-microsoft-com:vml" Requires="v">
                <p:oleObj spid="_x0000_s3776" name="公式" r:id="rId3" imgW="3517560" imgH="1434960" progId="Equation.3">
                  <p:embed/>
                </p:oleObj>
              </mc:Choice>
              <mc:Fallback>
                <p:oleObj name="公式" r:id="rId3" imgW="3517560" imgH="1434960" progId="Equation.3">
                  <p:embed/>
                  <p:pic>
                    <p:nvPicPr>
                      <p:cNvPr id="0" name="Object 1"/>
                      <p:cNvPicPr>
                        <a:picLocks noChangeAspect="1" noChangeArrowheads="1"/>
                      </p:cNvPicPr>
                      <p:nvPr/>
                    </p:nvPicPr>
                    <p:blipFill>
                      <a:blip r:embed="rId4"/>
                      <a:srcRect/>
                      <a:stretch>
                        <a:fillRect/>
                      </a:stretch>
                    </p:blipFill>
                    <p:spPr bwMode="auto">
                      <a:xfrm>
                        <a:off x="288925" y="1341438"/>
                        <a:ext cx="8170863" cy="3367087"/>
                      </a:xfrm>
                      <a:prstGeom prst="rect">
                        <a:avLst/>
                      </a:prstGeom>
                      <a:noFill/>
                    </p:spPr>
                  </p:pic>
                </p:oleObj>
              </mc:Fallback>
            </mc:AlternateContent>
          </a:graphicData>
        </a:graphic>
      </p:graphicFrame>
      <p:sp>
        <p:nvSpPr>
          <p:cNvPr id="7"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p:cNvSpPr/>
          <p:nvPr/>
        </p:nvSpPr>
        <p:spPr>
          <a:xfrm>
            <a:off x="4319972" y="3668831"/>
            <a:ext cx="4536504" cy="1200329"/>
          </a:xfrm>
          <a:prstGeom prst="rect">
            <a:avLst/>
          </a:prstGeom>
        </p:spPr>
        <p:txBody>
          <a:bodyPr wrap="square">
            <a:spAutoFit/>
          </a:bodyPr>
          <a:lstStyle/>
          <a:p>
            <a:r>
              <a:rPr lang="zh-CN" altLang="zh-CN" sz="2400" b="1" dirty="0">
                <a:solidFill>
                  <a:schemeClr val="bg2"/>
                </a:solidFill>
              </a:rPr>
              <a:t>由于</a:t>
            </a:r>
            <a:r>
              <a:rPr lang="en-US" altLang="zh-CN" sz="2400" b="1" dirty="0">
                <a:solidFill>
                  <a:schemeClr val="bg2"/>
                </a:solidFill>
              </a:rPr>
              <a:t>C(i)</a:t>
            </a:r>
            <a:r>
              <a:rPr lang="zh-CN" altLang="zh-CN" sz="2400" b="1" dirty="0">
                <a:solidFill>
                  <a:schemeClr val="bg2"/>
                </a:solidFill>
              </a:rPr>
              <a:t>是非减函数</a:t>
            </a:r>
            <a:r>
              <a:rPr lang="zh-CN" altLang="en-US" sz="2400" b="1" dirty="0">
                <a:solidFill>
                  <a:schemeClr val="bg2"/>
                </a:solidFill>
              </a:rPr>
              <a:t>，即</a:t>
            </a:r>
            <a:r>
              <a:rPr lang="en-US" altLang="zh-CN" sz="2400" b="1" dirty="0">
                <a:solidFill>
                  <a:schemeClr val="bg2"/>
                </a:solidFill>
              </a:rPr>
              <a:t>i</a:t>
            </a:r>
            <a:r>
              <a:rPr lang="zh-CN" altLang="zh-CN" sz="2400" b="1" dirty="0">
                <a:solidFill>
                  <a:schemeClr val="bg2"/>
                </a:solidFill>
              </a:rPr>
              <a:t>＜</a:t>
            </a:r>
            <a:r>
              <a:rPr lang="en-US" altLang="zh-CN" sz="2400" b="1" dirty="0">
                <a:solidFill>
                  <a:schemeClr val="bg2"/>
                </a:solidFill>
              </a:rPr>
              <a:t>j </a:t>
            </a:r>
            <a:r>
              <a:rPr lang="zh-CN" altLang="zh-CN" sz="2400" b="1" dirty="0">
                <a:solidFill>
                  <a:schemeClr val="bg2"/>
                </a:solidFill>
              </a:rPr>
              <a:t>时，总有</a:t>
            </a:r>
            <a:r>
              <a:rPr lang="en-US" altLang="zh-CN" sz="2400" b="1" dirty="0">
                <a:solidFill>
                  <a:schemeClr val="bg2"/>
                </a:solidFill>
              </a:rPr>
              <a:t>C(i)</a:t>
            </a:r>
            <a:r>
              <a:rPr lang="zh-CN" altLang="zh-CN" sz="2400" b="1" dirty="0">
                <a:solidFill>
                  <a:schemeClr val="bg2"/>
                </a:solidFill>
              </a:rPr>
              <a:t>≤</a:t>
            </a:r>
            <a:r>
              <a:rPr lang="en-US" altLang="zh-CN" sz="2400" b="1" dirty="0">
                <a:solidFill>
                  <a:schemeClr val="bg2"/>
                </a:solidFill>
              </a:rPr>
              <a:t>C(j)</a:t>
            </a:r>
            <a:r>
              <a:rPr lang="zh-CN" altLang="en-US" sz="2400" b="1" dirty="0">
                <a:solidFill>
                  <a:schemeClr val="bg2"/>
                </a:solidFill>
              </a:rPr>
              <a:t>，</a:t>
            </a:r>
            <a:endParaRPr lang="en-US" altLang="zh-CN" sz="2400" b="1" dirty="0">
              <a:solidFill>
                <a:schemeClr val="bg2"/>
              </a:solidFill>
            </a:endParaRPr>
          </a:p>
          <a:p>
            <a:r>
              <a:rPr lang="en-US" altLang="zh-CN" sz="2400" b="1" dirty="0">
                <a:solidFill>
                  <a:schemeClr val="bg2"/>
                </a:solidFill>
              </a:rPr>
              <a:t>C(n)</a:t>
            </a:r>
            <a:r>
              <a:rPr lang="zh-CN" altLang="zh-CN" sz="2400" b="1" dirty="0">
                <a:solidFill>
                  <a:schemeClr val="bg2"/>
                </a:solidFill>
              </a:rPr>
              <a:t>在</a:t>
            </a:r>
            <a:r>
              <a:rPr lang="en-US" altLang="zh-CN" sz="2400" b="1" dirty="0">
                <a:solidFill>
                  <a:schemeClr val="bg2"/>
                </a:solidFill>
              </a:rPr>
              <a:t>k=</a:t>
            </a:r>
            <a:r>
              <a:rPr lang="en-US" altLang="zh-CN" sz="2400" b="1" dirty="0">
                <a:solidFill>
                  <a:schemeClr val="bg2"/>
                </a:solidFill>
                <a:sym typeface="Symbol"/>
              </a:rPr>
              <a:t></a:t>
            </a:r>
            <a:r>
              <a:rPr lang="en-US" altLang="zh-CN" sz="2400" b="1" dirty="0">
                <a:solidFill>
                  <a:schemeClr val="bg2"/>
                </a:solidFill>
              </a:rPr>
              <a:t>n/2</a:t>
            </a:r>
            <a:r>
              <a:rPr lang="en-US" altLang="zh-CN" sz="2400" b="1" dirty="0">
                <a:solidFill>
                  <a:schemeClr val="bg2"/>
                </a:solidFill>
                <a:sym typeface="Symbol"/>
              </a:rPr>
              <a:t></a:t>
            </a:r>
            <a:r>
              <a:rPr lang="en-US" altLang="zh-CN" sz="2400" b="1" dirty="0">
                <a:solidFill>
                  <a:schemeClr val="bg2"/>
                </a:solidFill>
              </a:rPr>
              <a:t> </a:t>
            </a:r>
            <a:r>
              <a:rPr lang="zh-CN" altLang="zh-CN" sz="2400" b="1" dirty="0">
                <a:solidFill>
                  <a:schemeClr val="bg2"/>
                </a:solidFill>
              </a:rPr>
              <a:t>时取得最大值</a:t>
            </a:r>
            <a:endParaRPr lang="zh-CN" altLang="en-US" sz="2400" dirty="0">
              <a:solidFill>
                <a:schemeClr val="bg2"/>
              </a:solidFill>
            </a:endParaRPr>
          </a:p>
        </p:txBody>
      </p:sp>
      <p:sp>
        <p:nvSpPr>
          <p:cNvPr id="14" name="Rectangle 1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18"/>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 name="对象 17"/>
          <p:cNvGraphicFramePr>
            <a:graphicFrameLocks noChangeAspect="1"/>
          </p:cNvGraphicFramePr>
          <p:nvPr>
            <p:extLst>
              <p:ext uri="{D42A27DB-BD31-4B8C-83A1-F6EECF244321}">
                <p14:modId xmlns:p14="http://schemas.microsoft.com/office/powerpoint/2010/main" val="1426738438"/>
              </p:ext>
            </p:extLst>
          </p:nvPr>
        </p:nvGraphicFramePr>
        <p:xfrm>
          <a:off x="276225" y="5013325"/>
          <a:ext cx="5189538" cy="1327150"/>
        </p:xfrm>
        <a:graphic>
          <a:graphicData uri="http://schemas.openxmlformats.org/presentationml/2006/ole">
            <mc:AlternateContent xmlns:mc="http://schemas.openxmlformats.org/markup-compatibility/2006">
              <mc:Choice xmlns:v="urn:schemas-microsoft-com:vml" Requires="v">
                <p:oleObj spid="_x0000_s3777" name="公式" r:id="rId5" imgW="2120760" imgH="545760" progId="Equation.3">
                  <p:embed/>
                </p:oleObj>
              </mc:Choice>
              <mc:Fallback>
                <p:oleObj name="公式" r:id="rId5" imgW="2120760" imgH="545760" progId="Equation.3">
                  <p:embed/>
                  <p:pic>
                    <p:nvPicPr>
                      <p:cNvPr id="0" name="Object 17"/>
                      <p:cNvPicPr>
                        <a:picLocks noChangeAspect="1" noChangeArrowheads="1"/>
                      </p:cNvPicPr>
                      <p:nvPr/>
                    </p:nvPicPr>
                    <p:blipFill>
                      <a:blip r:embed="rId6"/>
                      <a:srcRect/>
                      <a:stretch>
                        <a:fillRect/>
                      </a:stretch>
                    </p:blipFill>
                    <p:spPr bwMode="auto">
                      <a:xfrm>
                        <a:off x="276225" y="5013325"/>
                        <a:ext cx="5189538" cy="1327150"/>
                      </a:xfrm>
                      <a:prstGeom prst="rect">
                        <a:avLst/>
                      </a:prstGeom>
                      <a:noFill/>
                    </p:spPr>
                  </p:pic>
                </p:oleObj>
              </mc:Fallback>
            </mc:AlternateContent>
          </a:graphicData>
        </a:graphic>
      </p:graphicFrame>
      <p:sp>
        <p:nvSpPr>
          <p:cNvPr id="19" name="矩形 18"/>
          <p:cNvSpPr/>
          <p:nvPr/>
        </p:nvSpPr>
        <p:spPr>
          <a:xfrm>
            <a:off x="5652120" y="5172093"/>
            <a:ext cx="2244525" cy="1077218"/>
          </a:xfrm>
          <a:prstGeom prst="rect">
            <a:avLst/>
          </a:prstGeom>
        </p:spPr>
        <p:txBody>
          <a:bodyPr wrap="none">
            <a:spAutoFit/>
          </a:bodyPr>
          <a:lstStyle/>
          <a:p>
            <a:r>
              <a:rPr lang="zh-CN" altLang="en-US" sz="3200" b="1" dirty="0">
                <a:solidFill>
                  <a:srgbClr val="FF0000"/>
                </a:solidFill>
                <a:latin typeface="+mj-lt"/>
                <a:ea typeface="黑体" pitchFamily="49" charset="-122"/>
              </a:rPr>
              <a:t>归纳法证明</a:t>
            </a:r>
            <a:endParaRPr lang="en-US" altLang="zh-CN" sz="3200" b="1" dirty="0">
              <a:solidFill>
                <a:srgbClr val="FF0000"/>
              </a:solidFill>
              <a:latin typeface="+mj-lt"/>
              <a:ea typeface="黑体" pitchFamily="49" charset="-122"/>
            </a:endParaRPr>
          </a:p>
          <a:p>
            <a:r>
              <a:rPr lang="en-US" altLang="zh-CN" sz="3200" b="1" dirty="0">
                <a:solidFill>
                  <a:srgbClr val="FF0000"/>
                </a:solidFill>
                <a:latin typeface="+mj-lt"/>
                <a:ea typeface="黑体" pitchFamily="49" charset="-122"/>
              </a:rPr>
              <a:t>C(n)≤4n</a:t>
            </a:r>
          </a:p>
        </p:txBody>
      </p:sp>
    </p:spTree>
    <p:extLst>
      <p:ext uri="{BB962C8B-B14F-4D97-AF65-F5344CB8AC3E}">
        <p14:creationId xmlns:p14="http://schemas.microsoft.com/office/powerpoint/2010/main" val="401161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k</a:t>
            </a:r>
            <a:r>
              <a:rPr lang="zh-CN" altLang="en-US" dirty="0"/>
              <a:t>小元素</a:t>
            </a:r>
            <a:r>
              <a:rPr lang="en-US" altLang="zh-CN" dirty="0"/>
              <a:t>(Las Vegas)</a:t>
            </a:r>
            <a:endParaRPr lang="zh-CN" altLang="en-US" dirty="0"/>
          </a:p>
        </p:txBody>
      </p:sp>
      <p:sp>
        <p:nvSpPr>
          <p:cNvPr id="3" name="内容占位符 2"/>
          <p:cNvSpPr>
            <a:spLocks noGrp="1"/>
          </p:cNvSpPr>
          <p:nvPr>
            <p:ph idx="1"/>
          </p:nvPr>
        </p:nvSpPr>
        <p:spPr/>
        <p:txBody>
          <a:bodyPr/>
          <a:lstStyle/>
          <a:p>
            <a:r>
              <a:rPr lang="zh-CN" altLang="en-US" dirty="0"/>
              <a:t>归纳法证明</a:t>
            </a:r>
            <a:endParaRPr lang="en-US" altLang="zh-CN" dirty="0"/>
          </a:p>
          <a:p>
            <a:endParaRPr lang="en-US" altLang="zh-CN" dirty="0"/>
          </a:p>
          <a:p>
            <a:pPr lvl="1"/>
            <a:r>
              <a:rPr lang="zh-CN" altLang="en-US" dirty="0"/>
              <a:t>当</a:t>
            </a:r>
            <a:r>
              <a:rPr lang="en-US" altLang="zh-CN" dirty="0"/>
              <a:t>n=1</a:t>
            </a:r>
            <a:r>
              <a:rPr lang="zh-CN" altLang="en-US" dirty="0"/>
              <a:t>时，</a:t>
            </a:r>
            <a:r>
              <a:rPr lang="en-US" altLang="zh-CN" dirty="0"/>
              <a:t>C(1)</a:t>
            </a:r>
            <a:r>
              <a:rPr lang="zh-CN" altLang="zh-CN" dirty="0"/>
              <a:t> ≤</a:t>
            </a:r>
            <a:r>
              <a:rPr lang="en-US" altLang="zh-CN" dirty="0"/>
              <a:t>4</a:t>
            </a:r>
            <a:r>
              <a:rPr lang="zh-CN" altLang="en-US" dirty="0"/>
              <a:t>显然成立</a:t>
            </a:r>
            <a:endParaRPr lang="en-US" altLang="zh-CN" dirty="0"/>
          </a:p>
          <a:p>
            <a:pPr lvl="1"/>
            <a:r>
              <a:rPr lang="zh-CN" altLang="en-US" dirty="0"/>
              <a:t>假设当</a:t>
            </a:r>
            <a:r>
              <a:rPr lang="en-US" altLang="zh-CN" dirty="0"/>
              <a:t>n&lt;m</a:t>
            </a:r>
            <a:r>
              <a:rPr lang="zh-CN" altLang="en-US" dirty="0"/>
              <a:t>时，</a:t>
            </a:r>
            <a:r>
              <a:rPr lang="en-US" altLang="zh-CN" dirty="0"/>
              <a:t>C(n)</a:t>
            </a:r>
            <a:r>
              <a:rPr lang="zh-CN" altLang="zh-CN" dirty="0"/>
              <a:t> ≤</a:t>
            </a:r>
            <a:r>
              <a:rPr lang="en-US" altLang="zh-CN" dirty="0"/>
              <a:t>4n</a:t>
            </a:r>
            <a:r>
              <a:rPr lang="zh-CN" altLang="en-US" dirty="0"/>
              <a:t>成立</a:t>
            </a:r>
            <a:endParaRPr lang="en-US" altLang="zh-CN" dirty="0"/>
          </a:p>
          <a:p>
            <a:pPr lvl="1"/>
            <a:r>
              <a:rPr lang="zh-CN" altLang="en-US" dirty="0"/>
              <a:t>证明当</a:t>
            </a:r>
            <a:r>
              <a:rPr lang="en-US" altLang="zh-CN" dirty="0"/>
              <a:t>n=m</a:t>
            </a:r>
            <a:r>
              <a:rPr lang="zh-CN" altLang="en-US" dirty="0"/>
              <a:t>时，</a:t>
            </a:r>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19</a:t>
            </a:fld>
            <a:endParaRPr lang="en-US" altLang="zh-CN" dirty="0"/>
          </a:p>
        </p:txBody>
      </p:sp>
      <p:graphicFrame>
        <p:nvGraphicFramePr>
          <p:cNvPr id="5" name="对象 4"/>
          <p:cNvGraphicFramePr>
            <a:graphicFrameLocks noChangeAspect="1"/>
          </p:cNvGraphicFramePr>
          <p:nvPr>
            <p:extLst>
              <p:ext uri="{D42A27DB-BD31-4B8C-83A1-F6EECF244321}">
                <p14:modId xmlns:p14="http://schemas.microsoft.com/office/powerpoint/2010/main" val="1512517130"/>
              </p:ext>
            </p:extLst>
          </p:nvPr>
        </p:nvGraphicFramePr>
        <p:xfrm>
          <a:off x="2847218" y="1201750"/>
          <a:ext cx="5937250" cy="1327150"/>
        </p:xfrm>
        <a:graphic>
          <a:graphicData uri="http://schemas.openxmlformats.org/presentationml/2006/ole">
            <mc:AlternateContent xmlns:mc="http://schemas.openxmlformats.org/markup-compatibility/2006">
              <mc:Choice xmlns:v="urn:schemas-microsoft-com:vml" Requires="v">
                <p:oleObj spid="_x0000_s4794" name="公式" r:id="rId3" imgW="2425680" imgH="545760" progId="Equation.3">
                  <p:embed/>
                </p:oleObj>
              </mc:Choice>
              <mc:Fallback>
                <p:oleObj name="公式" r:id="rId3" imgW="2425680" imgH="545760" progId="Equation.3">
                  <p:embed/>
                  <p:pic>
                    <p:nvPicPr>
                      <p:cNvPr id="0" name="对象 17"/>
                      <p:cNvPicPr>
                        <a:picLocks noChangeAspect="1" noChangeArrowheads="1"/>
                      </p:cNvPicPr>
                      <p:nvPr/>
                    </p:nvPicPr>
                    <p:blipFill>
                      <a:blip r:embed="rId4"/>
                      <a:srcRect/>
                      <a:stretch>
                        <a:fillRect/>
                      </a:stretch>
                    </p:blipFill>
                    <p:spPr bwMode="auto">
                      <a:xfrm>
                        <a:off x="2847218" y="1201750"/>
                        <a:ext cx="5937250" cy="132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233739571"/>
              </p:ext>
            </p:extLst>
          </p:nvPr>
        </p:nvGraphicFramePr>
        <p:xfrm>
          <a:off x="841375" y="3968750"/>
          <a:ext cx="6435725" cy="2657475"/>
        </p:xfrm>
        <a:graphic>
          <a:graphicData uri="http://schemas.openxmlformats.org/presentationml/2006/ole">
            <mc:AlternateContent xmlns:mc="http://schemas.openxmlformats.org/markup-compatibility/2006">
              <mc:Choice xmlns:v="urn:schemas-microsoft-com:vml" Requires="v">
                <p:oleObj spid="_x0000_s4795" name="公式" r:id="rId5" imgW="2628720" imgH="1091880" progId="Equation.3">
                  <p:embed/>
                </p:oleObj>
              </mc:Choice>
              <mc:Fallback>
                <p:oleObj name="公式" r:id="rId5" imgW="2628720" imgH="1091880" progId="Equation.3">
                  <p:embed/>
                  <p:pic>
                    <p:nvPicPr>
                      <p:cNvPr id="0" name="对象 4"/>
                      <p:cNvPicPr>
                        <a:picLocks noChangeAspect="1" noChangeArrowheads="1"/>
                      </p:cNvPicPr>
                      <p:nvPr/>
                    </p:nvPicPr>
                    <p:blipFill>
                      <a:blip r:embed="rId6"/>
                      <a:srcRect/>
                      <a:stretch>
                        <a:fillRect/>
                      </a:stretch>
                    </p:blipFill>
                    <p:spPr bwMode="auto">
                      <a:xfrm>
                        <a:off x="841375" y="3968750"/>
                        <a:ext cx="6435725" cy="265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1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1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683537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dirty="0"/>
              <a:t>本章内容</a:t>
            </a:r>
          </a:p>
        </p:txBody>
      </p:sp>
      <p:sp>
        <p:nvSpPr>
          <p:cNvPr id="8195" name="内容占位符 2"/>
          <p:cNvSpPr>
            <a:spLocks noGrp="1"/>
          </p:cNvSpPr>
          <p:nvPr>
            <p:ph idx="1"/>
          </p:nvPr>
        </p:nvSpPr>
        <p:spPr/>
        <p:txBody>
          <a:bodyPr/>
          <a:lstStyle/>
          <a:p>
            <a:r>
              <a:rPr lang="zh-CN" altLang="en-US" dirty="0">
                <a:latin typeface="Arial" charset="0"/>
                <a:ea typeface="黑体" pitchFamily="2" charset="-122"/>
              </a:rPr>
              <a:t>随机算法的基本概念</a:t>
            </a:r>
            <a:endParaRPr lang="en-US" altLang="zh-CN" dirty="0">
              <a:latin typeface="Arial" charset="0"/>
              <a:ea typeface="黑体" pitchFamily="2" charset="-122"/>
            </a:endParaRPr>
          </a:p>
          <a:p>
            <a:r>
              <a:rPr lang="zh-CN" altLang="zh-CN" dirty="0"/>
              <a:t>随机采样问题</a:t>
            </a:r>
          </a:p>
          <a:p>
            <a:r>
              <a:rPr lang="zh-CN" altLang="zh-CN" dirty="0"/>
              <a:t>第</a:t>
            </a:r>
            <a:r>
              <a:rPr lang="en-US" altLang="zh-CN" dirty="0"/>
              <a:t>k</a:t>
            </a:r>
            <a:r>
              <a:rPr lang="zh-CN" altLang="zh-CN" dirty="0"/>
              <a:t>小元素问题的随机算法</a:t>
            </a:r>
          </a:p>
          <a:p>
            <a:r>
              <a:rPr lang="en-US" altLang="zh-CN" dirty="0"/>
              <a:t>Sherwood</a:t>
            </a:r>
            <a:r>
              <a:rPr lang="zh-CN" altLang="zh-CN" dirty="0"/>
              <a:t>随机化方法</a:t>
            </a:r>
          </a:p>
          <a:p>
            <a:r>
              <a:rPr lang="zh-CN" altLang="zh-CN" dirty="0"/>
              <a:t>判断字符串是否相等问题</a:t>
            </a:r>
          </a:p>
          <a:p>
            <a:r>
              <a:rPr lang="zh-CN" altLang="zh-CN" dirty="0"/>
              <a:t>子串匹配问题</a:t>
            </a:r>
          </a:p>
          <a:p>
            <a:r>
              <a:rPr lang="zh-CN" altLang="zh-CN" dirty="0"/>
              <a:t>求最近点对的随机算法</a:t>
            </a:r>
          </a:p>
          <a:p>
            <a:r>
              <a:rPr lang="zh-CN" altLang="zh-CN" dirty="0"/>
              <a:t>素数测试</a:t>
            </a:r>
          </a:p>
          <a:p>
            <a:endParaRPr lang="zh-CN" altLang="en-US" dirty="0">
              <a:latin typeface="Arial" charset="0"/>
              <a:ea typeface="黑体" pitchFamily="2" charset="-122"/>
            </a:endParaRPr>
          </a:p>
        </p:txBody>
      </p:sp>
      <p:sp>
        <p:nvSpPr>
          <p:cNvPr id="8196" name="灯片编号占位符 3"/>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66F650B-5347-4F36-8304-1500CA3F90AB}" type="slidenum">
              <a:rPr lang="en-US" altLang="zh-CN" smtClean="0">
                <a:solidFill>
                  <a:srgbClr val="006600"/>
                </a:solidFill>
                <a:latin typeface="Courier New" pitchFamily="49" charset="0"/>
                <a:ea typeface="华文新魏" pitchFamily="2" charset="-122"/>
              </a:rPr>
              <a:pPr eaLnBrk="1" hangingPunct="1"/>
              <a:t>2</a:t>
            </a:fld>
            <a:endParaRPr lang="en-US" altLang="zh-CN">
              <a:solidFill>
                <a:srgbClr val="006600"/>
              </a:solidFill>
              <a:latin typeface="Courier New" pitchFamily="49" charset="0"/>
              <a:ea typeface="华文新魏"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Sherwood</a:t>
            </a:r>
            <a:r>
              <a:rPr lang="zh-CN" altLang="zh-CN" dirty="0"/>
              <a:t>随机化方法</a:t>
            </a:r>
            <a:endParaRPr lang="zh-CN" altLang="en-US" dirty="0"/>
          </a:p>
        </p:txBody>
      </p:sp>
      <p:sp>
        <p:nvSpPr>
          <p:cNvPr id="3" name="内容占位符 2"/>
          <p:cNvSpPr>
            <a:spLocks noGrp="1"/>
          </p:cNvSpPr>
          <p:nvPr>
            <p:ph idx="1"/>
          </p:nvPr>
        </p:nvSpPr>
        <p:spPr>
          <a:xfrm>
            <a:off x="457200" y="1484313"/>
            <a:ext cx="8229600" cy="5373687"/>
          </a:xfrm>
        </p:spPr>
        <p:txBody>
          <a:bodyPr/>
          <a:lstStyle/>
          <a:p>
            <a:r>
              <a:rPr lang="zh-CN" altLang="en-US" dirty="0"/>
              <a:t>一般过程</a:t>
            </a:r>
            <a:endParaRPr lang="en-US" altLang="zh-CN" dirty="0"/>
          </a:p>
          <a:p>
            <a:pPr lvl="1"/>
            <a:r>
              <a:rPr lang="zh-CN" altLang="en-US" dirty="0"/>
              <a:t>若</a:t>
            </a:r>
            <a:r>
              <a:rPr lang="zh-CN" altLang="zh-CN" dirty="0"/>
              <a:t>问题已经有</a:t>
            </a:r>
            <a:r>
              <a:rPr lang="zh-CN" altLang="zh-CN" dirty="0">
                <a:solidFill>
                  <a:srgbClr val="0000A8"/>
                </a:solidFill>
              </a:rPr>
              <a:t>平均性质较好的确定性算法，</a:t>
            </a:r>
          </a:p>
          <a:p>
            <a:pPr lvl="1"/>
            <a:r>
              <a:rPr lang="zh-CN" altLang="zh-CN" dirty="0">
                <a:solidFill>
                  <a:srgbClr val="0000A8"/>
                </a:solidFill>
              </a:rPr>
              <a:t>但是该算法在最坏情况下效率不高，</a:t>
            </a:r>
          </a:p>
          <a:p>
            <a:pPr lvl="1"/>
            <a:r>
              <a:rPr lang="zh-CN" altLang="zh-CN" dirty="0">
                <a:solidFill>
                  <a:srgbClr val="0000A8"/>
                </a:solidFill>
              </a:rPr>
              <a:t>引入一个随机数发生器</a:t>
            </a:r>
            <a:r>
              <a:rPr lang="en-US" altLang="zh-CN" dirty="0">
                <a:solidFill>
                  <a:srgbClr val="0000A8"/>
                </a:solidFill>
              </a:rPr>
              <a:t>(</a:t>
            </a:r>
            <a:r>
              <a:rPr lang="zh-CN" altLang="zh-CN" dirty="0">
                <a:solidFill>
                  <a:srgbClr val="0000A8"/>
                </a:solidFill>
              </a:rPr>
              <a:t>通常服从均匀分布</a:t>
            </a:r>
            <a:r>
              <a:rPr lang="en-US" altLang="zh-CN" dirty="0">
                <a:solidFill>
                  <a:srgbClr val="0000A8"/>
                </a:solidFill>
              </a:rPr>
              <a:t>)</a:t>
            </a:r>
            <a:endParaRPr lang="zh-CN" altLang="zh-CN" dirty="0">
              <a:solidFill>
                <a:srgbClr val="0000A8"/>
              </a:solidFill>
            </a:endParaRPr>
          </a:p>
          <a:p>
            <a:pPr lvl="1"/>
            <a:r>
              <a:rPr lang="zh-CN" altLang="zh-CN" dirty="0">
                <a:solidFill>
                  <a:srgbClr val="0000A8"/>
                </a:solidFill>
              </a:rPr>
              <a:t>将一个确定性算法改成一个随机算法</a:t>
            </a:r>
            <a:endParaRPr lang="en-US" altLang="zh-CN" dirty="0">
              <a:solidFill>
                <a:srgbClr val="0000A8"/>
              </a:solidFill>
            </a:endParaRPr>
          </a:p>
          <a:p>
            <a:pPr lvl="1"/>
            <a:r>
              <a:rPr lang="zh-CN" altLang="en-US" dirty="0"/>
              <a:t>例如：</a:t>
            </a:r>
            <a:endParaRPr lang="en-US" altLang="zh-CN" dirty="0"/>
          </a:p>
          <a:p>
            <a:pPr lvl="2"/>
            <a:r>
              <a:rPr lang="zh-CN" altLang="en-US" dirty="0"/>
              <a:t>快速排序，每次选择一个基准数，比它小的放左边，大的放右边，如此递归</a:t>
            </a:r>
            <a:endParaRPr lang="en-US" altLang="zh-CN" dirty="0"/>
          </a:p>
          <a:p>
            <a:pPr lvl="2"/>
            <a:r>
              <a:rPr lang="zh-CN" altLang="en-US" dirty="0"/>
              <a:t>平均效率很好，但是最坏情况下，每次选择的基准若都是最小的，或是最大的，算法效率不高</a:t>
            </a:r>
            <a:endParaRPr lang="en-US" altLang="zh-CN" dirty="0"/>
          </a:p>
          <a:p>
            <a:pPr lvl="2"/>
            <a:r>
              <a:rPr lang="zh-CN" altLang="en-US" dirty="0"/>
              <a:t>可随机预处理</a:t>
            </a:r>
            <a:r>
              <a:rPr lang="en-US" altLang="zh-CN" dirty="0"/>
              <a:t>(</a:t>
            </a:r>
            <a:r>
              <a:rPr lang="zh-CN" altLang="en-US" dirty="0">
                <a:solidFill>
                  <a:srgbClr val="FF0000"/>
                </a:solidFill>
              </a:rPr>
              <a:t>洗牌</a:t>
            </a:r>
            <a:r>
              <a:rPr lang="en-US" altLang="zh-CN" dirty="0"/>
              <a:t>)</a:t>
            </a:r>
            <a:r>
              <a:rPr lang="zh-CN" altLang="en-US" dirty="0"/>
              <a:t>，使输入均匀分布，再运行算法</a:t>
            </a:r>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20</a:t>
            </a:fld>
            <a:endParaRPr lang="en-US" altLang="zh-CN" dirty="0"/>
          </a:p>
        </p:txBody>
      </p:sp>
    </p:spTree>
    <p:extLst>
      <p:ext uri="{BB962C8B-B14F-4D97-AF65-F5344CB8AC3E}">
        <p14:creationId xmlns:p14="http://schemas.microsoft.com/office/powerpoint/2010/main" val="696630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判断字符串是否相等</a:t>
            </a:r>
            <a:r>
              <a:rPr lang="en-US" altLang="zh-CN" dirty="0"/>
              <a:t>(Monte Carlo)</a:t>
            </a:r>
            <a:endParaRPr lang="zh-CN" altLang="en-US" dirty="0"/>
          </a:p>
        </p:txBody>
      </p:sp>
      <p:sp>
        <p:nvSpPr>
          <p:cNvPr id="3" name="内容占位符 2"/>
          <p:cNvSpPr>
            <a:spLocks noGrp="1"/>
          </p:cNvSpPr>
          <p:nvPr>
            <p:ph idx="1"/>
          </p:nvPr>
        </p:nvSpPr>
        <p:spPr/>
        <p:txBody>
          <a:bodyPr/>
          <a:lstStyle/>
          <a:p>
            <a:r>
              <a:rPr lang="zh-CN" altLang="zh-CN" dirty="0"/>
              <a:t>设</a:t>
            </a:r>
            <a:r>
              <a:rPr lang="en-US" altLang="zh-CN" dirty="0"/>
              <a:t>A</a:t>
            </a:r>
            <a:r>
              <a:rPr lang="zh-CN" altLang="zh-CN" dirty="0"/>
              <a:t>处有一个长字符串</a:t>
            </a:r>
            <a:r>
              <a:rPr lang="en-US" altLang="zh-CN" dirty="0"/>
              <a:t>x</a:t>
            </a:r>
            <a:r>
              <a:rPr lang="zh-CN" altLang="zh-CN" dirty="0"/>
              <a:t>（</a:t>
            </a:r>
            <a:r>
              <a:rPr lang="en-US" altLang="zh-CN" dirty="0"/>
              <a:t>e.g. </a:t>
            </a:r>
            <a:r>
              <a:rPr lang="zh-CN" altLang="zh-CN" dirty="0"/>
              <a:t>长度为</a:t>
            </a:r>
            <a:r>
              <a:rPr lang="en-US" altLang="zh-CN" dirty="0"/>
              <a:t>10</a:t>
            </a:r>
            <a:r>
              <a:rPr lang="en-US" altLang="zh-CN" baseline="30000" dirty="0"/>
              <a:t>6</a:t>
            </a:r>
            <a:r>
              <a:rPr lang="zh-CN" altLang="zh-CN" dirty="0"/>
              <a:t>），</a:t>
            </a:r>
          </a:p>
          <a:p>
            <a:r>
              <a:rPr lang="en-US" altLang="zh-CN" dirty="0"/>
              <a:t>B</a:t>
            </a:r>
            <a:r>
              <a:rPr lang="zh-CN" altLang="zh-CN" dirty="0"/>
              <a:t>处也有一个长字符串</a:t>
            </a:r>
            <a:r>
              <a:rPr lang="en-US" altLang="zh-CN" dirty="0"/>
              <a:t>y</a:t>
            </a:r>
            <a:r>
              <a:rPr lang="zh-CN" altLang="zh-CN" dirty="0"/>
              <a:t>，</a:t>
            </a:r>
            <a:endParaRPr lang="en-US" altLang="zh-CN" dirty="0"/>
          </a:p>
          <a:p>
            <a:r>
              <a:rPr lang="en-US" altLang="zh-CN" dirty="0"/>
              <a:t>A</a:t>
            </a:r>
            <a:r>
              <a:rPr lang="zh-CN" altLang="zh-CN" dirty="0"/>
              <a:t>将</a:t>
            </a:r>
            <a:r>
              <a:rPr lang="en-US" altLang="zh-CN" dirty="0"/>
              <a:t>x</a:t>
            </a:r>
            <a:r>
              <a:rPr lang="zh-CN" altLang="zh-CN" dirty="0"/>
              <a:t>发给</a:t>
            </a:r>
            <a:r>
              <a:rPr lang="en-US" altLang="zh-CN" dirty="0"/>
              <a:t>B</a:t>
            </a:r>
            <a:r>
              <a:rPr lang="zh-CN" altLang="zh-CN" dirty="0"/>
              <a:t>，由</a:t>
            </a:r>
            <a:r>
              <a:rPr lang="en-US" altLang="zh-CN" dirty="0"/>
              <a:t>B</a:t>
            </a:r>
            <a:r>
              <a:rPr lang="zh-CN" altLang="zh-CN" dirty="0"/>
              <a:t>判断是否有</a:t>
            </a:r>
            <a:r>
              <a:rPr lang="en-US" altLang="zh-CN" dirty="0"/>
              <a:t>x=y</a:t>
            </a:r>
          </a:p>
          <a:p>
            <a:pPr lvl="1"/>
            <a:r>
              <a:rPr lang="zh-CN" altLang="zh-CN" dirty="0"/>
              <a:t>首先由</a:t>
            </a:r>
            <a:r>
              <a:rPr lang="en-US" altLang="zh-CN" dirty="0"/>
              <a:t>A</a:t>
            </a:r>
            <a:r>
              <a:rPr lang="zh-CN" altLang="zh-CN" dirty="0"/>
              <a:t>发一个</a:t>
            </a:r>
            <a:r>
              <a:rPr lang="en-US" altLang="zh-CN" dirty="0"/>
              <a:t>x</a:t>
            </a:r>
            <a:r>
              <a:rPr lang="zh-CN" altLang="zh-CN" dirty="0"/>
              <a:t>的长度给</a:t>
            </a:r>
            <a:r>
              <a:rPr lang="en-US" altLang="zh-CN" dirty="0"/>
              <a:t>B</a:t>
            </a:r>
            <a:r>
              <a:rPr lang="zh-CN" altLang="zh-CN" dirty="0"/>
              <a:t>，若长度不等，则</a:t>
            </a:r>
            <a:r>
              <a:rPr lang="en-US" altLang="zh-CN" dirty="0"/>
              <a:t>x</a:t>
            </a:r>
            <a:r>
              <a:rPr lang="zh-CN" altLang="zh-CN" dirty="0"/>
              <a:t>≠</a:t>
            </a:r>
            <a:r>
              <a:rPr lang="en-US" altLang="zh-CN" dirty="0"/>
              <a:t>y</a:t>
            </a:r>
          </a:p>
          <a:p>
            <a:pPr lvl="1"/>
            <a:r>
              <a:rPr lang="zh-CN" altLang="zh-CN" dirty="0"/>
              <a:t>若长度相等，则采用“取指纹”的方法：</a:t>
            </a:r>
          </a:p>
          <a:p>
            <a:pPr lvl="2"/>
            <a:r>
              <a:rPr lang="en-US" altLang="zh-CN" dirty="0"/>
              <a:t>A</a:t>
            </a:r>
            <a:r>
              <a:rPr lang="zh-CN" altLang="zh-CN" dirty="0"/>
              <a:t>对</a:t>
            </a:r>
            <a:r>
              <a:rPr lang="en-US" altLang="zh-CN" dirty="0"/>
              <a:t>x</a:t>
            </a:r>
            <a:r>
              <a:rPr lang="zh-CN" altLang="zh-CN" dirty="0"/>
              <a:t>进行处理，取出</a:t>
            </a:r>
            <a:r>
              <a:rPr lang="en-US" altLang="zh-CN" dirty="0"/>
              <a:t>x</a:t>
            </a:r>
            <a:r>
              <a:rPr lang="zh-CN" altLang="zh-CN" dirty="0"/>
              <a:t>的“指纹”，将指纹发给</a:t>
            </a:r>
            <a:r>
              <a:rPr lang="en-US" altLang="zh-CN" dirty="0"/>
              <a:t>B</a:t>
            </a:r>
            <a:endParaRPr lang="zh-CN" altLang="zh-CN" dirty="0"/>
          </a:p>
          <a:p>
            <a:pPr lvl="2"/>
            <a:r>
              <a:rPr lang="zh-CN" altLang="zh-CN" dirty="0"/>
              <a:t>由</a:t>
            </a:r>
            <a:r>
              <a:rPr lang="en-US" altLang="zh-CN" dirty="0"/>
              <a:t>B</a:t>
            </a:r>
            <a:r>
              <a:rPr lang="zh-CN" altLang="zh-CN" dirty="0"/>
              <a:t>检查</a:t>
            </a:r>
            <a:r>
              <a:rPr lang="en-US" altLang="zh-CN" dirty="0"/>
              <a:t>x</a:t>
            </a:r>
            <a:r>
              <a:rPr lang="zh-CN" altLang="zh-CN" dirty="0"/>
              <a:t>的指纹是否等于</a:t>
            </a:r>
            <a:r>
              <a:rPr lang="en-US" altLang="zh-CN" dirty="0"/>
              <a:t>y </a:t>
            </a:r>
            <a:r>
              <a:rPr lang="zh-CN" altLang="zh-CN" dirty="0"/>
              <a:t>的指纹</a:t>
            </a:r>
          </a:p>
          <a:p>
            <a:pPr lvl="2"/>
            <a:r>
              <a:rPr lang="zh-CN" altLang="zh-CN" dirty="0"/>
              <a:t>若取</a:t>
            </a:r>
            <a:r>
              <a:rPr lang="en-US" altLang="zh-CN" dirty="0"/>
              <a:t>k</a:t>
            </a:r>
            <a:r>
              <a:rPr lang="zh-CN" altLang="zh-CN" dirty="0"/>
              <a:t>次指纹</a:t>
            </a:r>
            <a:r>
              <a:rPr lang="en-US" altLang="zh-CN" dirty="0"/>
              <a:t>(</a:t>
            </a:r>
            <a:r>
              <a:rPr lang="zh-CN" altLang="zh-CN" dirty="0"/>
              <a:t>每次</a:t>
            </a:r>
            <a:r>
              <a:rPr lang="zh-CN" altLang="en-US" dirty="0"/>
              <a:t>指纹</a:t>
            </a:r>
            <a:r>
              <a:rPr lang="zh-CN" altLang="zh-CN" dirty="0"/>
              <a:t>不同</a:t>
            </a:r>
            <a:r>
              <a:rPr lang="en-US" altLang="zh-CN" dirty="0"/>
              <a:t>)</a:t>
            </a:r>
            <a:r>
              <a:rPr lang="zh-CN" altLang="zh-CN" dirty="0"/>
              <a:t>，每次两者结果均相同，则认为</a:t>
            </a:r>
            <a:r>
              <a:rPr lang="en-US" altLang="zh-CN" dirty="0"/>
              <a:t>x</a:t>
            </a:r>
            <a:r>
              <a:rPr lang="zh-CN" altLang="zh-CN" dirty="0"/>
              <a:t>与</a:t>
            </a:r>
            <a:r>
              <a:rPr lang="en-US" altLang="zh-CN" dirty="0"/>
              <a:t>y</a:t>
            </a:r>
            <a:r>
              <a:rPr lang="zh-CN" altLang="zh-CN" dirty="0"/>
              <a:t>是相等的。</a:t>
            </a:r>
            <a:endParaRPr lang="en-US" altLang="zh-CN" dirty="0"/>
          </a:p>
          <a:p>
            <a:pPr lvl="2"/>
            <a:r>
              <a:rPr lang="zh-CN" altLang="zh-CN" dirty="0"/>
              <a:t>随着</a:t>
            </a:r>
            <a:r>
              <a:rPr lang="en-US" altLang="zh-CN" dirty="0"/>
              <a:t>k</a:t>
            </a:r>
            <a:r>
              <a:rPr lang="zh-CN" altLang="zh-CN" dirty="0"/>
              <a:t>的增大，误判率可趋于</a:t>
            </a:r>
            <a:r>
              <a:rPr lang="en-US" altLang="zh-CN" dirty="0"/>
              <a:t>0</a:t>
            </a:r>
            <a:endParaRPr lang="zh-CN" altLang="en-US" dirty="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21</a:t>
            </a:fld>
            <a:endParaRPr lang="en-US" altLang="zh-CN" dirty="0"/>
          </a:p>
        </p:txBody>
      </p:sp>
    </p:spTree>
    <p:extLst>
      <p:ext uri="{BB962C8B-B14F-4D97-AF65-F5344CB8AC3E}">
        <p14:creationId xmlns:p14="http://schemas.microsoft.com/office/powerpoint/2010/main" val="2705322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判断字符串是否相等</a:t>
            </a:r>
            <a:r>
              <a:rPr lang="en-US" altLang="zh-CN" dirty="0"/>
              <a:t>(Monte Carlo)</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字符串</a:t>
                </a:r>
                <a:r>
                  <a:rPr lang="en-US" altLang="zh-CN" dirty="0"/>
                  <a:t>X</a:t>
                </a:r>
                <a:r>
                  <a:rPr lang="zh-CN" altLang="en-US" dirty="0"/>
                  <a:t>的指纹取法</a:t>
                </a:r>
                <a:endParaRPr lang="en-US" altLang="zh-CN" dirty="0"/>
              </a:p>
              <a:p>
                <a:pPr lvl="1"/>
                <a:r>
                  <a:rPr lang="zh-CN" altLang="en-US" dirty="0"/>
                  <a:t>令字符串</a:t>
                </a:r>
                <a:r>
                  <a:rPr lang="en-US" altLang="zh-CN" dirty="0"/>
                  <a:t>x</a:t>
                </a:r>
                <a:r>
                  <a:rPr lang="zh-CN" altLang="zh-CN" dirty="0"/>
                  <a:t>的</a:t>
                </a:r>
                <a:r>
                  <a:rPr lang="zh-CN" altLang="en-US" dirty="0"/>
                  <a:t>二进制</a:t>
                </a:r>
                <a:r>
                  <a:rPr lang="zh-CN" altLang="zh-CN" dirty="0"/>
                  <a:t>编码</a:t>
                </a:r>
                <a:r>
                  <a:rPr lang="zh-CN" altLang="en-US" dirty="0"/>
                  <a:t>，长度为</a:t>
                </a:r>
                <a:r>
                  <a:rPr lang="en-US" altLang="zh-CN" dirty="0"/>
                  <a:t>n</a:t>
                </a:r>
                <a:r>
                  <a:rPr lang="zh-CN" altLang="en-US" dirty="0"/>
                  <a:t>，则 </a:t>
                </a:r>
                <a:r>
                  <a:rPr lang="en-US" altLang="zh-CN" dirty="0"/>
                  <a:t>x &lt; 2</a:t>
                </a:r>
                <a:r>
                  <a:rPr lang="en-US" altLang="zh-CN" baseline="30000" dirty="0"/>
                  <a:t>n</a:t>
                </a:r>
                <a:endParaRPr lang="en-US" altLang="zh-CN" dirty="0"/>
              </a:p>
              <a:p>
                <a:pPr lvl="1"/>
                <a:r>
                  <a:rPr lang="zh-CN" altLang="en-US" dirty="0"/>
                  <a:t>取</a:t>
                </a:r>
                <a:r>
                  <a:rPr lang="en-US" altLang="zh-CN" dirty="0"/>
                  <a:t>f(x) </a:t>
                </a:r>
                <a:r>
                  <a:rPr lang="en-US" altLang="zh-CN" dirty="0">
                    <a:sym typeface="Symbol"/>
                  </a:rPr>
                  <a:t></a:t>
                </a:r>
                <a:r>
                  <a:rPr lang="en-US" altLang="zh-CN" dirty="0"/>
                  <a:t> x(mod p)</a:t>
                </a:r>
                <a:r>
                  <a:rPr lang="zh-CN" altLang="zh-CN" dirty="0"/>
                  <a:t>作为</a:t>
                </a:r>
                <a:r>
                  <a:rPr lang="en-US" altLang="zh-CN" dirty="0"/>
                  <a:t>x</a:t>
                </a:r>
                <a:r>
                  <a:rPr lang="zh-CN" altLang="zh-CN" dirty="0"/>
                  <a:t>的指纹</a:t>
                </a:r>
                <a:r>
                  <a:rPr lang="zh-CN" altLang="en-US" dirty="0"/>
                  <a:t>，</a:t>
                </a:r>
                <a:endParaRPr lang="en-US" altLang="zh-CN" dirty="0"/>
              </a:p>
              <a:p>
                <a:pPr lvl="2"/>
                <a:r>
                  <a:rPr lang="zh-CN" altLang="en-US" dirty="0"/>
                  <a:t>其中</a:t>
                </a:r>
                <a:r>
                  <a:rPr lang="en-US" altLang="zh-CN" dirty="0"/>
                  <a:t>p</a:t>
                </a:r>
                <a:r>
                  <a:rPr lang="zh-CN" altLang="zh-CN" dirty="0"/>
                  <a:t>是小于</a:t>
                </a:r>
                <a:r>
                  <a:rPr lang="en-US" altLang="zh-CN" dirty="0"/>
                  <a:t>2n</a:t>
                </a:r>
                <a:r>
                  <a:rPr lang="en-US" altLang="zh-CN" baseline="30000" dirty="0"/>
                  <a:t>2</a:t>
                </a:r>
                <a:r>
                  <a:rPr lang="zh-CN" altLang="en-US" dirty="0"/>
                  <a:t>的</a:t>
                </a:r>
                <a:r>
                  <a:rPr lang="zh-CN" altLang="zh-CN" dirty="0"/>
                  <a:t>素数</a:t>
                </a:r>
                <a:r>
                  <a:rPr lang="zh-CN" altLang="en-US" dirty="0"/>
                  <a:t>，</a:t>
                </a:r>
                <a:endParaRPr lang="en-US" altLang="zh-CN" dirty="0"/>
              </a:p>
              <a:p>
                <a:pPr lvl="2"/>
                <a:r>
                  <a:rPr lang="en-US" altLang="zh-CN" dirty="0"/>
                  <a:t>p </a:t>
                </a:r>
                <a:r>
                  <a:rPr lang="zh-CN" altLang="en-US" dirty="0"/>
                  <a:t>二进制长度：</a:t>
                </a:r>
                <a:r>
                  <a:rPr lang="en-US" altLang="zh-CN" dirty="0"/>
                  <a:t>log</a:t>
                </a:r>
                <a:r>
                  <a:rPr lang="en-US" altLang="zh-CN" baseline="-25000" dirty="0"/>
                  <a:t>2</a:t>
                </a:r>
                <a:r>
                  <a:rPr lang="en-US" altLang="zh-CN" dirty="0"/>
                  <a:t>p</a:t>
                </a:r>
                <a:r>
                  <a:rPr lang="zh-CN" altLang="zh-CN" dirty="0"/>
                  <a:t>≤</a:t>
                </a:r>
                <a:r>
                  <a:rPr lang="en-US" altLang="zh-CN" dirty="0">
                    <a:sym typeface="Symbol"/>
                  </a:rPr>
                  <a:t></a:t>
                </a:r>
                <a:r>
                  <a:rPr lang="en-US" altLang="zh-CN" dirty="0"/>
                  <a:t>log</a:t>
                </a:r>
                <a:r>
                  <a:rPr lang="en-US" altLang="zh-CN" baseline="-25000" dirty="0"/>
                  <a:t>2</a:t>
                </a:r>
                <a:r>
                  <a:rPr lang="en-US" altLang="zh-CN" dirty="0"/>
                  <a:t>(2n</a:t>
                </a:r>
                <a:r>
                  <a:rPr lang="en-US" altLang="zh-CN" baseline="30000" dirty="0"/>
                  <a:t>2</a:t>
                </a:r>
                <a:r>
                  <a:rPr lang="en-US" altLang="zh-CN" dirty="0"/>
                  <a:t>)</a:t>
                </a:r>
                <a:r>
                  <a:rPr lang="en-US" altLang="zh-CN" dirty="0">
                    <a:sym typeface="Symbol"/>
                  </a:rPr>
                  <a:t></a:t>
                </a:r>
                <a:r>
                  <a:rPr lang="en-US" altLang="zh-CN" dirty="0"/>
                  <a:t>+1=O(log</a:t>
                </a:r>
                <a:r>
                  <a:rPr lang="en-US" altLang="zh-CN" baseline="-25000" dirty="0"/>
                  <a:t>2</a:t>
                </a:r>
                <a:r>
                  <a:rPr lang="en-US" altLang="zh-CN" dirty="0"/>
                  <a:t>n),</a:t>
                </a:r>
              </a:p>
              <a:p>
                <a:pPr lvl="2"/>
                <a:r>
                  <a:rPr lang="en-US" altLang="zh-CN" dirty="0"/>
                  <a:t>f(x)</a:t>
                </a:r>
                <a:r>
                  <a:rPr lang="zh-CN" altLang="en-US" dirty="0"/>
                  <a:t>的二进制长度</a:t>
                </a:r>
                <a:r>
                  <a:rPr lang="zh-CN" altLang="zh-CN" dirty="0"/>
                  <a:t>≤</a:t>
                </a:r>
                <a:r>
                  <a:rPr lang="en-US" altLang="zh-CN" dirty="0"/>
                  <a:t> log</a:t>
                </a:r>
                <a:r>
                  <a:rPr lang="en-US" altLang="zh-CN" baseline="-25000" dirty="0"/>
                  <a:t>2</a:t>
                </a:r>
                <a:r>
                  <a:rPr lang="en-US" altLang="zh-CN" dirty="0"/>
                  <a:t>p</a:t>
                </a:r>
                <a:r>
                  <a:rPr lang="zh-CN" altLang="en-US" dirty="0"/>
                  <a:t>，即</a:t>
                </a:r>
                <a:r>
                  <a:rPr lang="zh-CN" altLang="zh-CN" dirty="0"/>
                  <a:t>传输长度可大大缩短</a:t>
                </a:r>
                <a:endParaRPr lang="en-US" altLang="zh-CN" dirty="0"/>
              </a:p>
              <a:p>
                <a:pPr lvl="3"/>
                <a:r>
                  <a:rPr lang="en-US" altLang="zh-CN" b="1" dirty="0"/>
                  <a:t>x </a:t>
                </a:r>
                <a:r>
                  <a:rPr lang="zh-CN" altLang="en-US" b="1" dirty="0"/>
                  <a:t>的二进制是</a:t>
                </a:r>
                <a:r>
                  <a:rPr lang="en-US" altLang="zh-CN" b="1" dirty="0"/>
                  <a:t>10</a:t>
                </a:r>
                <a:r>
                  <a:rPr lang="en-US" altLang="zh-CN" b="1" baseline="30000" dirty="0"/>
                  <a:t>6</a:t>
                </a:r>
                <a:r>
                  <a:rPr lang="zh-CN" altLang="zh-CN" b="1" dirty="0"/>
                  <a:t>位，即</a:t>
                </a:r>
                <a:r>
                  <a:rPr lang="en-US" altLang="zh-CN" b="1" dirty="0"/>
                  <a:t>n=10</a:t>
                </a:r>
                <a:r>
                  <a:rPr lang="en-US" altLang="zh-CN" b="1" baseline="30000" dirty="0"/>
                  <a:t>6</a:t>
                </a:r>
                <a:r>
                  <a:rPr lang="zh-CN" altLang="en-US" b="1" dirty="0"/>
                  <a:t>，</a:t>
                </a:r>
                <a:r>
                  <a:rPr lang="zh-CN" altLang="zh-CN" b="1" dirty="0"/>
                  <a:t>则</a:t>
                </a:r>
                <a:r>
                  <a:rPr lang="en-US" altLang="zh-CN" b="1" dirty="0"/>
                  <a:t> p &lt; 2</a:t>
                </a:r>
                <a:r>
                  <a:rPr lang="zh-CN" altLang="zh-CN" b="1" dirty="0"/>
                  <a:t>×</a:t>
                </a:r>
                <a:r>
                  <a:rPr lang="en-US" altLang="zh-CN" b="1" dirty="0"/>
                  <a:t>10</a:t>
                </a:r>
                <a:r>
                  <a:rPr lang="en-US" altLang="zh-CN" b="1" baseline="30000" dirty="0"/>
                  <a:t>12</a:t>
                </a:r>
                <a:r>
                  <a:rPr lang="zh-CN" altLang="zh-CN" b="1" dirty="0"/>
                  <a:t>≈</a:t>
                </a:r>
                <a:r>
                  <a:rPr lang="en-US" altLang="zh-CN" b="1" dirty="0"/>
                  <a:t>2</a:t>
                </a:r>
                <a:r>
                  <a:rPr lang="en-US" altLang="zh-CN" b="1" baseline="30000" dirty="0"/>
                  <a:t>40.8631</a:t>
                </a:r>
              </a:p>
              <a:p>
                <a:pPr lvl="3"/>
                <a:r>
                  <a:rPr lang="en-US" altLang="zh-CN" b="1" dirty="0"/>
                  <a:t>f(x)</a:t>
                </a:r>
                <a:r>
                  <a:rPr lang="zh-CN" altLang="zh-CN" b="1" dirty="0"/>
                  <a:t>位数不超过</a:t>
                </a:r>
                <a:r>
                  <a:rPr lang="en-US" altLang="zh-CN" b="1" dirty="0"/>
                  <a:t>41</a:t>
                </a:r>
                <a:r>
                  <a:rPr lang="zh-CN" altLang="zh-CN" b="1" dirty="0"/>
                  <a:t>位</a:t>
                </a:r>
                <a:r>
                  <a:rPr lang="zh-CN" altLang="en-US" b="1" dirty="0"/>
                  <a:t>，</a:t>
                </a:r>
                <a:r>
                  <a:rPr lang="zh-CN" altLang="zh-CN" b="1" dirty="0"/>
                  <a:t>传输一次</a:t>
                </a:r>
                <a:r>
                  <a:rPr lang="zh-CN" altLang="en-US" b="1" dirty="0"/>
                  <a:t>指纹 </a:t>
                </a:r>
                <a:r>
                  <a:rPr lang="en-US" altLang="zh-CN" b="1" dirty="0"/>
                  <a:t>f </a:t>
                </a:r>
                <a:r>
                  <a:rPr lang="zh-CN" altLang="zh-CN" b="1" dirty="0"/>
                  <a:t>可节省约</a:t>
                </a:r>
                <a:r>
                  <a:rPr lang="en-US" altLang="zh-CN" b="1" dirty="0"/>
                  <a:t>2.5</a:t>
                </a:r>
                <a:r>
                  <a:rPr lang="zh-CN" altLang="zh-CN" b="1" dirty="0"/>
                  <a:t>万倍</a:t>
                </a:r>
                <a:endParaRPr lang="en-US" altLang="zh-CN" b="1" dirty="0"/>
              </a:p>
              <a:p>
                <a:pPr lvl="3"/>
                <a:r>
                  <a:rPr lang="zh-CN" altLang="en-US" sz="2000" b="1" dirty="0">
                    <a:solidFill>
                      <a:srgbClr val="C00000"/>
                    </a:solidFill>
                  </a:rPr>
                  <a:t>根据下面所做的分析，错判率小于</a:t>
                </a:r>
                <a14:m>
                  <m:oMath xmlns:m="http://schemas.openxmlformats.org/officeDocument/2006/math">
                    <m:f>
                      <m:fPr>
                        <m:ctrlPr>
                          <a:rPr lang="en-US" altLang="zh-CN" sz="2000" b="1" i="1">
                            <a:solidFill>
                              <a:srgbClr val="C00000"/>
                            </a:solidFill>
                            <a:latin typeface="Cambria Math" panose="02040503050406030204" pitchFamily="18" charset="0"/>
                          </a:rPr>
                        </m:ctrlPr>
                      </m:fPr>
                      <m:num>
                        <m:r>
                          <a:rPr lang="en-US" altLang="zh-CN" sz="2000" b="1">
                            <a:solidFill>
                              <a:srgbClr val="C00000"/>
                            </a:solidFill>
                            <a:latin typeface="Cambria Math"/>
                          </a:rPr>
                          <m:t>𝟏</m:t>
                        </m:r>
                      </m:num>
                      <m:den>
                        <m:sSup>
                          <m:sSupPr>
                            <m:ctrlPr>
                              <a:rPr lang="en-US" altLang="zh-CN" sz="2000" b="1" i="1">
                                <a:solidFill>
                                  <a:srgbClr val="C00000"/>
                                </a:solidFill>
                                <a:latin typeface="Cambria Math" panose="02040503050406030204" pitchFamily="18" charset="0"/>
                              </a:rPr>
                            </m:ctrlPr>
                          </m:sSupPr>
                          <m:e>
                            <m:r>
                              <a:rPr lang="en-US" altLang="zh-CN" sz="2000" b="1">
                                <a:solidFill>
                                  <a:srgbClr val="C00000"/>
                                </a:solidFill>
                                <a:latin typeface="Cambria Math"/>
                              </a:rPr>
                              <m:t>𝟏𝟎</m:t>
                            </m:r>
                          </m:e>
                          <m:sup>
                            <m:r>
                              <a:rPr lang="en-US" altLang="zh-CN" sz="2000" b="1">
                                <a:solidFill>
                                  <a:srgbClr val="C00000"/>
                                </a:solidFill>
                                <a:latin typeface="Cambria Math"/>
                              </a:rPr>
                              <m:t>𝟔</m:t>
                            </m:r>
                          </m:sup>
                        </m:sSup>
                      </m:den>
                    </m:f>
                  </m:oMath>
                </a14:m>
                <a:endParaRPr lang="en-US" altLang="zh-CN" sz="2000" b="1" dirty="0">
                  <a:solidFill>
                    <a:srgbClr val="C00000"/>
                  </a:solidFill>
                </a:endParaRPr>
              </a:p>
              <a:p>
                <a:pPr lvl="3"/>
                <a:r>
                  <a:rPr lang="zh-CN" altLang="en-US" sz="2000" b="1" dirty="0">
                    <a:solidFill>
                      <a:srgbClr val="C00000"/>
                    </a:solidFill>
                  </a:rPr>
                  <a:t>若取</a:t>
                </a:r>
                <a:r>
                  <a:rPr lang="en-US" altLang="zh-CN" sz="2000" b="1" dirty="0">
                    <a:solidFill>
                      <a:srgbClr val="C00000"/>
                    </a:solidFill>
                  </a:rPr>
                  <a:t>5</a:t>
                </a:r>
                <a:r>
                  <a:rPr lang="zh-CN" altLang="en-US" sz="2000" b="1" dirty="0">
                    <a:solidFill>
                      <a:srgbClr val="C00000"/>
                    </a:solidFill>
                  </a:rPr>
                  <a:t>次指纹，错判率小于</a:t>
                </a:r>
                <a14:m>
                  <m:oMath xmlns:m="http://schemas.openxmlformats.org/officeDocument/2006/math">
                    <m:f>
                      <m:fPr>
                        <m:ctrlPr>
                          <a:rPr lang="en-US" altLang="zh-CN" sz="2000" b="1" i="1">
                            <a:solidFill>
                              <a:srgbClr val="C00000"/>
                            </a:solidFill>
                            <a:latin typeface="Cambria Math" panose="02040503050406030204" pitchFamily="18" charset="0"/>
                          </a:rPr>
                        </m:ctrlPr>
                      </m:fPr>
                      <m:num>
                        <m:r>
                          <a:rPr lang="en-US" altLang="zh-CN" sz="2000" b="1">
                            <a:solidFill>
                              <a:srgbClr val="C00000"/>
                            </a:solidFill>
                            <a:latin typeface="Cambria Math"/>
                          </a:rPr>
                          <m:t>𝟏</m:t>
                        </m:r>
                      </m:num>
                      <m:den>
                        <m:sSup>
                          <m:sSupPr>
                            <m:ctrlPr>
                              <a:rPr lang="en-US" altLang="zh-CN" sz="2000" b="1" i="1">
                                <a:solidFill>
                                  <a:srgbClr val="C00000"/>
                                </a:solidFill>
                                <a:latin typeface="Cambria Math" panose="02040503050406030204" pitchFamily="18" charset="0"/>
                              </a:rPr>
                            </m:ctrlPr>
                          </m:sSupPr>
                          <m:e>
                            <m:r>
                              <a:rPr lang="en-US" altLang="zh-CN" sz="2000" b="1">
                                <a:solidFill>
                                  <a:srgbClr val="C00000"/>
                                </a:solidFill>
                                <a:latin typeface="Cambria Math"/>
                              </a:rPr>
                              <m:t>𝟏𝟎</m:t>
                            </m:r>
                          </m:e>
                          <m:sup>
                            <m:r>
                              <a:rPr lang="en-US" altLang="zh-CN" sz="2000" b="1">
                                <a:solidFill>
                                  <a:srgbClr val="C00000"/>
                                </a:solidFill>
                                <a:latin typeface="Cambria Math"/>
                              </a:rPr>
                              <m:t>𝟑𝟎</m:t>
                            </m:r>
                          </m:sup>
                        </m:sSup>
                      </m:den>
                    </m:f>
                  </m:oMath>
                </a14:m>
                <a:endParaRPr lang="zh-CN" altLang="en-US" sz="2000" b="1" dirty="0">
                  <a:solidFill>
                    <a:srgbClr val="C00000"/>
                  </a:solidFill>
                </a:endParaRPr>
              </a:p>
              <a:p>
                <a:pPr lvl="3"/>
                <a:endParaRPr lang="en-US" altLang="zh-CN" b="1"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296" t="-2308"/>
                </a:stretch>
              </a:blipFill>
            </p:spPr>
            <p:txBody>
              <a:bodyPr/>
              <a:lstStyle/>
              <a:p>
                <a:r>
                  <a:rPr lang="zh-CN" altLang="en-US">
                    <a:noFill/>
                  </a:rPr>
                  <a:t> </a:t>
                </a:r>
              </a:p>
            </p:txBody>
          </p:sp>
        </mc:Fallback>
      </mc:AlternateContent>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22</a:t>
            </a:fld>
            <a:endParaRPr lang="en-US" altLang="zh-CN" dirty="0"/>
          </a:p>
        </p:txBody>
      </p:sp>
      <p:sp>
        <p:nvSpPr>
          <p:cNvPr id="7" name="Rectangle 3"/>
          <p:cNvSpPr>
            <a:spLocks noChangeArrowheads="1"/>
          </p:cNvSpPr>
          <p:nvPr/>
        </p:nvSpPr>
        <p:spPr bwMode="auto">
          <a:xfrm>
            <a:off x="0" y="971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700" b="0" i="0" u="none" strike="noStrike" cap="none" normalizeH="0" baseline="0">
                <a:ln>
                  <a:noFill/>
                </a:ln>
                <a:solidFill>
                  <a:schemeClr val="tx1"/>
                </a:solidFill>
                <a:effectLst/>
                <a:latin typeface="Arial" pitchFamily="34"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5425108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判断字符串是否相等</a:t>
            </a:r>
            <a:r>
              <a:rPr lang="en-US" altLang="zh-CN" dirty="0"/>
              <a:t>(Monte Carlo)</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错判率分析</a:t>
                </a:r>
                <a:endParaRPr lang="en-US" altLang="zh-CN" dirty="0"/>
              </a:p>
              <a:p>
                <a:pPr lvl="1"/>
                <a:r>
                  <a:rPr lang="en-US" altLang="zh-CN" dirty="0"/>
                  <a:t>B</a:t>
                </a:r>
                <a:r>
                  <a:rPr lang="zh-CN" altLang="zh-CN" dirty="0"/>
                  <a:t>接到指纹</a:t>
                </a:r>
                <a:r>
                  <a:rPr lang="en-US" altLang="zh-CN" dirty="0"/>
                  <a:t>f(x)</a:t>
                </a:r>
                <a:r>
                  <a:rPr lang="zh-CN" altLang="zh-CN" dirty="0"/>
                  <a:t>后与</a:t>
                </a:r>
                <a:r>
                  <a:rPr lang="en-US" altLang="zh-CN" dirty="0"/>
                  <a:t>f(y)</a:t>
                </a:r>
                <a:r>
                  <a:rPr lang="zh-CN" altLang="zh-CN" dirty="0"/>
                  <a:t>比较，</a:t>
                </a:r>
              </a:p>
              <a:p>
                <a:pPr lvl="1"/>
                <a:r>
                  <a:rPr lang="zh-CN" altLang="en-US" dirty="0"/>
                  <a:t>若</a:t>
                </a:r>
                <a:r>
                  <a:rPr lang="en-US" altLang="zh-CN" dirty="0"/>
                  <a:t>f(x)</a:t>
                </a:r>
                <a:r>
                  <a:rPr lang="zh-CN" altLang="zh-CN" dirty="0"/>
                  <a:t>≠</a:t>
                </a:r>
                <a:r>
                  <a:rPr lang="en-US" altLang="zh-CN" dirty="0"/>
                  <a:t>f(y)</a:t>
                </a:r>
                <a:r>
                  <a:rPr lang="zh-CN" altLang="zh-CN" dirty="0"/>
                  <a:t>，当然有</a:t>
                </a:r>
                <a:r>
                  <a:rPr lang="en-US" altLang="zh-CN" dirty="0"/>
                  <a:t>x</a:t>
                </a:r>
                <a:r>
                  <a:rPr lang="zh-CN" altLang="zh-CN" dirty="0"/>
                  <a:t>≠</a:t>
                </a:r>
                <a:r>
                  <a:rPr lang="en-US" altLang="zh-CN" dirty="0"/>
                  <a:t>y</a:t>
                </a:r>
                <a:r>
                  <a:rPr lang="zh-CN" altLang="zh-CN" dirty="0"/>
                  <a:t>。</a:t>
                </a:r>
              </a:p>
              <a:p>
                <a:pPr lvl="1"/>
                <a:r>
                  <a:rPr lang="zh-CN" altLang="en-US" dirty="0"/>
                  <a:t>若</a:t>
                </a:r>
                <a:r>
                  <a:rPr lang="en-US" altLang="zh-CN" dirty="0"/>
                  <a:t>f(x)=f(y)</a:t>
                </a:r>
                <a:r>
                  <a:rPr lang="zh-CN" altLang="zh-CN" dirty="0"/>
                  <a:t>而</a:t>
                </a:r>
                <a:r>
                  <a:rPr lang="en-US" altLang="zh-CN" dirty="0" err="1"/>
                  <a:t>x</a:t>
                </a:r>
                <a:r>
                  <a:rPr lang="en-US" altLang="zh-CN" dirty="0" err="1">
                    <a:sym typeface="Symbol"/>
                  </a:rPr>
                  <a:t></a:t>
                </a:r>
                <a:r>
                  <a:rPr lang="en-US" altLang="zh-CN" dirty="0" err="1"/>
                  <a:t>y</a:t>
                </a:r>
                <a:r>
                  <a:rPr lang="zh-CN" altLang="zh-CN" dirty="0"/>
                  <a:t>，此</a:t>
                </a:r>
                <a:r>
                  <a:rPr lang="zh-CN" altLang="en-US" dirty="0"/>
                  <a:t>时是</a:t>
                </a:r>
                <a:r>
                  <a:rPr lang="zh-CN" altLang="zh-CN" dirty="0"/>
                  <a:t>一个</a:t>
                </a:r>
                <a:r>
                  <a:rPr lang="zh-CN" altLang="en-US" dirty="0"/>
                  <a:t>错</a:t>
                </a:r>
                <a:r>
                  <a:rPr lang="zh-CN" altLang="zh-CN" dirty="0"/>
                  <a:t>误匹配</a:t>
                </a:r>
                <a:endParaRPr lang="en-US" altLang="zh-CN" dirty="0"/>
              </a:p>
              <a:p>
                <a:pPr lvl="1"/>
                <a:r>
                  <a:rPr lang="zh-CN" altLang="en-US" dirty="0"/>
                  <a:t>错误</a:t>
                </a:r>
                <a:r>
                  <a:rPr lang="zh-CN" altLang="zh-CN" dirty="0"/>
                  <a:t>匹配的概率有多大？</a:t>
                </a:r>
                <a:endParaRPr lang="en-US" altLang="zh-CN" dirty="0"/>
              </a:p>
              <a:p>
                <a:pPr lvl="2"/>
                <a:r>
                  <a:rPr lang="zh-CN" altLang="zh-CN" dirty="0"/>
                  <a:t>随机取一个小于</a:t>
                </a:r>
                <a:r>
                  <a:rPr lang="en-US" altLang="zh-CN" dirty="0"/>
                  <a:t>2n</a:t>
                </a:r>
                <a:r>
                  <a:rPr lang="en-US" altLang="zh-CN" baseline="30000" dirty="0"/>
                  <a:t>2</a:t>
                </a:r>
                <a:r>
                  <a:rPr lang="zh-CN" altLang="zh-CN" dirty="0"/>
                  <a:t>的素数</a:t>
                </a:r>
                <a:r>
                  <a:rPr lang="en-US" altLang="zh-CN" dirty="0"/>
                  <a:t>p</a:t>
                </a:r>
                <a:r>
                  <a:rPr lang="zh-CN" altLang="zh-CN" dirty="0"/>
                  <a:t>，则对于给定的</a:t>
                </a:r>
                <a:r>
                  <a:rPr lang="en-US" altLang="zh-CN" dirty="0"/>
                  <a:t>x</a:t>
                </a:r>
                <a:r>
                  <a:rPr lang="zh-CN" altLang="zh-CN" dirty="0"/>
                  <a:t>和</a:t>
                </a:r>
                <a:r>
                  <a:rPr lang="en-US" altLang="zh-CN" dirty="0"/>
                  <a:t>y</a:t>
                </a:r>
                <a:r>
                  <a:rPr lang="zh-CN" altLang="zh-CN" dirty="0"/>
                  <a:t>，</a:t>
                </a:r>
                <a:endParaRPr lang="en-US" altLang="zh-CN" dirty="0"/>
              </a:p>
              <a:p>
                <a:pPr lvl="2"/>
                <a:r>
                  <a:rPr lang="zh-CN" altLang="en-US" dirty="0"/>
                  <a:t>错判率</a:t>
                </a:r>
                <a:r>
                  <a:rPr lang="en-US" altLang="zh-CN" dirty="0" err="1"/>
                  <a:t>P</a:t>
                </a:r>
                <a:r>
                  <a:rPr lang="en-US" altLang="zh-CN" baseline="-25000" dirty="0" err="1"/>
                  <a:t>fail</a:t>
                </a:r>
                <a:r>
                  <a:rPr lang="en-US" altLang="zh-CN" baseline="-25000" dirty="0"/>
                  <a:t> </a:t>
                </a:r>
                <a:r>
                  <a:rPr lang="en-US" altLang="zh-CN" dirty="0"/>
                  <a:t>= </a:t>
                </a:r>
                <a14:m>
                  <m:oMath xmlns:m="http://schemas.openxmlformats.org/officeDocument/2006/math">
                    <m:f>
                      <m:fPr>
                        <m:ctrlPr>
                          <a:rPr lang="en-US" altLang="zh-CN" sz="2000" i="1" dirty="0">
                            <a:latin typeface="Cambria Math" panose="02040503050406030204" pitchFamily="18" charset="0"/>
                          </a:rPr>
                        </m:ctrlPr>
                      </m:fPr>
                      <m:num>
                        <m:r>
                          <m:rPr>
                            <m:nor/>
                          </m:rPr>
                          <a:rPr lang="en-US" altLang="zh-CN" sz="2000" dirty="0"/>
                          <m:t>x</m:t>
                        </m:r>
                        <m:r>
                          <m:rPr>
                            <m:nor/>
                          </m:rPr>
                          <a:rPr lang="en-US" altLang="zh-CN" sz="2000" dirty="0">
                            <a:sym typeface="Symbol"/>
                          </a:rPr>
                          <m:t></m:t>
                        </m:r>
                        <m:r>
                          <m:rPr>
                            <m:nor/>
                          </m:rPr>
                          <a:rPr lang="en-US" altLang="zh-CN" sz="2000" dirty="0"/>
                          <m:t>y</m:t>
                        </m:r>
                        <m:r>
                          <m:rPr>
                            <m:nor/>
                          </m:rPr>
                          <a:rPr lang="zh-CN" altLang="en-US" sz="2000" dirty="0"/>
                          <m:t>，但</m:t>
                        </m:r>
                        <m:r>
                          <m:rPr>
                            <m:nor/>
                          </m:rPr>
                          <a:rPr lang="zh-CN" altLang="zh-CN" sz="2000" dirty="0"/>
                          <m:t>使得</m:t>
                        </m:r>
                        <m:r>
                          <m:rPr>
                            <m:nor/>
                          </m:rPr>
                          <a:rPr lang="en-US" altLang="zh-CN" sz="2000" dirty="0"/>
                          <m:t>f</m:t>
                        </m:r>
                        <m:r>
                          <m:rPr>
                            <m:nor/>
                          </m:rPr>
                          <a:rPr lang="en-US" altLang="zh-CN" sz="2000" dirty="0"/>
                          <m:t>(</m:t>
                        </m:r>
                        <m:r>
                          <m:rPr>
                            <m:nor/>
                          </m:rPr>
                          <a:rPr lang="en-US" altLang="zh-CN" sz="2000" dirty="0"/>
                          <m:t>x</m:t>
                        </m:r>
                        <m:r>
                          <m:rPr>
                            <m:nor/>
                          </m:rPr>
                          <a:rPr lang="en-US" altLang="zh-CN" sz="2000" dirty="0"/>
                          <m:t>)=</m:t>
                        </m:r>
                        <m:r>
                          <m:rPr>
                            <m:nor/>
                          </m:rPr>
                          <a:rPr lang="en-US" altLang="zh-CN" sz="2000" dirty="0"/>
                          <m:t>f</m:t>
                        </m:r>
                        <m:r>
                          <m:rPr>
                            <m:nor/>
                          </m:rPr>
                          <a:rPr lang="en-US" altLang="zh-CN" sz="2000" dirty="0"/>
                          <m:t>(</m:t>
                        </m:r>
                        <m:r>
                          <m:rPr>
                            <m:nor/>
                          </m:rPr>
                          <a:rPr lang="en-US" altLang="zh-CN" sz="2000" dirty="0"/>
                          <m:t>y</m:t>
                        </m:r>
                        <m:r>
                          <m:rPr>
                            <m:nor/>
                          </m:rPr>
                          <a:rPr lang="en-US" altLang="zh-CN" sz="2000" dirty="0"/>
                          <m:t>)</m:t>
                        </m:r>
                        <m:r>
                          <m:rPr>
                            <m:nor/>
                          </m:rPr>
                          <a:rPr lang="zh-CN" altLang="zh-CN" sz="2000" dirty="0"/>
                          <m:t>的</m:t>
                        </m:r>
                        <m:r>
                          <m:rPr>
                            <m:nor/>
                          </m:rPr>
                          <a:rPr lang="zh-CN" altLang="en-US" sz="2000" dirty="0"/>
                          <m:t>小于</m:t>
                        </m:r>
                        <m:r>
                          <m:rPr>
                            <m:nor/>
                          </m:rPr>
                          <a:rPr lang="en-US" altLang="zh-CN" sz="2000" dirty="0">
                            <a:cs typeface="宋体" pitchFamily="2" charset="-122"/>
                          </a:rPr>
                          <m:t>2</m:t>
                        </m:r>
                        <m:r>
                          <m:rPr>
                            <m:nor/>
                          </m:rPr>
                          <a:rPr lang="en-US" altLang="zh-CN" sz="2000" dirty="0">
                            <a:cs typeface="宋体" pitchFamily="2" charset="-122"/>
                          </a:rPr>
                          <m:t>n</m:t>
                        </m:r>
                        <m:r>
                          <m:rPr>
                            <m:nor/>
                          </m:rPr>
                          <a:rPr lang="en-US" altLang="zh-CN" sz="2000" baseline="30000" dirty="0">
                            <a:cs typeface="宋体" pitchFamily="2" charset="-122"/>
                          </a:rPr>
                          <m:t>2</m:t>
                        </m:r>
                        <m:r>
                          <m:rPr>
                            <m:nor/>
                          </m:rPr>
                          <a:rPr lang="zh-CN" altLang="en-US" sz="2000" dirty="0"/>
                          <m:t>的</m:t>
                        </m:r>
                        <m:r>
                          <m:rPr>
                            <m:nor/>
                          </m:rPr>
                          <a:rPr lang="zh-CN" altLang="zh-CN" sz="2000" dirty="0"/>
                          <m:t>素数的个数</m:t>
                        </m:r>
                        <m:r>
                          <m:rPr>
                            <m:nor/>
                          </m:rPr>
                          <a:rPr lang="zh-CN" altLang="en-US" sz="2000" dirty="0"/>
                          <m:t> </m:t>
                        </m:r>
                      </m:num>
                      <m:den>
                        <m:r>
                          <m:rPr>
                            <m:nor/>
                          </m:rPr>
                          <a:rPr lang="zh-CN" altLang="en-US" sz="2000">
                            <a:latin typeface="黑体" pitchFamily="49" charset="-122"/>
                          </a:rPr>
                          <m:t>小</m:t>
                        </m:r>
                        <m:r>
                          <m:rPr>
                            <m:nor/>
                          </m:rPr>
                          <a:rPr lang="zh-CN" altLang="en-US" sz="2000"/>
                          <m:t>于</m:t>
                        </m:r>
                        <m:r>
                          <m:rPr>
                            <m:nor/>
                          </m:rPr>
                          <a:rPr lang="en-US" altLang="zh-CN" sz="2000" dirty="0" smtClean="0">
                            <a:solidFill>
                              <a:srgbClr val="FF0000"/>
                            </a:solidFill>
                          </a:rPr>
                          <m:t>2</m:t>
                        </m:r>
                        <m:r>
                          <m:rPr>
                            <m:nor/>
                          </m:rPr>
                          <a:rPr lang="en-US" altLang="zh-CN" sz="2000" dirty="0" smtClean="0">
                            <a:solidFill>
                              <a:srgbClr val="FF0000"/>
                            </a:solidFill>
                          </a:rPr>
                          <m:t>n</m:t>
                        </m:r>
                        <m:r>
                          <m:rPr>
                            <m:nor/>
                          </m:rPr>
                          <a:rPr lang="en-US" altLang="zh-CN" sz="2000" baseline="30000" dirty="0" smtClean="0">
                            <a:solidFill>
                              <a:srgbClr val="FF0000"/>
                            </a:solidFill>
                          </a:rPr>
                          <m:t>2</m:t>
                        </m:r>
                        <m:r>
                          <m:rPr>
                            <m:nor/>
                          </m:rPr>
                          <a:rPr lang="zh-CN" altLang="en-US" sz="2000">
                            <a:latin typeface="黑体" pitchFamily="49" charset="-122"/>
                          </a:rPr>
                          <m:t>的素数的总个数</m:t>
                        </m:r>
                      </m:den>
                    </m:f>
                  </m:oMath>
                </a14:m>
                <a:endParaRPr lang="en-US" altLang="zh-CN" sz="2000" dirty="0">
                  <a:latin typeface="黑体"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296" t="-2308"/>
                </a:stretch>
              </a:blipFill>
            </p:spPr>
            <p:txBody>
              <a:bodyPr/>
              <a:lstStyle/>
              <a:p>
                <a:r>
                  <a:rPr lang="zh-CN" altLang="en-US">
                    <a:noFill/>
                  </a:rPr>
                  <a:t> </a:t>
                </a:r>
              </a:p>
            </p:txBody>
          </p:sp>
        </mc:Fallback>
      </mc:AlternateContent>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23</a:t>
            </a:fld>
            <a:endParaRPr lang="en-US" altLang="zh-CN" dirty="0"/>
          </a:p>
        </p:txBody>
      </p:sp>
      <p:sp>
        <p:nvSpPr>
          <p:cNvPr id="7" name="Rectangle 3"/>
          <p:cNvSpPr>
            <a:spLocks noChangeArrowheads="1"/>
          </p:cNvSpPr>
          <p:nvPr/>
        </p:nvSpPr>
        <p:spPr bwMode="auto">
          <a:xfrm>
            <a:off x="0" y="971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700" b="0" i="0" u="none" strike="noStrike" cap="none" normalizeH="0" baseline="0">
                <a:ln>
                  <a:noFill/>
                </a:ln>
                <a:solidFill>
                  <a:schemeClr val="tx1"/>
                </a:solidFill>
                <a:effectLst/>
                <a:latin typeface="Arial" pitchFamily="34"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6" name="矩形 5"/>
          <p:cNvSpPr/>
          <p:nvPr/>
        </p:nvSpPr>
        <p:spPr>
          <a:xfrm>
            <a:off x="3491880" y="1376772"/>
            <a:ext cx="4019049" cy="461665"/>
          </a:xfrm>
          <a:prstGeom prst="rect">
            <a:avLst/>
          </a:prstGeom>
        </p:spPr>
        <p:txBody>
          <a:bodyPr wrap="none">
            <a:spAutoFit/>
          </a:bodyPr>
          <a:lstStyle/>
          <a:p>
            <a:r>
              <a:rPr lang="en-US" altLang="zh-CN" sz="2400" b="1" dirty="0">
                <a:solidFill>
                  <a:schemeClr val="bg2"/>
                </a:solidFill>
              </a:rPr>
              <a:t>f(x) </a:t>
            </a:r>
            <a:r>
              <a:rPr lang="en-US" altLang="zh-CN" sz="2400" b="1" dirty="0">
                <a:solidFill>
                  <a:schemeClr val="bg2"/>
                </a:solidFill>
                <a:sym typeface="Symbol"/>
              </a:rPr>
              <a:t></a:t>
            </a:r>
            <a:r>
              <a:rPr lang="en-US" altLang="zh-CN" sz="2400" b="1" dirty="0">
                <a:solidFill>
                  <a:schemeClr val="bg2"/>
                </a:solidFill>
              </a:rPr>
              <a:t> x(mod p)</a:t>
            </a:r>
            <a:r>
              <a:rPr lang="zh-CN" altLang="zh-CN" sz="2400" b="1" dirty="0">
                <a:solidFill>
                  <a:schemeClr val="bg2"/>
                </a:solidFill>
              </a:rPr>
              <a:t>作为</a:t>
            </a:r>
            <a:r>
              <a:rPr lang="en-US" altLang="zh-CN" sz="2400" b="1" dirty="0">
                <a:solidFill>
                  <a:schemeClr val="bg2"/>
                </a:solidFill>
              </a:rPr>
              <a:t>x</a:t>
            </a:r>
            <a:r>
              <a:rPr lang="zh-CN" altLang="zh-CN" sz="2400" b="1" dirty="0">
                <a:solidFill>
                  <a:schemeClr val="bg2"/>
                </a:solidFill>
              </a:rPr>
              <a:t>的指纹</a:t>
            </a:r>
            <a:endParaRPr lang="zh-CN" altLang="en-US" sz="2400" b="1" dirty="0">
              <a:solidFill>
                <a:schemeClr val="bg2"/>
              </a:solidFill>
            </a:endParaRPr>
          </a:p>
        </p:txBody>
      </p:sp>
      <p:sp>
        <p:nvSpPr>
          <p:cNvPr id="10" name="Rectangle 3"/>
          <p:cNvSpPr>
            <a:spLocks noChangeArrowheads="1"/>
          </p:cNvSpPr>
          <p:nvPr/>
        </p:nvSpPr>
        <p:spPr bwMode="auto">
          <a:xfrm>
            <a:off x="0" y="1047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700" b="0" i="0" u="none" strike="noStrike" cap="none" normalizeH="0" baseline="0">
                <a:ln>
                  <a:noFill/>
                </a:ln>
                <a:solidFill>
                  <a:schemeClr val="tx1"/>
                </a:solidFill>
                <a:effectLst/>
                <a:latin typeface="Arial" pitchFamily="34"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4673121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判断字符串是否相等</a:t>
            </a:r>
            <a:r>
              <a:rPr lang="en-US" altLang="zh-CN" dirty="0"/>
              <a:t>(Monte Carlo)</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错判率分析</a:t>
                </a:r>
                <a:endParaRPr lang="en-US" altLang="zh-CN" dirty="0"/>
              </a:p>
              <a:p>
                <a:pPr lvl="2"/>
                <a:r>
                  <a:rPr lang="zh-CN" altLang="en-US" dirty="0"/>
                  <a:t>错判率</a:t>
                </a:r>
                <a:r>
                  <a:rPr lang="en-US" altLang="zh-CN" dirty="0" err="1"/>
                  <a:t>P</a:t>
                </a:r>
                <a:r>
                  <a:rPr lang="en-US" altLang="zh-CN" baseline="-25000" dirty="0" err="1"/>
                  <a:t>fail</a:t>
                </a:r>
                <a:r>
                  <a:rPr lang="en-US" altLang="zh-CN" baseline="-25000" dirty="0"/>
                  <a:t> </a:t>
                </a:r>
                <a:r>
                  <a:rPr lang="en-US" altLang="zh-CN" dirty="0"/>
                  <a:t>= </a:t>
                </a:r>
                <a14:m>
                  <m:oMath xmlns:m="http://schemas.openxmlformats.org/officeDocument/2006/math">
                    <m:f>
                      <m:fPr>
                        <m:ctrlPr>
                          <a:rPr lang="en-US" altLang="zh-CN" sz="2000" i="1" dirty="0" smtClean="0">
                            <a:latin typeface="Cambria Math" panose="02040503050406030204" pitchFamily="18" charset="0"/>
                          </a:rPr>
                        </m:ctrlPr>
                      </m:fPr>
                      <m:num>
                        <m:r>
                          <m:rPr>
                            <m:nor/>
                          </m:rPr>
                          <a:rPr lang="en-US" altLang="zh-CN" sz="2000" dirty="0"/>
                          <m:t>x</m:t>
                        </m:r>
                        <m:r>
                          <m:rPr>
                            <m:nor/>
                          </m:rPr>
                          <a:rPr lang="en-US" altLang="zh-CN" sz="2000" dirty="0">
                            <a:sym typeface="Symbol"/>
                          </a:rPr>
                          <m:t></m:t>
                        </m:r>
                        <m:r>
                          <m:rPr>
                            <m:nor/>
                          </m:rPr>
                          <a:rPr lang="en-US" altLang="zh-CN" sz="2000" dirty="0"/>
                          <m:t>y</m:t>
                        </m:r>
                        <m:r>
                          <m:rPr>
                            <m:nor/>
                          </m:rPr>
                          <a:rPr lang="zh-CN" altLang="en-US" sz="2000" dirty="0"/>
                          <m:t>，但</m:t>
                        </m:r>
                        <m:r>
                          <m:rPr>
                            <m:nor/>
                          </m:rPr>
                          <a:rPr lang="zh-CN" altLang="zh-CN" sz="2000" dirty="0"/>
                          <m:t>使得</m:t>
                        </m:r>
                        <m:r>
                          <m:rPr>
                            <m:nor/>
                          </m:rPr>
                          <a:rPr lang="en-US" altLang="zh-CN" sz="2000" dirty="0"/>
                          <m:t>f</m:t>
                        </m:r>
                        <m:r>
                          <m:rPr>
                            <m:nor/>
                          </m:rPr>
                          <a:rPr lang="en-US" altLang="zh-CN" sz="2000" dirty="0"/>
                          <m:t>(</m:t>
                        </m:r>
                        <m:r>
                          <m:rPr>
                            <m:nor/>
                          </m:rPr>
                          <a:rPr lang="en-US" altLang="zh-CN" sz="2000" dirty="0"/>
                          <m:t>x</m:t>
                        </m:r>
                        <m:r>
                          <m:rPr>
                            <m:nor/>
                          </m:rPr>
                          <a:rPr lang="en-US" altLang="zh-CN" sz="2000" dirty="0"/>
                          <m:t>)=</m:t>
                        </m:r>
                        <m:r>
                          <m:rPr>
                            <m:nor/>
                          </m:rPr>
                          <a:rPr lang="en-US" altLang="zh-CN" sz="2000" dirty="0"/>
                          <m:t>f</m:t>
                        </m:r>
                        <m:r>
                          <m:rPr>
                            <m:nor/>
                          </m:rPr>
                          <a:rPr lang="en-US" altLang="zh-CN" sz="2000" dirty="0"/>
                          <m:t>(</m:t>
                        </m:r>
                        <m:r>
                          <m:rPr>
                            <m:nor/>
                          </m:rPr>
                          <a:rPr lang="en-US" altLang="zh-CN" sz="2000" dirty="0"/>
                          <m:t>y</m:t>
                        </m:r>
                        <m:r>
                          <m:rPr>
                            <m:nor/>
                          </m:rPr>
                          <a:rPr lang="en-US" altLang="zh-CN" sz="2000" dirty="0"/>
                          <m:t>)</m:t>
                        </m:r>
                        <m:r>
                          <m:rPr>
                            <m:nor/>
                          </m:rPr>
                          <a:rPr lang="zh-CN" altLang="zh-CN" sz="2000" dirty="0"/>
                          <m:t>的</m:t>
                        </m:r>
                        <m:r>
                          <m:rPr>
                            <m:nor/>
                          </m:rPr>
                          <a:rPr lang="zh-CN" altLang="en-US" sz="2000" dirty="0"/>
                          <m:t>小于</m:t>
                        </m:r>
                        <m:r>
                          <m:rPr>
                            <m:nor/>
                          </m:rPr>
                          <a:rPr lang="en-US" altLang="zh-CN" sz="2000" dirty="0">
                            <a:cs typeface="宋体" pitchFamily="2" charset="-122"/>
                          </a:rPr>
                          <m:t>2</m:t>
                        </m:r>
                        <m:r>
                          <m:rPr>
                            <m:nor/>
                          </m:rPr>
                          <a:rPr lang="en-US" altLang="zh-CN" sz="2000" dirty="0">
                            <a:cs typeface="宋体" pitchFamily="2" charset="-122"/>
                          </a:rPr>
                          <m:t>n</m:t>
                        </m:r>
                        <m:r>
                          <m:rPr>
                            <m:nor/>
                          </m:rPr>
                          <a:rPr lang="en-US" altLang="zh-CN" sz="2000" baseline="30000" dirty="0">
                            <a:cs typeface="宋体" pitchFamily="2" charset="-122"/>
                          </a:rPr>
                          <m:t>2</m:t>
                        </m:r>
                        <m:r>
                          <m:rPr>
                            <m:nor/>
                          </m:rPr>
                          <a:rPr lang="zh-CN" altLang="en-US" sz="2000" dirty="0"/>
                          <m:t>的</m:t>
                        </m:r>
                        <m:r>
                          <m:rPr>
                            <m:nor/>
                          </m:rPr>
                          <a:rPr lang="zh-CN" altLang="zh-CN" sz="2000" dirty="0"/>
                          <m:t>素数的个数</m:t>
                        </m:r>
                        <m:r>
                          <m:rPr>
                            <m:nor/>
                          </m:rPr>
                          <a:rPr lang="zh-CN" altLang="en-US" sz="2000" dirty="0"/>
                          <m:t> </m:t>
                        </m:r>
                      </m:num>
                      <m:den>
                        <m:r>
                          <m:rPr>
                            <m:nor/>
                          </m:rPr>
                          <a:rPr lang="zh-CN" altLang="en-US" sz="2000">
                            <a:latin typeface="黑体" pitchFamily="49" charset="-122"/>
                          </a:rPr>
                          <m:t>小</m:t>
                        </m:r>
                        <m:r>
                          <m:rPr>
                            <m:nor/>
                          </m:rPr>
                          <a:rPr lang="zh-CN" altLang="en-US" sz="2000" smtClean="0">
                            <a:solidFill>
                              <a:schemeClr val="bg2"/>
                            </a:solidFill>
                            <a:latin typeface="+mj-lt"/>
                          </a:rPr>
                          <m:t>于</m:t>
                        </m:r>
                        <m:r>
                          <m:rPr>
                            <m:nor/>
                          </m:rPr>
                          <a:rPr lang="en-US" altLang="zh-CN" sz="2000" dirty="0" smtClean="0">
                            <a:solidFill>
                              <a:schemeClr val="bg2"/>
                            </a:solidFill>
                            <a:latin typeface="+mj-lt"/>
                          </a:rPr>
                          <m:t>2</m:t>
                        </m:r>
                        <m:r>
                          <m:rPr>
                            <m:nor/>
                          </m:rPr>
                          <a:rPr lang="en-US" altLang="zh-CN" sz="2000" dirty="0" smtClean="0">
                            <a:solidFill>
                              <a:schemeClr val="bg2"/>
                            </a:solidFill>
                            <a:latin typeface="+mj-lt"/>
                          </a:rPr>
                          <m:t>n</m:t>
                        </m:r>
                        <m:r>
                          <m:rPr>
                            <m:nor/>
                          </m:rPr>
                          <a:rPr lang="en-US" altLang="zh-CN" sz="2000" baseline="30000" dirty="0" smtClean="0">
                            <a:solidFill>
                              <a:schemeClr val="bg2"/>
                            </a:solidFill>
                            <a:latin typeface="+mj-lt"/>
                          </a:rPr>
                          <m:t>2</m:t>
                        </m:r>
                        <m:r>
                          <m:rPr>
                            <m:nor/>
                          </m:rPr>
                          <a:rPr lang="zh-CN" altLang="en-US" sz="2000">
                            <a:latin typeface="黑体" pitchFamily="49" charset="-122"/>
                          </a:rPr>
                          <m:t>的素数的总个数</m:t>
                        </m:r>
                      </m:den>
                    </m:f>
                  </m:oMath>
                </a14:m>
                <a:endParaRPr lang="en-US" altLang="zh-CN" sz="2000" dirty="0">
                  <a:latin typeface="黑体"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296" t="-2308"/>
                </a:stretch>
              </a:blipFill>
            </p:spPr>
            <p:txBody>
              <a:bodyPr/>
              <a:lstStyle/>
              <a:p>
                <a:r>
                  <a:rPr lang="zh-CN" altLang="en-US">
                    <a:noFill/>
                  </a:rPr>
                  <a:t> </a:t>
                </a:r>
              </a:p>
            </p:txBody>
          </p:sp>
        </mc:Fallback>
      </mc:AlternateContent>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24</a:t>
            </a:fld>
            <a:endParaRPr lang="en-US" altLang="zh-CN" dirty="0"/>
          </a:p>
        </p:txBody>
      </p:sp>
      <p:sp>
        <p:nvSpPr>
          <p:cNvPr id="7" name="Rectangle 3"/>
          <p:cNvSpPr>
            <a:spLocks noChangeArrowheads="1"/>
          </p:cNvSpPr>
          <p:nvPr/>
        </p:nvSpPr>
        <p:spPr bwMode="auto">
          <a:xfrm>
            <a:off x="0" y="971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700" b="0" i="0" u="none" strike="noStrike" cap="none" normalizeH="0" baseline="0">
                <a:ln>
                  <a:noFill/>
                </a:ln>
                <a:solidFill>
                  <a:schemeClr val="tx1"/>
                </a:solidFill>
                <a:effectLst/>
                <a:latin typeface="Arial" pitchFamily="34"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6" name="矩形 5"/>
          <p:cNvSpPr/>
          <p:nvPr/>
        </p:nvSpPr>
        <p:spPr>
          <a:xfrm>
            <a:off x="3491880" y="1376772"/>
            <a:ext cx="4019049" cy="461665"/>
          </a:xfrm>
          <a:prstGeom prst="rect">
            <a:avLst/>
          </a:prstGeom>
        </p:spPr>
        <p:txBody>
          <a:bodyPr wrap="none">
            <a:spAutoFit/>
          </a:bodyPr>
          <a:lstStyle/>
          <a:p>
            <a:r>
              <a:rPr lang="en-US" altLang="zh-CN" sz="2400" b="1" dirty="0">
                <a:solidFill>
                  <a:schemeClr val="bg2"/>
                </a:solidFill>
              </a:rPr>
              <a:t>f(x) </a:t>
            </a:r>
            <a:r>
              <a:rPr lang="en-US" altLang="zh-CN" sz="2400" b="1" dirty="0">
                <a:solidFill>
                  <a:schemeClr val="bg2"/>
                </a:solidFill>
                <a:sym typeface="Symbol"/>
              </a:rPr>
              <a:t></a:t>
            </a:r>
            <a:r>
              <a:rPr lang="en-US" altLang="zh-CN" sz="2400" b="1" dirty="0">
                <a:solidFill>
                  <a:schemeClr val="bg2"/>
                </a:solidFill>
              </a:rPr>
              <a:t> x(mod p)</a:t>
            </a:r>
            <a:r>
              <a:rPr lang="zh-CN" altLang="zh-CN" sz="2400" b="1" dirty="0">
                <a:solidFill>
                  <a:schemeClr val="bg2"/>
                </a:solidFill>
              </a:rPr>
              <a:t>作为</a:t>
            </a:r>
            <a:r>
              <a:rPr lang="en-US" altLang="zh-CN" sz="2400" b="1" dirty="0">
                <a:solidFill>
                  <a:schemeClr val="bg2"/>
                </a:solidFill>
              </a:rPr>
              <a:t>x</a:t>
            </a:r>
            <a:r>
              <a:rPr lang="zh-CN" altLang="zh-CN" sz="2400" b="1" dirty="0">
                <a:solidFill>
                  <a:schemeClr val="bg2"/>
                </a:solidFill>
              </a:rPr>
              <a:t>的指纹</a:t>
            </a:r>
            <a:endParaRPr lang="zh-CN" altLang="en-US" sz="2400" b="1" dirty="0">
              <a:solidFill>
                <a:schemeClr val="bg2"/>
              </a:solidFill>
            </a:endParaRPr>
          </a:p>
        </p:txBody>
      </p:sp>
      <p:sp>
        <p:nvSpPr>
          <p:cNvPr id="8" name="Rectangle 2"/>
          <p:cNvSpPr>
            <a:spLocks noChangeArrowheads="1"/>
          </p:cNvSpPr>
          <p:nvPr/>
        </p:nvSpPr>
        <p:spPr bwMode="auto">
          <a:xfrm>
            <a:off x="1590051" y="4264640"/>
            <a:ext cx="721137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zh-CN" altLang="zh-CN" sz="2200" b="1" dirty="0">
                <a:solidFill>
                  <a:schemeClr val="bg2"/>
                </a:solidFill>
                <a:latin typeface="+mj-lt"/>
                <a:ea typeface="黑体" pitchFamily="49" charset="-122"/>
                <a:cs typeface="Arial" pitchFamily="34" charset="0"/>
              </a:rPr>
              <a:t>使得</a:t>
            </a:r>
            <a:r>
              <a:rPr lang="en-US" altLang="zh-CN" sz="2200" b="1" dirty="0">
                <a:solidFill>
                  <a:schemeClr val="bg2"/>
                </a:solidFill>
                <a:latin typeface="+mj-lt"/>
                <a:ea typeface="黑体" pitchFamily="49" charset="-122"/>
                <a:cs typeface="Arial" pitchFamily="34" charset="0"/>
              </a:rPr>
              <a:t>f(x)=f(y)</a:t>
            </a:r>
            <a:r>
              <a:rPr lang="zh-CN" altLang="zh-CN" sz="2200" b="1" dirty="0">
                <a:solidFill>
                  <a:schemeClr val="bg2"/>
                </a:solidFill>
                <a:latin typeface="+mj-lt"/>
                <a:ea typeface="黑体" pitchFamily="49" charset="-122"/>
                <a:cs typeface="Arial" pitchFamily="34" charset="0"/>
              </a:rPr>
              <a:t>的素数的个数</a:t>
            </a:r>
            <a:r>
              <a:rPr lang="en-US" altLang="zh-CN" sz="2200" b="1" dirty="0">
                <a:solidFill>
                  <a:schemeClr val="bg2"/>
                </a:solidFill>
                <a:latin typeface="+mj-lt"/>
                <a:ea typeface="黑体" pitchFamily="49" charset="-122"/>
                <a:cs typeface="Arial" pitchFamily="34" charset="0"/>
              </a:rPr>
              <a:t> </a:t>
            </a:r>
            <a:r>
              <a:rPr lang="en-US" altLang="zh-CN" sz="2200" b="1" dirty="0">
                <a:solidFill>
                  <a:srgbClr val="C00000"/>
                </a:solidFill>
                <a:latin typeface="+mj-lt"/>
                <a:ea typeface="黑体" pitchFamily="49" charset="-122"/>
                <a:cs typeface="Arial" pitchFamily="34" charset="0"/>
              </a:rPr>
              <a:t>=</a:t>
            </a:r>
            <a:r>
              <a:rPr lang="en-US" altLang="zh-CN" sz="2200" b="1" dirty="0">
                <a:solidFill>
                  <a:schemeClr val="bg2"/>
                </a:solidFill>
                <a:latin typeface="+mj-lt"/>
                <a:ea typeface="黑体" pitchFamily="49" charset="-122"/>
                <a:cs typeface="Arial" pitchFamily="34" charset="0"/>
              </a:rPr>
              <a:t> </a:t>
            </a:r>
            <a:r>
              <a:rPr lang="zh-CN" altLang="zh-CN" sz="2200" b="1" dirty="0">
                <a:solidFill>
                  <a:schemeClr val="bg2"/>
                </a:solidFill>
                <a:latin typeface="+mj-lt"/>
                <a:ea typeface="黑体" pitchFamily="49" charset="-122"/>
                <a:cs typeface="Arial" pitchFamily="34" charset="0"/>
              </a:rPr>
              <a:t>能够整除</a:t>
            </a:r>
            <a:r>
              <a:rPr lang="en-US" altLang="zh-CN" sz="2200" b="1" dirty="0">
                <a:solidFill>
                  <a:schemeClr val="bg2"/>
                </a:solidFill>
                <a:latin typeface="+mj-lt"/>
                <a:ea typeface="黑体" pitchFamily="49" charset="-122"/>
                <a:cs typeface="Arial" pitchFamily="34" charset="0"/>
              </a:rPr>
              <a:t>|x-y|</a:t>
            </a:r>
            <a:r>
              <a:rPr lang="zh-CN" altLang="zh-CN" sz="2200" b="1" dirty="0">
                <a:solidFill>
                  <a:schemeClr val="bg2"/>
                </a:solidFill>
                <a:latin typeface="+mj-lt"/>
                <a:ea typeface="黑体" pitchFamily="49" charset="-122"/>
                <a:cs typeface="Arial" pitchFamily="34" charset="0"/>
              </a:rPr>
              <a:t>的素数的个数</a:t>
            </a:r>
            <a:endParaRPr lang="en-US" altLang="zh-CN" sz="2200" b="1" dirty="0">
              <a:solidFill>
                <a:schemeClr val="bg2"/>
              </a:solidFill>
              <a:latin typeface="+mj-lt"/>
              <a:ea typeface="黑体" pitchFamily="49" charset="-122"/>
              <a:cs typeface="Arial" pitchFamily="34" charset="0"/>
            </a:endParaRPr>
          </a:p>
        </p:txBody>
      </p:sp>
      <p:sp>
        <p:nvSpPr>
          <p:cNvPr id="10" name="Rectangle 3"/>
          <p:cNvSpPr>
            <a:spLocks noChangeArrowheads="1"/>
          </p:cNvSpPr>
          <p:nvPr/>
        </p:nvSpPr>
        <p:spPr bwMode="auto">
          <a:xfrm>
            <a:off x="0" y="1047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700" b="0" i="0" u="none" strike="noStrike" cap="none" normalizeH="0" baseline="0">
                <a:ln>
                  <a:noFill/>
                </a:ln>
                <a:solidFill>
                  <a:schemeClr val="tx1"/>
                </a:solidFill>
                <a:effectLst/>
                <a:latin typeface="Arial" pitchFamily="34"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mc:AlternateContent xmlns:mc="http://schemas.openxmlformats.org/markup-compatibility/2006" xmlns:a14="http://schemas.microsoft.com/office/drawing/2010/main">
        <mc:Choice Requires="a14">
          <p:sp>
            <p:nvSpPr>
              <p:cNvPr id="11" name="矩形 10"/>
              <p:cNvSpPr/>
              <p:nvPr/>
            </p:nvSpPr>
            <p:spPr>
              <a:xfrm>
                <a:off x="1007604" y="2860484"/>
                <a:ext cx="7485360" cy="564322"/>
              </a:xfrm>
              <a:prstGeom prst="rect">
                <a:avLst/>
              </a:prstGeom>
            </p:spPr>
            <p:txBody>
              <a:bodyPr wrap="square">
                <a:spAutoFit/>
              </a:bodyPr>
              <a:lstStyle/>
              <a:p>
                <a:r>
                  <a:rPr lang="zh-CN" altLang="en-US" sz="2300" b="1" dirty="0">
                    <a:solidFill>
                      <a:srgbClr val="C00000"/>
                    </a:solidFill>
                    <a:ea typeface="黑体" pitchFamily="49" charset="-122"/>
                    <a:cs typeface="Arial" pitchFamily="34" charset="0"/>
                  </a:rPr>
                  <a:t>数论定理</a:t>
                </a:r>
                <a:r>
                  <a:rPr lang="en-US" altLang="zh-CN" sz="2300" b="1" dirty="0">
                    <a:solidFill>
                      <a:srgbClr val="C00000"/>
                    </a:solidFill>
                    <a:ea typeface="黑体" pitchFamily="49" charset="-122"/>
                    <a:cs typeface="Arial" pitchFamily="34" charset="0"/>
                  </a:rPr>
                  <a:t>1</a:t>
                </a:r>
                <a:r>
                  <a:rPr lang="zh-CN" altLang="en-US" sz="2300" b="1" dirty="0">
                    <a:solidFill>
                      <a:srgbClr val="C00000"/>
                    </a:solidFill>
                    <a:ea typeface="黑体" pitchFamily="49" charset="-122"/>
                    <a:cs typeface="Arial" pitchFamily="34" charset="0"/>
                  </a:rPr>
                  <a:t>：设</a:t>
                </a:r>
                <a:r>
                  <a:rPr lang="zh-CN" altLang="en-US" sz="2300" b="1" dirty="0">
                    <a:solidFill>
                      <a:srgbClr val="C00000"/>
                    </a:solidFill>
                    <a:ea typeface="黑体" pitchFamily="49" charset="-122"/>
                    <a:cs typeface="Arial" pitchFamily="34" charset="0"/>
                    <a:sym typeface="Symbol" pitchFamily="18" charset="2"/>
                  </a:rPr>
                  <a:t></a:t>
                </a:r>
                <a:r>
                  <a:rPr lang="en-US" altLang="zh-CN" sz="2300" b="1" dirty="0">
                    <a:solidFill>
                      <a:srgbClr val="C00000"/>
                    </a:solidFill>
                    <a:ea typeface="黑体" pitchFamily="49" charset="-122"/>
                    <a:cs typeface="宋体" pitchFamily="2" charset="-122"/>
                  </a:rPr>
                  <a:t>(n)</a:t>
                </a:r>
                <a:r>
                  <a:rPr lang="zh-CN" altLang="en-US" sz="2300" b="1" dirty="0">
                    <a:solidFill>
                      <a:srgbClr val="C00000"/>
                    </a:solidFill>
                    <a:ea typeface="黑体" pitchFamily="49" charset="-122"/>
                    <a:cs typeface="Arial" pitchFamily="34" charset="0"/>
                    <a:sym typeface="Symbol" pitchFamily="18" charset="2"/>
                  </a:rPr>
                  <a:t>是小于</a:t>
                </a:r>
                <a:r>
                  <a:rPr lang="en-US" altLang="zh-CN" sz="2300" b="1" dirty="0">
                    <a:solidFill>
                      <a:srgbClr val="C00000"/>
                    </a:solidFill>
                    <a:ea typeface="黑体" pitchFamily="49" charset="-122"/>
                    <a:cs typeface="宋体" pitchFamily="2" charset="-122"/>
                    <a:sym typeface="Symbol" pitchFamily="18" charset="2"/>
                  </a:rPr>
                  <a:t>n</a:t>
                </a:r>
                <a:r>
                  <a:rPr lang="zh-CN" altLang="en-US" sz="2300" b="1" dirty="0">
                    <a:solidFill>
                      <a:srgbClr val="C00000"/>
                    </a:solidFill>
                    <a:ea typeface="黑体" pitchFamily="49" charset="-122"/>
                    <a:cs typeface="Arial" pitchFamily="34" charset="0"/>
                    <a:sym typeface="Symbol" pitchFamily="18" charset="2"/>
                  </a:rPr>
                  <a:t>的素数个数，则</a:t>
                </a:r>
                <a:r>
                  <a:rPr lang="en-US" altLang="zh-CN" sz="2300" b="1" dirty="0">
                    <a:solidFill>
                      <a:srgbClr val="C00000"/>
                    </a:solidFill>
                    <a:ea typeface="黑体" pitchFamily="49" charset="-122"/>
                    <a:cs typeface="宋体" pitchFamily="2" charset="-122"/>
                  </a:rPr>
                  <a:t>(n)</a:t>
                </a:r>
                <a:r>
                  <a:rPr lang="en-US" altLang="zh-CN" sz="2300" b="1" dirty="0">
                    <a:solidFill>
                      <a:srgbClr val="C00000"/>
                    </a:solidFill>
                    <a:ea typeface="黑体" pitchFamily="49" charset="-122"/>
                    <a:cs typeface="Arial" pitchFamily="34" charset="0"/>
                    <a:sym typeface="Symbol" pitchFamily="18" charset="2"/>
                  </a:rPr>
                  <a:t>≈</a:t>
                </a:r>
                <a14:m>
                  <m:oMath xmlns:m="http://schemas.openxmlformats.org/officeDocument/2006/math">
                    <m:f>
                      <m:fPr>
                        <m:ctrlPr>
                          <a:rPr lang="en-US" altLang="zh-CN" sz="2300" b="1" i="1">
                            <a:solidFill>
                              <a:srgbClr val="C00000"/>
                            </a:solidFill>
                            <a:latin typeface="Cambria Math" panose="02040503050406030204" pitchFamily="18" charset="0"/>
                            <a:ea typeface="黑体" pitchFamily="49" charset="-122"/>
                            <a:cs typeface="Arial" pitchFamily="34" charset="0"/>
                            <a:sym typeface="Symbol" pitchFamily="18" charset="2"/>
                          </a:rPr>
                        </m:ctrlPr>
                      </m:fPr>
                      <m:num>
                        <m:r>
                          <a:rPr lang="en-US" altLang="zh-CN" sz="2300" b="1" i="1">
                            <a:solidFill>
                              <a:srgbClr val="C00000"/>
                            </a:solidFill>
                            <a:latin typeface="Cambria Math"/>
                            <a:ea typeface="黑体" pitchFamily="49" charset="-122"/>
                            <a:cs typeface="Arial" pitchFamily="34" charset="0"/>
                            <a:sym typeface="Symbol" pitchFamily="18" charset="2"/>
                          </a:rPr>
                          <m:t>𝒏</m:t>
                        </m:r>
                      </m:num>
                      <m:den>
                        <m:func>
                          <m:funcPr>
                            <m:ctrlPr>
                              <a:rPr lang="en-US" altLang="zh-CN" sz="2300" b="1" i="1">
                                <a:solidFill>
                                  <a:srgbClr val="C00000"/>
                                </a:solidFill>
                                <a:latin typeface="Cambria Math" panose="02040503050406030204" pitchFamily="18" charset="0"/>
                                <a:ea typeface="黑体" pitchFamily="49" charset="-122"/>
                                <a:cs typeface="Arial" pitchFamily="34" charset="0"/>
                                <a:sym typeface="Symbol" pitchFamily="18" charset="2"/>
                              </a:rPr>
                            </m:ctrlPr>
                          </m:funcPr>
                          <m:fName>
                            <m:r>
                              <a:rPr lang="en-US" altLang="zh-CN" sz="2300" b="1">
                                <a:solidFill>
                                  <a:srgbClr val="C00000"/>
                                </a:solidFill>
                                <a:latin typeface="Cambria Math"/>
                                <a:ea typeface="黑体" pitchFamily="49" charset="-122"/>
                                <a:cs typeface="Arial" pitchFamily="34" charset="0"/>
                                <a:sym typeface="Symbol" pitchFamily="18" charset="2"/>
                              </a:rPr>
                              <m:t>𝐥𝐧</m:t>
                            </m:r>
                          </m:fName>
                          <m:e>
                            <m:r>
                              <a:rPr lang="en-US" altLang="zh-CN" sz="2300" b="1" i="1">
                                <a:solidFill>
                                  <a:srgbClr val="C00000"/>
                                </a:solidFill>
                                <a:latin typeface="Cambria Math"/>
                                <a:ea typeface="黑体" pitchFamily="49" charset="-122"/>
                                <a:cs typeface="Arial" pitchFamily="34" charset="0"/>
                                <a:sym typeface="Symbol" pitchFamily="18" charset="2"/>
                              </a:rPr>
                              <m:t>𝒏</m:t>
                            </m:r>
                          </m:e>
                        </m:func>
                      </m:den>
                    </m:f>
                  </m:oMath>
                </a14:m>
                <a:endParaRPr lang="zh-CN" altLang="en-US" sz="2300" dirty="0"/>
              </a:p>
            </p:txBody>
          </p:sp>
        </mc:Choice>
        <mc:Fallback xmlns="">
          <p:sp>
            <p:nvSpPr>
              <p:cNvPr id="11" name="矩形 10"/>
              <p:cNvSpPr>
                <a:spLocks noRot="1" noChangeAspect="1" noMove="1" noResize="1" noEditPoints="1" noAdjustHandles="1" noChangeArrowheads="1" noChangeShapeType="1" noTextEdit="1"/>
              </p:cNvSpPr>
              <p:nvPr/>
            </p:nvSpPr>
            <p:spPr>
              <a:xfrm>
                <a:off x="1007604" y="2860484"/>
                <a:ext cx="7485360" cy="564322"/>
              </a:xfrm>
              <a:prstGeom prst="rect">
                <a:avLst/>
              </a:prstGeom>
              <a:blipFill rotWithShape="1">
                <a:blip r:embed="rId3"/>
                <a:stretch>
                  <a:fillRect l="-1140" t="-5376" b="-75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1590051" y="3256528"/>
                <a:ext cx="5575052" cy="656334"/>
              </a:xfrm>
              <a:prstGeom prst="rect">
                <a:avLst/>
              </a:prstGeom>
            </p:spPr>
            <p:txBody>
              <a:bodyPr wrap="none">
                <a:spAutoFit/>
              </a:bodyPr>
              <a:lstStyle/>
              <a:p>
                <a:r>
                  <a:rPr lang="zh-CN" altLang="en-US" sz="2300" b="1" dirty="0">
                    <a:solidFill>
                      <a:schemeClr val="bg2"/>
                    </a:solidFill>
                    <a:ea typeface="黑体" pitchFamily="49" charset="-122"/>
                  </a:rPr>
                  <a:t>则</a:t>
                </a:r>
                <a:r>
                  <a:rPr lang="zh-CN" altLang="zh-CN" sz="2300" b="1" dirty="0">
                    <a:solidFill>
                      <a:schemeClr val="bg2"/>
                    </a:solidFill>
                    <a:ea typeface="黑体" pitchFamily="49" charset="-122"/>
                  </a:rPr>
                  <a:t>小于</a:t>
                </a:r>
                <a:r>
                  <a:rPr lang="en-US" altLang="zh-CN" sz="2300" b="1" dirty="0">
                    <a:solidFill>
                      <a:schemeClr val="bg2"/>
                    </a:solidFill>
                    <a:ea typeface="黑体" pitchFamily="49" charset="-122"/>
                  </a:rPr>
                  <a:t>2n</a:t>
                </a:r>
                <a:r>
                  <a:rPr lang="en-US" altLang="zh-CN" sz="2300" b="1" baseline="30000" dirty="0">
                    <a:solidFill>
                      <a:schemeClr val="bg2"/>
                    </a:solidFill>
                    <a:ea typeface="黑体" pitchFamily="49" charset="-122"/>
                  </a:rPr>
                  <a:t>2</a:t>
                </a:r>
                <a:r>
                  <a:rPr lang="zh-CN" altLang="zh-CN" sz="2300" b="1" dirty="0">
                    <a:solidFill>
                      <a:schemeClr val="bg2"/>
                    </a:solidFill>
                    <a:ea typeface="黑体" pitchFamily="49" charset="-122"/>
                  </a:rPr>
                  <a:t>的素数</a:t>
                </a:r>
                <a:r>
                  <a:rPr lang="zh-CN" altLang="en-US" sz="2300" b="1" dirty="0">
                    <a:solidFill>
                      <a:schemeClr val="bg2"/>
                    </a:solidFill>
                    <a:ea typeface="黑体" pitchFamily="49" charset="-122"/>
                  </a:rPr>
                  <a:t>的总个数为：</a:t>
                </a:r>
                <a:r>
                  <a:rPr lang="zh-CN" altLang="en-US" sz="2300" b="1" dirty="0">
                    <a:solidFill>
                      <a:schemeClr val="bg2"/>
                    </a:solidFill>
                    <a:ea typeface="黑体" pitchFamily="49" charset="-122"/>
                    <a:cs typeface="Arial" pitchFamily="34" charset="0"/>
                    <a:sym typeface="Symbol" pitchFamily="18" charset="2"/>
                  </a:rPr>
                  <a:t></a:t>
                </a:r>
                <a:r>
                  <a:rPr lang="en-US" altLang="zh-CN" sz="2300" b="1" dirty="0">
                    <a:solidFill>
                      <a:schemeClr val="bg2"/>
                    </a:solidFill>
                    <a:ea typeface="黑体" pitchFamily="49" charset="-122"/>
                    <a:cs typeface="宋体" pitchFamily="2" charset="-122"/>
                  </a:rPr>
                  <a:t>(2n</a:t>
                </a:r>
                <a:r>
                  <a:rPr lang="en-US" altLang="zh-CN" sz="2300" b="1" baseline="30000" dirty="0">
                    <a:solidFill>
                      <a:schemeClr val="bg2"/>
                    </a:solidFill>
                    <a:ea typeface="黑体" pitchFamily="49" charset="-122"/>
                    <a:cs typeface="宋体" pitchFamily="2" charset="-122"/>
                  </a:rPr>
                  <a:t>2</a:t>
                </a:r>
                <a:r>
                  <a:rPr lang="en-US" altLang="zh-CN" sz="2300" b="1" dirty="0">
                    <a:solidFill>
                      <a:schemeClr val="bg2"/>
                    </a:solidFill>
                    <a:ea typeface="黑体" pitchFamily="49" charset="-122"/>
                    <a:cs typeface="宋体" pitchFamily="2" charset="-122"/>
                  </a:rPr>
                  <a:t>)</a:t>
                </a:r>
                <a:r>
                  <a:rPr lang="en-US" altLang="zh-CN" sz="2300" b="1" dirty="0">
                    <a:solidFill>
                      <a:schemeClr val="bg2"/>
                    </a:solidFill>
                    <a:ea typeface="黑体" pitchFamily="49" charset="-122"/>
                    <a:cs typeface="Arial" pitchFamily="34" charset="0"/>
                    <a:sym typeface="Symbol" pitchFamily="18" charset="2"/>
                  </a:rPr>
                  <a:t>≈</a:t>
                </a:r>
                <a14:m>
                  <m:oMath xmlns:m="http://schemas.openxmlformats.org/officeDocument/2006/math">
                    <m:f>
                      <m:fPr>
                        <m:ctrlPr>
                          <a:rPr lang="en-US" altLang="zh-CN" sz="2300" b="1" i="1">
                            <a:solidFill>
                              <a:schemeClr val="bg2"/>
                            </a:solidFill>
                            <a:latin typeface="Cambria Math" panose="02040503050406030204" pitchFamily="18" charset="0"/>
                            <a:ea typeface="黑体" pitchFamily="49" charset="-122"/>
                            <a:cs typeface="Arial" pitchFamily="34" charset="0"/>
                            <a:sym typeface="Symbol" pitchFamily="18" charset="2"/>
                          </a:rPr>
                        </m:ctrlPr>
                      </m:fPr>
                      <m:num>
                        <m:sSup>
                          <m:sSupPr>
                            <m:ctrlPr>
                              <a:rPr lang="en-US" altLang="zh-CN" sz="2300" b="1" i="1">
                                <a:solidFill>
                                  <a:schemeClr val="bg2"/>
                                </a:solidFill>
                                <a:latin typeface="Cambria Math" panose="02040503050406030204" pitchFamily="18" charset="0"/>
                                <a:ea typeface="黑体" pitchFamily="49" charset="-122"/>
                                <a:cs typeface="Arial" pitchFamily="34" charset="0"/>
                                <a:sym typeface="Symbol" pitchFamily="18" charset="2"/>
                              </a:rPr>
                            </m:ctrlPr>
                          </m:sSupPr>
                          <m:e>
                            <m:r>
                              <a:rPr lang="en-US" altLang="zh-CN" sz="2300" b="1" i="1">
                                <a:solidFill>
                                  <a:schemeClr val="bg2"/>
                                </a:solidFill>
                                <a:latin typeface="Cambria Math"/>
                                <a:ea typeface="黑体" pitchFamily="49" charset="-122"/>
                                <a:cs typeface="Arial" pitchFamily="34" charset="0"/>
                                <a:sym typeface="Symbol" pitchFamily="18" charset="2"/>
                              </a:rPr>
                              <m:t>𝒏</m:t>
                            </m:r>
                          </m:e>
                          <m:sup>
                            <m:r>
                              <a:rPr lang="en-US" altLang="zh-CN" sz="2300" b="1" i="1">
                                <a:solidFill>
                                  <a:schemeClr val="bg2"/>
                                </a:solidFill>
                                <a:latin typeface="Cambria Math"/>
                                <a:ea typeface="黑体" pitchFamily="49" charset="-122"/>
                                <a:cs typeface="Arial" pitchFamily="34" charset="0"/>
                                <a:sym typeface="Symbol" pitchFamily="18" charset="2"/>
                              </a:rPr>
                              <m:t>𝟐</m:t>
                            </m:r>
                          </m:sup>
                        </m:sSup>
                      </m:num>
                      <m:den>
                        <m:func>
                          <m:funcPr>
                            <m:ctrlPr>
                              <a:rPr lang="en-US" altLang="zh-CN" sz="2300" b="1" i="1">
                                <a:solidFill>
                                  <a:schemeClr val="bg2"/>
                                </a:solidFill>
                                <a:latin typeface="Cambria Math" panose="02040503050406030204" pitchFamily="18" charset="0"/>
                                <a:ea typeface="黑体" pitchFamily="49" charset="-122"/>
                                <a:cs typeface="Arial" pitchFamily="34" charset="0"/>
                                <a:sym typeface="Symbol" pitchFamily="18" charset="2"/>
                              </a:rPr>
                            </m:ctrlPr>
                          </m:funcPr>
                          <m:fName>
                            <m:r>
                              <a:rPr lang="en-US" altLang="zh-CN" sz="2300" b="1" i="1">
                                <a:solidFill>
                                  <a:schemeClr val="bg2"/>
                                </a:solidFill>
                                <a:latin typeface="Cambria Math"/>
                                <a:ea typeface="黑体" pitchFamily="49" charset="-122"/>
                                <a:cs typeface="Arial" pitchFamily="34" charset="0"/>
                                <a:sym typeface="Symbol" pitchFamily="18" charset="2"/>
                              </a:rPr>
                              <m:t>𝒍𝒏</m:t>
                            </m:r>
                          </m:fName>
                          <m:e>
                            <m:r>
                              <a:rPr lang="en-US" altLang="zh-CN" sz="2300" b="1" i="1">
                                <a:solidFill>
                                  <a:schemeClr val="bg2"/>
                                </a:solidFill>
                                <a:latin typeface="Cambria Math"/>
                                <a:ea typeface="黑体" pitchFamily="49" charset="-122"/>
                                <a:cs typeface="Arial" pitchFamily="34" charset="0"/>
                                <a:sym typeface="Symbol" pitchFamily="18" charset="2"/>
                              </a:rPr>
                              <m:t>𝒏</m:t>
                            </m:r>
                          </m:e>
                        </m:func>
                      </m:den>
                    </m:f>
                  </m:oMath>
                </a14:m>
                <a:endParaRPr lang="zh-CN" altLang="en-US" sz="2300" dirty="0">
                  <a:solidFill>
                    <a:schemeClr val="bg2"/>
                  </a:solidFill>
                </a:endParaRPr>
              </a:p>
            </p:txBody>
          </p:sp>
        </mc:Choice>
        <mc:Fallback xmlns="">
          <p:sp>
            <p:nvSpPr>
              <p:cNvPr id="5" name="矩形 4"/>
              <p:cNvSpPr>
                <a:spLocks noRot="1" noChangeAspect="1" noMove="1" noResize="1" noEditPoints="1" noAdjustHandles="1" noChangeArrowheads="1" noChangeShapeType="1" noTextEdit="1"/>
              </p:cNvSpPr>
              <p:nvPr/>
            </p:nvSpPr>
            <p:spPr>
              <a:xfrm>
                <a:off x="1590051" y="3256528"/>
                <a:ext cx="5575052" cy="656334"/>
              </a:xfrm>
              <a:prstGeom prst="rect">
                <a:avLst/>
              </a:prstGeom>
              <a:blipFill rotWithShape="1">
                <a:blip r:embed="rId4"/>
                <a:stretch>
                  <a:fillRect l="-1641" b="-6481"/>
                </a:stretch>
              </a:blipFill>
            </p:spPr>
            <p:txBody>
              <a:bodyPr/>
              <a:lstStyle/>
              <a:p>
                <a:r>
                  <a:rPr lang="zh-CN" altLang="en-US">
                    <a:noFill/>
                  </a:rPr>
                  <a:t> </a:t>
                </a:r>
              </a:p>
            </p:txBody>
          </p:sp>
        </mc:Fallback>
      </mc:AlternateContent>
      <p:sp>
        <p:nvSpPr>
          <p:cNvPr id="9" name="矩形 8"/>
          <p:cNvSpPr/>
          <p:nvPr/>
        </p:nvSpPr>
        <p:spPr>
          <a:xfrm>
            <a:off x="1007604" y="3832592"/>
            <a:ext cx="5323893" cy="446276"/>
          </a:xfrm>
          <a:prstGeom prst="rect">
            <a:avLst/>
          </a:prstGeom>
        </p:spPr>
        <p:txBody>
          <a:bodyPr wrap="none">
            <a:spAutoFit/>
          </a:bodyPr>
          <a:lstStyle/>
          <a:p>
            <a:r>
              <a:rPr lang="zh-CN" altLang="en-US" sz="2300" b="1" dirty="0">
                <a:solidFill>
                  <a:srgbClr val="C00000"/>
                </a:solidFill>
                <a:ea typeface="黑体" pitchFamily="49" charset="-122"/>
                <a:cs typeface="Arial" pitchFamily="34" charset="0"/>
              </a:rPr>
              <a:t>数论定理</a:t>
            </a:r>
            <a:r>
              <a:rPr lang="en-US" altLang="zh-CN" sz="2300" b="1" dirty="0">
                <a:solidFill>
                  <a:srgbClr val="C00000"/>
                </a:solidFill>
                <a:ea typeface="黑体" pitchFamily="49" charset="-122"/>
                <a:cs typeface="Arial" pitchFamily="34" charset="0"/>
              </a:rPr>
              <a:t>2</a:t>
            </a:r>
            <a:r>
              <a:rPr lang="zh-CN" altLang="en-US" sz="2300" b="1" dirty="0">
                <a:solidFill>
                  <a:srgbClr val="C00000"/>
                </a:solidFill>
                <a:ea typeface="黑体" pitchFamily="49" charset="-122"/>
                <a:cs typeface="Arial" pitchFamily="34" charset="0"/>
              </a:rPr>
              <a:t>：</a:t>
            </a:r>
            <a:r>
              <a:rPr lang="en-US" altLang="zh-CN" sz="2300" b="1" dirty="0">
                <a:solidFill>
                  <a:srgbClr val="C00000"/>
                </a:solidFill>
                <a:ea typeface="黑体" pitchFamily="49" charset="-122"/>
                <a:cs typeface="Arial" pitchFamily="34" charset="0"/>
              </a:rPr>
              <a:t>a</a:t>
            </a:r>
            <a:r>
              <a:rPr lang="zh-CN" altLang="zh-CN" sz="2300" b="1" dirty="0">
                <a:solidFill>
                  <a:srgbClr val="C00000"/>
                </a:solidFill>
                <a:ea typeface="黑体" pitchFamily="49" charset="-122"/>
                <a:cs typeface="Arial" pitchFamily="34" charset="0"/>
              </a:rPr>
              <a:t>≡</a:t>
            </a:r>
            <a:r>
              <a:rPr lang="en-US" altLang="zh-CN" sz="2300" b="1" dirty="0">
                <a:solidFill>
                  <a:srgbClr val="C00000"/>
                </a:solidFill>
                <a:ea typeface="黑体" pitchFamily="49" charset="-122"/>
                <a:cs typeface="Arial" pitchFamily="34" charset="0"/>
              </a:rPr>
              <a:t>b (mod p) </a:t>
            </a:r>
            <a:r>
              <a:rPr lang="en-US" altLang="zh-CN" sz="2300" b="1" dirty="0" err="1">
                <a:solidFill>
                  <a:srgbClr val="C00000"/>
                </a:solidFill>
                <a:ea typeface="黑体" pitchFamily="49" charset="-122"/>
                <a:cs typeface="Arial" pitchFamily="34" charset="0"/>
              </a:rPr>
              <a:t>iff</a:t>
            </a:r>
            <a:r>
              <a:rPr lang="en-US" altLang="zh-CN" sz="2300" b="1" dirty="0">
                <a:solidFill>
                  <a:srgbClr val="C00000"/>
                </a:solidFill>
                <a:ea typeface="黑体" pitchFamily="49" charset="-122"/>
                <a:cs typeface="Arial" pitchFamily="34" charset="0"/>
              </a:rPr>
              <a:t> p</a:t>
            </a:r>
            <a:r>
              <a:rPr lang="zh-CN" altLang="zh-CN" sz="2300" b="1" dirty="0">
                <a:solidFill>
                  <a:srgbClr val="C00000"/>
                </a:solidFill>
                <a:ea typeface="黑体" pitchFamily="49" charset="-122"/>
                <a:cs typeface="Arial" pitchFamily="34" charset="0"/>
              </a:rPr>
              <a:t>整除</a:t>
            </a:r>
            <a:r>
              <a:rPr lang="en-US" altLang="zh-CN" sz="2300" b="1" dirty="0">
                <a:solidFill>
                  <a:srgbClr val="C00000"/>
                </a:solidFill>
                <a:ea typeface="黑体" pitchFamily="49" charset="-122"/>
                <a:cs typeface="Arial" pitchFamily="34" charset="0"/>
              </a:rPr>
              <a:t>|a-b|</a:t>
            </a:r>
            <a:endParaRPr lang="zh-CN" altLang="en-US" sz="2300" dirty="0"/>
          </a:p>
        </p:txBody>
      </p:sp>
      <p:sp>
        <p:nvSpPr>
          <p:cNvPr id="12" name="矩形 11"/>
          <p:cNvSpPr/>
          <p:nvPr/>
        </p:nvSpPr>
        <p:spPr>
          <a:xfrm>
            <a:off x="1007604" y="4660684"/>
            <a:ext cx="8028892" cy="446276"/>
          </a:xfrm>
          <a:prstGeom prst="rect">
            <a:avLst/>
          </a:prstGeom>
        </p:spPr>
        <p:txBody>
          <a:bodyPr wrap="square">
            <a:spAutoFit/>
          </a:bodyPr>
          <a:lstStyle/>
          <a:p>
            <a:r>
              <a:rPr lang="zh-CN" altLang="zh-CN" sz="2300" b="1" dirty="0">
                <a:solidFill>
                  <a:srgbClr val="C00000"/>
                </a:solidFill>
                <a:latin typeface="+mj-lt"/>
                <a:ea typeface="黑体" pitchFamily="49" charset="-122"/>
              </a:rPr>
              <a:t>数论定理</a:t>
            </a:r>
            <a:r>
              <a:rPr lang="en-US" altLang="zh-CN" sz="2300" b="1" dirty="0">
                <a:solidFill>
                  <a:srgbClr val="C00000"/>
                </a:solidFill>
                <a:latin typeface="+mj-lt"/>
                <a:ea typeface="黑体" pitchFamily="49" charset="-122"/>
              </a:rPr>
              <a:t>3</a:t>
            </a:r>
            <a:r>
              <a:rPr lang="zh-CN" altLang="zh-CN" sz="2300" b="1" dirty="0">
                <a:solidFill>
                  <a:srgbClr val="C00000"/>
                </a:solidFill>
                <a:latin typeface="+mj-lt"/>
                <a:ea typeface="黑体" pitchFamily="49" charset="-122"/>
              </a:rPr>
              <a:t>：</a:t>
            </a:r>
            <a:r>
              <a:rPr lang="zh-CN" altLang="en-US" sz="2300" b="1" dirty="0">
                <a:solidFill>
                  <a:srgbClr val="C00000"/>
                </a:solidFill>
                <a:latin typeface="+mj-lt"/>
                <a:ea typeface="黑体" pitchFamily="49" charset="-122"/>
              </a:rPr>
              <a:t>若 </a:t>
            </a:r>
            <a:r>
              <a:rPr lang="en-US" altLang="zh-CN" sz="2300" b="1" dirty="0">
                <a:solidFill>
                  <a:srgbClr val="C00000"/>
                </a:solidFill>
                <a:latin typeface="+mj-lt"/>
                <a:ea typeface="黑体" pitchFamily="49" charset="-122"/>
              </a:rPr>
              <a:t>a &lt; 2</a:t>
            </a:r>
            <a:r>
              <a:rPr lang="en-US" altLang="zh-CN" sz="2300" b="1" baseline="30000" dirty="0">
                <a:solidFill>
                  <a:srgbClr val="C00000"/>
                </a:solidFill>
                <a:latin typeface="+mj-lt"/>
                <a:ea typeface="黑体" pitchFamily="49" charset="-122"/>
              </a:rPr>
              <a:t>n</a:t>
            </a:r>
            <a:r>
              <a:rPr lang="zh-CN" altLang="zh-CN" sz="2300" b="1" dirty="0">
                <a:solidFill>
                  <a:srgbClr val="C00000"/>
                </a:solidFill>
                <a:latin typeface="+mj-lt"/>
                <a:ea typeface="黑体" pitchFamily="49" charset="-122"/>
              </a:rPr>
              <a:t>，则能整除</a:t>
            </a:r>
            <a:r>
              <a:rPr lang="en-US" altLang="zh-CN" sz="2300" b="1" dirty="0">
                <a:solidFill>
                  <a:srgbClr val="C00000"/>
                </a:solidFill>
                <a:latin typeface="+mj-lt"/>
                <a:ea typeface="黑体" pitchFamily="49" charset="-122"/>
              </a:rPr>
              <a:t>a</a:t>
            </a:r>
            <a:r>
              <a:rPr lang="zh-CN" altLang="zh-CN" sz="2300" b="1" dirty="0">
                <a:solidFill>
                  <a:srgbClr val="C00000"/>
                </a:solidFill>
                <a:latin typeface="+mj-lt"/>
                <a:ea typeface="黑体" pitchFamily="49" charset="-122"/>
              </a:rPr>
              <a:t>的素数个数不超过</a:t>
            </a:r>
            <a:r>
              <a:rPr lang="en-US" altLang="zh-CN" sz="2300" b="1" dirty="0">
                <a:solidFill>
                  <a:srgbClr val="C00000"/>
                </a:solidFill>
                <a:latin typeface="+mj-lt"/>
                <a:ea typeface="黑体" pitchFamily="49" charset="-122"/>
                <a:sym typeface="Symbol"/>
              </a:rPr>
              <a:t></a:t>
            </a:r>
            <a:r>
              <a:rPr lang="en-US" altLang="zh-CN" sz="2300" b="1" dirty="0">
                <a:solidFill>
                  <a:srgbClr val="C00000"/>
                </a:solidFill>
                <a:latin typeface="+mj-lt"/>
                <a:ea typeface="黑体" pitchFamily="49" charset="-122"/>
              </a:rPr>
              <a:t>(n)</a:t>
            </a:r>
            <a:r>
              <a:rPr lang="zh-CN" altLang="zh-CN" sz="2300" b="1" dirty="0">
                <a:solidFill>
                  <a:srgbClr val="C00000"/>
                </a:solidFill>
                <a:latin typeface="+mj-lt"/>
                <a:ea typeface="黑体" pitchFamily="49" charset="-122"/>
              </a:rPr>
              <a:t>个</a:t>
            </a:r>
            <a:endParaRPr lang="zh-CN" altLang="en-US" sz="2300" b="1" dirty="0">
              <a:solidFill>
                <a:srgbClr val="C00000"/>
              </a:solidFill>
              <a:latin typeface="+mj-lt"/>
              <a:ea typeface="黑体" pitchFamily="49" charset="-122"/>
            </a:endParaRPr>
          </a:p>
        </p:txBody>
      </p:sp>
      <p:sp>
        <p:nvSpPr>
          <p:cNvPr id="13" name="矩形 12"/>
          <p:cNvSpPr/>
          <p:nvPr/>
        </p:nvSpPr>
        <p:spPr>
          <a:xfrm>
            <a:off x="1572132" y="5106960"/>
            <a:ext cx="7464364" cy="446276"/>
          </a:xfrm>
          <a:prstGeom prst="rect">
            <a:avLst/>
          </a:prstGeom>
        </p:spPr>
        <p:txBody>
          <a:bodyPr wrap="square">
            <a:spAutoFit/>
          </a:bodyPr>
          <a:lstStyle/>
          <a:p>
            <a:r>
              <a:rPr lang="zh-CN" altLang="zh-CN" sz="2300" b="1" dirty="0">
                <a:solidFill>
                  <a:schemeClr val="bg2"/>
                </a:solidFill>
                <a:latin typeface="+mj-lt"/>
                <a:ea typeface="黑体" pitchFamily="49" charset="-122"/>
              </a:rPr>
              <a:t>∵</a:t>
            </a:r>
            <a:r>
              <a:rPr lang="en-US" altLang="zh-CN" sz="2300" b="1" dirty="0">
                <a:solidFill>
                  <a:schemeClr val="bg2"/>
                </a:solidFill>
                <a:latin typeface="+mj-lt"/>
                <a:ea typeface="黑体" pitchFamily="49" charset="-122"/>
              </a:rPr>
              <a:t>|x-y|&lt;max{</a:t>
            </a:r>
            <a:r>
              <a:rPr lang="en-US" altLang="zh-CN" sz="2300" b="1" dirty="0" err="1">
                <a:solidFill>
                  <a:schemeClr val="bg2"/>
                </a:solidFill>
                <a:latin typeface="+mj-lt"/>
                <a:ea typeface="黑体" pitchFamily="49" charset="-122"/>
              </a:rPr>
              <a:t>x,y</a:t>
            </a:r>
            <a:r>
              <a:rPr lang="en-US" altLang="zh-CN" sz="2300" b="1" dirty="0">
                <a:solidFill>
                  <a:schemeClr val="bg2"/>
                </a:solidFill>
                <a:latin typeface="+mj-lt"/>
                <a:ea typeface="黑体" pitchFamily="49" charset="-122"/>
              </a:rPr>
              <a:t>}</a:t>
            </a:r>
            <a:r>
              <a:rPr lang="zh-CN" altLang="zh-CN" sz="2300" b="1" dirty="0">
                <a:solidFill>
                  <a:schemeClr val="bg2"/>
                </a:solidFill>
                <a:latin typeface="+mj-lt"/>
                <a:ea typeface="黑体" pitchFamily="49" charset="-122"/>
              </a:rPr>
              <a:t>≤</a:t>
            </a:r>
            <a:r>
              <a:rPr lang="en-US" altLang="zh-CN" sz="2300" b="1" dirty="0">
                <a:solidFill>
                  <a:schemeClr val="bg2"/>
                </a:solidFill>
                <a:latin typeface="+mj-lt"/>
                <a:ea typeface="黑体" pitchFamily="49" charset="-122"/>
              </a:rPr>
              <a:t>2</a:t>
            </a:r>
            <a:r>
              <a:rPr lang="en-US" altLang="zh-CN" sz="2300" b="1" baseline="30000" dirty="0">
                <a:solidFill>
                  <a:schemeClr val="bg2"/>
                </a:solidFill>
                <a:latin typeface="+mj-lt"/>
                <a:ea typeface="黑体" pitchFamily="49" charset="-122"/>
              </a:rPr>
              <a:t>n</a:t>
            </a:r>
            <a:r>
              <a:rPr lang="en-US" altLang="zh-CN" sz="2300" b="1" dirty="0">
                <a:solidFill>
                  <a:schemeClr val="bg2"/>
                </a:solidFill>
                <a:latin typeface="+mj-lt"/>
                <a:ea typeface="黑体" pitchFamily="49" charset="-122"/>
              </a:rPr>
              <a:t>-1</a:t>
            </a:r>
            <a:r>
              <a:rPr lang="zh-CN" altLang="zh-CN" sz="2300" b="1" dirty="0">
                <a:solidFill>
                  <a:schemeClr val="bg2"/>
                </a:solidFill>
                <a:latin typeface="+mj-lt"/>
                <a:ea typeface="黑体" pitchFamily="49" charset="-122"/>
              </a:rPr>
              <a:t>，∴能整除</a:t>
            </a:r>
            <a:r>
              <a:rPr lang="en-US" altLang="zh-CN" sz="2300" b="1" dirty="0">
                <a:solidFill>
                  <a:schemeClr val="bg2"/>
                </a:solidFill>
                <a:ea typeface="黑体" pitchFamily="49" charset="-122"/>
              </a:rPr>
              <a:t>|x-y|</a:t>
            </a:r>
            <a:r>
              <a:rPr lang="zh-CN" altLang="zh-CN" sz="2300" b="1" dirty="0">
                <a:solidFill>
                  <a:schemeClr val="bg2"/>
                </a:solidFill>
                <a:latin typeface="+mj-lt"/>
                <a:ea typeface="黑体" pitchFamily="49" charset="-122"/>
              </a:rPr>
              <a:t>的素数个数</a:t>
            </a:r>
            <a:r>
              <a:rPr lang="zh-CN" altLang="zh-CN" sz="2300" b="1" dirty="0">
                <a:solidFill>
                  <a:schemeClr val="bg2"/>
                </a:solidFill>
                <a:ea typeface="黑体" pitchFamily="49" charset="-122"/>
              </a:rPr>
              <a:t>≤ </a:t>
            </a:r>
            <a:r>
              <a:rPr lang="en-US" altLang="zh-CN" sz="2300" b="1" dirty="0">
                <a:solidFill>
                  <a:schemeClr val="bg2"/>
                </a:solidFill>
                <a:latin typeface="+mj-lt"/>
                <a:ea typeface="黑体" pitchFamily="49" charset="-122"/>
                <a:sym typeface="Symbol"/>
              </a:rPr>
              <a:t></a:t>
            </a:r>
            <a:r>
              <a:rPr lang="en-US" altLang="zh-CN" sz="2300" b="1" dirty="0">
                <a:solidFill>
                  <a:schemeClr val="bg2"/>
                </a:solidFill>
                <a:latin typeface="+mj-lt"/>
                <a:ea typeface="黑体" pitchFamily="49" charset="-122"/>
              </a:rPr>
              <a:t>(n)</a:t>
            </a:r>
            <a:endParaRPr lang="zh-CN" altLang="en-US" sz="2300" b="1" dirty="0">
              <a:solidFill>
                <a:schemeClr val="bg2"/>
              </a:solidFill>
              <a:latin typeface="+mj-lt"/>
              <a:ea typeface="黑体" pitchFamily="49" charset="-122"/>
            </a:endParaRPr>
          </a:p>
        </p:txBody>
      </p:sp>
      <mc:AlternateContent xmlns:mc="http://schemas.openxmlformats.org/markup-compatibility/2006" xmlns:a14="http://schemas.microsoft.com/office/drawing/2010/main">
        <mc:Choice Requires="a14">
          <p:sp>
            <p:nvSpPr>
              <p:cNvPr id="14" name="矩形 13"/>
              <p:cNvSpPr/>
              <p:nvPr/>
            </p:nvSpPr>
            <p:spPr>
              <a:xfrm>
                <a:off x="1590051" y="5733256"/>
                <a:ext cx="3308919" cy="757067"/>
              </a:xfrm>
              <a:prstGeom prst="rect">
                <a:avLst/>
              </a:prstGeom>
              <a:solidFill>
                <a:schemeClr val="accent2">
                  <a:lumMod val="40000"/>
                  <a:lumOff val="60000"/>
                </a:schemeClr>
              </a:solidFill>
            </p:spPr>
            <p:txBody>
              <a:bodyPr wrap="none">
                <a:spAutoFit/>
              </a:bodyPr>
              <a:lstStyle/>
              <a:p>
                <a:r>
                  <a:rPr lang="zh-CN" altLang="en-US" sz="2300" b="1" dirty="0">
                    <a:solidFill>
                      <a:schemeClr val="bg2"/>
                    </a:solidFill>
                    <a:latin typeface="+mj-lt"/>
                    <a:ea typeface="黑体" pitchFamily="49" charset="-122"/>
                  </a:rPr>
                  <a:t>错判率</a:t>
                </a:r>
                <a:r>
                  <a:rPr lang="en-US" altLang="zh-CN" sz="2300" b="1" dirty="0" err="1">
                    <a:solidFill>
                      <a:schemeClr val="bg2"/>
                    </a:solidFill>
                    <a:latin typeface="+mj-lt"/>
                    <a:ea typeface="黑体" pitchFamily="49" charset="-122"/>
                  </a:rPr>
                  <a:t>P</a:t>
                </a:r>
                <a:r>
                  <a:rPr lang="en-US" altLang="zh-CN" sz="2300" b="1" baseline="-25000" dirty="0" err="1">
                    <a:solidFill>
                      <a:schemeClr val="bg2"/>
                    </a:solidFill>
                    <a:latin typeface="+mj-lt"/>
                    <a:ea typeface="黑体" pitchFamily="49" charset="-122"/>
                  </a:rPr>
                  <a:t>fail</a:t>
                </a:r>
                <a:r>
                  <a:rPr lang="en-US" altLang="zh-CN" sz="2300" b="1" baseline="-25000" dirty="0">
                    <a:solidFill>
                      <a:schemeClr val="bg2"/>
                    </a:solidFill>
                    <a:latin typeface="+mj-lt"/>
                    <a:ea typeface="黑体" pitchFamily="49" charset="-122"/>
                  </a:rPr>
                  <a:t> </a:t>
                </a:r>
                <a:r>
                  <a:rPr lang="en-US" altLang="zh-CN" sz="2300" b="1" dirty="0">
                    <a:solidFill>
                      <a:schemeClr val="bg2"/>
                    </a:solidFill>
                    <a:latin typeface="+mj-lt"/>
                    <a:ea typeface="黑体" pitchFamily="49" charset="-122"/>
                  </a:rPr>
                  <a:t>= </a:t>
                </a:r>
                <a14:m>
                  <m:oMath xmlns:m="http://schemas.openxmlformats.org/officeDocument/2006/math">
                    <m:f>
                      <m:fPr>
                        <m:ctrlPr>
                          <a:rPr lang="en-US" altLang="zh-CN" sz="2300" b="1" i="1" smtClean="0">
                            <a:solidFill>
                              <a:schemeClr val="bg2"/>
                            </a:solidFill>
                            <a:latin typeface="Cambria Math" panose="02040503050406030204" pitchFamily="18" charset="0"/>
                            <a:ea typeface="黑体" pitchFamily="49" charset="-122"/>
                          </a:rPr>
                        </m:ctrlPr>
                      </m:fPr>
                      <m:num>
                        <m:r>
                          <m:rPr>
                            <m:nor/>
                          </m:rPr>
                          <a:rPr lang="en-US" altLang="zh-CN" sz="2300" b="1" dirty="0">
                            <a:solidFill>
                              <a:schemeClr val="bg2"/>
                            </a:solidFill>
                            <a:ea typeface="黑体" pitchFamily="49" charset="-122"/>
                            <a:sym typeface="Symbol"/>
                          </a:rPr>
                          <m:t></m:t>
                        </m:r>
                        <m:r>
                          <m:rPr>
                            <m:nor/>
                          </m:rPr>
                          <a:rPr lang="en-US" altLang="zh-CN" sz="2300" b="1" dirty="0">
                            <a:solidFill>
                              <a:schemeClr val="bg2"/>
                            </a:solidFill>
                            <a:ea typeface="黑体" pitchFamily="49" charset="-122"/>
                          </a:rPr>
                          <m:t>(</m:t>
                        </m:r>
                        <m:r>
                          <m:rPr>
                            <m:nor/>
                          </m:rPr>
                          <a:rPr lang="en-US" altLang="zh-CN" sz="2300" b="1" dirty="0">
                            <a:solidFill>
                              <a:schemeClr val="bg2"/>
                            </a:solidFill>
                            <a:ea typeface="黑体" pitchFamily="49" charset="-122"/>
                          </a:rPr>
                          <m:t>n</m:t>
                        </m:r>
                        <m:r>
                          <m:rPr>
                            <m:nor/>
                          </m:rPr>
                          <a:rPr lang="en-US" altLang="zh-CN" sz="2300" b="1" dirty="0">
                            <a:solidFill>
                              <a:schemeClr val="bg2"/>
                            </a:solidFill>
                            <a:ea typeface="黑体" pitchFamily="49" charset="-122"/>
                          </a:rPr>
                          <m:t>)</m:t>
                        </m:r>
                        <m:r>
                          <m:rPr>
                            <m:nor/>
                          </m:rPr>
                          <a:rPr lang="zh-CN" altLang="en-US" sz="2300" b="1" dirty="0">
                            <a:solidFill>
                              <a:schemeClr val="bg2"/>
                            </a:solidFill>
                            <a:ea typeface="黑体" pitchFamily="49" charset="-122"/>
                          </a:rPr>
                          <m:t> </m:t>
                        </m:r>
                      </m:num>
                      <m:den>
                        <m:r>
                          <m:rPr>
                            <m:nor/>
                          </m:rPr>
                          <a:rPr lang="zh-CN" altLang="en-US" sz="2300" b="1" dirty="0">
                            <a:solidFill>
                              <a:schemeClr val="bg2"/>
                            </a:solidFill>
                            <a:ea typeface="黑体" pitchFamily="49" charset="-122"/>
                            <a:cs typeface="Arial" pitchFamily="34" charset="0"/>
                            <a:sym typeface="Symbol" pitchFamily="18" charset="2"/>
                          </a:rPr>
                          <m:t></m:t>
                        </m:r>
                        <m:r>
                          <m:rPr>
                            <m:nor/>
                          </m:rPr>
                          <a:rPr lang="en-US" altLang="zh-CN" sz="2300" b="1" dirty="0">
                            <a:solidFill>
                              <a:schemeClr val="bg2"/>
                            </a:solidFill>
                            <a:ea typeface="黑体" pitchFamily="49" charset="-122"/>
                            <a:cs typeface="宋体" pitchFamily="2" charset="-122"/>
                          </a:rPr>
                          <m:t>(2</m:t>
                        </m:r>
                        <m:r>
                          <m:rPr>
                            <m:nor/>
                          </m:rPr>
                          <a:rPr lang="en-US" altLang="zh-CN" sz="2300" b="1" dirty="0">
                            <a:solidFill>
                              <a:schemeClr val="bg2"/>
                            </a:solidFill>
                            <a:ea typeface="黑体" pitchFamily="49" charset="-122"/>
                            <a:cs typeface="宋体" pitchFamily="2" charset="-122"/>
                          </a:rPr>
                          <m:t>n</m:t>
                        </m:r>
                        <m:r>
                          <m:rPr>
                            <m:nor/>
                          </m:rPr>
                          <a:rPr lang="en-US" altLang="zh-CN" sz="2300" b="1" baseline="30000" dirty="0">
                            <a:solidFill>
                              <a:schemeClr val="bg2"/>
                            </a:solidFill>
                            <a:ea typeface="黑体" pitchFamily="49" charset="-122"/>
                            <a:cs typeface="宋体" pitchFamily="2" charset="-122"/>
                          </a:rPr>
                          <m:t>2</m:t>
                        </m:r>
                        <m:r>
                          <m:rPr>
                            <m:nor/>
                          </m:rPr>
                          <a:rPr lang="en-US" altLang="zh-CN" sz="2300" b="1" dirty="0">
                            <a:solidFill>
                              <a:schemeClr val="bg2"/>
                            </a:solidFill>
                            <a:ea typeface="黑体" pitchFamily="49" charset="-122"/>
                            <a:cs typeface="宋体" pitchFamily="2" charset="-122"/>
                          </a:rPr>
                          <m:t>)</m:t>
                        </m:r>
                      </m:den>
                    </m:f>
                  </m:oMath>
                </a14:m>
                <a:r>
                  <a:rPr lang="en-US" altLang="zh-CN" sz="2300" b="1" dirty="0">
                    <a:solidFill>
                      <a:schemeClr val="bg2"/>
                    </a:solidFill>
                    <a:latin typeface="+mj-lt"/>
                    <a:ea typeface="黑体" pitchFamily="49" charset="-122"/>
                  </a:rPr>
                  <a:t> = </a:t>
                </a:r>
                <a14:m>
                  <m:oMath xmlns:m="http://schemas.openxmlformats.org/officeDocument/2006/math">
                    <m:f>
                      <m:fPr>
                        <m:ctrlPr>
                          <a:rPr lang="en-US" altLang="zh-CN" sz="2800" b="1" i="1" dirty="0" smtClean="0">
                            <a:solidFill>
                              <a:schemeClr val="bg2"/>
                            </a:solidFill>
                            <a:latin typeface="Cambria Math" panose="02040503050406030204" pitchFamily="18" charset="0"/>
                            <a:ea typeface="黑体" pitchFamily="49" charset="-122"/>
                          </a:rPr>
                        </m:ctrlPr>
                      </m:fPr>
                      <m:num>
                        <m:r>
                          <m:rPr>
                            <m:nor/>
                          </m:rPr>
                          <a:rPr lang="en-US" altLang="zh-CN" sz="2400" b="1" dirty="0">
                            <a:solidFill>
                              <a:schemeClr val="bg2"/>
                            </a:solidFill>
                            <a:ea typeface="黑体" pitchFamily="49" charset="-122"/>
                          </a:rPr>
                          <m:t>1</m:t>
                        </m:r>
                      </m:num>
                      <m:den>
                        <m:r>
                          <m:rPr>
                            <m:nor/>
                          </m:rPr>
                          <a:rPr lang="en-US" altLang="zh-CN" sz="2800" b="1" dirty="0">
                            <a:solidFill>
                              <a:schemeClr val="bg2"/>
                            </a:solidFill>
                          </a:rPr>
                          <m:t>n</m:t>
                        </m:r>
                      </m:den>
                    </m:f>
                  </m:oMath>
                </a14:m>
                <a:r>
                  <a:rPr lang="en-US" altLang="zh-CN" sz="2300" b="1" dirty="0">
                    <a:solidFill>
                      <a:schemeClr val="bg2"/>
                    </a:solidFill>
                    <a:latin typeface="+mj-lt"/>
                    <a:ea typeface="黑体" pitchFamily="49" charset="-122"/>
                  </a:rPr>
                  <a:t> </a:t>
                </a:r>
                <a:endParaRPr lang="zh-CN" altLang="en-US" sz="2300" b="1" dirty="0">
                  <a:solidFill>
                    <a:schemeClr val="bg2"/>
                  </a:solidFill>
                  <a:latin typeface="+mj-lt"/>
                  <a:ea typeface="黑体" pitchFamily="49" charset="-122"/>
                </a:endParaRPr>
              </a:p>
            </p:txBody>
          </p:sp>
        </mc:Choice>
        <mc:Fallback xmlns="">
          <p:sp>
            <p:nvSpPr>
              <p:cNvPr id="14" name="矩形 13"/>
              <p:cNvSpPr>
                <a:spLocks noRot="1" noChangeAspect="1" noMove="1" noResize="1" noEditPoints="1" noAdjustHandles="1" noChangeArrowheads="1" noChangeShapeType="1" noTextEdit="1"/>
              </p:cNvSpPr>
              <p:nvPr/>
            </p:nvSpPr>
            <p:spPr>
              <a:xfrm>
                <a:off x="1590051" y="5733256"/>
                <a:ext cx="3308919" cy="757067"/>
              </a:xfrm>
              <a:prstGeom prst="rect">
                <a:avLst/>
              </a:prstGeom>
              <a:blipFill rotWithShape="1">
                <a:blip r:embed="rId5"/>
                <a:stretch>
                  <a:fillRect l="-27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434593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判断字符串是否相等</a:t>
            </a:r>
            <a:r>
              <a:rPr lang="en-US" altLang="zh-CN" dirty="0"/>
              <a:t>(Monte Carlo)</a:t>
            </a:r>
            <a:endParaRPr lang="zh-CN" altLang="en-US" dirty="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25</a:t>
            </a:fld>
            <a:endParaRPr lang="en-US" altLang="zh-CN" dirty="0"/>
          </a:p>
        </p:txBody>
      </p:sp>
      <p:sp>
        <p:nvSpPr>
          <p:cNvPr id="5" name="矩形 4"/>
          <p:cNvSpPr/>
          <p:nvPr/>
        </p:nvSpPr>
        <p:spPr>
          <a:xfrm>
            <a:off x="435600" y="2765735"/>
            <a:ext cx="8064896" cy="646331"/>
          </a:xfrm>
          <a:prstGeom prst="rect">
            <a:avLst/>
          </a:prstGeom>
        </p:spPr>
        <p:txBody>
          <a:bodyPr wrap="square">
            <a:spAutoFit/>
          </a:bodyPr>
          <a:lstStyle/>
          <a:p>
            <a:r>
              <a:rPr lang="en-US" altLang="zh-CN" b="1" dirty="0"/>
              <a:t>     n=500   1000	10</a:t>
            </a:r>
            <a:r>
              <a:rPr lang="en-US" altLang="zh-CN" b="1" baseline="30000" dirty="0"/>
              <a:t>4 </a:t>
            </a:r>
            <a:r>
              <a:rPr lang="en-US" altLang="zh-CN" b="1" dirty="0"/>
              <a:t>      10</a:t>
            </a:r>
            <a:r>
              <a:rPr lang="en-US" altLang="zh-CN" b="1" baseline="30000" dirty="0"/>
              <a:t>5</a:t>
            </a:r>
            <a:r>
              <a:rPr lang="en-US" altLang="zh-CN" b="1" dirty="0"/>
              <a:t>     10</a:t>
            </a:r>
            <a:r>
              <a:rPr lang="en-US" altLang="zh-CN" b="1" baseline="30000" dirty="0"/>
              <a:t>6            </a:t>
            </a:r>
            <a:r>
              <a:rPr lang="en-US" altLang="zh-CN" b="1" dirty="0"/>
              <a:t>10</a:t>
            </a:r>
            <a:r>
              <a:rPr lang="en-US" altLang="zh-CN" b="1" baseline="30000" dirty="0"/>
              <a:t>7                 </a:t>
            </a:r>
            <a:r>
              <a:rPr lang="en-US" altLang="zh-CN" b="1" dirty="0"/>
              <a:t>10</a:t>
            </a:r>
            <a:r>
              <a:rPr lang="en-US" altLang="zh-CN" b="1" baseline="30000" dirty="0"/>
              <a:t>8                    </a:t>
            </a:r>
            <a:r>
              <a:rPr lang="en-US" altLang="zh-CN" b="1" dirty="0"/>
              <a:t>10</a:t>
            </a:r>
            <a:r>
              <a:rPr lang="en-US" altLang="zh-CN" b="1" baseline="30000" dirty="0"/>
              <a:t>9</a:t>
            </a:r>
            <a:endParaRPr lang="zh-CN" altLang="zh-CN" dirty="0"/>
          </a:p>
          <a:p>
            <a:r>
              <a:rPr lang="en-US" altLang="zh-CN" b="1" dirty="0">
                <a:sym typeface="Symbol"/>
              </a:rPr>
              <a:t></a:t>
            </a:r>
            <a:r>
              <a:rPr lang="en-US" altLang="zh-CN" b="1" dirty="0"/>
              <a:t>(n)=95      168	1229    9592   78498    664579    5761445     50847478</a:t>
            </a:r>
            <a:endParaRPr lang="zh-CN" altLang="zh-CN" dirty="0"/>
          </a:p>
        </p:txBody>
      </p:sp>
      <mc:AlternateContent xmlns:mc="http://schemas.openxmlformats.org/markup-compatibility/2006" xmlns:a14="http://schemas.microsoft.com/office/drawing/2010/main">
        <mc:Choice Requires="a14">
          <p:sp>
            <p:nvSpPr>
              <p:cNvPr id="6" name="矩形 5"/>
              <p:cNvSpPr/>
              <p:nvPr/>
            </p:nvSpPr>
            <p:spPr>
              <a:xfrm>
                <a:off x="721308" y="2168860"/>
                <a:ext cx="7485360" cy="564322"/>
              </a:xfrm>
              <a:prstGeom prst="rect">
                <a:avLst/>
              </a:prstGeom>
            </p:spPr>
            <p:txBody>
              <a:bodyPr wrap="square">
                <a:spAutoFit/>
              </a:bodyPr>
              <a:lstStyle/>
              <a:p>
                <a:r>
                  <a:rPr lang="zh-CN" altLang="en-US" sz="2300" b="1" dirty="0">
                    <a:solidFill>
                      <a:srgbClr val="C00000"/>
                    </a:solidFill>
                    <a:ea typeface="黑体" pitchFamily="49" charset="-122"/>
                    <a:cs typeface="Arial" pitchFamily="34" charset="0"/>
                  </a:rPr>
                  <a:t>数论定理</a:t>
                </a:r>
                <a:r>
                  <a:rPr lang="en-US" altLang="zh-CN" sz="2300" b="1" dirty="0">
                    <a:solidFill>
                      <a:srgbClr val="C00000"/>
                    </a:solidFill>
                    <a:ea typeface="黑体" pitchFamily="49" charset="-122"/>
                    <a:cs typeface="Arial" pitchFamily="34" charset="0"/>
                  </a:rPr>
                  <a:t>1</a:t>
                </a:r>
                <a:r>
                  <a:rPr lang="zh-CN" altLang="en-US" sz="2300" b="1" dirty="0">
                    <a:solidFill>
                      <a:srgbClr val="C00000"/>
                    </a:solidFill>
                    <a:ea typeface="黑体" pitchFamily="49" charset="-122"/>
                    <a:cs typeface="Arial" pitchFamily="34" charset="0"/>
                  </a:rPr>
                  <a:t>：设</a:t>
                </a:r>
                <a:r>
                  <a:rPr lang="zh-CN" altLang="en-US" sz="2300" b="1" dirty="0">
                    <a:solidFill>
                      <a:srgbClr val="C00000"/>
                    </a:solidFill>
                    <a:ea typeface="黑体" pitchFamily="49" charset="-122"/>
                    <a:cs typeface="Arial" pitchFamily="34" charset="0"/>
                    <a:sym typeface="Symbol" pitchFamily="18" charset="2"/>
                  </a:rPr>
                  <a:t></a:t>
                </a:r>
                <a:r>
                  <a:rPr lang="en-US" altLang="zh-CN" sz="2300" b="1" dirty="0">
                    <a:solidFill>
                      <a:srgbClr val="C00000"/>
                    </a:solidFill>
                    <a:ea typeface="黑体" pitchFamily="49" charset="-122"/>
                    <a:cs typeface="宋体" pitchFamily="2" charset="-122"/>
                  </a:rPr>
                  <a:t>(n)</a:t>
                </a:r>
                <a:r>
                  <a:rPr lang="zh-CN" altLang="en-US" sz="2300" b="1" dirty="0">
                    <a:solidFill>
                      <a:srgbClr val="C00000"/>
                    </a:solidFill>
                    <a:ea typeface="黑体" pitchFamily="49" charset="-122"/>
                    <a:cs typeface="Arial" pitchFamily="34" charset="0"/>
                    <a:sym typeface="Symbol" pitchFamily="18" charset="2"/>
                  </a:rPr>
                  <a:t>是小于</a:t>
                </a:r>
                <a:r>
                  <a:rPr lang="en-US" altLang="zh-CN" sz="2300" b="1" dirty="0">
                    <a:solidFill>
                      <a:srgbClr val="C00000"/>
                    </a:solidFill>
                    <a:ea typeface="黑体" pitchFamily="49" charset="-122"/>
                    <a:cs typeface="宋体" pitchFamily="2" charset="-122"/>
                    <a:sym typeface="Symbol" pitchFamily="18" charset="2"/>
                  </a:rPr>
                  <a:t>n</a:t>
                </a:r>
                <a:r>
                  <a:rPr lang="zh-CN" altLang="en-US" sz="2300" b="1" dirty="0">
                    <a:solidFill>
                      <a:srgbClr val="C00000"/>
                    </a:solidFill>
                    <a:ea typeface="黑体" pitchFamily="49" charset="-122"/>
                    <a:cs typeface="Arial" pitchFamily="34" charset="0"/>
                    <a:sym typeface="Symbol" pitchFamily="18" charset="2"/>
                  </a:rPr>
                  <a:t>的素数个数，则</a:t>
                </a:r>
                <a:r>
                  <a:rPr lang="en-US" altLang="zh-CN" sz="2300" b="1" dirty="0">
                    <a:solidFill>
                      <a:srgbClr val="C00000"/>
                    </a:solidFill>
                    <a:ea typeface="黑体" pitchFamily="49" charset="-122"/>
                    <a:cs typeface="宋体" pitchFamily="2" charset="-122"/>
                  </a:rPr>
                  <a:t>(n)</a:t>
                </a:r>
                <a:r>
                  <a:rPr lang="en-US" altLang="zh-CN" sz="2300" b="1" dirty="0">
                    <a:solidFill>
                      <a:srgbClr val="C00000"/>
                    </a:solidFill>
                    <a:ea typeface="黑体" pitchFamily="49" charset="-122"/>
                    <a:cs typeface="Arial" pitchFamily="34" charset="0"/>
                    <a:sym typeface="Symbol" pitchFamily="18" charset="2"/>
                  </a:rPr>
                  <a:t>≈</a:t>
                </a:r>
                <a14:m>
                  <m:oMath xmlns:m="http://schemas.openxmlformats.org/officeDocument/2006/math">
                    <m:f>
                      <m:fPr>
                        <m:ctrlPr>
                          <a:rPr lang="en-US" altLang="zh-CN" sz="2300" b="1" i="1">
                            <a:solidFill>
                              <a:srgbClr val="C00000"/>
                            </a:solidFill>
                            <a:latin typeface="Cambria Math" panose="02040503050406030204" pitchFamily="18" charset="0"/>
                            <a:ea typeface="黑体" pitchFamily="49" charset="-122"/>
                            <a:cs typeface="Arial" pitchFamily="34" charset="0"/>
                            <a:sym typeface="Symbol" pitchFamily="18" charset="2"/>
                          </a:rPr>
                        </m:ctrlPr>
                      </m:fPr>
                      <m:num>
                        <m:r>
                          <a:rPr lang="en-US" altLang="zh-CN" sz="2300" b="1" i="1">
                            <a:solidFill>
                              <a:srgbClr val="C00000"/>
                            </a:solidFill>
                            <a:latin typeface="Cambria Math"/>
                            <a:ea typeface="黑体" pitchFamily="49" charset="-122"/>
                            <a:cs typeface="Arial" pitchFamily="34" charset="0"/>
                            <a:sym typeface="Symbol" pitchFamily="18" charset="2"/>
                          </a:rPr>
                          <m:t>𝒏</m:t>
                        </m:r>
                      </m:num>
                      <m:den>
                        <m:func>
                          <m:funcPr>
                            <m:ctrlPr>
                              <a:rPr lang="en-US" altLang="zh-CN" sz="2300" b="1" i="1">
                                <a:solidFill>
                                  <a:srgbClr val="C00000"/>
                                </a:solidFill>
                                <a:latin typeface="Cambria Math" panose="02040503050406030204" pitchFamily="18" charset="0"/>
                                <a:ea typeface="黑体" pitchFamily="49" charset="-122"/>
                                <a:cs typeface="Arial" pitchFamily="34" charset="0"/>
                                <a:sym typeface="Symbol" pitchFamily="18" charset="2"/>
                              </a:rPr>
                            </m:ctrlPr>
                          </m:funcPr>
                          <m:fName>
                            <m:r>
                              <a:rPr lang="en-US" altLang="zh-CN" sz="2300" b="1">
                                <a:solidFill>
                                  <a:srgbClr val="C00000"/>
                                </a:solidFill>
                                <a:latin typeface="Cambria Math"/>
                                <a:ea typeface="黑体" pitchFamily="49" charset="-122"/>
                                <a:cs typeface="Arial" pitchFamily="34" charset="0"/>
                                <a:sym typeface="Symbol" pitchFamily="18" charset="2"/>
                              </a:rPr>
                              <m:t>𝐥𝐧</m:t>
                            </m:r>
                          </m:fName>
                          <m:e>
                            <m:r>
                              <a:rPr lang="en-US" altLang="zh-CN" sz="2300" b="1" i="1">
                                <a:solidFill>
                                  <a:srgbClr val="C00000"/>
                                </a:solidFill>
                                <a:latin typeface="Cambria Math"/>
                                <a:ea typeface="黑体" pitchFamily="49" charset="-122"/>
                                <a:cs typeface="Arial" pitchFamily="34" charset="0"/>
                                <a:sym typeface="Symbol" pitchFamily="18" charset="2"/>
                              </a:rPr>
                              <m:t>𝒏</m:t>
                            </m:r>
                          </m:e>
                        </m:func>
                      </m:den>
                    </m:f>
                  </m:oMath>
                </a14:m>
                <a:endParaRPr lang="zh-CN" altLang="en-US" sz="2300" dirty="0"/>
              </a:p>
            </p:txBody>
          </p:sp>
        </mc:Choice>
        <mc:Fallback xmlns="">
          <p:sp>
            <p:nvSpPr>
              <p:cNvPr id="6" name="矩形 5"/>
              <p:cNvSpPr>
                <a:spLocks noRot="1" noChangeAspect="1" noMove="1" noResize="1" noEditPoints="1" noAdjustHandles="1" noChangeArrowheads="1" noChangeShapeType="1" noTextEdit="1"/>
              </p:cNvSpPr>
              <p:nvPr/>
            </p:nvSpPr>
            <p:spPr>
              <a:xfrm>
                <a:off x="721308" y="2168860"/>
                <a:ext cx="7485360" cy="564322"/>
              </a:xfrm>
              <a:prstGeom prst="rect">
                <a:avLst/>
              </a:prstGeom>
              <a:blipFill rotWithShape="1">
                <a:blip r:embed="rId2"/>
                <a:stretch>
                  <a:fillRect l="-1140" t="-5435" b="-86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389152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子串匹配问题</a:t>
            </a:r>
          </a:p>
        </p:txBody>
      </p:sp>
      <p:sp>
        <p:nvSpPr>
          <p:cNvPr id="3" name="内容占位符 2"/>
          <p:cNvSpPr>
            <a:spLocks noGrp="1"/>
          </p:cNvSpPr>
          <p:nvPr>
            <p:ph idx="1"/>
          </p:nvPr>
        </p:nvSpPr>
        <p:spPr/>
        <p:txBody>
          <a:bodyPr/>
          <a:lstStyle/>
          <a:p>
            <a:r>
              <a:rPr lang="zh-CN" altLang="zh-CN" dirty="0"/>
              <a:t>给定两个字符串：</a:t>
            </a:r>
            <a:endParaRPr lang="en-US" altLang="zh-CN" dirty="0"/>
          </a:p>
          <a:p>
            <a:pPr lvl="1"/>
            <a:r>
              <a:rPr lang="en-US" altLang="zh-CN" i="1" dirty="0">
                <a:latin typeface="Arial" charset="0"/>
                <a:ea typeface="黑体" pitchFamily="2" charset="-122"/>
              </a:rPr>
              <a:t>X </a:t>
            </a:r>
            <a:r>
              <a:rPr lang="en-US" altLang="zh-CN" dirty="0">
                <a:latin typeface="Arial" charset="0"/>
                <a:ea typeface="黑体" pitchFamily="2" charset="-122"/>
              </a:rPr>
              <a:t>= “</a:t>
            </a:r>
            <a:r>
              <a:rPr lang="en-US" altLang="zh-CN" i="1" dirty="0">
                <a:latin typeface="Arial" charset="0"/>
                <a:ea typeface="黑体" pitchFamily="2" charset="-122"/>
              </a:rPr>
              <a:t>x</a:t>
            </a:r>
            <a:r>
              <a:rPr lang="en-US" altLang="zh-CN" baseline="-25000" dirty="0">
                <a:latin typeface="Arial" charset="0"/>
                <a:ea typeface="黑体" pitchFamily="2" charset="-122"/>
              </a:rPr>
              <a:t>1</a:t>
            </a:r>
            <a:r>
              <a:rPr lang="en-US" altLang="zh-CN" dirty="0">
                <a:latin typeface="Arial" charset="0"/>
                <a:ea typeface="黑体" pitchFamily="2" charset="-122"/>
              </a:rPr>
              <a:t> </a:t>
            </a:r>
            <a:r>
              <a:rPr lang="en-US" altLang="zh-CN" i="1" dirty="0">
                <a:latin typeface="Arial" charset="0"/>
                <a:ea typeface="黑体" pitchFamily="2" charset="-122"/>
              </a:rPr>
              <a:t>x</a:t>
            </a:r>
            <a:r>
              <a:rPr lang="en-US" altLang="zh-CN" baseline="-25000" dirty="0">
                <a:latin typeface="Arial" charset="0"/>
                <a:ea typeface="黑体" pitchFamily="2" charset="-122"/>
              </a:rPr>
              <a:t>2</a:t>
            </a:r>
            <a:r>
              <a:rPr lang="en-US" altLang="zh-CN" dirty="0">
                <a:latin typeface="Arial" charset="0"/>
                <a:ea typeface="黑体" pitchFamily="2" charset="-122"/>
              </a:rPr>
              <a:t> … </a:t>
            </a:r>
            <a:r>
              <a:rPr lang="en-US" altLang="zh-CN" i="1" dirty="0" err="1">
                <a:latin typeface="Arial" charset="0"/>
                <a:ea typeface="黑体" pitchFamily="2" charset="-122"/>
              </a:rPr>
              <a:t>x</a:t>
            </a:r>
            <a:r>
              <a:rPr lang="en-US" altLang="zh-CN" i="1" baseline="-25000" dirty="0" err="1">
                <a:latin typeface="Arial" charset="0"/>
                <a:ea typeface="黑体" pitchFamily="2" charset="-122"/>
              </a:rPr>
              <a:t>n</a:t>
            </a:r>
            <a:r>
              <a:rPr lang="en-US" altLang="zh-CN" dirty="0">
                <a:latin typeface="Arial" charset="0"/>
                <a:ea typeface="黑体" pitchFamily="2" charset="-122"/>
              </a:rPr>
              <a:t>”</a:t>
            </a:r>
          </a:p>
          <a:p>
            <a:pPr lvl="1"/>
            <a:r>
              <a:rPr lang="en-US" altLang="zh-CN" i="1" dirty="0">
                <a:latin typeface="Arial" charset="0"/>
                <a:ea typeface="黑体" pitchFamily="2" charset="-122"/>
              </a:rPr>
              <a:t>Y </a:t>
            </a:r>
            <a:r>
              <a:rPr lang="en-US" altLang="zh-CN" dirty="0">
                <a:latin typeface="Arial" charset="0"/>
                <a:ea typeface="黑体" pitchFamily="2" charset="-122"/>
              </a:rPr>
              <a:t>= “</a:t>
            </a:r>
            <a:r>
              <a:rPr lang="en-US" altLang="zh-CN" i="1" dirty="0">
                <a:latin typeface="Arial" charset="0"/>
                <a:ea typeface="黑体" pitchFamily="2" charset="-122"/>
              </a:rPr>
              <a:t>y</a:t>
            </a:r>
            <a:r>
              <a:rPr lang="en-US" altLang="zh-CN" baseline="-25000" dirty="0">
                <a:latin typeface="Arial" charset="0"/>
                <a:ea typeface="黑体" pitchFamily="2" charset="-122"/>
              </a:rPr>
              <a:t>1</a:t>
            </a:r>
            <a:r>
              <a:rPr lang="en-US" altLang="zh-CN" dirty="0">
                <a:latin typeface="Arial" charset="0"/>
                <a:ea typeface="黑体" pitchFamily="2" charset="-122"/>
              </a:rPr>
              <a:t> </a:t>
            </a:r>
            <a:r>
              <a:rPr lang="en-US" altLang="zh-CN" i="1" dirty="0">
                <a:latin typeface="Arial" charset="0"/>
                <a:ea typeface="黑体" pitchFamily="2" charset="-122"/>
              </a:rPr>
              <a:t>y</a:t>
            </a:r>
            <a:r>
              <a:rPr lang="en-US" altLang="zh-CN" baseline="-25000" dirty="0">
                <a:latin typeface="Arial" charset="0"/>
                <a:ea typeface="黑体" pitchFamily="2" charset="-122"/>
              </a:rPr>
              <a:t>2</a:t>
            </a:r>
            <a:r>
              <a:rPr lang="en-US" altLang="zh-CN" dirty="0">
                <a:latin typeface="Arial" charset="0"/>
                <a:ea typeface="黑体" pitchFamily="2" charset="-122"/>
              </a:rPr>
              <a:t> … </a:t>
            </a:r>
            <a:r>
              <a:rPr lang="en-US" altLang="zh-CN" i="1" dirty="0" err="1">
                <a:latin typeface="Arial" charset="0"/>
                <a:ea typeface="黑体" pitchFamily="2" charset="-122"/>
              </a:rPr>
              <a:t>y</a:t>
            </a:r>
            <a:r>
              <a:rPr lang="en-US" altLang="zh-CN" i="1" baseline="-25000" dirty="0" err="1">
                <a:latin typeface="Arial" charset="0"/>
                <a:ea typeface="黑体" pitchFamily="2" charset="-122"/>
              </a:rPr>
              <a:t>m</a:t>
            </a:r>
            <a:r>
              <a:rPr lang="en-US" altLang="zh-CN" dirty="0">
                <a:latin typeface="Arial" charset="0"/>
                <a:ea typeface="黑体" pitchFamily="2" charset="-122"/>
              </a:rPr>
              <a:t>”</a:t>
            </a:r>
          </a:p>
          <a:p>
            <a:r>
              <a:rPr lang="zh-CN" altLang="en-US" dirty="0"/>
              <a:t>判断</a:t>
            </a:r>
            <a:r>
              <a:rPr lang="en-US" altLang="zh-CN" dirty="0"/>
              <a:t>Y</a:t>
            </a:r>
            <a:r>
              <a:rPr lang="zh-CN" altLang="zh-CN" dirty="0"/>
              <a:t>是否为</a:t>
            </a:r>
            <a:r>
              <a:rPr lang="en-US" altLang="zh-CN" dirty="0"/>
              <a:t>X</a:t>
            </a:r>
            <a:r>
              <a:rPr lang="zh-CN" altLang="zh-CN" dirty="0"/>
              <a:t>的子串？</a:t>
            </a:r>
            <a:endParaRPr lang="zh-CN" altLang="en-US" dirty="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26</a:t>
            </a:fld>
            <a:endParaRPr lang="en-US" altLang="zh-CN" dirty="0"/>
          </a:p>
        </p:txBody>
      </p:sp>
      <p:sp>
        <p:nvSpPr>
          <p:cNvPr id="5" name="矩形 4"/>
          <p:cNvSpPr/>
          <p:nvPr/>
        </p:nvSpPr>
        <p:spPr>
          <a:xfrm>
            <a:off x="1547664" y="3816042"/>
            <a:ext cx="6552728" cy="954107"/>
          </a:xfrm>
          <a:prstGeom prst="rect">
            <a:avLst/>
          </a:prstGeom>
        </p:spPr>
        <p:txBody>
          <a:bodyPr wrap="square">
            <a:spAutoFit/>
          </a:bodyPr>
          <a:lstStyle/>
          <a:p>
            <a:r>
              <a:rPr lang="en-US" altLang="zh-CN" sz="2800" b="1" dirty="0">
                <a:solidFill>
                  <a:schemeClr val="bg2"/>
                </a:solidFill>
                <a:latin typeface="+mj-lt"/>
                <a:ea typeface="黑体" pitchFamily="49" charset="-122"/>
              </a:rPr>
              <a:t>X=“main</a:t>
            </a:r>
            <a:r>
              <a:rPr lang="en-US" altLang="zh-CN" sz="2800" b="1" dirty="0">
                <a:solidFill>
                  <a:srgbClr val="FF0000"/>
                </a:solidFill>
                <a:latin typeface="+mj-lt"/>
                <a:ea typeface="黑体" pitchFamily="49" charset="-122"/>
              </a:rPr>
              <a:t>ten</a:t>
            </a:r>
            <a:r>
              <a:rPr lang="en-US" altLang="zh-CN" sz="2800" b="1" dirty="0">
                <a:solidFill>
                  <a:schemeClr val="bg2"/>
                </a:solidFill>
                <a:latin typeface="+mj-lt"/>
                <a:ea typeface="黑体" pitchFamily="49" charset="-122"/>
              </a:rPr>
              <a:t>ance”</a:t>
            </a:r>
            <a:r>
              <a:rPr lang="zh-CN" altLang="en-US" sz="2800" b="1" dirty="0">
                <a:solidFill>
                  <a:schemeClr val="bg2"/>
                </a:solidFill>
                <a:latin typeface="+mj-lt"/>
                <a:ea typeface="黑体" pitchFamily="49" charset="-122"/>
              </a:rPr>
              <a:t>，</a:t>
            </a:r>
            <a:endParaRPr lang="en-US" altLang="zh-CN" sz="2800" b="1" dirty="0">
              <a:solidFill>
                <a:schemeClr val="bg2"/>
              </a:solidFill>
              <a:latin typeface="+mj-lt"/>
              <a:ea typeface="黑体" pitchFamily="49" charset="-122"/>
            </a:endParaRPr>
          </a:p>
          <a:p>
            <a:r>
              <a:rPr lang="en-US" altLang="zh-CN" sz="2800" b="1" dirty="0">
                <a:solidFill>
                  <a:schemeClr val="bg2"/>
                </a:solidFill>
                <a:latin typeface="+mj-lt"/>
                <a:ea typeface="黑体" pitchFamily="49" charset="-122"/>
              </a:rPr>
              <a:t>Y=“ten”</a:t>
            </a:r>
            <a:r>
              <a:rPr lang="zh-CN" altLang="en-US" sz="2800" b="1" dirty="0">
                <a:solidFill>
                  <a:schemeClr val="bg2"/>
                </a:solidFill>
                <a:latin typeface="+mj-lt"/>
                <a:ea typeface="黑体" pitchFamily="49" charset="-122"/>
              </a:rPr>
              <a:t>是</a:t>
            </a:r>
            <a:r>
              <a:rPr lang="en-US" altLang="zh-CN" sz="2800" b="1" dirty="0">
                <a:solidFill>
                  <a:schemeClr val="bg2"/>
                </a:solidFill>
                <a:latin typeface="+mj-lt"/>
                <a:ea typeface="黑体" pitchFamily="49" charset="-122"/>
              </a:rPr>
              <a:t>S</a:t>
            </a:r>
            <a:r>
              <a:rPr lang="zh-CN" altLang="en-US" sz="2800" b="1" dirty="0">
                <a:solidFill>
                  <a:schemeClr val="bg2"/>
                </a:solidFill>
                <a:latin typeface="+mj-lt"/>
                <a:ea typeface="黑体" pitchFamily="49" charset="-122"/>
              </a:rPr>
              <a:t>的子串，</a:t>
            </a:r>
            <a:r>
              <a:rPr lang="en-US" altLang="zh-CN" sz="2800" b="1" dirty="0">
                <a:solidFill>
                  <a:schemeClr val="bg2"/>
                </a:solidFill>
                <a:latin typeface="+mj-lt"/>
                <a:ea typeface="黑体" pitchFamily="49" charset="-122"/>
              </a:rPr>
              <a:t>Y</a:t>
            </a:r>
            <a:r>
              <a:rPr lang="zh-CN" altLang="en-US" sz="2800" b="1" dirty="0">
                <a:solidFill>
                  <a:schemeClr val="bg2"/>
                </a:solidFill>
                <a:latin typeface="+mj-lt"/>
                <a:ea typeface="黑体" pitchFamily="49" charset="-122"/>
              </a:rPr>
              <a:t>在</a:t>
            </a:r>
            <a:r>
              <a:rPr lang="en-US" altLang="zh-CN" sz="2800" b="1" dirty="0">
                <a:solidFill>
                  <a:schemeClr val="bg2"/>
                </a:solidFill>
                <a:latin typeface="+mj-lt"/>
                <a:ea typeface="黑体" pitchFamily="49" charset="-122"/>
              </a:rPr>
              <a:t>X</a:t>
            </a:r>
            <a:r>
              <a:rPr lang="zh-CN" altLang="en-US" sz="2800" b="1" dirty="0">
                <a:solidFill>
                  <a:schemeClr val="bg2"/>
                </a:solidFill>
                <a:latin typeface="+mj-lt"/>
                <a:ea typeface="黑体" pitchFamily="49" charset="-122"/>
              </a:rPr>
              <a:t>中的位置为</a:t>
            </a:r>
            <a:r>
              <a:rPr lang="en-US" altLang="zh-CN" sz="2800" b="1" dirty="0">
                <a:solidFill>
                  <a:schemeClr val="bg2"/>
                </a:solidFill>
                <a:latin typeface="+mj-lt"/>
                <a:ea typeface="黑体" pitchFamily="49" charset="-122"/>
              </a:rPr>
              <a:t>4</a:t>
            </a:r>
            <a:endParaRPr lang="zh-CN" altLang="en-US" sz="2800" b="1" dirty="0">
              <a:solidFill>
                <a:schemeClr val="bg2"/>
              </a:solidFill>
              <a:latin typeface="+mj-lt"/>
              <a:ea typeface="黑体" pitchFamily="49" charset="-122"/>
            </a:endParaRPr>
          </a:p>
        </p:txBody>
      </p:sp>
    </p:spTree>
    <p:extLst>
      <p:ext uri="{BB962C8B-B14F-4D97-AF65-F5344CB8AC3E}">
        <p14:creationId xmlns:p14="http://schemas.microsoft.com/office/powerpoint/2010/main" val="14414897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子串匹配问题</a:t>
            </a:r>
          </a:p>
        </p:txBody>
      </p:sp>
      <p:sp>
        <p:nvSpPr>
          <p:cNvPr id="3" name="内容占位符 2"/>
          <p:cNvSpPr>
            <a:spLocks noGrp="1"/>
          </p:cNvSpPr>
          <p:nvPr>
            <p:ph idx="1"/>
          </p:nvPr>
        </p:nvSpPr>
        <p:spPr>
          <a:xfrm>
            <a:off x="457200" y="1484313"/>
            <a:ext cx="8229600" cy="5373687"/>
          </a:xfrm>
        </p:spPr>
        <p:txBody>
          <a:bodyPr/>
          <a:lstStyle/>
          <a:p>
            <a:r>
              <a:rPr lang="zh-CN" altLang="en-US" dirty="0"/>
              <a:t>判断</a:t>
            </a:r>
            <a:r>
              <a:rPr lang="en-US" altLang="zh-CN" dirty="0"/>
              <a:t>Y</a:t>
            </a:r>
            <a:r>
              <a:rPr lang="zh-CN" altLang="zh-CN" dirty="0"/>
              <a:t>是否为</a:t>
            </a:r>
            <a:r>
              <a:rPr lang="en-US" altLang="zh-CN" dirty="0"/>
              <a:t>X</a:t>
            </a:r>
            <a:r>
              <a:rPr lang="zh-CN" altLang="zh-CN" dirty="0"/>
              <a:t>的子串？</a:t>
            </a:r>
            <a:endParaRPr lang="en-US" altLang="zh-CN" dirty="0"/>
          </a:p>
          <a:p>
            <a:pPr lvl="1"/>
            <a:r>
              <a:rPr lang="zh-CN" altLang="en-US" dirty="0"/>
              <a:t>记</a:t>
            </a:r>
            <a:r>
              <a:rPr lang="en-US" altLang="zh-CN" dirty="0"/>
              <a:t>X(j)=</a:t>
            </a:r>
            <a:r>
              <a:rPr lang="en-US" altLang="zh-CN" i="1" dirty="0" err="1"/>
              <a:t>x</a:t>
            </a:r>
            <a:r>
              <a:rPr lang="en-US" altLang="zh-CN" baseline="-25000" dirty="0" err="1"/>
              <a:t>j</a:t>
            </a:r>
            <a:r>
              <a:rPr lang="en-US" altLang="zh-CN" baseline="-25000" dirty="0"/>
              <a:t> </a:t>
            </a:r>
            <a:r>
              <a:rPr lang="en-US" altLang="zh-CN" i="1" dirty="0" err="1"/>
              <a:t>x</a:t>
            </a:r>
            <a:r>
              <a:rPr lang="en-US" altLang="zh-CN" baseline="-25000" dirty="0" err="1"/>
              <a:t>j</a:t>
            </a:r>
            <a:r>
              <a:rPr lang="zh-CN" altLang="zh-CN" baseline="-25000" dirty="0"/>
              <a:t>＋</a:t>
            </a:r>
            <a:r>
              <a:rPr lang="en-US" altLang="zh-CN" baseline="-25000" dirty="0"/>
              <a:t>1</a:t>
            </a:r>
            <a:r>
              <a:rPr lang="zh-CN" altLang="zh-CN" dirty="0"/>
              <a:t>…</a:t>
            </a:r>
            <a:r>
              <a:rPr lang="en-US" altLang="zh-CN" i="1" dirty="0"/>
              <a:t>x</a:t>
            </a:r>
            <a:r>
              <a:rPr lang="en-US" altLang="zh-CN" baseline="-25000" dirty="0"/>
              <a:t>j+m-1</a:t>
            </a:r>
          </a:p>
          <a:p>
            <a:pPr lvl="1"/>
            <a:r>
              <a:rPr lang="zh-CN" altLang="zh-CN" dirty="0"/>
              <a:t>逐一比较</a:t>
            </a:r>
            <a:r>
              <a:rPr lang="en-US" altLang="zh-CN" dirty="0"/>
              <a:t>X(j)</a:t>
            </a:r>
            <a:r>
              <a:rPr lang="zh-CN" altLang="zh-CN" dirty="0"/>
              <a:t>的指纹</a:t>
            </a:r>
            <a:r>
              <a:rPr lang="en-US" altLang="zh-CN" dirty="0"/>
              <a:t> f(X(j)) </a:t>
            </a:r>
            <a:r>
              <a:rPr lang="zh-CN" altLang="zh-CN" dirty="0"/>
              <a:t>与</a:t>
            </a:r>
            <a:r>
              <a:rPr lang="en-US" altLang="zh-CN" dirty="0"/>
              <a:t>Y</a:t>
            </a:r>
            <a:r>
              <a:rPr lang="zh-CN" altLang="zh-CN" dirty="0"/>
              <a:t>的指纹</a:t>
            </a:r>
            <a:r>
              <a:rPr lang="en-US" altLang="zh-CN" dirty="0"/>
              <a:t> f(Y)</a:t>
            </a:r>
          </a:p>
          <a:p>
            <a:pPr lvl="1"/>
            <a:r>
              <a:rPr lang="en-US" altLang="zh-CN" dirty="0"/>
              <a:t>f(X(j+1))</a:t>
            </a:r>
            <a:r>
              <a:rPr lang="zh-CN" altLang="zh-CN" dirty="0"/>
              <a:t>可根据</a:t>
            </a:r>
            <a:r>
              <a:rPr lang="en-US" altLang="zh-CN" dirty="0"/>
              <a:t>f(X(j))</a:t>
            </a:r>
            <a:r>
              <a:rPr lang="zh-CN" altLang="zh-CN" dirty="0"/>
              <a:t>计算，故算法可很快完</a:t>
            </a:r>
            <a:r>
              <a:rPr lang="zh-CN" altLang="en-US" dirty="0"/>
              <a:t>成</a:t>
            </a:r>
            <a:endParaRPr lang="en-US" altLang="zh-CN" dirty="0"/>
          </a:p>
          <a:p>
            <a:pPr lvl="2"/>
            <a:r>
              <a:rPr lang="zh-CN" altLang="en-US" dirty="0"/>
              <a:t>不失一般性，令</a:t>
            </a:r>
            <a:r>
              <a:rPr lang="en-US" altLang="zh-CN" dirty="0"/>
              <a:t>X</a:t>
            </a:r>
            <a:r>
              <a:rPr lang="zh-CN" altLang="en-US" dirty="0"/>
              <a:t>和</a:t>
            </a:r>
            <a:r>
              <a:rPr lang="en-US" altLang="zh-CN" dirty="0"/>
              <a:t>Y</a:t>
            </a:r>
            <a:r>
              <a:rPr lang="zh-CN" altLang="en-US" dirty="0"/>
              <a:t>都是</a:t>
            </a:r>
            <a:r>
              <a:rPr lang="en-US" altLang="zh-CN" dirty="0"/>
              <a:t>0-1</a:t>
            </a:r>
            <a:r>
              <a:rPr lang="zh-CN" altLang="en-US" dirty="0"/>
              <a:t>串 </a:t>
            </a:r>
            <a:r>
              <a:rPr lang="en-US" altLang="zh-CN" dirty="0"/>
              <a:t>(</a:t>
            </a:r>
            <a:r>
              <a:rPr lang="zh-CN" altLang="en-US" dirty="0"/>
              <a:t>二进制编码</a:t>
            </a:r>
            <a:r>
              <a:rPr lang="en-US" altLang="zh-CN" dirty="0"/>
              <a:t>)</a:t>
            </a:r>
          </a:p>
          <a:p>
            <a:pPr lvl="2"/>
            <a:r>
              <a:rPr lang="en-US" altLang="zh-CN" dirty="0"/>
              <a:t>f(X(j+1)) = (x</a:t>
            </a:r>
            <a:r>
              <a:rPr lang="en-US" altLang="zh-CN" baseline="-25000" dirty="0"/>
              <a:t>j+1</a:t>
            </a:r>
            <a:r>
              <a:rPr lang="zh-CN" altLang="zh-CN" dirty="0"/>
              <a:t>…</a:t>
            </a:r>
            <a:r>
              <a:rPr lang="en-US" altLang="zh-CN" dirty="0" err="1"/>
              <a:t>x</a:t>
            </a:r>
            <a:r>
              <a:rPr lang="en-US" altLang="zh-CN" baseline="-25000" dirty="0" err="1"/>
              <a:t>j+m</a:t>
            </a:r>
            <a:r>
              <a:rPr lang="en-US" altLang="zh-CN" dirty="0"/>
              <a:t>)(mod p)</a:t>
            </a:r>
            <a:endParaRPr lang="zh-CN" altLang="zh-CN" dirty="0"/>
          </a:p>
          <a:p>
            <a:pPr lvl="2"/>
            <a:r>
              <a:rPr lang="en-US" altLang="zh-CN" dirty="0"/>
              <a:t>     = (2(x</a:t>
            </a:r>
            <a:r>
              <a:rPr lang="en-US" altLang="zh-CN" baseline="-25000" dirty="0"/>
              <a:t>j+1</a:t>
            </a:r>
            <a:r>
              <a:rPr lang="zh-CN" altLang="zh-CN" dirty="0"/>
              <a:t>…</a:t>
            </a:r>
            <a:r>
              <a:rPr lang="en-US" altLang="zh-CN" dirty="0"/>
              <a:t>x</a:t>
            </a:r>
            <a:r>
              <a:rPr lang="en-US" altLang="zh-CN" baseline="-25000" dirty="0"/>
              <a:t>j+m-1</a:t>
            </a:r>
            <a:r>
              <a:rPr lang="en-US" altLang="zh-CN" dirty="0"/>
              <a:t>)+</a:t>
            </a:r>
            <a:r>
              <a:rPr lang="en-US" altLang="zh-CN" dirty="0" err="1"/>
              <a:t>x</a:t>
            </a:r>
            <a:r>
              <a:rPr lang="en-US" altLang="zh-CN" baseline="-25000" dirty="0" err="1"/>
              <a:t>j+m</a:t>
            </a:r>
            <a:r>
              <a:rPr lang="en-US" altLang="zh-CN" dirty="0"/>
              <a:t>)(mod p)</a:t>
            </a:r>
            <a:endParaRPr lang="zh-CN" altLang="zh-CN" dirty="0"/>
          </a:p>
          <a:p>
            <a:pPr lvl="2"/>
            <a:r>
              <a:rPr lang="en-US" altLang="zh-CN" dirty="0"/>
              <a:t>     = (2(x</a:t>
            </a:r>
            <a:r>
              <a:rPr lang="en-US" altLang="zh-CN" baseline="-25000" dirty="0"/>
              <a:t>j+1</a:t>
            </a:r>
            <a:r>
              <a:rPr lang="zh-CN" altLang="zh-CN" dirty="0"/>
              <a:t>…</a:t>
            </a:r>
            <a:r>
              <a:rPr lang="en-US" altLang="zh-CN" dirty="0"/>
              <a:t>x</a:t>
            </a:r>
            <a:r>
              <a:rPr lang="en-US" altLang="zh-CN" baseline="-25000" dirty="0"/>
              <a:t>j+m-1</a:t>
            </a:r>
            <a:r>
              <a:rPr lang="en-US" altLang="zh-CN" dirty="0"/>
              <a:t>)+ 2</a:t>
            </a:r>
            <a:r>
              <a:rPr lang="en-US" altLang="zh-CN" baseline="30000" dirty="0"/>
              <a:t>m</a:t>
            </a:r>
            <a:r>
              <a:rPr lang="en-US" altLang="zh-CN" dirty="0"/>
              <a:t>x</a:t>
            </a:r>
            <a:r>
              <a:rPr lang="en-US" altLang="zh-CN" baseline="-25000" dirty="0"/>
              <a:t>j </a:t>
            </a:r>
            <a:r>
              <a:rPr lang="en-US" altLang="zh-CN" dirty="0"/>
              <a:t>- 2</a:t>
            </a:r>
            <a:r>
              <a:rPr lang="en-US" altLang="zh-CN" baseline="30000" dirty="0"/>
              <a:t>m</a:t>
            </a:r>
            <a:r>
              <a:rPr lang="en-US" altLang="zh-CN" dirty="0"/>
              <a:t>x</a:t>
            </a:r>
            <a:r>
              <a:rPr lang="en-US" altLang="zh-CN" baseline="-25000" dirty="0"/>
              <a:t>j </a:t>
            </a:r>
            <a:r>
              <a:rPr lang="en-US" altLang="zh-CN" dirty="0"/>
              <a:t>+ </a:t>
            </a:r>
            <a:r>
              <a:rPr lang="en-US" altLang="zh-CN" dirty="0" err="1"/>
              <a:t>x</a:t>
            </a:r>
            <a:r>
              <a:rPr lang="en-US" altLang="zh-CN" baseline="-25000" dirty="0" err="1"/>
              <a:t>j+m</a:t>
            </a:r>
            <a:r>
              <a:rPr lang="en-US" altLang="zh-CN" dirty="0"/>
              <a:t>)(mod p)</a:t>
            </a:r>
            <a:endParaRPr lang="zh-CN" altLang="zh-CN" dirty="0"/>
          </a:p>
          <a:p>
            <a:pPr lvl="2"/>
            <a:r>
              <a:rPr lang="en-US" altLang="zh-CN" dirty="0"/>
              <a:t>     = (2(x</a:t>
            </a:r>
            <a:r>
              <a:rPr lang="en-US" altLang="zh-CN" baseline="-25000" dirty="0"/>
              <a:t>j</a:t>
            </a:r>
            <a:r>
              <a:rPr lang="en-US" altLang="zh-CN" dirty="0"/>
              <a:t>x</a:t>
            </a:r>
            <a:r>
              <a:rPr lang="en-US" altLang="zh-CN" baseline="-25000" dirty="0"/>
              <a:t>j+1</a:t>
            </a:r>
            <a:r>
              <a:rPr lang="zh-CN" altLang="zh-CN" dirty="0"/>
              <a:t>…</a:t>
            </a:r>
            <a:r>
              <a:rPr lang="en-US" altLang="zh-CN" dirty="0"/>
              <a:t>x</a:t>
            </a:r>
            <a:r>
              <a:rPr lang="en-US" altLang="zh-CN" baseline="-25000" dirty="0"/>
              <a:t>j+m-1</a:t>
            </a:r>
            <a:r>
              <a:rPr lang="en-US" altLang="zh-CN" dirty="0"/>
              <a:t>) - 2</a:t>
            </a:r>
            <a:r>
              <a:rPr lang="en-US" altLang="zh-CN" baseline="30000" dirty="0"/>
              <a:t>m</a:t>
            </a:r>
            <a:r>
              <a:rPr lang="en-US" altLang="zh-CN" dirty="0"/>
              <a:t>x</a:t>
            </a:r>
            <a:r>
              <a:rPr lang="en-US" altLang="zh-CN" baseline="-25000" dirty="0"/>
              <a:t>j </a:t>
            </a:r>
            <a:r>
              <a:rPr lang="en-US" altLang="zh-CN" dirty="0"/>
              <a:t>+ </a:t>
            </a:r>
            <a:r>
              <a:rPr lang="en-US" altLang="zh-CN" dirty="0" err="1"/>
              <a:t>x</a:t>
            </a:r>
            <a:r>
              <a:rPr lang="en-US" altLang="zh-CN" baseline="-25000" dirty="0" err="1"/>
              <a:t>j+m</a:t>
            </a:r>
            <a:r>
              <a:rPr lang="en-US" altLang="zh-CN" dirty="0"/>
              <a:t>)(mod p)</a:t>
            </a:r>
          </a:p>
          <a:p>
            <a:pPr lvl="2"/>
            <a:r>
              <a:rPr lang="en-US" altLang="zh-CN" dirty="0"/>
              <a:t>     = (2 ( (x</a:t>
            </a:r>
            <a:r>
              <a:rPr lang="en-US" altLang="zh-CN" baseline="-25000" dirty="0"/>
              <a:t>j</a:t>
            </a:r>
            <a:r>
              <a:rPr lang="en-US" altLang="zh-CN" dirty="0"/>
              <a:t>x</a:t>
            </a:r>
            <a:r>
              <a:rPr lang="en-US" altLang="zh-CN" baseline="-25000" dirty="0"/>
              <a:t>j+1</a:t>
            </a:r>
            <a:r>
              <a:rPr lang="zh-CN" altLang="zh-CN" dirty="0"/>
              <a:t>…</a:t>
            </a:r>
            <a:r>
              <a:rPr lang="en-US" altLang="zh-CN" dirty="0"/>
              <a:t>x</a:t>
            </a:r>
            <a:r>
              <a:rPr lang="en-US" altLang="zh-CN" baseline="-25000" dirty="0"/>
              <a:t>j+m-1</a:t>
            </a:r>
            <a:r>
              <a:rPr lang="en-US" altLang="zh-CN" dirty="0"/>
              <a:t>)mod p ) - 2</a:t>
            </a:r>
            <a:r>
              <a:rPr lang="en-US" altLang="zh-CN" baseline="30000" dirty="0"/>
              <a:t>m</a:t>
            </a:r>
            <a:r>
              <a:rPr lang="en-US" altLang="zh-CN" dirty="0"/>
              <a:t>x</a:t>
            </a:r>
            <a:r>
              <a:rPr lang="en-US" altLang="zh-CN" baseline="-25000" dirty="0"/>
              <a:t>j </a:t>
            </a:r>
            <a:r>
              <a:rPr lang="en-US" altLang="zh-CN" dirty="0"/>
              <a:t>+ </a:t>
            </a:r>
            <a:r>
              <a:rPr lang="en-US" altLang="zh-CN" dirty="0" err="1"/>
              <a:t>x</a:t>
            </a:r>
            <a:r>
              <a:rPr lang="en-US" altLang="zh-CN" baseline="-25000" dirty="0" err="1"/>
              <a:t>j+m</a:t>
            </a:r>
            <a:r>
              <a:rPr lang="en-US" altLang="zh-CN" dirty="0"/>
              <a:t>)(mod p)</a:t>
            </a:r>
            <a:endParaRPr lang="zh-CN" altLang="zh-CN" dirty="0"/>
          </a:p>
          <a:p>
            <a:pPr lvl="2"/>
            <a:r>
              <a:rPr lang="en-US" altLang="zh-CN" dirty="0"/>
              <a:t>     = (2*f(X(j)) – (2</a:t>
            </a:r>
            <a:r>
              <a:rPr lang="en-US" altLang="zh-CN" baseline="30000" dirty="0"/>
              <a:t>m</a:t>
            </a:r>
            <a:r>
              <a:rPr lang="en-US" altLang="zh-CN" dirty="0"/>
              <a:t> mod p)</a:t>
            </a:r>
            <a:r>
              <a:rPr lang="en-US" altLang="zh-CN" dirty="0" err="1"/>
              <a:t>x</a:t>
            </a:r>
            <a:r>
              <a:rPr lang="en-US" altLang="zh-CN" baseline="-25000" dirty="0" err="1"/>
              <a:t>j</a:t>
            </a:r>
            <a:r>
              <a:rPr lang="en-US" altLang="zh-CN" baseline="-25000" dirty="0"/>
              <a:t> </a:t>
            </a:r>
            <a:r>
              <a:rPr lang="en-US" altLang="zh-CN" dirty="0"/>
              <a:t>+ </a:t>
            </a:r>
            <a:r>
              <a:rPr lang="en-US" altLang="zh-CN" dirty="0" err="1"/>
              <a:t>x</a:t>
            </a:r>
            <a:r>
              <a:rPr lang="en-US" altLang="zh-CN" baseline="-25000" dirty="0" err="1"/>
              <a:t>j+m</a:t>
            </a:r>
            <a:r>
              <a:rPr lang="en-US" altLang="zh-CN" dirty="0"/>
              <a:t>) (mod p)</a:t>
            </a:r>
          </a:p>
        </p:txBody>
      </p:sp>
      <p:sp>
        <p:nvSpPr>
          <p:cNvPr id="6" name="矩形 5"/>
          <p:cNvSpPr/>
          <p:nvPr/>
        </p:nvSpPr>
        <p:spPr>
          <a:xfrm>
            <a:off x="5220072" y="1268760"/>
            <a:ext cx="3584636" cy="1200329"/>
          </a:xfrm>
          <a:prstGeom prst="rect">
            <a:avLst/>
          </a:prstGeom>
        </p:spPr>
        <p:txBody>
          <a:bodyPr wrap="none">
            <a:spAutoFit/>
          </a:bodyPr>
          <a:lstStyle/>
          <a:p>
            <a:r>
              <a:rPr lang="zh-CN" altLang="en-US" sz="2400" b="1" dirty="0">
                <a:solidFill>
                  <a:srgbClr val="FF0000"/>
                </a:solidFill>
                <a:latin typeface="+mj-lt"/>
                <a:ea typeface="黑体" pitchFamily="49" charset="-122"/>
              </a:rPr>
              <a:t>数论定理</a:t>
            </a:r>
            <a:r>
              <a:rPr lang="en-US" altLang="zh-CN" sz="2400" b="1" dirty="0">
                <a:solidFill>
                  <a:srgbClr val="FF0000"/>
                </a:solidFill>
                <a:latin typeface="+mj-lt"/>
                <a:ea typeface="黑体" pitchFamily="49" charset="-122"/>
              </a:rPr>
              <a:t>4</a:t>
            </a:r>
            <a:r>
              <a:rPr lang="zh-CN" altLang="en-US" sz="2400" b="1" dirty="0">
                <a:solidFill>
                  <a:srgbClr val="FF0000"/>
                </a:solidFill>
                <a:latin typeface="+mj-lt"/>
                <a:ea typeface="黑体" pitchFamily="49" charset="-122"/>
              </a:rPr>
              <a:t>：</a:t>
            </a:r>
            <a:endParaRPr lang="en-US" altLang="zh-CN" sz="2400" b="1" dirty="0">
              <a:solidFill>
                <a:srgbClr val="FF0000"/>
              </a:solidFill>
              <a:latin typeface="+mj-lt"/>
              <a:ea typeface="黑体" pitchFamily="49" charset="-122"/>
            </a:endParaRPr>
          </a:p>
          <a:p>
            <a:r>
              <a:rPr lang="en-US" altLang="zh-CN" sz="2400" b="1" dirty="0">
                <a:solidFill>
                  <a:srgbClr val="FF0000"/>
                </a:solidFill>
                <a:latin typeface="+mj-lt"/>
                <a:ea typeface="黑体" pitchFamily="49" charset="-122"/>
              </a:rPr>
              <a:t>(</a:t>
            </a:r>
            <a:r>
              <a:rPr lang="en-US" altLang="zh-CN" sz="2400" b="1" dirty="0" err="1">
                <a:solidFill>
                  <a:srgbClr val="FF0000"/>
                </a:solidFill>
                <a:latin typeface="+mj-lt"/>
                <a:ea typeface="黑体" pitchFamily="49" charset="-122"/>
              </a:rPr>
              <a:t>xy+z</a:t>
            </a:r>
            <a:r>
              <a:rPr lang="en-US" altLang="zh-CN" sz="2400" b="1" dirty="0">
                <a:solidFill>
                  <a:srgbClr val="FF0000"/>
                </a:solidFill>
                <a:latin typeface="+mj-lt"/>
                <a:ea typeface="黑体" pitchFamily="49" charset="-122"/>
              </a:rPr>
              <a:t>)(mod p)</a:t>
            </a:r>
          </a:p>
          <a:p>
            <a:r>
              <a:rPr lang="en-US" altLang="zh-CN" sz="2400" b="1" dirty="0">
                <a:solidFill>
                  <a:srgbClr val="FF0000"/>
                </a:solidFill>
                <a:latin typeface="+mj-lt"/>
                <a:ea typeface="黑体" pitchFamily="49" charset="-122"/>
              </a:rPr>
              <a:t>=(x(y mod p)+z)(mod p)</a:t>
            </a:r>
            <a:endParaRPr lang="zh-CN" altLang="en-US" sz="2400" dirty="0">
              <a:solidFill>
                <a:srgbClr val="FF0000"/>
              </a:solidFill>
              <a:latin typeface="+mj-lt"/>
              <a:ea typeface="黑体" pitchFamily="49" charset="-122"/>
            </a:endParaRPr>
          </a:p>
        </p:txBody>
      </p:sp>
      <p:sp>
        <p:nvSpPr>
          <p:cNvPr id="7" name="TextBox 6"/>
          <p:cNvSpPr txBox="1"/>
          <p:nvPr/>
        </p:nvSpPr>
        <p:spPr>
          <a:xfrm>
            <a:off x="899592" y="6369121"/>
            <a:ext cx="6552728" cy="369332"/>
          </a:xfrm>
          <a:prstGeom prst="rect">
            <a:avLst/>
          </a:prstGeom>
          <a:noFill/>
          <a:ln w="25400">
            <a:noFill/>
          </a:ln>
        </p:spPr>
        <p:txBody>
          <a:bodyPr wrap="square" rtlCol="0">
            <a:spAutoFit/>
          </a:bodyPr>
          <a:lstStyle/>
          <a:p>
            <a:pPr eaLnBrk="1" hangingPunct="1">
              <a:buFont typeface="Wingdings" pitchFamily="2" charset="2"/>
              <a:buNone/>
            </a:pPr>
            <a:r>
              <a:rPr lang="zh-CN" altLang="en-US" b="1" dirty="0">
                <a:solidFill>
                  <a:srgbClr val="C00000"/>
                </a:solidFill>
                <a:ea typeface="黑体" pitchFamily="49" charset="-122"/>
              </a:rPr>
              <a:t>被余数都在</a:t>
            </a:r>
            <a:r>
              <a:rPr lang="en-US" altLang="zh-CN" b="1" dirty="0">
                <a:solidFill>
                  <a:srgbClr val="C00000"/>
                </a:solidFill>
                <a:ea typeface="黑体" pitchFamily="49" charset="-122"/>
              </a:rPr>
              <a:t>p</a:t>
            </a:r>
            <a:r>
              <a:rPr lang="zh-CN" altLang="en-US" b="1" dirty="0">
                <a:solidFill>
                  <a:srgbClr val="C00000"/>
                </a:solidFill>
                <a:ea typeface="黑体" pitchFamily="49" charset="-122"/>
              </a:rPr>
              <a:t>附近，与</a:t>
            </a:r>
            <a:r>
              <a:rPr lang="en-US" altLang="zh-CN" b="1" dirty="0">
                <a:solidFill>
                  <a:srgbClr val="C00000"/>
                </a:solidFill>
                <a:ea typeface="黑体" pitchFamily="49" charset="-122"/>
              </a:rPr>
              <a:t>p</a:t>
            </a:r>
            <a:r>
              <a:rPr lang="zh-CN" altLang="en-US" b="1" dirty="0">
                <a:solidFill>
                  <a:srgbClr val="C00000"/>
                </a:solidFill>
                <a:ea typeface="黑体" pitchFamily="49" charset="-122"/>
              </a:rPr>
              <a:t>相差很小，只需一两次加减法即可求余</a:t>
            </a:r>
          </a:p>
        </p:txBody>
      </p:sp>
      <p:sp>
        <p:nvSpPr>
          <p:cNvPr id="8" name="矩形 7"/>
          <p:cNvSpPr/>
          <p:nvPr/>
        </p:nvSpPr>
        <p:spPr bwMode="auto">
          <a:xfrm>
            <a:off x="2375756" y="5985284"/>
            <a:ext cx="4068452" cy="432048"/>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9" name="矩形 8"/>
          <p:cNvSpPr/>
          <p:nvPr/>
        </p:nvSpPr>
        <p:spPr>
          <a:xfrm>
            <a:off x="7464665" y="6345324"/>
            <a:ext cx="1518364" cy="369332"/>
          </a:xfrm>
          <a:prstGeom prst="rect">
            <a:avLst/>
          </a:prstGeom>
        </p:spPr>
        <p:txBody>
          <a:bodyPr wrap="none">
            <a:spAutoFit/>
          </a:bodyPr>
          <a:lstStyle/>
          <a:p>
            <a:r>
              <a:rPr lang="en-US" altLang="zh-CN" b="1" dirty="0">
                <a:solidFill>
                  <a:srgbClr val="C00000"/>
                </a:solidFill>
              </a:rPr>
              <a:t>[-(p-1), 2p-1]</a:t>
            </a:r>
            <a:endParaRPr lang="zh-CN" altLang="en-US" dirty="0">
              <a:solidFill>
                <a:srgbClr val="C00000"/>
              </a:solidFill>
            </a:endParaRPr>
          </a:p>
        </p:txBody>
      </p:sp>
    </p:spTree>
    <p:extLst>
      <p:ext uri="{BB962C8B-B14F-4D97-AF65-F5344CB8AC3E}">
        <p14:creationId xmlns:p14="http://schemas.microsoft.com/office/powerpoint/2010/main" val="3414851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1"/>
      <p:bldP spid="8" grpId="0" animBg="1"/>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子串匹配问题</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457200" y="1484313"/>
                <a:ext cx="8507288" cy="5005027"/>
              </a:xfrm>
            </p:spPr>
            <p:txBody>
              <a:bodyPr/>
              <a:lstStyle/>
              <a:p>
                <a:r>
                  <a:rPr lang="zh-CN" altLang="en-US" dirty="0"/>
                  <a:t>出错的概率</a:t>
                </a:r>
                <a:endParaRPr lang="en-US" altLang="zh-CN" dirty="0"/>
              </a:p>
              <a:p>
                <a:pPr lvl="1"/>
                <a:r>
                  <a:rPr lang="zh-CN" altLang="zh-CN" dirty="0"/>
                  <a:t>当</a:t>
                </a:r>
                <a:r>
                  <a:rPr lang="en-US" altLang="zh-CN" dirty="0"/>
                  <a:t>Y</a:t>
                </a:r>
                <a:r>
                  <a:rPr lang="zh-CN" altLang="zh-CN" dirty="0"/>
                  <a:t>≠</a:t>
                </a:r>
                <a:r>
                  <a:rPr lang="en-US" altLang="zh-CN" dirty="0"/>
                  <a:t>X(j)</a:t>
                </a:r>
                <a:r>
                  <a:rPr lang="zh-CN" altLang="zh-CN" dirty="0"/>
                  <a:t>，但</a:t>
                </a:r>
                <a:r>
                  <a:rPr lang="en-US" altLang="zh-CN" dirty="0"/>
                  <a:t>f(Y)=f(X(j))</a:t>
                </a:r>
                <a:r>
                  <a:rPr lang="zh-CN" altLang="zh-CN" dirty="0"/>
                  <a:t>时</a:t>
                </a:r>
                <a:r>
                  <a:rPr lang="zh-CN" altLang="en-US" dirty="0"/>
                  <a:t>产生错误</a:t>
                </a:r>
                <a:endParaRPr lang="en-US" altLang="zh-CN" dirty="0"/>
              </a:p>
              <a:p>
                <a:pPr lvl="1"/>
                <a:r>
                  <a:rPr lang="zh-CN" altLang="zh-CN" dirty="0"/>
                  <a:t>而</a:t>
                </a:r>
                <a:r>
                  <a:rPr lang="en-US" altLang="zh-CN" dirty="0"/>
                  <a:t>f(Y)=f(X(j)) </a:t>
                </a:r>
                <a:r>
                  <a:rPr lang="zh-CN" altLang="zh-CN" dirty="0"/>
                  <a:t>当且仅当</a:t>
                </a:r>
                <a:r>
                  <a:rPr lang="en-US" altLang="zh-CN" dirty="0"/>
                  <a:t>p</a:t>
                </a:r>
                <a:r>
                  <a:rPr lang="zh-CN" altLang="zh-CN" dirty="0"/>
                  <a:t>能整除</a:t>
                </a:r>
                <a:r>
                  <a:rPr lang="en-US" altLang="zh-CN" dirty="0"/>
                  <a:t>|Y-X(j)|</a:t>
                </a:r>
              </a:p>
              <a:p>
                <a:pPr lvl="2"/>
                <a:r>
                  <a:rPr lang="zh-CN" altLang="zh-CN" dirty="0"/>
                  <a:t>当</a:t>
                </a:r>
                <a:r>
                  <a:rPr lang="en-US" altLang="zh-CN" dirty="0"/>
                  <a:t>p</a:t>
                </a:r>
                <a:r>
                  <a:rPr lang="zh-CN" altLang="zh-CN" dirty="0"/>
                  <a:t>能整除</a:t>
                </a:r>
                <a:r>
                  <a:rPr lang="en-US" altLang="zh-CN" dirty="0"/>
                  <a:t>|Y-X(j)|</a:t>
                </a:r>
                <a:r>
                  <a:rPr lang="zh-CN" altLang="zh-CN" dirty="0"/>
                  <a:t>时，</a:t>
                </a:r>
                <a:r>
                  <a:rPr lang="en-US" altLang="zh-CN" dirty="0"/>
                  <a:t>p</a:t>
                </a:r>
                <a:r>
                  <a:rPr lang="zh-CN" altLang="zh-CN" dirty="0"/>
                  <a:t>当然也能整除</a:t>
                </a:r>
                <a:endParaRPr lang="en-US" altLang="zh-CN" dirty="0"/>
              </a:p>
              <a:p>
                <a:pPr lvl="2"/>
                <a:r>
                  <a:rPr lang="en-US" altLang="zh-CN" sz="2000" dirty="0"/>
                  <a:t>Z = |Y-X(1)|×|Y-X(2)|×</a:t>
                </a:r>
                <a:r>
                  <a:rPr lang="zh-CN" altLang="zh-CN" sz="2000" dirty="0"/>
                  <a:t>…</a:t>
                </a:r>
                <a:r>
                  <a:rPr lang="en-US" altLang="zh-CN" sz="2000" dirty="0"/>
                  <a:t>×|Y-X(j)|×</a:t>
                </a:r>
                <a:r>
                  <a:rPr lang="zh-CN" altLang="zh-CN" sz="2000" dirty="0"/>
                  <a:t>…</a:t>
                </a:r>
                <a:r>
                  <a:rPr lang="en-US" altLang="zh-CN" sz="2000" dirty="0"/>
                  <a:t>×|Y-X(n-m+1)|</a:t>
                </a:r>
              </a:p>
              <a:p>
                <a:pPr lvl="2"/>
                <a:r>
                  <a:rPr lang="zh-CN" altLang="zh-CN" dirty="0"/>
                  <a:t>∵</a:t>
                </a:r>
                <a:r>
                  <a:rPr lang="en-US" altLang="zh-CN" dirty="0"/>
                  <a:t>|Y-X(j)|&lt;2</a:t>
                </a:r>
                <a:r>
                  <a:rPr lang="en-US" altLang="zh-CN" baseline="30000" dirty="0"/>
                  <a:t>m</a:t>
                </a:r>
                <a:r>
                  <a:rPr lang="zh-CN" altLang="zh-CN" dirty="0"/>
                  <a:t>。</a:t>
                </a:r>
              </a:p>
              <a:p>
                <a:pPr lvl="2"/>
                <a:r>
                  <a:rPr lang="zh-CN" altLang="zh-CN" dirty="0"/>
                  <a:t>∴</a:t>
                </a:r>
                <a:r>
                  <a:rPr lang="en-US" altLang="zh-CN" dirty="0"/>
                  <a:t>Z = |Y-X(1)| |Y-X(2)|</a:t>
                </a:r>
                <a:r>
                  <a:rPr lang="zh-CN" altLang="zh-CN" dirty="0"/>
                  <a:t>…</a:t>
                </a:r>
                <a:r>
                  <a:rPr lang="en-US" altLang="zh-CN" dirty="0"/>
                  <a:t>|Y-X(n-m+1)| &lt; (2</a:t>
                </a:r>
                <a:r>
                  <a:rPr lang="en-US" altLang="zh-CN" baseline="30000" dirty="0"/>
                  <a:t>m</a:t>
                </a:r>
                <a:r>
                  <a:rPr lang="en-US" altLang="zh-CN" dirty="0"/>
                  <a:t>)</a:t>
                </a:r>
                <a:r>
                  <a:rPr lang="en-US" altLang="zh-CN" baseline="30000" dirty="0"/>
                  <a:t>n-m+1 </a:t>
                </a:r>
                <a:r>
                  <a:rPr lang="zh-CN" altLang="zh-CN" dirty="0"/>
                  <a:t>≤</a:t>
                </a:r>
                <a:r>
                  <a:rPr lang="en-US" altLang="zh-CN" dirty="0"/>
                  <a:t> 2</a:t>
                </a:r>
                <a:r>
                  <a:rPr lang="en-US" altLang="zh-CN" baseline="30000" dirty="0"/>
                  <a:t>mn</a:t>
                </a:r>
              </a:p>
              <a:p>
                <a:pPr lvl="2"/>
                <a:endParaRPr lang="en-US" altLang="zh-CN" dirty="0"/>
              </a:p>
              <a:p>
                <a:pPr lvl="2"/>
                <a:r>
                  <a:rPr lang="zh-CN" altLang="zh-CN" dirty="0"/>
                  <a:t>∴</a:t>
                </a:r>
                <a:r>
                  <a:rPr lang="zh-CN" altLang="zh-CN" sz="2500" dirty="0"/>
                  <a:t>能整除</a:t>
                </a:r>
                <a:r>
                  <a:rPr lang="en-US" altLang="zh-CN" sz="2500" dirty="0"/>
                  <a:t>Z</a:t>
                </a:r>
                <a:r>
                  <a:rPr lang="zh-CN" altLang="zh-CN" sz="2500" dirty="0"/>
                  <a:t>的素数</a:t>
                </a:r>
                <a:r>
                  <a:rPr lang="zh-CN" altLang="en-US" sz="2500" dirty="0"/>
                  <a:t>的</a:t>
                </a:r>
                <a:r>
                  <a:rPr lang="zh-CN" altLang="zh-CN" sz="2500" dirty="0"/>
                  <a:t>个数不超过</a:t>
                </a:r>
                <a:r>
                  <a:rPr lang="en-US" altLang="zh-CN" sz="2500" dirty="0">
                    <a:sym typeface="Symbol"/>
                  </a:rPr>
                  <a:t></a:t>
                </a:r>
                <a:r>
                  <a:rPr lang="en-US" altLang="zh-CN" sz="2500" dirty="0"/>
                  <a:t>(</a:t>
                </a:r>
                <a:r>
                  <a:rPr lang="en-US" altLang="zh-CN" sz="2500" dirty="0" err="1"/>
                  <a:t>mn</a:t>
                </a:r>
                <a:r>
                  <a:rPr lang="en-US" altLang="zh-CN" sz="2500" dirty="0"/>
                  <a:t>)</a:t>
                </a:r>
                <a:r>
                  <a:rPr lang="zh-CN" altLang="zh-CN" sz="2500" dirty="0"/>
                  <a:t>个</a:t>
                </a:r>
                <a:endParaRPr lang="en-US" altLang="zh-CN" sz="2500" dirty="0"/>
              </a:p>
              <a:p>
                <a:pPr lvl="2"/>
                <a:r>
                  <a:rPr lang="en-US" altLang="zh-CN" sz="2200" dirty="0" err="1"/>
                  <a:t>P</a:t>
                </a:r>
                <a:r>
                  <a:rPr lang="en-US" altLang="zh-CN" sz="2200" baseline="-25000" dirty="0" err="1"/>
                  <a:t>fail</a:t>
                </a:r>
                <a:r>
                  <a:rPr lang="en-US" altLang="zh-CN" sz="2200" baseline="-25000" dirty="0"/>
                  <a:t> </a:t>
                </a:r>
                <a:r>
                  <a:rPr lang="en-US" altLang="zh-CN" sz="2200" dirty="0"/>
                  <a:t>=  </a:t>
                </a:r>
                <a14:m>
                  <m:oMath xmlns:m="http://schemas.openxmlformats.org/officeDocument/2006/math">
                    <m:f>
                      <m:fPr>
                        <m:ctrlPr>
                          <a:rPr lang="en-US" altLang="zh-CN" sz="2200" i="1" dirty="0">
                            <a:latin typeface="Cambria Math" panose="02040503050406030204" pitchFamily="18" charset="0"/>
                          </a:rPr>
                        </m:ctrlPr>
                      </m:fPr>
                      <m:num>
                        <m:r>
                          <m:rPr>
                            <m:nor/>
                          </m:rPr>
                          <a:rPr lang="en-US" altLang="zh-CN" sz="2200" dirty="0"/>
                          <m:t>x</m:t>
                        </m:r>
                        <m:r>
                          <m:rPr>
                            <m:nor/>
                          </m:rPr>
                          <a:rPr lang="zh-CN" altLang="en-US" sz="2200"/>
                          <m:t>不包含</m:t>
                        </m:r>
                        <m:r>
                          <m:rPr>
                            <m:nor/>
                          </m:rPr>
                          <a:rPr lang="en-US" altLang="zh-CN" sz="2200" dirty="0"/>
                          <m:t>y</m:t>
                        </m:r>
                        <m:r>
                          <m:rPr>
                            <m:nor/>
                          </m:rPr>
                          <a:rPr lang="zh-CN" altLang="en-US" sz="2200" dirty="0"/>
                          <m:t>，</m:t>
                        </m:r>
                        <m:r>
                          <m:rPr>
                            <m:nor/>
                          </m:rPr>
                          <a:rPr lang="zh-CN" altLang="en-US" sz="2200"/>
                          <m:t>能够整除</m:t>
                        </m:r>
                        <m:r>
                          <m:rPr>
                            <m:nor/>
                          </m:rPr>
                          <a:rPr lang="en-US" altLang="zh-CN" sz="2200"/>
                          <m:t>Z</m:t>
                        </m:r>
                        <m:r>
                          <m:rPr>
                            <m:nor/>
                          </m:rPr>
                          <a:rPr lang="zh-CN" altLang="en-US" sz="2200"/>
                          <m:t>的</m:t>
                        </m:r>
                        <m:r>
                          <m:rPr>
                            <m:nor/>
                          </m:rPr>
                          <a:rPr lang="zh-CN" altLang="zh-CN" sz="2200" dirty="0"/>
                          <m:t>素数的个数</m:t>
                        </m:r>
                        <m:r>
                          <m:rPr>
                            <m:nor/>
                          </m:rPr>
                          <a:rPr lang="zh-CN" altLang="en-US" sz="2200" dirty="0"/>
                          <m:t> </m:t>
                        </m:r>
                      </m:num>
                      <m:den>
                        <m:r>
                          <m:rPr>
                            <m:nor/>
                          </m:rPr>
                          <a:rPr lang="zh-CN" altLang="en-US" sz="2200">
                            <a:latin typeface="黑体" pitchFamily="49" charset="-122"/>
                          </a:rPr>
                          <m:t>小</m:t>
                        </m:r>
                        <m:r>
                          <m:rPr>
                            <m:nor/>
                          </m:rPr>
                          <a:rPr lang="zh-CN" altLang="en-US" sz="2200"/>
                          <m:t>于</m:t>
                        </m:r>
                        <m:r>
                          <m:rPr>
                            <m:nor/>
                          </m:rPr>
                          <a:rPr lang="en-US" altLang="zh-CN" sz="2200" dirty="0" smtClean="0">
                            <a:solidFill>
                              <a:srgbClr val="FF0000"/>
                            </a:solidFill>
                          </a:rPr>
                          <m:t>2</m:t>
                        </m:r>
                        <m:r>
                          <m:rPr>
                            <m:nor/>
                          </m:rPr>
                          <a:rPr lang="en-US" altLang="zh-CN" sz="2200" b="1" i="0" dirty="0" smtClean="0">
                            <a:solidFill>
                              <a:srgbClr val="FF0000"/>
                            </a:solidFill>
                          </a:rPr>
                          <m:t>m</m:t>
                        </m:r>
                        <m:r>
                          <m:rPr>
                            <m:nor/>
                          </m:rPr>
                          <a:rPr lang="en-US" altLang="zh-CN" sz="2200" dirty="0" smtClean="0">
                            <a:solidFill>
                              <a:srgbClr val="FF0000"/>
                            </a:solidFill>
                          </a:rPr>
                          <m:t>n</m:t>
                        </m:r>
                        <m:r>
                          <m:rPr>
                            <m:nor/>
                          </m:rPr>
                          <a:rPr lang="en-US" altLang="zh-CN" sz="2200" baseline="30000" dirty="0" smtClean="0">
                            <a:solidFill>
                              <a:srgbClr val="FF0000"/>
                            </a:solidFill>
                          </a:rPr>
                          <m:t>2</m:t>
                        </m:r>
                        <m:r>
                          <m:rPr>
                            <m:nor/>
                          </m:rPr>
                          <a:rPr lang="zh-CN" altLang="en-US" sz="2200">
                            <a:latin typeface="黑体" pitchFamily="49" charset="-122"/>
                          </a:rPr>
                          <m:t>的素数的总个数</m:t>
                        </m:r>
                      </m:den>
                    </m:f>
                  </m:oMath>
                </a14:m>
                <a:r>
                  <a:rPr lang="en-US" altLang="zh-CN" sz="2200" dirty="0"/>
                  <a:t>= </a:t>
                </a:r>
                <a14:m>
                  <m:oMath xmlns:m="http://schemas.openxmlformats.org/officeDocument/2006/math">
                    <m:f>
                      <m:fPr>
                        <m:ctrlPr>
                          <a:rPr lang="en-US" altLang="zh-CN" sz="2200" i="1">
                            <a:latin typeface="Cambria Math" panose="02040503050406030204" pitchFamily="18" charset="0"/>
                          </a:rPr>
                        </m:ctrlPr>
                      </m:fPr>
                      <m:num>
                        <m:r>
                          <m:rPr>
                            <m:nor/>
                          </m:rPr>
                          <a:rPr lang="en-US" altLang="zh-CN" sz="2200" dirty="0">
                            <a:sym typeface="Symbol"/>
                          </a:rPr>
                          <m:t></m:t>
                        </m:r>
                        <m:r>
                          <m:rPr>
                            <m:nor/>
                          </m:rPr>
                          <a:rPr lang="en-US" altLang="zh-CN" sz="2200" dirty="0"/>
                          <m:t>(</m:t>
                        </m:r>
                        <m:r>
                          <m:rPr>
                            <m:nor/>
                          </m:rPr>
                          <a:rPr lang="en-US" altLang="zh-CN" sz="2200" b="1" i="0" dirty="0" smtClean="0"/>
                          <m:t>m</m:t>
                        </m:r>
                        <m:r>
                          <m:rPr>
                            <m:nor/>
                          </m:rPr>
                          <a:rPr lang="en-US" altLang="zh-CN" sz="2200" b="1" i="0" dirty="0" smtClean="0"/>
                          <m:t>n</m:t>
                        </m:r>
                        <m:r>
                          <m:rPr>
                            <m:nor/>
                          </m:rPr>
                          <a:rPr lang="en-US" altLang="zh-CN" sz="2200" dirty="0"/>
                          <m:t>)</m:t>
                        </m:r>
                        <m:r>
                          <m:rPr>
                            <m:nor/>
                          </m:rPr>
                          <a:rPr lang="zh-CN" altLang="en-US" sz="2200" dirty="0"/>
                          <m:t> </m:t>
                        </m:r>
                      </m:num>
                      <m:den>
                        <m:r>
                          <m:rPr>
                            <m:nor/>
                          </m:rPr>
                          <a:rPr lang="zh-CN" altLang="en-US" sz="2200" dirty="0">
                            <a:cs typeface="Arial" pitchFamily="34" charset="0"/>
                            <a:sym typeface="Symbol" pitchFamily="18" charset="2"/>
                          </a:rPr>
                          <m:t></m:t>
                        </m:r>
                        <m:r>
                          <m:rPr>
                            <m:nor/>
                          </m:rPr>
                          <a:rPr lang="en-US" altLang="zh-CN" sz="2200" dirty="0">
                            <a:cs typeface="宋体" pitchFamily="2" charset="-122"/>
                          </a:rPr>
                          <m:t>(2</m:t>
                        </m:r>
                        <m:r>
                          <m:rPr>
                            <m:nor/>
                          </m:rPr>
                          <a:rPr lang="en-US" altLang="zh-CN" sz="2200" b="1" i="0" dirty="0" smtClean="0">
                            <a:cs typeface="宋体" pitchFamily="2" charset="-122"/>
                          </a:rPr>
                          <m:t>m</m:t>
                        </m:r>
                        <m:r>
                          <m:rPr>
                            <m:nor/>
                          </m:rPr>
                          <a:rPr lang="en-US" altLang="zh-CN" sz="2200" dirty="0">
                            <a:cs typeface="宋体" pitchFamily="2" charset="-122"/>
                          </a:rPr>
                          <m:t>n</m:t>
                        </m:r>
                        <m:r>
                          <m:rPr>
                            <m:nor/>
                          </m:rPr>
                          <a:rPr lang="en-US" altLang="zh-CN" sz="2200" baseline="30000" dirty="0">
                            <a:cs typeface="宋体" pitchFamily="2" charset="-122"/>
                          </a:rPr>
                          <m:t>2</m:t>
                        </m:r>
                        <m:r>
                          <m:rPr>
                            <m:nor/>
                          </m:rPr>
                          <a:rPr lang="en-US" altLang="zh-CN" sz="2200" dirty="0">
                            <a:cs typeface="宋体" pitchFamily="2" charset="-122"/>
                          </a:rPr>
                          <m:t>)</m:t>
                        </m:r>
                      </m:den>
                    </m:f>
                  </m:oMath>
                </a14:m>
                <a:r>
                  <a:rPr lang="en-US" altLang="zh-CN" sz="2200" dirty="0"/>
                  <a:t>= </a:t>
                </a:r>
                <a14:m>
                  <m:oMath xmlns:m="http://schemas.openxmlformats.org/officeDocument/2006/math">
                    <m:f>
                      <m:fPr>
                        <m:ctrlPr>
                          <a:rPr lang="en-US" altLang="zh-CN" sz="2200" i="1">
                            <a:latin typeface="Cambria Math" panose="02040503050406030204" pitchFamily="18" charset="0"/>
                          </a:rPr>
                        </m:ctrlPr>
                      </m:fPr>
                      <m:num>
                        <m:r>
                          <m:rPr>
                            <m:nor/>
                          </m:rPr>
                          <a:rPr lang="en-US" altLang="zh-CN" sz="2200" b="1" i="0" dirty="0" smtClean="0"/>
                          <m:t>1</m:t>
                        </m:r>
                        <m:r>
                          <m:rPr>
                            <m:nor/>
                          </m:rPr>
                          <a:rPr lang="zh-CN" altLang="en-US" sz="2200" dirty="0"/>
                          <m:t> </m:t>
                        </m:r>
                      </m:num>
                      <m:den>
                        <m:r>
                          <m:rPr>
                            <m:nor/>
                          </m:rPr>
                          <a:rPr lang="en-US" altLang="zh-CN" sz="2200" dirty="0">
                            <a:cs typeface="宋体" pitchFamily="2" charset="-122"/>
                          </a:rPr>
                          <m:t>n</m:t>
                        </m:r>
                      </m:den>
                    </m:f>
                  </m:oMath>
                </a14:m>
                <a:endParaRPr lang="zh-CN" altLang="en-US" sz="2200"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457200" y="1484313"/>
                <a:ext cx="8507288" cy="5005027"/>
              </a:xfrm>
              <a:blipFill>
                <a:blip r:embed="rId3"/>
                <a:stretch>
                  <a:fillRect l="-287" t="-2190"/>
                </a:stretch>
              </a:blipFill>
            </p:spPr>
            <p:txBody>
              <a:bodyPr/>
              <a:lstStyle/>
              <a:p>
                <a:r>
                  <a:rPr lang="zh-CN" altLang="en-US">
                    <a:noFill/>
                  </a:rPr>
                  <a:t> </a:t>
                </a:r>
              </a:p>
            </p:txBody>
          </p:sp>
        </mc:Fallback>
      </mc:AlternateContent>
      <p:sp>
        <p:nvSpPr>
          <p:cNvPr id="6" name="矩形 5"/>
          <p:cNvSpPr/>
          <p:nvPr/>
        </p:nvSpPr>
        <p:spPr>
          <a:xfrm>
            <a:off x="1007604" y="4660684"/>
            <a:ext cx="8028892" cy="446276"/>
          </a:xfrm>
          <a:prstGeom prst="rect">
            <a:avLst/>
          </a:prstGeom>
        </p:spPr>
        <p:txBody>
          <a:bodyPr wrap="square">
            <a:spAutoFit/>
          </a:bodyPr>
          <a:lstStyle/>
          <a:p>
            <a:r>
              <a:rPr lang="zh-CN" altLang="zh-CN" sz="2300" b="1" dirty="0">
                <a:solidFill>
                  <a:srgbClr val="C00000"/>
                </a:solidFill>
                <a:latin typeface="+mj-lt"/>
                <a:ea typeface="黑体" pitchFamily="49" charset="-122"/>
              </a:rPr>
              <a:t>数论定理</a:t>
            </a:r>
            <a:r>
              <a:rPr lang="en-US" altLang="zh-CN" sz="2300" b="1" dirty="0">
                <a:solidFill>
                  <a:srgbClr val="C00000"/>
                </a:solidFill>
                <a:latin typeface="+mj-lt"/>
                <a:ea typeface="黑体" pitchFamily="49" charset="-122"/>
              </a:rPr>
              <a:t>3</a:t>
            </a:r>
            <a:r>
              <a:rPr lang="zh-CN" altLang="zh-CN" sz="2300" b="1" dirty="0">
                <a:solidFill>
                  <a:srgbClr val="C00000"/>
                </a:solidFill>
                <a:latin typeface="+mj-lt"/>
                <a:ea typeface="黑体" pitchFamily="49" charset="-122"/>
              </a:rPr>
              <a:t>：</a:t>
            </a:r>
            <a:r>
              <a:rPr lang="zh-CN" altLang="en-US" sz="2300" b="1" dirty="0">
                <a:solidFill>
                  <a:srgbClr val="C00000"/>
                </a:solidFill>
                <a:latin typeface="+mj-lt"/>
                <a:ea typeface="黑体" pitchFamily="49" charset="-122"/>
              </a:rPr>
              <a:t>若 </a:t>
            </a:r>
            <a:r>
              <a:rPr lang="en-US" altLang="zh-CN" sz="2300" b="1" dirty="0">
                <a:solidFill>
                  <a:srgbClr val="C00000"/>
                </a:solidFill>
                <a:latin typeface="+mj-lt"/>
                <a:ea typeface="黑体" pitchFamily="49" charset="-122"/>
              </a:rPr>
              <a:t>a &lt; 2</a:t>
            </a:r>
            <a:r>
              <a:rPr lang="en-US" altLang="zh-CN" sz="2300" b="1" baseline="30000" dirty="0">
                <a:solidFill>
                  <a:srgbClr val="C00000"/>
                </a:solidFill>
                <a:latin typeface="+mj-lt"/>
                <a:ea typeface="黑体" pitchFamily="49" charset="-122"/>
              </a:rPr>
              <a:t>n</a:t>
            </a:r>
            <a:r>
              <a:rPr lang="zh-CN" altLang="zh-CN" sz="2300" b="1" dirty="0">
                <a:solidFill>
                  <a:srgbClr val="C00000"/>
                </a:solidFill>
                <a:latin typeface="+mj-lt"/>
                <a:ea typeface="黑体" pitchFamily="49" charset="-122"/>
              </a:rPr>
              <a:t>，则能整除</a:t>
            </a:r>
            <a:r>
              <a:rPr lang="en-US" altLang="zh-CN" sz="2300" b="1" dirty="0">
                <a:solidFill>
                  <a:srgbClr val="C00000"/>
                </a:solidFill>
                <a:latin typeface="+mj-lt"/>
                <a:ea typeface="黑体" pitchFamily="49" charset="-122"/>
              </a:rPr>
              <a:t>a</a:t>
            </a:r>
            <a:r>
              <a:rPr lang="zh-CN" altLang="zh-CN" sz="2300" b="1" dirty="0">
                <a:solidFill>
                  <a:srgbClr val="C00000"/>
                </a:solidFill>
                <a:latin typeface="+mj-lt"/>
                <a:ea typeface="黑体" pitchFamily="49" charset="-122"/>
              </a:rPr>
              <a:t>的素数个数不超过</a:t>
            </a:r>
            <a:r>
              <a:rPr lang="en-US" altLang="zh-CN" sz="2300" b="1" dirty="0">
                <a:solidFill>
                  <a:srgbClr val="C00000"/>
                </a:solidFill>
                <a:latin typeface="+mj-lt"/>
                <a:ea typeface="黑体" pitchFamily="49" charset="-122"/>
                <a:sym typeface="Symbol"/>
              </a:rPr>
              <a:t></a:t>
            </a:r>
            <a:r>
              <a:rPr lang="en-US" altLang="zh-CN" sz="2300" b="1" dirty="0">
                <a:solidFill>
                  <a:srgbClr val="C00000"/>
                </a:solidFill>
                <a:latin typeface="+mj-lt"/>
                <a:ea typeface="黑体" pitchFamily="49" charset="-122"/>
              </a:rPr>
              <a:t>(n)</a:t>
            </a:r>
            <a:r>
              <a:rPr lang="zh-CN" altLang="zh-CN" sz="2300" b="1" dirty="0">
                <a:solidFill>
                  <a:srgbClr val="C00000"/>
                </a:solidFill>
                <a:latin typeface="+mj-lt"/>
                <a:ea typeface="黑体" pitchFamily="49" charset="-122"/>
              </a:rPr>
              <a:t>个</a:t>
            </a:r>
            <a:endParaRPr lang="zh-CN" altLang="en-US" sz="2300" b="1" dirty="0">
              <a:solidFill>
                <a:srgbClr val="C00000"/>
              </a:solidFill>
              <a:latin typeface="+mj-lt"/>
              <a:ea typeface="黑体" pitchFamily="49" charset="-122"/>
            </a:endParaRPr>
          </a:p>
        </p:txBody>
      </p:sp>
    </p:spTree>
    <p:extLst>
      <p:ext uri="{BB962C8B-B14F-4D97-AF65-F5344CB8AC3E}">
        <p14:creationId xmlns:p14="http://schemas.microsoft.com/office/powerpoint/2010/main" val="24387121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dirty="0"/>
              <a:t>子串匹配问题</a:t>
            </a:r>
          </a:p>
        </p:txBody>
      </p:sp>
      <p:sp>
        <p:nvSpPr>
          <p:cNvPr id="19459" name="内容占位符 2"/>
          <p:cNvSpPr>
            <a:spLocks noGrp="1"/>
          </p:cNvSpPr>
          <p:nvPr>
            <p:ph idx="1"/>
          </p:nvPr>
        </p:nvSpPr>
        <p:spPr/>
        <p:txBody>
          <a:bodyPr/>
          <a:lstStyle/>
          <a:p>
            <a:r>
              <a:rPr lang="zh-CN" altLang="en-US">
                <a:latin typeface="Arial" charset="0"/>
                <a:ea typeface="黑体" pitchFamily="2" charset="-122"/>
              </a:rPr>
              <a:t>字符串的穷举模式匹配算法</a:t>
            </a:r>
            <a:endParaRPr lang="en-US" altLang="zh-CN">
              <a:latin typeface="Arial" charset="0"/>
              <a:ea typeface="黑体" pitchFamily="2" charset="-122"/>
            </a:endParaRPr>
          </a:p>
          <a:p>
            <a:pPr lvl="1"/>
            <a:r>
              <a:rPr lang="zh-CN" altLang="en-US">
                <a:latin typeface="Arial" charset="0"/>
                <a:ea typeface="黑体" pitchFamily="2" charset="-122"/>
              </a:rPr>
              <a:t>匹配失败时，目标串</a:t>
            </a:r>
            <a:r>
              <a:rPr lang="en-US" altLang="zh-CN">
                <a:latin typeface="Arial" charset="0"/>
                <a:ea typeface="黑体" pitchFamily="2" charset="-122"/>
              </a:rPr>
              <a:t>T</a:t>
            </a:r>
            <a:r>
              <a:rPr lang="zh-CN" altLang="en-US">
                <a:latin typeface="Arial" charset="0"/>
                <a:ea typeface="黑体" pitchFamily="2" charset="-122"/>
              </a:rPr>
              <a:t>回溯，模式串</a:t>
            </a:r>
            <a:r>
              <a:rPr lang="en-US" altLang="zh-CN">
                <a:latin typeface="Arial" charset="0"/>
                <a:ea typeface="黑体" pitchFamily="2" charset="-122"/>
              </a:rPr>
              <a:t>P</a:t>
            </a:r>
            <a:r>
              <a:rPr lang="zh-CN" altLang="en-US">
                <a:latin typeface="Arial" charset="0"/>
                <a:ea typeface="黑体" pitchFamily="2" charset="-122"/>
              </a:rPr>
              <a:t>从头开始</a:t>
            </a:r>
          </a:p>
        </p:txBody>
      </p:sp>
      <p:sp>
        <p:nvSpPr>
          <p:cNvPr id="19460"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514C2551-FE3D-4373-9AAA-9F4CA4DDC7C3}" type="slidenum">
              <a:rPr lang="en-US" altLang="zh-CN" smtClean="0">
                <a:solidFill>
                  <a:srgbClr val="006600"/>
                </a:solidFill>
                <a:latin typeface="Courier New" pitchFamily="49" charset="0"/>
                <a:ea typeface="华文新魏" pitchFamily="2" charset="-122"/>
              </a:rPr>
              <a:pPr eaLnBrk="1" hangingPunct="1"/>
              <a:t>29</a:t>
            </a:fld>
            <a:endParaRPr lang="en-US" altLang="zh-CN">
              <a:solidFill>
                <a:srgbClr val="006600"/>
              </a:solidFill>
              <a:latin typeface="Courier New" pitchFamily="49" charset="0"/>
              <a:ea typeface="华文新魏" pitchFamily="2" charset="-122"/>
            </a:endParaRPr>
          </a:p>
        </p:txBody>
      </p:sp>
      <p:sp>
        <p:nvSpPr>
          <p:cNvPr id="18437" name="TextBox 22"/>
          <p:cNvSpPr txBox="1">
            <a:spLocks noChangeArrowheads="1"/>
          </p:cNvSpPr>
          <p:nvPr/>
        </p:nvSpPr>
        <p:spPr bwMode="auto">
          <a:xfrm>
            <a:off x="1093788" y="3524250"/>
            <a:ext cx="3381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b="1">
                <a:solidFill>
                  <a:srgbClr val="000099"/>
                </a:solidFill>
                <a:ea typeface="黑体" pitchFamily="2" charset="-122"/>
              </a:rPr>
              <a:t>P</a:t>
            </a:r>
            <a:endParaRPr lang="zh-CN" altLang="en-US" b="1">
              <a:solidFill>
                <a:srgbClr val="000099"/>
              </a:solidFill>
              <a:ea typeface="黑体" pitchFamily="2" charset="-122"/>
            </a:endParaRPr>
          </a:p>
        </p:txBody>
      </p:sp>
      <p:sp>
        <p:nvSpPr>
          <p:cNvPr id="19462" name="TextBox 23"/>
          <p:cNvSpPr txBox="1">
            <a:spLocks noChangeArrowheads="1"/>
          </p:cNvSpPr>
          <p:nvPr/>
        </p:nvSpPr>
        <p:spPr bwMode="auto">
          <a:xfrm>
            <a:off x="1093788" y="2809875"/>
            <a:ext cx="3254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b="1">
                <a:solidFill>
                  <a:srgbClr val="000099"/>
                </a:solidFill>
                <a:ea typeface="黑体" pitchFamily="2" charset="-122"/>
              </a:rPr>
              <a:t>T</a:t>
            </a:r>
            <a:endParaRPr lang="zh-CN" altLang="en-US" b="1">
              <a:solidFill>
                <a:srgbClr val="000099"/>
              </a:solidFill>
              <a:ea typeface="黑体" pitchFamily="2" charset="-122"/>
            </a:endParaRPr>
          </a:p>
        </p:txBody>
      </p:sp>
      <p:grpSp>
        <p:nvGrpSpPr>
          <p:cNvPr id="2" name="组合 24"/>
          <p:cNvGrpSpPr>
            <a:grpSpLocks/>
          </p:cNvGrpSpPr>
          <p:nvPr/>
        </p:nvGrpSpPr>
        <p:grpSpPr bwMode="auto">
          <a:xfrm>
            <a:off x="1727200" y="3524250"/>
            <a:ext cx="5678488" cy="369888"/>
            <a:chOff x="2112496" y="2774112"/>
            <a:chExt cx="5678432" cy="369332"/>
          </a:xfrm>
        </p:grpSpPr>
        <p:sp>
          <p:nvSpPr>
            <p:cNvPr id="19501" name="矩形 25"/>
            <p:cNvSpPr>
              <a:spLocks noChangeArrowheads="1"/>
            </p:cNvSpPr>
            <p:nvPr/>
          </p:nvSpPr>
          <p:spPr bwMode="auto">
            <a:xfrm>
              <a:off x="3530192"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p</a:t>
              </a:r>
              <a:r>
                <a:rPr lang="en-US" altLang="zh-CN" b="1" baseline="-25000">
                  <a:solidFill>
                    <a:schemeClr val="bg2"/>
                  </a:solidFill>
                  <a:ea typeface="仿宋_GB2312" pitchFamily="49" charset="-122"/>
                </a:rPr>
                <a:t>2</a:t>
              </a:r>
            </a:p>
          </p:txBody>
        </p:sp>
        <p:sp>
          <p:nvSpPr>
            <p:cNvPr id="19502" name="矩形 26"/>
            <p:cNvSpPr>
              <a:spLocks noChangeArrowheads="1"/>
            </p:cNvSpPr>
            <p:nvPr/>
          </p:nvSpPr>
          <p:spPr bwMode="auto">
            <a:xfrm>
              <a:off x="4239040"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p</a:t>
              </a:r>
              <a:r>
                <a:rPr lang="en-US" altLang="zh-CN" b="1" baseline="-25000">
                  <a:solidFill>
                    <a:schemeClr val="bg2"/>
                  </a:solidFill>
                  <a:ea typeface="仿宋_GB2312" pitchFamily="49" charset="-122"/>
                </a:rPr>
                <a:t>3</a:t>
              </a:r>
            </a:p>
          </p:txBody>
        </p:sp>
        <p:sp>
          <p:nvSpPr>
            <p:cNvPr id="19503" name="矩形 27"/>
            <p:cNvSpPr>
              <a:spLocks noChangeArrowheads="1"/>
            </p:cNvSpPr>
            <p:nvPr/>
          </p:nvSpPr>
          <p:spPr bwMode="auto">
            <a:xfrm>
              <a:off x="4947888"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a:t>
              </a:r>
              <a:endParaRPr lang="en-US" altLang="zh-CN" b="1" baseline="-25000">
                <a:solidFill>
                  <a:schemeClr val="bg2"/>
                </a:solidFill>
                <a:ea typeface="仿宋_GB2312" pitchFamily="49" charset="-122"/>
              </a:endParaRPr>
            </a:p>
          </p:txBody>
        </p:sp>
        <p:sp>
          <p:nvSpPr>
            <p:cNvPr id="19504" name="矩形 28"/>
            <p:cNvSpPr>
              <a:spLocks noChangeArrowheads="1"/>
            </p:cNvSpPr>
            <p:nvPr/>
          </p:nvSpPr>
          <p:spPr bwMode="auto">
            <a:xfrm>
              <a:off x="5656736"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p</a:t>
              </a:r>
              <a:r>
                <a:rPr lang="en-US" altLang="zh-CN" b="1" baseline="-25000">
                  <a:solidFill>
                    <a:schemeClr val="bg2"/>
                  </a:solidFill>
                  <a:ea typeface="仿宋_GB2312" pitchFamily="49" charset="-122"/>
                </a:rPr>
                <a:t>m-3</a:t>
              </a:r>
            </a:p>
          </p:txBody>
        </p:sp>
        <p:sp>
          <p:nvSpPr>
            <p:cNvPr id="19505" name="矩形 29"/>
            <p:cNvSpPr>
              <a:spLocks noChangeArrowheads="1"/>
            </p:cNvSpPr>
            <p:nvPr/>
          </p:nvSpPr>
          <p:spPr bwMode="auto">
            <a:xfrm>
              <a:off x="6365584"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p</a:t>
              </a:r>
              <a:r>
                <a:rPr lang="en-US" altLang="zh-CN" b="1" baseline="-25000">
                  <a:solidFill>
                    <a:schemeClr val="bg2"/>
                  </a:solidFill>
                  <a:ea typeface="仿宋_GB2312" pitchFamily="49" charset="-122"/>
                </a:rPr>
                <a:t>m-2</a:t>
              </a:r>
            </a:p>
          </p:txBody>
        </p:sp>
        <p:sp>
          <p:nvSpPr>
            <p:cNvPr id="19506" name="矩形 30"/>
            <p:cNvSpPr>
              <a:spLocks noChangeArrowheads="1"/>
            </p:cNvSpPr>
            <p:nvPr/>
          </p:nvSpPr>
          <p:spPr bwMode="auto">
            <a:xfrm>
              <a:off x="7082080"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p</a:t>
              </a:r>
              <a:r>
                <a:rPr lang="en-US" altLang="zh-CN" b="1" baseline="-25000">
                  <a:solidFill>
                    <a:schemeClr val="bg2"/>
                  </a:solidFill>
                  <a:ea typeface="仿宋_GB2312" pitchFamily="49" charset="-122"/>
                </a:rPr>
                <a:t>m-1</a:t>
              </a:r>
            </a:p>
          </p:txBody>
        </p:sp>
        <p:sp>
          <p:nvSpPr>
            <p:cNvPr id="19507" name="矩形 32"/>
            <p:cNvSpPr>
              <a:spLocks noChangeArrowheads="1"/>
            </p:cNvSpPr>
            <p:nvPr/>
          </p:nvSpPr>
          <p:spPr bwMode="auto">
            <a:xfrm>
              <a:off x="2821344"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p</a:t>
              </a:r>
              <a:r>
                <a:rPr lang="en-US" altLang="zh-CN" b="1" baseline="-25000">
                  <a:solidFill>
                    <a:schemeClr val="bg2"/>
                  </a:solidFill>
                  <a:ea typeface="仿宋_GB2312" pitchFamily="49" charset="-122"/>
                </a:rPr>
                <a:t>1</a:t>
              </a:r>
            </a:p>
          </p:txBody>
        </p:sp>
        <p:sp>
          <p:nvSpPr>
            <p:cNvPr id="19508" name="矩形 33"/>
            <p:cNvSpPr>
              <a:spLocks noChangeArrowheads="1"/>
            </p:cNvSpPr>
            <p:nvPr/>
          </p:nvSpPr>
          <p:spPr bwMode="auto">
            <a:xfrm>
              <a:off x="2112496"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p</a:t>
              </a:r>
              <a:r>
                <a:rPr lang="en-US" altLang="zh-CN" b="1" baseline="-25000">
                  <a:solidFill>
                    <a:schemeClr val="bg2"/>
                  </a:solidFill>
                  <a:ea typeface="仿宋_GB2312" pitchFamily="49" charset="-122"/>
                </a:rPr>
                <a:t>0</a:t>
              </a:r>
            </a:p>
          </p:txBody>
        </p:sp>
      </p:grpSp>
      <p:grpSp>
        <p:nvGrpSpPr>
          <p:cNvPr id="19464" name="组合 34"/>
          <p:cNvGrpSpPr>
            <a:grpSpLocks/>
          </p:cNvGrpSpPr>
          <p:nvPr/>
        </p:nvGrpSpPr>
        <p:grpSpPr bwMode="auto">
          <a:xfrm>
            <a:off x="1731963" y="2809875"/>
            <a:ext cx="7088187" cy="369888"/>
            <a:chOff x="1910472" y="2085265"/>
            <a:chExt cx="7088480" cy="369332"/>
          </a:xfrm>
        </p:grpSpPr>
        <p:sp>
          <p:nvSpPr>
            <p:cNvPr id="19491" name="矩形 35"/>
            <p:cNvSpPr>
              <a:spLocks noChangeArrowheads="1"/>
            </p:cNvSpPr>
            <p:nvPr/>
          </p:nvSpPr>
          <p:spPr bwMode="auto">
            <a:xfrm>
              <a:off x="3328168" y="2085265"/>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t</a:t>
              </a:r>
              <a:r>
                <a:rPr lang="en-US" altLang="zh-CN" b="1" baseline="-25000">
                  <a:solidFill>
                    <a:schemeClr val="bg2"/>
                  </a:solidFill>
                  <a:ea typeface="仿宋_GB2312" pitchFamily="49" charset="-122"/>
                </a:rPr>
                <a:t>2</a:t>
              </a:r>
            </a:p>
          </p:txBody>
        </p:sp>
        <p:sp>
          <p:nvSpPr>
            <p:cNvPr id="19492" name="矩形 36"/>
            <p:cNvSpPr>
              <a:spLocks noChangeArrowheads="1"/>
            </p:cNvSpPr>
            <p:nvPr/>
          </p:nvSpPr>
          <p:spPr bwMode="auto">
            <a:xfrm>
              <a:off x="4037016" y="2085265"/>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t</a:t>
              </a:r>
              <a:r>
                <a:rPr lang="en-US" altLang="zh-CN" b="1" baseline="-25000">
                  <a:solidFill>
                    <a:schemeClr val="bg2"/>
                  </a:solidFill>
                  <a:ea typeface="仿宋_GB2312" pitchFamily="49" charset="-122"/>
                </a:rPr>
                <a:t>3</a:t>
              </a:r>
            </a:p>
          </p:txBody>
        </p:sp>
        <p:sp>
          <p:nvSpPr>
            <p:cNvPr id="19493" name="矩形 37"/>
            <p:cNvSpPr>
              <a:spLocks noChangeArrowheads="1"/>
            </p:cNvSpPr>
            <p:nvPr/>
          </p:nvSpPr>
          <p:spPr bwMode="auto">
            <a:xfrm>
              <a:off x="4745864" y="2085265"/>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a:t>
              </a:r>
              <a:endParaRPr lang="en-US" altLang="zh-CN" b="1" baseline="-25000">
                <a:solidFill>
                  <a:schemeClr val="bg2"/>
                </a:solidFill>
                <a:ea typeface="仿宋_GB2312" pitchFamily="49" charset="-122"/>
              </a:endParaRPr>
            </a:p>
          </p:txBody>
        </p:sp>
        <p:sp>
          <p:nvSpPr>
            <p:cNvPr id="19494" name="矩形 38"/>
            <p:cNvSpPr>
              <a:spLocks noChangeArrowheads="1"/>
            </p:cNvSpPr>
            <p:nvPr/>
          </p:nvSpPr>
          <p:spPr bwMode="auto">
            <a:xfrm>
              <a:off x="5454712" y="2085265"/>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t</a:t>
              </a:r>
              <a:r>
                <a:rPr lang="en-US" altLang="zh-CN" b="1" baseline="-25000">
                  <a:solidFill>
                    <a:schemeClr val="bg2"/>
                  </a:solidFill>
                  <a:ea typeface="仿宋_GB2312" pitchFamily="49" charset="-122"/>
                </a:rPr>
                <a:t>m-3</a:t>
              </a:r>
            </a:p>
          </p:txBody>
        </p:sp>
        <p:sp>
          <p:nvSpPr>
            <p:cNvPr id="19495" name="矩形 39"/>
            <p:cNvSpPr>
              <a:spLocks noChangeArrowheads="1"/>
            </p:cNvSpPr>
            <p:nvPr/>
          </p:nvSpPr>
          <p:spPr bwMode="auto">
            <a:xfrm>
              <a:off x="6163560" y="2085265"/>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t</a:t>
              </a:r>
              <a:r>
                <a:rPr lang="en-US" altLang="zh-CN" b="1" baseline="-25000">
                  <a:solidFill>
                    <a:schemeClr val="bg2"/>
                  </a:solidFill>
                  <a:ea typeface="仿宋_GB2312" pitchFamily="49" charset="-122"/>
                </a:rPr>
                <a:t>m-2</a:t>
              </a:r>
            </a:p>
          </p:txBody>
        </p:sp>
        <p:sp>
          <p:nvSpPr>
            <p:cNvPr id="19496" name="矩形 40"/>
            <p:cNvSpPr>
              <a:spLocks noChangeArrowheads="1"/>
            </p:cNvSpPr>
            <p:nvPr/>
          </p:nvSpPr>
          <p:spPr bwMode="auto">
            <a:xfrm>
              <a:off x="6872408" y="2085265"/>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t</a:t>
              </a:r>
              <a:r>
                <a:rPr lang="en-US" altLang="zh-CN" b="1" baseline="-25000">
                  <a:solidFill>
                    <a:schemeClr val="bg2"/>
                  </a:solidFill>
                  <a:ea typeface="仿宋_GB2312" pitchFamily="49" charset="-122"/>
                </a:rPr>
                <a:t>m-1</a:t>
              </a:r>
            </a:p>
          </p:txBody>
        </p:sp>
        <p:sp>
          <p:nvSpPr>
            <p:cNvPr id="19497" name="矩形 41"/>
            <p:cNvSpPr>
              <a:spLocks noChangeArrowheads="1"/>
            </p:cNvSpPr>
            <p:nvPr/>
          </p:nvSpPr>
          <p:spPr bwMode="auto">
            <a:xfrm>
              <a:off x="7581256" y="2085265"/>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a:t>
              </a:r>
              <a:endParaRPr lang="en-US" altLang="zh-CN" b="1" baseline="-25000">
                <a:solidFill>
                  <a:schemeClr val="bg2"/>
                </a:solidFill>
                <a:ea typeface="仿宋_GB2312" pitchFamily="49" charset="-122"/>
              </a:endParaRPr>
            </a:p>
          </p:txBody>
        </p:sp>
        <p:sp>
          <p:nvSpPr>
            <p:cNvPr id="19498" name="矩形 42"/>
            <p:cNvSpPr>
              <a:spLocks noChangeArrowheads="1"/>
            </p:cNvSpPr>
            <p:nvPr/>
          </p:nvSpPr>
          <p:spPr bwMode="auto">
            <a:xfrm>
              <a:off x="2619320" y="2085265"/>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t</a:t>
              </a:r>
              <a:r>
                <a:rPr lang="en-US" altLang="zh-CN" b="1" baseline="-25000">
                  <a:solidFill>
                    <a:schemeClr val="bg2"/>
                  </a:solidFill>
                  <a:ea typeface="仿宋_GB2312" pitchFamily="49" charset="-122"/>
                </a:rPr>
                <a:t>1</a:t>
              </a:r>
            </a:p>
          </p:txBody>
        </p:sp>
        <p:sp>
          <p:nvSpPr>
            <p:cNvPr id="19499" name="矩形 43"/>
            <p:cNvSpPr>
              <a:spLocks noChangeArrowheads="1"/>
            </p:cNvSpPr>
            <p:nvPr/>
          </p:nvSpPr>
          <p:spPr bwMode="auto">
            <a:xfrm>
              <a:off x="1910472" y="2085265"/>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t</a:t>
              </a:r>
              <a:r>
                <a:rPr lang="en-US" altLang="zh-CN" b="1" baseline="-25000">
                  <a:solidFill>
                    <a:schemeClr val="bg2"/>
                  </a:solidFill>
                  <a:ea typeface="仿宋_GB2312" pitchFamily="49" charset="-122"/>
                </a:rPr>
                <a:t>0</a:t>
              </a:r>
            </a:p>
          </p:txBody>
        </p:sp>
        <p:sp>
          <p:nvSpPr>
            <p:cNvPr id="19500" name="矩形 45"/>
            <p:cNvSpPr>
              <a:spLocks noChangeArrowheads="1"/>
            </p:cNvSpPr>
            <p:nvPr/>
          </p:nvSpPr>
          <p:spPr bwMode="auto">
            <a:xfrm>
              <a:off x="8290104" y="2085265"/>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t</a:t>
              </a:r>
              <a:r>
                <a:rPr lang="en-US" altLang="zh-CN" b="1" baseline="-25000">
                  <a:solidFill>
                    <a:schemeClr val="bg2"/>
                  </a:solidFill>
                  <a:ea typeface="仿宋_GB2312" pitchFamily="49" charset="-122"/>
                </a:rPr>
                <a:t>n-1</a:t>
              </a:r>
            </a:p>
          </p:txBody>
        </p:sp>
      </p:grpSp>
      <p:grpSp>
        <p:nvGrpSpPr>
          <p:cNvPr id="5" name="组合 70"/>
          <p:cNvGrpSpPr>
            <a:grpSpLocks/>
          </p:cNvGrpSpPr>
          <p:nvPr/>
        </p:nvGrpSpPr>
        <p:grpSpPr bwMode="auto">
          <a:xfrm>
            <a:off x="2425700" y="4249738"/>
            <a:ext cx="5678488" cy="368300"/>
            <a:chOff x="2112496" y="2774112"/>
            <a:chExt cx="5678432" cy="369332"/>
          </a:xfrm>
        </p:grpSpPr>
        <p:sp>
          <p:nvSpPr>
            <p:cNvPr id="19483" name="矩形 71"/>
            <p:cNvSpPr>
              <a:spLocks noChangeArrowheads="1"/>
            </p:cNvSpPr>
            <p:nvPr/>
          </p:nvSpPr>
          <p:spPr bwMode="auto">
            <a:xfrm>
              <a:off x="3530192"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p</a:t>
              </a:r>
              <a:r>
                <a:rPr lang="en-US" altLang="zh-CN" b="1" baseline="-25000">
                  <a:solidFill>
                    <a:schemeClr val="bg2"/>
                  </a:solidFill>
                  <a:ea typeface="仿宋_GB2312" pitchFamily="49" charset="-122"/>
                </a:rPr>
                <a:t>2</a:t>
              </a:r>
            </a:p>
          </p:txBody>
        </p:sp>
        <p:sp>
          <p:nvSpPr>
            <p:cNvPr id="19484" name="矩形 72"/>
            <p:cNvSpPr>
              <a:spLocks noChangeArrowheads="1"/>
            </p:cNvSpPr>
            <p:nvPr/>
          </p:nvSpPr>
          <p:spPr bwMode="auto">
            <a:xfrm>
              <a:off x="4239040"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p</a:t>
              </a:r>
              <a:r>
                <a:rPr lang="en-US" altLang="zh-CN" b="1" baseline="-25000">
                  <a:solidFill>
                    <a:schemeClr val="bg2"/>
                  </a:solidFill>
                  <a:ea typeface="仿宋_GB2312" pitchFamily="49" charset="-122"/>
                </a:rPr>
                <a:t>3</a:t>
              </a:r>
            </a:p>
          </p:txBody>
        </p:sp>
        <p:sp>
          <p:nvSpPr>
            <p:cNvPr id="19485" name="矩形 73"/>
            <p:cNvSpPr>
              <a:spLocks noChangeArrowheads="1"/>
            </p:cNvSpPr>
            <p:nvPr/>
          </p:nvSpPr>
          <p:spPr bwMode="auto">
            <a:xfrm>
              <a:off x="4947888"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a:t>
              </a:r>
              <a:endParaRPr lang="en-US" altLang="zh-CN" b="1" baseline="-25000">
                <a:solidFill>
                  <a:schemeClr val="bg2"/>
                </a:solidFill>
                <a:ea typeface="仿宋_GB2312" pitchFamily="49" charset="-122"/>
              </a:endParaRPr>
            </a:p>
          </p:txBody>
        </p:sp>
        <p:sp>
          <p:nvSpPr>
            <p:cNvPr id="19486" name="矩形 74"/>
            <p:cNvSpPr>
              <a:spLocks noChangeArrowheads="1"/>
            </p:cNvSpPr>
            <p:nvPr/>
          </p:nvSpPr>
          <p:spPr bwMode="auto">
            <a:xfrm>
              <a:off x="5656736"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p</a:t>
              </a:r>
              <a:r>
                <a:rPr lang="en-US" altLang="zh-CN" b="1" baseline="-25000">
                  <a:solidFill>
                    <a:schemeClr val="bg2"/>
                  </a:solidFill>
                  <a:ea typeface="仿宋_GB2312" pitchFamily="49" charset="-122"/>
                </a:rPr>
                <a:t>m-3</a:t>
              </a:r>
            </a:p>
          </p:txBody>
        </p:sp>
        <p:sp>
          <p:nvSpPr>
            <p:cNvPr id="19487" name="矩形 75"/>
            <p:cNvSpPr>
              <a:spLocks noChangeArrowheads="1"/>
            </p:cNvSpPr>
            <p:nvPr/>
          </p:nvSpPr>
          <p:spPr bwMode="auto">
            <a:xfrm>
              <a:off x="6365584"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p</a:t>
              </a:r>
              <a:r>
                <a:rPr lang="en-US" altLang="zh-CN" b="1" baseline="-25000">
                  <a:solidFill>
                    <a:schemeClr val="bg2"/>
                  </a:solidFill>
                  <a:ea typeface="仿宋_GB2312" pitchFamily="49" charset="-122"/>
                </a:rPr>
                <a:t>m-2</a:t>
              </a:r>
            </a:p>
          </p:txBody>
        </p:sp>
        <p:sp>
          <p:nvSpPr>
            <p:cNvPr id="19488" name="矩形 76"/>
            <p:cNvSpPr>
              <a:spLocks noChangeArrowheads="1"/>
            </p:cNvSpPr>
            <p:nvPr/>
          </p:nvSpPr>
          <p:spPr bwMode="auto">
            <a:xfrm>
              <a:off x="7082080"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p</a:t>
              </a:r>
              <a:r>
                <a:rPr lang="en-US" altLang="zh-CN" b="1" baseline="-25000">
                  <a:solidFill>
                    <a:schemeClr val="bg2"/>
                  </a:solidFill>
                  <a:ea typeface="仿宋_GB2312" pitchFamily="49" charset="-122"/>
                </a:rPr>
                <a:t>m-1</a:t>
              </a:r>
            </a:p>
          </p:txBody>
        </p:sp>
        <p:sp>
          <p:nvSpPr>
            <p:cNvPr id="19489" name="矩形 77"/>
            <p:cNvSpPr>
              <a:spLocks noChangeArrowheads="1"/>
            </p:cNvSpPr>
            <p:nvPr/>
          </p:nvSpPr>
          <p:spPr bwMode="auto">
            <a:xfrm>
              <a:off x="2821344"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p</a:t>
              </a:r>
              <a:r>
                <a:rPr lang="en-US" altLang="zh-CN" b="1" baseline="-25000">
                  <a:solidFill>
                    <a:schemeClr val="bg2"/>
                  </a:solidFill>
                  <a:ea typeface="仿宋_GB2312" pitchFamily="49" charset="-122"/>
                </a:rPr>
                <a:t>1</a:t>
              </a:r>
            </a:p>
          </p:txBody>
        </p:sp>
        <p:sp>
          <p:nvSpPr>
            <p:cNvPr id="19490" name="矩形 78"/>
            <p:cNvSpPr>
              <a:spLocks noChangeArrowheads="1"/>
            </p:cNvSpPr>
            <p:nvPr/>
          </p:nvSpPr>
          <p:spPr bwMode="auto">
            <a:xfrm>
              <a:off x="2112496"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p</a:t>
              </a:r>
              <a:r>
                <a:rPr lang="en-US" altLang="zh-CN" b="1" baseline="-25000">
                  <a:solidFill>
                    <a:schemeClr val="bg2"/>
                  </a:solidFill>
                  <a:ea typeface="仿宋_GB2312" pitchFamily="49" charset="-122"/>
                </a:rPr>
                <a:t>0</a:t>
              </a:r>
            </a:p>
          </p:txBody>
        </p:sp>
      </p:grpSp>
      <p:grpSp>
        <p:nvGrpSpPr>
          <p:cNvPr id="6" name="组合 79"/>
          <p:cNvGrpSpPr>
            <a:grpSpLocks/>
          </p:cNvGrpSpPr>
          <p:nvPr/>
        </p:nvGrpSpPr>
        <p:grpSpPr bwMode="auto">
          <a:xfrm>
            <a:off x="3119438" y="4967288"/>
            <a:ext cx="5678487" cy="369887"/>
            <a:chOff x="2112496" y="2774112"/>
            <a:chExt cx="5678432" cy="369332"/>
          </a:xfrm>
        </p:grpSpPr>
        <p:sp>
          <p:nvSpPr>
            <p:cNvPr id="19475" name="矩形 80"/>
            <p:cNvSpPr>
              <a:spLocks noChangeArrowheads="1"/>
            </p:cNvSpPr>
            <p:nvPr/>
          </p:nvSpPr>
          <p:spPr bwMode="auto">
            <a:xfrm>
              <a:off x="3530192"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p</a:t>
              </a:r>
              <a:r>
                <a:rPr lang="en-US" altLang="zh-CN" b="1" baseline="-25000">
                  <a:solidFill>
                    <a:schemeClr val="bg2"/>
                  </a:solidFill>
                  <a:ea typeface="仿宋_GB2312" pitchFamily="49" charset="-122"/>
                </a:rPr>
                <a:t>2</a:t>
              </a:r>
            </a:p>
          </p:txBody>
        </p:sp>
        <p:sp>
          <p:nvSpPr>
            <p:cNvPr id="19476" name="矩形 81"/>
            <p:cNvSpPr>
              <a:spLocks noChangeArrowheads="1"/>
            </p:cNvSpPr>
            <p:nvPr/>
          </p:nvSpPr>
          <p:spPr bwMode="auto">
            <a:xfrm>
              <a:off x="4239040"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p</a:t>
              </a:r>
              <a:r>
                <a:rPr lang="en-US" altLang="zh-CN" b="1" baseline="-25000">
                  <a:solidFill>
                    <a:schemeClr val="bg2"/>
                  </a:solidFill>
                  <a:ea typeface="仿宋_GB2312" pitchFamily="49" charset="-122"/>
                </a:rPr>
                <a:t>3</a:t>
              </a:r>
            </a:p>
          </p:txBody>
        </p:sp>
        <p:sp>
          <p:nvSpPr>
            <p:cNvPr id="19477" name="矩形 82"/>
            <p:cNvSpPr>
              <a:spLocks noChangeArrowheads="1"/>
            </p:cNvSpPr>
            <p:nvPr/>
          </p:nvSpPr>
          <p:spPr bwMode="auto">
            <a:xfrm>
              <a:off x="4947888"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a:t>
              </a:r>
              <a:endParaRPr lang="en-US" altLang="zh-CN" b="1" baseline="-25000">
                <a:solidFill>
                  <a:schemeClr val="bg2"/>
                </a:solidFill>
                <a:ea typeface="仿宋_GB2312" pitchFamily="49" charset="-122"/>
              </a:endParaRPr>
            </a:p>
          </p:txBody>
        </p:sp>
        <p:sp>
          <p:nvSpPr>
            <p:cNvPr id="19478" name="矩形 83"/>
            <p:cNvSpPr>
              <a:spLocks noChangeArrowheads="1"/>
            </p:cNvSpPr>
            <p:nvPr/>
          </p:nvSpPr>
          <p:spPr bwMode="auto">
            <a:xfrm>
              <a:off x="5656736"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p</a:t>
              </a:r>
              <a:r>
                <a:rPr lang="en-US" altLang="zh-CN" b="1" baseline="-25000">
                  <a:solidFill>
                    <a:schemeClr val="bg2"/>
                  </a:solidFill>
                  <a:ea typeface="仿宋_GB2312" pitchFamily="49" charset="-122"/>
                </a:rPr>
                <a:t>m-3</a:t>
              </a:r>
            </a:p>
          </p:txBody>
        </p:sp>
        <p:sp>
          <p:nvSpPr>
            <p:cNvPr id="19479" name="矩形 84"/>
            <p:cNvSpPr>
              <a:spLocks noChangeArrowheads="1"/>
            </p:cNvSpPr>
            <p:nvPr/>
          </p:nvSpPr>
          <p:spPr bwMode="auto">
            <a:xfrm>
              <a:off x="6365584"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p</a:t>
              </a:r>
              <a:r>
                <a:rPr lang="en-US" altLang="zh-CN" b="1" baseline="-25000">
                  <a:solidFill>
                    <a:schemeClr val="bg2"/>
                  </a:solidFill>
                  <a:ea typeface="仿宋_GB2312" pitchFamily="49" charset="-122"/>
                </a:rPr>
                <a:t>m-2</a:t>
              </a:r>
            </a:p>
          </p:txBody>
        </p:sp>
        <p:sp>
          <p:nvSpPr>
            <p:cNvPr id="19480" name="矩形 85"/>
            <p:cNvSpPr>
              <a:spLocks noChangeArrowheads="1"/>
            </p:cNvSpPr>
            <p:nvPr/>
          </p:nvSpPr>
          <p:spPr bwMode="auto">
            <a:xfrm>
              <a:off x="7082080"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p</a:t>
              </a:r>
              <a:r>
                <a:rPr lang="en-US" altLang="zh-CN" b="1" baseline="-25000">
                  <a:solidFill>
                    <a:schemeClr val="bg2"/>
                  </a:solidFill>
                  <a:ea typeface="仿宋_GB2312" pitchFamily="49" charset="-122"/>
                </a:rPr>
                <a:t>m-1</a:t>
              </a:r>
            </a:p>
          </p:txBody>
        </p:sp>
        <p:sp>
          <p:nvSpPr>
            <p:cNvPr id="19481" name="矩形 86"/>
            <p:cNvSpPr>
              <a:spLocks noChangeArrowheads="1"/>
            </p:cNvSpPr>
            <p:nvPr/>
          </p:nvSpPr>
          <p:spPr bwMode="auto">
            <a:xfrm>
              <a:off x="2821344"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p</a:t>
              </a:r>
              <a:r>
                <a:rPr lang="en-US" altLang="zh-CN" b="1" baseline="-25000">
                  <a:solidFill>
                    <a:schemeClr val="bg2"/>
                  </a:solidFill>
                  <a:ea typeface="仿宋_GB2312" pitchFamily="49" charset="-122"/>
                </a:rPr>
                <a:t>1</a:t>
              </a:r>
            </a:p>
          </p:txBody>
        </p:sp>
        <p:sp>
          <p:nvSpPr>
            <p:cNvPr id="19482" name="矩形 87"/>
            <p:cNvSpPr>
              <a:spLocks noChangeArrowheads="1"/>
            </p:cNvSpPr>
            <p:nvPr/>
          </p:nvSpPr>
          <p:spPr bwMode="auto">
            <a:xfrm>
              <a:off x="2112496"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p</a:t>
              </a:r>
              <a:r>
                <a:rPr lang="en-US" altLang="zh-CN" b="1" baseline="-25000">
                  <a:solidFill>
                    <a:schemeClr val="bg2"/>
                  </a:solidFill>
                  <a:ea typeface="仿宋_GB2312" pitchFamily="49" charset="-122"/>
                </a:rPr>
                <a:t>0</a:t>
              </a:r>
            </a:p>
          </p:txBody>
        </p:sp>
      </p:grpSp>
      <p:sp>
        <p:nvSpPr>
          <p:cNvPr id="18443" name="TextBox 88"/>
          <p:cNvSpPr txBox="1">
            <a:spLocks noChangeArrowheads="1"/>
          </p:cNvSpPr>
          <p:nvPr/>
        </p:nvSpPr>
        <p:spPr bwMode="auto">
          <a:xfrm>
            <a:off x="1093788" y="4249738"/>
            <a:ext cx="3381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b="1">
                <a:solidFill>
                  <a:srgbClr val="000099"/>
                </a:solidFill>
                <a:ea typeface="黑体" pitchFamily="2" charset="-122"/>
              </a:rPr>
              <a:t>P</a:t>
            </a:r>
            <a:endParaRPr lang="zh-CN" altLang="en-US" b="1">
              <a:solidFill>
                <a:srgbClr val="000099"/>
              </a:solidFill>
              <a:ea typeface="黑体" pitchFamily="2" charset="-122"/>
            </a:endParaRPr>
          </a:p>
        </p:txBody>
      </p:sp>
      <p:sp>
        <p:nvSpPr>
          <p:cNvPr id="18444" name="TextBox 89"/>
          <p:cNvSpPr txBox="1">
            <a:spLocks noChangeArrowheads="1"/>
          </p:cNvSpPr>
          <p:nvPr/>
        </p:nvSpPr>
        <p:spPr bwMode="auto">
          <a:xfrm>
            <a:off x="1093788" y="4967288"/>
            <a:ext cx="3381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b="1">
                <a:solidFill>
                  <a:srgbClr val="000099"/>
                </a:solidFill>
                <a:ea typeface="黑体" pitchFamily="2" charset="-122"/>
              </a:rPr>
              <a:t>P</a:t>
            </a:r>
            <a:endParaRPr lang="zh-CN" altLang="en-US" b="1">
              <a:solidFill>
                <a:srgbClr val="000099"/>
              </a:solidFill>
              <a:ea typeface="黑体" pitchFamily="2" charset="-122"/>
            </a:endParaRPr>
          </a:p>
        </p:txBody>
      </p:sp>
      <p:sp>
        <p:nvSpPr>
          <p:cNvPr id="48" name="TextBox 47"/>
          <p:cNvSpPr txBox="1">
            <a:spLocks noChangeArrowheads="1"/>
          </p:cNvSpPr>
          <p:nvPr/>
        </p:nvSpPr>
        <p:spPr bwMode="auto">
          <a:xfrm>
            <a:off x="122238" y="3524250"/>
            <a:ext cx="777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zh-CN" altLang="en-US" b="1">
                <a:solidFill>
                  <a:srgbClr val="000099"/>
                </a:solidFill>
                <a:ea typeface="黑体" pitchFamily="2" charset="-122"/>
              </a:rPr>
              <a:t>第</a:t>
            </a:r>
            <a:r>
              <a:rPr lang="en-US" altLang="zh-CN" b="1">
                <a:solidFill>
                  <a:srgbClr val="000099"/>
                </a:solidFill>
                <a:ea typeface="黑体" pitchFamily="2" charset="-122"/>
              </a:rPr>
              <a:t>1</a:t>
            </a:r>
            <a:r>
              <a:rPr lang="zh-CN" altLang="en-US" b="1">
                <a:solidFill>
                  <a:srgbClr val="000099"/>
                </a:solidFill>
                <a:ea typeface="黑体" pitchFamily="2" charset="-122"/>
              </a:rPr>
              <a:t>趟</a:t>
            </a:r>
          </a:p>
        </p:txBody>
      </p:sp>
      <p:sp>
        <p:nvSpPr>
          <p:cNvPr id="49" name="TextBox 48"/>
          <p:cNvSpPr txBox="1">
            <a:spLocks noChangeArrowheads="1"/>
          </p:cNvSpPr>
          <p:nvPr/>
        </p:nvSpPr>
        <p:spPr bwMode="auto">
          <a:xfrm>
            <a:off x="122238" y="4249738"/>
            <a:ext cx="777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zh-CN" altLang="en-US" b="1">
                <a:solidFill>
                  <a:srgbClr val="000099"/>
                </a:solidFill>
                <a:ea typeface="黑体" pitchFamily="2" charset="-122"/>
              </a:rPr>
              <a:t>第</a:t>
            </a:r>
            <a:r>
              <a:rPr lang="en-US" altLang="zh-CN" b="1">
                <a:solidFill>
                  <a:srgbClr val="000099"/>
                </a:solidFill>
                <a:ea typeface="黑体" pitchFamily="2" charset="-122"/>
              </a:rPr>
              <a:t>2</a:t>
            </a:r>
            <a:r>
              <a:rPr lang="zh-CN" altLang="en-US" b="1">
                <a:solidFill>
                  <a:srgbClr val="000099"/>
                </a:solidFill>
                <a:ea typeface="黑体" pitchFamily="2" charset="-122"/>
              </a:rPr>
              <a:t>趟</a:t>
            </a:r>
          </a:p>
        </p:txBody>
      </p:sp>
      <p:sp>
        <p:nvSpPr>
          <p:cNvPr id="50" name="TextBox 49"/>
          <p:cNvSpPr txBox="1">
            <a:spLocks noChangeArrowheads="1"/>
          </p:cNvSpPr>
          <p:nvPr/>
        </p:nvSpPr>
        <p:spPr bwMode="auto">
          <a:xfrm>
            <a:off x="122238" y="4967288"/>
            <a:ext cx="777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zh-CN" altLang="en-US" b="1">
                <a:solidFill>
                  <a:srgbClr val="000099"/>
                </a:solidFill>
                <a:ea typeface="黑体" pitchFamily="2" charset="-122"/>
              </a:rPr>
              <a:t>第</a:t>
            </a:r>
            <a:r>
              <a:rPr lang="en-US" altLang="zh-CN" b="1">
                <a:solidFill>
                  <a:srgbClr val="000099"/>
                </a:solidFill>
                <a:ea typeface="黑体" pitchFamily="2" charset="-122"/>
              </a:rPr>
              <a:t>3</a:t>
            </a:r>
            <a:r>
              <a:rPr lang="zh-CN" altLang="en-US" b="1">
                <a:solidFill>
                  <a:srgbClr val="000099"/>
                </a:solidFill>
                <a:ea typeface="黑体" pitchFamily="2" charset="-122"/>
              </a:rPr>
              <a:t>趟</a:t>
            </a:r>
          </a:p>
        </p:txBody>
      </p:sp>
      <p:sp>
        <p:nvSpPr>
          <p:cNvPr id="3" name="TextBox 2"/>
          <p:cNvSpPr txBox="1">
            <a:spLocks noChangeArrowheads="1"/>
          </p:cNvSpPr>
          <p:nvPr/>
        </p:nvSpPr>
        <p:spPr bwMode="auto">
          <a:xfrm>
            <a:off x="303213" y="5409220"/>
            <a:ext cx="415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b="1">
                <a:solidFill>
                  <a:srgbClr val="000099"/>
                </a:solidFill>
                <a:ea typeface="黑体" pitchFamily="2" charset="-122"/>
              </a:rPr>
              <a:t>…</a:t>
            </a:r>
            <a:endParaRPr lang="zh-CN" altLang="en-US" b="1">
              <a:solidFill>
                <a:srgbClr val="000099"/>
              </a:solidFill>
              <a:ea typeface="黑体" pitchFamily="2" charset="-122"/>
            </a:endParaRPr>
          </a:p>
        </p:txBody>
      </p:sp>
      <p:sp>
        <p:nvSpPr>
          <p:cNvPr id="53" name="TextBox 52"/>
          <p:cNvSpPr txBox="1">
            <a:spLocks noChangeArrowheads="1"/>
          </p:cNvSpPr>
          <p:nvPr/>
        </p:nvSpPr>
        <p:spPr bwMode="auto">
          <a:xfrm>
            <a:off x="3832423" y="5783194"/>
            <a:ext cx="21161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zh-CN" altLang="en-US" b="1" dirty="0">
                <a:solidFill>
                  <a:srgbClr val="000099"/>
                </a:solidFill>
                <a:ea typeface="黑体" pitchFamily="2" charset="-122"/>
              </a:rPr>
              <a:t>时间复杂度</a:t>
            </a:r>
            <a:r>
              <a:rPr lang="en-US" altLang="zh-CN" b="1" dirty="0">
                <a:solidFill>
                  <a:srgbClr val="000099"/>
                </a:solidFill>
                <a:ea typeface="黑体" pitchFamily="2" charset="-122"/>
              </a:rPr>
              <a:t>O(m*n)</a:t>
            </a:r>
            <a:endParaRPr lang="zh-CN" altLang="en-US" b="1" dirty="0">
              <a:solidFill>
                <a:srgbClr val="000099"/>
              </a:solidFill>
              <a:ea typeface="黑体" pitchFamily="2" charset="-122"/>
            </a:endParaRPr>
          </a:p>
        </p:txBody>
      </p:sp>
      <p:sp>
        <p:nvSpPr>
          <p:cNvPr id="54" name="TextBox 53"/>
          <p:cNvSpPr txBox="1">
            <a:spLocks noChangeArrowheads="1"/>
          </p:cNvSpPr>
          <p:nvPr/>
        </p:nvSpPr>
        <p:spPr bwMode="auto">
          <a:xfrm>
            <a:off x="5254625" y="5409220"/>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b="1">
                <a:solidFill>
                  <a:srgbClr val="000099"/>
                </a:solidFill>
                <a:ea typeface="黑体" pitchFamily="2" charset="-122"/>
              </a:rPr>
              <a:t>…</a:t>
            </a:r>
            <a:endParaRPr lang="zh-CN" altLang="en-US" b="1">
              <a:solidFill>
                <a:srgbClr val="000099"/>
              </a:solidFill>
              <a:ea typeface="黑体" pitchFamily="2" charset="-122"/>
            </a:endParaRPr>
          </a:p>
        </p:txBody>
      </p:sp>
    </p:spTree>
    <p:extLst>
      <p:ext uri="{BB962C8B-B14F-4D97-AF65-F5344CB8AC3E}">
        <p14:creationId xmlns:p14="http://schemas.microsoft.com/office/powerpoint/2010/main" val="38696696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437"/>
                                        </p:tgtEl>
                                        <p:attrNameLst>
                                          <p:attrName>style.visibility</p:attrName>
                                        </p:attrNameLst>
                                      </p:cBhvr>
                                      <p:to>
                                        <p:strVal val="visible"/>
                                      </p:to>
                                    </p:set>
                                    <p:animEffect transition="in" filter="wipe(down)">
                                      <p:cBhvr>
                                        <p:cTn id="7" dur="500"/>
                                        <p:tgtEl>
                                          <p:spTgt spid="18437"/>
                                        </p:tgtEl>
                                      </p:cBhvr>
                                    </p:animEffect>
                                  </p:childTnLst>
                                </p:cTn>
                              </p:par>
                              <p:par>
                                <p:cTn id="8" presetID="22" presetClass="entr" presetSubtype="4"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500"/>
                                        <p:tgtEl>
                                          <p:spTgt spid="2"/>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wipe(down)">
                                      <p:cBhvr>
                                        <p:cTn id="13" dur="500"/>
                                        <p:tgtEl>
                                          <p:spTgt spid="4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down)">
                                      <p:cBhvr>
                                        <p:cTn id="18" dur="500"/>
                                        <p:tgtEl>
                                          <p:spTgt spid="5"/>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8443"/>
                                        </p:tgtEl>
                                        <p:attrNameLst>
                                          <p:attrName>style.visibility</p:attrName>
                                        </p:attrNameLst>
                                      </p:cBhvr>
                                      <p:to>
                                        <p:strVal val="visible"/>
                                      </p:to>
                                    </p:set>
                                    <p:animEffect transition="in" filter="wipe(down)">
                                      <p:cBhvr>
                                        <p:cTn id="21" dur="500"/>
                                        <p:tgtEl>
                                          <p:spTgt spid="18443"/>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49"/>
                                        </p:tgtEl>
                                        <p:attrNameLst>
                                          <p:attrName>style.visibility</p:attrName>
                                        </p:attrNameLst>
                                      </p:cBhvr>
                                      <p:to>
                                        <p:strVal val="visible"/>
                                      </p:to>
                                    </p:set>
                                    <p:animEffect transition="in" filter="wipe(down)">
                                      <p:cBhvr>
                                        <p:cTn id="24" dur="500"/>
                                        <p:tgtEl>
                                          <p:spTgt spid="4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4"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down)">
                                      <p:cBhvr>
                                        <p:cTn id="29" dur="500"/>
                                        <p:tgtEl>
                                          <p:spTgt spid="6"/>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8444"/>
                                        </p:tgtEl>
                                        <p:attrNameLst>
                                          <p:attrName>style.visibility</p:attrName>
                                        </p:attrNameLst>
                                      </p:cBhvr>
                                      <p:to>
                                        <p:strVal val="visible"/>
                                      </p:to>
                                    </p:set>
                                    <p:animEffect transition="in" filter="wipe(down)">
                                      <p:cBhvr>
                                        <p:cTn id="32" dur="500"/>
                                        <p:tgtEl>
                                          <p:spTgt spid="18444"/>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wipe(down)">
                                      <p:cBhvr>
                                        <p:cTn id="35" dur="500"/>
                                        <p:tgtEl>
                                          <p:spTgt spid="5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wipe(down)">
                                      <p:cBhvr>
                                        <p:cTn id="40" dur="500"/>
                                        <p:tgtEl>
                                          <p:spTgt spid="3"/>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wipe(down)">
                                      <p:cBhvr>
                                        <p:cTn id="43" dur="500"/>
                                        <p:tgtEl>
                                          <p:spTgt spid="54"/>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53"/>
                                        </p:tgtEl>
                                        <p:attrNameLst>
                                          <p:attrName>style.visibility</p:attrName>
                                        </p:attrNameLst>
                                      </p:cBhvr>
                                      <p:to>
                                        <p:strVal val="visible"/>
                                      </p:to>
                                    </p:set>
                                    <p:animEffect transition="in" filter="wipe(down)">
                                      <p:cBhvr>
                                        <p:cTn id="48"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p:bldP spid="18443" grpId="0"/>
      <p:bldP spid="18444" grpId="0"/>
      <p:bldP spid="48" grpId="0"/>
      <p:bldP spid="49" grpId="0"/>
      <p:bldP spid="50" grpId="0"/>
      <p:bldP spid="3" grpId="0"/>
      <p:bldP spid="53" grpId="0"/>
      <p:bldP spid="5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dirty="0"/>
              <a:t>随机算法的基本概念</a:t>
            </a:r>
          </a:p>
        </p:txBody>
      </p:sp>
      <p:sp>
        <p:nvSpPr>
          <p:cNvPr id="8195" name="内容占位符 2"/>
          <p:cNvSpPr>
            <a:spLocks noGrp="1"/>
          </p:cNvSpPr>
          <p:nvPr>
            <p:ph idx="1"/>
          </p:nvPr>
        </p:nvSpPr>
        <p:spPr/>
        <p:txBody>
          <a:bodyPr/>
          <a:lstStyle/>
          <a:p>
            <a:r>
              <a:rPr lang="zh-CN" altLang="en-US" dirty="0">
                <a:latin typeface="Arial" charset="0"/>
                <a:ea typeface="黑体" pitchFamily="2" charset="-122"/>
              </a:rPr>
              <a:t>例子</a:t>
            </a:r>
            <a:endParaRPr lang="en-US" altLang="zh-CN" dirty="0">
              <a:latin typeface="Arial" charset="0"/>
              <a:ea typeface="黑体" pitchFamily="2" charset="-122"/>
            </a:endParaRPr>
          </a:p>
          <a:p>
            <a:pPr lvl="1"/>
            <a:r>
              <a:rPr lang="zh-CN" altLang="zh-CN" sz="2800" dirty="0"/>
              <a:t>判断</a:t>
            </a:r>
            <a:r>
              <a:rPr lang="zh-CN" altLang="en-US" sz="2800" dirty="0"/>
              <a:t>函数 </a:t>
            </a:r>
            <a:r>
              <a:rPr lang="en-US" altLang="zh-CN" sz="2800" dirty="0"/>
              <a:t>f(x</a:t>
            </a:r>
            <a:r>
              <a:rPr lang="en-US" altLang="zh-CN" sz="2800" baseline="-25000" dirty="0"/>
              <a:t>1</a:t>
            </a:r>
            <a:r>
              <a:rPr lang="en-US" altLang="zh-CN" sz="2800" dirty="0"/>
              <a:t>,x</a:t>
            </a:r>
            <a:r>
              <a:rPr lang="en-US" altLang="zh-CN" sz="2800" baseline="-25000" dirty="0"/>
              <a:t>2</a:t>
            </a:r>
            <a:r>
              <a:rPr lang="en-US" altLang="zh-CN" sz="2800" dirty="0"/>
              <a:t>,</a:t>
            </a:r>
            <a:r>
              <a:rPr lang="zh-CN" altLang="zh-CN" sz="2800" dirty="0"/>
              <a:t>…</a:t>
            </a:r>
            <a:r>
              <a:rPr lang="en-US" altLang="zh-CN" sz="2800" dirty="0" err="1"/>
              <a:t>x</a:t>
            </a:r>
            <a:r>
              <a:rPr lang="en-US" altLang="zh-CN" sz="2800" baseline="-25000" dirty="0" err="1"/>
              <a:t>n</a:t>
            </a:r>
            <a:r>
              <a:rPr lang="en-US" altLang="zh-CN" sz="2800" dirty="0"/>
              <a:t>)</a:t>
            </a:r>
            <a:r>
              <a:rPr lang="zh-CN" altLang="zh-CN" sz="2800" dirty="0"/>
              <a:t>在区域</a:t>
            </a:r>
            <a:r>
              <a:rPr lang="en-US" altLang="zh-CN" sz="2800" dirty="0"/>
              <a:t> D</a:t>
            </a:r>
            <a:r>
              <a:rPr lang="zh-CN" altLang="zh-CN" sz="2800" dirty="0"/>
              <a:t>中是否恒为</a:t>
            </a:r>
            <a:r>
              <a:rPr lang="en-US" altLang="zh-CN" sz="2800" dirty="0"/>
              <a:t>0</a:t>
            </a:r>
            <a:r>
              <a:rPr lang="zh-CN" altLang="en-US" sz="2800" dirty="0"/>
              <a:t>，</a:t>
            </a:r>
            <a:r>
              <a:rPr lang="en-US" altLang="zh-CN" sz="2800" dirty="0">
                <a:solidFill>
                  <a:srgbClr val="0000A8"/>
                </a:solidFill>
              </a:rPr>
              <a:t>f </a:t>
            </a:r>
            <a:r>
              <a:rPr lang="zh-CN" altLang="en-US" sz="2800" dirty="0">
                <a:solidFill>
                  <a:srgbClr val="0000A8"/>
                </a:solidFill>
              </a:rPr>
              <a:t>很复杂，</a:t>
            </a:r>
            <a:r>
              <a:rPr lang="zh-CN" altLang="zh-CN" sz="2800" dirty="0">
                <a:solidFill>
                  <a:srgbClr val="0000A8"/>
                </a:solidFill>
              </a:rPr>
              <a:t>不能</a:t>
            </a:r>
            <a:r>
              <a:rPr lang="zh-CN" altLang="en-US" sz="2800" dirty="0">
                <a:solidFill>
                  <a:srgbClr val="0000A8"/>
                </a:solidFill>
              </a:rPr>
              <a:t>数学</a:t>
            </a:r>
            <a:r>
              <a:rPr lang="zh-CN" altLang="zh-CN" sz="2800" dirty="0">
                <a:solidFill>
                  <a:srgbClr val="0000A8"/>
                </a:solidFill>
              </a:rPr>
              <a:t>化简</a:t>
            </a:r>
            <a:r>
              <a:rPr lang="zh-CN" altLang="en-US" sz="2800" dirty="0">
                <a:solidFill>
                  <a:srgbClr val="0000A8"/>
                </a:solidFill>
              </a:rPr>
              <a:t>，</a:t>
            </a:r>
            <a:r>
              <a:rPr lang="zh-CN" altLang="zh-CN" sz="2800" dirty="0">
                <a:solidFill>
                  <a:srgbClr val="0000A8"/>
                </a:solidFill>
              </a:rPr>
              <a:t>如何判断就很麻烦</a:t>
            </a:r>
            <a:endParaRPr lang="en-US" altLang="zh-CN" sz="2800" dirty="0">
              <a:solidFill>
                <a:srgbClr val="0000A8"/>
              </a:solidFill>
            </a:endParaRPr>
          </a:p>
          <a:p>
            <a:pPr lvl="1"/>
            <a:r>
              <a:rPr lang="zh-CN" altLang="en-US" sz="2800" dirty="0"/>
              <a:t>若</a:t>
            </a:r>
            <a:r>
              <a:rPr lang="zh-CN" altLang="zh-CN" sz="2800" dirty="0"/>
              <a:t>随机产生一个</a:t>
            </a:r>
            <a:r>
              <a:rPr lang="en-US" altLang="zh-CN" sz="2800" dirty="0"/>
              <a:t>n</a:t>
            </a:r>
            <a:r>
              <a:rPr lang="zh-CN" altLang="zh-CN" sz="2800" dirty="0"/>
              <a:t>维坐标</a:t>
            </a:r>
            <a:r>
              <a:rPr lang="en-US" altLang="zh-CN" sz="2800" dirty="0"/>
              <a:t>(r</a:t>
            </a:r>
            <a:r>
              <a:rPr lang="en-US" altLang="zh-CN" sz="2800" baseline="-25000" dirty="0"/>
              <a:t>1</a:t>
            </a:r>
            <a:r>
              <a:rPr lang="en-US" altLang="zh-CN" sz="2800" dirty="0"/>
              <a:t>,r</a:t>
            </a:r>
            <a:r>
              <a:rPr lang="en-US" altLang="zh-CN" sz="2800" baseline="-25000" dirty="0"/>
              <a:t>2</a:t>
            </a:r>
            <a:r>
              <a:rPr lang="en-US" altLang="zh-CN" sz="2800" dirty="0"/>
              <a:t>,</a:t>
            </a:r>
            <a:r>
              <a:rPr lang="zh-CN" altLang="zh-CN" sz="2800" dirty="0"/>
              <a:t>…</a:t>
            </a:r>
            <a:r>
              <a:rPr lang="en-US" altLang="zh-CN" sz="2800" dirty="0"/>
              <a:t> </a:t>
            </a:r>
            <a:r>
              <a:rPr lang="en-US" altLang="zh-CN" sz="2800" dirty="0" err="1"/>
              <a:t>r</a:t>
            </a:r>
            <a:r>
              <a:rPr lang="en-US" altLang="zh-CN" sz="2800" baseline="-25000" dirty="0" err="1"/>
              <a:t>n</a:t>
            </a:r>
            <a:r>
              <a:rPr lang="en-US" altLang="zh-CN" sz="2800" dirty="0"/>
              <a:t>)</a:t>
            </a:r>
            <a:r>
              <a:rPr lang="en-US" altLang="zh-CN" sz="2800" dirty="0">
                <a:sym typeface="Symbol"/>
              </a:rPr>
              <a:t></a:t>
            </a:r>
            <a:r>
              <a:rPr lang="en-US" altLang="zh-CN" sz="2800" dirty="0"/>
              <a:t>D</a:t>
            </a:r>
            <a:r>
              <a:rPr lang="zh-CN" altLang="zh-CN" sz="2800" dirty="0"/>
              <a:t>，代入得</a:t>
            </a:r>
            <a:r>
              <a:rPr lang="en-US" altLang="zh-CN" sz="2800" dirty="0"/>
              <a:t>f(r</a:t>
            </a:r>
            <a:r>
              <a:rPr lang="en-US" altLang="zh-CN" sz="2800" baseline="-25000" dirty="0"/>
              <a:t>1</a:t>
            </a:r>
            <a:r>
              <a:rPr lang="en-US" altLang="zh-CN" sz="2800" dirty="0"/>
              <a:t>,r</a:t>
            </a:r>
            <a:r>
              <a:rPr lang="en-US" altLang="zh-CN" sz="2800" baseline="-25000" dirty="0"/>
              <a:t>2</a:t>
            </a:r>
            <a:r>
              <a:rPr lang="en-US" altLang="zh-CN" sz="2800" dirty="0"/>
              <a:t>,</a:t>
            </a:r>
            <a:r>
              <a:rPr lang="zh-CN" altLang="zh-CN" sz="2800" dirty="0"/>
              <a:t>…</a:t>
            </a:r>
            <a:r>
              <a:rPr lang="en-US" altLang="zh-CN" sz="2800" dirty="0"/>
              <a:t> </a:t>
            </a:r>
            <a:r>
              <a:rPr lang="en-US" altLang="zh-CN" sz="2800" dirty="0" err="1"/>
              <a:t>r</a:t>
            </a:r>
            <a:r>
              <a:rPr lang="en-US" altLang="zh-CN" sz="2800" baseline="-25000" dirty="0" err="1"/>
              <a:t>n</a:t>
            </a:r>
            <a:r>
              <a:rPr lang="en-US" altLang="zh-CN" sz="2800" dirty="0"/>
              <a:t>)</a:t>
            </a:r>
            <a:r>
              <a:rPr lang="zh-CN" altLang="zh-CN" sz="2800" dirty="0"/>
              <a:t>≠</a:t>
            </a:r>
            <a:r>
              <a:rPr lang="en-US" altLang="zh-CN" sz="2800" dirty="0"/>
              <a:t>0</a:t>
            </a:r>
            <a:r>
              <a:rPr lang="zh-CN" altLang="zh-CN" sz="2800" dirty="0"/>
              <a:t>，则可</a:t>
            </a:r>
            <a:r>
              <a:rPr lang="zh-CN" altLang="en-US" sz="2800" dirty="0"/>
              <a:t>判</a:t>
            </a:r>
            <a:r>
              <a:rPr lang="zh-CN" altLang="zh-CN" sz="2800" dirty="0"/>
              <a:t>定区域</a:t>
            </a:r>
            <a:r>
              <a:rPr lang="en-US" altLang="zh-CN" sz="2800" dirty="0"/>
              <a:t>D</a:t>
            </a:r>
            <a:r>
              <a:rPr lang="zh-CN" altLang="zh-CN" sz="2800" dirty="0"/>
              <a:t>内</a:t>
            </a:r>
            <a:r>
              <a:rPr lang="en-US" altLang="zh-CN" sz="2800" dirty="0"/>
              <a:t>f</a:t>
            </a:r>
            <a:r>
              <a:rPr lang="zh-CN" altLang="zh-CN" sz="2800" dirty="0"/>
              <a:t>不恒为</a:t>
            </a:r>
            <a:r>
              <a:rPr lang="en-US" altLang="zh-CN" sz="2800" dirty="0"/>
              <a:t>0</a:t>
            </a:r>
          </a:p>
          <a:p>
            <a:pPr lvl="1"/>
            <a:r>
              <a:rPr lang="zh-CN" altLang="en-US" sz="2800" dirty="0"/>
              <a:t>若</a:t>
            </a:r>
            <a:r>
              <a:rPr lang="zh-CN" altLang="zh-CN" sz="2800" dirty="0"/>
              <a:t>对很多个随机产生的坐标进行测试，结果次次均为</a:t>
            </a:r>
            <a:r>
              <a:rPr lang="en-US" altLang="zh-CN" sz="2800" dirty="0"/>
              <a:t>0</a:t>
            </a:r>
            <a:r>
              <a:rPr lang="zh-CN" altLang="zh-CN" sz="2800" dirty="0"/>
              <a:t>，则</a:t>
            </a:r>
            <a:r>
              <a:rPr lang="zh-CN" altLang="en-US" sz="2800" dirty="0"/>
              <a:t>可说</a:t>
            </a:r>
            <a:r>
              <a:rPr lang="en-US" altLang="zh-CN" sz="2800" dirty="0"/>
              <a:t>f</a:t>
            </a:r>
            <a:r>
              <a:rPr lang="zh-CN" altLang="zh-CN" sz="2800" dirty="0"/>
              <a:t>≠</a:t>
            </a:r>
            <a:r>
              <a:rPr lang="en-US" altLang="zh-CN" sz="2800" dirty="0"/>
              <a:t>0</a:t>
            </a:r>
            <a:r>
              <a:rPr lang="zh-CN" altLang="zh-CN" sz="2800" dirty="0"/>
              <a:t>的概率是非常小</a:t>
            </a:r>
            <a:endParaRPr lang="en-US" altLang="zh-CN" sz="2800" dirty="0"/>
          </a:p>
          <a:p>
            <a:r>
              <a:rPr lang="zh-CN" altLang="zh-CN" dirty="0">
                <a:latin typeface="Arial" charset="0"/>
                <a:ea typeface="黑体" pitchFamily="2" charset="-122"/>
              </a:rPr>
              <a:t>有不少问题，目前只有效率很差的确定性求解算法，</a:t>
            </a:r>
            <a:r>
              <a:rPr lang="en-US" altLang="zh-CN" dirty="0">
                <a:latin typeface="Arial" charset="0"/>
                <a:ea typeface="黑体" pitchFamily="2" charset="-122"/>
              </a:rPr>
              <a:t> </a:t>
            </a:r>
            <a:r>
              <a:rPr lang="zh-CN" altLang="zh-CN" dirty="0">
                <a:latin typeface="Arial" charset="0"/>
                <a:ea typeface="黑体" pitchFamily="2" charset="-122"/>
              </a:rPr>
              <a:t>但用随机算法去求解，可以很快地获得相当可信的结果</a:t>
            </a:r>
            <a:endParaRPr lang="en-US" altLang="zh-CN" dirty="0">
              <a:latin typeface="Arial" charset="0"/>
              <a:ea typeface="黑体" pitchFamily="2" charset="-122"/>
            </a:endParaRPr>
          </a:p>
        </p:txBody>
      </p:sp>
      <p:sp>
        <p:nvSpPr>
          <p:cNvPr id="8196" name="灯片编号占位符 3"/>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66F650B-5347-4F36-8304-1500CA3F90AB}" type="slidenum">
              <a:rPr lang="en-US" altLang="zh-CN" smtClean="0">
                <a:solidFill>
                  <a:srgbClr val="006600"/>
                </a:solidFill>
                <a:latin typeface="Courier New" pitchFamily="49" charset="0"/>
                <a:ea typeface="华文新魏" pitchFamily="2" charset="-122"/>
              </a:rPr>
              <a:pPr eaLnBrk="1" hangingPunct="1"/>
              <a:t>3</a:t>
            </a:fld>
            <a:endParaRPr lang="en-US" altLang="zh-CN">
              <a:solidFill>
                <a:srgbClr val="006600"/>
              </a:solidFill>
              <a:latin typeface="Courier New" pitchFamily="49" charset="0"/>
              <a:ea typeface="华文新魏" pitchFamily="2" charset="-122"/>
            </a:endParaRPr>
          </a:p>
        </p:txBody>
      </p:sp>
    </p:spTree>
    <p:extLst>
      <p:ext uri="{BB962C8B-B14F-4D97-AF65-F5344CB8AC3E}">
        <p14:creationId xmlns:p14="http://schemas.microsoft.com/office/powerpoint/2010/main" val="27451966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dirty="0"/>
              <a:t>子串匹配问题</a:t>
            </a:r>
          </a:p>
        </p:txBody>
      </p:sp>
      <p:sp>
        <p:nvSpPr>
          <p:cNvPr id="20483" name="内容占位符 2"/>
          <p:cNvSpPr>
            <a:spLocks noGrp="1"/>
          </p:cNvSpPr>
          <p:nvPr>
            <p:ph idx="1"/>
          </p:nvPr>
        </p:nvSpPr>
        <p:spPr/>
        <p:txBody>
          <a:bodyPr/>
          <a:lstStyle/>
          <a:p>
            <a:r>
              <a:rPr lang="zh-CN" altLang="en-US">
                <a:latin typeface="Arial" charset="0"/>
                <a:ea typeface="黑体" pitchFamily="2" charset="-122"/>
              </a:rPr>
              <a:t>字符串的穷举模式匹配算法</a:t>
            </a:r>
            <a:endParaRPr lang="en-US" altLang="zh-CN">
              <a:latin typeface="Arial" charset="0"/>
              <a:ea typeface="黑体" pitchFamily="2" charset="-122"/>
            </a:endParaRPr>
          </a:p>
          <a:p>
            <a:pPr lvl="1"/>
            <a:r>
              <a:rPr lang="zh-CN" altLang="en-US">
                <a:latin typeface="Arial" charset="0"/>
                <a:ea typeface="黑体" pitchFamily="2" charset="-122"/>
              </a:rPr>
              <a:t>匹配失败时，目标串</a:t>
            </a:r>
            <a:r>
              <a:rPr lang="en-US" altLang="zh-CN">
                <a:latin typeface="Arial" charset="0"/>
                <a:ea typeface="黑体" pitchFamily="2" charset="-122"/>
              </a:rPr>
              <a:t>T</a:t>
            </a:r>
            <a:r>
              <a:rPr lang="zh-CN" altLang="en-US">
                <a:latin typeface="Arial" charset="0"/>
                <a:ea typeface="黑体" pitchFamily="2" charset="-122"/>
              </a:rPr>
              <a:t>回溯，模式串</a:t>
            </a:r>
            <a:r>
              <a:rPr lang="en-US" altLang="zh-CN">
                <a:latin typeface="Arial" charset="0"/>
                <a:ea typeface="黑体" pitchFamily="2" charset="-122"/>
              </a:rPr>
              <a:t>P</a:t>
            </a:r>
            <a:r>
              <a:rPr lang="zh-CN" altLang="en-US">
                <a:latin typeface="Arial" charset="0"/>
                <a:ea typeface="黑体" pitchFamily="2" charset="-122"/>
              </a:rPr>
              <a:t>从头开始</a:t>
            </a:r>
          </a:p>
        </p:txBody>
      </p:sp>
      <p:sp>
        <p:nvSpPr>
          <p:cNvPr id="20484"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6AA77E8C-52EC-44E6-A25D-CECC9A5B1328}" type="slidenum">
              <a:rPr lang="en-US" altLang="zh-CN" smtClean="0">
                <a:solidFill>
                  <a:srgbClr val="006600"/>
                </a:solidFill>
                <a:latin typeface="Courier New" pitchFamily="49" charset="0"/>
                <a:ea typeface="华文新魏" pitchFamily="2" charset="-122"/>
              </a:rPr>
              <a:pPr eaLnBrk="1" hangingPunct="1"/>
              <a:t>30</a:t>
            </a:fld>
            <a:endParaRPr lang="en-US" altLang="zh-CN">
              <a:solidFill>
                <a:srgbClr val="006600"/>
              </a:solidFill>
              <a:latin typeface="Courier New" pitchFamily="49" charset="0"/>
              <a:ea typeface="华文新魏" pitchFamily="2" charset="-122"/>
            </a:endParaRPr>
          </a:p>
        </p:txBody>
      </p:sp>
      <p:sp>
        <p:nvSpPr>
          <p:cNvPr id="20485" name="TextBox 33"/>
          <p:cNvSpPr txBox="1">
            <a:spLocks noChangeArrowheads="1"/>
          </p:cNvSpPr>
          <p:nvPr/>
        </p:nvSpPr>
        <p:spPr bwMode="auto">
          <a:xfrm>
            <a:off x="741363" y="3506788"/>
            <a:ext cx="3349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P</a:t>
            </a:r>
            <a:endParaRPr lang="zh-CN" altLang="en-US" sz="1600" b="1">
              <a:solidFill>
                <a:srgbClr val="000099"/>
              </a:solidFill>
              <a:ea typeface="黑体" pitchFamily="2" charset="-122"/>
            </a:endParaRPr>
          </a:p>
        </p:txBody>
      </p:sp>
      <p:sp>
        <p:nvSpPr>
          <p:cNvPr id="20486" name="TextBox 13"/>
          <p:cNvSpPr txBox="1">
            <a:spLocks noChangeArrowheads="1"/>
          </p:cNvSpPr>
          <p:nvPr/>
        </p:nvSpPr>
        <p:spPr bwMode="auto">
          <a:xfrm>
            <a:off x="749300" y="2924175"/>
            <a:ext cx="3238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T</a:t>
            </a:r>
            <a:endParaRPr lang="zh-CN" altLang="en-US" sz="1600" b="1">
              <a:solidFill>
                <a:srgbClr val="000099"/>
              </a:solidFill>
              <a:ea typeface="黑体" pitchFamily="2" charset="-122"/>
            </a:endParaRPr>
          </a:p>
        </p:txBody>
      </p:sp>
      <p:sp>
        <p:nvSpPr>
          <p:cNvPr id="20487" name="TextBox 82"/>
          <p:cNvSpPr txBox="1">
            <a:spLocks noChangeArrowheads="1"/>
          </p:cNvSpPr>
          <p:nvPr/>
        </p:nvSpPr>
        <p:spPr bwMode="auto">
          <a:xfrm>
            <a:off x="2260600" y="3176588"/>
            <a:ext cx="31115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C00000"/>
                </a:solidFill>
                <a:ea typeface="黑体" pitchFamily="2" charset="-122"/>
                <a:cs typeface="Arial" charset="0"/>
              </a:rPr>
              <a:t>≠</a:t>
            </a:r>
            <a:endParaRPr lang="zh-CN" altLang="en-US" sz="1600" b="1">
              <a:solidFill>
                <a:srgbClr val="C00000"/>
              </a:solidFill>
              <a:ea typeface="黑体" pitchFamily="2" charset="-122"/>
              <a:cs typeface="Arial" charset="0"/>
            </a:endParaRPr>
          </a:p>
        </p:txBody>
      </p:sp>
      <p:grpSp>
        <p:nvGrpSpPr>
          <p:cNvPr id="20488" name="组合 29"/>
          <p:cNvGrpSpPr>
            <a:grpSpLocks/>
          </p:cNvGrpSpPr>
          <p:nvPr/>
        </p:nvGrpSpPr>
        <p:grpSpPr bwMode="auto">
          <a:xfrm>
            <a:off x="1127125" y="3500438"/>
            <a:ext cx="1547813" cy="282575"/>
            <a:chOff x="1496766" y="3466143"/>
            <a:chExt cx="1547878" cy="282076"/>
          </a:xfrm>
        </p:grpSpPr>
        <p:sp>
          <p:nvSpPr>
            <p:cNvPr id="20541" name="矩形 34"/>
            <p:cNvSpPr>
              <a:spLocks noChangeArrowheads="1"/>
            </p:cNvSpPr>
            <p:nvPr/>
          </p:nvSpPr>
          <p:spPr bwMode="auto">
            <a:xfrm>
              <a:off x="2528685"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0542" name="矩形 67"/>
            <p:cNvSpPr>
              <a:spLocks noChangeArrowheads="1"/>
            </p:cNvSpPr>
            <p:nvPr/>
          </p:nvSpPr>
          <p:spPr bwMode="auto">
            <a:xfrm>
              <a:off x="2012725"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0543" name="矩形 68"/>
            <p:cNvSpPr>
              <a:spLocks noChangeArrowheads="1"/>
            </p:cNvSpPr>
            <p:nvPr/>
          </p:nvSpPr>
          <p:spPr bwMode="auto">
            <a:xfrm>
              <a:off x="1496766"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grpSp>
      <p:grpSp>
        <p:nvGrpSpPr>
          <p:cNvPr id="20489" name="组合 39"/>
          <p:cNvGrpSpPr>
            <a:grpSpLocks/>
          </p:cNvGrpSpPr>
          <p:nvPr/>
        </p:nvGrpSpPr>
        <p:grpSpPr bwMode="auto">
          <a:xfrm>
            <a:off x="1125538" y="2924175"/>
            <a:ext cx="3097212" cy="280988"/>
            <a:chOff x="983655" y="2780928"/>
            <a:chExt cx="3096314" cy="280865"/>
          </a:xfrm>
        </p:grpSpPr>
        <p:sp>
          <p:nvSpPr>
            <p:cNvPr id="20535" name="矩形 69"/>
            <p:cNvSpPr>
              <a:spLocks noChangeArrowheads="1"/>
            </p:cNvSpPr>
            <p:nvPr/>
          </p:nvSpPr>
          <p:spPr bwMode="auto">
            <a:xfrm>
              <a:off x="2531812"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0536" name="矩形 70"/>
            <p:cNvSpPr>
              <a:spLocks noChangeArrowheads="1"/>
            </p:cNvSpPr>
            <p:nvPr/>
          </p:nvSpPr>
          <p:spPr bwMode="auto">
            <a:xfrm>
              <a:off x="3047865"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0537" name="矩形 71"/>
            <p:cNvSpPr>
              <a:spLocks noChangeArrowheads="1"/>
            </p:cNvSpPr>
            <p:nvPr/>
          </p:nvSpPr>
          <p:spPr bwMode="auto">
            <a:xfrm>
              <a:off x="3563917"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0538" name="矩形 76"/>
            <p:cNvSpPr>
              <a:spLocks noChangeArrowheads="1"/>
            </p:cNvSpPr>
            <p:nvPr/>
          </p:nvSpPr>
          <p:spPr bwMode="auto">
            <a:xfrm>
              <a:off x="2015760"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0539" name="矩形 77"/>
            <p:cNvSpPr>
              <a:spLocks noChangeArrowheads="1"/>
            </p:cNvSpPr>
            <p:nvPr/>
          </p:nvSpPr>
          <p:spPr bwMode="auto">
            <a:xfrm>
              <a:off x="1499707"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0540" name="矩形 80"/>
            <p:cNvSpPr>
              <a:spLocks noChangeArrowheads="1"/>
            </p:cNvSpPr>
            <p:nvPr/>
          </p:nvSpPr>
          <p:spPr bwMode="auto">
            <a:xfrm>
              <a:off x="983655"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grpSp>
      <p:sp>
        <p:nvSpPr>
          <p:cNvPr id="19466" name="TextBox 33"/>
          <p:cNvSpPr txBox="1">
            <a:spLocks noChangeArrowheads="1"/>
          </p:cNvSpPr>
          <p:nvPr/>
        </p:nvSpPr>
        <p:spPr bwMode="auto">
          <a:xfrm>
            <a:off x="5122863" y="3506788"/>
            <a:ext cx="33655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P</a:t>
            </a:r>
            <a:endParaRPr lang="zh-CN" altLang="en-US" sz="1600" b="1">
              <a:solidFill>
                <a:srgbClr val="000099"/>
              </a:solidFill>
              <a:ea typeface="黑体" pitchFamily="2" charset="-122"/>
            </a:endParaRPr>
          </a:p>
        </p:txBody>
      </p:sp>
      <p:sp>
        <p:nvSpPr>
          <p:cNvPr id="19467" name="TextBox 13"/>
          <p:cNvSpPr txBox="1">
            <a:spLocks noChangeArrowheads="1"/>
          </p:cNvSpPr>
          <p:nvPr/>
        </p:nvSpPr>
        <p:spPr bwMode="auto">
          <a:xfrm>
            <a:off x="5132388" y="2924175"/>
            <a:ext cx="3238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T</a:t>
            </a:r>
            <a:endParaRPr lang="zh-CN" altLang="en-US" sz="1600" b="1">
              <a:solidFill>
                <a:srgbClr val="000099"/>
              </a:solidFill>
              <a:ea typeface="黑体" pitchFamily="2" charset="-122"/>
            </a:endParaRPr>
          </a:p>
        </p:txBody>
      </p:sp>
      <p:sp>
        <p:nvSpPr>
          <p:cNvPr id="19468" name="TextBox 82"/>
          <p:cNvSpPr txBox="1">
            <a:spLocks noChangeArrowheads="1"/>
          </p:cNvSpPr>
          <p:nvPr/>
        </p:nvSpPr>
        <p:spPr bwMode="auto">
          <a:xfrm>
            <a:off x="6127750" y="3176588"/>
            <a:ext cx="3095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C00000"/>
                </a:solidFill>
                <a:ea typeface="黑体" pitchFamily="2" charset="-122"/>
                <a:cs typeface="Arial" charset="0"/>
              </a:rPr>
              <a:t>≠</a:t>
            </a:r>
            <a:endParaRPr lang="zh-CN" altLang="en-US" sz="1600" b="1">
              <a:solidFill>
                <a:srgbClr val="C00000"/>
              </a:solidFill>
              <a:ea typeface="黑体" pitchFamily="2" charset="-122"/>
              <a:cs typeface="Arial" charset="0"/>
            </a:endParaRPr>
          </a:p>
        </p:txBody>
      </p:sp>
      <p:grpSp>
        <p:nvGrpSpPr>
          <p:cNvPr id="4" name="组合 54"/>
          <p:cNvGrpSpPr>
            <a:grpSpLocks/>
          </p:cNvGrpSpPr>
          <p:nvPr/>
        </p:nvGrpSpPr>
        <p:grpSpPr bwMode="auto">
          <a:xfrm>
            <a:off x="6024563" y="3536950"/>
            <a:ext cx="1547812" cy="282575"/>
            <a:chOff x="1496766" y="3466143"/>
            <a:chExt cx="1547878" cy="282076"/>
          </a:xfrm>
        </p:grpSpPr>
        <p:sp>
          <p:nvSpPr>
            <p:cNvPr id="20532" name="矩形 34"/>
            <p:cNvSpPr>
              <a:spLocks noChangeArrowheads="1"/>
            </p:cNvSpPr>
            <p:nvPr/>
          </p:nvSpPr>
          <p:spPr bwMode="auto">
            <a:xfrm>
              <a:off x="2528685"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0533" name="矩形 67"/>
            <p:cNvSpPr>
              <a:spLocks noChangeArrowheads="1"/>
            </p:cNvSpPr>
            <p:nvPr/>
          </p:nvSpPr>
          <p:spPr bwMode="auto">
            <a:xfrm>
              <a:off x="2012725"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0534" name="矩形 68"/>
            <p:cNvSpPr>
              <a:spLocks noChangeArrowheads="1"/>
            </p:cNvSpPr>
            <p:nvPr/>
          </p:nvSpPr>
          <p:spPr bwMode="auto">
            <a:xfrm>
              <a:off x="1496766"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grpSp>
      <p:grpSp>
        <p:nvGrpSpPr>
          <p:cNvPr id="5" name="组合 58"/>
          <p:cNvGrpSpPr>
            <a:grpSpLocks/>
          </p:cNvGrpSpPr>
          <p:nvPr/>
        </p:nvGrpSpPr>
        <p:grpSpPr bwMode="auto">
          <a:xfrm>
            <a:off x="5508625" y="2924175"/>
            <a:ext cx="3095625" cy="280988"/>
            <a:chOff x="983655" y="2780928"/>
            <a:chExt cx="3096314" cy="280865"/>
          </a:xfrm>
        </p:grpSpPr>
        <p:sp>
          <p:nvSpPr>
            <p:cNvPr id="20526" name="矩形 69"/>
            <p:cNvSpPr>
              <a:spLocks noChangeArrowheads="1"/>
            </p:cNvSpPr>
            <p:nvPr/>
          </p:nvSpPr>
          <p:spPr bwMode="auto">
            <a:xfrm>
              <a:off x="2531812"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0527" name="矩形 70"/>
            <p:cNvSpPr>
              <a:spLocks noChangeArrowheads="1"/>
            </p:cNvSpPr>
            <p:nvPr/>
          </p:nvSpPr>
          <p:spPr bwMode="auto">
            <a:xfrm>
              <a:off x="3047865"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0528" name="矩形 71"/>
            <p:cNvSpPr>
              <a:spLocks noChangeArrowheads="1"/>
            </p:cNvSpPr>
            <p:nvPr/>
          </p:nvSpPr>
          <p:spPr bwMode="auto">
            <a:xfrm>
              <a:off x="3563917"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0529" name="矩形 76"/>
            <p:cNvSpPr>
              <a:spLocks noChangeArrowheads="1"/>
            </p:cNvSpPr>
            <p:nvPr/>
          </p:nvSpPr>
          <p:spPr bwMode="auto">
            <a:xfrm>
              <a:off x="2015760"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0530" name="矩形 77"/>
            <p:cNvSpPr>
              <a:spLocks noChangeArrowheads="1"/>
            </p:cNvSpPr>
            <p:nvPr/>
          </p:nvSpPr>
          <p:spPr bwMode="auto">
            <a:xfrm>
              <a:off x="1499707"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0531" name="矩形 80"/>
            <p:cNvSpPr>
              <a:spLocks noChangeArrowheads="1"/>
            </p:cNvSpPr>
            <p:nvPr/>
          </p:nvSpPr>
          <p:spPr bwMode="auto">
            <a:xfrm>
              <a:off x="983655"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grpSp>
      <p:sp>
        <p:nvSpPr>
          <p:cNvPr id="19471" name="TextBox 33"/>
          <p:cNvSpPr txBox="1">
            <a:spLocks noChangeArrowheads="1"/>
          </p:cNvSpPr>
          <p:nvPr/>
        </p:nvSpPr>
        <p:spPr bwMode="auto">
          <a:xfrm>
            <a:off x="741363" y="5198157"/>
            <a:ext cx="33655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P</a:t>
            </a:r>
            <a:endParaRPr lang="zh-CN" altLang="en-US" sz="1600" b="1">
              <a:solidFill>
                <a:srgbClr val="000099"/>
              </a:solidFill>
              <a:ea typeface="黑体" pitchFamily="2" charset="-122"/>
            </a:endParaRPr>
          </a:p>
        </p:txBody>
      </p:sp>
      <p:sp>
        <p:nvSpPr>
          <p:cNvPr id="19472" name="TextBox 13"/>
          <p:cNvSpPr txBox="1">
            <a:spLocks noChangeArrowheads="1"/>
          </p:cNvSpPr>
          <p:nvPr/>
        </p:nvSpPr>
        <p:spPr bwMode="auto">
          <a:xfrm>
            <a:off x="750888" y="4617132"/>
            <a:ext cx="32385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T</a:t>
            </a:r>
            <a:endParaRPr lang="zh-CN" altLang="en-US" sz="1600" b="1">
              <a:solidFill>
                <a:srgbClr val="000099"/>
              </a:solidFill>
              <a:ea typeface="黑体" pitchFamily="2" charset="-122"/>
            </a:endParaRPr>
          </a:p>
        </p:txBody>
      </p:sp>
      <p:sp>
        <p:nvSpPr>
          <p:cNvPr id="19473" name="TextBox 82"/>
          <p:cNvSpPr txBox="1">
            <a:spLocks noChangeArrowheads="1"/>
          </p:cNvSpPr>
          <p:nvPr/>
        </p:nvSpPr>
        <p:spPr bwMode="auto">
          <a:xfrm>
            <a:off x="2262188" y="4869545"/>
            <a:ext cx="3095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C00000"/>
                </a:solidFill>
                <a:ea typeface="黑体" pitchFamily="2" charset="-122"/>
                <a:cs typeface="Arial" charset="0"/>
              </a:rPr>
              <a:t>≠</a:t>
            </a:r>
            <a:endParaRPr lang="zh-CN" altLang="en-US" sz="1600" b="1">
              <a:solidFill>
                <a:srgbClr val="C00000"/>
              </a:solidFill>
              <a:ea typeface="黑体" pitchFamily="2" charset="-122"/>
              <a:cs typeface="Arial" charset="0"/>
            </a:endParaRPr>
          </a:p>
        </p:txBody>
      </p:sp>
      <p:grpSp>
        <p:nvGrpSpPr>
          <p:cNvPr id="6" name="组合 69"/>
          <p:cNvGrpSpPr>
            <a:grpSpLocks/>
          </p:cNvGrpSpPr>
          <p:nvPr/>
        </p:nvGrpSpPr>
        <p:grpSpPr bwMode="auto">
          <a:xfrm>
            <a:off x="2159000" y="5198157"/>
            <a:ext cx="1547813" cy="282575"/>
            <a:chOff x="1496766" y="3466143"/>
            <a:chExt cx="1547878" cy="282076"/>
          </a:xfrm>
        </p:grpSpPr>
        <p:sp>
          <p:nvSpPr>
            <p:cNvPr id="20523" name="矩形 34"/>
            <p:cNvSpPr>
              <a:spLocks noChangeArrowheads="1"/>
            </p:cNvSpPr>
            <p:nvPr/>
          </p:nvSpPr>
          <p:spPr bwMode="auto">
            <a:xfrm>
              <a:off x="2528685"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0524" name="矩形 67"/>
            <p:cNvSpPr>
              <a:spLocks noChangeArrowheads="1"/>
            </p:cNvSpPr>
            <p:nvPr/>
          </p:nvSpPr>
          <p:spPr bwMode="auto">
            <a:xfrm>
              <a:off x="2012725"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0525" name="矩形 68"/>
            <p:cNvSpPr>
              <a:spLocks noChangeArrowheads="1"/>
            </p:cNvSpPr>
            <p:nvPr/>
          </p:nvSpPr>
          <p:spPr bwMode="auto">
            <a:xfrm>
              <a:off x="1496766"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grpSp>
      <p:grpSp>
        <p:nvGrpSpPr>
          <p:cNvPr id="7" name="组合 73"/>
          <p:cNvGrpSpPr>
            <a:grpSpLocks/>
          </p:cNvGrpSpPr>
          <p:nvPr/>
        </p:nvGrpSpPr>
        <p:grpSpPr bwMode="auto">
          <a:xfrm>
            <a:off x="1127125" y="4617132"/>
            <a:ext cx="3095625" cy="280988"/>
            <a:chOff x="983655" y="2780928"/>
            <a:chExt cx="3096314" cy="280865"/>
          </a:xfrm>
        </p:grpSpPr>
        <p:sp>
          <p:nvSpPr>
            <p:cNvPr id="20517" name="矩形 69"/>
            <p:cNvSpPr>
              <a:spLocks noChangeArrowheads="1"/>
            </p:cNvSpPr>
            <p:nvPr/>
          </p:nvSpPr>
          <p:spPr bwMode="auto">
            <a:xfrm>
              <a:off x="2531812"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0518" name="矩形 70"/>
            <p:cNvSpPr>
              <a:spLocks noChangeArrowheads="1"/>
            </p:cNvSpPr>
            <p:nvPr/>
          </p:nvSpPr>
          <p:spPr bwMode="auto">
            <a:xfrm>
              <a:off x="3047865"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0519" name="矩形 71"/>
            <p:cNvSpPr>
              <a:spLocks noChangeArrowheads="1"/>
            </p:cNvSpPr>
            <p:nvPr/>
          </p:nvSpPr>
          <p:spPr bwMode="auto">
            <a:xfrm>
              <a:off x="3563917"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0520" name="矩形 76"/>
            <p:cNvSpPr>
              <a:spLocks noChangeArrowheads="1"/>
            </p:cNvSpPr>
            <p:nvPr/>
          </p:nvSpPr>
          <p:spPr bwMode="auto">
            <a:xfrm>
              <a:off x="2015760"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0521" name="矩形 77"/>
            <p:cNvSpPr>
              <a:spLocks noChangeArrowheads="1"/>
            </p:cNvSpPr>
            <p:nvPr/>
          </p:nvSpPr>
          <p:spPr bwMode="auto">
            <a:xfrm>
              <a:off x="1499707"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0522" name="矩形 80"/>
            <p:cNvSpPr>
              <a:spLocks noChangeArrowheads="1"/>
            </p:cNvSpPr>
            <p:nvPr/>
          </p:nvSpPr>
          <p:spPr bwMode="auto">
            <a:xfrm>
              <a:off x="983655"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grpSp>
      <p:sp>
        <p:nvSpPr>
          <p:cNvPr id="19476" name="TextBox 33"/>
          <p:cNvSpPr txBox="1">
            <a:spLocks noChangeArrowheads="1"/>
          </p:cNvSpPr>
          <p:nvPr/>
        </p:nvSpPr>
        <p:spPr bwMode="auto">
          <a:xfrm>
            <a:off x="5122863" y="5198157"/>
            <a:ext cx="33655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P</a:t>
            </a:r>
            <a:endParaRPr lang="zh-CN" altLang="en-US" sz="1600" b="1">
              <a:solidFill>
                <a:srgbClr val="000099"/>
              </a:solidFill>
              <a:ea typeface="黑体" pitchFamily="2" charset="-122"/>
            </a:endParaRPr>
          </a:p>
        </p:txBody>
      </p:sp>
      <p:sp>
        <p:nvSpPr>
          <p:cNvPr id="19477" name="TextBox 13"/>
          <p:cNvSpPr txBox="1">
            <a:spLocks noChangeArrowheads="1"/>
          </p:cNvSpPr>
          <p:nvPr/>
        </p:nvSpPr>
        <p:spPr bwMode="auto">
          <a:xfrm>
            <a:off x="5132388" y="4617132"/>
            <a:ext cx="32385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T</a:t>
            </a:r>
            <a:endParaRPr lang="zh-CN" altLang="en-US" sz="1600" b="1">
              <a:solidFill>
                <a:srgbClr val="000099"/>
              </a:solidFill>
              <a:ea typeface="黑体" pitchFamily="2" charset="-122"/>
            </a:endParaRPr>
          </a:p>
        </p:txBody>
      </p:sp>
      <p:grpSp>
        <p:nvGrpSpPr>
          <p:cNvPr id="8" name="组合 84"/>
          <p:cNvGrpSpPr>
            <a:grpSpLocks/>
          </p:cNvGrpSpPr>
          <p:nvPr/>
        </p:nvGrpSpPr>
        <p:grpSpPr bwMode="auto">
          <a:xfrm>
            <a:off x="7056438" y="5229907"/>
            <a:ext cx="1547812" cy="282575"/>
            <a:chOff x="1496766" y="3466143"/>
            <a:chExt cx="1547878" cy="282076"/>
          </a:xfrm>
        </p:grpSpPr>
        <p:sp>
          <p:nvSpPr>
            <p:cNvPr id="20514" name="矩形 34"/>
            <p:cNvSpPr>
              <a:spLocks noChangeArrowheads="1"/>
            </p:cNvSpPr>
            <p:nvPr/>
          </p:nvSpPr>
          <p:spPr bwMode="auto">
            <a:xfrm>
              <a:off x="2528685"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rgbClr val="C00000"/>
                  </a:solidFill>
                  <a:ea typeface="仿宋_GB2312" pitchFamily="49" charset="-122"/>
                </a:rPr>
                <a:t>a</a:t>
              </a:r>
              <a:endParaRPr lang="en-US" altLang="zh-CN" sz="1600" b="1" baseline="-25000">
                <a:solidFill>
                  <a:srgbClr val="C00000"/>
                </a:solidFill>
                <a:ea typeface="仿宋_GB2312" pitchFamily="49" charset="-122"/>
              </a:endParaRPr>
            </a:p>
          </p:txBody>
        </p:sp>
        <p:sp>
          <p:nvSpPr>
            <p:cNvPr id="20515" name="矩形 67"/>
            <p:cNvSpPr>
              <a:spLocks noChangeArrowheads="1"/>
            </p:cNvSpPr>
            <p:nvPr/>
          </p:nvSpPr>
          <p:spPr bwMode="auto">
            <a:xfrm>
              <a:off x="2012725"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rgbClr val="C00000"/>
                  </a:solidFill>
                  <a:ea typeface="仿宋_GB2312" pitchFamily="49" charset="-122"/>
                </a:rPr>
                <a:t>b</a:t>
              </a:r>
              <a:endParaRPr lang="en-US" altLang="zh-CN" sz="1600" b="1" baseline="-25000">
                <a:solidFill>
                  <a:srgbClr val="C00000"/>
                </a:solidFill>
                <a:ea typeface="仿宋_GB2312" pitchFamily="49" charset="-122"/>
              </a:endParaRPr>
            </a:p>
          </p:txBody>
        </p:sp>
        <p:sp>
          <p:nvSpPr>
            <p:cNvPr id="20516" name="矩形 68"/>
            <p:cNvSpPr>
              <a:spLocks noChangeArrowheads="1"/>
            </p:cNvSpPr>
            <p:nvPr/>
          </p:nvSpPr>
          <p:spPr bwMode="auto">
            <a:xfrm>
              <a:off x="1496766"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rgbClr val="C00000"/>
                  </a:solidFill>
                  <a:ea typeface="仿宋_GB2312" pitchFamily="49" charset="-122"/>
                </a:rPr>
                <a:t>a</a:t>
              </a:r>
              <a:endParaRPr lang="en-US" altLang="zh-CN" sz="1600" b="1" baseline="-25000">
                <a:solidFill>
                  <a:srgbClr val="C00000"/>
                </a:solidFill>
                <a:ea typeface="仿宋_GB2312" pitchFamily="49" charset="-122"/>
              </a:endParaRPr>
            </a:p>
          </p:txBody>
        </p:sp>
      </p:grpSp>
      <p:grpSp>
        <p:nvGrpSpPr>
          <p:cNvPr id="9" name="组合 88"/>
          <p:cNvGrpSpPr>
            <a:grpSpLocks/>
          </p:cNvGrpSpPr>
          <p:nvPr/>
        </p:nvGrpSpPr>
        <p:grpSpPr bwMode="auto">
          <a:xfrm>
            <a:off x="5508625" y="4617132"/>
            <a:ext cx="3095625" cy="280988"/>
            <a:chOff x="983655" y="2780928"/>
            <a:chExt cx="3096314" cy="280865"/>
          </a:xfrm>
        </p:grpSpPr>
        <p:sp>
          <p:nvSpPr>
            <p:cNvPr id="20508" name="矩形 69"/>
            <p:cNvSpPr>
              <a:spLocks noChangeArrowheads="1"/>
            </p:cNvSpPr>
            <p:nvPr/>
          </p:nvSpPr>
          <p:spPr bwMode="auto">
            <a:xfrm>
              <a:off x="2531812"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rgbClr val="C00000"/>
                  </a:solidFill>
                  <a:ea typeface="仿宋_GB2312" pitchFamily="49" charset="-122"/>
                </a:rPr>
                <a:t>a</a:t>
              </a:r>
              <a:endParaRPr lang="en-US" altLang="zh-CN" sz="1600" b="1" baseline="-25000">
                <a:solidFill>
                  <a:srgbClr val="C00000"/>
                </a:solidFill>
                <a:ea typeface="仿宋_GB2312" pitchFamily="49" charset="-122"/>
              </a:endParaRPr>
            </a:p>
          </p:txBody>
        </p:sp>
        <p:sp>
          <p:nvSpPr>
            <p:cNvPr id="20509" name="矩形 70"/>
            <p:cNvSpPr>
              <a:spLocks noChangeArrowheads="1"/>
            </p:cNvSpPr>
            <p:nvPr/>
          </p:nvSpPr>
          <p:spPr bwMode="auto">
            <a:xfrm>
              <a:off x="3047865"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rgbClr val="C00000"/>
                  </a:solidFill>
                  <a:ea typeface="仿宋_GB2312" pitchFamily="49" charset="-122"/>
                </a:rPr>
                <a:t>b</a:t>
              </a:r>
              <a:endParaRPr lang="en-US" altLang="zh-CN" sz="1600" b="1" baseline="-25000">
                <a:solidFill>
                  <a:srgbClr val="C00000"/>
                </a:solidFill>
                <a:ea typeface="仿宋_GB2312" pitchFamily="49" charset="-122"/>
              </a:endParaRPr>
            </a:p>
          </p:txBody>
        </p:sp>
        <p:sp>
          <p:nvSpPr>
            <p:cNvPr id="20510" name="矩形 71"/>
            <p:cNvSpPr>
              <a:spLocks noChangeArrowheads="1"/>
            </p:cNvSpPr>
            <p:nvPr/>
          </p:nvSpPr>
          <p:spPr bwMode="auto">
            <a:xfrm>
              <a:off x="3563917"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rgbClr val="C00000"/>
                  </a:solidFill>
                  <a:ea typeface="仿宋_GB2312" pitchFamily="49" charset="-122"/>
                </a:rPr>
                <a:t>a</a:t>
              </a:r>
              <a:endParaRPr lang="en-US" altLang="zh-CN" sz="1600" b="1" baseline="-25000">
                <a:solidFill>
                  <a:srgbClr val="C00000"/>
                </a:solidFill>
                <a:ea typeface="仿宋_GB2312" pitchFamily="49" charset="-122"/>
              </a:endParaRPr>
            </a:p>
          </p:txBody>
        </p:sp>
        <p:sp>
          <p:nvSpPr>
            <p:cNvPr id="20511" name="矩形 76"/>
            <p:cNvSpPr>
              <a:spLocks noChangeArrowheads="1"/>
            </p:cNvSpPr>
            <p:nvPr/>
          </p:nvSpPr>
          <p:spPr bwMode="auto">
            <a:xfrm>
              <a:off x="2015760"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0512" name="矩形 77"/>
            <p:cNvSpPr>
              <a:spLocks noChangeArrowheads="1"/>
            </p:cNvSpPr>
            <p:nvPr/>
          </p:nvSpPr>
          <p:spPr bwMode="auto">
            <a:xfrm>
              <a:off x="1499707"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0513" name="矩形 80"/>
            <p:cNvSpPr>
              <a:spLocks noChangeArrowheads="1"/>
            </p:cNvSpPr>
            <p:nvPr/>
          </p:nvSpPr>
          <p:spPr bwMode="auto">
            <a:xfrm>
              <a:off x="983655"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grpSp>
      <p:sp>
        <p:nvSpPr>
          <p:cNvPr id="20504" name="TextBox 5"/>
          <p:cNvSpPr txBox="1">
            <a:spLocks noChangeArrowheads="1"/>
          </p:cNvSpPr>
          <p:nvPr/>
        </p:nvSpPr>
        <p:spPr bwMode="auto">
          <a:xfrm>
            <a:off x="1836738" y="3897052"/>
            <a:ext cx="6429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zh-CN" altLang="en-US" sz="1400" b="1">
                <a:solidFill>
                  <a:srgbClr val="000099"/>
                </a:solidFill>
                <a:ea typeface="黑体" pitchFamily="2" charset="-122"/>
              </a:rPr>
              <a:t>第</a:t>
            </a:r>
            <a:r>
              <a:rPr lang="en-US" altLang="zh-CN" sz="1400" b="1">
                <a:solidFill>
                  <a:srgbClr val="000099"/>
                </a:solidFill>
                <a:ea typeface="黑体" pitchFamily="2" charset="-122"/>
              </a:rPr>
              <a:t>1</a:t>
            </a:r>
            <a:r>
              <a:rPr lang="zh-CN" altLang="en-US" sz="1400" b="1">
                <a:solidFill>
                  <a:srgbClr val="000099"/>
                </a:solidFill>
                <a:ea typeface="黑体" pitchFamily="2" charset="-122"/>
              </a:rPr>
              <a:t>趟</a:t>
            </a:r>
          </a:p>
        </p:txBody>
      </p:sp>
      <p:sp>
        <p:nvSpPr>
          <p:cNvPr id="19481" name="TextBox 95"/>
          <p:cNvSpPr txBox="1">
            <a:spLocks noChangeArrowheads="1"/>
          </p:cNvSpPr>
          <p:nvPr/>
        </p:nvSpPr>
        <p:spPr bwMode="auto">
          <a:xfrm>
            <a:off x="6692900" y="3897052"/>
            <a:ext cx="6429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zh-CN" altLang="en-US" sz="1400" b="1">
                <a:solidFill>
                  <a:srgbClr val="000099"/>
                </a:solidFill>
                <a:ea typeface="黑体" pitchFamily="2" charset="-122"/>
              </a:rPr>
              <a:t>第</a:t>
            </a:r>
            <a:r>
              <a:rPr lang="en-US" altLang="zh-CN" sz="1400" b="1">
                <a:solidFill>
                  <a:srgbClr val="000099"/>
                </a:solidFill>
                <a:ea typeface="黑体" pitchFamily="2" charset="-122"/>
              </a:rPr>
              <a:t>2</a:t>
            </a:r>
            <a:r>
              <a:rPr lang="zh-CN" altLang="en-US" sz="1400" b="1">
                <a:solidFill>
                  <a:srgbClr val="000099"/>
                </a:solidFill>
                <a:ea typeface="黑体" pitchFamily="2" charset="-122"/>
              </a:rPr>
              <a:t>趟</a:t>
            </a:r>
          </a:p>
        </p:txBody>
      </p:sp>
      <p:sp>
        <p:nvSpPr>
          <p:cNvPr id="19482" name="TextBox 96"/>
          <p:cNvSpPr txBox="1">
            <a:spLocks noChangeArrowheads="1"/>
          </p:cNvSpPr>
          <p:nvPr/>
        </p:nvSpPr>
        <p:spPr bwMode="auto">
          <a:xfrm>
            <a:off x="1836738" y="5661248"/>
            <a:ext cx="6429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zh-CN" altLang="en-US" sz="1400" b="1">
                <a:solidFill>
                  <a:srgbClr val="000099"/>
                </a:solidFill>
                <a:ea typeface="黑体" pitchFamily="2" charset="-122"/>
              </a:rPr>
              <a:t>第</a:t>
            </a:r>
            <a:r>
              <a:rPr lang="en-US" altLang="zh-CN" sz="1400" b="1">
                <a:solidFill>
                  <a:srgbClr val="000099"/>
                </a:solidFill>
                <a:ea typeface="黑体" pitchFamily="2" charset="-122"/>
              </a:rPr>
              <a:t>3</a:t>
            </a:r>
            <a:r>
              <a:rPr lang="zh-CN" altLang="en-US" sz="1400" b="1">
                <a:solidFill>
                  <a:srgbClr val="000099"/>
                </a:solidFill>
                <a:ea typeface="黑体" pitchFamily="2" charset="-122"/>
              </a:rPr>
              <a:t>趟</a:t>
            </a:r>
          </a:p>
        </p:txBody>
      </p:sp>
      <p:sp>
        <p:nvSpPr>
          <p:cNvPr id="19483" name="TextBox 97"/>
          <p:cNvSpPr txBox="1">
            <a:spLocks noChangeArrowheads="1"/>
          </p:cNvSpPr>
          <p:nvPr/>
        </p:nvSpPr>
        <p:spPr bwMode="auto">
          <a:xfrm>
            <a:off x="6692900" y="5661248"/>
            <a:ext cx="6429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zh-CN" altLang="en-US" sz="1400" b="1">
                <a:solidFill>
                  <a:srgbClr val="000099"/>
                </a:solidFill>
                <a:ea typeface="黑体" pitchFamily="2" charset="-122"/>
              </a:rPr>
              <a:t>第</a:t>
            </a:r>
            <a:r>
              <a:rPr lang="en-US" altLang="zh-CN" sz="1400" b="1">
                <a:solidFill>
                  <a:srgbClr val="000099"/>
                </a:solidFill>
                <a:ea typeface="黑体" pitchFamily="2" charset="-122"/>
              </a:rPr>
              <a:t>4</a:t>
            </a:r>
            <a:r>
              <a:rPr lang="zh-CN" altLang="en-US" sz="1400" b="1">
                <a:solidFill>
                  <a:srgbClr val="000099"/>
                </a:solidFill>
                <a:ea typeface="黑体" pitchFamily="2" charset="-122"/>
              </a:rPr>
              <a:t>趟</a:t>
            </a:r>
          </a:p>
        </p:txBody>
      </p:sp>
    </p:spTree>
    <p:extLst>
      <p:ext uri="{BB962C8B-B14F-4D97-AF65-F5344CB8AC3E}">
        <p14:creationId xmlns:p14="http://schemas.microsoft.com/office/powerpoint/2010/main" val="39366054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6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46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46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48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47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47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47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48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47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47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6" grpId="0"/>
      <p:bldP spid="19467" grpId="0"/>
      <p:bldP spid="19468" grpId="0"/>
      <p:bldP spid="19471" grpId="0"/>
      <p:bldP spid="19472" grpId="0"/>
      <p:bldP spid="19473" grpId="0"/>
      <p:bldP spid="19476" grpId="0"/>
      <p:bldP spid="19477" grpId="0"/>
      <p:bldP spid="19481" grpId="0"/>
      <p:bldP spid="19482" grpId="0"/>
      <p:bldP spid="1948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dirty="0"/>
              <a:t>子串匹配问题</a:t>
            </a:r>
          </a:p>
        </p:txBody>
      </p:sp>
      <p:sp>
        <p:nvSpPr>
          <p:cNvPr id="21507" name="内容占位符 2"/>
          <p:cNvSpPr>
            <a:spLocks noGrp="1"/>
          </p:cNvSpPr>
          <p:nvPr>
            <p:ph idx="1"/>
          </p:nvPr>
        </p:nvSpPr>
        <p:spPr/>
        <p:txBody>
          <a:bodyPr/>
          <a:lstStyle/>
          <a:p>
            <a:r>
              <a:rPr lang="en-US" altLang="zh-CN" dirty="0">
                <a:latin typeface="Arial" charset="0"/>
                <a:ea typeface="黑体" pitchFamily="2" charset="-122"/>
              </a:rPr>
              <a:t>KMP</a:t>
            </a:r>
            <a:r>
              <a:rPr lang="zh-CN" altLang="en-US" dirty="0">
                <a:latin typeface="Arial" charset="0"/>
                <a:ea typeface="黑体" pitchFamily="2" charset="-122"/>
              </a:rPr>
              <a:t>算法</a:t>
            </a:r>
          </a:p>
        </p:txBody>
      </p:sp>
      <p:sp>
        <p:nvSpPr>
          <p:cNvPr id="21508"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BD47F3E6-9803-4EA1-A981-D76C7E900C2A}" type="slidenum">
              <a:rPr lang="en-US" altLang="zh-CN" smtClean="0">
                <a:solidFill>
                  <a:srgbClr val="006600"/>
                </a:solidFill>
                <a:latin typeface="Courier New" pitchFamily="49" charset="0"/>
                <a:ea typeface="华文新魏" pitchFamily="2" charset="-122"/>
              </a:rPr>
              <a:pPr eaLnBrk="1" hangingPunct="1"/>
              <a:t>31</a:t>
            </a:fld>
            <a:endParaRPr lang="en-US" altLang="zh-CN">
              <a:solidFill>
                <a:srgbClr val="006600"/>
              </a:solidFill>
              <a:latin typeface="Courier New" pitchFamily="49" charset="0"/>
              <a:ea typeface="华文新魏" pitchFamily="2" charset="-122"/>
            </a:endParaRPr>
          </a:p>
        </p:txBody>
      </p:sp>
      <p:sp>
        <p:nvSpPr>
          <p:cNvPr id="21509" name="TextBox 33"/>
          <p:cNvSpPr txBox="1">
            <a:spLocks noChangeArrowheads="1"/>
          </p:cNvSpPr>
          <p:nvPr/>
        </p:nvSpPr>
        <p:spPr bwMode="auto">
          <a:xfrm>
            <a:off x="741363" y="3391483"/>
            <a:ext cx="334962"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P</a:t>
            </a:r>
            <a:endParaRPr lang="zh-CN" altLang="en-US" sz="1600" b="1">
              <a:solidFill>
                <a:srgbClr val="000099"/>
              </a:solidFill>
              <a:ea typeface="黑体" pitchFamily="2" charset="-122"/>
            </a:endParaRPr>
          </a:p>
        </p:txBody>
      </p:sp>
      <p:sp>
        <p:nvSpPr>
          <p:cNvPr id="21510" name="TextBox 13"/>
          <p:cNvSpPr txBox="1">
            <a:spLocks noChangeArrowheads="1"/>
          </p:cNvSpPr>
          <p:nvPr/>
        </p:nvSpPr>
        <p:spPr bwMode="auto">
          <a:xfrm>
            <a:off x="749300" y="2600908"/>
            <a:ext cx="32385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T</a:t>
            </a:r>
            <a:endParaRPr lang="zh-CN" altLang="en-US" sz="1600" b="1">
              <a:solidFill>
                <a:srgbClr val="000099"/>
              </a:solidFill>
              <a:ea typeface="黑体" pitchFamily="2" charset="-122"/>
            </a:endParaRPr>
          </a:p>
        </p:txBody>
      </p:sp>
      <p:sp>
        <p:nvSpPr>
          <p:cNvPr id="21511" name="TextBox 82"/>
          <p:cNvSpPr txBox="1">
            <a:spLocks noChangeArrowheads="1"/>
          </p:cNvSpPr>
          <p:nvPr/>
        </p:nvSpPr>
        <p:spPr bwMode="auto">
          <a:xfrm>
            <a:off x="5873750" y="2961271"/>
            <a:ext cx="3095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C00000"/>
                </a:solidFill>
                <a:ea typeface="黑体" pitchFamily="2" charset="-122"/>
                <a:cs typeface="Arial" charset="0"/>
              </a:rPr>
              <a:t>≠</a:t>
            </a:r>
            <a:endParaRPr lang="zh-CN" altLang="en-US" sz="1600" b="1">
              <a:solidFill>
                <a:srgbClr val="C00000"/>
              </a:solidFill>
              <a:ea typeface="黑体" pitchFamily="2" charset="-122"/>
              <a:cs typeface="Arial" charset="0"/>
            </a:endParaRPr>
          </a:p>
        </p:txBody>
      </p:sp>
      <p:sp>
        <p:nvSpPr>
          <p:cNvPr id="21512" name="TextBox 33"/>
          <p:cNvSpPr txBox="1">
            <a:spLocks noChangeArrowheads="1"/>
          </p:cNvSpPr>
          <p:nvPr/>
        </p:nvSpPr>
        <p:spPr bwMode="auto">
          <a:xfrm>
            <a:off x="744538" y="4148721"/>
            <a:ext cx="3349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P</a:t>
            </a:r>
            <a:endParaRPr lang="zh-CN" altLang="en-US" sz="1600" b="1">
              <a:solidFill>
                <a:srgbClr val="000099"/>
              </a:solidFill>
              <a:ea typeface="黑体" pitchFamily="2" charset="-122"/>
            </a:endParaRPr>
          </a:p>
        </p:txBody>
      </p:sp>
      <p:grpSp>
        <p:nvGrpSpPr>
          <p:cNvPr id="21513" name="组合 3"/>
          <p:cNvGrpSpPr>
            <a:grpSpLocks/>
          </p:cNvGrpSpPr>
          <p:nvPr/>
        </p:nvGrpSpPr>
        <p:grpSpPr bwMode="auto">
          <a:xfrm>
            <a:off x="1639888" y="3389896"/>
            <a:ext cx="4648200" cy="282575"/>
            <a:chOff x="1496766" y="3466143"/>
            <a:chExt cx="4649200" cy="282076"/>
          </a:xfrm>
        </p:grpSpPr>
        <p:sp>
          <p:nvSpPr>
            <p:cNvPr id="21537" name="矩形 34"/>
            <p:cNvSpPr>
              <a:spLocks noChangeArrowheads="1"/>
            </p:cNvSpPr>
            <p:nvPr/>
          </p:nvSpPr>
          <p:spPr bwMode="auto">
            <a:xfrm>
              <a:off x="2528685"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c</a:t>
              </a:r>
              <a:endParaRPr lang="en-US" altLang="zh-CN" sz="1600" b="1" baseline="-25000">
                <a:solidFill>
                  <a:schemeClr val="bg2"/>
                </a:solidFill>
                <a:ea typeface="仿宋_GB2312" pitchFamily="49" charset="-122"/>
              </a:endParaRPr>
            </a:p>
          </p:txBody>
        </p:sp>
        <p:sp>
          <p:nvSpPr>
            <p:cNvPr id="21538" name="矩形 35"/>
            <p:cNvSpPr>
              <a:spLocks noChangeArrowheads="1"/>
            </p:cNvSpPr>
            <p:nvPr/>
          </p:nvSpPr>
          <p:spPr bwMode="auto">
            <a:xfrm>
              <a:off x="3044644"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d</a:t>
              </a:r>
              <a:endParaRPr lang="en-US" altLang="zh-CN" sz="1600" b="1" baseline="-25000">
                <a:solidFill>
                  <a:schemeClr val="bg2"/>
                </a:solidFill>
                <a:ea typeface="仿宋_GB2312" pitchFamily="49" charset="-122"/>
              </a:endParaRPr>
            </a:p>
          </p:txBody>
        </p:sp>
        <p:sp>
          <p:nvSpPr>
            <p:cNvPr id="21539" name="矩形 36"/>
            <p:cNvSpPr>
              <a:spLocks noChangeArrowheads="1"/>
            </p:cNvSpPr>
            <p:nvPr/>
          </p:nvSpPr>
          <p:spPr bwMode="auto">
            <a:xfrm>
              <a:off x="3560603"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1540" name="矩形 37"/>
            <p:cNvSpPr>
              <a:spLocks noChangeArrowheads="1"/>
            </p:cNvSpPr>
            <p:nvPr/>
          </p:nvSpPr>
          <p:spPr bwMode="auto">
            <a:xfrm>
              <a:off x="4076562"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1541" name="矩形 38"/>
            <p:cNvSpPr>
              <a:spLocks noChangeArrowheads="1"/>
            </p:cNvSpPr>
            <p:nvPr/>
          </p:nvSpPr>
          <p:spPr bwMode="auto">
            <a:xfrm>
              <a:off x="4592522"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c</a:t>
              </a:r>
              <a:endParaRPr lang="en-US" altLang="zh-CN" sz="1600" b="1" baseline="-25000">
                <a:solidFill>
                  <a:schemeClr val="bg2"/>
                </a:solidFill>
                <a:ea typeface="仿宋_GB2312" pitchFamily="49" charset="-122"/>
              </a:endParaRPr>
            </a:p>
          </p:txBody>
        </p:sp>
        <p:sp>
          <p:nvSpPr>
            <p:cNvPr id="21542" name="矩形 65"/>
            <p:cNvSpPr>
              <a:spLocks noChangeArrowheads="1"/>
            </p:cNvSpPr>
            <p:nvPr/>
          </p:nvSpPr>
          <p:spPr bwMode="auto">
            <a:xfrm>
              <a:off x="5114048"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d</a:t>
              </a:r>
              <a:endParaRPr lang="en-US" altLang="zh-CN" sz="1600" b="1" baseline="-25000">
                <a:solidFill>
                  <a:schemeClr val="bg2"/>
                </a:solidFill>
                <a:ea typeface="仿宋_GB2312" pitchFamily="49" charset="-122"/>
              </a:endParaRPr>
            </a:p>
          </p:txBody>
        </p:sp>
        <p:sp>
          <p:nvSpPr>
            <p:cNvPr id="21543" name="矩形 67"/>
            <p:cNvSpPr>
              <a:spLocks noChangeArrowheads="1"/>
            </p:cNvSpPr>
            <p:nvPr/>
          </p:nvSpPr>
          <p:spPr bwMode="auto">
            <a:xfrm>
              <a:off x="2012725"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1544" name="矩形 68"/>
            <p:cNvSpPr>
              <a:spLocks noChangeArrowheads="1"/>
            </p:cNvSpPr>
            <p:nvPr/>
          </p:nvSpPr>
          <p:spPr bwMode="auto">
            <a:xfrm>
              <a:off x="1496766"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1545" name="矩形 65"/>
            <p:cNvSpPr>
              <a:spLocks noChangeArrowheads="1"/>
            </p:cNvSpPr>
            <p:nvPr/>
          </p:nvSpPr>
          <p:spPr bwMode="auto">
            <a:xfrm>
              <a:off x="5630007"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e</a:t>
              </a:r>
              <a:endParaRPr lang="en-US" altLang="zh-CN" sz="1600" b="1" baseline="-25000">
                <a:solidFill>
                  <a:schemeClr val="bg2"/>
                </a:solidFill>
                <a:ea typeface="仿宋_GB2312" pitchFamily="49" charset="-122"/>
              </a:endParaRPr>
            </a:p>
          </p:txBody>
        </p:sp>
      </p:grpSp>
      <p:grpSp>
        <p:nvGrpSpPr>
          <p:cNvPr id="21514" name="组合 78"/>
          <p:cNvGrpSpPr>
            <a:grpSpLocks/>
          </p:cNvGrpSpPr>
          <p:nvPr/>
        </p:nvGrpSpPr>
        <p:grpSpPr bwMode="auto">
          <a:xfrm>
            <a:off x="3703638" y="4148721"/>
            <a:ext cx="4648200" cy="280987"/>
            <a:chOff x="1496766" y="3466143"/>
            <a:chExt cx="4649200" cy="282076"/>
          </a:xfrm>
        </p:grpSpPr>
        <p:sp>
          <p:nvSpPr>
            <p:cNvPr id="21528" name="矩形 34"/>
            <p:cNvSpPr>
              <a:spLocks noChangeArrowheads="1"/>
            </p:cNvSpPr>
            <p:nvPr/>
          </p:nvSpPr>
          <p:spPr bwMode="auto">
            <a:xfrm>
              <a:off x="2528685"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c</a:t>
              </a:r>
              <a:endParaRPr lang="en-US" altLang="zh-CN" sz="1600" b="1" baseline="-25000">
                <a:solidFill>
                  <a:schemeClr val="bg2"/>
                </a:solidFill>
                <a:ea typeface="仿宋_GB2312" pitchFamily="49" charset="-122"/>
              </a:endParaRPr>
            </a:p>
          </p:txBody>
        </p:sp>
        <p:sp>
          <p:nvSpPr>
            <p:cNvPr id="21529" name="矩形 35"/>
            <p:cNvSpPr>
              <a:spLocks noChangeArrowheads="1"/>
            </p:cNvSpPr>
            <p:nvPr/>
          </p:nvSpPr>
          <p:spPr bwMode="auto">
            <a:xfrm>
              <a:off x="3044644"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d</a:t>
              </a:r>
              <a:endParaRPr lang="en-US" altLang="zh-CN" sz="1600" b="1" baseline="-25000">
                <a:solidFill>
                  <a:schemeClr val="bg2"/>
                </a:solidFill>
                <a:ea typeface="仿宋_GB2312" pitchFamily="49" charset="-122"/>
              </a:endParaRPr>
            </a:p>
          </p:txBody>
        </p:sp>
        <p:sp>
          <p:nvSpPr>
            <p:cNvPr id="21530" name="矩形 36"/>
            <p:cNvSpPr>
              <a:spLocks noChangeArrowheads="1"/>
            </p:cNvSpPr>
            <p:nvPr/>
          </p:nvSpPr>
          <p:spPr bwMode="auto">
            <a:xfrm>
              <a:off x="3560603"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1531" name="矩形 37"/>
            <p:cNvSpPr>
              <a:spLocks noChangeArrowheads="1"/>
            </p:cNvSpPr>
            <p:nvPr/>
          </p:nvSpPr>
          <p:spPr bwMode="auto">
            <a:xfrm>
              <a:off x="4076562"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1532" name="矩形 38"/>
            <p:cNvSpPr>
              <a:spLocks noChangeArrowheads="1"/>
            </p:cNvSpPr>
            <p:nvPr/>
          </p:nvSpPr>
          <p:spPr bwMode="auto">
            <a:xfrm>
              <a:off x="4592522"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c</a:t>
              </a:r>
              <a:endParaRPr lang="en-US" altLang="zh-CN" sz="1600" b="1" baseline="-25000">
                <a:solidFill>
                  <a:schemeClr val="bg2"/>
                </a:solidFill>
                <a:ea typeface="仿宋_GB2312" pitchFamily="49" charset="-122"/>
              </a:endParaRPr>
            </a:p>
          </p:txBody>
        </p:sp>
        <p:sp>
          <p:nvSpPr>
            <p:cNvPr id="21533" name="矩形 65"/>
            <p:cNvSpPr>
              <a:spLocks noChangeArrowheads="1"/>
            </p:cNvSpPr>
            <p:nvPr/>
          </p:nvSpPr>
          <p:spPr bwMode="auto">
            <a:xfrm>
              <a:off x="5114048"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d</a:t>
              </a:r>
              <a:endParaRPr lang="en-US" altLang="zh-CN" sz="1600" b="1" baseline="-25000">
                <a:solidFill>
                  <a:schemeClr val="bg2"/>
                </a:solidFill>
                <a:ea typeface="仿宋_GB2312" pitchFamily="49" charset="-122"/>
              </a:endParaRPr>
            </a:p>
          </p:txBody>
        </p:sp>
        <p:sp>
          <p:nvSpPr>
            <p:cNvPr id="21534" name="矩形 67"/>
            <p:cNvSpPr>
              <a:spLocks noChangeArrowheads="1"/>
            </p:cNvSpPr>
            <p:nvPr/>
          </p:nvSpPr>
          <p:spPr bwMode="auto">
            <a:xfrm>
              <a:off x="2012725"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1535" name="矩形 68"/>
            <p:cNvSpPr>
              <a:spLocks noChangeArrowheads="1"/>
            </p:cNvSpPr>
            <p:nvPr/>
          </p:nvSpPr>
          <p:spPr bwMode="auto">
            <a:xfrm>
              <a:off x="1496766"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1536" name="矩形 65"/>
            <p:cNvSpPr>
              <a:spLocks noChangeArrowheads="1"/>
            </p:cNvSpPr>
            <p:nvPr/>
          </p:nvSpPr>
          <p:spPr bwMode="auto">
            <a:xfrm>
              <a:off x="5630007"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e</a:t>
              </a:r>
              <a:endParaRPr lang="en-US" altLang="zh-CN" sz="1600" b="1" baseline="-25000">
                <a:solidFill>
                  <a:schemeClr val="bg2"/>
                </a:solidFill>
                <a:ea typeface="仿宋_GB2312" pitchFamily="49" charset="-122"/>
              </a:endParaRPr>
            </a:p>
          </p:txBody>
        </p:sp>
      </p:grpSp>
      <p:sp>
        <p:nvSpPr>
          <p:cNvPr id="21515" name="TextBox 5"/>
          <p:cNvSpPr txBox="1">
            <a:spLocks noChangeArrowheads="1"/>
          </p:cNvSpPr>
          <p:nvPr/>
        </p:nvSpPr>
        <p:spPr bwMode="auto">
          <a:xfrm>
            <a:off x="1657350" y="5012321"/>
            <a:ext cx="50847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zh-CN" altLang="en-US" b="1">
                <a:solidFill>
                  <a:srgbClr val="000099"/>
                </a:solidFill>
                <a:ea typeface="黑体" pitchFamily="2" charset="-122"/>
              </a:rPr>
              <a:t>例子：</a:t>
            </a:r>
            <a:r>
              <a:rPr lang="en-US" altLang="zh-CN" b="1">
                <a:solidFill>
                  <a:srgbClr val="000099"/>
                </a:solidFill>
                <a:ea typeface="黑体" pitchFamily="2" charset="-122"/>
              </a:rPr>
              <a:t>P</a:t>
            </a:r>
            <a:r>
              <a:rPr lang="zh-CN" altLang="en-US" b="1">
                <a:solidFill>
                  <a:srgbClr val="000099"/>
                </a:solidFill>
                <a:ea typeface="黑体" pitchFamily="2" charset="-122"/>
              </a:rPr>
              <a:t>中重复出现</a:t>
            </a:r>
            <a:r>
              <a:rPr lang="en-US" altLang="zh-CN" b="1">
                <a:solidFill>
                  <a:srgbClr val="000099"/>
                </a:solidFill>
                <a:ea typeface="黑体" pitchFamily="2" charset="-122"/>
              </a:rPr>
              <a:t>abcd</a:t>
            </a:r>
            <a:r>
              <a:rPr lang="zh-CN" altLang="en-US" b="1">
                <a:solidFill>
                  <a:srgbClr val="000099"/>
                </a:solidFill>
                <a:ea typeface="黑体" pitchFamily="2" charset="-122"/>
              </a:rPr>
              <a:t>，但是</a:t>
            </a:r>
            <a:r>
              <a:rPr lang="en-US" altLang="zh-CN" b="1">
                <a:solidFill>
                  <a:srgbClr val="000099"/>
                </a:solidFill>
                <a:ea typeface="黑体" pitchFamily="2" charset="-122"/>
              </a:rPr>
              <a:t>e</a:t>
            </a:r>
            <a:r>
              <a:rPr lang="zh-CN" altLang="en-US" b="1">
                <a:solidFill>
                  <a:srgbClr val="000099"/>
                </a:solidFill>
                <a:ea typeface="黑体" pitchFamily="2" charset="-122"/>
              </a:rPr>
              <a:t>和</a:t>
            </a:r>
            <a:r>
              <a:rPr lang="en-US" altLang="zh-CN" b="1">
                <a:solidFill>
                  <a:srgbClr val="000099"/>
                </a:solidFill>
                <a:ea typeface="黑体" pitchFamily="2" charset="-122"/>
              </a:rPr>
              <a:t>x</a:t>
            </a:r>
            <a:r>
              <a:rPr lang="zh-CN" altLang="en-US" b="1">
                <a:solidFill>
                  <a:srgbClr val="000099"/>
                </a:solidFill>
                <a:ea typeface="黑体" pitchFamily="2" charset="-122"/>
              </a:rPr>
              <a:t>不匹配时，</a:t>
            </a:r>
            <a:endParaRPr lang="en-US" altLang="zh-CN" b="1">
              <a:solidFill>
                <a:srgbClr val="000099"/>
              </a:solidFill>
              <a:ea typeface="黑体" pitchFamily="2" charset="-122"/>
            </a:endParaRPr>
          </a:p>
          <a:p>
            <a:pPr eaLnBrk="1" hangingPunct="1">
              <a:buFont typeface="Wingdings" pitchFamily="2" charset="2"/>
              <a:buNone/>
            </a:pPr>
            <a:r>
              <a:rPr lang="zh-CN" altLang="en-US" b="1">
                <a:solidFill>
                  <a:srgbClr val="000099"/>
                </a:solidFill>
                <a:ea typeface="黑体" pitchFamily="2" charset="-122"/>
              </a:rPr>
              <a:t>可直接向右滑动</a:t>
            </a:r>
            <a:r>
              <a:rPr lang="en-US" altLang="zh-CN" b="1">
                <a:solidFill>
                  <a:srgbClr val="000099"/>
                </a:solidFill>
                <a:ea typeface="黑体" pitchFamily="2" charset="-122"/>
              </a:rPr>
              <a:t>4</a:t>
            </a:r>
            <a:r>
              <a:rPr lang="zh-CN" altLang="en-US" b="1">
                <a:solidFill>
                  <a:srgbClr val="000099"/>
                </a:solidFill>
                <a:ea typeface="黑体" pitchFamily="2" charset="-122"/>
              </a:rPr>
              <a:t>个字符开始匹配，可少匹配</a:t>
            </a:r>
            <a:r>
              <a:rPr lang="en-US" altLang="zh-CN" b="1">
                <a:solidFill>
                  <a:srgbClr val="000099"/>
                </a:solidFill>
                <a:ea typeface="黑体" pitchFamily="2" charset="-122"/>
              </a:rPr>
              <a:t>4</a:t>
            </a:r>
            <a:r>
              <a:rPr lang="zh-CN" altLang="en-US" b="1">
                <a:solidFill>
                  <a:srgbClr val="000099"/>
                </a:solidFill>
                <a:ea typeface="黑体" pitchFamily="2" charset="-122"/>
              </a:rPr>
              <a:t>趟</a:t>
            </a:r>
          </a:p>
        </p:txBody>
      </p:sp>
      <p:grpSp>
        <p:nvGrpSpPr>
          <p:cNvPr id="21516" name="组合 6"/>
          <p:cNvGrpSpPr>
            <a:grpSpLocks/>
          </p:cNvGrpSpPr>
          <p:nvPr/>
        </p:nvGrpSpPr>
        <p:grpSpPr bwMode="auto">
          <a:xfrm>
            <a:off x="1125538" y="2600908"/>
            <a:ext cx="5673725" cy="280988"/>
            <a:chOff x="1126272" y="2780800"/>
            <a:chExt cx="5672703" cy="280993"/>
          </a:xfrm>
        </p:grpSpPr>
        <p:sp>
          <p:nvSpPr>
            <p:cNvPr id="21517" name="矩形 69"/>
            <p:cNvSpPr>
              <a:spLocks noChangeArrowheads="1"/>
            </p:cNvSpPr>
            <p:nvPr/>
          </p:nvSpPr>
          <p:spPr bwMode="auto">
            <a:xfrm>
              <a:off x="2674429"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c</a:t>
              </a:r>
              <a:endParaRPr lang="en-US" altLang="zh-CN" sz="1600" b="1" baseline="-25000">
                <a:solidFill>
                  <a:schemeClr val="bg2"/>
                </a:solidFill>
                <a:ea typeface="仿宋_GB2312" pitchFamily="49" charset="-122"/>
              </a:endParaRPr>
            </a:p>
          </p:txBody>
        </p:sp>
        <p:sp>
          <p:nvSpPr>
            <p:cNvPr id="21518" name="矩形 70"/>
            <p:cNvSpPr>
              <a:spLocks noChangeArrowheads="1"/>
            </p:cNvSpPr>
            <p:nvPr/>
          </p:nvSpPr>
          <p:spPr bwMode="auto">
            <a:xfrm>
              <a:off x="3190482"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d</a:t>
              </a:r>
              <a:endParaRPr lang="en-US" altLang="zh-CN" sz="1600" b="1" baseline="-25000">
                <a:solidFill>
                  <a:schemeClr val="bg2"/>
                </a:solidFill>
                <a:ea typeface="仿宋_GB2312" pitchFamily="49" charset="-122"/>
              </a:endParaRPr>
            </a:p>
          </p:txBody>
        </p:sp>
        <p:sp>
          <p:nvSpPr>
            <p:cNvPr id="21519" name="矩形 71"/>
            <p:cNvSpPr>
              <a:spLocks noChangeArrowheads="1"/>
            </p:cNvSpPr>
            <p:nvPr/>
          </p:nvSpPr>
          <p:spPr bwMode="auto">
            <a:xfrm>
              <a:off x="3706534"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1520" name="矩形 72"/>
            <p:cNvSpPr>
              <a:spLocks noChangeArrowheads="1"/>
            </p:cNvSpPr>
            <p:nvPr/>
          </p:nvSpPr>
          <p:spPr bwMode="auto">
            <a:xfrm>
              <a:off x="4222587"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1521" name="矩形 73"/>
            <p:cNvSpPr>
              <a:spLocks noChangeArrowheads="1"/>
            </p:cNvSpPr>
            <p:nvPr/>
          </p:nvSpPr>
          <p:spPr bwMode="auto">
            <a:xfrm>
              <a:off x="4738639"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c</a:t>
              </a:r>
              <a:endParaRPr lang="en-US" altLang="zh-CN" sz="1600" b="1" baseline="-25000">
                <a:solidFill>
                  <a:schemeClr val="bg2"/>
                </a:solidFill>
                <a:ea typeface="仿宋_GB2312" pitchFamily="49" charset="-122"/>
              </a:endParaRPr>
            </a:p>
          </p:txBody>
        </p:sp>
        <p:sp>
          <p:nvSpPr>
            <p:cNvPr id="21522" name="矩形 74"/>
            <p:cNvSpPr>
              <a:spLocks noChangeArrowheads="1"/>
            </p:cNvSpPr>
            <p:nvPr/>
          </p:nvSpPr>
          <p:spPr bwMode="auto">
            <a:xfrm>
              <a:off x="5254692"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d</a:t>
              </a:r>
              <a:endParaRPr lang="en-US" altLang="zh-CN" sz="1600" b="1" baseline="-25000">
                <a:solidFill>
                  <a:schemeClr val="bg2"/>
                </a:solidFill>
                <a:ea typeface="仿宋_GB2312" pitchFamily="49" charset="-122"/>
              </a:endParaRPr>
            </a:p>
          </p:txBody>
        </p:sp>
        <p:sp>
          <p:nvSpPr>
            <p:cNvPr id="21523" name="矩形 76"/>
            <p:cNvSpPr>
              <a:spLocks noChangeArrowheads="1"/>
            </p:cNvSpPr>
            <p:nvPr/>
          </p:nvSpPr>
          <p:spPr bwMode="auto">
            <a:xfrm>
              <a:off x="2158377"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1524" name="矩形 77"/>
            <p:cNvSpPr>
              <a:spLocks noChangeArrowheads="1"/>
            </p:cNvSpPr>
            <p:nvPr/>
          </p:nvSpPr>
          <p:spPr bwMode="auto">
            <a:xfrm>
              <a:off x="1642324"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1525" name="矩形 80"/>
            <p:cNvSpPr>
              <a:spLocks noChangeArrowheads="1"/>
            </p:cNvSpPr>
            <p:nvPr/>
          </p:nvSpPr>
          <p:spPr bwMode="auto">
            <a:xfrm>
              <a:off x="1126272"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t>
              </a:r>
              <a:endParaRPr lang="en-US" altLang="zh-CN" sz="1600" b="1" baseline="-25000">
                <a:solidFill>
                  <a:schemeClr val="bg2"/>
                </a:solidFill>
                <a:ea typeface="仿宋_GB2312" pitchFamily="49" charset="-122"/>
              </a:endParaRPr>
            </a:p>
          </p:txBody>
        </p:sp>
        <p:sp>
          <p:nvSpPr>
            <p:cNvPr id="21526" name="矩形 74"/>
            <p:cNvSpPr>
              <a:spLocks noChangeArrowheads="1"/>
            </p:cNvSpPr>
            <p:nvPr/>
          </p:nvSpPr>
          <p:spPr bwMode="auto">
            <a:xfrm>
              <a:off x="5772624" y="2780927"/>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x</a:t>
              </a:r>
              <a:endParaRPr lang="en-US" altLang="zh-CN" sz="1600" b="1" baseline="-25000">
                <a:solidFill>
                  <a:schemeClr val="bg2"/>
                </a:solidFill>
                <a:ea typeface="仿宋_GB2312" pitchFamily="49" charset="-122"/>
              </a:endParaRPr>
            </a:p>
          </p:txBody>
        </p:sp>
        <p:sp>
          <p:nvSpPr>
            <p:cNvPr id="21527" name="矩形 80"/>
            <p:cNvSpPr>
              <a:spLocks noChangeArrowheads="1"/>
            </p:cNvSpPr>
            <p:nvPr/>
          </p:nvSpPr>
          <p:spPr bwMode="auto">
            <a:xfrm>
              <a:off x="6282923" y="2780800"/>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t>
              </a:r>
              <a:endParaRPr lang="en-US" altLang="zh-CN" sz="1600" b="1" baseline="-25000">
                <a:solidFill>
                  <a:schemeClr val="bg2"/>
                </a:solidFill>
                <a:ea typeface="仿宋_GB2312" pitchFamily="49" charset="-122"/>
              </a:endParaRPr>
            </a:p>
          </p:txBody>
        </p:sp>
      </p:grpSp>
    </p:spTree>
    <p:extLst>
      <p:ext uri="{BB962C8B-B14F-4D97-AF65-F5344CB8AC3E}">
        <p14:creationId xmlns:p14="http://schemas.microsoft.com/office/powerpoint/2010/main" val="1265583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34" name="TextBox 71"/>
          <p:cNvSpPr txBox="1">
            <a:spLocks noChangeArrowheads="1"/>
          </p:cNvSpPr>
          <p:nvPr/>
        </p:nvSpPr>
        <p:spPr bwMode="auto">
          <a:xfrm>
            <a:off x="5076825" y="5089376"/>
            <a:ext cx="3970338"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1600" b="1" dirty="0">
                <a:solidFill>
                  <a:srgbClr val="000099"/>
                </a:solidFill>
                <a:ea typeface="黑体" pitchFamily="2" charset="-122"/>
              </a:rPr>
              <a:t>类推直到前缀</a:t>
            </a:r>
            <a:r>
              <a:rPr lang="en-US" altLang="zh-CN" sz="1600" b="1" dirty="0">
                <a:solidFill>
                  <a:srgbClr val="000099"/>
                </a:solidFill>
                <a:ea typeface="黑体" pitchFamily="2" charset="-122"/>
              </a:rPr>
              <a:t>P[0, k+1] </a:t>
            </a:r>
            <a:r>
              <a:rPr lang="en-US" altLang="zh-CN" sz="1600" b="1" dirty="0">
                <a:solidFill>
                  <a:srgbClr val="000099"/>
                </a:solidFill>
                <a:ea typeface="黑体" pitchFamily="2" charset="-122"/>
                <a:cs typeface="Arial" charset="0"/>
              </a:rPr>
              <a:t>≠</a:t>
            </a:r>
            <a:r>
              <a:rPr lang="en-US" altLang="zh-CN" sz="1600" b="1" dirty="0">
                <a:solidFill>
                  <a:srgbClr val="000099"/>
                </a:solidFill>
                <a:ea typeface="黑体" pitchFamily="2" charset="-122"/>
              </a:rPr>
              <a:t> </a:t>
            </a:r>
            <a:r>
              <a:rPr lang="zh-CN" altLang="en-US" sz="1600" b="1" dirty="0">
                <a:solidFill>
                  <a:srgbClr val="000099"/>
                </a:solidFill>
                <a:ea typeface="黑体" pitchFamily="2" charset="-122"/>
              </a:rPr>
              <a:t>后缀</a:t>
            </a:r>
            <a:r>
              <a:rPr lang="en-US" altLang="zh-CN" sz="1600" b="1" dirty="0">
                <a:solidFill>
                  <a:srgbClr val="000099"/>
                </a:solidFill>
                <a:ea typeface="黑体" pitchFamily="2" charset="-122"/>
              </a:rPr>
              <a:t>P[j-k-2, j-1]</a:t>
            </a:r>
          </a:p>
          <a:p>
            <a:pPr eaLnBrk="1" hangingPunct="1"/>
            <a:r>
              <a:rPr lang="zh-CN" altLang="en-US" sz="1600" b="1" dirty="0">
                <a:solidFill>
                  <a:srgbClr val="000099"/>
                </a:solidFill>
                <a:ea typeface="黑体" pitchFamily="2" charset="-122"/>
              </a:rPr>
              <a:t>但是前缀</a:t>
            </a:r>
            <a:r>
              <a:rPr lang="en-US" altLang="zh-CN" sz="1600" b="1" dirty="0">
                <a:solidFill>
                  <a:srgbClr val="000099"/>
                </a:solidFill>
                <a:ea typeface="黑体" pitchFamily="2" charset="-122"/>
              </a:rPr>
              <a:t>P[0, k] =</a:t>
            </a:r>
            <a:r>
              <a:rPr lang="zh-CN" altLang="en-US" sz="1600" b="1" dirty="0">
                <a:solidFill>
                  <a:srgbClr val="000099"/>
                </a:solidFill>
                <a:ea typeface="黑体" pitchFamily="2" charset="-122"/>
              </a:rPr>
              <a:t>后缀</a:t>
            </a:r>
            <a:r>
              <a:rPr lang="en-US" altLang="zh-CN" sz="1600" b="1" dirty="0">
                <a:solidFill>
                  <a:srgbClr val="000099"/>
                </a:solidFill>
                <a:ea typeface="黑体" pitchFamily="2" charset="-122"/>
              </a:rPr>
              <a:t> P[j-k-1, j-1] </a:t>
            </a:r>
            <a:r>
              <a:rPr lang="zh-CN" altLang="en-US" sz="1600" b="1" dirty="0">
                <a:solidFill>
                  <a:srgbClr val="000099"/>
                </a:solidFill>
                <a:ea typeface="黑体" pitchFamily="2" charset="-122"/>
              </a:rPr>
              <a:t>时，</a:t>
            </a:r>
            <a:endParaRPr lang="en-US" altLang="zh-CN" sz="1600" b="1" dirty="0">
              <a:solidFill>
                <a:srgbClr val="000099"/>
              </a:solidFill>
              <a:ea typeface="黑体" pitchFamily="2" charset="-122"/>
            </a:endParaRPr>
          </a:p>
          <a:p>
            <a:pPr eaLnBrk="1" hangingPunct="1"/>
            <a:r>
              <a:rPr lang="zh-CN" altLang="en-US" sz="1600" b="1" dirty="0">
                <a:solidFill>
                  <a:srgbClr val="000099"/>
                </a:solidFill>
                <a:ea typeface="黑体" pitchFamily="2" charset="-122"/>
              </a:rPr>
              <a:t>可少匹配 </a:t>
            </a:r>
            <a:r>
              <a:rPr lang="en-US" altLang="zh-CN" sz="1600" b="1" dirty="0">
                <a:solidFill>
                  <a:srgbClr val="000099"/>
                </a:solidFill>
                <a:ea typeface="黑体" pitchFamily="2" charset="-122"/>
              </a:rPr>
              <a:t>j-k-2 </a:t>
            </a:r>
            <a:r>
              <a:rPr lang="zh-CN" altLang="en-US" sz="1600" b="1" dirty="0">
                <a:solidFill>
                  <a:srgbClr val="000099"/>
                </a:solidFill>
                <a:ea typeface="黑体" pitchFamily="2" charset="-122"/>
              </a:rPr>
              <a:t>趟，</a:t>
            </a:r>
            <a:endParaRPr lang="en-US" altLang="zh-CN" sz="1600" b="1" dirty="0">
              <a:solidFill>
                <a:srgbClr val="000099"/>
              </a:solidFill>
              <a:ea typeface="黑体" pitchFamily="2" charset="-122"/>
            </a:endParaRPr>
          </a:p>
          <a:p>
            <a:pPr eaLnBrk="1" hangingPunct="1"/>
            <a:r>
              <a:rPr lang="zh-CN" altLang="en-US" sz="1600" b="1" dirty="0">
                <a:solidFill>
                  <a:srgbClr val="000099"/>
                </a:solidFill>
                <a:ea typeface="黑体" pitchFamily="2" charset="-122"/>
              </a:rPr>
              <a:t>相当于</a:t>
            </a:r>
            <a:r>
              <a:rPr lang="en-US" altLang="zh-CN" sz="1600" b="1" dirty="0">
                <a:solidFill>
                  <a:srgbClr val="000099"/>
                </a:solidFill>
                <a:ea typeface="黑体" pitchFamily="2" charset="-122"/>
              </a:rPr>
              <a:t>P</a:t>
            </a:r>
            <a:r>
              <a:rPr lang="zh-CN" altLang="en-US" sz="1600" b="1" dirty="0">
                <a:solidFill>
                  <a:srgbClr val="000099"/>
                </a:solidFill>
                <a:ea typeface="黑体" pitchFamily="2" charset="-122"/>
              </a:rPr>
              <a:t>直接向右滑动 </a:t>
            </a:r>
            <a:r>
              <a:rPr lang="en-US" altLang="zh-CN" sz="1600" b="1" dirty="0">
                <a:solidFill>
                  <a:srgbClr val="000099"/>
                </a:solidFill>
                <a:ea typeface="黑体" pitchFamily="2" charset="-122"/>
              </a:rPr>
              <a:t>j-k-2 </a:t>
            </a:r>
            <a:r>
              <a:rPr lang="zh-CN" altLang="en-US" sz="1600" b="1" dirty="0">
                <a:solidFill>
                  <a:srgbClr val="000099"/>
                </a:solidFill>
                <a:ea typeface="黑体" pitchFamily="2" charset="-122"/>
              </a:rPr>
              <a:t>个字符</a:t>
            </a:r>
            <a:endParaRPr lang="zh-CN" altLang="en-US" sz="1600" b="1" baseline="-25000" dirty="0">
              <a:solidFill>
                <a:srgbClr val="000099"/>
              </a:solidFill>
              <a:ea typeface="黑体" pitchFamily="2" charset="-122"/>
            </a:endParaRPr>
          </a:p>
        </p:txBody>
      </p:sp>
      <p:sp>
        <p:nvSpPr>
          <p:cNvPr id="22530" name="标题 1"/>
          <p:cNvSpPr>
            <a:spLocks noGrp="1"/>
          </p:cNvSpPr>
          <p:nvPr>
            <p:ph type="title"/>
          </p:nvPr>
        </p:nvSpPr>
        <p:spPr/>
        <p:txBody>
          <a:bodyPr/>
          <a:lstStyle/>
          <a:p>
            <a:r>
              <a:rPr lang="zh-CN" altLang="en-US" dirty="0"/>
              <a:t>子串匹配问题</a:t>
            </a:r>
          </a:p>
        </p:txBody>
      </p:sp>
      <p:sp>
        <p:nvSpPr>
          <p:cNvPr id="22531" name="内容占位符 2"/>
          <p:cNvSpPr>
            <a:spLocks noGrp="1"/>
          </p:cNvSpPr>
          <p:nvPr>
            <p:ph idx="1"/>
          </p:nvPr>
        </p:nvSpPr>
        <p:spPr/>
        <p:txBody>
          <a:bodyPr/>
          <a:lstStyle/>
          <a:p>
            <a:r>
              <a:rPr lang="en-US" altLang="zh-CN" dirty="0">
                <a:latin typeface="Arial" charset="0"/>
                <a:ea typeface="黑体" pitchFamily="2" charset="-122"/>
              </a:rPr>
              <a:t>KMP</a:t>
            </a:r>
            <a:r>
              <a:rPr lang="zh-CN" altLang="en-US" dirty="0">
                <a:latin typeface="Arial" charset="0"/>
                <a:ea typeface="黑体" pitchFamily="2" charset="-122"/>
              </a:rPr>
              <a:t>算法</a:t>
            </a:r>
          </a:p>
        </p:txBody>
      </p:sp>
      <p:sp>
        <p:nvSpPr>
          <p:cNvPr id="22533" name="TextBox 33"/>
          <p:cNvSpPr txBox="1">
            <a:spLocks noChangeArrowheads="1"/>
          </p:cNvSpPr>
          <p:nvPr/>
        </p:nvSpPr>
        <p:spPr bwMode="auto">
          <a:xfrm>
            <a:off x="34925" y="2748236"/>
            <a:ext cx="33655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P</a:t>
            </a:r>
            <a:endParaRPr lang="zh-CN" altLang="en-US" sz="1600" b="1">
              <a:solidFill>
                <a:srgbClr val="000099"/>
              </a:solidFill>
              <a:ea typeface="黑体" pitchFamily="2" charset="-122"/>
            </a:endParaRPr>
          </a:p>
        </p:txBody>
      </p:sp>
      <p:sp>
        <p:nvSpPr>
          <p:cNvPr id="22534" name="TextBox 13"/>
          <p:cNvSpPr txBox="1">
            <a:spLocks noChangeArrowheads="1"/>
          </p:cNvSpPr>
          <p:nvPr/>
        </p:nvSpPr>
        <p:spPr bwMode="auto">
          <a:xfrm>
            <a:off x="44450" y="2060848"/>
            <a:ext cx="32385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T</a:t>
            </a:r>
            <a:endParaRPr lang="zh-CN" altLang="en-US" sz="1600" b="1">
              <a:solidFill>
                <a:srgbClr val="000099"/>
              </a:solidFill>
              <a:ea typeface="黑体" pitchFamily="2" charset="-122"/>
            </a:endParaRPr>
          </a:p>
        </p:txBody>
      </p:sp>
      <p:grpSp>
        <p:nvGrpSpPr>
          <p:cNvPr id="22535" name="组合 79"/>
          <p:cNvGrpSpPr>
            <a:grpSpLocks/>
          </p:cNvGrpSpPr>
          <p:nvPr/>
        </p:nvGrpSpPr>
        <p:grpSpPr bwMode="auto">
          <a:xfrm>
            <a:off x="933450" y="2745061"/>
            <a:ext cx="4649788" cy="282575"/>
            <a:chOff x="2112496" y="2774112"/>
            <a:chExt cx="6387280" cy="369332"/>
          </a:xfrm>
        </p:grpSpPr>
        <p:sp>
          <p:nvSpPr>
            <p:cNvPr id="22588" name="矩形 34"/>
            <p:cNvSpPr>
              <a:spLocks noChangeArrowheads="1"/>
            </p:cNvSpPr>
            <p:nvPr/>
          </p:nvSpPr>
          <p:spPr bwMode="auto">
            <a:xfrm>
              <a:off x="3530192"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p</a:t>
              </a:r>
              <a:r>
                <a:rPr lang="en-US" altLang="zh-CN" sz="1600" b="1" baseline="-25000">
                  <a:solidFill>
                    <a:schemeClr val="bg2"/>
                  </a:solidFill>
                  <a:ea typeface="仿宋_GB2312" pitchFamily="49" charset="-122"/>
                </a:rPr>
                <a:t>2</a:t>
              </a:r>
            </a:p>
          </p:txBody>
        </p:sp>
        <p:sp>
          <p:nvSpPr>
            <p:cNvPr id="22589" name="矩形 35"/>
            <p:cNvSpPr>
              <a:spLocks noChangeArrowheads="1"/>
            </p:cNvSpPr>
            <p:nvPr/>
          </p:nvSpPr>
          <p:spPr bwMode="auto">
            <a:xfrm>
              <a:off x="4239040"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p</a:t>
              </a:r>
              <a:r>
                <a:rPr lang="en-US" altLang="zh-CN" sz="1600" b="1" baseline="-25000">
                  <a:solidFill>
                    <a:schemeClr val="bg2"/>
                  </a:solidFill>
                  <a:ea typeface="仿宋_GB2312" pitchFamily="49" charset="-122"/>
                </a:rPr>
                <a:t>3</a:t>
              </a:r>
            </a:p>
          </p:txBody>
        </p:sp>
        <p:sp>
          <p:nvSpPr>
            <p:cNvPr id="22590" name="矩形 36"/>
            <p:cNvSpPr>
              <a:spLocks noChangeArrowheads="1"/>
            </p:cNvSpPr>
            <p:nvPr/>
          </p:nvSpPr>
          <p:spPr bwMode="auto">
            <a:xfrm>
              <a:off x="4947888"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t>
              </a:r>
              <a:endParaRPr lang="en-US" altLang="zh-CN" sz="1600" b="1" baseline="-25000">
                <a:solidFill>
                  <a:schemeClr val="bg2"/>
                </a:solidFill>
                <a:ea typeface="仿宋_GB2312" pitchFamily="49" charset="-122"/>
              </a:endParaRPr>
            </a:p>
          </p:txBody>
        </p:sp>
        <p:sp>
          <p:nvSpPr>
            <p:cNvPr id="22591" name="矩形 37"/>
            <p:cNvSpPr>
              <a:spLocks noChangeArrowheads="1"/>
            </p:cNvSpPr>
            <p:nvPr/>
          </p:nvSpPr>
          <p:spPr bwMode="auto">
            <a:xfrm>
              <a:off x="5656736"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p</a:t>
              </a:r>
              <a:r>
                <a:rPr lang="en-US" altLang="zh-CN" sz="1600" b="1" baseline="-25000">
                  <a:solidFill>
                    <a:schemeClr val="bg2"/>
                  </a:solidFill>
                  <a:ea typeface="仿宋_GB2312" pitchFamily="49" charset="-122"/>
                </a:rPr>
                <a:t>j-3</a:t>
              </a:r>
            </a:p>
          </p:txBody>
        </p:sp>
        <p:sp>
          <p:nvSpPr>
            <p:cNvPr id="22592" name="矩形 38"/>
            <p:cNvSpPr>
              <a:spLocks noChangeArrowheads="1"/>
            </p:cNvSpPr>
            <p:nvPr/>
          </p:nvSpPr>
          <p:spPr bwMode="auto">
            <a:xfrm>
              <a:off x="6365584"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p</a:t>
              </a:r>
              <a:r>
                <a:rPr lang="en-US" altLang="zh-CN" sz="1600" b="1" baseline="-25000">
                  <a:solidFill>
                    <a:schemeClr val="bg2"/>
                  </a:solidFill>
                  <a:ea typeface="仿宋_GB2312" pitchFamily="49" charset="-122"/>
                </a:rPr>
                <a:t>j-2</a:t>
              </a:r>
            </a:p>
          </p:txBody>
        </p:sp>
        <p:sp>
          <p:nvSpPr>
            <p:cNvPr id="22593" name="矩形 65"/>
            <p:cNvSpPr>
              <a:spLocks noChangeArrowheads="1"/>
            </p:cNvSpPr>
            <p:nvPr/>
          </p:nvSpPr>
          <p:spPr bwMode="auto">
            <a:xfrm>
              <a:off x="7082080"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p</a:t>
              </a:r>
              <a:r>
                <a:rPr lang="en-US" altLang="zh-CN" sz="1600" b="1" baseline="-25000">
                  <a:solidFill>
                    <a:schemeClr val="bg2"/>
                  </a:solidFill>
                  <a:ea typeface="仿宋_GB2312" pitchFamily="49" charset="-122"/>
                </a:rPr>
                <a:t>j-1</a:t>
              </a:r>
            </a:p>
          </p:txBody>
        </p:sp>
        <p:sp>
          <p:nvSpPr>
            <p:cNvPr id="22594" name="矩形 66"/>
            <p:cNvSpPr>
              <a:spLocks noChangeArrowheads="1"/>
            </p:cNvSpPr>
            <p:nvPr/>
          </p:nvSpPr>
          <p:spPr bwMode="auto">
            <a:xfrm>
              <a:off x="7790928"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p</a:t>
              </a:r>
              <a:r>
                <a:rPr lang="en-US" altLang="zh-CN" sz="1600" b="1" baseline="-25000">
                  <a:solidFill>
                    <a:schemeClr val="bg2"/>
                  </a:solidFill>
                  <a:ea typeface="仿宋_GB2312" pitchFamily="49" charset="-122"/>
                </a:rPr>
                <a:t>j</a:t>
              </a:r>
            </a:p>
          </p:txBody>
        </p:sp>
        <p:sp>
          <p:nvSpPr>
            <p:cNvPr id="22595" name="矩形 67"/>
            <p:cNvSpPr>
              <a:spLocks noChangeArrowheads="1"/>
            </p:cNvSpPr>
            <p:nvPr/>
          </p:nvSpPr>
          <p:spPr bwMode="auto">
            <a:xfrm>
              <a:off x="2821344"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p</a:t>
              </a:r>
              <a:r>
                <a:rPr lang="en-US" altLang="zh-CN" sz="1600" b="1" baseline="-25000">
                  <a:solidFill>
                    <a:schemeClr val="bg2"/>
                  </a:solidFill>
                  <a:ea typeface="仿宋_GB2312" pitchFamily="49" charset="-122"/>
                </a:rPr>
                <a:t>1</a:t>
              </a:r>
            </a:p>
          </p:txBody>
        </p:sp>
        <p:sp>
          <p:nvSpPr>
            <p:cNvPr id="22596" name="矩形 68"/>
            <p:cNvSpPr>
              <a:spLocks noChangeArrowheads="1"/>
            </p:cNvSpPr>
            <p:nvPr/>
          </p:nvSpPr>
          <p:spPr bwMode="auto">
            <a:xfrm>
              <a:off x="2112496"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p</a:t>
              </a:r>
              <a:r>
                <a:rPr lang="en-US" altLang="zh-CN" sz="1600" b="1" baseline="-25000">
                  <a:solidFill>
                    <a:schemeClr val="bg2"/>
                  </a:solidFill>
                  <a:ea typeface="仿宋_GB2312" pitchFamily="49" charset="-122"/>
                </a:rPr>
                <a:t>0</a:t>
              </a:r>
            </a:p>
          </p:txBody>
        </p:sp>
      </p:grpSp>
      <p:grpSp>
        <p:nvGrpSpPr>
          <p:cNvPr id="22536" name="组合 78"/>
          <p:cNvGrpSpPr>
            <a:grpSpLocks/>
          </p:cNvGrpSpPr>
          <p:nvPr/>
        </p:nvGrpSpPr>
        <p:grpSpPr bwMode="auto">
          <a:xfrm>
            <a:off x="420688" y="2060848"/>
            <a:ext cx="5676900" cy="280988"/>
            <a:chOff x="1201624" y="2085265"/>
            <a:chExt cx="7797328" cy="369332"/>
          </a:xfrm>
        </p:grpSpPr>
        <p:sp>
          <p:nvSpPr>
            <p:cNvPr id="22577" name="矩形 69"/>
            <p:cNvSpPr>
              <a:spLocks noChangeArrowheads="1"/>
            </p:cNvSpPr>
            <p:nvPr/>
          </p:nvSpPr>
          <p:spPr bwMode="auto">
            <a:xfrm>
              <a:off x="3328168" y="2085265"/>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t</a:t>
              </a:r>
              <a:r>
                <a:rPr lang="en-US" altLang="zh-CN" sz="1600" b="1" baseline="-25000">
                  <a:solidFill>
                    <a:schemeClr val="bg2"/>
                  </a:solidFill>
                  <a:ea typeface="仿宋_GB2312" pitchFamily="49" charset="-122"/>
                </a:rPr>
                <a:t>s+2</a:t>
              </a:r>
            </a:p>
          </p:txBody>
        </p:sp>
        <p:sp>
          <p:nvSpPr>
            <p:cNvPr id="22578" name="矩形 70"/>
            <p:cNvSpPr>
              <a:spLocks noChangeArrowheads="1"/>
            </p:cNvSpPr>
            <p:nvPr/>
          </p:nvSpPr>
          <p:spPr bwMode="auto">
            <a:xfrm>
              <a:off x="4037016" y="2085265"/>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t</a:t>
              </a:r>
              <a:r>
                <a:rPr lang="en-US" altLang="zh-CN" sz="1600" b="1" baseline="-25000">
                  <a:solidFill>
                    <a:schemeClr val="bg2"/>
                  </a:solidFill>
                  <a:ea typeface="仿宋_GB2312" pitchFamily="49" charset="-122"/>
                </a:rPr>
                <a:t>s+3</a:t>
              </a:r>
            </a:p>
          </p:txBody>
        </p:sp>
        <p:sp>
          <p:nvSpPr>
            <p:cNvPr id="22579" name="矩形 71"/>
            <p:cNvSpPr>
              <a:spLocks noChangeArrowheads="1"/>
            </p:cNvSpPr>
            <p:nvPr/>
          </p:nvSpPr>
          <p:spPr bwMode="auto">
            <a:xfrm>
              <a:off x="4745864" y="2085265"/>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t>
              </a:r>
              <a:endParaRPr lang="en-US" altLang="zh-CN" sz="1600" b="1" baseline="-25000">
                <a:solidFill>
                  <a:schemeClr val="bg2"/>
                </a:solidFill>
                <a:ea typeface="仿宋_GB2312" pitchFamily="49" charset="-122"/>
              </a:endParaRPr>
            </a:p>
          </p:txBody>
        </p:sp>
        <p:sp>
          <p:nvSpPr>
            <p:cNvPr id="22580" name="矩形 72"/>
            <p:cNvSpPr>
              <a:spLocks noChangeArrowheads="1"/>
            </p:cNvSpPr>
            <p:nvPr/>
          </p:nvSpPr>
          <p:spPr bwMode="auto">
            <a:xfrm>
              <a:off x="5454712" y="2085265"/>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t</a:t>
              </a:r>
              <a:r>
                <a:rPr lang="en-US" altLang="zh-CN" sz="1600" b="1" baseline="-25000">
                  <a:solidFill>
                    <a:schemeClr val="bg2"/>
                  </a:solidFill>
                  <a:ea typeface="仿宋_GB2312" pitchFamily="49" charset="-122"/>
                </a:rPr>
                <a:t>s+j-3</a:t>
              </a:r>
            </a:p>
          </p:txBody>
        </p:sp>
        <p:sp>
          <p:nvSpPr>
            <p:cNvPr id="22581" name="矩形 73"/>
            <p:cNvSpPr>
              <a:spLocks noChangeArrowheads="1"/>
            </p:cNvSpPr>
            <p:nvPr/>
          </p:nvSpPr>
          <p:spPr bwMode="auto">
            <a:xfrm>
              <a:off x="6163560" y="2085265"/>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t</a:t>
              </a:r>
              <a:r>
                <a:rPr lang="en-US" altLang="zh-CN" sz="1600" b="1" baseline="-25000">
                  <a:solidFill>
                    <a:schemeClr val="bg2"/>
                  </a:solidFill>
                  <a:ea typeface="仿宋_GB2312" pitchFamily="49" charset="-122"/>
                </a:rPr>
                <a:t>s+j-2</a:t>
              </a:r>
            </a:p>
          </p:txBody>
        </p:sp>
        <p:sp>
          <p:nvSpPr>
            <p:cNvPr id="22582" name="矩形 74"/>
            <p:cNvSpPr>
              <a:spLocks noChangeArrowheads="1"/>
            </p:cNvSpPr>
            <p:nvPr/>
          </p:nvSpPr>
          <p:spPr bwMode="auto">
            <a:xfrm>
              <a:off x="6872408" y="2085265"/>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t</a:t>
              </a:r>
              <a:r>
                <a:rPr lang="en-US" altLang="zh-CN" sz="1600" b="1" baseline="-25000">
                  <a:solidFill>
                    <a:schemeClr val="bg2"/>
                  </a:solidFill>
                  <a:ea typeface="仿宋_GB2312" pitchFamily="49" charset="-122"/>
                </a:rPr>
                <a:t>s+j-1</a:t>
              </a:r>
            </a:p>
          </p:txBody>
        </p:sp>
        <p:sp>
          <p:nvSpPr>
            <p:cNvPr id="22583" name="矩形 75"/>
            <p:cNvSpPr>
              <a:spLocks noChangeArrowheads="1"/>
            </p:cNvSpPr>
            <p:nvPr/>
          </p:nvSpPr>
          <p:spPr bwMode="auto">
            <a:xfrm>
              <a:off x="7581256" y="2085265"/>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t</a:t>
              </a:r>
              <a:r>
                <a:rPr lang="en-US" altLang="zh-CN" sz="1600" b="1" baseline="-25000">
                  <a:solidFill>
                    <a:schemeClr val="bg2"/>
                  </a:solidFill>
                  <a:ea typeface="仿宋_GB2312" pitchFamily="49" charset="-122"/>
                </a:rPr>
                <a:t>s+j</a:t>
              </a:r>
            </a:p>
          </p:txBody>
        </p:sp>
        <p:sp>
          <p:nvSpPr>
            <p:cNvPr id="22584" name="矩形 76"/>
            <p:cNvSpPr>
              <a:spLocks noChangeArrowheads="1"/>
            </p:cNvSpPr>
            <p:nvPr/>
          </p:nvSpPr>
          <p:spPr bwMode="auto">
            <a:xfrm>
              <a:off x="2619320" y="2085265"/>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t</a:t>
              </a:r>
              <a:r>
                <a:rPr lang="en-US" altLang="zh-CN" sz="1600" b="1" baseline="-25000">
                  <a:solidFill>
                    <a:schemeClr val="bg2"/>
                  </a:solidFill>
                  <a:ea typeface="仿宋_GB2312" pitchFamily="49" charset="-122"/>
                </a:rPr>
                <a:t>s+1</a:t>
              </a:r>
            </a:p>
          </p:txBody>
        </p:sp>
        <p:sp>
          <p:nvSpPr>
            <p:cNvPr id="22585" name="矩形 77"/>
            <p:cNvSpPr>
              <a:spLocks noChangeArrowheads="1"/>
            </p:cNvSpPr>
            <p:nvPr/>
          </p:nvSpPr>
          <p:spPr bwMode="auto">
            <a:xfrm>
              <a:off x="1910472" y="2085265"/>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t</a:t>
              </a:r>
              <a:r>
                <a:rPr lang="en-US" altLang="zh-CN" sz="1600" b="1" baseline="-25000">
                  <a:solidFill>
                    <a:schemeClr val="bg2"/>
                  </a:solidFill>
                  <a:ea typeface="仿宋_GB2312" pitchFamily="49" charset="-122"/>
                </a:rPr>
                <a:t>s</a:t>
              </a:r>
            </a:p>
          </p:txBody>
        </p:sp>
        <p:sp>
          <p:nvSpPr>
            <p:cNvPr id="22586" name="矩形 80"/>
            <p:cNvSpPr>
              <a:spLocks noChangeArrowheads="1"/>
            </p:cNvSpPr>
            <p:nvPr/>
          </p:nvSpPr>
          <p:spPr bwMode="auto">
            <a:xfrm>
              <a:off x="1201624" y="2085265"/>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t>
              </a:r>
              <a:endParaRPr lang="en-US" altLang="zh-CN" sz="1600" b="1" baseline="-25000">
                <a:solidFill>
                  <a:schemeClr val="bg2"/>
                </a:solidFill>
                <a:ea typeface="仿宋_GB2312" pitchFamily="49" charset="-122"/>
              </a:endParaRPr>
            </a:p>
          </p:txBody>
        </p:sp>
        <p:sp>
          <p:nvSpPr>
            <p:cNvPr id="22587" name="矩形 81"/>
            <p:cNvSpPr>
              <a:spLocks noChangeArrowheads="1"/>
            </p:cNvSpPr>
            <p:nvPr/>
          </p:nvSpPr>
          <p:spPr bwMode="auto">
            <a:xfrm>
              <a:off x="8290104" y="2085265"/>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t>
              </a:r>
              <a:endParaRPr lang="en-US" altLang="zh-CN" sz="1600" b="1" baseline="-25000">
                <a:solidFill>
                  <a:schemeClr val="bg2"/>
                </a:solidFill>
                <a:ea typeface="仿宋_GB2312" pitchFamily="49" charset="-122"/>
              </a:endParaRPr>
            </a:p>
          </p:txBody>
        </p:sp>
      </p:grpSp>
      <p:sp>
        <p:nvSpPr>
          <p:cNvPr id="22537" name="TextBox 82"/>
          <p:cNvSpPr txBox="1">
            <a:spLocks noChangeArrowheads="1"/>
          </p:cNvSpPr>
          <p:nvPr/>
        </p:nvSpPr>
        <p:spPr bwMode="auto">
          <a:xfrm>
            <a:off x="5216525" y="2397398"/>
            <a:ext cx="30956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C00000"/>
                </a:solidFill>
                <a:ea typeface="黑体" pitchFamily="2" charset="-122"/>
                <a:cs typeface="Arial" charset="0"/>
              </a:rPr>
              <a:t>≠</a:t>
            </a:r>
            <a:endParaRPr lang="zh-CN" altLang="en-US" sz="1600" b="1">
              <a:solidFill>
                <a:srgbClr val="C00000"/>
              </a:solidFill>
              <a:ea typeface="黑体" pitchFamily="2" charset="-122"/>
              <a:cs typeface="Arial" charset="0"/>
            </a:endParaRPr>
          </a:p>
        </p:txBody>
      </p:sp>
      <p:sp>
        <p:nvSpPr>
          <p:cNvPr id="22538" name="TextBox 86"/>
          <p:cNvSpPr txBox="1">
            <a:spLocks noChangeArrowheads="1"/>
          </p:cNvSpPr>
          <p:nvPr/>
        </p:nvSpPr>
        <p:spPr bwMode="auto">
          <a:xfrm>
            <a:off x="1066800" y="2421211"/>
            <a:ext cx="31750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a:t>
            </a:r>
            <a:endParaRPr lang="zh-CN" altLang="en-US" sz="1600" b="1">
              <a:solidFill>
                <a:srgbClr val="000099"/>
              </a:solidFill>
              <a:ea typeface="黑体" pitchFamily="2" charset="-122"/>
            </a:endParaRPr>
          </a:p>
        </p:txBody>
      </p:sp>
      <p:sp>
        <p:nvSpPr>
          <p:cNvPr id="22539" name="TextBox 87"/>
          <p:cNvSpPr txBox="1">
            <a:spLocks noChangeArrowheads="1"/>
          </p:cNvSpPr>
          <p:nvPr/>
        </p:nvSpPr>
        <p:spPr bwMode="auto">
          <a:xfrm>
            <a:off x="1584325" y="2421211"/>
            <a:ext cx="319088"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a:t>
            </a:r>
            <a:endParaRPr lang="zh-CN" altLang="en-US" sz="1600" b="1">
              <a:solidFill>
                <a:srgbClr val="000099"/>
              </a:solidFill>
              <a:ea typeface="黑体" pitchFamily="2" charset="-122"/>
            </a:endParaRPr>
          </a:p>
        </p:txBody>
      </p:sp>
      <p:sp>
        <p:nvSpPr>
          <p:cNvPr id="22540" name="TextBox 88"/>
          <p:cNvSpPr txBox="1">
            <a:spLocks noChangeArrowheads="1"/>
          </p:cNvSpPr>
          <p:nvPr/>
        </p:nvSpPr>
        <p:spPr bwMode="auto">
          <a:xfrm>
            <a:off x="2100263" y="2421211"/>
            <a:ext cx="319087"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a:t>
            </a:r>
            <a:endParaRPr lang="zh-CN" altLang="en-US" sz="1600" b="1">
              <a:solidFill>
                <a:srgbClr val="000099"/>
              </a:solidFill>
              <a:ea typeface="黑体" pitchFamily="2" charset="-122"/>
            </a:endParaRPr>
          </a:p>
        </p:txBody>
      </p:sp>
      <p:sp>
        <p:nvSpPr>
          <p:cNvPr id="22541" name="TextBox 89"/>
          <p:cNvSpPr txBox="1">
            <a:spLocks noChangeArrowheads="1"/>
          </p:cNvSpPr>
          <p:nvPr/>
        </p:nvSpPr>
        <p:spPr bwMode="auto">
          <a:xfrm>
            <a:off x="2616200" y="2421211"/>
            <a:ext cx="319088"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a:t>
            </a:r>
            <a:endParaRPr lang="zh-CN" altLang="en-US" sz="1600" b="1">
              <a:solidFill>
                <a:srgbClr val="000099"/>
              </a:solidFill>
              <a:ea typeface="黑体" pitchFamily="2" charset="-122"/>
            </a:endParaRPr>
          </a:p>
        </p:txBody>
      </p:sp>
      <p:sp>
        <p:nvSpPr>
          <p:cNvPr id="22542" name="TextBox 90"/>
          <p:cNvSpPr txBox="1">
            <a:spLocks noChangeArrowheads="1"/>
          </p:cNvSpPr>
          <p:nvPr/>
        </p:nvSpPr>
        <p:spPr bwMode="auto">
          <a:xfrm>
            <a:off x="3130550" y="2421211"/>
            <a:ext cx="319088"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a:t>
            </a:r>
            <a:endParaRPr lang="zh-CN" altLang="en-US" sz="1600" b="1">
              <a:solidFill>
                <a:srgbClr val="000099"/>
              </a:solidFill>
              <a:ea typeface="黑体" pitchFamily="2" charset="-122"/>
            </a:endParaRPr>
          </a:p>
        </p:txBody>
      </p:sp>
      <p:sp>
        <p:nvSpPr>
          <p:cNvPr id="22543" name="TextBox 91"/>
          <p:cNvSpPr txBox="1">
            <a:spLocks noChangeArrowheads="1"/>
          </p:cNvSpPr>
          <p:nvPr/>
        </p:nvSpPr>
        <p:spPr bwMode="auto">
          <a:xfrm>
            <a:off x="3646488" y="2421211"/>
            <a:ext cx="319087"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a:t>
            </a:r>
            <a:endParaRPr lang="zh-CN" altLang="en-US" sz="1600" b="1">
              <a:solidFill>
                <a:srgbClr val="000099"/>
              </a:solidFill>
              <a:ea typeface="黑体" pitchFamily="2" charset="-122"/>
            </a:endParaRPr>
          </a:p>
        </p:txBody>
      </p:sp>
      <p:sp>
        <p:nvSpPr>
          <p:cNvPr id="22544" name="TextBox 92"/>
          <p:cNvSpPr txBox="1">
            <a:spLocks noChangeArrowheads="1"/>
          </p:cNvSpPr>
          <p:nvPr/>
        </p:nvSpPr>
        <p:spPr bwMode="auto">
          <a:xfrm>
            <a:off x="4159250" y="2421211"/>
            <a:ext cx="31750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a:t>
            </a:r>
            <a:endParaRPr lang="zh-CN" altLang="en-US" sz="1600" b="1">
              <a:solidFill>
                <a:srgbClr val="000099"/>
              </a:solidFill>
              <a:ea typeface="黑体" pitchFamily="2" charset="-122"/>
            </a:endParaRPr>
          </a:p>
        </p:txBody>
      </p:sp>
      <p:sp>
        <p:nvSpPr>
          <p:cNvPr id="22545" name="TextBox 93"/>
          <p:cNvSpPr txBox="1">
            <a:spLocks noChangeArrowheads="1"/>
          </p:cNvSpPr>
          <p:nvPr/>
        </p:nvSpPr>
        <p:spPr bwMode="auto">
          <a:xfrm>
            <a:off x="4681538" y="2421211"/>
            <a:ext cx="31750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a:t>
            </a:r>
            <a:endParaRPr lang="zh-CN" altLang="en-US" sz="1600" b="1">
              <a:solidFill>
                <a:srgbClr val="000099"/>
              </a:solidFill>
              <a:ea typeface="黑体" pitchFamily="2" charset="-122"/>
            </a:endParaRPr>
          </a:p>
        </p:txBody>
      </p:sp>
      <p:grpSp>
        <p:nvGrpSpPr>
          <p:cNvPr id="4" name="组合 94"/>
          <p:cNvGrpSpPr>
            <a:grpSpLocks/>
          </p:cNvGrpSpPr>
          <p:nvPr/>
        </p:nvGrpSpPr>
        <p:grpSpPr bwMode="auto">
          <a:xfrm>
            <a:off x="1446213" y="3380061"/>
            <a:ext cx="3613150" cy="280987"/>
            <a:chOff x="2112496" y="2774112"/>
            <a:chExt cx="4961936" cy="369332"/>
          </a:xfrm>
        </p:grpSpPr>
        <p:sp>
          <p:nvSpPr>
            <p:cNvPr id="22570" name="矩形 95"/>
            <p:cNvSpPr>
              <a:spLocks noChangeArrowheads="1"/>
            </p:cNvSpPr>
            <p:nvPr/>
          </p:nvSpPr>
          <p:spPr bwMode="auto">
            <a:xfrm>
              <a:off x="3530192"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p</a:t>
              </a:r>
              <a:r>
                <a:rPr lang="en-US" altLang="zh-CN" sz="1600" b="1" baseline="-25000">
                  <a:solidFill>
                    <a:schemeClr val="bg2"/>
                  </a:solidFill>
                  <a:ea typeface="仿宋_GB2312" pitchFamily="49" charset="-122"/>
                </a:rPr>
                <a:t>2</a:t>
              </a:r>
            </a:p>
          </p:txBody>
        </p:sp>
        <p:sp>
          <p:nvSpPr>
            <p:cNvPr id="22571" name="矩形 96"/>
            <p:cNvSpPr>
              <a:spLocks noChangeArrowheads="1"/>
            </p:cNvSpPr>
            <p:nvPr/>
          </p:nvSpPr>
          <p:spPr bwMode="auto">
            <a:xfrm>
              <a:off x="4239040"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p</a:t>
              </a:r>
              <a:r>
                <a:rPr lang="en-US" altLang="zh-CN" sz="1600" b="1" baseline="-25000">
                  <a:solidFill>
                    <a:schemeClr val="bg2"/>
                  </a:solidFill>
                  <a:ea typeface="仿宋_GB2312" pitchFamily="49" charset="-122"/>
                </a:rPr>
                <a:t>3</a:t>
              </a:r>
            </a:p>
          </p:txBody>
        </p:sp>
        <p:sp>
          <p:nvSpPr>
            <p:cNvPr id="22572" name="矩形 97"/>
            <p:cNvSpPr>
              <a:spLocks noChangeArrowheads="1"/>
            </p:cNvSpPr>
            <p:nvPr/>
          </p:nvSpPr>
          <p:spPr bwMode="auto">
            <a:xfrm>
              <a:off x="4947888"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t>
              </a:r>
              <a:endParaRPr lang="en-US" altLang="zh-CN" sz="1600" b="1" baseline="-25000">
                <a:solidFill>
                  <a:schemeClr val="bg2"/>
                </a:solidFill>
                <a:ea typeface="仿宋_GB2312" pitchFamily="49" charset="-122"/>
              </a:endParaRPr>
            </a:p>
          </p:txBody>
        </p:sp>
        <p:sp>
          <p:nvSpPr>
            <p:cNvPr id="22573" name="矩形 98"/>
            <p:cNvSpPr>
              <a:spLocks noChangeArrowheads="1"/>
            </p:cNvSpPr>
            <p:nvPr/>
          </p:nvSpPr>
          <p:spPr bwMode="auto">
            <a:xfrm>
              <a:off x="5656736"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p</a:t>
              </a:r>
              <a:r>
                <a:rPr lang="en-US" altLang="zh-CN" sz="1600" b="1" baseline="-25000">
                  <a:solidFill>
                    <a:schemeClr val="bg2"/>
                  </a:solidFill>
                  <a:ea typeface="仿宋_GB2312" pitchFamily="49" charset="-122"/>
                </a:rPr>
                <a:t>j-3</a:t>
              </a:r>
            </a:p>
          </p:txBody>
        </p:sp>
        <p:sp>
          <p:nvSpPr>
            <p:cNvPr id="22574" name="矩形 99"/>
            <p:cNvSpPr>
              <a:spLocks noChangeArrowheads="1"/>
            </p:cNvSpPr>
            <p:nvPr/>
          </p:nvSpPr>
          <p:spPr bwMode="auto">
            <a:xfrm>
              <a:off x="6365584"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p</a:t>
              </a:r>
              <a:r>
                <a:rPr lang="en-US" altLang="zh-CN" sz="1600" b="1" baseline="-25000">
                  <a:solidFill>
                    <a:schemeClr val="bg2"/>
                  </a:solidFill>
                  <a:ea typeface="仿宋_GB2312" pitchFamily="49" charset="-122"/>
                </a:rPr>
                <a:t>j-2</a:t>
              </a:r>
            </a:p>
          </p:txBody>
        </p:sp>
        <p:sp>
          <p:nvSpPr>
            <p:cNvPr id="22575" name="矩形 102"/>
            <p:cNvSpPr>
              <a:spLocks noChangeArrowheads="1"/>
            </p:cNvSpPr>
            <p:nvPr/>
          </p:nvSpPr>
          <p:spPr bwMode="auto">
            <a:xfrm>
              <a:off x="2821344"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p</a:t>
              </a:r>
              <a:r>
                <a:rPr lang="en-US" altLang="zh-CN" sz="1600" b="1" baseline="-25000">
                  <a:solidFill>
                    <a:schemeClr val="bg2"/>
                  </a:solidFill>
                  <a:ea typeface="仿宋_GB2312" pitchFamily="49" charset="-122"/>
                </a:rPr>
                <a:t>1</a:t>
              </a:r>
            </a:p>
          </p:txBody>
        </p:sp>
        <p:sp>
          <p:nvSpPr>
            <p:cNvPr id="22576" name="矩形 103"/>
            <p:cNvSpPr>
              <a:spLocks noChangeArrowheads="1"/>
            </p:cNvSpPr>
            <p:nvPr/>
          </p:nvSpPr>
          <p:spPr bwMode="auto">
            <a:xfrm>
              <a:off x="2112496"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p</a:t>
              </a:r>
              <a:r>
                <a:rPr lang="en-US" altLang="zh-CN" sz="1600" b="1" baseline="-25000">
                  <a:solidFill>
                    <a:schemeClr val="bg2"/>
                  </a:solidFill>
                  <a:ea typeface="仿宋_GB2312" pitchFamily="49" charset="-122"/>
                </a:rPr>
                <a:t>0</a:t>
              </a:r>
            </a:p>
          </p:txBody>
        </p:sp>
      </p:grpSp>
      <p:grpSp>
        <p:nvGrpSpPr>
          <p:cNvPr id="5" name="组合 104"/>
          <p:cNvGrpSpPr>
            <a:grpSpLocks/>
          </p:cNvGrpSpPr>
          <p:nvPr/>
        </p:nvGrpSpPr>
        <p:grpSpPr bwMode="auto">
          <a:xfrm>
            <a:off x="1958975" y="4010298"/>
            <a:ext cx="3097213" cy="282575"/>
            <a:chOff x="2112496" y="2774112"/>
            <a:chExt cx="4253088" cy="369332"/>
          </a:xfrm>
        </p:grpSpPr>
        <p:sp>
          <p:nvSpPr>
            <p:cNvPr id="22564" name="矩形 105"/>
            <p:cNvSpPr>
              <a:spLocks noChangeArrowheads="1"/>
            </p:cNvSpPr>
            <p:nvPr/>
          </p:nvSpPr>
          <p:spPr bwMode="auto">
            <a:xfrm>
              <a:off x="3530192"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p</a:t>
              </a:r>
              <a:r>
                <a:rPr lang="en-US" altLang="zh-CN" sz="1600" b="1" baseline="-25000">
                  <a:solidFill>
                    <a:schemeClr val="bg2"/>
                  </a:solidFill>
                  <a:ea typeface="仿宋_GB2312" pitchFamily="49" charset="-122"/>
                </a:rPr>
                <a:t>2</a:t>
              </a:r>
            </a:p>
          </p:txBody>
        </p:sp>
        <p:sp>
          <p:nvSpPr>
            <p:cNvPr id="22565" name="矩形 106"/>
            <p:cNvSpPr>
              <a:spLocks noChangeArrowheads="1"/>
            </p:cNvSpPr>
            <p:nvPr/>
          </p:nvSpPr>
          <p:spPr bwMode="auto">
            <a:xfrm>
              <a:off x="4239040"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p</a:t>
              </a:r>
              <a:r>
                <a:rPr lang="en-US" altLang="zh-CN" sz="1600" b="1" baseline="-25000">
                  <a:solidFill>
                    <a:schemeClr val="bg2"/>
                  </a:solidFill>
                  <a:ea typeface="仿宋_GB2312" pitchFamily="49" charset="-122"/>
                </a:rPr>
                <a:t>3</a:t>
              </a:r>
            </a:p>
          </p:txBody>
        </p:sp>
        <p:sp>
          <p:nvSpPr>
            <p:cNvPr id="22566" name="矩形 107"/>
            <p:cNvSpPr>
              <a:spLocks noChangeArrowheads="1"/>
            </p:cNvSpPr>
            <p:nvPr/>
          </p:nvSpPr>
          <p:spPr bwMode="auto">
            <a:xfrm>
              <a:off x="4947888"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t>
              </a:r>
              <a:endParaRPr lang="en-US" altLang="zh-CN" sz="1600" b="1" baseline="-25000">
                <a:solidFill>
                  <a:schemeClr val="bg2"/>
                </a:solidFill>
                <a:ea typeface="仿宋_GB2312" pitchFamily="49" charset="-122"/>
              </a:endParaRPr>
            </a:p>
          </p:txBody>
        </p:sp>
        <p:sp>
          <p:nvSpPr>
            <p:cNvPr id="22567" name="矩形 108"/>
            <p:cNvSpPr>
              <a:spLocks noChangeArrowheads="1"/>
            </p:cNvSpPr>
            <p:nvPr/>
          </p:nvSpPr>
          <p:spPr bwMode="auto">
            <a:xfrm>
              <a:off x="5656736"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p</a:t>
              </a:r>
              <a:r>
                <a:rPr lang="en-US" altLang="zh-CN" sz="1600" b="1" baseline="-25000">
                  <a:solidFill>
                    <a:schemeClr val="bg2"/>
                  </a:solidFill>
                  <a:ea typeface="仿宋_GB2312" pitchFamily="49" charset="-122"/>
                </a:rPr>
                <a:t>j-3</a:t>
              </a:r>
            </a:p>
          </p:txBody>
        </p:sp>
        <p:sp>
          <p:nvSpPr>
            <p:cNvPr id="22568" name="矩形 110"/>
            <p:cNvSpPr>
              <a:spLocks noChangeArrowheads="1"/>
            </p:cNvSpPr>
            <p:nvPr/>
          </p:nvSpPr>
          <p:spPr bwMode="auto">
            <a:xfrm>
              <a:off x="2821344"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p</a:t>
              </a:r>
              <a:r>
                <a:rPr lang="en-US" altLang="zh-CN" sz="1600" b="1" baseline="-25000">
                  <a:solidFill>
                    <a:schemeClr val="bg2"/>
                  </a:solidFill>
                  <a:ea typeface="仿宋_GB2312" pitchFamily="49" charset="-122"/>
                </a:rPr>
                <a:t>1</a:t>
              </a:r>
            </a:p>
          </p:txBody>
        </p:sp>
        <p:sp>
          <p:nvSpPr>
            <p:cNvPr id="22569" name="矩形 111"/>
            <p:cNvSpPr>
              <a:spLocks noChangeArrowheads="1"/>
            </p:cNvSpPr>
            <p:nvPr/>
          </p:nvSpPr>
          <p:spPr bwMode="auto">
            <a:xfrm>
              <a:off x="2112496"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p</a:t>
              </a:r>
              <a:r>
                <a:rPr lang="en-US" altLang="zh-CN" sz="1600" b="1" baseline="-25000">
                  <a:solidFill>
                    <a:schemeClr val="bg2"/>
                  </a:solidFill>
                  <a:ea typeface="仿宋_GB2312" pitchFamily="49" charset="-122"/>
                </a:rPr>
                <a:t>0</a:t>
              </a:r>
            </a:p>
          </p:txBody>
        </p:sp>
      </p:grpSp>
      <p:sp>
        <p:nvSpPr>
          <p:cNvPr id="22548" name="TextBox 3"/>
          <p:cNvSpPr txBox="1">
            <a:spLocks noChangeArrowheads="1"/>
          </p:cNvSpPr>
          <p:nvPr/>
        </p:nvSpPr>
        <p:spPr bwMode="auto">
          <a:xfrm>
            <a:off x="6227763" y="2311673"/>
            <a:ext cx="2544762"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1600" b="1">
                <a:solidFill>
                  <a:srgbClr val="000099"/>
                </a:solidFill>
                <a:ea typeface="黑体" pitchFamily="2" charset="-122"/>
              </a:rPr>
              <a:t>设</a:t>
            </a:r>
            <a:r>
              <a:rPr lang="en-US" altLang="zh-CN" sz="1600" b="1">
                <a:solidFill>
                  <a:srgbClr val="000099"/>
                </a:solidFill>
                <a:ea typeface="黑体" pitchFamily="2" charset="-122"/>
              </a:rPr>
              <a:t>T[s, s+j-1] = P[0, j-1]</a:t>
            </a:r>
            <a:r>
              <a:rPr lang="zh-CN" altLang="en-US" sz="1600" b="1">
                <a:solidFill>
                  <a:srgbClr val="000099"/>
                </a:solidFill>
                <a:ea typeface="黑体" pitchFamily="2" charset="-122"/>
              </a:rPr>
              <a:t>，</a:t>
            </a:r>
            <a:endParaRPr lang="en-US" altLang="zh-CN" sz="1600" b="1">
              <a:solidFill>
                <a:srgbClr val="000099"/>
              </a:solidFill>
              <a:ea typeface="黑体" pitchFamily="2" charset="-122"/>
            </a:endParaRPr>
          </a:p>
          <a:p>
            <a:pPr eaLnBrk="1" hangingPunct="1"/>
            <a:r>
              <a:rPr lang="zh-CN" altLang="en-US" sz="1600" b="1">
                <a:solidFill>
                  <a:srgbClr val="000099"/>
                </a:solidFill>
                <a:ea typeface="黑体" pitchFamily="2" charset="-122"/>
              </a:rPr>
              <a:t>但</a:t>
            </a:r>
            <a:r>
              <a:rPr lang="en-US" altLang="zh-CN" sz="1600" b="1">
                <a:solidFill>
                  <a:srgbClr val="000099"/>
                </a:solidFill>
                <a:ea typeface="黑体" pitchFamily="2" charset="-122"/>
              </a:rPr>
              <a:t>T[s, s+j] </a:t>
            </a:r>
            <a:r>
              <a:rPr lang="en-US" altLang="zh-CN" sz="1600" b="1">
                <a:solidFill>
                  <a:srgbClr val="000099"/>
                </a:solidFill>
                <a:ea typeface="黑体" pitchFamily="2" charset="-122"/>
                <a:cs typeface="Arial" charset="0"/>
              </a:rPr>
              <a:t>≠</a:t>
            </a:r>
            <a:r>
              <a:rPr lang="en-US" altLang="zh-CN" sz="1600" b="1">
                <a:solidFill>
                  <a:srgbClr val="000099"/>
                </a:solidFill>
                <a:ea typeface="黑体" pitchFamily="2" charset="-122"/>
              </a:rPr>
              <a:t> P[0, j]</a:t>
            </a:r>
            <a:endParaRPr lang="zh-CN" altLang="en-US" sz="1600" b="1" baseline="-25000">
              <a:solidFill>
                <a:srgbClr val="000099"/>
              </a:solidFill>
              <a:ea typeface="黑体" pitchFamily="2" charset="-122"/>
            </a:endParaRPr>
          </a:p>
        </p:txBody>
      </p:sp>
      <p:sp>
        <p:nvSpPr>
          <p:cNvPr id="21525" name="TextBox 33"/>
          <p:cNvSpPr txBox="1">
            <a:spLocks noChangeArrowheads="1"/>
          </p:cNvSpPr>
          <p:nvPr/>
        </p:nvSpPr>
        <p:spPr bwMode="auto">
          <a:xfrm>
            <a:off x="44450" y="3340373"/>
            <a:ext cx="3349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P</a:t>
            </a:r>
            <a:endParaRPr lang="zh-CN" altLang="en-US" sz="1600" b="1">
              <a:solidFill>
                <a:srgbClr val="000099"/>
              </a:solidFill>
              <a:ea typeface="黑体" pitchFamily="2" charset="-122"/>
            </a:endParaRPr>
          </a:p>
        </p:txBody>
      </p:sp>
      <p:sp>
        <p:nvSpPr>
          <p:cNvPr id="21526" name="TextBox 33"/>
          <p:cNvSpPr txBox="1">
            <a:spLocks noChangeArrowheads="1"/>
          </p:cNvSpPr>
          <p:nvPr/>
        </p:nvSpPr>
        <p:spPr bwMode="auto">
          <a:xfrm>
            <a:off x="44450" y="3970611"/>
            <a:ext cx="33496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P</a:t>
            </a:r>
            <a:endParaRPr lang="zh-CN" altLang="en-US" sz="1600" b="1">
              <a:solidFill>
                <a:srgbClr val="000099"/>
              </a:solidFill>
              <a:ea typeface="黑体" pitchFamily="2" charset="-122"/>
            </a:endParaRPr>
          </a:p>
        </p:txBody>
      </p:sp>
      <p:sp>
        <p:nvSpPr>
          <p:cNvPr id="21527" name="TextBox 58"/>
          <p:cNvSpPr txBox="1">
            <a:spLocks noChangeArrowheads="1"/>
          </p:cNvSpPr>
          <p:nvPr/>
        </p:nvSpPr>
        <p:spPr bwMode="auto">
          <a:xfrm>
            <a:off x="5595938" y="3380061"/>
            <a:ext cx="34607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1600" b="1">
                <a:solidFill>
                  <a:srgbClr val="000099"/>
                </a:solidFill>
                <a:ea typeface="黑体" pitchFamily="2" charset="-122"/>
              </a:rPr>
              <a:t>若</a:t>
            </a:r>
            <a:r>
              <a:rPr lang="en-US" altLang="zh-CN" sz="1600" b="1">
                <a:solidFill>
                  <a:srgbClr val="000099"/>
                </a:solidFill>
                <a:ea typeface="黑体" pitchFamily="2" charset="-122"/>
              </a:rPr>
              <a:t>P[0, j-2] </a:t>
            </a:r>
            <a:r>
              <a:rPr lang="en-US" altLang="zh-CN" sz="1600" b="1">
                <a:solidFill>
                  <a:srgbClr val="000099"/>
                </a:solidFill>
                <a:ea typeface="黑体" pitchFamily="2" charset="-122"/>
                <a:cs typeface="Arial" charset="0"/>
              </a:rPr>
              <a:t>≠</a:t>
            </a:r>
            <a:r>
              <a:rPr lang="en-US" altLang="zh-CN" sz="1600" b="1">
                <a:solidFill>
                  <a:srgbClr val="000099"/>
                </a:solidFill>
                <a:ea typeface="黑体" pitchFamily="2" charset="-122"/>
              </a:rPr>
              <a:t> P[1, j-1]</a:t>
            </a:r>
            <a:r>
              <a:rPr lang="zh-CN" altLang="en-US" sz="1600" b="1">
                <a:solidFill>
                  <a:srgbClr val="000099"/>
                </a:solidFill>
                <a:ea typeface="黑体" pitchFamily="2" charset="-122"/>
              </a:rPr>
              <a:t>，可少匹配</a:t>
            </a:r>
            <a:r>
              <a:rPr lang="en-US" altLang="zh-CN" sz="1600" b="1">
                <a:solidFill>
                  <a:srgbClr val="000099"/>
                </a:solidFill>
                <a:ea typeface="黑体" pitchFamily="2" charset="-122"/>
              </a:rPr>
              <a:t>1</a:t>
            </a:r>
            <a:r>
              <a:rPr lang="zh-CN" altLang="en-US" sz="1600" b="1">
                <a:solidFill>
                  <a:srgbClr val="000099"/>
                </a:solidFill>
                <a:ea typeface="黑体" pitchFamily="2" charset="-122"/>
              </a:rPr>
              <a:t>趟</a:t>
            </a:r>
            <a:endParaRPr lang="zh-CN" altLang="en-US" sz="1600" b="1" baseline="-25000">
              <a:solidFill>
                <a:srgbClr val="000099"/>
              </a:solidFill>
              <a:ea typeface="黑体" pitchFamily="2" charset="-122"/>
            </a:endParaRPr>
          </a:p>
        </p:txBody>
      </p:sp>
      <p:sp>
        <p:nvSpPr>
          <p:cNvPr id="21528" name="TextBox 59"/>
          <p:cNvSpPr txBox="1">
            <a:spLocks noChangeArrowheads="1"/>
          </p:cNvSpPr>
          <p:nvPr/>
        </p:nvSpPr>
        <p:spPr bwMode="auto">
          <a:xfrm>
            <a:off x="5400675" y="4010298"/>
            <a:ext cx="36671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1600" b="1">
                <a:solidFill>
                  <a:srgbClr val="000099"/>
                </a:solidFill>
                <a:ea typeface="黑体" pitchFamily="2" charset="-122"/>
              </a:rPr>
              <a:t>若又</a:t>
            </a:r>
            <a:r>
              <a:rPr lang="en-US" altLang="zh-CN" sz="1600" b="1">
                <a:solidFill>
                  <a:srgbClr val="000099"/>
                </a:solidFill>
                <a:ea typeface="黑体" pitchFamily="2" charset="-122"/>
              </a:rPr>
              <a:t>P[0, j-3] </a:t>
            </a:r>
            <a:r>
              <a:rPr lang="en-US" altLang="zh-CN" sz="1600" b="1">
                <a:solidFill>
                  <a:srgbClr val="000099"/>
                </a:solidFill>
                <a:ea typeface="黑体" pitchFamily="2" charset="-122"/>
                <a:cs typeface="Arial" charset="0"/>
              </a:rPr>
              <a:t>≠</a:t>
            </a:r>
            <a:r>
              <a:rPr lang="en-US" altLang="zh-CN" sz="1600" b="1">
                <a:solidFill>
                  <a:srgbClr val="000099"/>
                </a:solidFill>
                <a:ea typeface="黑体" pitchFamily="2" charset="-122"/>
              </a:rPr>
              <a:t> P[2, j-1]</a:t>
            </a:r>
            <a:r>
              <a:rPr lang="zh-CN" altLang="en-US" sz="1600" b="1">
                <a:solidFill>
                  <a:srgbClr val="000099"/>
                </a:solidFill>
                <a:ea typeface="黑体" pitchFamily="2" charset="-122"/>
              </a:rPr>
              <a:t>，可少匹配</a:t>
            </a:r>
            <a:r>
              <a:rPr lang="en-US" altLang="zh-CN" sz="1600" b="1">
                <a:solidFill>
                  <a:srgbClr val="000099"/>
                </a:solidFill>
                <a:ea typeface="黑体" pitchFamily="2" charset="-122"/>
              </a:rPr>
              <a:t>2</a:t>
            </a:r>
            <a:r>
              <a:rPr lang="zh-CN" altLang="en-US" sz="1600" b="1">
                <a:solidFill>
                  <a:srgbClr val="000099"/>
                </a:solidFill>
                <a:ea typeface="黑体" pitchFamily="2" charset="-122"/>
              </a:rPr>
              <a:t>趟</a:t>
            </a:r>
            <a:endParaRPr lang="zh-CN" altLang="en-US" sz="1600" b="1" baseline="-25000">
              <a:solidFill>
                <a:srgbClr val="000099"/>
              </a:solidFill>
              <a:ea typeface="黑体" pitchFamily="2" charset="-122"/>
            </a:endParaRPr>
          </a:p>
        </p:txBody>
      </p:sp>
      <p:grpSp>
        <p:nvGrpSpPr>
          <p:cNvPr id="6" name="组合 104"/>
          <p:cNvGrpSpPr>
            <a:grpSpLocks/>
          </p:cNvGrpSpPr>
          <p:nvPr/>
        </p:nvGrpSpPr>
        <p:grpSpPr bwMode="auto">
          <a:xfrm>
            <a:off x="2474913" y="4653236"/>
            <a:ext cx="2581275" cy="280987"/>
            <a:chOff x="2112496" y="2774112"/>
            <a:chExt cx="3544240" cy="369332"/>
          </a:xfrm>
        </p:grpSpPr>
        <p:sp>
          <p:nvSpPr>
            <p:cNvPr id="22559" name="矩形 105"/>
            <p:cNvSpPr>
              <a:spLocks noChangeArrowheads="1"/>
            </p:cNvSpPr>
            <p:nvPr/>
          </p:nvSpPr>
          <p:spPr bwMode="auto">
            <a:xfrm>
              <a:off x="3530192"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p</a:t>
              </a:r>
              <a:r>
                <a:rPr lang="en-US" altLang="zh-CN" sz="1600" b="1" baseline="-25000">
                  <a:solidFill>
                    <a:schemeClr val="bg2"/>
                  </a:solidFill>
                  <a:ea typeface="仿宋_GB2312" pitchFamily="49" charset="-122"/>
                </a:rPr>
                <a:t>2</a:t>
              </a:r>
            </a:p>
          </p:txBody>
        </p:sp>
        <p:sp>
          <p:nvSpPr>
            <p:cNvPr id="22560" name="矩形 106"/>
            <p:cNvSpPr>
              <a:spLocks noChangeArrowheads="1"/>
            </p:cNvSpPr>
            <p:nvPr/>
          </p:nvSpPr>
          <p:spPr bwMode="auto">
            <a:xfrm>
              <a:off x="4239040"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t>
              </a:r>
              <a:endParaRPr lang="en-US" altLang="zh-CN" sz="1600" b="1" baseline="-25000">
                <a:solidFill>
                  <a:schemeClr val="bg2"/>
                </a:solidFill>
                <a:ea typeface="仿宋_GB2312" pitchFamily="49" charset="-122"/>
              </a:endParaRPr>
            </a:p>
          </p:txBody>
        </p:sp>
        <p:sp>
          <p:nvSpPr>
            <p:cNvPr id="22561" name="矩形 107"/>
            <p:cNvSpPr>
              <a:spLocks noChangeArrowheads="1"/>
            </p:cNvSpPr>
            <p:nvPr/>
          </p:nvSpPr>
          <p:spPr bwMode="auto">
            <a:xfrm>
              <a:off x="4947888"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p</a:t>
              </a:r>
              <a:r>
                <a:rPr lang="en-US" altLang="zh-CN" sz="1600" b="1" baseline="-25000">
                  <a:solidFill>
                    <a:schemeClr val="bg2"/>
                  </a:solidFill>
                  <a:ea typeface="仿宋_GB2312" pitchFamily="49" charset="-122"/>
                </a:rPr>
                <a:t>j-4</a:t>
              </a:r>
            </a:p>
          </p:txBody>
        </p:sp>
        <p:sp>
          <p:nvSpPr>
            <p:cNvPr id="22562" name="矩形 110"/>
            <p:cNvSpPr>
              <a:spLocks noChangeArrowheads="1"/>
            </p:cNvSpPr>
            <p:nvPr/>
          </p:nvSpPr>
          <p:spPr bwMode="auto">
            <a:xfrm>
              <a:off x="2821344"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p</a:t>
              </a:r>
              <a:r>
                <a:rPr lang="en-US" altLang="zh-CN" sz="1600" b="1" baseline="-25000">
                  <a:solidFill>
                    <a:schemeClr val="bg2"/>
                  </a:solidFill>
                  <a:ea typeface="仿宋_GB2312" pitchFamily="49" charset="-122"/>
                </a:rPr>
                <a:t>1</a:t>
              </a:r>
            </a:p>
          </p:txBody>
        </p:sp>
        <p:sp>
          <p:nvSpPr>
            <p:cNvPr id="22563" name="矩形 111"/>
            <p:cNvSpPr>
              <a:spLocks noChangeArrowheads="1"/>
            </p:cNvSpPr>
            <p:nvPr/>
          </p:nvSpPr>
          <p:spPr bwMode="auto">
            <a:xfrm>
              <a:off x="2112496"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p</a:t>
              </a:r>
              <a:r>
                <a:rPr lang="en-US" altLang="zh-CN" sz="1600" b="1" baseline="-25000">
                  <a:solidFill>
                    <a:schemeClr val="bg2"/>
                  </a:solidFill>
                  <a:ea typeface="仿宋_GB2312" pitchFamily="49" charset="-122"/>
                </a:rPr>
                <a:t>0</a:t>
              </a:r>
            </a:p>
          </p:txBody>
        </p:sp>
      </p:grpSp>
      <p:sp>
        <p:nvSpPr>
          <p:cNvPr id="21530" name="TextBox 33"/>
          <p:cNvSpPr txBox="1">
            <a:spLocks noChangeArrowheads="1"/>
          </p:cNvSpPr>
          <p:nvPr/>
        </p:nvSpPr>
        <p:spPr bwMode="auto">
          <a:xfrm>
            <a:off x="44450" y="4613548"/>
            <a:ext cx="3349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P</a:t>
            </a:r>
            <a:endParaRPr lang="zh-CN" altLang="en-US" sz="1600" b="1">
              <a:solidFill>
                <a:srgbClr val="000099"/>
              </a:solidFill>
              <a:ea typeface="黑体" pitchFamily="2" charset="-122"/>
            </a:endParaRPr>
          </a:p>
        </p:txBody>
      </p:sp>
      <p:sp>
        <p:nvSpPr>
          <p:cNvPr id="21531" name="TextBox 68"/>
          <p:cNvSpPr txBox="1">
            <a:spLocks noChangeArrowheads="1"/>
          </p:cNvSpPr>
          <p:nvPr/>
        </p:nvSpPr>
        <p:spPr bwMode="auto">
          <a:xfrm>
            <a:off x="5403850" y="4624661"/>
            <a:ext cx="36687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1600" b="1">
                <a:solidFill>
                  <a:srgbClr val="000099"/>
                </a:solidFill>
                <a:ea typeface="黑体" pitchFamily="2" charset="-122"/>
              </a:rPr>
              <a:t>若又</a:t>
            </a:r>
            <a:r>
              <a:rPr lang="en-US" altLang="zh-CN" sz="1600" b="1">
                <a:solidFill>
                  <a:srgbClr val="000099"/>
                </a:solidFill>
                <a:ea typeface="黑体" pitchFamily="2" charset="-122"/>
              </a:rPr>
              <a:t>P[0, j-4] </a:t>
            </a:r>
            <a:r>
              <a:rPr lang="en-US" altLang="zh-CN" sz="1600" b="1">
                <a:solidFill>
                  <a:srgbClr val="000099"/>
                </a:solidFill>
                <a:ea typeface="黑体" pitchFamily="2" charset="-122"/>
                <a:cs typeface="Arial" charset="0"/>
              </a:rPr>
              <a:t>≠</a:t>
            </a:r>
            <a:r>
              <a:rPr lang="en-US" altLang="zh-CN" sz="1600" b="1">
                <a:solidFill>
                  <a:srgbClr val="000099"/>
                </a:solidFill>
                <a:ea typeface="黑体" pitchFamily="2" charset="-122"/>
              </a:rPr>
              <a:t> P[3, j-1]</a:t>
            </a:r>
            <a:r>
              <a:rPr lang="zh-CN" altLang="en-US" sz="1600" b="1">
                <a:solidFill>
                  <a:srgbClr val="000099"/>
                </a:solidFill>
                <a:ea typeface="黑体" pitchFamily="2" charset="-122"/>
              </a:rPr>
              <a:t>，可少匹配</a:t>
            </a:r>
            <a:r>
              <a:rPr lang="en-US" altLang="zh-CN" sz="1600" b="1">
                <a:solidFill>
                  <a:srgbClr val="000099"/>
                </a:solidFill>
                <a:ea typeface="黑体" pitchFamily="2" charset="-122"/>
              </a:rPr>
              <a:t>3</a:t>
            </a:r>
            <a:r>
              <a:rPr lang="zh-CN" altLang="en-US" sz="1600" b="1">
                <a:solidFill>
                  <a:srgbClr val="000099"/>
                </a:solidFill>
                <a:ea typeface="黑体" pitchFamily="2" charset="-122"/>
              </a:rPr>
              <a:t>趟</a:t>
            </a:r>
            <a:endParaRPr lang="zh-CN" altLang="en-US" sz="1600" b="1" baseline="-25000">
              <a:solidFill>
                <a:srgbClr val="000099"/>
              </a:solidFill>
              <a:ea typeface="黑体" pitchFamily="2" charset="-122"/>
            </a:endParaRPr>
          </a:p>
        </p:txBody>
      </p:sp>
      <p:sp>
        <p:nvSpPr>
          <p:cNvPr id="21532" name="TextBox 4"/>
          <p:cNvSpPr txBox="1">
            <a:spLocks noChangeArrowheads="1"/>
          </p:cNvSpPr>
          <p:nvPr/>
        </p:nvSpPr>
        <p:spPr bwMode="auto">
          <a:xfrm>
            <a:off x="3490913" y="5013176"/>
            <a:ext cx="415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b="1">
                <a:solidFill>
                  <a:srgbClr val="000099"/>
                </a:solidFill>
                <a:ea typeface="黑体" pitchFamily="2" charset="-122"/>
              </a:rPr>
              <a:t>…</a:t>
            </a:r>
            <a:endParaRPr lang="zh-CN" altLang="en-US" b="1">
              <a:solidFill>
                <a:srgbClr val="000099"/>
              </a:solidFill>
              <a:ea typeface="黑体" pitchFamily="2" charset="-122"/>
            </a:endParaRPr>
          </a:p>
        </p:txBody>
      </p:sp>
      <p:sp>
        <p:nvSpPr>
          <p:cNvPr id="21533" name="TextBox 70"/>
          <p:cNvSpPr txBox="1">
            <a:spLocks noChangeArrowheads="1"/>
          </p:cNvSpPr>
          <p:nvPr/>
        </p:nvSpPr>
        <p:spPr bwMode="auto">
          <a:xfrm>
            <a:off x="4763" y="5013176"/>
            <a:ext cx="415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b="1">
                <a:solidFill>
                  <a:srgbClr val="000099"/>
                </a:solidFill>
                <a:ea typeface="黑体" pitchFamily="2" charset="-122"/>
              </a:rPr>
              <a:t>…</a:t>
            </a:r>
            <a:endParaRPr lang="zh-CN" altLang="en-US" b="1">
              <a:solidFill>
                <a:srgbClr val="000099"/>
              </a:solidFill>
              <a:ea typeface="黑体" pitchFamily="2" charset="-122"/>
            </a:endParaRPr>
          </a:p>
        </p:txBody>
      </p:sp>
    </p:spTree>
    <p:extLst>
      <p:ext uri="{BB962C8B-B14F-4D97-AF65-F5344CB8AC3E}">
        <p14:creationId xmlns:p14="http://schemas.microsoft.com/office/powerpoint/2010/main" val="25927504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1525"/>
                                        </p:tgtEl>
                                        <p:attrNameLst>
                                          <p:attrName>style.visibility</p:attrName>
                                        </p:attrNameLst>
                                      </p:cBhvr>
                                      <p:to>
                                        <p:strVal val="visible"/>
                                      </p:to>
                                    </p:set>
                                    <p:animEffect transition="in" filter="wipe(down)">
                                      <p:cBhvr>
                                        <p:cTn id="10" dur="500"/>
                                        <p:tgtEl>
                                          <p:spTgt spid="2152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1527"/>
                                        </p:tgtEl>
                                        <p:attrNameLst>
                                          <p:attrName>style.visibility</p:attrName>
                                        </p:attrNameLst>
                                      </p:cBhvr>
                                      <p:to>
                                        <p:strVal val="visible"/>
                                      </p:to>
                                    </p:set>
                                    <p:animEffect transition="in" filter="wipe(down)">
                                      <p:cBhvr>
                                        <p:cTn id="15" dur="500"/>
                                        <p:tgtEl>
                                          <p:spTgt spid="2152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00"/>
                                        <p:tgtEl>
                                          <p:spTgt spid="5"/>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21526"/>
                                        </p:tgtEl>
                                        <p:attrNameLst>
                                          <p:attrName>style.visibility</p:attrName>
                                        </p:attrNameLst>
                                      </p:cBhvr>
                                      <p:to>
                                        <p:strVal val="visible"/>
                                      </p:to>
                                    </p:set>
                                    <p:animEffect transition="in" filter="wipe(down)">
                                      <p:cBhvr>
                                        <p:cTn id="23" dur="500"/>
                                        <p:tgtEl>
                                          <p:spTgt spid="2152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21528"/>
                                        </p:tgtEl>
                                        <p:attrNameLst>
                                          <p:attrName>style.visibility</p:attrName>
                                        </p:attrNameLst>
                                      </p:cBhvr>
                                      <p:to>
                                        <p:strVal val="visible"/>
                                      </p:to>
                                    </p:set>
                                    <p:animEffect transition="in" filter="wipe(down)">
                                      <p:cBhvr>
                                        <p:cTn id="28" dur="500"/>
                                        <p:tgtEl>
                                          <p:spTgt spid="2152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4"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00"/>
                                        <p:tgtEl>
                                          <p:spTgt spid="6"/>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21530"/>
                                        </p:tgtEl>
                                        <p:attrNameLst>
                                          <p:attrName>style.visibility</p:attrName>
                                        </p:attrNameLst>
                                      </p:cBhvr>
                                      <p:to>
                                        <p:strVal val="visible"/>
                                      </p:to>
                                    </p:set>
                                    <p:animEffect transition="in" filter="wipe(down)">
                                      <p:cBhvr>
                                        <p:cTn id="36" dur="500"/>
                                        <p:tgtEl>
                                          <p:spTgt spid="2153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21531"/>
                                        </p:tgtEl>
                                        <p:attrNameLst>
                                          <p:attrName>style.visibility</p:attrName>
                                        </p:attrNameLst>
                                      </p:cBhvr>
                                      <p:to>
                                        <p:strVal val="visible"/>
                                      </p:to>
                                    </p:set>
                                    <p:animEffect transition="in" filter="wipe(down)">
                                      <p:cBhvr>
                                        <p:cTn id="41" dur="500"/>
                                        <p:tgtEl>
                                          <p:spTgt spid="21531"/>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21532"/>
                                        </p:tgtEl>
                                        <p:attrNameLst>
                                          <p:attrName>style.visibility</p:attrName>
                                        </p:attrNameLst>
                                      </p:cBhvr>
                                      <p:to>
                                        <p:strVal val="visible"/>
                                      </p:to>
                                    </p:set>
                                    <p:animEffect transition="in" filter="wipe(down)">
                                      <p:cBhvr>
                                        <p:cTn id="46" dur="500"/>
                                        <p:tgtEl>
                                          <p:spTgt spid="21532"/>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21533"/>
                                        </p:tgtEl>
                                        <p:attrNameLst>
                                          <p:attrName>style.visibility</p:attrName>
                                        </p:attrNameLst>
                                      </p:cBhvr>
                                      <p:to>
                                        <p:strVal val="visible"/>
                                      </p:to>
                                    </p:set>
                                    <p:animEffect transition="in" filter="wipe(down)">
                                      <p:cBhvr>
                                        <p:cTn id="49" dur="500"/>
                                        <p:tgtEl>
                                          <p:spTgt spid="21533"/>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21534"/>
                                        </p:tgtEl>
                                        <p:attrNameLst>
                                          <p:attrName>style.visibility</p:attrName>
                                        </p:attrNameLst>
                                      </p:cBhvr>
                                      <p:to>
                                        <p:strVal val="visible"/>
                                      </p:to>
                                    </p:set>
                                    <p:animEffect transition="in" filter="wipe(down)">
                                      <p:cBhvr>
                                        <p:cTn id="52" dur="500"/>
                                        <p:tgtEl>
                                          <p:spTgt spid="215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34" grpId="0"/>
      <p:bldP spid="21525" grpId="0"/>
      <p:bldP spid="21526" grpId="0"/>
      <p:bldP spid="21527" grpId="0"/>
      <p:bldP spid="21528" grpId="0"/>
      <p:bldP spid="21530" grpId="0"/>
      <p:bldP spid="21531" grpId="0"/>
      <p:bldP spid="21532" grpId="0"/>
      <p:bldP spid="2153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dirty="0"/>
              <a:t>子串匹配问题</a:t>
            </a:r>
          </a:p>
        </p:txBody>
      </p:sp>
      <p:sp>
        <p:nvSpPr>
          <p:cNvPr id="23555" name="内容占位符 2"/>
          <p:cNvSpPr>
            <a:spLocks noGrp="1"/>
          </p:cNvSpPr>
          <p:nvPr>
            <p:ph idx="1"/>
          </p:nvPr>
        </p:nvSpPr>
        <p:spPr/>
        <p:txBody>
          <a:bodyPr/>
          <a:lstStyle/>
          <a:p>
            <a:r>
              <a:rPr lang="en-US" altLang="zh-CN" dirty="0">
                <a:latin typeface="Arial" charset="0"/>
                <a:ea typeface="黑体" pitchFamily="2" charset="-122"/>
              </a:rPr>
              <a:t>KMP</a:t>
            </a:r>
            <a:r>
              <a:rPr lang="zh-CN" altLang="en-US" dirty="0">
                <a:latin typeface="Arial" charset="0"/>
                <a:ea typeface="黑体" pitchFamily="2" charset="-122"/>
              </a:rPr>
              <a:t>算法</a:t>
            </a:r>
            <a:endParaRPr lang="en-US" altLang="zh-CN" dirty="0">
              <a:latin typeface="Arial" charset="0"/>
              <a:ea typeface="黑体" pitchFamily="2" charset="-122"/>
            </a:endParaRPr>
          </a:p>
          <a:p>
            <a:pPr lvl="1"/>
            <a:r>
              <a:rPr lang="zh-CN" altLang="en-US" dirty="0">
                <a:latin typeface="Arial" charset="0"/>
                <a:ea typeface="黑体" pitchFamily="2" charset="-122"/>
              </a:rPr>
              <a:t>对模式串</a:t>
            </a:r>
            <a:r>
              <a:rPr lang="en-US" altLang="zh-CN" dirty="0">
                <a:latin typeface="Arial" charset="0"/>
                <a:ea typeface="黑体" pitchFamily="2" charset="-122"/>
              </a:rPr>
              <a:t>P</a:t>
            </a:r>
            <a:r>
              <a:rPr lang="zh-CN" altLang="en-US" dirty="0">
                <a:latin typeface="Arial" charset="0"/>
                <a:ea typeface="黑体" pitchFamily="2" charset="-122"/>
              </a:rPr>
              <a:t>进行预处理，计算可以滑过多少个字符</a:t>
            </a:r>
          </a:p>
        </p:txBody>
      </p:sp>
      <p:sp>
        <p:nvSpPr>
          <p:cNvPr id="23556"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43695350-9509-45C0-A2E1-04588B94A892}" type="slidenum">
              <a:rPr lang="en-US" altLang="zh-CN" smtClean="0">
                <a:solidFill>
                  <a:srgbClr val="006600"/>
                </a:solidFill>
                <a:latin typeface="Courier New" pitchFamily="49" charset="0"/>
                <a:ea typeface="华文新魏" pitchFamily="2" charset="-122"/>
              </a:rPr>
              <a:pPr eaLnBrk="1" hangingPunct="1"/>
              <a:t>33</a:t>
            </a:fld>
            <a:endParaRPr lang="en-US" altLang="zh-CN">
              <a:solidFill>
                <a:srgbClr val="006600"/>
              </a:solidFill>
              <a:latin typeface="Courier New" pitchFamily="49" charset="0"/>
              <a:ea typeface="华文新魏" pitchFamily="2" charset="-122"/>
            </a:endParaRPr>
          </a:p>
        </p:txBody>
      </p:sp>
      <p:grpSp>
        <p:nvGrpSpPr>
          <p:cNvPr id="23557" name="组合 1"/>
          <p:cNvGrpSpPr>
            <a:grpSpLocks/>
          </p:cNvGrpSpPr>
          <p:nvPr/>
        </p:nvGrpSpPr>
        <p:grpSpPr bwMode="auto">
          <a:xfrm>
            <a:off x="1187450" y="2565400"/>
            <a:ext cx="7177088" cy="1106488"/>
            <a:chOff x="1295636" y="2708920"/>
            <a:chExt cx="7176944" cy="1106874"/>
          </a:xfrm>
        </p:grpSpPr>
        <p:sp>
          <p:nvSpPr>
            <p:cNvPr id="73" name="TextBox 72"/>
            <p:cNvSpPr txBox="1"/>
            <p:nvPr/>
          </p:nvSpPr>
          <p:spPr bwMode="auto">
            <a:xfrm>
              <a:off x="2813256" y="2708920"/>
              <a:ext cx="1325536" cy="370017"/>
            </a:xfrm>
            <a:prstGeom prst="rect">
              <a:avLst/>
            </a:prstGeom>
            <a:noFill/>
            <a:ln w="25400">
              <a:noFill/>
            </a:ln>
          </p:spPr>
          <p:txBody>
            <a:bodyPr wrap="none">
              <a:spAutoFit/>
            </a:bodyPr>
            <a:lstStyle/>
            <a:p>
              <a:pPr>
                <a:buFont typeface="Wingdings" pitchFamily="2" charset="2"/>
                <a:buNone/>
                <a:defRPr/>
              </a:pPr>
              <a:r>
                <a:rPr lang="en-US" altLang="zh-CN" b="1" dirty="0">
                  <a:solidFill>
                    <a:srgbClr val="000099"/>
                  </a:solidFill>
                  <a:latin typeface="+mn-lt"/>
                  <a:ea typeface="黑体" pitchFamily="49" charset="-122"/>
                </a:rPr>
                <a:t>-1</a:t>
              </a:r>
              <a:r>
                <a:rPr lang="zh-CN" altLang="en-US" b="1" dirty="0">
                  <a:solidFill>
                    <a:srgbClr val="000099"/>
                  </a:solidFill>
                  <a:latin typeface="+mn-lt"/>
                  <a:ea typeface="黑体" pitchFamily="49" charset="-122"/>
                </a:rPr>
                <a:t>，当</a:t>
              </a:r>
              <a:r>
                <a:rPr lang="zh-CN" altLang="en-US" b="1" i="1" dirty="0">
                  <a:solidFill>
                    <a:srgbClr val="000099"/>
                  </a:solidFill>
                  <a:latin typeface="+mn-lt"/>
                  <a:ea typeface="黑体" pitchFamily="49" charset="-122"/>
                </a:rPr>
                <a:t> </a:t>
              </a:r>
              <a:r>
                <a:rPr lang="en-US" altLang="zh-CN" b="1" i="1" dirty="0">
                  <a:solidFill>
                    <a:srgbClr val="000099"/>
                  </a:solidFill>
                  <a:latin typeface="+mn-lt"/>
                  <a:ea typeface="黑体" pitchFamily="49" charset="-122"/>
                </a:rPr>
                <a:t>j </a:t>
              </a:r>
              <a:r>
                <a:rPr lang="en-US" altLang="zh-CN" b="1" dirty="0">
                  <a:solidFill>
                    <a:srgbClr val="000099"/>
                  </a:solidFill>
                  <a:latin typeface="+mn-lt"/>
                  <a:ea typeface="黑体" pitchFamily="49" charset="-122"/>
                </a:rPr>
                <a:t>=</a:t>
              </a:r>
              <a:r>
                <a:rPr lang="en-US" altLang="zh-CN" b="1" i="1" dirty="0">
                  <a:solidFill>
                    <a:srgbClr val="000099"/>
                  </a:solidFill>
                  <a:latin typeface="+mn-lt"/>
                  <a:ea typeface="黑体" pitchFamily="49" charset="-122"/>
                </a:rPr>
                <a:t> </a:t>
              </a:r>
              <a:r>
                <a:rPr lang="en-US" altLang="zh-CN" b="1" dirty="0">
                  <a:solidFill>
                    <a:srgbClr val="000099"/>
                  </a:solidFill>
                  <a:latin typeface="+mn-lt"/>
                  <a:ea typeface="黑体" pitchFamily="49" charset="-122"/>
                </a:rPr>
                <a:t>0</a:t>
              </a:r>
              <a:endParaRPr lang="zh-CN" altLang="en-US" b="1" dirty="0">
                <a:solidFill>
                  <a:srgbClr val="000099"/>
                </a:solidFill>
                <a:latin typeface="+mn-lt"/>
                <a:ea typeface="黑体" pitchFamily="49" charset="-122"/>
              </a:endParaRPr>
            </a:p>
          </p:txBody>
        </p:sp>
        <p:sp>
          <p:nvSpPr>
            <p:cNvPr id="74" name="TextBox 73"/>
            <p:cNvSpPr txBox="1"/>
            <p:nvPr/>
          </p:nvSpPr>
          <p:spPr bwMode="auto">
            <a:xfrm>
              <a:off x="2619584" y="3077348"/>
              <a:ext cx="5852996" cy="370017"/>
            </a:xfrm>
            <a:prstGeom prst="rect">
              <a:avLst/>
            </a:prstGeom>
            <a:noFill/>
            <a:ln w="25400">
              <a:noFill/>
            </a:ln>
          </p:spPr>
          <p:txBody>
            <a:bodyPr wrap="none">
              <a:spAutoFit/>
            </a:bodyPr>
            <a:lstStyle/>
            <a:p>
              <a:pPr>
                <a:buFont typeface="Wingdings" pitchFamily="2" charset="2"/>
                <a:buNone/>
                <a:defRPr/>
              </a:pPr>
              <a:r>
                <a:rPr lang="en-US" altLang="zh-CN" b="1" i="1" dirty="0">
                  <a:solidFill>
                    <a:srgbClr val="000099"/>
                  </a:solidFill>
                  <a:latin typeface="+mn-lt"/>
                  <a:ea typeface="黑体" pitchFamily="49" charset="-122"/>
                </a:rPr>
                <a:t>k</a:t>
              </a:r>
              <a:r>
                <a:rPr lang="en-US" altLang="zh-CN" b="1" dirty="0">
                  <a:solidFill>
                    <a:srgbClr val="000099"/>
                  </a:solidFill>
                  <a:latin typeface="+mn-lt"/>
                  <a:ea typeface="黑体" pitchFamily="49" charset="-122"/>
                </a:rPr>
                <a:t>+1</a:t>
              </a:r>
              <a:r>
                <a:rPr lang="zh-CN" altLang="en-US" b="1" dirty="0">
                  <a:solidFill>
                    <a:srgbClr val="000099"/>
                  </a:solidFill>
                  <a:latin typeface="+mn-lt"/>
                  <a:ea typeface="黑体" pitchFamily="49" charset="-122"/>
                </a:rPr>
                <a:t>，当</a:t>
              </a:r>
              <a:r>
                <a:rPr lang="en-US" altLang="zh-CN" b="1" i="1" dirty="0">
                  <a:solidFill>
                    <a:srgbClr val="000099"/>
                  </a:solidFill>
                  <a:latin typeface="+mn-lt"/>
                  <a:ea typeface="黑体" pitchFamily="49" charset="-122"/>
                </a:rPr>
                <a:t> </a:t>
              </a:r>
              <a:r>
                <a:rPr lang="en-US" altLang="zh-CN" b="1" dirty="0">
                  <a:solidFill>
                    <a:srgbClr val="000099"/>
                  </a:solidFill>
                  <a:latin typeface="+mn-lt"/>
                  <a:ea typeface="黑体" pitchFamily="49" charset="-122"/>
                </a:rPr>
                <a:t>0 ≤ </a:t>
              </a:r>
              <a:r>
                <a:rPr lang="en-US" altLang="zh-CN" b="1" i="1" dirty="0">
                  <a:solidFill>
                    <a:srgbClr val="000099"/>
                  </a:solidFill>
                  <a:latin typeface="+mn-lt"/>
                  <a:ea typeface="黑体" pitchFamily="49" charset="-122"/>
                </a:rPr>
                <a:t>k </a:t>
              </a:r>
              <a:r>
                <a:rPr lang="en-US" altLang="zh-CN" b="1" dirty="0">
                  <a:solidFill>
                    <a:srgbClr val="000099"/>
                  </a:solidFill>
                  <a:latin typeface="+mn-lt"/>
                  <a:ea typeface="黑体" pitchFamily="49" charset="-122"/>
                </a:rPr>
                <a:t>&lt; </a:t>
              </a:r>
              <a:r>
                <a:rPr lang="en-US" altLang="zh-CN" b="1" i="1" dirty="0">
                  <a:solidFill>
                    <a:srgbClr val="000099"/>
                  </a:solidFill>
                  <a:latin typeface="+mn-lt"/>
                  <a:ea typeface="黑体" pitchFamily="49" charset="-122"/>
                </a:rPr>
                <a:t>j</a:t>
              </a:r>
              <a:r>
                <a:rPr lang="en-US" altLang="zh-CN" b="1" dirty="0">
                  <a:solidFill>
                    <a:srgbClr val="000099"/>
                  </a:solidFill>
                  <a:latin typeface="+mn-lt"/>
                  <a:ea typeface="黑体" pitchFamily="49" charset="-122"/>
                </a:rPr>
                <a:t>-1, </a:t>
              </a:r>
              <a:r>
                <a:rPr lang="zh-CN" altLang="en-US" b="1" dirty="0">
                  <a:solidFill>
                    <a:srgbClr val="000099"/>
                  </a:solidFill>
                  <a:latin typeface="+mn-lt"/>
                  <a:ea typeface="黑体" pitchFamily="49" charset="-122"/>
                </a:rPr>
                <a:t>且使</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0</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1</a:t>
              </a:r>
              <a:r>
                <a:rPr lang="en-US" altLang="zh-CN" b="1" dirty="0">
                  <a:solidFill>
                    <a:srgbClr val="000099"/>
                  </a:solidFill>
                  <a:latin typeface="+mn-lt"/>
                  <a:ea typeface="黑体" pitchFamily="49" charset="-122"/>
                </a:rPr>
                <a:t>…</a:t>
              </a:r>
              <a:r>
                <a:rPr lang="en-US" altLang="zh-CN" b="1" dirty="0" err="1">
                  <a:solidFill>
                    <a:srgbClr val="000099"/>
                  </a:solidFill>
                  <a:latin typeface="+mn-lt"/>
                  <a:ea typeface="黑体" pitchFamily="49" charset="-122"/>
                </a:rPr>
                <a:t>p</a:t>
              </a:r>
              <a:r>
                <a:rPr lang="en-US" altLang="zh-CN" b="1" baseline="-25000" dirty="0" err="1">
                  <a:solidFill>
                    <a:srgbClr val="000099"/>
                  </a:solidFill>
                  <a:latin typeface="+mn-lt"/>
                  <a:ea typeface="黑体" pitchFamily="49" charset="-122"/>
                </a:rPr>
                <a:t>k</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j-k-1</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j-k</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j-1</a:t>
              </a:r>
              <a:r>
                <a:rPr lang="zh-CN" altLang="en-US" b="1" dirty="0">
                  <a:solidFill>
                    <a:srgbClr val="000099"/>
                  </a:solidFill>
                  <a:latin typeface="+mn-lt"/>
                  <a:ea typeface="黑体" pitchFamily="49" charset="-122"/>
                </a:rPr>
                <a:t>的最大数</a:t>
              </a:r>
            </a:p>
          </p:txBody>
        </p:sp>
        <p:sp>
          <p:nvSpPr>
            <p:cNvPr id="23594" name="AutoShape 32"/>
            <p:cNvSpPr>
              <a:spLocks/>
            </p:cNvSpPr>
            <p:nvPr/>
          </p:nvSpPr>
          <p:spPr bwMode="auto">
            <a:xfrm>
              <a:off x="2461383" y="2856780"/>
              <a:ext cx="127287" cy="896777"/>
            </a:xfrm>
            <a:prstGeom prst="leftBrace">
              <a:avLst>
                <a:gd name="adj1" fmla="val 85196"/>
                <a:gd name="adj2" fmla="val 50000"/>
              </a:avLst>
            </a:prstGeom>
            <a:noFill/>
            <a:ln w="38100">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 name="矩形 71"/>
            <p:cNvSpPr/>
            <p:nvPr/>
          </p:nvSpPr>
          <p:spPr bwMode="auto">
            <a:xfrm>
              <a:off x="1295636" y="3093229"/>
              <a:ext cx="1198539" cy="370017"/>
            </a:xfrm>
            <a:prstGeom prst="rect">
              <a:avLst/>
            </a:prstGeom>
          </p:spPr>
          <p:txBody>
            <a:bodyPr wrap="none">
              <a:spAutoFit/>
            </a:bodyPr>
            <a:lstStyle/>
            <a:p>
              <a:pPr>
                <a:defRPr/>
              </a:pPr>
              <a:r>
                <a:rPr lang="en-US" altLang="zh-CN" b="1" dirty="0">
                  <a:solidFill>
                    <a:srgbClr val="000099"/>
                  </a:solidFill>
                  <a:ea typeface="黑体" pitchFamily="49" charset="-122"/>
                </a:rPr>
                <a:t>next( </a:t>
              </a:r>
              <a:r>
                <a:rPr lang="en-US" altLang="zh-CN" b="1" i="1" dirty="0">
                  <a:solidFill>
                    <a:srgbClr val="000099"/>
                  </a:solidFill>
                  <a:latin typeface="+mn-lt"/>
                  <a:ea typeface="黑体" pitchFamily="49" charset="-122"/>
                </a:rPr>
                <a:t>j </a:t>
              </a:r>
              <a:r>
                <a:rPr lang="en-US" altLang="zh-CN" b="1" dirty="0">
                  <a:solidFill>
                    <a:srgbClr val="000099"/>
                  </a:solidFill>
                  <a:ea typeface="黑体" pitchFamily="49" charset="-122"/>
                </a:rPr>
                <a:t>) =</a:t>
              </a:r>
              <a:endParaRPr lang="zh-CN" altLang="en-US" dirty="0">
                <a:ea typeface="宋体" pitchFamily="2" charset="-122"/>
              </a:endParaRPr>
            </a:p>
          </p:txBody>
        </p:sp>
        <p:sp>
          <p:nvSpPr>
            <p:cNvPr id="75" name="TextBox 74"/>
            <p:cNvSpPr txBox="1"/>
            <p:nvPr/>
          </p:nvSpPr>
          <p:spPr bwMode="auto">
            <a:xfrm>
              <a:off x="2879929" y="3445777"/>
              <a:ext cx="1462059" cy="370017"/>
            </a:xfrm>
            <a:prstGeom prst="rect">
              <a:avLst/>
            </a:prstGeom>
            <a:noFill/>
            <a:ln w="25400">
              <a:noFill/>
            </a:ln>
          </p:spPr>
          <p:txBody>
            <a:bodyPr wrap="none">
              <a:spAutoFit/>
            </a:bodyPr>
            <a:lstStyle/>
            <a:p>
              <a:pPr>
                <a:buFont typeface="Wingdings" pitchFamily="2" charset="2"/>
                <a:buNone/>
                <a:defRPr/>
              </a:pPr>
              <a:r>
                <a:rPr lang="en-US" altLang="zh-CN" b="1" dirty="0">
                  <a:solidFill>
                    <a:srgbClr val="000099"/>
                  </a:solidFill>
                  <a:latin typeface="+mn-lt"/>
                  <a:ea typeface="黑体" pitchFamily="49" charset="-122"/>
                </a:rPr>
                <a:t>0</a:t>
              </a:r>
              <a:r>
                <a:rPr lang="zh-CN" altLang="en-US" b="1" dirty="0">
                  <a:solidFill>
                    <a:srgbClr val="000099"/>
                  </a:solidFill>
                  <a:latin typeface="+mn-lt"/>
                  <a:ea typeface="黑体" pitchFamily="49" charset="-122"/>
                </a:rPr>
                <a:t>，其他情况</a:t>
              </a:r>
            </a:p>
          </p:txBody>
        </p:sp>
      </p:grpSp>
      <p:sp>
        <p:nvSpPr>
          <p:cNvPr id="49" name="TextBox 33"/>
          <p:cNvSpPr txBox="1">
            <a:spLocks noChangeArrowheads="1"/>
          </p:cNvSpPr>
          <p:nvPr/>
        </p:nvSpPr>
        <p:spPr bwMode="auto">
          <a:xfrm>
            <a:off x="2033588" y="4955269"/>
            <a:ext cx="334962"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P</a:t>
            </a:r>
            <a:endParaRPr lang="zh-CN" altLang="en-US" sz="1600" b="1">
              <a:solidFill>
                <a:srgbClr val="000099"/>
              </a:solidFill>
              <a:ea typeface="黑体" pitchFamily="2" charset="-122"/>
            </a:endParaRPr>
          </a:p>
        </p:txBody>
      </p:sp>
      <p:grpSp>
        <p:nvGrpSpPr>
          <p:cNvPr id="3" name="组合 3"/>
          <p:cNvGrpSpPr>
            <a:grpSpLocks/>
          </p:cNvGrpSpPr>
          <p:nvPr/>
        </p:nvGrpSpPr>
        <p:grpSpPr bwMode="auto">
          <a:xfrm>
            <a:off x="2689225" y="4994957"/>
            <a:ext cx="4648200" cy="282575"/>
            <a:chOff x="1496766" y="3466143"/>
            <a:chExt cx="4649200" cy="282076"/>
          </a:xfrm>
        </p:grpSpPr>
        <p:sp>
          <p:nvSpPr>
            <p:cNvPr id="23583" name="矩形 34"/>
            <p:cNvSpPr>
              <a:spLocks noChangeArrowheads="1"/>
            </p:cNvSpPr>
            <p:nvPr/>
          </p:nvSpPr>
          <p:spPr bwMode="auto">
            <a:xfrm>
              <a:off x="2528685"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c</a:t>
              </a:r>
              <a:endParaRPr lang="en-US" altLang="zh-CN" sz="1600" b="1" baseline="-25000">
                <a:solidFill>
                  <a:schemeClr val="bg2"/>
                </a:solidFill>
                <a:ea typeface="仿宋_GB2312" pitchFamily="49" charset="-122"/>
              </a:endParaRPr>
            </a:p>
          </p:txBody>
        </p:sp>
        <p:sp>
          <p:nvSpPr>
            <p:cNvPr id="23584" name="矩形 35"/>
            <p:cNvSpPr>
              <a:spLocks noChangeArrowheads="1"/>
            </p:cNvSpPr>
            <p:nvPr/>
          </p:nvSpPr>
          <p:spPr bwMode="auto">
            <a:xfrm>
              <a:off x="3044644"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d</a:t>
              </a:r>
              <a:endParaRPr lang="en-US" altLang="zh-CN" sz="1600" b="1" baseline="-25000">
                <a:solidFill>
                  <a:schemeClr val="bg2"/>
                </a:solidFill>
                <a:ea typeface="仿宋_GB2312" pitchFamily="49" charset="-122"/>
              </a:endParaRPr>
            </a:p>
          </p:txBody>
        </p:sp>
        <p:sp>
          <p:nvSpPr>
            <p:cNvPr id="23585" name="矩形 36"/>
            <p:cNvSpPr>
              <a:spLocks noChangeArrowheads="1"/>
            </p:cNvSpPr>
            <p:nvPr/>
          </p:nvSpPr>
          <p:spPr bwMode="auto">
            <a:xfrm>
              <a:off x="3560603"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3586" name="矩形 37"/>
            <p:cNvSpPr>
              <a:spLocks noChangeArrowheads="1"/>
            </p:cNvSpPr>
            <p:nvPr/>
          </p:nvSpPr>
          <p:spPr bwMode="auto">
            <a:xfrm>
              <a:off x="4076562"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3587" name="矩形 38"/>
            <p:cNvSpPr>
              <a:spLocks noChangeArrowheads="1"/>
            </p:cNvSpPr>
            <p:nvPr/>
          </p:nvSpPr>
          <p:spPr bwMode="auto">
            <a:xfrm>
              <a:off x="4592522"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c</a:t>
              </a:r>
              <a:endParaRPr lang="en-US" altLang="zh-CN" sz="1600" b="1" baseline="-25000">
                <a:solidFill>
                  <a:schemeClr val="bg2"/>
                </a:solidFill>
                <a:ea typeface="仿宋_GB2312" pitchFamily="49" charset="-122"/>
              </a:endParaRPr>
            </a:p>
          </p:txBody>
        </p:sp>
        <p:sp>
          <p:nvSpPr>
            <p:cNvPr id="23588" name="矩形 65"/>
            <p:cNvSpPr>
              <a:spLocks noChangeArrowheads="1"/>
            </p:cNvSpPr>
            <p:nvPr/>
          </p:nvSpPr>
          <p:spPr bwMode="auto">
            <a:xfrm>
              <a:off x="5114048"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d</a:t>
              </a:r>
              <a:endParaRPr lang="en-US" altLang="zh-CN" sz="1600" b="1" baseline="-25000">
                <a:solidFill>
                  <a:schemeClr val="bg2"/>
                </a:solidFill>
                <a:ea typeface="仿宋_GB2312" pitchFamily="49" charset="-122"/>
              </a:endParaRPr>
            </a:p>
          </p:txBody>
        </p:sp>
        <p:sp>
          <p:nvSpPr>
            <p:cNvPr id="23589" name="矩形 67"/>
            <p:cNvSpPr>
              <a:spLocks noChangeArrowheads="1"/>
            </p:cNvSpPr>
            <p:nvPr/>
          </p:nvSpPr>
          <p:spPr bwMode="auto">
            <a:xfrm>
              <a:off x="2012725"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3590" name="矩形 68"/>
            <p:cNvSpPr>
              <a:spLocks noChangeArrowheads="1"/>
            </p:cNvSpPr>
            <p:nvPr/>
          </p:nvSpPr>
          <p:spPr bwMode="auto">
            <a:xfrm>
              <a:off x="1496766"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3591" name="矩形 65"/>
            <p:cNvSpPr>
              <a:spLocks noChangeArrowheads="1"/>
            </p:cNvSpPr>
            <p:nvPr/>
          </p:nvSpPr>
          <p:spPr bwMode="auto">
            <a:xfrm>
              <a:off x="5630007"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e</a:t>
              </a:r>
              <a:endParaRPr lang="en-US" altLang="zh-CN" sz="1600" b="1" baseline="-25000">
                <a:solidFill>
                  <a:schemeClr val="bg2"/>
                </a:solidFill>
                <a:ea typeface="仿宋_GB2312" pitchFamily="49" charset="-122"/>
              </a:endParaRPr>
            </a:p>
          </p:txBody>
        </p:sp>
      </p:grpSp>
      <p:sp>
        <p:nvSpPr>
          <p:cNvPr id="60" name="TextBox 33"/>
          <p:cNvSpPr txBox="1">
            <a:spLocks noChangeArrowheads="1"/>
          </p:cNvSpPr>
          <p:nvPr/>
        </p:nvSpPr>
        <p:spPr bwMode="auto">
          <a:xfrm>
            <a:off x="1847850" y="4617132"/>
            <a:ext cx="65563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zh-CN" altLang="en-US" sz="1600" b="1">
                <a:solidFill>
                  <a:srgbClr val="000099"/>
                </a:solidFill>
                <a:ea typeface="黑体" pitchFamily="2" charset="-122"/>
              </a:rPr>
              <a:t>下标</a:t>
            </a:r>
            <a:r>
              <a:rPr lang="en-US" altLang="zh-CN" sz="1600" b="1">
                <a:solidFill>
                  <a:srgbClr val="000099"/>
                </a:solidFill>
                <a:ea typeface="黑体" pitchFamily="2" charset="-122"/>
              </a:rPr>
              <a:t>j</a:t>
            </a:r>
            <a:endParaRPr lang="zh-CN" altLang="en-US" sz="1600" b="1">
              <a:solidFill>
                <a:srgbClr val="000099"/>
              </a:solidFill>
              <a:ea typeface="黑体" pitchFamily="2" charset="-122"/>
            </a:endParaRPr>
          </a:p>
        </p:txBody>
      </p:sp>
      <p:grpSp>
        <p:nvGrpSpPr>
          <p:cNvPr id="4" name="组合 3"/>
          <p:cNvGrpSpPr>
            <a:grpSpLocks/>
          </p:cNvGrpSpPr>
          <p:nvPr/>
        </p:nvGrpSpPr>
        <p:grpSpPr bwMode="auto">
          <a:xfrm>
            <a:off x="2689225" y="4644119"/>
            <a:ext cx="4648200" cy="282575"/>
            <a:chOff x="1496766" y="3466143"/>
            <a:chExt cx="4649200" cy="282076"/>
          </a:xfrm>
        </p:grpSpPr>
        <p:sp>
          <p:nvSpPr>
            <p:cNvPr id="23574" name="矩形 34"/>
            <p:cNvSpPr>
              <a:spLocks noChangeArrowheads="1"/>
            </p:cNvSpPr>
            <p:nvPr/>
          </p:nvSpPr>
          <p:spPr bwMode="auto">
            <a:xfrm>
              <a:off x="2528685" y="3466143"/>
              <a:ext cx="515959" cy="28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sz="1600" b="1">
                  <a:solidFill>
                    <a:schemeClr val="bg2"/>
                  </a:solidFill>
                  <a:ea typeface="仿宋_GB2312" pitchFamily="49" charset="-122"/>
                </a:rPr>
                <a:t>2</a:t>
              </a:r>
              <a:endParaRPr lang="en-US" altLang="zh-CN" sz="1600" b="1" baseline="-25000">
                <a:solidFill>
                  <a:schemeClr val="bg2"/>
                </a:solidFill>
                <a:ea typeface="仿宋_GB2312" pitchFamily="49" charset="-122"/>
              </a:endParaRPr>
            </a:p>
          </p:txBody>
        </p:sp>
        <p:sp>
          <p:nvSpPr>
            <p:cNvPr id="23575" name="矩形 35"/>
            <p:cNvSpPr>
              <a:spLocks noChangeArrowheads="1"/>
            </p:cNvSpPr>
            <p:nvPr/>
          </p:nvSpPr>
          <p:spPr bwMode="auto">
            <a:xfrm>
              <a:off x="3044644" y="3466143"/>
              <a:ext cx="515959" cy="28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sz="1600" b="1">
                  <a:solidFill>
                    <a:schemeClr val="bg2"/>
                  </a:solidFill>
                  <a:ea typeface="仿宋_GB2312" pitchFamily="49" charset="-122"/>
                </a:rPr>
                <a:t>3</a:t>
              </a:r>
              <a:endParaRPr lang="en-US" altLang="zh-CN" sz="1600" b="1" baseline="-25000">
                <a:solidFill>
                  <a:schemeClr val="bg2"/>
                </a:solidFill>
                <a:ea typeface="仿宋_GB2312" pitchFamily="49" charset="-122"/>
              </a:endParaRPr>
            </a:p>
          </p:txBody>
        </p:sp>
        <p:sp>
          <p:nvSpPr>
            <p:cNvPr id="23576" name="矩形 36"/>
            <p:cNvSpPr>
              <a:spLocks noChangeArrowheads="1"/>
            </p:cNvSpPr>
            <p:nvPr/>
          </p:nvSpPr>
          <p:spPr bwMode="auto">
            <a:xfrm>
              <a:off x="3560603" y="3466143"/>
              <a:ext cx="515959" cy="28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sz="1600" b="1">
                  <a:solidFill>
                    <a:schemeClr val="bg2"/>
                  </a:solidFill>
                  <a:ea typeface="仿宋_GB2312" pitchFamily="49" charset="-122"/>
                </a:rPr>
                <a:t>4</a:t>
              </a:r>
              <a:endParaRPr lang="en-US" altLang="zh-CN" sz="1600" b="1" baseline="-25000">
                <a:solidFill>
                  <a:schemeClr val="bg2"/>
                </a:solidFill>
                <a:ea typeface="仿宋_GB2312" pitchFamily="49" charset="-122"/>
              </a:endParaRPr>
            </a:p>
          </p:txBody>
        </p:sp>
        <p:sp>
          <p:nvSpPr>
            <p:cNvPr id="23577" name="矩形 37"/>
            <p:cNvSpPr>
              <a:spLocks noChangeArrowheads="1"/>
            </p:cNvSpPr>
            <p:nvPr/>
          </p:nvSpPr>
          <p:spPr bwMode="auto">
            <a:xfrm>
              <a:off x="4076562" y="3466143"/>
              <a:ext cx="515959" cy="28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sz="1600" b="1">
                  <a:solidFill>
                    <a:schemeClr val="bg2"/>
                  </a:solidFill>
                  <a:ea typeface="仿宋_GB2312" pitchFamily="49" charset="-122"/>
                </a:rPr>
                <a:t>5</a:t>
              </a:r>
              <a:endParaRPr lang="en-US" altLang="zh-CN" sz="1600" b="1" baseline="-25000">
                <a:solidFill>
                  <a:schemeClr val="bg2"/>
                </a:solidFill>
                <a:ea typeface="仿宋_GB2312" pitchFamily="49" charset="-122"/>
              </a:endParaRPr>
            </a:p>
          </p:txBody>
        </p:sp>
        <p:sp>
          <p:nvSpPr>
            <p:cNvPr id="23578" name="矩形 38"/>
            <p:cNvSpPr>
              <a:spLocks noChangeArrowheads="1"/>
            </p:cNvSpPr>
            <p:nvPr/>
          </p:nvSpPr>
          <p:spPr bwMode="auto">
            <a:xfrm>
              <a:off x="4592522" y="3466143"/>
              <a:ext cx="515959" cy="28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sz="1600" b="1">
                  <a:solidFill>
                    <a:schemeClr val="bg2"/>
                  </a:solidFill>
                  <a:ea typeface="仿宋_GB2312" pitchFamily="49" charset="-122"/>
                </a:rPr>
                <a:t>6</a:t>
              </a:r>
              <a:endParaRPr lang="en-US" altLang="zh-CN" sz="1600" b="1" baseline="-25000">
                <a:solidFill>
                  <a:schemeClr val="bg2"/>
                </a:solidFill>
                <a:ea typeface="仿宋_GB2312" pitchFamily="49" charset="-122"/>
              </a:endParaRPr>
            </a:p>
          </p:txBody>
        </p:sp>
        <p:sp>
          <p:nvSpPr>
            <p:cNvPr id="23579" name="矩形 65"/>
            <p:cNvSpPr>
              <a:spLocks noChangeArrowheads="1"/>
            </p:cNvSpPr>
            <p:nvPr/>
          </p:nvSpPr>
          <p:spPr bwMode="auto">
            <a:xfrm>
              <a:off x="5114048" y="3466143"/>
              <a:ext cx="515959" cy="28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sz="1600" b="1">
                  <a:solidFill>
                    <a:schemeClr val="bg2"/>
                  </a:solidFill>
                  <a:ea typeface="仿宋_GB2312" pitchFamily="49" charset="-122"/>
                </a:rPr>
                <a:t>7</a:t>
              </a:r>
              <a:endParaRPr lang="en-US" altLang="zh-CN" sz="1600" b="1" baseline="-25000">
                <a:solidFill>
                  <a:schemeClr val="bg2"/>
                </a:solidFill>
                <a:ea typeface="仿宋_GB2312" pitchFamily="49" charset="-122"/>
              </a:endParaRPr>
            </a:p>
          </p:txBody>
        </p:sp>
        <p:sp>
          <p:nvSpPr>
            <p:cNvPr id="23580" name="矩形 67"/>
            <p:cNvSpPr>
              <a:spLocks noChangeArrowheads="1"/>
            </p:cNvSpPr>
            <p:nvPr/>
          </p:nvSpPr>
          <p:spPr bwMode="auto">
            <a:xfrm>
              <a:off x="2012725" y="3466143"/>
              <a:ext cx="515959" cy="28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sz="1600" b="1">
                  <a:solidFill>
                    <a:schemeClr val="bg2"/>
                  </a:solidFill>
                  <a:ea typeface="仿宋_GB2312" pitchFamily="49" charset="-122"/>
                </a:rPr>
                <a:t>1</a:t>
              </a:r>
              <a:endParaRPr lang="en-US" altLang="zh-CN" sz="1600" b="1" baseline="-25000">
                <a:solidFill>
                  <a:schemeClr val="bg2"/>
                </a:solidFill>
                <a:ea typeface="仿宋_GB2312" pitchFamily="49" charset="-122"/>
              </a:endParaRPr>
            </a:p>
          </p:txBody>
        </p:sp>
        <p:sp>
          <p:nvSpPr>
            <p:cNvPr id="23581" name="矩形 68"/>
            <p:cNvSpPr>
              <a:spLocks noChangeArrowheads="1"/>
            </p:cNvSpPr>
            <p:nvPr/>
          </p:nvSpPr>
          <p:spPr bwMode="auto">
            <a:xfrm>
              <a:off x="1496766" y="3466143"/>
              <a:ext cx="515959" cy="28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sz="1600" b="1">
                  <a:solidFill>
                    <a:schemeClr val="bg2"/>
                  </a:solidFill>
                  <a:ea typeface="仿宋_GB2312" pitchFamily="49" charset="-122"/>
                </a:rPr>
                <a:t>0</a:t>
              </a:r>
              <a:endParaRPr lang="en-US" altLang="zh-CN" sz="1600" b="1" baseline="-25000">
                <a:solidFill>
                  <a:schemeClr val="bg2"/>
                </a:solidFill>
                <a:ea typeface="仿宋_GB2312" pitchFamily="49" charset="-122"/>
              </a:endParaRPr>
            </a:p>
          </p:txBody>
        </p:sp>
        <p:sp>
          <p:nvSpPr>
            <p:cNvPr id="23582" name="矩形 65"/>
            <p:cNvSpPr>
              <a:spLocks noChangeArrowheads="1"/>
            </p:cNvSpPr>
            <p:nvPr/>
          </p:nvSpPr>
          <p:spPr bwMode="auto">
            <a:xfrm>
              <a:off x="5630007" y="3466143"/>
              <a:ext cx="515959" cy="28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sz="1600" b="1">
                  <a:solidFill>
                    <a:schemeClr val="bg2"/>
                  </a:solidFill>
                  <a:ea typeface="仿宋_GB2312" pitchFamily="49" charset="-122"/>
                </a:rPr>
                <a:t>8</a:t>
              </a:r>
              <a:endParaRPr lang="en-US" altLang="zh-CN" sz="1600" b="1" baseline="-25000">
                <a:solidFill>
                  <a:schemeClr val="bg2"/>
                </a:solidFill>
                <a:ea typeface="仿宋_GB2312" pitchFamily="49" charset="-122"/>
              </a:endParaRPr>
            </a:p>
          </p:txBody>
        </p:sp>
      </p:grpSp>
      <p:sp>
        <p:nvSpPr>
          <p:cNvPr id="71" name="TextBox 33"/>
          <p:cNvSpPr txBox="1">
            <a:spLocks noChangeArrowheads="1"/>
          </p:cNvSpPr>
          <p:nvPr/>
        </p:nvSpPr>
        <p:spPr bwMode="auto">
          <a:xfrm>
            <a:off x="1800225" y="5274357"/>
            <a:ext cx="8016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next(j)</a:t>
            </a:r>
            <a:endParaRPr lang="zh-CN" altLang="en-US" sz="1600" b="1">
              <a:solidFill>
                <a:srgbClr val="000099"/>
              </a:solidFill>
              <a:ea typeface="黑体" pitchFamily="2" charset="-122"/>
            </a:endParaRPr>
          </a:p>
        </p:txBody>
      </p:sp>
      <p:grpSp>
        <p:nvGrpSpPr>
          <p:cNvPr id="5" name="组合 75"/>
          <p:cNvGrpSpPr>
            <a:grpSpLocks/>
          </p:cNvGrpSpPr>
          <p:nvPr/>
        </p:nvGrpSpPr>
        <p:grpSpPr bwMode="auto">
          <a:xfrm>
            <a:off x="2689225" y="5314044"/>
            <a:ext cx="4648200" cy="282575"/>
            <a:chOff x="3632212" y="5119543"/>
            <a:chExt cx="4648200" cy="282575"/>
          </a:xfrm>
        </p:grpSpPr>
        <p:sp>
          <p:nvSpPr>
            <p:cNvPr id="23565" name="矩形 34"/>
            <p:cNvSpPr>
              <a:spLocks noChangeArrowheads="1"/>
            </p:cNvSpPr>
            <p:nvPr/>
          </p:nvSpPr>
          <p:spPr bwMode="auto">
            <a:xfrm>
              <a:off x="4663909" y="5119543"/>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0</a:t>
              </a:r>
              <a:endParaRPr lang="en-US" altLang="zh-CN" sz="1600" b="1" baseline="-25000">
                <a:solidFill>
                  <a:schemeClr val="bg2"/>
                </a:solidFill>
                <a:ea typeface="仿宋_GB2312" pitchFamily="49" charset="-122"/>
              </a:endParaRPr>
            </a:p>
          </p:txBody>
        </p:sp>
        <p:sp>
          <p:nvSpPr>
            <p:cNvPr id="23566" name="矩形 35"/>
            <p:cNvSpPr>
              <a:spLocks noChangeArrowheads="1"/>
            </p:cNvSpPr>
            <p:nvPr/>
          </p:nvSpPr>
          <p:spPr bwMode="auto">
            <a:xfrm>
              <a:off x="5179757" y="5119543"/>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0</a:t>
              </a:r>
              <a:endParaRPr lang="en-US" altLang="zh-CN" sz="1600" b="1" baseline="-25000">
                <a:solidFill>
                  <a:schemeClr val="bg2"/>
                </a:solidFill>
                <a:ea typeface="仿宋_GB2312" pitchFamily="49" charset="-122"/>
              </a:endParaRPr>
            </a:p>
          </p:txBody>
        </p:sp>
        <p:sp>
          <p:nvSpPr>
            <p:cNvPr id="23567" name="矩形 36"/>
            <p:cNvSpPr>
              <a:spLocks noChangeArrowheads="1"/>
            </p:cNvSpPr>
            <p:nvPr/>
          </p:nvSpPr>
          <p:spPr bwMode="auto">
            <a:xfrm>
              <a:off x="5695605" y="5119543"/>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0</a:t>
              </a:r>
              <a:endParaRPr lang="en-US" altLang="zh-CN" sz="1600" b="1" baseline="-25000">
                <a:solidFill>
                  <a:schemeClr val="bg2"/>
                </a:solidFill>
                <a:ea typeface="仿宋_GB2312" pitchFamily="49" charset="-122"/>
              </a:endParaRPr>
            </a:p>
          </p:txBody>
        </p:sp>
        <p:sp>
          <p:nvSpPr>
            <p:cNvPr id="23568" name="矩形 37"/>
            <p:cNvSpPr>
              <a:spLocks noChangeArrowheads="1"/>
            </p:cNvSpPr>
            <p:nvPr/>
          </p:nvSpPr>
          <p:spPr bwMode="auto">
            <a:xfrm>
              <a:off x="6211453" y="5119543"/>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1</a:t>
              </a:r>
              <a:endParaRPr lang="en-US" altLang="zh-CN" sz="1600" b="1" baseline="-25000">
                <a:solidFill>
                  <a:schemeClr val="bg2"/>
                </a:solidFill>
                <a:ea typeface="仿宋_GB2312" pitchFamily="49" charset="-122"/>
              </a:endParaRPr>
            </a:p>
          </p:txBody>
        </p:sp>
        <p:sp>
          <p:nvSpPr>
            <p:cNvPr id="23569" name="矩形 38"/>
            <p:cNvSpPr>
              <a:spLocks noChangeArrowheads="1"/>
            </p:cNvSpPr>
            <p:nvPr/>
          </p:nvSpPr>
          <p:spPr bwMode="auto">
            <a:xfrm>
              <a:off x="6727302" y="5119543"/>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2</a:t>
              </a:r>
              <a:endParaRPr lang="en-US" altLang="zh-CN" sz="1600" b="1" baseline="-25000">
                <a:solidFill>
                  <a:schemeClr val="bg2"/>
                </a:solidFill>
                <a:ea typeface="仿宋_GB2312" pitchFamily="49" charset="-122"/>
              </a:endParaRPr>
            </a:p>
          </p:txBody>
        </p:sp>
        <p:sp>
          <p:nvSpPr>
            <p:cNvPr id="23570" name="矩形 65"/>
            <p:cNvSpPr>
              <a:spLocks noChangeArrowheads="1"/>
            </p:cNvSpPr>
            <p:nvPr/>
          </p:nvSpPr>
          <p:spPr bwMode="auto">
            <a:xfrm>
              <a:off x="7248716" y="5119543"/>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3</a:t>
              </a:r>
              <a:endParaRPr lang="en-US" altLang="zh-CN" sz="1600" b="1" baseline="-25000">
                <a:solidFill>
                  <a:schemeClr val="bg2"/>
                </a:solidFill>
                <a:ea typeface="仿宋_GB2312" pitchFamily="49" charset="-122"/>
              </a:endParaRPr>
            </a:p>
          </p:txBody>
        </p:sp>
        <p:sp>
          <p:nvSpPr>
            <p:cNvPr id="23571" name="矩形 67"/>
            <p:cNvSpPr>
              <a:spLocks noChangeArrowheads="1"/>
            </p:cNvSpPr>
            <p:nvPr/>
          </p:nvSpPr>
          <p:spPr bwMode="auto">
            <a:xfrm>
              <a:off x="4148060" y="5119543"/>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0</a:t>
              </a:r>
              <a:endParaRPr lang="en-US" altLang="zh-CN" sz="1600" b="1" baseline="-25000">
                <a:solidFill>
                  <a:schemeClr val="bg2"/>
                </a:solidFill>
                <a:ea typeface="仿宋_GB2312" pitchFamily="49" charset="-122"/>
              </a:endParaRPr>
            </a:p>
          </p:txBody>
        </p:sp>
        <p:sp>
          <p:nvSpPr>
            <p:cNvPr id="23572" name="矩形 68"/>
            <p:cNvSpPr>
              <a:spLocks noChangeArrowheads="1"/>
            </p:cNvSpPr>
            <p:nvPr/>
          </p:nvSpPr>
          <p:spPr bwMode="auto">
            <a:xfrm>
              <a:off x="3632212" y="5119543"/>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-1</a:t>
              </a:r>
              <a:endParaRPr lang="en-US" altLang="zh-CN" sz="1600" b="1" baseline="-25000">
                <a:solidFill>
                  <a:schemeClr val="bg2"/>
                </a:solidFill>
                <a:ea typeface="仿宋_GB2312" pitchFamily="49" charset="-122"/>
              </a:endParaRPr>
            </a:p>
          </p:txBody>
        </p:sp>
        <p:sp>
          <p:nvSpPr>
            <p:cNvPr id="23573" name="矩形 65"/>
            <p:cNvSpPr>
              <a:spLocks noChangeArrowheads="1"/>
            </p:cNvSpPr>
            <p:nvPr/>
          </p:nvSpPr>
          <p:spPr bwMode="auto">
            <a:xfrm>
              <a:off x="7764564" y="5119543"/>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4</a:t>
              </a:r>
              <a:endParaRPr lang="en-US" altLang="zh-CN" sz="1600" b="1" baseline="-25000">
                <a:solidFill>
                  <a:schemeClr val="bg2"/>
                </a:solidFill>
                <a:ea typeface="仿宋_GB2312" pitchFamily="49" charset="-122"/>
              </a:endParaRPr>
            </a:p>
          </p:txBody>
        </p:sp>
      </p:grpSp>
      <p:sp>
        <p:nvSpPr>
          <p:cNvPr id="44" name="TextBox 43"/>
          <p:cNvSpPr txBox="1">
            <a:spLocks noChangeArrowheads="1"/>
          </p:cNvSpPr>
          <p:nvPr/>
        </p:nvSpPr>
        <p:spPr bwMode="auto">
          <a:xfrm>
            <a:off x="1760538" y="3825044"/>
            <a:ext cx="58054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b="1">
                <a:solidFill>
                  <a:srgbClr val="C00000"/>
                </a:solidFill>
                <a:ea typeface="黑体" pitchFamily="2" charset="-122"/>
              </a:rPr>
              <a:t>next(j)</a:t>
            </a:r>
            <a:r>
              <a:rPr lang="zh-CN" altLang="en-US" b="1">
                <a:solidFill>
                  <a:srgbClr val="C00000"/>
                </a:solidFill>
                <a:ea typeface="黑体" pitchFamily="2" charset="-122"/>
              </a:rPr>
              <a:t>直观含义：</a:t>
            </a:r>
            <a:r>
              <a:rPr lang="en-US" altLang="zh-CN" b="1">
                <a:solidFill>
                  <a:srgbClr val="000099"/>
                </a:solidFill>
                <a:ea typeface="黑体" pitchFamily="2" charset="-122"/>
              </a:rPr>
              <a:t>[0, j-1]</a:t>
            </a:r>
            <a:r>
              <a:rPr lang="zh-CN" altLang="en-US" b="1">
                <a:solidFill>
                  <a:srgbClr val="000099"/>
                </a:solidFill>
                <a:ea typeface="黑体" pitchFamily="2" charset="-122"/>
              </a:rPr>
              <a:t> 中前缀和后缀相等的最大长度</a:t>
            </a:r>
            <a:endParaRPr lang="en-US" altLang="zh-CN" b="1">
              <a:solidFill>
                <a:srgbClr val="000099"/>
              </a:solidFill>
              <a:ea typeface="黑体" pitchFamily="2" charset="-122"/>
            </a:endParaRPr>
          </a:p>
          <a:p>
            <a:pPr eaLnBrk="1" hangingPunct="1">
              <a:buFont typeface="Wingdings" pitchFamily="2" charset="2"/>
              <a:buNone/>
            </a:pPr>
            <a:r>
              <a:rPr lang="en-US" altLang="zh-CN" b="1">
                <a:solidFill>
                  <a:srgbClr val="C00000"/>
                </a:solidFill>
                <a:ea typeface="黑体" pitchFamily="2" charset="-122"/>
              </a:rPr>
              <a:t>next(j)</a:t>
            </a:r>
            <a:r>
              <a:rPr lang="zh-CN" altLang="en-US" b="1">
                <a:solidFill>
                  <a:srgbClr val="C00000"/>
                </a:solidFill>
                <a:ea typeface="黑体" pitchFamily="2" charset="-122"/>
              </a:rPr>
              <a:t>直观作用：</a:t>
            </a:r>
            <a:r>
              <a:rPr lang="zh-CN" altLang="en-US" b="1">
                <a:solidFill>
                  <a:srgbClr val="000099"/>
                </a:solidFill>
                <a:ea typeface="黑体" pitchFamily="2" charset="-122"/>
              </a:rPr>
              <a:t>可滑过</a:t>
            </a:r>
            <a:r>
              <a:rPr lang="en-US" altLang="zh-CN" b="1">
                <a:solidFill>
                  <a:srgbClr val="000099"/>
                </a:solidFill>
                <a:ea typeface="黑体" pitchFamily="2" charset="-122"/>
              </a:rPr>
              <a:t>j-next(j)</a:t>
            </a:r>
            <a:r>
              <a:rPr lang="zh-CN" altLang="en-US" b="1">
                <a:solidFill>
                  <a:srgbClr val="000099"/>
                </a:solidFill>
                <a:ea typeface="黑体" pitchFamily="2" charset="-122"/>
              </a:rPr>
              <a:t>位不用匹配</a:t>
            </a:r>
            <a:endParaRPr lang="zh-CN" altLang="en-US"/>
          </a:p>
        </p:txBody>
      </p:sp>
    </p:spTree>
    <p:extLst>
      <p:ext uri="{BB962C8B-B14F-4D97-AF65-F5344CB8AC3E}">
        <p14:creationId xmlns:p14="http://schemas.microsoft.com/office/powerpoint/2010/main" val="41846495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down)">
                                      <p:cBhvr>
                                        <p:cTn id="7" dur="500"/>
                                        <p:tgtEl>
                                          <p:spTgt spid="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wipe(down)">
                                      <p:cBhvr>
                                        <p:cTn id="12" dur="500"/>
                                        <p:tgtEl>
                                          <p:spTgt spid="49"/>
                                        </p:tgtEl>
                                      </p:cBhvr>
                                    </p:animEffect>
                                  </p:childTnLst>
                                </p:cTn>
                              </p:par>
                              <p:par>
                                <p:cTn id="13" presetID="22" presetClass="entr" presetSubtype="4"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500"/>
                                        <p:tgtEl>
                                          <p:spTgt spid="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60"/>
                                        </p:tgtEl>
                                        <p:attrNameLst>
                                          <p:attrName>style.visibility</p:attrName>
                                        </p:attrNameLst>
                                      </p:cBhvr>
                                      <p:to>
                                        <p:strVal val="visible"/>
                                      </p:to>
                                    </p:set>
                                    <p:animEffect transition="in" filter="wipe(down)">
                                      <p:cBhvr>
                                        <p:cTn id="20" dur="500"/>
                                        <p:tgtEl>
                                          <p:spTgt spid="60"/>
                                        </p:tgtEl>
                                      </p:cBhvr>
                                    </p:animEffect>
                                  </p:childTnLst>
                                </p:cTn>
                              </p:par>
                              <p:par>
                                <p:cTn id="21" presetID="22" presetClass="entr" presetSubtype="4"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down)">
                                      <p:cBhvr>
                                        <p:cTn id="23" dur="500"/>
                                        <p:tgtEl>
                                          <p:spTgt spid="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71"/>
                                        </p:tgtEl>
                                        <p:attrNameLst>
                                          <p:attrName>style.visibility</p:attrName>
                                        </p:attrNameLst>
                                      </p:cBhvr>
                                      <p:to>
                                        <p:strVal val="visible"/>
                                      </p:to>
                                    </p:set>
                                    <p:animEffect transition="in" filter="wipe(down)">
                                      <p:cBhvr>
                                        <p:cTn id="28" dur="500"/>
                                        <p:tgtEl>
                                          <p:spTgt spid="71"/>
                                        </p:tgtEl>
                                      </p:cBhvr>
                                    </p:animEffect>
                                  </p:childTnLst>
                                </p:cTn>
                              </p:par>
                              <p:par>
                                <p:cTn id="29" presetID="22" presetClass="entr" presetSubtype="4"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down)">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60" grpId="0"/>
      <p:bldP spid="71" grpId="0"/>
      <p:bldP spid="4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en-US" dirty="0"/>
              <a:t>子串匹配问题</a:t>
            </a:r>
          </a:p>
        </p:txBody>
      </p:sp>
      <p:sp>
        <p:nvSpPr>
          <p:cNvPr id="24579" name="内容占位符 2"/>
          <p:cNvSpPr>
            <a:spLocks noGrp="1"/>
          </p:cNvSpPr>
          <p:nvPr>
            <p:ph idx="1"/>
          </p:nvPr>
        </p:nvSpPr>
        <p:spPr/>
        <p:txBody>
          <a:bodyPr/>
          <a:lstStyle/>
          <a:p>
            <a:r>
              <a:rPr lang="en-US" altLang="zh-CN" dirty="0">
                <a:latin typeface="Arial" charset="0"/>
                <a:ea typeface="黑体" pitchFamily="2" charset="-122"/>
              </a:rPr>
              <a:t>KMP</a:t>
            </a:r>
            <a:r>
              <a:rPr lang="zh-CN" altLang="en-US" dirty="0">
                <a:latin typeface="Arial" charset="0"/>
                <a:ea typeface="黑体" pitchFamily="2" charset="-122"/>
              </a:rPr>
              <a:t>算法</a:t>
            </a:r>
            <a:endParaRPr lang="en-US" altLang="zh-CN" dirty="0">
              <a:latin typeface="Arial" charset="0"/>
              <a:ea typeface="黑体" pitchFamily="2" charset="-122"/>
            </a:endParaRPr>
          </a:p>
          <a:p>
            <a:pPr lvl="1"/>
            <a:r>
              <a:rPr lang="zh-CN" altLang="en-US" dirty="0">
                <a:latin typeface="Arial" charset="0"/>
                <a:ea typeface="黑体" pitchFamily="2" charset="-122"/>
              </a:rPr>
              <a:t>对模式串</a:t>
            </a:r>
            <a:r>
              <a:rPr lang="en-US" altLang="zh-CN" dirty="0">
                <a:latin typeface="Arial" charset="0"/>
                <a:ea typeface="黑体" pitchFamily="2" charset="-122"/>
              </a:rPr>
              <a:t>P</a:t>
            </a:r>
            <a:r>
              <a:rPr lang="zh-CN" altLang="en-US" dirty="0">
                <a:latin typeface="Arial" charset="0"/>
                <a:ea typeface="黑体" pitchFamily="2" charset="-122"/>
              </a:rPr>
              <a:t>进行预处理，计算可以滑过多少个字符</a:t>
            </a:r>
          </a:p>
        </p:txBody>
      </p:sp>
      <p:sp>
        <p:nvSpPr>
          <p:cNvPr id="24580"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77793823-25D3-4EED-982C-51821B6FF309}" type="slidenum">
              <a:rPr lang="en-US" altLang="zh-CN" smtClean="0">
                <a:solidFill>
                  <a:srgbClr val="006600"/>
                </a:solidFill>
                <a:latin typeface="Courier New" pitchFamily="49" charset="0"/>
                <a:ea typeface="华文新魏" pitchFamily="2" charset="-122"/>
              </a:rPr>
              <a:pPr eaLnBrk="1" hangingPunct="1"/>
              <a:t>34</a:t>
            </a:fld>
            <a:endParaRPr lang="en-US" altLang="zh-CN">
              <a:solidFill>
                <a:srgbClr val="006600"/>
              </a:solidFill>
              <a:latin typeface="Courier New" pitchFamily="49" charset="0"/>
              <a:ea typeface="华文新魏" pitchFamily="2" charset="-122"/>
            </a:endParaRPr>
          </a:p>
        </p:txBody>
      </p:sp>
      <p:grpSp>
        <p:nvGrpSpPr>
          <p:cNvPr id="24581" name="组合 1"/>
          <p:cNvGrpSpPr>
            <a:grpSpLocks/>
          </p:cNvGrpSpPr>
          <p:nvPr/>
        </p:nvGrpSpPr>
        <p:grpSpPr bwMode="auto">
          <a:xfrm>
            <a:off x="1187450" y="2565400"/>
            <a:ext cx="7177088" cy="1106488"/>
            <a:chOff x="1295636" y="2708920"/>
            <a:chExt cx="7176944" cy="1106874"/>
          </a:xfrm>
        </p:grpSpPr>
        <p:sp>
          <p:nvSpPr>
            <p:cNvPr id="73" name="TextBox 72"/>
            <p:cNvSpPr txBox="1"/>
            <p:nvPr/>
          </p:nvSpPr>
          <p:spPr bwMode="auto">
            <a:xfrm>
              <a:off x="2813256" y="2708920"/>
              <a:ext cx="1325536" cy="370017"/>
            </a:xfrm>
            <a:prstGeom prst="rect">
              <a:avLst/>
            </a:prstGeom>
            <a:noFill/>
            <a:ln w="25400">
              <a:noFill/>
            </a:ln>
          </p:spPr>
          <p:txBody>
            <a:bodyPr wrap="none">
              <a:spAutoFit/>
            </a:bodyPr>
            <a:lstStyle/>
            <a:p>
              <a:pPr>
                <a:buFont typeface="Wingdings" pitchFamily="2" charset="2"/>
                <a:buNone/>
                <a:defRPr/>
              </a:pPr>
              <a:r>
                <a:rPr lang="en-US" altLang="zh-CN" b="1" dirty="0">
                  <a:solidFill>
                    <a:srgbClr val="000099"/>
                  </a:solidFill>
                  <a:latin typeface="+mn-lt"/>
                  <a:ea typeface="黑体" pitchFamily="49" charset="-122"/>
                </a:rPr>
                <a:t>-1</a:t>
              </a:r>
              <a:r>
                <a:rPr lang="zh-CN" altLang="en-US" b="1" dirty="0">
                  <a:solidFill>
                    <a:srgbClr val="000099"/>
                  </a:solidFill>
                  <a:latin typeface="+mn-lt"/>
                  <a:ea typeface="黑体" pitchFamily="49" charset="-122"/>
                </a:rPr>
                <a:t>，当</a:t>
              </a:r>
              <a:r>
                <a:rPr lang="zh-CN" altLang="en-US" b="1" i="1" dirty="0">
                  <a:solidFill>
                    <a:srgbClr val="000099"/>
                  </a:solidFill>
                  <a:latin typeface="+mn-lt"/>
                  <a:ea typeface="黑体" pitchFamily="49" charset="-122"/>
                </a:rPr>
                <a:t> </a:t>
              </a:r>
              <a:r>
                <a:rPr lang="en-US" altLang="zh-CN" b="1" i="1" dirty="0">
                  <a:solidFill>
                    <a:srgbClr val="000099"/>
                  </a:solidFill>
                  <a:latin typeface="+mn-lt"/>
                  <a:ea typeface="黑体" pitchFamily="49" charset="-122"/>
                </a:rPr>
                <a:t>j </a:t>
              </a:r>
              <a:r>
                <a:rPr lang="en-US" altLang="zh-CN" b="1" dirty="0">
                  <a:solidFill>
                    <a:srgbClr val="000099"/>
                  </a:solidFill>
                  <a:latin typeface="+mn-lt"/>
                  <a:ea typeface="黑体" pitchFamily="49" charset="-122"/>
                </a:rPr>
                <a:t>=</a:t>
              </a:r>
              <a:r>
                <a:rPr lang="en-US" altLang="zh-CN" b="1" i="1" dirty="0">
                  <a:solidFill>
                    <a:srgbClr val="000099"/>
                  </a:solidFill>
                  <a:latin typeface="+mn-lt"/>
                  <a:ea typeface="黑体" pitchFamily="49" charset="-122"/>
                </a:rPr>
                <a:t> </a:t>
              </a:r>
              <a:r>
                <a:rPr lang="en-US" altLang="zh-CN" b="1" dirty="0">
                  <a:solidFill>
                    <a:srgbClr val="000099"/>
                  </a:solidFill>
                  <a:latin typeface="+mn-lt"/>
                  <a:ea typeface="黑体" pitchFamily="49" charset="-122"/>
                </a:rPr>
                <a:t>0</a:t>
              </a:r>
              <a:endParaRPr lang="zh-CN" altLang="en-US" b="1" dirty="0">
                <a:solidFill>
                  <a:srgbClr val="000099"/>
                </a:solidFill>
                <a:latin typeface="+mn-lt"/>
                <a:ea typeface="黑体" pitchFamily="49" charset="-122"/>
              </a:endParaRPr>
            </a:p>
          </p:txBody>
        </p:sp>
        <p:sp>
          <p:nvSpPr>
            <p:cNvPr id="74" name="TextBox 73"/>
            <p:cNvSpPr txBox="1"/>
            <p:nvPr/>
          </p:nvSpPr>
          <p:spPr bwMode="auto">
            <a:xfrm>
              <a:off x="2619584" y="3077348"/>
              <a:ext cx="5852996" cy="370017"/>
            </a:xfrm>
            <a:prstGeom prst="rect">
              <a:avLst/>
            </a:prstGeom>
            <a:noFill/>
            <a:ln w="25400">
              <a:noFill/>
            </a:ln>
          </p:spPr>
          <p:txBody>
            <a:bodyPr wrap="none">
              <a:spAutoFit/>
            </a:bodyPr>
            <a:lstStyle/>
            <a:p>
              <a:pPr>
                <a:buFont typeface="Wingdings" pitchFamily="2" charset="2"/>
                <a:buNone/>
                <a:defRPr/>
              </a:pPr>
              <a:r>
                <a:rPr lang="en-US" altLang="zh-CN" b="1" i="1" dirty="0">
                  <a:solidFill>
                    <a:srgbClr val="000099"/>
                  </a:solidFill>
                  <a:latin typeface="+mn-lt"/>
                  <a:ea typeface="黑体" pitchFamily="49" charset="-122"/>
                </a:rPr>
                <a:t>k</a:t>
              </a:r>
              <a:r>
                <a:rPr lang="en-US" altLang="zh-CN" b="1" dirty="0">
                  <a:solidFill>
                    <a:srgbClr val="000099"/>
                  </a:solidFill>
                  <a:latin typeface="+mn-lt"/>
                  <a:ea typeface="黑体" pitchFamily="49" charset="-122"/>
                </a:rPr>
                <a:t>+1</a:t>
              </a:r>
              <a:r>
                <a:rPr lang="zh-CN" altLang="en-US" b="1" dirty="0">
                  <a:solidFill>
                    <a:srgbClr val="000099"/>
                  </a:solidFill>
                  <a:latin typeface="+mn-lt"/>
                  <a:ea typeface="黑体" pitchFamily="49" charset="-122"/>
                </a:rPr>
                <a:t>，当</a:t>
              </a:r>
              <a:r>
                <a:rPr lang="en-US" altLang="zh-CN" b="1" i="1" dirty="0">
                  <a:solidFill>
                    <a:srgbClr val="000099"/>
                  </a:solidFill>
                  <a:latin typeface="+mn-lt"/>
                  <a:ea typeface="黑体" pitchFamily="49" charset="-122"/>
                </a:rPr>
                <a:t> </a:t>
              </a:r>
              <a:r>
                <a:rPr lang="en-US" altLang="zh-CN" b="1" dirty="0">
                  <a:solidFill>
                    <a:srgbClr val="000099"/>
                  </a:solidFill>
                  <a:latin typeface="+mn-lt"/>
                  <a:ea typeface="黑体" pitchFamily="49" charset="-122"/>
                </a:rPr>
                <a:t>0 ≤ </a:t>
              </a:r>
              <a:r>
                <a:rPr lang="en-US" altLang="zh-CN" b="1" i="1" dirty="0">
                  <a:solidFill>
                    <a:srgbClr val="000099"/>
                  </a:solidFill>
                  <a:latin typeface="+mn-lt"/>
                  <a:ea typeface="黑体" pitchFamily="49" charset="-122"/>
                </a:rPr>
                <a:t>k </a:t>
              </a:r>
              <a:r>
                <a:rPr lang="en-US" altLang="zh-CN" b="1" dirty="0">
                  <a:solidFill>
                    <a:srgbClr val="000099"/>
                  </a:solidFill>
                  <a:latin typeface="+mn-lt"/>
                  <a:ea typeface="黑体" pitchFamily="49" charset="-122"/>
                </a:rPr>
                <a:t>&lt; </a:t>
              </a:r>
              <a:r>
                <a:rPr lang="en-US" altLang="zh-CN" b="1" i="1" dirty="0">
                  <a:solidFill>
                    <a:srgbClr val="000099"/>
                  </a:solidFill>
                  <a:latin typeface="+mn-lt"/>
                  <a:ea typeface="黑体" pitchFamily="49" charset="-122"/>
                </a:rPr>
                <a:t>j</a:t>
              </a:r>
              <a:r>
                <a:rPr lang="en-US" altLang="zh-CN" b="1" dirty="0">
                  <a:solidFill>
                    <a:srgbClr val="000099"/>
                  </a:solidFill>
                  <a:latin typeface="+mn-lt"/>
                  <a:ea typeface="黑体" pitchFamily="49" charset="-122"/>
                </a:rPr>
                <a:t>-1, </a:t>
              </a:r>
              <a:r>
                <a:rPr lang="zh-CN" altLang="en-US" b="1" dirty="0">
                  <a:solidFill>
                    <a:srgbClr val="000099"/>
                  </a:solidFill>
                  <a:latin typeface="+mn-lt"/>
                  <a:ea typeface="黑体" pitchFamily="49" charset="-122"/>
                </a:rPr>
                <a:t>且使</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0</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1</a:t>
              </a:r>
              <a:r>
                <a:rPr lang="en-US" altLang="zh-CN" b="1" dirty="0">
                  <a:solidFill>
                    <a:srgbClr val="000099"/>
                  </a:solidFill>
                  <a:latin typeface="+mn-lt"/>
                  <a:ea typeface="黑体" pitchFamily="49" charset="-122"/>
                </a:rPr>
                <a:t>…</a:t>
              </a:r>
              <a:r>
                <a:rPr lang="en-US" altLang="zh-CN" b="1" dirty="0" err="1">
                  <a:solidFill>
                    <a:srgbClr val="000099"/>
                  </a:solidFill>
                  <a:latin typeface="+mn-lt"/>
                  <a:ea typeface="黑体" pitchFamily="49" charset="-122"/>
                </a:rPr>
                <a:t>p</a:t>
              </a:r>
              <a:r>
                <a:rPr lang="en-US" altLang="zh-CN" b="1" baseline="-25000" dirty="0" err="1">
                  <a:solidFill>
                    <a:srgbClr val="000099"/>
                  </a:solidFill>
                  <a:latin typeface="+mn-lt"/>
                  <a:ea typeface="黑体" pitchFamily="49" charset="-122"/>
                </a:rPr>
                <a:t>k</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j-k-1</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j-k</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j-1</a:t>
              </a:r>
              <a:r>
                <a:rPr lang="zh-CN" altLang="en-US" b="1" dirty="0">
                  <a:solidFill>
                    <a:srgbClr val="000099"/>
                  </a:solidFill>
                  <a:latin typeface="+mn-lt"/>
                  <a:ea typeface="黑体" pitchFamily="49" charset="-122"/>
                </a:rPr>
                <a:t>的最大数</a:t>
              </a:r>
            </a:p>
          </p:txBody>
        </p:sp>
        <p:sp>
          <p:nvSpPr>
            <p:cNvPr id="24615" name="AutoShape 32"/>
            <p:cNvSpPr>
              <a:spLocks/>
            </p:cNvSpPr>
            <p:nvPr/>
          </p:nvSpPr>
          <p:spPr bwMode="auto">
            <a:xfrm>
              <a:off x="2461383" y="2856780"/>
              <a:ext cx="127287" cy="896777"/>
            </a:xfrm>
            <a:prstGeom prst="leftBrace">
              <a:avLst>
                <a:gd name="adj1" fmla="val 85196"/>
                <a:gd name="adj2" fmla="val 50000"/>
              </a:avLst>
            </a:prstGeom>
            <a:noFill/>
            <a:ln w="38100">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 name="矩形 71"/>
            <p:cNvSpPr/>
            <p:nvPr/>
          </p:nvSpPr>
          <p:spPr bwMode="auto">
            <a:xfrm>
              <a:off x="1295636" y="3093229"/>
              <a:ext cx="1198539" cy="370017"/>
            </a:xfrm>
            <a:prstGeom prst="rect">
              <a:avLst/>
            </a:prstGeom>
          </p:spPr>
          <p:txBody>
            <a:bodyPr wrap="none">
              <a:spAutoFit/>
            </a:bodyPr>
            <a:lstStyle/>
            <a:p>
              <a:pPr>
                <a:defRPr/>
              </a:pPr>
              <a:r>
                <a:rPr lang="en-US" altLang="zh-CN" b="1" dirty="0">
                  <a:solidFill>
                    <a:srgbClr val="000099"/>
                  </a:solidFill>
                  <a:ea typeface="黑体" pitchFamily="49" charset="-122"/>
                </a:rPr>
                <a:t>next( </a:t>
              </a:r>
              <a:r>
                <a:rPr lang="en-US" altLang="zh-CN" b="1" i="1" dirty="0">
                  <a:solidFill>
                    <a:srgbClr val="000099"/>
                  </a:solidFill>
                  <a:latin typeface="+mn-lt"/>
                  <a:ea typeface="黑体" pitchFamily="49" charset="-122"/>
                </a:rPr>
                <a:t>j </a:t>
              </a:r>
              <a:r>
                <a:rPr lang="en-US" altLang="zh-CN" b="1" dirty="0">
                  <a:solidFill>
                    <a:srgbClr val="000099"/>
                  </a:solidFill>
                  <a:ea typeface="黑体" pitchFamily="49" charset="-122"/>
                </a:rPr>
                <a:t>) =</a:t>
              </a:r>
              <a:endParaRPr lang="zh-CN" altLang="en-US" dirty="0">
                <a:ea typeface="宋体" pitchFamily="2" charset="-122"/>
              </a:endParaRPr>
            </a:p>
          </p:txBody>
        </p:sp>
        <p:sp>
          <p:nvSpPr>
            <p:cNvPr id="75" name="TextBox 74"/>
            <p:cNvSpPr txBox="1"/>
            <p:nvPr/>
          </p:nvSpPr>
          <p:spPr bwMode="auto">
            <a:xfrm>
              <a:off x="2879929" y="3445777"/>
              <a:ext cx="1462059" cy="370017"/>
            </a:xfrm>
            <a:prstGeom prst="rect">
              <a:avLst/>
            </a:prstGeom>
            <a:noFill/>
            <a:ln w="25400">
              <a:noFill/>
            </a:ln>
          </p:spPr>
          <p:txBody>
            <a:bodyPr wrap="none">
              <a:spAutoFit/>
            </a:bodyPr>
            <a:lstStyle/>
            <a:p>
              <a:pPr>
                <a:buFont typeface="Wingdings" pitchFamily="2" charset="2"/>
                <a:buNone/>
                <a:defRPr/>
              </a:pPr>
              <a:r>
                <a:rPr lang="en-US" altLang="zh-CN" b="1" dirty="0">
                  <a:solidFill>
                    <a:srgbClr val="000099"/>
                  </a:solidFill>
                  <a:latin typeface="+mn-lt"/>
                  <a:ea typeface="黑体" pitchFamily="49" charset="-122"/>
                </a:rPr>
                <a:t>0</a:t>
              </a:r>
              <a:r>
                <a:rPr lang="zh-CN" altLang="en-US" b="1" dirty="0">
                  <a:solidFill>
                    <a:srgbClr val="000099"/>
                  </a:solidFill>
                  <a:latin typeface="+mn-lt"/>
                  <a:ea typeface="黑体" pitchFamily="49" charset="-122"/>
                </a:rPr>
                <a:t>，其他情况</a:t>
              </a:r>
            </a:p>
          </p:txBody>
        </p:sp>
      </p:grpSp>
      <p:sp>
        <p:nvSpPr>
          <p:cNvPr id="77" name="TextBox 33"/>
          <p:cNvSpPr txBox="1">
            <a:spLocks noChangeArrowheads="1"/>
          </p:cNvSpPr>
          <p:nvPr/>
        </p:nvSpPr>
        <p:spPr bwMode="auto">
          <a:xfrm>
            <a:off x="215900" y="5266792"/>
            <a:ext cx="33496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P</a:t>
            </a:r>
            <a:endParaRPr lang="zh-CN" altLang="en-US" sz="1600" b="1">
              <a:solidFill>
                <a:srgbClr val="000099"/>
              </a:solidFill>
              <a:ea typeface="黑体" pitchFamily="2" charset="-122"/>
            </a:endParaRPr>
          </a:p>
        </p:txBody>
      </p:sp>
      <p:sp>
        <p:nvSpPr>
          <p:cNvPr id="78" name="TextBox 13"/>
          <p:cNvSpPr txBox="1">
            <a:spLocks noChangeArrowheads="1"/>
          </p:cNvSpPr>
          <p:nvPr/>
        </p:nvSpPr>
        <p:spPr bwMode="auto">
          <a:xfrm>
            <a:off x="223838" y="4689028"/>
            <a:ext cx="32385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T</a:t>
            </a:r>
            <a:endParaRPr lang="zh-CN" altLang="en-US" sz="1600" b="1">
              <a:solidFill>
                <a:srgbClr val="000099"/>
              </a:solidFill>
              <a:ea typeface="黑体" pitchFamily="2" charset="-122"/>
            </a:endParaRPr>
          </a:p>
        </p:txBody>
      </p:sp>
      <p:sp>
        <p:nvSpPr>
          <p:cNvPr id="79" name="TextBox 82"/>
          <p:cNvSpPr txBox="1">
            <a:spLocks noChangeArrowheads="1"/>
          </p:cNvSpPr>
          <p:nvPr/>
        </p:nvSpPr>
        <p:spPr bwMode="auto">
          <a:xfrm>
            <a:off x="1219200" y="4941168"/>
            <a:ext cx="3095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C00000"/>
                </a:solidFill>
                <a:ea typeface="黑体" pitchFamily="2" charset="-122"/>
                <a:cs typeface="Arial" charset="0"/>
              </a:rPr>
              <a:t>≠</a:t>
            </a:r>
            <a:endParaRPr lang="zh-CN" altLang="en-US" sz="1600" b="1">
              <a:solidFill>
                <a:srgbClr val="C00000"/>
              </a:solidFill>
              <a:ea typeface="黑体" pitchFamily="2" charset="-122"/>
              <a:cs typeface="Arial" charset="0"/>
            </a:endParaRPr>
          </a:p>
        </p:txBody>
      </p:sp>
      <p:sp>
        <p:nvSpPr>
          <p:cNvPr id="80" name="TextBox 33"/>
          <p:cNvSpPr txBox="1">
            <a:spLocks noChangeArrowheads="1"/>
          </p:cNvSpPr>
          <p:nvPr/>
        </p:nvSpPr>
        <p:spPr bwMode="auto">
          <a:xfrm>
            <a:off x="219075" y="5786400"/>
            <a:ext cx="3349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P</a:t>
            </a:r>
            <a:endParaRPr lang="zh-CN" altLang="en-US" sz="1600" b="1">
              <a:solidFill>
                <a:srgbClr val="000099"/>
              </a:solidFill>
              <a:ea typeface="黑体" pitchFamily="2" charset="-122"/>
            </a:endParaRPr>
          </a:p>
        </p:txBody>
      </p:sp>
      <p:grpSp>
        <p:nvGrpSpPr>
          <p:cNvPr id="5" name="组合 3"/>
          <p:cNvGrpSpPr>
            <a:grpSpLocks/>
          </p:cNvGrpSpPr>
          <p:nvPr/>
        </p:nvGrpSpPr>
        <p:grpSpPr bwMode="auto">
          <a:xfrm>
            <a:off x="1114425" y="5265204"/>
            <a:ext cx="4648200" cy="282575"/>
            <a:chOff x="1496766" y="3466143"/>
            <a:chExt cx="4649200" cy="282076"/>
          </a:xfrm>
        </p:grpSpPr>
        <p:sp>
          <p:nvSpPr>
            <p:cNvPr id="24604" name="矩形 34"/>
            <p:cNvSpPr>
              <a:spLocks noChangeArrowheads="1"/>
            </p:cNvSpPr>
            <p:nvPr/>
          </p:nvSpPr>
          <p:spPr bwMode="auto">
            <a:xfrm>
              <a:off x="2528685"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c</a:t>
              </a:r>
              <a:endParaRPr lang="en-US" altLang="zh-CN" sz="1600" b="1" baseline="-25000">
                <a:solidFill>
                  <a:schemeClr val="bg2"/>
                </a:solidFill>
                <a:ea typeface="仿宋_GB2312" pitchFamily="49" charset="-122"/>
              </a:endParaRPr>
            </a:p>
          </p:txBody>
        </p:sp>
        <p:sp>
          <p:nvSpPr>
            <p:cNvPr id="24605" name="矩形 35"/>
            <p:cNvSpPr>
              <a:spLocks noChangeArrowheads="1"/>
            </p:cNvSpPr>
            <p:nvPr/>
          </p:nvSpPr>
          <p:spPr bwMode="auto">
            <a:xfrm>
              <a:off x="3044644"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d</a:t>
              </a:r>
              <a:endParaRPr lang="en-US" altLang="zh-CN" sz="1600" b="1" baseline="-25000">
                <a:solidFill>
                  <a:schemeClr val="bg2"/>
                </a:solidFill>
                <a:ea typeface="仿宋_GB2312" pitchFamily="49" charset="-122"/>
              </a:endParaRPr>
            </a:p>
          </p:txBody>
        </p:sp>
        <p:sp>
          <p:nvSpPr>
            <p:cNvPr id="24606" name="矩形 36"/>
            <p:cNvSpPr>
              <a:spLocks noChangeArrowheads="1"/>
            </p:cNvSpPr>
            <p:nvPr/>
          </p:nvSpPr>
          <p:spPr bwMode="auto">
            <a:xfrm>
              <a:off x="3560603"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4607" name="矩形 37"/>
            <p:cNvSpPr>
              <a:spLocks noChangeArrowheads="1"/>
            </p:cNvSpPr>
            <p:nvPr/>
          </p:nvSpPr>
          <p:spPr bwMode="auto">
            <a:xfrm>
              <a:off x="4076562"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4608" name="矩形 38"/>
            <p:cNvSpPr>
              <a:spLocks noChangeArrowheads="1"/>
            </p:cNvSpPr>
            <p:nvPr/>
          </p:nvSpPr>
          <p:spPr bwMode="auto">
            <a:xfrm>
              <a:off x="4592522"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c</a:t>
              </a:r>
              <a:endParaRPr lang="en-US" altLang="zh-CN" sz="1600" b="1" baseline="-25000">
                <a:solidFill>
                  <a:schemeClr val="bg2"/>
                </a:solidFill>
                <a:ea typeface="仿宋_GB2312" pitchFamily="49" charset="-122"/>
              </a:endParaRPr>
            </a:p>
          </p:txBody>
        </p:sp>
        <p:sp>
          <p:nvSpPr>
            <p:cNvPr id="24609" name="矩形 65"/>
            <p:cNvSpPr>
              <a:spLocks noChangeArrowheads="1"/>
            </p:cNvSpPr>
            <p:nvPr/>
          </p:nvSpPr>
          <p:spPr bwMode="auto">
            <a:xfrm>
              <a:off x="5114048"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d</a:t>
              </a:r>
              <a:endParaRPr lang="en-US" altLang="zh-CN" sz="1600" b="1" baseline="-25000">
                <a:solidFill>
                  <a:schemeClr val="bg2"/>
                </a:solidFill>
                <a:ea typeface="仿宋_GB2312" pitchFamily="49" charset="-122"/>
              </a:endParaRPr>
            </a:p>
          </p:txBody>
        </p:sp>
        <p:sp>
          <p:nvSpPr>
            <p:cNvPr id="24610" name="矩形 67"/>
            <p:cNvSpPr>
              <a:spLocks noChangeArrowheads="1"/>
            </p:cNvSpPr>
            <p:nvPr/>
          </p:nvSpPr>
          <p:spPr bwMode="auto">
            <a:xfrm>
              <a:off x="2012725"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4611" name="矩形 68"/>
            <p:cNvSpPr>
              <a:spLocks noChangeArrowheads="1"/>
            </p:cNvSpPr>
            <p:nvPr/>
          </p:nvSpPr>
          <p:spPr bwMode="auto">
            <a:xfrm>
              <a:off x="1496766"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4612" name="矩形 65"/>
            <p:cNvSpPr>
              <a:spLocks noChangeArrowheads="1"/>
            </p:cNvSpPr>
            <p:nvPr/>
          </p:nvSpPr>
          <p:spPr bwMode="auto">
            <a:xfrm>
              <a:off x="5630007"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e</a:t>
              </a:r>
              <a:endParaRPr lang="en-US" altLang="zh-CN" sz="1600" b="1" baseline="-25000">
                <a:solidFill>
                  <a:schemeClr val="bg2"/>
                </a:solidFill>
                <a:ea typeface="仿宋_GB2312" pitchFamily="49" charset="-122"/>
              </a:endParaRPr>
            </a:p>
          </p:txBody>
        </p:sp>
      </p:grpSp>
      <p:grpSp>
        <p:nvGrpSpPr>
          <p:cNvPr id="6" name="组合 78"/>
          <p:cNvGrpSpPr>
            <a:grpSpLocks/>
          </p:cNvGrpSpPr>
          <p:nvPr/>
        </p:nvGrpSpPr>
        <p:grpSpPr bwMode="auto">
          <a:xfrm>
            <a:off x="1619250" y="5786400"/>
            <a:ext cx="4648200" cy="280988"/>
            <a:chOff x="1496766" y="3466143"/>
            <a:chExt cx="4649200" cy="282076"/>
          </a:xfrm>
        </p:grpSpPr>
        <p:sp>
          <p:nvSpPr>
            <p:cNvPr id="24595" name="矩形 34"/>
            <p:cNvSpPr>
              <a:spLocks noChangeArrowheads="1"/>
            </p:cNvSpPr>
            <p:nvPr/>
          </p:nvSpPr>
          <p:spPr bwMode="auto">
            <a:xfrm>
              <a:off x="2528685"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c</a:t>
              </a:r>
              <a:endParaRPr lang="en-US" altLang="zh-CN" sz="1600" b="1" baseline="-25000">
                <a:solidFill>
                  <a:schemeClr val="bg2"/>
                </a:solidFill>
                <a:ea typeface="仿宋_GB2312" pitchFamily="49" charset="-122"/>
              </a:endParaRPr>
            </a:p>
          </p:txBody>
        </p:sp>
        <p:sp>
          <p:nvSpPr>
            <p:cNvPr id="24596" name="矩形 35"/>
            <p:cNvSpPr>
              <a:spLocks noChangeArrowheads="1"/>
            </p:cNvSpPr>
            <p:nvPr/>
          </p:nvSpPr>
          <p:spPr bwMode="auto">
            <a:xfrm>
              <a:off x="3044644"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d</a:t>
              </a:r>
              <a:endParaRPr lang="en-US" altLang="zh-CN" sz="1600" b="1" baseline="-25000">
                <a:solidFill>
                  <a:schemeClr val="bg2"/>
                </a:solidFill>
                <a:ea typeface="仿宋_GB2312" pitchFamily="49" charset="-122"/>
              </a:endParaRPr>
            </a:p>
          </p:txBody>
        </p:sp>
        <p:sp>
          <p:nvSpPr>
            <p:cNvPr id="24597" name="矩形 36"/>
            <p:cNvSpPr>
              <a:spLocks noChangeArrowheads="1"/>
            </p:cNvSpPr>
            <p:nvPr/>
          </p:nvSpPr>
          <p:spPr bwMode="auto">
            <a:xfrm>
              <a:off x="3560603"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4598" name="矩形 37"/>
            <p:cNvSpPr>
              <a:spLocks noChangeArrowheads="1"/>
            </p:cNvSpPr>
            <p:nvPr/>
          </p:nvSpPr>
          <p:spPr bwMode="auto">
            <a:xfrm>
              <a:off x="4076562"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4599" name="矩形 38"/>
            <p:cNvSpPr>
              <a:spLocks noChangeArrowheads="1"/>
            </p:cNvSpPr>
            <p:nvPr/>
          </p:nvSpPr>
          <p:spPr bwMode="auto">
            <a:xfrm>
              <a:off x="4592522"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c</a:t>
              </a:r>
              <a:endParaRPr lang="en-US" altLang="zh-CN" sz="1600" b="1" baseline="-25000">
                <a:solidFill>
                  <a:schemeClr val="bg2"/>
                </a:solidFill>
                <a:ea typeface="仿宋_GB2312" pitchFamily="49" charset="-122"/>
              </a:endParaRPr>
            </a:p>
          </p:txBody>
        </p:sp>
        <p:sp>
          <p:nvSpPr>
            <p:cNvPr id="24600" name="矩形 65"/>
            <p:cNvSpPr>
              <a:spLocks noChangeArrowheads="1"/>
            </p:cNvSpPr>
            <p:nvPr/>
          </p:nvSpPr>
          <p:spPr bwMode="auto">
            <a:xfrm>
              <a:off x="5114048"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d</a:t>
              </a:r>
              <a:endParaRPr lang="en-US" altLang="zh-CN" sz="1600" b="1" baseline="-25000">
                <a:solidFill>
                  <a:schemeClr val="bg2"/>
                </a:solidFill>
                <a:ea typeface="仿宋_GB2312" pitchFamily="49" charset="-122"/>
              </a:endParaRPr>
            </a:p>
          </p:txBody>
        </p:sp>
        <p:sp>
          <p:nvSpPr>
            <p:cNvPr id="24601" name="矩形 67"/>
            <p:cNvSpPr>
              <a:spLocks noChangeArrowheads="1"/>
            </p:cNvSpPr>
            <p:nvPr/>
          </p:nvSpPr>
          <p:spPr bwMode="auto">
            <a:xfrm>
              <a:off x="2012725"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4602" name="矩形 68"/>
            <p:cNvSpPr>
              <a:spLocks noChangeArrowheads="1"/>
            </p:cNvSpPr>
            <p:nvPr/>
          </p:nvSpPr>
          <p:spPr bwMode="auto">
            <a:xfrm>
              <a:off x="1496766"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4603" name="矩形 65"/>
            <p:cNvSpPr>
              <a:spLocks noChangeArrowheads="1"/>
            </p:cNvSpPr>
            <p:nvPr/>
          </p:nvSpPr>
          <p:spPr bwMode="auto">
            <a:xfrm>
              <a:off x="5630007"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e</a:t>
              </a:r>
              <a:endParaRPr lang="en-US" altLang="zh-CN" sz="1600" b="1" baseline="-25000">
                <a:solidFill>
                  <a:schemeClr val="bg2"/>
                </a:solidFill>
                <a:ea typeface="仿宋_GB2312" pitchFamily="49" charset="-122"/>
              </a:endParaRPr>
            </a:p>
          </p:txBody>
        </p:sp>
      </p:grpSp>
      <p:grpSp>
        <p:nvGrpSpPr>
          <p:cNvPr id="7" name="组合 6"/>
          <p:cNvGrpSpPr>
            <a:grpSpLocks/>
          </p:cNvGrpSpPr>
          <p:nvPr/>
        </p:nvGrpSpPr>
        <p:grpSpPr bwMode="auto">
          <a:xfrm>
            <a:off x="600075" y="4689028"/>
            <a:ext cx="2063750" cy="280988"/>
            <a:chOff x="1126272" y="2780800"/>
            <a:chExt cx="2063341" cy="280993"/>
          </a:xfrm>
        </p:grpSpPr>
        <p:sp>
          <p:nvSpPr>
            <p:cNvPr id="24591" name="矩形 69"/>
            <p:cNvSpPr>
              <a:spLocks noChangeArrowheads="1"/>
            </p:cNvSpPr>
            <p:nvPr/>
          </p:nvSpPr>
          <p:spPr bwMode="auto">
            <a:xfrm>
              <a:off x="2157772"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c</a:t>
              </a:r>
              <a:endParaRPr lang="en-US" altLang="zh-CN" sz="1600" b="1" baseline="-25000">
                <a:solidFill>
                  <a:schemeClr val="bg2"/>
                </a:solidFill>
                <a:ea typeface="仿宋_GB2312" pitchFamily="49" charset="-122"/>
              </a:endParaRPr>
            </a:p>
          </p:txBody>
        </p:sp>
        <p:sp>
          <p:nvSpPr>
            <p:cNvPr id="24592" name="矩形 76"/>
            <p:cNvSpPr>
              <a:spLocks noChangeArrowheads="1"/>
            </p:cNvSpPr>
            <p:nvPr/>
          </p:nvSpPr>
          <p:spPr bwMode="auto">
            <a:xfrm>
              <a:off x="1641720"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4593" name="矩形 80"/>
            <p:cNvSpPr>
              <a:spLocks noChangeArrowheads="1"/>
            </p:cNvSpPr>
            <p:nvPr/>
          </p:nvSpPr>
          <p:spPr bwMode="auto">
            <a:xfrm>
              <a:off x="1126272"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t>
              </a:r>
              <a:endParaRPr lang="en-US" altLang="zh-CN" sz="1600" b="1" baseline="-25000">
                <a:solidFill>
                  <a:schemeClr val="bg2"/>
                </a:solidFill>
                <a:ea typeface="仿宋_GB2312" pitchFamily="49" charset="-122"/>
              </a:endParaRPr>
            </a:p>
          </p:txBody>
        </p:sp>
        <p:sp>
          <p:nvSpPr>
            <p:cNvPr id="24594" name="矩形 80"/>
            <p:cNvSpPr>
              <a:spLocks noChangeArrowheads="1"/>
            </p:cNvSpPr>
            <p:nvPr/>
          </p:nvSpPr>
          <p:spPr bwMode="auto">
            <a:xfrm>
              <a:off x="2673561" y="2780800"/>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t>
              </a:r>
              <a:endParaRPr lang="en-US" altLang="zh-CN" sz="1600" b="1" baseline="-25000">
                <a:solidFill>
                  <a:schemeClr val="bg2"/>
                </a:solidFill>
                <a:ea typeface="仿宋_GB2312" pitchFamily="49" charset="-122"/>
              </a:endParaRPr>
            </a:p>
          </p:txBody>
        </p:sp>
      </p:grpSp>
      <p:sp>
        <p:nvSpPr>
          <p:cNvPr id="3" name="TextBox 2"/>
          <p:cNvSpPr txBox="1">
            <a:spLocks noChangeArrowheads="1"/>
          </p:cNvSpPr>
          <p:nvPr/>
        </p:nvSpPr>
        <p:spPr bwMode="auto">
          <a:xfrm>
            <a:off x="1187450" y="3573016"/>
            <a:ext cx="624681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b="1">
                <a:solidFill>
                  <a:srgbClr val="C00000"/>
                </a:solidFill>
                <a:ea typeface="黑体" pitchFamily="2" charset="-122"/>
              </a:rPr>
              <a:t>next(j)=-1</a:t>
            </a:r>
            <a:r>
              <a:rPr lang="zh-CN" altLang="en-US" b="1">
                <a:solidFill>
                  <a:srgbClr val="C00000"/>
                </a:solidFill>
                <a:ea typeface="黑体" pitchFamily="2" charset="-122"/>
              </a:rPr>
              <a:t>表示匹配失败时，</a:t>
            </a:r>
            <a:r>
              <a:rPr lang="en-US" altLang="zh-CN" b="1">
                <a:solidFill>
                  <a:srgbClr val="C00000"/>
                </a:solidFill>
                <a:ea typeface="黑体" pitchFamily="2" charset="-122"/>
              </a:rPr>
              <a:t>T</a:t>
            </a:r>
            <a:r>
              <a:rPr lang="zh-CN" altLang="en-US" b="1">
                <a:solidFill>
                  <a:srgbClr val="C00000"/>
                </a:solidFill>
                <a:ea typeface="黑体" pitchFamily="2" charset="-122"/>
              </a:rPr>
              <a:t>的指针加</a:t>
            </a:r>
            <a:r>
              <a:rPr lang="en-US" altLang="zh-CN" b="1">
                <a:solidFill>
                  <a:srgbClr val="C00000"/>
                </a:solidFill>
                <a:ea typeface="黑体" pitchFamily="2" charset="-122"/>
              </a:rPr>
              <a:t>1</a:t>
            </a:r>
            <a:r>
              <a:rPr lang="zh-CN" altLang="en-US" b="1">
                <a:solidFill>
                  <a:srgbClr val="C00000"/>
                </a:solidFill>
                <a:ea typeface="黑体" pitchFamily="2" charset="-122"/>
              </a:rPr>
              <a:t>，</a:t>
            </a:r>
            <a:r>
              <a:rPr lang="en-US" altLang="zh-CN" b="1">
                <a:solidFill>
                  <a:srgbClr val="C00000"/>
                </a:solidFill>
                <a:ea typeface="黑体" pitchFamily="2" charset="-122"/>
              </a:rPr>
              <a:t>P</a:t>
            </a:r>
            <a:r>
              <a:rPr lang="zh-CN" altLang="en-US" b="1">
                <a:solidFill>
                  <a:srgbClr val="C00000"/>
                </a:solidFill>
                <a:ea typeface="黑体" pitchFamily="2" charset="-122"/>
              </a:rPr>
              <a:t>的指针指向</a:t>
            </a:r>
            <a:r>
              <a:rPr lang="en-US" altLang="zh-CN" b="1">
                <a:solidFill>
                  <a:srgbClr val="C00000"/>
                </a:solidFill>
                <a:ea typeface="黑体" pitchFamily="2" charset="-122"/>
              </a:rPr>
              <a:t>p[0]</a:t>
            </a:r>
          </a:p>
          <a:p>
            <a:pPr eaLnBrk="1" hangingPunct="1">
              <a:buFont typeface="Wingdings" pitchFamily="2" charset="2"/>
              <a:buNone/>
            </a:pPr>
            <a:r>
              <a:rPr lang="en-US" altLang="zh-CN" b="1">
                <a:solidFill>
                  <a:srgbClr val="C00000"/>
                </a:solidFill>
                <a:ea typeface="黑体" pitchFamily="2" charset="-122"/>
              </a:rPr>
              <a:t>next(j)=k+1</a:t>
            </a:r>
            <a:r>
              <a:rPr lang="zh-CN" altLang="en-US" b="1">
                <a:solidFill>
                  <a:srgbClr val="C00000"/>
                </a:solidFill>
                <a:ea typeface="黑体" pitchFamily="2" charset="-122"/>
              </a:rPr>
              <a:t>表示匹配失败时，</a:t>
            </a:r>
            <a:r>
              <a:rPr lang="en-US" altLang="zh-CN" b="1">
                <a:solidFill>
                  <a:srgbClr val="C00000"/>
                </a:solidFill>
                <a:ea typeface="黑体" pitchFamily="2" charset="-122"/>
              </a:rPr>
              <a:t>P</a:t>
            </a:r>
            <a:r>
              <a:rPr lang="zh-CN" altLang="en-US" b="1">
                <a:solidFill>
                  <a:srgbClr val="C00000"/>
                </a:solidFill>
                <a:ea typeface="黑体" pitchFamily="2" charset="-122"/>
              </a:rPr>
              <a:t>的指针指向</a:t>
            </a:r>
            <a:r>
              <a:rPr lang="en-US" altLang="zh-CN" b="1">
                <a:solidFill>
                  <a:srgbClr val="C00000"/>
                </a:solidFill>
                <a:ea typeface="黑体" pitchFamily="2" charset="-122"/>
              </a:rPr>
              <a:t>p[k+1]</a:t>
            </a:r>
            <a:r>
              <a:rPr lang="zh-CN" altLang="en-US" b="1">
                <a:solidFill>
                  <a:srgbClr val="C00000"/>
                </a:solidFill>
                <a:ea typeface="黑体" pitchFamily="2" charset="-122"/>
              </a:rPr>
              <a:t>，</a:t>
            </a:r>
            <a:endParaRPr lang="en-US" altLang="zh-CN" b="1">
              <a:solidFill>
                <a:srgbClr val="C00000"/>
              </a:solidFill>
              <a:ea typeface="黑体" pitchFamily="2" charset="-122"/>
            </a:endParaRPr>
          </a:p>
          <a:p>
            <a:pPr eaLnBrk="1" hangingPunct="1">
              <a:buFont typeface="Wingdings" pitchFamily="2" charset="2"/>
              <a:buNone/>
            </a:pPr>
            <a:r>
              <a:rPr lang="en-US" altLang="zh-CN" b="1">
                <a:solidFill>
                  <a:srgbClr val="C00000"/>
                </a:solidFill>
                <a:ea typeface="黑体" pitchFamily="2" charset="-122"/>
              </a:rPr>
              <a:t>next(j)=0</a:t>
            </a:r>
            <a:r>
              <a:rPr lang="zh-CN" altLang="en-US" b="1">
                <a:solidFill>
                  <a:srgbClr val="C00000"/>
                </a:solidFill>
                <a:ea typeface="黑体" pitchFamily="2" charset="-122"/>
              </a:rPr>
              <a:t>表示匹配失败时，</a:t>
            </a:r>
            <a:r>
              <a:rPr lang="en-US" altLang="zh-CN" b="1">
                <a:solidFill>
                  <a:srgbClr val="C00000"/>
                </a:solidFill>
                <a:ea typeface="黑体" pitchFamily="2" charset="-122"/>
              </a:rPr>
              <a:t>P</a:t>
            </a:r>
            <a:r>
              <a:rPr lang="zh-CN" altLang="en-US" b="1">
                <a:solidFill>
                  <a:srgbClr val="C00000"/>
                </a:solidFill>
                <a:ea typeface="黑体" pitchFamily="2" charset="-122"/>
              </a:rPr>
              <a:t>的指针指向</a:t>
            </a:r>
            <a:r>
              <a:rPr lang="en-US" altLang="zh-CN" b="1">
                <a:solidFill>
                  <a:srgbClr val="C00000"/>
                </a:solidFill>
                <a:ea typeface="黑体" pitchFamily="2" charset="-122"/>
              </a:rPr>
              <a:t>p[0]</a:t>
            </a:r>
            <a:endParaRPr lang="zh-CN" altLang="en-US" b="1">
              <a:solidFill>
                <a:srgbClr val="C00000"/>
              </a:solidFill>
              <a:ea typeface="黑体" pitchFamily="2" charset="-122"/>
            </a:endParaRPr>
          </a:p>
        </p:txBody>
      </p:sp>
      <p:sp>
        <p:nvSpPr>
          <p:cNvPr id="4" name="矩形 3"/>
          <p:cNvSpPr>
            <a:spLocks noChangeArrowheads="1"/>
          </p:cNvSpPr>
          <p:nvPr/>
        </p:nvSpPr>
        <p:spPr bwMode="auto">
          <a:xfrm>
            <a:off x="6011863" y="4869160"/>
            <a:ext cx="313213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Wingdings" pitchFamily="2" charset="2"/>
              <a:buNone/>
            </a:pPr>
            <a:r>
              <a:rPr lang="zh-CN" altLang="en-US" b="1" dirty="0">
                <a:solidFill>
                  <a:srgbClr val="000099"/>
                </a:solidFill>
                <a:ea typeface="黑体" pitchFamily="2" charset="-122"/>
              </a:rPr>
              <a:t>此例中模式串</a:t>
            </a:r>
            <a:r>
              <a:rPr lang="en-US" altLang="zh-CN" b="1" dirty="0">
                <a:solidFill>
                  <a:srgbClr val="000099"/>
                </a:solidFill>
                <a:ea typeface="黑体" pitchFamily="2" charset="-122"/>
              </a:rPr>
              <a:t>P</a:t>
            </a:r>
            <a:r>
              <a:rPr lang="zh-CN" altLang="en-US" b="1" dirty="0">
                <a:solidFill>
                  <a:srgbClr val="000099"/>
                </a:solidFill>
                <a:ea typeface="黑体" pitchFamily="2" charset="-122"/>
              </a:rPr>
              <a:t>的</a:t>
            </a:r>
            <a:r>
              <a:rPr lang="en-US" altLang="zh-CN" b="1" dirty="0">
                <a:solidFill>
                  <a:srgbClr val="000099"/>
                </a:solidFill>
                <a:ea typeface="黑体" pitchFamily="2" charset="-122"/>
              </a:rPr>
              <a:t>next[0]=-1</a:t>
            </a:r>
            <a:r>
              <a:rPr lang="zh-CN" altLang="en-US" b="1" dirty="0">
                <a:solidFill>
                  <a:srgbClr val="000099"/>
                </a:solidFill>
                <a:ea typeface="黑体" pitchFamily="2" charset="-122"/>
              </a:rPr>
              <a:t>，</a:t>
            </a:r>
            <a:endParaRPr lang="en-US" altLang="zh-CN" b="1" dirty="0">
              <a:solidFill>
                <a:srgbClr val="000099"/>
              </a:solidFill>
              <a:ea typeface="黑体" pitchFamily="2" charset="-122"/>
            </a:endParaRPr>
          </a:p>
          <a:p>
            <a:pPr>
              <a:buFont typeface="Wingdings" pitchFamily="2" charset="2"/>
              <a:buNone/>
            </a:pPr>
            <a:r>
              <a:rPr lang="en-US" altLang="zh-CN" b="1" dirty="0">
                <a:solidFill>
                  <a:srgbClr val="000099"/>
                </a:solidFill>
                <a:ea typeface="黑体" pitchFamily="2" charset="-122"/>
              </a:rPr>
              <a:t>T</a:t>
            </a:r>
            <a:r>
              <a:rPr lang="zh-CN" altLang="en-US" b="1" dirty="0">
                <a:solidFill>
                  <a:srgbClr val="000099"/>
                </a:solidFill>
                <a:ea typeface="黑体" pitchFamily="2" charset="-122"/>
              </a:rPr>
              <a:t>指针加</a:t>
            </a:r>
            <a:r>
              <a:rPr lang="en-US" altLang="zh-CN" b="1" dirty="0">
                <a:solidFill>
                  <a:srgbClr val="000099"/>
                </a:solidFill>
                <a:ea typeface="黑体" pitchFamily="2" charset="-122"/>
              </a:rPr>
              <a:t>1</a:t>
            </a:r>
            <a:r>
              <a:rPr lang="zh-CN" altLang="en-US" b="1" dirty="0">
                <a:solidFill>
                  <a:srgbClr val="000099"/>
                </a:solidFill>
                <a:ea typeface="黑体" pitchFamily="2" charset="-122"/>
              </a:rPr>
              <a:t>，</a:t>
            </a:r>
            <a:r>
              <a:rPr lang="en-US" altLang="zh-CN" b="1" dirty="0">
                <a:solidFill>
                  <a:srgbClr val="000099"/>
                </a:solidFill>
                <a:ea typeface="黑体" pitchFamily="2" charset="-122"/>
              </a:rPr>
              <a:t>P</a:t>
            </a:r>
            <a:r>
              <a:rPr lang="zh-CN" altLang="en-US" b="1" dirty="0">
                <a:solidFill>
                  <a:srgbClr val="000099"/>
                </a:solidFill>
                <a:ea typeface="黑体" pitchFamily="2" charset="-122"/>
              </a:rPr>
              <a:t>指向</a:t>
            </a:r>
            <a:r>
              <a:rPr lang="en-US" altLang="zh-CN" b="1" dirty="0">
                <a:solidFill>
                  <a:srgbClr val="000099"/>
                </a:solidFill>
                <a:ea typeface="黑体" pitchFamily="2" charset="-122"/>
              </a:rPr>
              <a:t>p[0]</a:t>
            </a:r>
            <a:r>
              <a:rPr lang="zh-CN" altLang="en-US" b="1" dirty="0">
                <a:solidFill>
                  <a:srgbClr val="000099"/>
                </a:solidFill>
                <a:ea typeface="黑体" pitchFamily="2" charset="-122"/>
              </a:rPr>
              <a:t>，即</a:t>
            </a:r>
            <a:r>
              <a:rPr lang="en-US" altLang="zh-CN" b="1" dirty="0">
                <a:solidFill>
                  <a:srgbClr val="000099"/>
                </a:solidFill>
                <a:ea typeface="黑体" pitchFamily="2" charset="-122"/>
              </a:rPr>
              <a:t>T</a:t>
            </a:r>
            <a:r>
              <a:rPr lang="zh-CN" altLang="en-US" b="1" dirty="0">
                <a:solidFill>
                  <a:srgbClr val="000099"/>
                </a:solidFill>
                <a:ea typeface="黑体" pitchFamily="2" charset="-122"/>
              </a:rPr>
              <a:t>中</a:t>
            </a:r>
            <a:r>
              <a:rPr lang="en-US" altLang="zh-CN" b="1" dirty="0">
                <a:solidFill>
                  <a:srgbClr val="000099"/>
                </a:solidFill>
                <a:ea typeface="黑体" pitchFamily="2" charset="-122"/>
              </a:rPr>
              <a:t>c</a:t>
            </a:r>
            <a:r>
              <a:rPr lang="zh-CN" altLang="en-US" b="1" dirty="0">
                <a:solidFill>
                  <a:srgbClr val="000099"/>
                </a:solidFill>
                <a:ea typeface="黑体" pitchFamily="2" charset="-122"/>
              </a:rPr>
              <a:t>与</a:t>
            </a:r>
            <a:r>
              <a:rPr lang="en-US" altLang="zh-CN" b="1" dirty="0">
                <a:solidFill>
                  <a:srgbClr val="000099"/>
                </a:solidFill>
                <a:ea typeface="黑体" pitchFamily="2" charset="-122"/>
              </a:rPr>
              <a:t>P</a:t>
            </a:r>
            <a:r>
              <a:rPr lang="zh-CN" altLang="en-US" b="1" dirty="0">
                <a:solidFill>
                  <a:srgbClr val="000099"/>
                </a:solidFill>
                <a:ea typeface="黑体" pitchFamily="2" charset="-122"/>
              </a:rPr>
              <a:t>中</a:t>
            </a:r>
            <a:r>
              <a:rPr lang="en-US" altLang="zh-CN" b="1" dirty="0">
                <a:solidFill>
                  <a:srgbClr val="000099"/>
                </a:solidFill>
                <a:ea typeface="黑体" pitchFamily="2" charset="-122"/>
              </a:rPr>
              <a:t>p[0]=a</a:t>
            </a:r>
            <a:r>
              <a:rPr lang="zh-CN" altLang="en-US" b="1" dirty="0">
                <a:solidFill>
                  <a:srgbClr val="000099"/>
                </a:solidFill>
                <a:ea typeface="黑体" pitchFamily="2" charset="-122"/>
              </a:rPr>
              <a:t>进行比较</a:t>
            </a:r>
            <a:endParaRPr lang="en-US" altLang="zh-CN" b="1" dirty="0">
              <a:solidFill>
                <a:srgbClr val="000099"/>
              </a:solidFill>
              <a:ea typeface="黑体" pitchFamily="2" charset="-122"/>
            </a:endParaRPr>
          </a:p>
        </p:txBody>
      </p:sp>
    </p:spTree>
    <p:extLst>
      <p:ext uri="{BB962C8B-B14F-4D97-AF65-F5344CB8AC3E}">
        <p14:creationId xmlns:p14="http://schemas.microsoft.com/office/powerpoint/2010/main" val="17000651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77"/>
                                        </p:tgtEl>
                                        <p:attrNameLst>
                                          <p:attrName>style.visibility</p:attrName>
                                        </p:attrNameLst>
                                      </p:cBhvr>
                                      <p:to>
                                        <p:strVal val="visible"/>
                                      </p:to>
                                    </p:set>
                                    <p:animEffect transition="in" filter="wipe(down)">
                                      <p:cBhvr>
                                        <p:cTn id="18" dur="500"/>
                                        <p:tgtEl>
                                          <p:spTgt spid="77"/>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78"/>
                                        </p:tgtEl>
                                        <p:attrNameLst>
                                          <p:attrName>style.visibility</p:attrName>
                                        </p:attrNameLst>
                                      </p:cBhvr>
                                      <p:to>
                                        <p:strVal val="visible"/>
                                      </p:to>
                                    </p:set>
                                    <p:animEffect transition="in" filter="wipe(down)">
                                      <p:cBhvr>
                                        <p:cTn id="21" dur="500"/>
                                        <p:tgtEl>
                                          <p:spTgt spid="78"/>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79"/>
                                        </p:tgtEl>
                                        <p:attrNameLst>
                                          <p:attrName>style.visibility</p:attrName>
                                        </p:attrNameLst>
                                      </p:cBhvr>
                                      <p:to>
                                        <p:strVal val="visible"/>
                                      </p:to>
                                    </p:set>
                                    <p:animEffect transition="in" filter="wipe(down)">
                                      <p:cBhvr>
                                        <p:cTn id="24" dur="500"/>
                                        <p:tgtEl>
                                          <p:spTgt spid="79"/>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80"/>
                                        </p:tgtEl>
                                        <p:attrNameLst>
                                          <p:attrName>style.visibility</p:attrName>
                                        </p:attrNameLst>
                                      </p:cBhvr>
                                      <p:to>
                                        <p:strVal val="visible"/>
                                      </p:to>
                                    </p:set>
                                    <p:animEffect transition="in" filter="wipe(down)">
                                      <p:cBhvr>
                                        <p:cTn id="27" dur="500"/>
                                        <p:tgtEl>
                                          <p:spTgt spid="80"/>
                                        </p:tgtEl>
                                      </p:cBhvr>
                                    </p:animEffect>
                                  </p:childTnLst>
                                </p:cTn>
                              </p:par>
                              <p:par>
                                <p:cTn id="28" presetID="22" presetClass="entr" presetSubtype="4" fill="hold"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down)">
                                      <p:cBhvr>
                                        <p:cTn id="30" dur="500"/>
                                        <p:tgtEl>
                                          <p:spTgt spid="5"/>
                                        </p:tgtEl>
                                      </p:cBhvr>
                                    </p:animEffect>
                                  </p:childTnLst>
                                </p:cTn>
                              </p:par>
                              <p:par>
                                <p:cTn id="31" presetID="22" presetClass="entr" presetSubtype="4" fill="hold"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00"/>
                                        <p:tgtEl>
                                          <p:spTgt spid="6"/>
                                        </p:tgtEl>
                                      </p:cBhvr>
                                    </p:animEffect>
                                  </p:childTnLst>
                                </p:cTn>
                              </p:par>
                              <p:par>
                                <p:cTn id="34" presetID="22" presetClass="entr" presetSubtype="4" fill="hold"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down)">
                                      <p:cBhvr>
                                        <p:cTn id="36" dur="500"/>
                                        <p:tgtEl>
                                          <p:spTgt spid="7"/>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wipe(down)">
                                      <p:cBhvr>
                                        <p:cTn id="3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78" grpId="0"/>
      <p:bldP spid="79" grpId="0"/>
      <p:bldP spid="80" grpId="0"/>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dirty="0"/>
              <a:t>子串匹配问题</a:t>
            </a:r>
          </a:p>
        </p:txBody>
      </p:sp>
      <p:sp>
        <p:nvSpPr>
          <p:cNvPr id="25603" name="内容占位符 2"/>
          <p:cNvSpPr>
            <a:spLocks noGrp="1"/>
          </p:cNvSpPr>
          <p:nvPr>
            <p:ph idx="1"/>
          </p:nvPr>
        </p:nvSpPr>
        <p:spPr/>
        <p:txBody>
          <a:bodyPr/>
          <a:lstStyle/>
          <a:p>
            <a:r>
              <a:rPr lang="en-US" altLang="zh-CN" dirty="0">
                <a:latin typeface="Arial" charset="0"/>
                <a:ea typeface="黑体" pitchFamily="2" charset="-122"/>
              </a:rPr>
              <a:t>KMP</a:t>
            </a:r>
            <a:r>
              <a:rPr lang="zh-CN" altLang="en-US" dirty="0">
                <a:latin typeface="Arial" charset="0"/>
                <a:ea typeface="黑体" pitchFamily="2" charset="-122"/>
              </a:rPr>
              <a:t>算法</a:t>
            </a:r>
            <a:endParaRPr lang="en-US" altLang="zh-CN" dirty="0">
              <a:latin typeface="Arial" charset="0"/>
              <a:ea typeface="黑体" pitchFamily="2" charset="-122"/>
            </a:endParaRPr>
          </a:p>
          <a:p>
            <a:pPr lvl="1"/>
            <a:r>
              <a:rPr lang="zh-CN" altLang="en-US" dirty="0">
                <a:latin typeface="Arial" charset="0"/>
                <a:ea typeface="黑体" pitchFamily="2" charset="-122"/>
              </a:rPr>
              <a:t>对模式串</a:t>
            </a:r>
            <a:r>
              <a:rPr lang="en-US" altLang="zh-CN" dirty="0">
                <a:latin typeface="Arial" charset="0"/>
                <a:ea typeface="黑体" pitchFamily="2" charset="-122"/>
              </a:rPr>
              <a:t>P</a:t>
            </a:r>
            <a:r>
              <a:rPr lang="zh-CN" altLang="en-US" dirty="0">
                <a:latin typeface="Arial" charset="0"/>
                <a:ea typeface="黑体" pitchFamily="2" charset="-122"/>
              </a:rPr>
              <a:t>进行预处理，计算可以滑过多少个字符</a:t>
            </a:r>
          </a:p>
        </p:txBody>
      </p:sp>
      <p:sp>
        <p:nvSpPr>
          <p:cNvPr id="25604"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03399DF4-DD0F-45AC-894B-71FA2E0C5F91}" type="slidenum">
              <a:rPr lang="en-US" altLang="zh-CN" smtClean="0">
                <a:solidFill>
                  <a:srgbClr val="006600"/>
                </a:solidFill>
                <a:latin typeface="Courier New" pitchFamily="49" charset="0"/>
                <a:ea typeface="华文新魏" pitchFamily="2" charset="-122"/>
              </a:rPr>
              <a:pPr eaLnBrk="1" hangingPunct="1"/>
              <a:t>35</a:t>
            </a:fld>
            <a:endParaRPr lang="en-US" altLang="zh-CN">
              <a:solidFill>
                <a:srgbClr val="006600"/>
              </a:solidFill>
              <a:latin typeface="Courier New" pitchFamily="49" charset="0"/>
              <a:ea typeface="华文新魏" pitchFamily="2" charset="-122"/>
            </a:endParaRPr>
          </a:p>
        </p:txBody>
      </p:sp>
      <p:grpSp>
        <p:nvGrpSpPr>
          <p:cNvPr id="25605" name="组合 1"/>
          <p:cNvGrpSpPr>
            <a:grpSpLocks/>
          </p:cNvGrpSpPr>
          <p:nvPr/>
        </p:nvGrpSpPr>
        <p:grpSpPr bwMode="auto">
          <a:xfrm>
            <a:off x="1187450" y="2565400"/>
            <a:ext cx="7177088" cy="1106488"/>
            <a:chOff x="1295636" y="2708920"/>
            <a:chExt cx="7176944" cy="1106874"/>
          </a:xfrm>
        </p:grpSpPr>
        <p:sp>
          <p:nvSpPr>
            <p:cNvPr id="73" name="TextBox 72"/>
            <p:cNvSpPr txBox="1"/>
            <p:nvPr/>
          </p:nvSpPr>
          <p:spPr bwMode="auto">
            <a:xfrm>
              <a:off x="2813256" y="2708920"/>
              <a:ext cx="1325536" cy="370017"/>
            </a:xfrm>
            <a:prstGeom prst="rect">
              <a:avLst/>
            </a:prstGeom>
            <a:noFill/>
            <a:ln w="25400">
              <a:noFill/>
            </a:ln>
          </p:spPr>
          <p:txBody>
            <a:bodyPr wrap="none">
              <a:spAutoFit/>
            </a:bodyPr>
            <a:lstStyle/>
            <a:p>
              <a:pPr>
                <a:buFont typeface="Wingdings" pitchFamily="2" charset="2"/>
                <a:buNone/>
                <a:defRPr/>
              </a:pPr>
              <a:r>
                <a:rPr lang="en-US" altLang="zh-CN" b="1" dirty="0">
                  <a:solidFill>
                    <a:srgbClr val="000099"/>
                  </a:solidFill>
                  <a:latin typeface="+mn-lt"/>
                  <a:ea typeface="黑体" pitchFamily="49" charset="-122"/>
                </a:rPr>
                <a:t>-1</a:t>
              </a:r>
              <a:r>
                <a:rPr lang="zh-CN" altLang="en-US" b="1" dirty="0">
                  <a:solidFill>
                    <a:srgbClr val="000099"/>
                  </a:solidFill>
                  <a:latin typeface="+mn-lt"/>
                  <a:ea typeface="黑体" pitchFamily="49" charset="-122"/>
                </a:rPr>
                <a:t>，当</a:t>
              </a:r>
              <a:r>
                <a:rPr lang="zh-CN" altLang="en-US" b="1" i="1" dirty="0">
                  <a:solidFill>
                    <a:srgbClr val="000099"/>
                  </a:solidFill>
                  <a:latin typeface="+mn-lt"/>
                  <a:ea typeface="黑体" pitchFamily="49" charset="-122"/>
                </a:rPr>
                <a:t> </a:t>
              </a:r>
              <a:r>
                <a:rPr lang="en-US" altLang="zh-CN" b="1" i="1" dirty="0">
                  <a:solidFill>
                    <a:srgbClr val="000099"/>
                  </a:solidFill>
                  <a:latin typeface="+mn-lt"/>
                  <a:ea typeface="黑体" pitchFamily="49" charset="-122"/>
                </a:rPr>
                <a:t>j </a:t>
              </a:r>
              <a:r>
                <a:rPr lang="en-US" altLang="zh-CN" b="1" dirty="0">
                  <a:solidFill>
                    <a:srgbClr val="000099"/>
                  </a:solidFill>
                  <a:latin typeface="+mn-lt"/>
                  <a:ea typeface="黑体" pitchFamily="49" charset="-122"/>
                </a:rPr>
                <a:t>=</a:t>
              </a:r>
              <a:r>
                <a:rPr lang="en-US" altLang="zh-CN" b="1" i="1" dirty="0">
                  <a:solidFill>
                    <a:srgbClr val="000099"/>
                  </a:solidFill>
                  <a:latin typeface="+mn-lt"/>
                  <a:ea typeface="黑体" pitchFamily="49" charset="-122"/>
                </a:rPr>
                <a:t> </a:t>
              </a:r>
              <a:r>
                <a:rPr lang="en-US" altLang="zh-CN" b="1" dirty="0">
                  <a:solidFill>
                    <a:srgbClr val="000099"/>
                  </a:solidFill>
                  <a:latin typeface="+mn-lt"/>
                  <a:ea typeface="黑体" pitchFamily="49" charset="-122"/>
                </a:rPr>
                <a:t>0</a:t>
              </a:r>
              <a:endParaRPr lang="zh-CN" altLang="en-US" b="1" dirty="0">
                <a:solidFill>
                  <a:srgbClr val="000099"/>
                </a:solidFill>
                <a:latin typeface="+mn-lt"/>
                <a:ea typeface="黑体" pitchFamily="49" charset="-122"/>
              </a:endParaRPr>
            </a:p>
          </p:txBody>
        </p:sp>
        <p:sp>
          <p:nvSpPr>
            <p:cNvPr id="74" name="TextBox 73"/>
            <p:cNvSpPr txBox="1"/>
            <p:nvPr/>
          </p:nvSpPr>
          <p:spPr bwMode="auto">
            <a:xfrm>
              <a:off x="2619584" y="3077348"/>
              <a:ext cx="5852996" cy="370017"/>
            </a:xfrm>
            <a:prstGeom prst="rect">
              <a:avLst/>
            </a:prstGeom>
            <a:noFill/>
            <a:ln w="25400">
              <a:noFill/>
            </a:ln>
          </p:spPr>
          <p:txBody>
            <a:bodyPr wrap="none">
              <a:spAutoFit/>
            </a:bodyPr>
            <a:lstStyle/>
            <a:p>
              <a:pPr>
                <a:buFont typeface="Wingdings" pitchFamily="2" charset="2"/>
                <a:buNone/>
                <a:defRPr/>
              </a:pPr>
              <a:r>
                <a:rPr lang="en-US" altLang="zh-CN" b="1" i="1" dirty="0">
                  <a:solidFill>
                    <a:srgbClr val="000099"/>
                  </a:solidFill>
                  <a:latin typeface="+mn-lt"/>
                  <a:ea typeface="黑体" pitchFamily="49" charset="-122"/>
                </a:rPr>
                <a:t>k</a:t>
              </a:r>
              <a:r>
                <a:rPr lang="en-US" altLang="zh-CN" b="1" dirty="0">
                  <a:solidFill>
                    <a:srgbClr val="000099"/>
                  </a:solidFill>
                  <a:latin typeface="+mn-lt"/>
                  <a:ea typeface="黑体" pitchFamily="49" charset="-122"/>
                </a:rPr>
                <a:t>+1</a:t>
              </a:r>
              <a:r>
                <a:rPr lang="zh-CN" altLang="en-US" b="1" dirty="0">
                  <a:solidFill>
                    <a:srgbClr val="000099"/>
                  </a:solidFill>
                  <a:latin typeface="+mn-lt"/>
                  <a:ea typeface="黑体" pitchFamily="49" charset="-122"/>
                </a:rPr>
                <a:t>，当</a:t>
              </a:r>
              <a:r>
                <a:rPr lang="en-US" altLang="zh-CN" b="1" i="1" dirty="0">
                  <a:solidFill>
                    <a:srgbClr val="000099"/>
                  </a:solidFill>
                  <a:latin typeface="+mn-lt"/>
                  <a:ea typeface="黑体" pitchFamily="49" charset="-122"/>
                </a:rPr>
                <a:t> </a:t>
              </a:r>
              <a:r>
                <a:rPr lang="en-US" altLang="zh-CN" b="1" dirty="0">
                  <a:solidFill>
                    <a:srgbClr val="000099"/>
                  </a:solidFill>
                  <a:latin typeface="+mn-lt"/>
                  <a:ea typeface="黑体" pitchFamily="49" charset="-122"/>
                </a:rPr>
                <a:t>0 ≤ </a:t>
              </a:r>
              <a:r>
                <a:rPr lang="en-US" altLang="zh-CN" b="1" i="1" dirty="0">
                  <a:solidFill>
                    <a:srgbClr val="000099"/>
                  </a:solidFill>
                  <a:latin typeface="+mn-lt"/>
                  <a:ea typeface="黑体" pitchFamily="49" charset="-122"/>
                </a:rPr>
                <a:t>k </a:t>
              </a:r>
              <a:r>
                <a:rPr lang="en-US" altLang="zh-CN" b="1" dirty="0">
                  <a:solidFill>
                    <a:srgbClr val="000099"/>
                  </a:solidFill>
                  <a:latin typeface="+mn-lt"/>
                  <a:ea typeface="黑体" pitchFamily="49" charset="-122"/>
                </a:rPr>
                <a:t>&lt; </a:t>
              </a:r>
              <a:r>
                <a:rPr lang="en-US" altLang="zh-CN" b="1" i="1" dirty="0">
                  <a:solidFill>
                    <a:srgbClr val="000099"/>
                  </a:solidFill>
                  <a:latin typeface="+mn-lt"/>
                  <a:ea typeface="黑体" pitchFamily="49" charset="-122"/>
                </a:rPr>
                <a:t>j</a:t>
              </a:r>
              <a:r>
                <a:rPr lang="en-US" altLang="zh-CN" b="1" dirty="0">
                  <a:solidFill>
                    <a:srgbClr val="000099"/>
                  </a:solidFill>
                  <a:latin typeface="+mn-lt"/>
                  <a:ea typeface="黑体" pitchFamily="49" charset="-122"/>
                </a:rPr>
                <a:t>-1, </a:t>
              </a:r>
              <a:r>
                <a:rPr lang="zh-CN" altLang="en-US" b="1" dirty="0">
                  <a:solidFill>
                    <a:srgbClr val="000099"/>
                  </a:solidFill>
                  <a:latin typeface="+mn-lt"/>
                  <a:ea typeface="黑体" pitchFamily="49" charset="-122"/>
                </a:rPr>
                <a:t>且使</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0</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1</a:t>
              </a:r>
              <a:r>
                <a:rPr lang="en-US" altLang="zh-CN" b="1" dirty="0">
                  <a:solidFill>
                    <a:srgbClr val="000099"/>
                  </a:solidFill>
                  <a:latin typeface="+mn-lt"/>
                  <a:ea typeface="黑体" pitchFamily="49" charset="-122"/>
                </a:rPr>
                <a:t>…</a:t>
              </a:r>
              <a:r>
                <a:rPr lang="en-US" altLang="zh-CN" b="1" dirty="0" err="1">
                  <a:solidFill>
                    <a:srgbClr val="000099"/>
                  </a:solidFill>
                  <a:latin typeface="+mn-lt"/>
                  <a:ea typeface="黑体" pitchFamily="49" charset="-122"/>
                </a:rPr>
                <a:t>p</a:t>
              </a:r>
              <a:r>
                <a:rPr lang="en-US" altLang="zh-CN" b="1" baseline="-25000" dirty="0" err="1">
                  <a:solidFill>
                    <a:srgbClr val="000099"/>
                  </a:solidFill>
                  <a:latin typeface="+mn-lt"/>
                  <a:ea typeface="黑体" pitchFamily="49" charset="-122"/>
                </a:rPr>
                <a:t>k</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j-k-1</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j-k</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j-1</a:t>
              </a:r>
              <a:r>
                <a:rPr lang="zh-CN" altLang="en-US" b="1" dirty="0">
                  <a:solidFill>
                    <a:srgbClr val="000099"/>
                  </a:solidFill>
                  <a:latin typeface="+mn-lt"/>
                  <a:ea typeface="黑体" pitchFamily="49" charset="-122"/>
                </a:rPr>
                <a:t>的最大数</a:t>
              </a:r>
            </a:p>
          </p:txBody>
        </p:sp>
        <p:sp>
          <p:nvSpPr>
            <p:cNvPr id="25646" name="AutoShape 32"/>
            <p:cNvSpPr>
              <a:spLocks/>
            </p:cNvSpPr>
            <p:nvPr/>
          </p:nvSpPr>
          <p:spPr bwMode="auto">
            <a:xfrm>
              <a:off x="2461383" y="2856780"/>
              <a:ext cx="127287" cy="896777"/>
            </a:xfrm>
            <a:prstGeom prst="leftBrace">
              <a:avLst>
                <a:gd name="adj1" fmla="val 85196"/>
                <a:gd name="adj2" fmla="val 50000"/>
              </a:avLst>
            </a:prstGeom>
            <a:noFill/>
            <a:ln w="38100">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 name="矩形 71"/>
            <p:cNvSpPr/>
            <p:nvPr/>
          </p:nvSpPr>
          <p:spPr bwMode="auto">
            <a:xfrm>
              <a:off x="1295636" y="3093229"/>
              <a:ext cx="1198539" cy="370017"/>
            </a:xfrm>
            <a:prstGeom prst="rect">
              <a:avLst/>
            </a:prstGeom>
          </p:spPr>
          <p:txBody>
            <a:bodyPr wrap="none">
              <a:spAutoFit/>
            </a:bodyPr>
            <a:lstStyle/>
            <a:p>
              <a:pPr>
                <a:defRPr/>
              </a:pPr>
              <a:r>
                <a:rPr lang="en-US" altLang="zh-CN" b="1" dirty="0">
                  <a:solidFill>
                    <a:srgbClr val="000099"/>
                  </a:solidFill>
                  <a:ea typeface="黑体" pitchFamily="49" charset="-122"/>
                </a:rPr>
                <a:t>next( </a:t>
              </a:r>
              <a:r>
                <a:rPr lang="en-US" altLang="zh-CN" b="1" i="1" dirty="0">
                  <a:solidFill>
                    <a:srgbClr val="000099"/>
                  </a:solidFill>
                  <a:latin typeface="+mn-lt"/>
                  <a:ea typeface="黑体" pitchFamily="49" charset="-122"/>
                </a:rPr>
                <a:t>j </a:t>
              </a:r>
              <a:r>
                <a:rPr lang="en-US" altLang="zh-CN" b="1" dirty="0">
                  <a:solidFill>
                    <a:srgbClr val="000099"/>
                  </a:solidFill>
                  <a:ea typeface="黑体" pitchFamily="49" charset="-122"/>
                </a:rPr>
                <a:t>) =</a:t>
              </a:r>
              <a:endParaRPr lang="zh-CN" altLang="en-US" dirty="0">
                <a:ea typeface="宋体" pitchFamily="2" charset="-122"/>
              </a:endParaRPr>
            </a:p>
          </p:txBody>
        </p:sp>
        <p:sp>
          <p:nvSpPr>
            <p:cNvPr id="75" name="TextBox 74"/>
            <p:cNvSpPr txBox="1"/>
            <p:nvPr/>
          </p:nvSpPr>
          <p:spPr bwMode="auto">
            <a:xfrm>
              <a:off x="2879929" y="3445777"/>
              <a:ext cx="1462059" cy="370017"/>
            </a:xfrm>
            <a:prstGeom prst="rect">
              <a:avLst/>
            </a:prstGeom>
            <a:noFill/>
            <a:ln w="25400">
              <a:noFill/>
            </a:ln>
          </p:spPr>
          <p:txBody>
            <a:bodyPr wrap="none">
              <a:spAutoFit/>
            </a:bodyPr>
            <a:lstStyle/>
            <a:p>
              <a:pPr>
                <a:buFont typeface="Wingdings" pitchFamily="2" charset="2"/>
                <a:buNone/>
                <a:defRPr/>
              </a:pPr>
              <a:r>
                <a:rPr lang="en-US" altLang="zh-CN" b="1" dirty="0">
                  <a:solidFill>
                    <a:srgbClr val="000099"/>
                  </a:solidFill>
                  <a:latin typeface="+mn-lt"/>
                  <a:ea typeface="黑体" pitchFamily="49" charset="-122"/>
                </a:rPr>
                <a:t>0</a:t>
              </a:r>
              <a:r>
                <a:rPr lang="zh-CN" altLang="en-US" b="1" dirty="0">
                  <a:solidFill>
                    <a:srgbClr val="000099"/>
                  </a:solidFill>
                  <a:latin typeface="+mn-lt"/>
                  <a:ea typeface="黑体" pitchFamily="49" charset="-122"/>
                </a:rPr>
                <a:t>，其他情况</a:t>
              </a:r>
            </a:p>
          </p:txBody>
        </p:sp>
      </p:grpSp>
      <p:sp>
        <p:nvSpPr>
          <p:cNvPr id="77" name="TextBox 33"/>
          <p:cNvSpPr txBox="1">
            <a:spLocks noChangeArrowheads="1"/>
          </p:cNvSpPr>
          <p:nvPr/>
        </p:nvSpPr>
        <p:spPr bwMode="auto">
          <a:xfrm>
            <a:off x="215900" y="5263939"/>
            <a:ext cx="33496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P</a:t>
            </a:r>
            <a:endParaRPr lang="zh-CN" altLang="en-US" sz="1600" b="1">
              <a:solidFill>
                <a:srgbClr val="000099"/>
              </a:solidFill>
              <a:ea typeface="黑体" pitchFamily="2" charset="-122"/>
            </a:endParaRPr>
          </a:p>
        </p:txBody>
      </p:sp>
      <p:sp>
        <p:nvSpPr>
          <p:cNvPr id="78" name="TextBox 13"/>
          <p:cNvSpPr txBox="1">
            <a:spLocks noChangeArrowheads="1"/>
          </p:cNvSpPr>
          <p:nvPr/>
        </p:nvSpPr>
        <p:spPr bwMode="auto">
          <a:xfrm>
            <a:off x="223838" y="4689028"/>
            <a:ext cx="32385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T</a:t>
            </a:r>
            <a:endParaRPr lang="zh-CN" altLang="en-US" sz="1600" b="1">
              <a:solidFill>
                <a:srgbClr val="000099"/>
              </a:solidFill>
              <a:ea typeface="黑体" pitchFamily="2" charset="-122"/>
            </a:endParaRPr>
          </a:p>
        </p:txBody>
      </p:sp>
      <p:sp>
        <p:nvSpPr>
          <p:cNvPr id="79" name="TextBox 82"/>
          <p:cNvSpPr txBox="1">
            <a:spLocks noChangeArrowheads="1"/>
          </p:cNvSpPr>
          <p:nvPr/>
        </p:nvSpPr>
        <p:spPr bwMode="auto">
          <a:xfrm>
            <a:off x="5348288" y="4905164"/>
            <a:ext cx="3095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C00000"/>
                </a:solidFill>
                <a:ea typeface="黑体" pitchFamily="2" charset="-122"/>
                <a:cs typeface="Arial" charset="0"/>
              </a:rPr>
              <a:t>≠</a:t>
            </a:r>
            <a:endParaRPr lang="zh-CN" altLang="en-US" sz="1600" b="1">
              <a:solidFill>
                <a:srgbClr val="C00000"/>
              </a:solidFill>
              <a:ea typeface="黑体" pitchFamily="2" charset="-122"/>
              <a:cs typeface="Arial" charset="0"/>
            </a:endParaRPr>
          </a:p>
        </p:txBody>
      </p:sp>
      <p:sp>
        <p:nvSpPr>
          <p:cNvPr id="80" name="TextBox 33"/>
          <p:cNvSpPr txBox="1">
            <a:spLocks noChangeArrowheads="1"/>
          </p:cNvSpPr>
          <p:nvPr/>
        </p:nvSpPr>
        <p:spPr bwMode="auto">
          <a:xfrm>
            <a:off x="219075" y="5769260"/>
            <a:ext cx="3349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P</a:t>
            </a:r>
            <a:endParaRPr lang="zh-CN" altLang="en-US" sz="1600" b="1">
              <a:solidFill>
                <a:srgbClr val="000099"/>
              </a:solidFill>
              <a:ea typeface="黑体" pitchFamily="2" charset="-122"/>
            </a:endParaRPr>
          </a:p>
        </p:txBody>
      </p:sp>
      <p:grpSp>
        <p:nvGrpSpPr>
          <p:cNvPr id="5" name="组合 3"/>
          <p:cNvGrpSpPr>
            <a:grpSpLocks/>
          </p:cNvGrpSpPr>
          <p:nvPr/>
        </p:nvGrpSpPr>
        <p:grpSpPr bwMode="auto">
          <a:xfrm>
            <a:off x="1114425" y="5262351"/>
            <a:ext cx="4648200" cy="282575"/>
            <a:chOff x="1496766" y="3466143"/>
            <a:chExt cx="4649200" cy="282076"/>
          </a:xfrm>
        </p:grpSpPr>
        <p:sp>
          <p:nvSpPr>
            <p:cNvPr id="25635" name="矩形 34"/>
            <p:cNvSpPr>
              <a:spLocks noChangeArrowheads="1"/>
            </p:cNvSpPr>
            <p:nvPr/>
          </p:nvSpPr>
          <p:spPr bwMode="auto">
            <a:xfrm>
              <a:off x="2528685"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c</a:t>
              </a:r>
              <a:endParaRPr lang="en-US" altLang="zh-CN" sz="1600" b="1" baseline="-25000">
                <a:solidFill>
                  <a:schemeClr val="bg2"/>
                </a:solidFill>
                <a:ea typeface="仿宋_GB2312" pitchFamily="49" charset="-122"/>
              </a:endParaRPr>
            </a:p>
          </p:txBody>
        </p:sp>
        <p:sp>
          <p:nvSpPr>
            <p:cNvPr id="25636" name="矩形 35"/>
            <p:cNvSpPr>
              <a:spLocks noChangeArrowheads="1"/>
            </p:cNvSpPr>
            <p:nvPr/>
          </p:nvSpPr>
          <p:spPr bwMode="auto">
            <a:xfrm>
              <a:off x="3044644"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d</a:t>
              </a:r>
              <a:endParaRPr lang="en-US" altLang="zh-CN" sz="1600" b="1" baseline="-25000">
                <a:solidFill>
                  <a:schemeClr val="bg2"/>
                </a:solidFill>
                <a:ea typeface="仿宋_GB2312" pitchFamily="49" charset="-122"/>
              </a:endParaRPr>
            </a:p>
          </p:txBody>
        </p:sp>
        <p:sp>
          <p:nvSpPr>
            <p:cNvPr id="25637" name="矩形 36"/>
            <p:cNvSpPr>
              <a:spLocks noChangeArrowheads="1"/>
            </p:cNvSpPr>
            <p:nvPr/>
          </p:nvSpPr>
          <p:spPr bwMode="auto">
            <a:xfrm>
              <a:off x="3560603"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5638" name="矩形 37"/>
            <p:cNvSpPr>
              <a:spLocks noChangeArrowheads="1"/>
            </p:cNvSpPr>
            <p:nvPr/>
          </p:nvSpPr>
          <p:spPr bwMode="auto">
            <a:xfrm>
              <a:off x="4076562"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5639" name="矩形 38"/>
            <p:cNvSpPr>
              <a:spLocks noChangeArrowheads="1"/>
            </p:cNvSpPr>
            <p:nvPr/>
          </p:nvSpPr>
          <p:spPr bwMode="auto">
            <a:xfrm>
              <a:off x="4592522"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c</a:t>
              </a:r>
              <a:endParaRPr lang="en-US" altLang="zh-CN" sz="1600" b="1" baseline="-25000">
                <a:solidFill>
                  <a:schemeClr val="bg2"/>
                </a:solidFill>
                <a:ea typeface="仿宋_GB2312" pitchFamily="49" charset="-122"/>
              </a:endParaRPr>
            </a:p>
          </p:txBody>
        </p:sp>
        <p:sp>
          <p:nvSpPr>
            <p:cNvPr id="25640" name="矩形 65"/>
            <p:cNvSpPr>
              <a:spLocks noChangeArrowheads="1"/>
            </p:cNvSpPr>
            <p:nvPr/>
          </p:nvSpPr>
          <p:spPr bwMode="auto">
            <a:xfrm>
              <a:off x="5114048"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d</a:t>
              </a:r>
              <a:endParaRPr lang="en-US" altLang="zh-CN" sz="1600" b="1" baseline="-25000">
                <a:solidFill>
                  <a:schemeClr val="bg2"/>
                </a:solidFill>
                <a:ea typeface="仿宋_GB2312" pitchFamily="49" charset="-122"/>
              </a:endParaRPr>
            </a:p>
          </p:txBody>
        </p:sp>
        <p:sp>
          <p:nvSpPr>
            <p:cNvPr id="25641" name="矩形 67"/>
            <p:cNvSpPr>
              <a:spLocks noChangeArrowheads="1"/>
            </p:cNvSpPr>
            <p:nvPr/>
          </p:nvSpPr>
          <p:spPr bwMode="auto">
            <a:xfrm>
              <a:off x="2012725"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5642" name="矩形 68"/>
            <p:cNvSpPr>
              <a:spLocks noChangeArrowheads="1"/>
            </p:cNvSpPr>
            <p:nvPr/>
          </p:nvSpPr>
          <p:spPr bwMode="auto">
            <a:xfrm>
              <a:off x="1496766"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5643" name="矩形 65"/>
            <p:cNvSpPr>
              <a:spLocks noChangeArrowheads="1"/>
            </p:cNvSpPr>
            <p:nvPr/>
          </p:nvSpPr>
          <p:spPr bwMode="auto">
            <a:xfrm>
              <a:off x="5630007"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e</a:t>
              </a:r>
              <a:endParaRPr lang="en-US" altLang="zh-CN" sz="1600" b="1" baseline="-25000">
                <a:solidFill>
                  <a:schemeClr val="bg2"/>
                </a:solidFill>
                <a:ea typeface="仿宋_GB2312" pitchFamily="49" charset="-122"/>
              </a:endParaRPr>
            </a:p>
          </p:txBody>
        </p:sp>
      </p:grpSp>
      <p:grpSp>
        <p:nvGrpSpPr>
          <p:cNvPr id="6" name="组合 78"/>
          <p:cNvGrpSpPr>
            <a:grpSpLocks/>
          </p:cNvGrpSpPr>
          <p:nvPr/>
        </p:nvGrpSpPr>
        <p:grpSpPr bwMode="auto">
          <a:xfrm>
            <a:off x="3178175" y="5769260"/>
            <a:ext cx="4648200" cy="280988"/>
            <a:chOff x="1496766" y="3466143"/>
            <a:chExt cx="4649200" cy="282076"/>
          </a:xfrm>
        </p:grpSpPr>
        <p:sp>
          <p:nvSpPr>
            <p:cNvPr id="25626" name="矩形 34"/>
            <p:cNvSpPr>
              <a:spLocks noChangeArrowheads="1"/>
            </p:cNvSpPr>
            <p:nvPr/>
          </p:nvSpPr>
          <p:spPr bwMode="auto">
            <a:xfrm>
              <a:off x="2528685"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c</a:t>
              </a:r>
              <a:endParaRPr lang="en-US" altLang="zh-CN" sz="1600" b="1" baseline="-25000">
                <a:solidFill>
                  <a:schemeClr val="bg2"/>
                </a:solidFill>
                <a:ea typeface="仿宋_GB2312" pitchFamily="49" charset="-122"/>
              </a:endParaRPr>
            </a:p>
          </p:txBody>
        </p:sp>
        <p:sp>
          <p:nvSpPr>
            <p:cNvPr id="25627" name="矩形 35"/>
            <p:cNvSpPr>
              <a:spLocks noChangeArrowheads="1"/>
            </p:cNvSpPr>
            <p:nvPr/>
          </p:nvSpPr>
          <p:spPr bwMode="auto">
            <a:xfrm>
              <a:off x="3044644"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d</a:t>
              </a:r>
              <a:endParaRPr lang="en-US" altLang="zh-CN" sz="1600" b="1" baseline="-25000">
                <a:solidFill>
                  <a:schemeClr val="bg2"/>
                </a:solidFill>
                <a:ea typeface="仿宋_GB2312" pitchFamily="49" charset="-122"/>
              </a:endParaRPr>
            </a:p>
          </p:txBody>
        </p:sp>
        <p:sp>
          <p:nvSpPr>
            <p:cNvPr id="25628" name="矩形 36"/>
            <p:cNvSpPr>
              <a:spLocks noChangeArrowheads="1"/>
            </p:cNvSpPr>
            <p:nvPr/>
          </p:nvSpPr>
          <p:spPr bwMode="auto">
            <a:xfrm>
              <a:off x="3560603"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5629" name="矩形 37"/>
            <p:cNvSpPr>
              <a:spLocks noChangeArrowheads="1"/>
            </p:cNvSpPr>
            <p:nvPr/>
          </p:nvSpPr>
          <p:spPr bwMode="auto">
            <a:xfrm>
              <a:off x="4076562"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5630" name="矩形 38"/>
            <p:cNvSpPr>
              <a:spLocks noChangeArrowheads="1"/>
            </p:cNvSpPr>
            <p:nvPr/>
          </p:nvSpPr>
          <p:spPr bwMode="auto">
            <a:xfrm>
              <a:off x="4592522"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c</a:t>
              </a:r>
              <a:endParaRPr lang="en-US" altLang="zh-CN" sz="1600" b="1" baseline="-25000">
                <a:solidFill>
                  <a:schemeClr val="bg2"/>
                </a:solidFill>
                <a:ea typeface="仿宋_GB2312" pitchFamily="49" charset="-122"/>
              </a:endParaRPr>
            </a:p>
          </p:txBody>
        </p:sp>
        <p:sp>
          <p:nvSpPr>
            <p:cNvPr id="25631" name="矩形 65"/>
            <p:cNvSpPr>
              <a:spLocks noChangeArrowheads="1"/>
            </p:cNvSpPr>
            <p:nvPr/>
          </p:nvSpPr>
          <p:spPr bwMode="auto">
            <a:xfrm>
              <a:off x="5114048"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d</a:t>
              </a:r>
              <a:endParaRPr lang="en-US" altLang="zh-CN" sz="1600" b="1" baseline="-25000">
                <a:solidFill>
                  <a:schemeClr val="bg2"/>
                </a:solidFill>
                <a:ea typeface="仿宋_GB2312" pitchFamily="49" charset="-122"/>
              </a:endParaRPr>
            </a:p>
          </p:txBody>
        </p:sp>
        <p:sp>
          <p:nvSpPr>
            <p:cNvPr id="25632" name="矩形 67"/>
            <p:cNvSpPr>
              <a:spLocks noChangeArrowheads="1"/>
            </p:cNvSpPr>
            <p:nvPr/>
          </p:nvSpPr>
          <p:spPr bwMode="auto">
            <a:xfrm>
              <a:off x="2012725"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5633" name="矩形 68"/>
            <p:cNvSpPr>
              <a:spLocks noChangeArrowheads="1"/>
            </p:cNvSpPr>
            <p:nvPr/>
          </p:nvSpPr>
          <p:spPr bwMode="auto">
            <a:xfrm>
              <a:off x="1496766"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5634" name="矩形 65"/>
            <p:cNvSpPr>
              <a:spLocks noChangeArrowheads="1"/>
            </p:cNvSpPr>
            <p:nvPr/>
          </p:nvSpPr>
          <p:spPr bwMode="auto">
            <a:xfrm>
              <a:off x="5630007"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e</a:t>
              </a:r>
              <a:endParaRPr lang="en-US" altLang="zh-CN" sz="1600" b="1" baseline="-25000">
                <a:solidFill>
                  <a:schemeClr val="bg2"/>
                </a:solidFill>
                <a:ea typeface="仿宋_GB2312" pitchFamily="49" charset="-122"/>
              </a:endParaRPr>
            </a:p>
          </p:txBody>
        </p:sp>
      </p:grpSp>
      <p:grpSp>
        <p:nvGrpSpPr>
          <p:cNvPr id="7" name="组合 6"/>
          <p:cNvGrpSpPr>
            <a:grpSpLocks/>
          </p:cNvGrpSpPr>
          <p:nvPr/>
        </p:nvGrpSpPr>
        <p:grpSpPr bwMode="auto">
          <a:xfrm>
            <a:off x="600075" y="4689028"/>
            <a:ext cx="5673725" cy="280988"/>
            <a:chOff x="1126272" y="2780800"/>
            <a:chExt cx="5672703" cy="280993"/>
          </a:xfrm>
        </p:grpSpPr>
        <p:sp>
          <p:nvSpPr>
            <p:cNvPr id="25615" name="矩形 69"/>
            <p:cNvSpPr>
              <a:spLocks noChangeArrowheads="1"/>
            </p:cNvSpPr>
            <p:nvPr/>
          </p:nvSpPr>
          <p:spPr bwMode="auto">
            <a:xfrm>
              <a:off x="2674429"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c</a:t>
              </a:r>
              <a:endParaRPr lang="en-US" altLang="zh-CN" sz="1600" b="1" baseline="-25000">
                <a:solidFill>
                  <a:schemeClr val="bg2"/>
                </a:solidFill>
                <a:ea typeface="仿宋_GB2312" pitchFamily="49" charset="-122"/>
              </a:endParaRPr>
            </a:p>
          </p:txBody>
        </p:sp>
        <p:sp>
          <p:nvSpPr>
            <p:cNvPr id="25616" name="矩形 70"/>
            <p:cNvSpPr>
              <a:spLocks noChangeArrowheads="1"/>
            </p:cNvSpPr>
            <p:nvPr/>
          </p:nvSpPr>
          <p:spPr bwMode="auto">
            <a:xfrm>
              <a:off x="3190482"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d</a:t>
              </a:r>
              <a:endParaRPr lang="en-US" altLang="zh-CN" sz="1600" b="1" baseline="-25000">
                <a:solidFill>
                  <a:schemeClr val="bg2"/>
                </a:solidFill>
                <a:ea typeface="仿宋_GB2312" pitchFamily="49" charset="-122"/>
              </a:endParaRPr>
            </a:p>
          </p:txBody>
        </p:sp>
        <p:sp>
          <p:nvSpPr>
            <p:cNvPr id="25617" name="矩形 71"/>
            <p:cNvSpPr>
              <a:spLocks noChangeArrowheads="1"/>
            </p:cNvSpPr>
            <p:nvPr/>
          </p:nvSpPr>
          <p:spPr bwMode="auto">
            <a:xfrm>
              <a:off x="3706534"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5618" name="矩形 72"/>
            <p:cNvSpPr>
              <a:spLocks noChangeArrowheads="1"/>
            </p:cNvSpPr>
            <p:nvPr/>
          </p:nvSpPr>
          <p:spPr bwMode="auto">
            <a:xfrm>
              <a:off x="4222587"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5619" name="矩形 73"/>
            <p:cNvSpPr>
              <a:spLocks noChangeArrowheads="1"/>
            </p:cNvSpPr>
            <p:nvPr/>
          </p:nvSpPr>
          <p:spPr bwMode="auto">
            <a:xfrm>
              <a:off x="4738639"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c</a:t>
              </a:r>
              <a:endParaRPr lang="en-US" altLang="zh-CN" sz="1600" b="1" baseline="-25000">
                <a:solidFill>
                  <a:schemeClr val="bg2"/>
                </a:solidFill>
                <a:ea typeface="仿宋_GB2312" pitchFamily="49" charset="-122"/>
              </a:endParaRPr>
            </a:p>
          </p:txBody>
        </p:sp>
        <p:sp>
          <p:nvSpPr>
            <p:cNvPr id="25620" name="矩形 74"/>
            <p:cNvSpPr>
              <a:spLocks noChangeArrowheads="1"/>
            </p:cNvSpPr>
            <p:nvPr/>
          </p:nvSpPr>
          <p:spPr bwMode="auto">
            <a:xfrm>
              <a:off x="5254692"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d</a:t>
              </a:r>
              <a:endParaRPr lang="en-US" altLang="zh-CN" sz="1600" b="1" baseline="-25000">
                <a:solidFill>
                  <a:schemeClr val="bg2"/>
                </a:solidFill>
                <a:ea typeface="仿宋_GB2312" pitchFamily="49" charset="-122"/>
              </a:endParaRPr>
            </a:p>
          </p:txBody>
        </p:sp>
        <p:sp>
          <p:nvSpPr>
            <p:cNvPr id="25621" name="矩形 76"/>
            <p:cNvSpPr>
              <a:spLocks noChangeArrowheads="1"/>
            </p:cNvSpPr>
            <p:nvPr/>
          </p:nvSpPr>
          <p:spPr bwMode="auto">
            <a:xfrm>
              <a:off x="2158377"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5622" name="矩形 77"/>
            <p:cNvSpPr>
              <a:spLocks noChangeArrowheads="1"/>
            </p:cNvSpPr>
            <p:nvPr/>
          </p:nvSpPr>
          <p:spPr bwMode="auto">
            <a:xfrm>
              <a:off x="1642324"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5623" name="矩形 80"/>
            <p:cNvSpPr>
              <a:spLocks noChangeArrowheads="1"/>
            </p:cNvSpPr>
            <p:nvPr/>
          </p:nvSpPr>
          <p:spPr bwMode="auto">
            <a:xfrm>
              <a:off x="1126272"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t>
              </a:r>
              <a:endParaRPr lang="en-US" altLang="zh-CN" sz="1600" b="1" baseline="-25000">
                <a:solidFill>
                  <a:schemeClr val="bg2"/>
                </a:solidFill>
                <a:ea typeface="仿宋_GB2312" pitchFamily="49" charset="-122"/>
              </a:endParaRPr>
            </a:p>
          </p:txBody>
        </p:sp>
        <p:sp>
          <p:nvSpPr>
            <p:cNvPr id="25624" name="矩形 74"/>
            <p:cNvSpPr>
              <a:spLocks noChangeArrowheads="1"/>
            </p:cNvSpPr>
            <p:nvPr/>
          </p:nvSpPr>
          <p:spPr bwMode="auto">
            <a:xfrm>
              <a:off x="5772624" y="2780927"/>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x</a:t>
              </a:r>
              <a:endParaRPr lang="en-US" altLang="zh-CN" sz="1600" b="1" baseline="-25000">
                <a:solidFill>
                  <a:schemeClr val="bg2"/>
                </a:solidFill>
                <a:ea typeface="仿宋_GB2312" pitchFamily="49" charset="-122"/>
              </a:endParaRPr>
            </a:p>
          </p:txBody>
        </p:sp>
        <p:sp>
          <p:nvSpPr>
            <p:cNvPr id="25625" name="矩形 80"/>
            <p:cNvSpPr>
              <a:spLocks noChangeArrowheads="1"/>
            </p:cNvSpPr>
            <p:nvPr/>
          </p:nvSpPr>
          <p:spPr bwMode="auto">
            <a:xfrm>
              <a:off x="6282923" y="2780800"/>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t>
              </a:r>
              <a:endParaRPr lang="en-US" altLang="zh-CN" sz="1600" b="1" baseline="-25000">
                <a:solidFill>
                  <a:schemeClr val="bg2"/>
                </a:solidFill>
                <a:ea typeface="仿宋_GB2312" pitchFamily="49" charset="-122"/>
              </a:endParaRPr>
            </a:p>
          </p:txBody>
        </p:sp>
      </p:grpSp>
      <p:sp>
        <p:nvSpPr>
          <p:cNvPr id="25613" name="TextBox 2"/>
          <p:cNvSpPr txBox="1">
            <a:spLocks noChangeArrowheads="1"/>
          </p:cNvSpPr>
          <p:nvPr/>
        </p:nvSpPr>
        <p:spPr bwMode="auto">
          <a:xfrm>
            <a:off x="1187450" y="3573016"/>
            <a:ext cx="624681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b="1">
                <a:solidFill>
                  <a:srgbClr val="C00000"/>
                </a:solidFill>
                <a:ea typeface="黑体" pitchFamily="2" charset="-122"/>
              </a:rPr>
              <a:t>next(j)=-1</a:t>
            </a:r>
            <a:r>
              <a:rPr lang="zh-CN" altLang="en-US" b="1">
                <a:solidFill>
                  <a:srgbClr val="C00000"/>
                </a:solidFill>
                <a:ea typeface="黑体" pitchFamily="2" charset="-122"/>
              </a:rPr>
              <a:t>表示匹配失败时，</a:t>
            </a:r>
            <a:r>
              <a:rPr lang="en-US" altLang="zh-CN" b="1">
                <a:solidFill>
                  <a:srgbClr val="C00000"/>
                </a:solidFill>
                <a:ea typeface="黑体" pitchFamily="2" charset="-122"/>
              </a:rPr>
              <a:t>T</a:t>
            </a:r>
            <a:r>
              <a:rPr lang="zh-CN" altLang="en-US" b="1">
                <a:solidFill>
                  <a:srgbClr val="C00000"/>
                </a:solidFill>
                <a:ea typeface="黑体" pitchFamily="2" charset="-122"/>
              </a:rPr>
              <a:t>的指针加</a:t>
            </a:r>
            <a:r>
              <a:rPr lang="en-US" altLang="zh-CN" b="1">
                <a:solidFill>
                  <a:srgbClr val="C00000"/>
                </a:solidFill>
                <a:ea typeface="黑体" pitchFamily="2" charset="-122"/>
              </a:rPr>
              <a:t>1</a:t>
            </a:r>
            <a:r>
              <a:rPr lang="zh-CN" altLang="en-US" b="1">
                <a:solidFill>
                  <a:srgbClr val="C00000"/>
                </a:solidFill>
                <a:ea typeface="黑体" pitchFamily="2" charset="-122"/>
              </a:rPr>
              <a:t>，</a:t>
            </a:r>
            <a:r>
              <a:rPr lang="en-US" altLang="zh-CN" b="1">
                <a:solidFill>
                  <a:srgbClr val="C00000"/>
                </a:solidFill>
                <a:ea typeface="黑体" pitchFamily="2" charset="-122"/>
              </a:rPr>
              <a:t>P</a:t>
            </a:r>
            <a:r>
              <a:rPr lang="zh-CN" altLang="en-US" b="1">
                <a:solidFill>
                  <a:srgbClr val="C00000"/>
                </a:solidFill>
                <a:ea typeface="黑体" pitchFamily="2" charset="-122"/>
              </a:rPr>
              <a:t>的指针指向</a:t>
            </a:r>
            <a:r>
              <a:rPr lang="en-US" altLang="zh-CN" b="1">
                <a:solidFill>
                  <a:srgbClr val="C00000"/>
                </a:solidFill>
                <a:ea typeface="黑体" pitchFamily="2" charset="-122"/>
              </a:rPr>
              <a:t>p[0]</a:t>
            </a:r>
          </a:p>
          <a:p>
            <a:pPr eaLnBrk="1" hangingPunct="1">
              <a:buFont typeface="Wingdings" pitchFamily="2" charset="2"/>
              <a:buNone/>
            </a:pPr>
            <a:r>
              <a:rPr lang="en-US" altLang="zh-CN" b="1">
                <a:solidFill>
                  <a:srgbClr val="C00000"/>
                </a:solidFill>
                <a:ea typeface="黑体" pitchFamily="2" charset="-122"/>
              </a:rPr>
              <a:t>next(j)=k+1</a:t>
            </a:r>
            <a:r>
              <a:rPr lang="zh-CN" altLang="en-US" b="1">
                <a:solidFill>
                  <a:srgbClr val="C00000"/>
                </a:solidFill>
                <a:ea typeface="黑体" pitchFamily="2" charset="-122"/>
              </a:rPr>
              <a:t>表示匹配失败时，</a:t>
            </a:r>
            <a:r>
              <a:rPr lang="en-US" altLang="zh-CN" b="1">
                <a:solidFill>
                  <a:srgbClr val="C00000"/>
                </a:solidFill>
                <a:ea typeface="黑体" pitchFamily="2" charset="-122"/>
              </a:rPr>
              <a:t>P</a:t>
            </a:r>
            <a:r>
              <a:rPr lang="zh-CN" altLang="en-US" b="1">
                <a:solidFill>
                  <a:srgbClr val="C00000"/>
                </a:solidFill>
                <a:ea typeface="黑体" pitchFamily="2" charset="-122"/>
              </a:rPr>
              <a:t>的指针指向</a:t>
            </a:r>
            <a:r>
              <a:rPr lang="en-US" altLang="zh-CN" b="1">
                <a:solidFill>
                  <a:srgbClr val="C00000"/>
                </a:solidFill>
                <a:ea typeface="黑体" pitchFamily="2" charset="-122"/>
              </a:rPr>
              <a:t>p[k+1]</a:t>
            </a:r>
            <a:r>
              <a:rPr lang="zh-CN" altLang="en-US" b="1">
                <a:solidFill>
                  <a:srgbClr val="C00000"/>
                </a:solidFill>
                <a:ea typeface="黑体" pitchFamily="2" charset="-122"/>
              </a:rPr>
              <a:t>，</a:t>
            </a:r>
            <a:endParaRPr lang="en-US" altLang="zh-CN" b="1">
              <a:solidFill>
                <a:srgbClr val="C00000"/>
              </a:solidFill>
              <a:ea typeface="黑体" pitchFamily="2" charset="-122"/>
            </a:endParaRPr>
          </a:p>
          <a:p>
            <a:pPr eaLnBrk="1" hangingPunct="1">
              <a:buFont typeface="Wingdings" pitchFamily="2" charset="2"/>
              <a:buNone/>
            </a:pPr>
            <a:r>
              <a:rPr lang="en-US" altLang="zh-CN" b="1">
                <a:solidFill>
                  <a:srgbClr val="C00000"/>
                </a:solidFill>
                <a:ea typeface="黑体" pitchFamily="2" charset="-122"/>
              </a:rPr>
              <a:t>next(j)=0</a:t>
            </a:r>
            <a:r>
              <a:rPr lang="zh-CN" altLang="en-US" b="1">
                <a:solidFill>
                  <a:srgbClr val="C00000"/>
                </a:solidFill>
                <a:ea typeface="黑体" pitchFamily="2" charset="-122"/>
              </a:rPr>
              <a:t>表示匹配失败时，</a:t>
            </a:r>
            <a:r>
              <a:rPr lang="en-US" altLang="zh-CN" b="1">
                <a:solidFill>
                  <a:srgbClr val="C00000"/>
                </a:solidFill>
                <a:ea typeface="黑体" pitchFamily="2" charset="-122"/>
              </a:rPr>
              <a:t>P</a:t>
            </a:r>
            <a:r>
              <a:rPr lang="zh-CN" altLang="en-US" b="1">
                <a:solidFill>
                  <a:srgbClr val="C00000"/>
                </a:solidFill>
                <a:ea typeface="黑体" pitchFamily="2" charset="-122"/>
              </a:rPr>
              <a:t>的指针指向</a:t>
            </a:r>
            <a:r>
              <a:rPr lang="en-US" altLang="zh-CN" b="1">
                <a:solidFill>
                  <a:srgbClr val="C00000"/>
                </a:solidFill>
                <a:ea typeface="黑体" pitchFamily="2" charset="-122"/>
              </a:rPr>
              <a:t>p[0]</a:t>
            </a:r>
            <a:endParaRPr lang="zh-CN" altLang="en-US" b="1">
              <a:solidFill>
                <a:srgbClr val="C00000"/>
              </a:solidFill>
              <a:ea typeface="黑体" pitchFamily="2" charset="-122"/>
            </a:endParaRPr>
          </a:p>
        </p:txBody>
      </p:sp>
      <p:sp>
        <p:nvSpPr>
          <p:cNvPr id="4" name="矩形 3"/>
          <p:cNvSpPr>
            <a:spLocks noChangeArrowheads="1"/>
          </p:cNvSpPr>
          <p:nvPr/>
        </p:nvSpPr>
        <p:spPr bwMode="auto">
          <a:xfrm>
            <a:off x="6119813" y="5085903"/>
            <a:ext cx="29892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Wingdings" pitchFamily="2" charset="2"/>
              <a:buNone/>
            </a:pPr>
            <a:r>
              <a:rPr lang="zh-CN" altLang="en-US" b="1">
                <a:solidFill>
                  <a:srgbClr val="000099"/>
                </a:solidFill>
                <a:ea typeface="黑体" pitchFamily="2" charset="-122"/>
              </a:rPr>
              <a:t>此例中模式串</a:t>
            </a:r>
            <a:r>
              <a:rPr lang="en-US" altLang="zh-CN" b="1">
                <a:solidFill>
                  <a:srgbClr val="000099"/>
                </a:solidFill>
                <a:ea typeface="黑体" pitchFamily="2" charset="-122"/>
              </a:rPr>
              <a:t>P</a:t>
            </a:r>
            <a:r>
              <a:rPr lang="zh-CN" altLang="en-US" b="1">
                <a:solidFill>
                  <a:srgbClr val="000099"/>
                </a:solidFill>
                <a:ea typeface="黑体" pitchFamily="2" charset="-122"/>
              </a:rPr>
              <a:t>的</a:t>
            </a:r>
            <a:r>
              <a:rPr lang="en-US" altLang="zh-CN" b="1">
                <a:solidFill>
                  <a:srgbClr val="000099"/>
                </a:solidFill>
                <a:ea typeface="黑体" pitchFamily="2" charset="-122"/>
              </a:rPr>
              <a:t>next[8]=4</a:t>
            </a:r>
            <a:r>
              <a:rPr lang="zh-CN" altLang="en-US" b="1">
                <a:solidFill>
                  <a:srgbClr val="000099"/>
                </a:solidFill>
                <a:ea typeface="黑体" pitchFamily="2" charset="-122"/>
              </a:rPr>
              <a:t>，</a:t>
            </a:r>
            <a:endParaRPr lang="en-US" altLang="zh-CN" b="1">
              <a:solidFill>
                <a:srgbClr val="000099"/>
              </a:solidFill>
              <a:ea typeface="黑体" pitchFamily="2" charset="-122"/>
            </a:endParaRPr>
          </a:p>
          <a:p>
            <a:pPr>
              <a:buFont typeface="Wingdings" pitchFamily="2" charset="2"/>
              <a:buNone/>
            </a:pPr>
            <a:r>
              <a:rPr lang="en-US" altLang="zh-CN" b="1">
                <a:solidFill>
                  <a:srgbClr val="000099"/>
                </a:solidFill>
                <a:ea typeface="黑体" pitchFamily="2" charset="-122"/>
              </a:rPr>
              <a:t>T</a:t>
            </a:r>
            <a:r>
              <a:rPr lang="zh-CN" altLang="en-US" b="1">
                <a:solidFill>
                  <a:srgbClr val="000099"/>
                </a:solidFill>
                <a:ea typeface="黑体" pitchFamily="2" charset="-122"/>
              </a:rPr>
              <a:t>中</a:t>
            </a:r>
            <a:r>
              <a:rPr lang="en-US" altLang="zh-CN" b="1">
                <a:solidFill>
                  <a:srgbClr val="000099"/>
                </a:solidFill>
                <a:ea typeface="黑体" pitchFamily="2" charset="-122"/>
              </a:rPr>
              <a:t>x</a:t>
            </a:r>
            <a:r>
              <a:rPr lang="zh-CN" altLang="en-US" b="1">
                <a:solidFill>
                  <a:srgbClr val="000099"/>
                </a:solidFill>
                <a:ea typeface="黑体" pitchFamily="2" charset="-122"/>
              </a:rPr>
              <a:t>直接与</a:t>
            </a:r>
            <a:r>
              <a:rPr lang="en-US" altLang="zh-CN" b="1">
                <a:solidFill>
                  <a:srgbClr val="000099"/>
                </a:solidFill>
                <a:ea typeface="黑体" pitchFamily="2" charset="-122"/>
              </a:rPr>
              <a:t>P</a:t>
            </a:r>
            <a:r>
              <a:rPr lang="zh-CN" altLang="en-US" b="1">
                <a:solidFill>
                  <a:srgbClr val="000099"/>
                </a:solidFill>
                <a:ea typeface="黑体" pitchFamily="2" charset="-122"/>
              </a:rPr>
              <a:t>中</a:t>
            </a:r>
            <a:r>
              <a:rPr lang="en-US" altLang="zh-CN" b="1">
                <a:solidFill>
                  <a:srgbClr val="000099"/>
                </a:solidFill>
                <a:ea typeface="黑体" pitchFamily="2" charset="-122"/>
              </a:rPr>
              <a:t>p[4]=a</a:t>
            </a:r>
            <a:r>
              <a:rPr lang="zh-CN" altLang="en-US" b="1">
                <a:solidFill>
                  <a:srgbClr val="000099"/>
                </a:solidFill>
                <a:ea typeface="黑体" pitchFamily="2" charset="-122"/>
              </a:rPr>
              <a:t>比较</a:t>
            </a:r>
            <a:endParaRPr lang="en-US" altLang="zh-CN" b="1">
              <a:solidFill>
                <a:srgbClr val="000099"/>
              </a:solidFill>
              <a:ea typeface="黑体" pitchFamily="2" charset="-122"/>
            </a:endParaRPr>
          </a:p>
        </p:txBody>
      </p:sp>
    </p:spTree>
    <p:extLst>
      <p:ext uri="{BB962C8B-B14F-4D97-AF65-F5344CB8AC3E}">
        <p14:creationId xmlns:p14="http://schemas.microsoft.com/office/powerpoint/2010/main" val="3133083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wipe(down)">
                                      <p:cBhvr>
                                        <p:cTn id="7" dur="500"/>
                                        <p:tgtEl>
                                          <p:spTgt spid="7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8"/>
                                        </p:tgtEl>
                                        <p:attrNameLst>
                                          <p:attrName>style.visibility</p:attrName>
                                        </p:attrNameLst>
                                      </p:cBhvr>
                                      <p:to>
                                        <p:strVal val="visible"/>
                                      </p:to>
                                    </p:set>
                                    <p:animEffect transition="in" filter="wipe(down)">
                                      <p:cBhvr>
                                        <p:cTn id="10" dur="500"/>
                                        <p:tgtEl>
                                          <p:spTgt spid="78"/>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79"/>
                                        </p:tgtEl>
                                        <p:attrNameLst>
                                          <p:attrName>style.visibility</p:attrName>
                                        </p:attrNameLst>
                                      </p:cBhvr>
                                      <p:to>
                                        <p:strVal val="visible"/>
                                      </p:to>
                                    </p:set>
                                    <p:animEffect transition="in" filter="wipe(down)">
                                      <p:cBhvr>
                                        <p:cTn id="13" dur="500"/>
                                        <p:tgtEl>
                                          <p:spTgt spid="79"/>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80"/>
                                        </p:tgtEl>
                                        <p:attrNameLst>
                                          <p:attrName>style.visibility</p:attrName>
                                        </p:attrNameLst>
                                      </p:cBhvr>
                                      <p:to>
                                        <p:strVal val="visible"/>
                                      </p:to>
                                    </p:set>
                                    <p:animEffect transition="in" filter="wipe(down)">
                                      <p:cBhvr>
                                        <p:cTn id="16" dur="500"/>
                                        <p:tgtEl>
                                          <p:spTgt spid="80"/>
                                        </p:tgtEl>
                                      </p:cBhvr>
                                    </p:animEffect>
                                  </p:childTnLst>
                                </p:cTn>
                              </p:par>
                              <p:par>
                                <p:cTn id="17" presetID="22" presetClass="entr" presetSubtype="4"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00"/>
                                        <p:tgtEl>
                                          <p:spTgt spid="5"/>
                                        </p:tgtEl>
                                      </p:cBhvr>
                                    </p:animEffect>
                                  </p:childTnLst>
                                </p:cTn>
                              </p:par>
                              <p:par>
                                <p:cTn id="20" presetID="22" presetClass="entr" presetSubtype="4"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par>
                                <p:cTn id="23" presetID="22" presetClass="entr" presetSubtype="4"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down)">
                                      <p:cBhvr>
                                        <p:cTn id="25" dur="500"/>
                                        <p:tgtEl>
                                          <p:spTgt spid="7"/>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down)">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78" grpId="0"/>
      <p:bldP spid="79" grpId="0"/>
      <p:bldP spid="80" grpId="0"/>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dirty="0"/>
              <a:t>子串匹配问题</a:t>
            </a:r>
          </a:p>
        </p:txBody>
      </p:sp>
      <p:sp>
        <p:nvSpPr>
          <p:cNvPr id="26627" name="内容占位符 2"/>
          <p:cNvSpPr>
            <a:spLocks noGrp="1"/>
          </p:cNvSpPr>
          <p:nvPr>
            <p:ph idx="1"/>
          </p:nvPr>
        </p:nvSpPr>
        <p:spPr/>
        <p:txBody>
          <a:bodyPr/>
          <a:lstStyle/>
          <a:p>
            <a:r>
              <a:rPr lang="en-US" altLang="zh-CN" dirty="0">
                <a:latin typeface="Arial" charset="0"/>
                <a:ea typeface="黑体" pitchFamily="2" charset="-122"/>
              </a:rPr>
              <a:t>KMP</a:t>
            </a:r>
            <a:r>
              <a:rPr lang="zh-CN" altLang="en-US" dirty="0">
                <a:latin typeface="Arial" charset="0"/>
                <a:ea typeface="黑体" pitchFamily="2" charset="-122"/>
              </a:rPr>
              <a:t>算法</a:t>
            </a:r>
            <a:endParaRPr lang="en-US" altLang="zh-CN" dirty="0">
              <a:latin typeface="Arial" charset="0"/>
              <a:ea typeface="黑体" pitchFamily="2" charset="-122"/>
            </a:endParaRPr>
          </a:p>
          <a:p>
            <a:pPr lvl="1"/>
            <a:r>
              <a:rPr lang="zh-CN" altLang="en-US" dirty="0">
                <a:latin typeface="Arial" charset="0"/>
                <a:ea typeface="黑体" pitchFamily="2" charset="-122"/>
              </a:rPr>
              <a:t>对模式串</a:t>
            </a:r>
            <a:r>
              <a:rPr lang="en-US" altLang="zh-CN" dirty="0">
                <a:latin typeface="Arial" charset="0"/>
                <a:ea typeface="黑体" pitchFamily="2" charset="-122"/>
              </a:rPr>
              <a:t>P</a:t>
            </a:r>
            <a:r>
              <a:rPr lang="zh-CN" altLang="en-US" dirty="0">
                <a:latin typeface="Arial" charset="0"/>
                <a:ea typeface="黑体" pitchFamily="2" charset="-122"/>
              </a:rPr>
              <a:t>进行预处理，计算可以滑过多少个字符</a:t>
            </a:r>
          </a:p>
        </p:txBody>
      </p:sp>
      <p:sp>
        <p:nvSpPr>
          <p:cNvPr id="26628"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DE5EE829-0580-409A-A26F-78E6FB02AB10}" type="slidenum">
              <a:rPr lang="en-US" altLang="zh-CN" smtClean="0">
                <a:solidFill>
                  <a:srgbClr val="006600"/>
                </a:solidFill>
                <a:latin typeface="Courier New" pitchFamily="49" charset="0"/>
                <a:ea typeface="华文新魏" pitchFamily="2" charset="-122"/>
              </a:rPr>
              <a:pPr eaLnBrk="1" hangingPunct="1"/>
              <a:t>36</a:t>
            </a:fld>
            <a:endParaRPr lang="en-US" altLang="zh-CN">
              <a:solidFill>
                <a:srgbClr val="006600"/>
              </a:solidFill>
              <a:latin typeface="Courier New" pitchFamily="49" charset="0"/>
              <a:ea typeface="华文新魏" pitchFamily="2" charset="-122"/>
            </a:endParaRPr>
          </a:p>
        </p:txBody>
      </p:sp>
      <p:grpSp>
        <p:nvGrpSpPr>
          <p:cNvPr id="26629" name="组合 1"/>
          <p:cNvGrpSpPr>
            <a:grpSpLocks/>
          </p:cNvGrpSpPr>
          <p:nvPr/>
        </p:nvGrpSpPr>
        <p:grpSpPr bwMode="auto">
          <a:xfrm>
            <a:off x="1187450" y="2565400"/>
            <a:ext cx="7177088" cy="1106488"/>
            <a:chOff x="1295636" y="2708920"/>
            <a:chExt cx="7176944" cy="1106874"/>
          </a:xfrm>
        </p:grpSpPr>
        <p:sp>
          <p:nvSpPr>
            <p:cNvPr id="73" name="TextBox 72"/>
            <p:cNvSpPr txBox="1"/>
            <p:nvPr/>
          </p:nvSpPr>
          <p:spPr bwMode="auto">
            <a:xfrm>
              <a:off x="2813256" y="2708920"/>
              <a:ext cx="1325536" cy="370017"/>
            </a:xfrm>
            <a:prstGeom prst="rect">
              <a:avLst/>
            </a:prstGeom>
            <a:noFill/>
            <a:ln w="25400">
              <a:noFill/>
            </a:ln>
          </p:spPr>
          <p:txBody>
            <a:bodyPr wrap="none">
              <a:spAutoFit/>
            </a:bodyPr>
            <a:lstStyle/>
            <a:p>
              <a:pPr>
                <a:buFont typeface="Wingdings" pitchFamily="2" charset="2"/>
                <a:buNone/>
                <a:defRPr/>
              </a:pPr>
              <a:r>
                <a:rPr lang="en-US" altLang="zh-CN" b="1" dirty="0">
                  <a:solidFill>
                    <a:srgbClr val="000099"/>
                  </a:solidFill>
                  <a:latin typeface="+mn-lt"/>
                  <a:ea typeface="黑体" pitchFamily="49" charset="-122"/>
                </a:rPr>
                <a:t>-1</a:t>
              </a:r>
              <a:r>
                <a:rPr lang="zh-CN" altLang="en-US" b="1" dirty="0">
                  <a:solidFill>
                    <a:srgbClr val="000099"/>
                  </a:solidFill>
                  <a:latin typeface="+mn-lt"/>
                  <a:ea typeface="黑体" pitchFamily="49" charset="-122"/>
                </a:rPr>
                <a:t>，当</a:t>
              </a:r>
              <a:r>
                <a:rPr lang="zh-CN" altLang="en-US" b="1" i="1" dirty="0">
                  <a:solidFill>
                    <a:srgbClr val="000099"/>
                  </a:solidFill>
                  <a:latin typeface="+mn-lt"/>
                  <a:ea typeface="黑体" pitchFamily="49" charset="-122"/>
                </a:rPr>
                <a:t> </a:t>
              </a:r>
              <a:r>
                <a:rPr lang="en-US" altLang="zh-CN" b="1" i="1" dirty="0">
                  <a:solidFill>
                    <a:srgbClr val="000099"/>
                  </a:solidFill>
                  <a:latin typeface="+mn-lt"/>
                  <a:ea typeface="黑体" pitchFamily="49" charset="-122"/>
                </a:rPr>
                <a:t>j </a:t>
              </a:r>
              <a:r>
                <a:rPr lang="en-US" altLang="zh-CN" b="1" dirty="0">
                  <a:solidFill>
                    <a:srgbClr val="000099"/>
                  </a:solidFill>
                  <a:latin typeface="+mn-lt"/>
                  <a:ea typeface="黑体" pitchFamily="49" charset="-122"/>
                </a:rPr>
                <a:t>=</a:t>
              </a:r>
              <a:r>
                <a:rPr lang="en-US" altLang="zh-CN" b="1" i="1" dirty="0">
                  <a:solidFill>
                    <a:srgbClr val="000099"/>
                  </a:solidFill>
                  <a:latin typeface="+mn-lt"/>
                  <a:ea typeface="黑体" pitchFamily="49" charset="-122"/>
                </a:rPr>
                <a:t> </a:t>
              </a:r>
              <a:r>
                <a:rPr lang="en-US" altLang="zh-CN" b="1" dirty="0">
                  <a:solidFill>
                    <a:srgbClr val="000099"/>
                  </a:solidFill>
                  <a:latin typeface="+mn-lt"/>
                  <a:ea typeface="黑体" pitchFamily="49" charset="-122"/>
                </a:rPr>
                <a:t>0</a:t>
              </a:r>
              <a:endParaRPr lang="zh-CN" altLang="en-US" b="1" dirty="0">
                <a:solidFill>
                  <a:srgbClr val="000099"/>
                </a:solidFill>
                <a:latin typeface="+mn-lt"/>
                <a:ea typeface="黑体" pitchFamily="49" charset="-122"/>
              </a:endParaRPr>
            </a:p>
          </p:txBody>
        </p:sp>
        <p:sp>
          <p:nvSpPr>
            <p:cNvPr id="74" name="TextBox 73"/>
            <p:cNvSpPr txBox="1"/>
            <p:nvPr/>
          </p:nvSpPr>
          <p:spPr bwMode="auto">
            <a:xfrm>
              <a:off x="2619584" y="3077348"/>
              <a:ext cx="5852996" cy="370017"/>
            </a:xfrm>
            <a:prstGeom prst="rect">
              <a:avLst/>
            </a:prstGeom>
            <a:noFill/>
            <a:ln w="25400">
              <a:noFill/>
            </a:ln>
          </p:spPr>
          <p:txBody>
            <a:bodyPr wrap="none">
              <a:spAutoFit/>
            </a:bodyPr>
            <a:lstStyle/>
            <a:p>
              <a:pPr>
                <a:buFont typeface="Wingdings" pitchFamily="2" charset="2"/>
                <a:buNone/>
                <a:defRPr/>
              </a:pPr>
              <a:r>
                <a:rPr lang="en-US" altLang="zh-CN" b="1" i="1" dirty="0">
                  <a:solidFill>
                    <a:srgbClr val="000099"/>
                  </a:solidFill>
                  <a:latin typeface="+mn-lt"/>
                  <a:ea typeface="黑体" pitchFamily="49" charset="-122"/>
                </a:rPr>
                <a:t>k</a:t>
              </a:r>
              <a:r>
                <a:rPr lang="en-US" altLang="zh-CN" b="1" dirty="0">
                  <a:solidFill>
                    <a:srgbClr val="000099"/>
                  </a:solidFill>
                  <a:latin typeface="+mn-lt"/>
                  <a:ea typeface="黑体" pitchFamily="49" charset="-122"/>
                </a:rPr>
                <a:t>+1</a:t>
              </a:r>
              <a:r>
                <a:rPr lang="zh-CN" altLang="en-US" b="1" dirty="0">
                  <a:solidFill>
                    <a:srgbClr val="000099"/>
                  </a:solidFill>
                  <a:latin typeface="+mn-lt"/>
                  <a:ea typeface="黑体" pitchFamily="49" charset="-122"/>
                </a:rPr>
                <a:t>，当</a:t>
              </a:r>
              <a:r>
                <a:rPr lang="en-US" altLang="zh-CN" b="1" i="1" dirty="0">
                  <a:solidFill>
                    <a:srgbClr val="000099"/>
                  </a:solidFill>
                  <a:latin typeface="+mn-lt"/>
                  <a:ea typeface="黑体" pitchFamily="49" charset="-122"/>
                </a:rPr>
                <a:t> </a:t>
              </a:r>
              <a:r>
                <a:rPr lang="en-US" altLang="zh-CN" b="1" dirty="0">
                  <a:solidFill>
                    <a:srgbClr val="000099"/>
                  </a:solidFill>
                  <a:latin typeface="+mn-lt"/>
                  <a:ea typeface="黑体" pitchFamily="49" charset="-122"/>
                </a:rPr>
                <a:t>0 ≤ </a:t>
              </a:r>
              <a:r>
                <a:rPr lang="en-US" altLang="zh-CN" b="1" i="1" dirty="0">
                  <a:solidFill>
                    <a:srgbClr val="000099"/>
                  </a:solidFill>
                  <a:latin typeface="+mn-lt"/>
                  <a:ea typeface="黑体" pitchFamily="49" charset="-122"/>
                </a:rPr>
                <a:t>k </a:t>
              </a:r>
              <a:r>
                <a:rPr lang="en-US" altLang="zh-CN" b="1" dirty="0">
                  <a:solidFill>
                    <a:srgbClr val="000099"/>
                  </a:solidFill>
                  <a:latin typeface="+mn-lt"/>
                  <a:ea typeface="黑体" pitchFamily="49" charset="-122"/>
                </a:rPr>
                <a:t>&lt; </a:t>
              </a:r>
              <a:r>
                <a:rPr lang="en-US" altLang="zh-CN" b="1" i="1" dirty="0">
                  <a:solidFill>
                    <a:srgbClr val="000099"/>
                  </a:solidFill>
                  <a:latin typeface="+mn-lt"/>
                  <a:ea typeface="黑体" pitchFamily="49" charset="-122"/>
                </a:rPr>
                <a:t>j</a:t>
              </a:r>
              <a:r>
                <a:rPr lang="en-US" altLang="zh-CN" b="1" dirty="0">
                  <a:solidFill>
                    <a:srgbClr val="000099"/>
                  </a:solidFill>
                  <a:latin typeface="+mn-lt"/>
                  <a:ea typeface="黑体" pitchFamily="49" charset="-122"/>
                </a:rPr>
                <a:t>-1, </a:t>
              </a:r>
              <a:r>
                <a:rPr lang="zh-CN" altLang="en-US" b="1" dirty="0">
                  <a:solidFill>
                    <a:srgbClr val="000099"/>
                  </a:solidFill>
                  <a:latin typeface="+mn-lt"/>
                  <a:ea typeface="黑体" pitchFamily="49" charset="-122"/>
                </a:rPr>
                <a:t>且使</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0</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1</a:t>
              </a:r>
              <a:r>
                <a:rPr lang="en-US" altLang="zh-CN" b="1" dirty="0">
                  <a:solidFill>
                    <a:srgbClr val="000099"/>
                  </a:solidFill>
                  <a:latin typeface="+mn-lt"/>
                  <a:ea typeface="黑体" pitchFamily="49" charset="-122"/>
                </a:rPr>
                <a:t>…</a:t>
              </a:r>
              <a:r>
                <a:rPr lang="en-US" altLang="zh-CN" b="1" dirty="0" err="1">
                  <a:solidFill>
                    <a:srgbClr val="000099"/>
                  </a:solidFill>
                  <a:latin typeface="+mn-lt"/>
                  <a:ea typeface="黑体" pitchFamily="49" charset="-122"/>
                </a:rPr>
                <a:t>p</a:t>
              </a:r>
              <a:r>
                <a:rPr lang="en-US" altLang="zh-CN" b="1" baseline="-25000" dirty="0" err="1">
                  <a:solidFill>
                    <a:srgbClr val="000099"/>
                  </a:solidFill>
                  <a:latin typeface="+mn-lt"/>
                  <a:ea typeface="黑体" pitchFamily="49" charset="-122"/>
                </a:rPr>
                <a:t>k</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j-k-1</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j-k</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j-1</a:t>
              </a:r>
              <a:r>
                <a:rPr lang="zh-CN" altLang="en-US" b="1" dirty="0">
                  <a:solidFill>
                    <a:srgbClr val="000099"/>
                  </a:solidFill>
                  <a:latin typeface="+mn-lt"/>
                  <a:ea typeface="黑体" pitchFamily="49" charset="-122"/>
                </a:rPr>
                <a:t>的最大数</a:t>
              </a:r>
            </a:p>
          </p:txBody>
        </p:sp>
        <p:sp>
          <p:nvSpPr>
            <p:cNvPr id="26665" name="AutoShape 32"/>
            <p:cNvSpPr>
              <a:spLocks/>
            </p:cNvSpPr>
            <p:nvPr/>
          </p:nvSpPr>
          <p:spPr bwMode="auto">
            <a:xfrm>
              <a:off x="2461383" y="2856780"/>
              <a:ext cx="127287" cy="896777"/>
            </a:xfrm>
            <a:prstGeom prst="leftBrace">
              <a:avLst>
                <a:gd name="adj1" fmla="val 85196"/>
                <a:gd name="adj2" fmla="val 50000"/>
              </a:avLst>
            </a:prstGeom>
            <a:noFill/>
            <a:ln w="38100">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 name="矩形 71"/>
            <p:cNvSpPr/>
            <p:nvPr/>
          </p:nvSpPr>
          <p:spPr bwMode="auto">
            <a:xfrm>
              <a:off x="1295636" y="3093229"/>
              <a:ext cx="1198539" cy="370017"/>
            </a:xfrm>
            <a:prstGeom prst="rect">
              <a:avLst/>
            </a:prstGeom>
          </p:spPr>
          <p:txBody>
            <a:bodyPr wrap="none">
              <a:spAutoFit/>
            </a:bodyPr>
            <a:lstStyle/>
            <a:p>
              <a:pPr>
                <a:defRPr/>
              </a:pPr>
              <a:r>
                <a:rPr lang="en-US" altLang="zh-CN" b="1" dirty="0">
                  <a:solidFill>
                    <a:srgbClr val="000099"/>
                  </a:solidFill>
                  <a:ea typeface="黑体" pitchFamily="49" charset="-122"/>
                </a:rPr>
                <a:t>next( </a:t>
              </a:r>
              <a:r>
                <a:rPr lang="en-US" altLang="zh-CN" b="1" i="1" dirty="0">
                  <a:solidFill>
                    <a:srgbClr val="000099"/>
                  </a:solidFill>
                  <a:latin typeface="+mn-lt"/>
                  <a:ea typeface="黑体" pitchFamily="49" charset="-122"/>
                </a:rPr>
                <a:t>j </a:t>
              </a:r>
              <a:r>
                <a:rPr lang="en-US" altLang="zh-CN" b="1" dirty="0">
                  <a:solidFill>
                    <a:srgbClr val="000099"/>
                  </a:solidFill>
                  <a:ea typeface="黑体" pitchFamily="49" charset="-122"/>
                </a:rPr>
                <a:t>) =</a:t>
              </a:r>
              <a:endParaRPr lang="zh-CN" altLang="en-US" dirty="0">
                <a:ea typeface="宋体" pitchFamily="2" charset="-122"/>
              </a:endParaRPr>
            </a:p>
          </p:txBody>
        </p:sp>
        <p:sp>
          <p:nvSpPr>
            <p:cNvPr id="75" name="TextBox 74"/>
            <p:cNvSpPr txBox="1"/>
            <p:nvPr/>
          </p:nvSpPr>
          <p:spPr bwMode="auto">
            <a:xfrm>
              <a:off x="2879929" y="3445777"/>
              <a:ext cx="1462059" cy="370017"/>
            </a:xfrm>
            <a:prstGeom prst="rect">
              <a:avLst/>
            </a:prstGeom>
            <a:noFill/>
            <a:ln w="25400">
              <a:noFill/>
            </a:ln>
          </p:spPr>
          <p:txBody>
            <a:bodyPr wrap="none">
              <a:spAutoFit/>
            </a:bodyPr>
            <a:lstStyle/>
            <a:p>
              <a:pPr>
                <a:buFont typeface="Wingdings" pitchFamily="2" charset="2"/>
                <a:buNone/>
                <a:defRPr/>
              </a:pPr>
              <a:r>
                <a:rPr lang="en-US" altLang="zh-CN" b="1" dirty="0">
                  <a:solidFill>
                    <a:srgbClr val="000099"/>
                  </a:solidFill>
                  <a:latin typeface="+mn-lt"/>
                  <a:ea typeface="黑体" pitchFamily="49" charset="-122"/>
                </a:rPr>
                <a:t>0</a:t>
              </a:r>
              <a:r>
                <a:rPr lang="zh-CN" altLang="en-US" b="1" dirty="0">
                  <a:solidFill>
                    <a:srgbClr val="000099"/>
                  </a:solidFill>
                  <a:latin typeface="+mn-lt"/>
                  <a:ea typeface="黑体" pitchFamily="49" charset="-122"/>
                </a:rPr>
                <a:t>，其他情况</a:t>
              </a:r>
            </a:p>
          </p:txBody>
        </p:sp>
      </p:grpSp>
      <p:sp>
        <p:nvSpPr>
          <p:cNvPr id="77" name="TextBox 33"/>
          <p:cNvSpPr txBox="1">
            <a:spLocks noChangeArrowheads="1"/>
          </p:cNvSpPr>
          <p:nvPr/>
        </p:nvSpPr>
        <p:spPr bwMode="auto">
          <a:xfrm>
            <a:off x="215900" y="5263939"/>
            <a:ext cx="33496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P</a:t>
            </a:r>
            <a:endParaRPr lang="zh-CN" altLang="en-US" sz="1600" b="1">
              <a:solidFill>
                <a:srgbClr val="000099"/>
              </a:solidFill>
              <a:ea typeface="黑体" pitchFamily="2" charset="-122"/>
            </a:endParaRPr>
          </a:p>
        </p:txBody>
      </p:sp>
      <p:sp>
        <p:nvSpPr>
          <p:cNvPr id="78" name="TextBox 13"/>
          <p:cNvSpPr txBox="1">
            <a:spLocks noChangeArrowheads="1"/>
          </p:cNvSpPr>
          <p:nvPr/>
        </p:nvSpPr>
        <p:spPr bwMode="auto">
          <a:xfrm>
            <a:off x="223838" y="4689028"/>
            <a:ext cx="32385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T</a:t>
            </a:r>
            <a:endParaRPr lang="zh-CN" altLang="en-US" sz="1600" b="1">
              <a:solidFill>
                <a:srgbClr val="000099"/>
              </a:solidFill>
              <a:ea typeface="黑体" pitchFamily="2" charset="-122"/>
            </a:endParaRPr>
          </a:p>
        </p:txBody>
      </p:sp>
      <p:sp>
        <p:nvSpPr>
          <p:cNvPr id="79" name="TextBox 82"/>
          <p:cNvSpPr txBox="1">
            <a:spLocks noChangeArrowheads="1"/>
          </p:cNvSpPr>
          <p:nvPr/>
        </p:nvSpPr>
        <p:spPr bwMode="auto">
          <a:xfrm>
            <a:off x="2771775" y="4905164"/>
            <a:ext cx="3095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C00000"/>
                </a:solidFill>
                <a:ea typeface="黑体" pitchFamily="2" charset="-122"/>
                <a:cs typeface="Arial" charset="0"/>
              </a:rPr>
              <a:t>≠</a:t>
            </a:r>
            <a:endParaRPr lang="zh-CN" altLang="en-US" sz="1600" b="1">
              <a:solidFill>
                <a:srgbClr val="C00000"/>
              </a:solidFill>
              <a:ea typeface="黑体" pitchFamily="2" charset="-122"/>
              <a:cs typeface="Arial" charset="0"/>
            </a:endParaRPr>
          </a:p>
        </p:txBody>
      </p:sp>
      <p:sp>
        <p:nvSpPr>
          <p:cNvPr id="80" name="TextBox 33"/>
          <p:cNvSpPr txBox="1">
            <a:spLocks noChangeArrowheads="1"/>
          </p:cNvSpPr>
          <p:nvPr/>
        </p:nvSpPr>
        <p:spPr bwMode="auto">
          <a:xfrm>
            <a:off x="219075" y="5769260"/>
            <a:ext cx="3349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P</a:t>
            </a:r>
            <a:endParaRPr lang="zh-CN" altLang="en-US" sz="1600" b="1">
              <a:solidFill>
                <a:srgbClr val="000099"/>
              </a:solidFill>
              <a:ea typeface="黑体" pitchFamily="2" charset="-122"/>
            </a:endParaRPr>
          </a:p>
        </p:txBody>
      </p:sp>
      <p:grpSp>
        <p:nvGrpSpPr>
          <p:cNvPr id="5" name="组合 3"/>
          <p:cNvGrpSpPr>
            <a:grpSpLocks/>
          </p:cNvGrpSpPr>
          <p:nvPr/>
        </p:nvGrpSpPr>
        <p:grpSpPr bwMode="auto">
          <a:xfrm>
            <a:off x="1114425" y="5262351"/>
            <a:ext cx="4648200" cy="282575"/>
            <a:chOff x="1496766" y="3466143"/>
            <a:chExt cx="4649200" cy="282076"/>
          </a:xfrm>
        </p:grpSpPr>
        <p:sp>
          <p:nvSpPr>
            <p:cNvPr id="26654" name="矩形 34"/>
            <p:cNvSpPr>
              <a:spLocks noChangeArrowheads="1"/>
            </p:cNvSpPr>
            <p:nvPr/>
          </p:nvSpPr>
          <p:spPr bwMode="auto">
            <a:xfrm>
              <a:off x="2528685"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c</a:t>
              </a:r>
              <a:endParaRPr lang="en-US" altLang="zh-CN" sz="1600" b="1" baseline="-25000">
                <a:solidFill>
                  <a:schemeClr val="bg2"/>
                </a:solidFill>
                <a:ea typeface="仿宋_GB2312" pitchFamily="49" charset="-122"/>
              </a:endParaRPr>
            </a:p>
          </p:txBody>
        </p:sp>
        <p:sp>
          <p:nvSpPr>
            <p:cNvPr id="26655" name="矩形 35"/>
            <p:cNvSpPr>
              <a:spLocks noChangeArrowheads="1"/>
            </p:cNvSpPr>
            <p:nvPr/>
          </p:nvSpPr>
          <p:spPr bwMode="auto">
            <a:xfrm>
              <a:off x="3044644"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d</a:t>
              </a:r>
              <a:endParaRPr lang="en-US" altLang="zh-CN" sz="1600" b="1" baseline="-25000">
                <a:solidFill>
                  <a:schemeClr val="bg2"/>
                </a:solidFill>
                <a:ea typeface="仿宋_GB2312" pitchFamily="49" charset="-122"/>
              </a:endParaRPr>
            </a:p>
          </p:txBody>
        </p:sp>
        <p:sp>
          <p:nvSpPr>
            <p:cNvPr id="26656" name="矩形 36"/>
            <p:cNvSpPr>
              <a:spLocks noChangeArrowheads="1"/>
            </p:cNvSpPr>
            <p:nvPr/>
          </p:nvSpPr>
          <p:spPr bwMode="auto">
            <a:xfrm>
              <a:off x="3560603"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6657" name="矩形 37"/>
            <p:cNvSpPr>
              <a:spLocks noChangeArrowheads="1"/>
            </p:cNvSpPr>
            <p:nvPr/>
          </p:nvSpPr>
          <p:spPr bwMode="auto">
            <a:xfrm>
              <a:off x="4076562"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6658" name="矩形 38"/>
            <p:cNvSpPr>
              <a:spLocks noChangeArrowheads="1"/>
            </p:cNvSpPr>
            <p:nvPr/>
          </p:nvSpPr>
          <p:spPr bwMode="auto">
            <a:xfrm>
              <a:off x="4592522"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c</a:t>
              </a:r>
              <a:endParaRPr lang="en-US" altLang="zh-CN" sz="1600" b="1" baseline="-25000">
                <a:solidFill>
                  <a:schemeClr val="bg2"/>
                </a:solidFill>
                <a:ea typeface="仿宋_GB2312" pitchFamily="49" charset="-122"/>
              </a:endParaRPr>
            </a:p>
          </p:txBody>
        </p:sp>
        <p:sp>
          <p:nvSpPr>
            <p:cNvPr id="26659" name="矩形 65"/>
            <p:cNvSpPr>
              <a:spLocks noChangeArrowheads="1"/>
            </p:cNvSpPr>
            <p:nvPr/>
          </p:nvSpPr>
          <p:spPr bwMode="auto">
            <a:xfrm>
              <a:off x="5114048"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d</a:t>
              </a:r>
              <a:endParaRPr lang="en-US" altLang="zh-CN" sz="1600" b="1" baseline="-25000">
                <a:solidFill>
                  <a:schemeClr val="bg2"/>
                </a:solidFill>
                <a:ea typeface="仿宋_GB2312" pitchFamily="49" charset="-122"/>
              </a:endParaRPr>
            </a:p>
          </p:txBody>
        </p:sp>
        <p:sp>
          <p:nvSpPr>
            <p:cNvPr id="26660" name="矩形 67"/>
            <p:cNvSpPr>
              <a:spLocks noChangeArrowheads="1"/>
            </p:cNvSpPr>
            <p:nvPr/>
          </p:nvSpPr>
          <p:spPr bwMode="auto">
            <a:xfrm>
              <a:off x="2012725"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6661" name="矩形 68"/>
            <p:cNvSpPr>
              <a:spLocks noChangeArrowheads="1"/>
            </p:cNvSpPr>
            <p:nvPr/>
          </p:nvSpPr>
          <p:spPr bwMode="auto">
            <a:xfrm>
              <a:off x="1496766"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6662" name="矩形 65"/>
            <p:cNvSpPr>
              <a:spLocks noChangeArrowheads="1"/>
            </p:cNvSpPr>
            <p:nvPr/>
          </p:nvSpPr>
          <p:spPr bwMode="auto">
            <a:xfrm>
              <a:off x="5630007"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e</a:t>
              </a:r>
              <a:endParaRPr lang="en-US" altLang="zh-CN" sz="1600" b="1" baseline="-25000">
                <a:solidFill>
                  <a:schemeClr val="bg2"/>
                </a:solidFill>
                <a:ea typeface="仿宋_GB2312" pitchFamily="49" charset="-122"/>
              </a:endParaRPr>
            </a:p>
          </p:txBody>
        </p:sp>
      </p:grpSp>
      <p:grpSp>
        <p:nvGrpSpPr>
          <p:cNvPr id="6" name="组合 78"/>
          <p:cNvGrpSpPr>
            <a:grpSpLocks/>
          </p:cNvGrpSpPr>
          <p:nvPr/>
        </p:nvGrpSpPr>
        <p:grpSpPr bwMode="auto">
          <a:xfrm>
            <a:off x="2660650" y="5769260"/>
            <a:ext cx="4648200" cy="280988"/>
            <a:chOff x="1496766" y="3466143"/>
            <a:chExt cx="4649200" cy="282076"/>
          </a:xfrm>
        </p:grpSpPr>
        <p:sp>
          <p:nvSpPr>
            <p:cNvPr id="26645" name="矩形 34"/>
            <p:cNvSpPr>
              <a:spLocks noChangeArrowheads="1"/>
            </p:cNvSpPr>
            <p:nvPr/>
          </p:nvSpPr>
          <p:spPr bwMode="auto">
            <a:xfrm>
              <a:off x="2528685"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c</a:t>
              </a:r>
              <a:endParaRPr lang="en-US" altLang="zh-CN" sz="1600" b="1" baseline="-25000">
                <a:solidFill>
                  <a:schemeClr val="bg2"/>
                </a:solidFill>
                <a:ea typeface="仿宋_GB2312" pitchFamily="49" charset="-122"/>
              </a:endParaRPr>
            </a:p>
          </p:txBody>
        </p:sp>
        <p:sp>
          <p:nvSpPr>
            <p:cNvPr id="26646" name="矩形 35"/>
            <p:cNvSpPr>
              <a:spLocks noChangeArrowheads="1"/>
            </p:cNvSpPr>
            <p:nvPr/>
          </p:nvSpPr>
          <p:spPr bwMode="auto">
            <a:xfrm>
              <a:off x="3044644"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d</a:t>
              </a:r>
              <a:endParaRPr lang="en-US" altLang="zh-CN" sz="1600" b="1" baseline="-25000">
                <a:solidFill>
                  <a:schemeClr val="bg2"/>
                </a:solidFill>
                <a:ea typeface="仿宋_GB2312" pitchFamily="49" charset="-122"/>
              </a:endParaRPr>
            </a:p>
          </p:txBody>
        </p:sp>
        <p:sp>
          <p:nvSpPr>
            <p:cNvPr id="26647" name="矩形 36"/>
            <p:cNvSpPr>
              <a:spLocks noChangeArrowheads="1"/>
            </p:cNvSpPr>
            <p:nvPr/>
          </p:nvSpPr>
          <p:spPr bwMode="auto">
            <a:xfrm>
              <a:off x="3560603"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6648" name="矩形 37"/>
            <p:cNvSpPr>
              <a:spLocks noChangeArrowheads="1"/>
            </p:cNvSpPr>
            <p:nvPr/>
          </p:nvSpPr>
          <p:spPr bwMode="auto">
            <a:xfrm>
              <a:off x="4076562"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6649" name="矩形 38"/>
            <p:cNvSpPr>
              <a:spLocks noChangeArrowheads="1"/>
            </p:cNvSpPr>
            <p:nvPr/>
          </p:nvSpPr>
          <p:spPr bwMode="auto">
            <a:xfrm>
              <a:off x="4592522"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c</a:t>
              </a:r>
              <a:endParaRPr lang="en-US" altLang="zh-CN" sz="1600" b="1" baseline="-25000">
                <a:solidFill>
                  <a:schemeClr val="bg2"/>
                </a:solidFill>
                <a:ea typeface="仿宋_GB2312" pitchFamily="49" charset="-122"/>
              </a:endParaRPr>
            </a:p>
          </p:txBody>
        </p:sp>
        <p:sp>
          <p:nvSpPr>
            <p:cNvPr id="26650" name="矩形 65"/>
            <p:cNvSpPr>
              <a:spLocks noChangeArrowheads="1"/>
            </p:cNvSpPr>
            <p:nvPr/>
          </p:nvSpPr>
          <p:spPr bwMode="auto">
            <a:xfrm>
              <a:off x="5114048"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d</a:t>
              </a:r>
              <a:endParaRPr lang="en-US" altLang="zh-CN" sz="1600" b="1" baseline="-25000">
                <a:solidFill>
                  <a:schemeClr val="bg2"/>
                </a:solidFill>
                <a:ea typeface="仿宋_GB2312" pitchFamily="49" charset="-122"/>
              </a:endParaRPr>
            </a:p>
          </p:txBody>
        </p:sp>
        <p:sp>
          <p:nvSpPr>
            <p:cNvPr id="26651" name="矩形 67"/>
            <p:cNvSpPr>
              <a:spLocks noChangeArrowheads="1"/>
            </p:cNvSpPr>
            <p:nvPr/>
          </p:nvSpPr>
          <p:spPr bwMode="auto">
            <a:xfrm>
              <a:off x="2012725"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6652" name="矩形 68"/>
            <p:cNvSpPr>
              <a:spLocks noChangeArrowheads="1"/>
            </p:cNvSpPr>
            <p:nvPr/>
          </p:nvSpPr>
          <p:spPr bwMode="auto">
            <a:xfrm>
              <a:off x="1496766"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6653" name="矩形 65"/>
            <p:cNvSpPr>
              <a:spLocks noChangeArrowheads="1"/>
            </p:cNvSpPr>
            <p:nvPr/>
          </p:nvSpPr>
          <p:spPr bwMode="auto">
            <a:xfrm>
              <a:off x="5630007"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e</a:t>
              </a:r>
              <a:endParaRPr lang="en-US" altLang="zh-CN" sz="1600" b="1" baseline="-25000">
                <a:solidFill>
                  <a:schemeClr val="bg2"/>
                </a:solidFill>
                <a:ea typeface="仿宋_GB2312" pitchFamily="49" charset="-122"/>
              </a:endParaRPr>
            </a:p>
          </p:txBody>
        </p:sp>
      </p:grpSp>
      <p:grpSp>
        <p:nvGrpSpPr>
          <p:cNvPr id="7" name="组合 6"/>
          <p:cNvGrpSpPr>
            <a:grpSpLocks/>
          </p:cNvGrpSpPr>
          <p:nvPr/>
        </p:nvGrpSpPr>
        <p:grpSpPr bwMode="auto">
          <a:xfrm>
            <a:off x="600075" y="4689028"/>
            <a:ext cx="3108325" cy="280988"/>
            <a:chOff x="1126272" y="2780800"/>
            <a:chExt cx="3107268" cy="280993"/>
          </a:xfrm>
        </p:grpSpPr>
        <p:sp>
          <p:nvSpPr>
            <p:cNvPr id="26639" name="矩形 69"/>
            <p:cNvSpPr>
              <a:spLocks noChangeArrowheads="1"/>
            </p:cNvSpPr>
            <p:nvPr/>
          </p:nvSpPr>
          <p:spPr bwMode="auto">
            <a:xfrm>
              <a:off x="2674429"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c</a:t>
              </a:r>
              <a:endParaRPr lang="en-US" altLang="zh-CN" sz="1600" b="1" baseline="-25000">
                <a:solidFill>
                  <a:schemeClr val="bg2"/>
                </a:solidFill>
                <a:ea typeface="仿宋_GB2312" pitchFamily="49" charset="-122"/>
              </a:endParaRPr>
            </a:p>
          </p:txBody>
        </p:sp>
        <p:sp>
          <p:nvSpPr>
            <p:cNvPr id="26640" name="矩形 70"/>
            <p:cNvSpPr>
              <a:spLocks noChangeArrowheads="1"/>
            </p:cNvSpPr>
            <p:nvPr/>
          </p:nvSpPr>
          <p:spPr bwMode="auto">
            <a:xfrm>
              <a:off x="3190482"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x</a:t>
              </a:r>
              <a:endParaRPr lang="en-US" altLang="zh-CN" sz="1600" b="1" baseline="-25000">
                <a:solidFill>
                  <a:schemeClr val="bg2"/>
                </a:solidFill>
                <a:ea typeface="仿宋_GB2312" pitchFamily="49" charset="-122"/>
              </a:endParaRPr>
            </a:p>
          </p:txBody>
        </p:sp>
        <p:sp>
          <p:nvSpPr>
            <p:cNvPr id="26641" name="矩形 76"/>
            <p:cNvSpPr>
              <a:spLocks noChangeArrowheads="1"/>
            </p:cNvSpPr>
            <p:nvPr/>
          </p:nvSpPr>
          <p:spPr bwMode="auto">
            <a:xfrm>
              <a:off x="2158377"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6642" name="矩形 77"/>
            <p:cNvSpPr>
              <a:spLocks noChangeArrowheads="1"/>
            </p:cNvSpPr>
            <p:nvPr/>
          </p:nvSpPr>
          <p:spPr bwMode="auto">
            <a:xfrm>
              <a:off x="1642324"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6643" name="矩形 80"/>
            <p:cNvSpPr>
              <a:spLocks noChangeArrowheads="1"/>
            </p:cNvSpPr>
            <p:nvPr/>
          </p:nvSpPr>
          <p:spPr bwMode="auto">
            <a:xfrm>
              <a:off x="1126272"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t>
              </a:r>
              <a:endParaRPr lang="en-US" altLang="zh-CN" sz="1600" b="1" baseline="-25000">
                <a:solidFill>
                  <a:schemeClr val="bg2"/>
                </a:solidFill>
                <a:ea typeface="仿宋_GB2312" pitchFamily="49" charset="-122"/>
              </a:endParaRPr>
            </a:p>
          </p:txBody>
        </p:sp>
        <p:sp>
          <p:nvSpPr>
            <p:cNvPr id="26644" name="矩形 80"/>
            <p:cNvSpPr>
              <a:spLocks noChangeArrowheads="1"/>
            </p:cNvSpPr>
            <p:nvPr/>
          </p:nvSpPr>
          <p:spPr bwMode="auto">
            <a:xfrm>
              <a:off x="3717488" y="2780800"/>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t>
              </a:r>
              <a:endParaRPr lang="en-US" altLang="zh-CN" sz="1600" b="1" baseline="-25000">
                <a:solidFill>
                  <a:schemeClr val="bg2"/>
                </a:solidFill>
                <a:ea typeface="仿宋_GB2312" pitchFamily="49" charset="-122"/>
              </a:endParaRPr>
            </a:p>
          </p:txBody>
        </p:sp>
      </p:grpSp>
      <p:sp>
        <p:nvSpPr>
          <p:cNvPr id="26637" name="TextBox 2"/>
          <p:cNvSpPr txBox="1">
            <a:spLocks noChangeArrowheads="1"/>
          </p:cNvSpPr>
          <p:nvPr/>
        </p:nvSpPr>
        <p:spPr bwMode="auto">
          <a:xfrm>
            <a:off x="1187450" y="3573016"/>
            <a:ext cx="624681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b="1">
                <a:solidFill>
                  <a:srgbClr val="C00000"/>
                </a:solidFill>
                <a:ea typeface="黑体" pitchFamily="2" charset="-122"/>
              </a:rPr>
              <a:t>next(j)=-1</a:t>
            </a:r>
            <a:r>
              <a:rPr lang="zh-CN" altLang="en-US" b="1">
                <a:solidFill>
                  <a:srgbClr val="C00000"/>
                </a:solidFill>
                <a:ea typeface="黑体" pitchFamily="2" charset="-122"/>
              </a:rPr>
              <a:t>表示匹配失败时，</a:t>
            </a:r>
            <a:r>
              <a:rPr lang="en-US" altLang="zh-CN" b="1">
                <a:solidFill>
                  <a:srgbClr val="C00000"/>
                </a:solidFill>
                <a:ea typeface="黑体" pitchFamily="2" charset="-122"/>
              </a:rPr>
              <a:t>T</a:t>
            </a:r>
            <a:r>
              <a:rPr lang="zh-CN" altLang="en-US" b="1">
                <a:solidFill>
                  <a:srgbClr val="C00000"/>
                </a:solidFill>
                <a:ea typeface="黑体" pitchFamily="2" charset="-122"/>
              </a:rPr>
              <a:t>的指针加</a:t>
            </a:r>
            <a:r>
              <a:rPr lang="en-US" altLang="zh-CN" b="1">
                <a:solidFill>
                  <a:srgbClr val="C00000"/>
                </a:solidFill>
                <a:ea typeface="黑体" pitchFamily="2" charset="-122"/>
              </a:rPr>
              <a:t>1</a:t>
            </a:r>
            <a:r>
              <a:rPr lang="zh-CN" altLang="en-US" b="1">
                <a:solidFill>
                  <a:srgbClr val="C00000"/>
                </a:solidFill>
                <a:ea typeface="黑体" pitchFamily="2" charset="-122"/>
              </a:rPr>
              <a:t>，</a:t>
            </a:r>
            <a:r>
              <a:rPr lang="en-US" altLang="zh-CN" b="1">
                <a:solidFill>
                  <a:srgbClr val="C00000"/>
                </a:solidFill>
                <a:ea typeface="黑体" pitchFamily="2" charset="-122"/>
              </a:rPr>
              <a:t>P</a:t>
            </a:r>
            <a:r>
              <a:rPr lang="zh-CN" altLang="en-US" b="1">
                <a:solidFill>
                  <a:srgbClr val="C00000"/>
                </a:solidFill>
                <a:ea typeface="黑体" pitchFamily="2" charset="-122"/>
              </a:rPr>
              <a:t>的指针指向</a:t>
            </a:r>
            <a:r>
              <a:rPr lang="en-US" altLang="zh-CN" b="1">
                <a:solidFill>
                  <a:srgbClr val="C00000"/>
                </a:solidFill>
                <a:ea typeface="黑体" pitchFamily="2" charset="-122"/>
              </a:rPr>
              <a:t>p[0]</a:t>
            </a:r>
          </a:p>
          <a:p>
            <a:pPr eaLnBrk="1" hangingPunct="1">
              <a:buFont typeface="Wingdings" pitchFamily="2" charset="2"/>
              <a:buNone/>
            </a:pPr>
            <a:r>
              <a:rPr lang="en-US" altLang="zh-CN" b="1">
                <a:solidFill>
                  <a:srgbClr val="C00000"/>
                </a:solidFill>
                <a:ea typeface="黑体" pitchFamily="2" charset="-122"/>
              </a:rPr>
              <a:t>next(j)=k+1</a:t>
            </a:r>
            <a:r>
              <a:rPr lang="zh-CN" altLang="en-US" b="1">
                <a:solidFill>
                  <a:srgbClr val="C00000"/>
                </a:solidFill>
                <a:ea typeface="黑体" pitchFamily="2" charset="-122"/>
              </a:rPr>
              <a:t>表示匹配失败时，</a:t>
            </a:r>
            <a:r>
              <a:rPr lang="en-US" altLang="zh-CN" b="1">
                <a:solidFill>
                  <a:srgbClr val="C00000"/>
                </a:solidFill>
                <a:ea typeface="黑体" pitchFamily="2" charset="-122"/>
              </a:rPr>
              <a:t>P</a:t>
            </a:r>
            <a:r>
              <a:rPr lang="zh-CN" altLang="en-US" b="1">
                <a:solidFill>
                  <a:srgbClr val="C00000"/>
                </a:solidFill>
                <a:ea typeface="黑体" pitchFamily="2" charset="-122"/>
              </a:rPr>
              <a:t>的指针指向</a:t>
            </a:r>
            <a:r>
              <a:rPr lang="en-US" altLang="zh-CN" b="1">
                <a:solidFill>
                  <a:srgbClr val="C00000"/>
                </a:solidFill>
                <a:ea typeface="黑体" pitchFamily="2" charset="-122"/>
              </a:rPr>
              <a:t>p[k+1]</a:t>
            </a:r>
            <a:r>
              <a:rPr lang="zh-CN" altLang="en-US" b="1">
                <a:solidFill>
                  <a:srgbClr val="C00000"/>
                </a:solidFill>
                <a:ea typeface="黑体" pitchFamily="2" charset="-122"/>
              </a:rPr>
              <a:t>，</a:t>
            </a:r>
            <a:endParaRPr lang="en-US" altLang="zh-CN" b="1">
              <a:solidFill>
                <a:srgbClr val="C00000"/>
              </a:solidFill>
              <a:ea typeface="黑体" pitchFamily="2" charset="-122"/>
            </a:endParaRPr>
          </a:p>
          <a:p>
            <a:pPr eaLnBrk="1" hangingPunct="1">
              <a:buFont typeface="Wingdings" pitchFamily="2" charset="2"/>
              <a:buNone/>
            </a:pPr>
            <a:r>
              <a:rPr lang="en-US" altLang="zh-CN" b="1">
                <a:solidFill>
                  <a:srgbClr val="C00000"/>
                </a:solidFill>
                <a:ea typeface="黑体" pitchFamily="2" charset="-122"/>
              </a:rPr>
              <a:t>next(j)=0</a:t>
            </a:r>
            <a:r>
              <a:rPr lang="zh-CN" altLang="en-US" b="1">
                <a:solidFill>
                  <a:srgbClr val="C00000"/>
                </a:solidFill>
                <a:ea typeface="黑体" pitchFamily="2" charset="-122"/>
              </a:rPr>
              <a:t>表示匹配失败时，</a:t>
            </a:r>
            <a:r>
              <a:rPr lang="en-US" altLang="zh-CN" b="1">
                <a:solidFill>
                  <a:srgbClr val="C00000"/>
                </a:solidFill>
                <a:ea typeface="黑体" pitchFamily="2" charset="-122"/>
              </a:rPr>
              <a:t>P</a:t>
            </a:r>
            <a:r>
              <a:rPr lang="zh-CN" altLang="en-US" b="1">
                <a:solidFill>
                  <a:srgbClr val="C00000"/>
                </a:solidFill>
                <a:ea typeface="黑体" pitchFamily="2" charset="-122"/>
              </a:rPr>
              <a:t>的指针指向</a:t>
            </a:r>
            <a:r>
              <a:rPr lang="en-US" altLang="zh-CN" b="1">
                <a:solidFill>
                  <a:srgbClr val="C00000"/>
                </a:solidFill>
                <a:ea typeface="黑体" pitchFamily="2" charset="-122"/>
              </a:rPr>
              <a:t>p[0]</a:t>
            </a:r>
            <a:endParaRPr lang="zh-CN" altLang="en-US" b="1">
              <a:solidFill>
                <a:srgbClr val="C00000"/>
              </a:solidFill>
              <a:ea typeface="黑体" pitchFamily="2" charset="-122"/>
            </a:endParaRPr>
          </a:p>
        </p:txBody>
      </p:sp>
      <p:sp>
        <p:nvSpPr>
          <p:cNvPr id="4" name="矩形 3"/>
          <p:cNvSpPr>
            <a:spLocks noChangeArrowheads="1"/>
          </p:cNvSpPr>
          <p:nvPr/>
        </p:nvSpPr>
        <p:spPr bwMode="auto">
          <a:xfrm>
            <a:off x="6119813" y="4941676"/>
            <a:ext cx="29892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Wingdings" pitchFamily="2" charset="2"/>
              <a:buNone/>
            </a:pPr>
            <a:r>
              <a:rPr lang="zh-CN" altLang="en-US" b="1">
                <a:solidFill>
                  <a:srgbClr val="000099"/>
                </a:solidFill>
                <a:ea typeface="黑体" pitchFamily="2" charset="-122"/>
              </a:rPr>
              <a:t>此例中模式串</a:t>
            </a:r>
            <a:r>
              <a:rPr lang="en-US" altLang="zh-CN" b="1">
                <a:solidFill>
                  <a:srgbClr val="000099"/>
                </a:solidFill>
                <a:ea typeface="黑体" pitchFamily="2" charset="-122"/>
              </a:rPr>
              <a:t>P</a:t>
            </a:r>
            <a:r>
              <a:rPr lang="zh-CN" altLang="en-US" b="1">
                <a:solidFill>
                  <a:srgbClr val="000099"/>
                </a:solidFill>
                <a:ea typeface="黑体" pitchFamily="2" charset="-122"/>
              </a:rPr>
              <a:t>的</a:t>
            </a:r>
            <a:r>
              <a:rPr lang="en-US" altLang="zh-CN" b="1">
                <a:solidFill>
                  <a:srgbClr val="000099"/>
                </a:solidFill>
                <a:ea typeface="黑体" pitchFamily="2" charset="-122"/>
              </a:rPr>
              <a:t>next[3]=0</a:t>
            </a:r>
            <a:r>
              <a:rPr lang="zh-CN" altLang="en-US" b="1">
                <a:solidFill>
                  <a:srgbClr val="000099"/>
                </a:solidFill>
                <a:ea typeface="黑体" pitchFamily="2" charset="-122"/>
              </a:rPr>
              <a:t>，</a:t>
            </a:r>
            <a:endParaRPr lang="en-US" altLang="zh-CN" b="1">
              <a:solidFill>
                <a:srgbClr val="000099"/>
              </a:solidFill>
              <a:ea typeface="黑体" pitchFamily="2" charset="-122"/>
            </a:endParaRPr>
          </a:p>
          <a:p>
            <a:pPr>
              <a:buFont typeface="Wingdings" pitchFamily="2" charset="2"/>
              <a:buNone/>
            </a:pPr>
            <a:r>
              <a:rPr lang="en-US" altLang="zh-CN" b="1">
                <a:solidFill>
                  <a:srgbClr val="000099"/>
                </a:solidFill>
                <a:ea typeface="黑体" pitchFamily="2" charset="-122"/>
              </a:rPr>
              <a:t>T</a:t>
            </a:r>
            <a:r>
              <a:rPr lang="zh-CN" altLang="en-US" b="1">
                <a:solidFill>
                  <a:srgbClr val="000099"/>
                </a:solidFill>
                <a:ea typeface="黑体" pitchFamily="2" charset="-122"/>
              </a:rPr>
              <a:t>中</a:t>
            </a:r>
            <a:r>
              <a:rPr lang="en-US" altLang="zh-CN" b="1">
                <a:solidFill>
                  <a:srgbClr val="000099"/>
                </a:solidFill>
                <a:ea typeface="黑体" pitchFamily="2" charset="-122"/>
              </a:rPr>
              <a:t>x</a:t>
            </a:r>
            <a:r>
              <a:rPr lang="zh-CN" altLang="en-US" b="1">
                <a:solidFill>
                  <a:srgbClr val="000099"/>
                </a:solidFill>
                <a:ea typeface="黑体" pitchFamily="2" charset="-122"/>
              </a:rPr>
              <a:t>直接与</a:t>
            </a:r>
            <a:r>
              <a:rPr lang="en-US" altLang="zh-CN" b="1">
                <a:solidFill>
                  <a:srgbClr val="000099"/>
                </a:solidFill>
                <a:ea typeface="黑体" pitchFamily="2" charset="-122"/>
              </a:rPr>
              <a:t>P</a:t>
            </a:r>
            <a:r>
              <a:rPr lang="zh-CN" altLang="en-US" b="1">
                <a:solidFill>
                  <a:srgbClr val="000099"/>
                </a:solidFill>
                <a:ea typeface="黑体" pitchFamily="2" charset="-122"/>
              </a:rPr>
              <a:t>中</a:t>
            </a:r>
            <a:r>
              <a:rPr lang="en-US" altLang="zh-CN" b="1">
                <a:solidFill>
                  <a:srgbClr val="000099"/>
                </a:solidFill>
                <a:ea typeface="黑体" pitchFamily="2" charset="-122"/>
              </a:rPr>
              <a:t>p[0]=a</a:t>
            </a:r>
            <a:r>
              <a:rPr lang="zh-CN" altLang="en-US" b="1">
                <a:solidFill>
                  <a:srgbClr val="000099"/>
                </a:solidFill>
                <a:ea typeface="黑体" pitchFamily="2" charset="-122"/>
              </a:rPr>
              <a:t>比较</a:t>
            </a:r>
            <a:endParaRPr lang="en-US" altLang="zh-CN" b="1">
              <a:solidFill>
                <a:srgbClr val="000099"/>
              </a:solidFill>
              <a:ea typeface="黑体" pitchFamily="2" charset="-122"/>
            </a:endParaRPr>
          </a:p>
        </p:txBody>
      </p:sp>
    </p:spTree>
    <p:extLst>
      <p:ext uri="{BB962C8B-B14F-4D97-AF65-F5344CB8AC3E}">
        <p14:creationId xmlns:p14="http://schemas.microsoft.com/office/powerpoint/2010/main" val="34011355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wipe(down)">
                                      <p:cBhvr>
                                        <p:cTn id="7" dur="500"/>
                                        <p:tgtEl>
                                          <p:spTgt spid="7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8"/>
                                        </p:tgtEl>
                                        <p:attrNameLst>
                                          <p:attrName>style.visibility</p:attrName>
                                        </p:attrNameLst>
                                      </p:cBhvr>
                                      <p:to>
                                        <p:strVal val="visible"/>
                                      </p:to>
                                    </p:set>
                                    <p:animEffect transition="in" filter="wipe(down)">
                                      <p:cBhvr>
                                        <p:cTn id="10" dur="500"/>
                                        <p:tgtEl>
                                          <p:spTgt spid="78"/>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79"/>
                                        </p:tgtEl>
                                        <p:attrNameLst>
                                          <p:attrName>style.visibility</p:attrName>
                                        </p:attrNameLst>
                                      </p:cBhvr>
                                      <p:to>
                                        <p:strVal val="visible"/>
                                      </p:to>
                                    </p:set>
                                    <p:animEffect transition="in" filter="wipe(down)">
                                      <p:cBhvr>
                                        <p:cTn id="13" dur="500"/>
                                        <p:tgtEl>
                                          <p:spTgt spid="79"/>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80"/>
                                        </p:tgtEl>
                                        <p:attrNameLst>
                                          <p:attrName>style.visibility</p:attrName>
                                        </p:attrNameLst>
                                      </p:cBhvr>
                                      <p:to>
                                        <p:strVal val="visible"/>
                                      </p:to>
                                    </p:set>
                                    <p:animEffect transition="in" filter="wipe(down)">
                                      <p:cBhvr>
                                        <p:cTn id="16" dur="500"/>
                                        <p:tgtEl>
                                          <p:spTgt spid="80"/>
                                        </p:tgtEl>
                                      </p:cBhvr>
                                    </p:animEffect>
                                  </p:childTnLst>
                                </p:cTn>
                              </p:par>
                              <p:par>
                                <p:cTn id="17" presetID="22" presetClass="entr" presetSubtype="4"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00"/>
                                        <p:tgtEl>
                                          <p:spTgt spid="5"/>
                                        </p:tgtEl>
                                      </p:cBhvr>
                                    </p:animEffect>
                                  </p:childTnLst>
                                </p:cTn>
                              </p:par>
                              <p:par>
                                <p:cTn id="20" presetID="22" presetClass="entr" presetSubtype="4"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par>
                                <p:cTn id="23" presetID="22" presetClass="entr" presetSubtype="4"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down)">
                                      <p:cBhvr>
                                        <p:cTn id="25" dur="500"/>
                                        <p:tgtEl>
                                          <p:spTgt spid="7"/>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down)">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78" grpId="0"/>
      <p:bldP spid="79" grpId="0"/>
      <p:bldP spid="80" grpId="0"/>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dirty="0"/>
              <a:t>子串匹配问题</a:t>
            </a:r>
          </a:p>
        </p:txBody>
      </p:sp>
      <p:sp>
        <p:nvSpPr>
          <p:cNvPr id="27651" name="内容占位符 2"/>
          <p:cNvSpPr>
            <a:spLocks noGrp="1"/>
          </p:cNvSpPr>
          <p:nvPr>
            <p:ph idx="1"/>
          </p:nvPr>
        </p:nvSpPr>
        <p:spPr>
          <a:xfrm>
            <a:off x="457200" y="1484313"/>
            <a:ext cx="8229600" cy="5005027"/>
          </a:xfrm>
        </p:spPr>
        <p:txBody>
          <a:bodyPr/>
          <a:lstStyle/>
          <a:p>
            <a:r>
              <a:rPr lang="en-US" altLang="zh-CN" dirty="0">
                <a:latin typeface="Arial" charset="0"/>
                <a:ea typeface="黑体" pitchFamily="2" charset="-122"/>
              </a:rPr>
              <a:t>KMP</a:t>
            </a:r>
            <a:r>
              <a:rPr lang="zh-CN" altLang="en-US" dirty="0">
                <a:latin typeface="Arial" charset="0"/>
                <a:ea typeface="黑体" pitchFamily="2" charset="-122"/>
              </a:rPr>
              <a:t>算法</a:t>
            </a:r>
            <a:endParaRPr lang="en-US" altLang="zh-CN" dirty="0">
              <a:latin typeface="Arial" charset="0"/>
              <a:ea typeface="黑体" pitchFamily="2" charset="-122"/>
            </a:endParaRPr>
          </a:p>
          <a:p>
            <a:pPr lvl="1"/>
            <a:r>
              <a:rPr lang="zh-CN" altLang="en-US" dirty="0">
                <a:latin typeface="Arial" charset="0"/>
                <a:ea typeface="黑体" pitchFamily="2" charset="-122"/>
              </a:rPr>
              <a:t>对模式串</a:t>
            </a:r>
            <a:r>
              <a:rPr lang="en-US" altLang="zh-CN" dirty="0">
                <a:latin typeface="Arial" charset="0"/>
                <a:ea typeface="黑体" pitchFamily="2" charset="-122"/>
              </a:rPr>
              <a:t>P</a:t>
            </a:r>
            <a:r>
              <a:rPr lang="zh-CN" altLang="en-US" dirty="0">
                <a:latin typeface="Arial" charset="0"/>
                <a:ea typeface="黑体" pitchFamily="2" charset="-122"/>
              </a:rPr>
              <a:t>进行预处理，计算可以滑过多少个字符</a:t>
            </a:r>
          </a:p>
        </p:txBody>
      </p:sp>
      <p:sp>
        <p:nvSpPr>
          <p:cNvPr id="27652"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7676D07-66E6-4310-858B-B15316FE922B}" type="slidenum">
              <a:rPr lang="en-US" altLang="zh-CN" smtClean="0">
                <a:solidFill>
                  <a:srgbClr val="006600"/>
                </a:solidFill>
                <a:latin typeface="Courier New" pitchFamily="49" charset="0"/>
                <a:ea typeface="华文新魏" pitchFamily="2" charset="-122"/>
              </a:rPr>
              <a:pPr eaLnBrk="1" hangingPunct="1"/>
              <a:t>37</a:t>
            </a:fld>
            <a:endParaRPr lang="en-US" altLang="zh-CN">
              <a:solidFill>
                <a:srgbClr val="006600"/>
              </a:solidFill>
              <a:latin typeface="Courier New" pitchFamily="49" charset="0"/>
              <a:ea typeface="华文新魏" pitchFamily="2" charset="-122"/>
            </a:endParaRPr>
          </a:p>
        </p:txBody>
      </p:sp>
      <p:grpSp>
        <p:nvGrpSpPr>
          <p:cNvPr id="27653" name="组合 1"/>
          <p:cNvGrpSpPr>
            <a:grpSpLocks/>
          </p:cNvGrpSpPr>
          <p:nvPr/>
        </p:nvGrpSpPr>
        <p:grpSpPr bwMode="auto">
          <a:xfrm>
            <a:off x="1187450" y="2565400"/>
            <a:ext cx="7177088" cy="1106488"/>
            <a:chOff x="1295636" y="2708920"/>
            <a:chExt cx="7176944" cy="1106874"/>
          </a:xfrm>
        </p:grpSpPr>
        <p:sp>
          <p:nvSpPr>
            <p:cNvPr id="73" name="TextBox 72"/>
            <p:cNvSpPr txBox="1"/>
            <p:nvPr/>
          </p:nvSpPr>
          <p:spPr bwMode="auto">
            <a:xfrm>
              <a:off x="2813256" y="2708920"/>
              <a:ext cx="1325536" cy="370017"/>
            </a:xfrm>
            <a:prstGeom prst="rect">
              <a:avLst/>
            </a:prstGeom>
            <a:noFill/>
            <a:ln w="25400">
              <a:noFill/>
            </a:ln>
          </p:spPr>
          <p:txBody>
            <a:bodyPr wrap="none">
              <a:spAutoFit/>
            </a:bodyPr>
            <a:lstStyle/>
            <a:p>
              <a:pPr>
                <a:buFont typeface="Wingdings" pitchFamily="2" charset="2"/>
                <a:buNone/>
                <a:defRPr/>
              </a:pPr>
              <a:r>
                <a:rPr lang="en-US" altLang="zh-CN" b="1" dirty="0">
                  <a:solidFill>
                    <a:srgbClr val="000099"/>
                  </a:solidFill>
                  <a:latin typeface="+mn-lt"/>
                  <a:ea typeface="黑体" pitchFamily="49" charset="-122"/>
                </a:rPr>
                <a:t>-1</a:t>
              </a:r>
              <a:r>
                <a:rPr lang="zh-CN" altLang="en-US" b="1" dirty="0">
                  <a:solidFill>
                    <a:srgbClr val="000099"/>
                  </a:solidFill>
                  <a:latin typeface="+mn-lt"/>
                  <a:ea typeface="黑体" pitchFamily="49" charset="-122"/>
                </a:rPr>
                <a:t>，当</a:t>
              </a:r>
              <a:r>
                <a:rPr lang="zh-CN" altLang="en-US" b="1" i="1" dirty="0">
                  <a:solidFill>
                    <a:srgbClr val="000099"/>
                  </a:solidFill>
                  <a:latin typeface="+mn-lt"/>
                  <a:ea typeface="黑体" pitchFamily="49" charset="-122"/>
                </a:rPr>
                <a:t> </a:t>
              </a:r>
              <a:r>
                <a:rPr lang="en-US" altLang="zh-CN" b="1" i="1" dirty="0">
                  <a:solidFill>
                    <a:srgbClr val="000099"/>
                  </a:solidFill>
                  <a:latin typeface="+mn-lt"/>
                  <a:ea typeface="黑体" pitchFamily="49" charset="-122"/>
                </a:rPr>
                <a:t>j </a:t>
              </a:r>
              <a:r>
                <a:rPr lang="en-US" altLang="zh-CN" b="1" dirty="0">
                  <a:solidFill>
                    <a:srgbClr val="000099"/>
                  </a:solidFill>
                  <a:latin typeface="+mn-lt"/>
                  <a:ea typeface="黑体" pitchFamily="49" charset="-122"/>
                </a:rPr>
                <a:t>=</a:t>
              </a:r>
              <a:r>
                <a:rPr lang="en-US" altLang="zh-CN" b="1" i="1" dirty="0">
                  <a:solidFill>
                    <a:srgbClr val="000099"/>
                  </a:solidFill>
                  <a:latin typeface="+mn-lt"/>
                  <a:ea typeface="黑体" pitchFamily="49" charset="-122"/>
                </a:rPr>
                <a:t> </a:t>
              </a:r>
              <a:r>
                <a:rPr lang="en-US" altLang="zh-CN" b="1" dirty="0">
                  <a:solidFill>
                    <a:srgbClr val="000099"/>
                  </a:solidFill>
                  <a:latin typeface="+mn-lt"/>
                  <a:ea typeface="黑体" pitchFamily="49" charset="-122"/>
                </a:rPr>
                <a:t>0</a:t>
              </a:r>
              <a:endParaRPr lang="zh-CN" altLang="en-US" b="1" dirty="0">
                <a:solidFill>
                  <a:srgbClr val="000099"/>
                </a:solidFill>
                <a:latin typeface="+mn-lt"/>
                <a:ea typeface="黑体" pitchFamily="49" charset="-122"/>
              </a:endParaRPr>
            </a:p>
          </p:txBody>
        </p:sp>
        <p:sp>
          <p:nvSpPr>
            <p:cNvPr id="74" name="TextBox 73"/>
            <p:cNvSpPr txBox="1"/>
            <p:nvPr/>
          </p:nvSpPr>
          <p:spPr bwMode="auto">
            <a:xfrm>
              <a:off x="2619584" y="3077348"/>
              <a:ext cx="5852996" cy="370017"/>
            </a:xfrm>
            <a:prstGeom prst="rect">
              <a:avLst/>
            </a:prstGeom>
            <a:noFill/>
            <a:ln w="25400">
              <a:noFill/>
            </a:ln>
          </p:spPr>
          <p:txBody>
            <a:bodyPr wrap="none">
              <a:spAutoFit/>
            </a:bodyPr>
            <a:lstStyle/>
            <a:p>
              <a:pPr>
                <a:buFont typeface="Wingdings" pitchFamily="2" charset="2"/>
                <a:buNone/>
                <a:defRPr/>
              </a:pPr>
              <a:r>
                <a:rPr lang="en-US" altLang="zh-CN" b="1" i="1" dirty="0">
                  <a:solidFill>
                    <a:srgbClr val="000099"/>
                  </a:solidFill>
                  <a:latin typeface="+mn-lt"/>
                  <a:ea typeface="黑体" pitchFamily="49" charset="-122"/>
                </a:rPr>
                <a:t>k</a:t>
              </a:r>
              <a:r>
                <a:rPr lang="en-US" altLang="zh-CN" b="1" dirty="0">
                  <a:solidFill>
                    <a:srgbClr val="000099"/>
                  </a:solidFill>
                  <a:latin typeface="+mn-lt"/>
                  <a:ea typeface="黑体" pitchFamily="49" charset="-122"/>
                </a:rPr>
                <a:t>+1</a:t>
              </a:r>
              <a:r>
                <a:rPr lang="zh-CN" altLang="en-US" b="1" dirty="0">
                  <a:solidFill>
                    <a:srgbClr val="000099"/>
                  </a:solidFill>
                  <a:latin typeface="+mn-lt"/>
                  <a:ea typeface="黑体" pitchFamily="49" charset="-122"/>
                </a:rPr>
                <a:t>，当</a:t>
              </a:r>
              <a:r>
                <a:rPr lang="en-US" altLang="zh-CN" b="1" i="1" dirty="0">
                  <a:solidFill>
                    <a:srgbClr val="000099"/>
                  </a:solidFill>
                  <a:latin typeface="+mn-lt"/>
                  <a:ea typeface="黑体" pitchFamily="49" charset="-122"/>
                </a:rPr>
                <a:t> </a:t>
              </a:r>
              <a:r>
                <a:rPr lang="en-US" altLang="zh-CN" b="1" dirty="0">
                  <a:solidFill>
                    <a:srgbClr val="000099"/>
                  </a:solidFill>
                  <a:latin typeface="+mn-lt"/>
                  <a:ea typeface="黑体" pitchFamily="49" charset="-122"/>
                </a:rPr>
                <a:t>0 ≤ </a:t>
              </a:r>
              <a:r>
                <a:rPr lang="en-US" altLang="zh-CN" b="1" i="1" dirty="0">
                  <a:solidFill>
                    <a:srgbClr val="000099"/>
                  </a:solidFill>
                  <a:latin typeface="+mn-lt"/>
                  <a:ea typeface="黑体" pitchFamily="49" charset="-122"/>
                </a:rPr>
                <a:t>k </a:t>
              </a:r>
              <a:r>
                <a:rPr lang="en-US" altLang="zh-CN" b="1" dirty="0">
                  <a:solidFill>
                    <a:srgbClr val="000099"/>
                  </a:solidFill>
                  <a:latin typeface="+mn-lt"/>
                  <a:ea typeface="黑体" pitchFamily="49" charset="-122"/>
                </a:rPr>
                <a:t>&lt; </a:t>
              </a:r>
              <a:r>
                <a:rPr lang="en-US" altLang="zh-CN" b="1" i="1" dirty="0">
                  <a:solidFill>
                    <a:srgbClr val="000099"/>
                  </a:solidFill>
                  <a:latin typeface="+mn-lt"/>
                  <a:ea typeface="黑体" pitchFamily="49" charset="-122"/>
                </a:rPr>
                <a:t>j</a:t>
              </a:r>
              <a:r>
                <a:rPr lang="en-US" altLang="zh-CN" b="1" dirty="0">
                  <a:solidFill>
                    <a:srgbClr val="000099"/>
                  </a:solidFill>
                  <a:latin typeface="+mn-lt"/>
                  <a:ea typeface="黑体" pitchFamily="49" charset="-122"/>
                </a:rPr>
                <a:t>-1, </a:t>
              </a:r>
              <a:r>
                <a:rPr lang="zh-CN" altLang="en-US" b="1" dirty="0">
                  <a:solidFill>
                    <a:srgbClr val="000099"/>
                  </a:solidFill>
                  <a:latin typeface="+mn-lt"/>
                  <a:ea typeface="黑体" pitchFamily="49" charset="-122"/>
                </a:rPr>
                <a:t>且使</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0</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1</a:t>
              </a:r>
              <a:r>
                <a:rPr lang="en-US" altLang="zh-CN" b="1" dirty="0">
                  <a:solidFill>
                    <a:srgbClr val="000099"/>
                  </a:solidFill>
                  <a:latin typeface="+mn-lt"/>
                  <a:ea typeface="黑体" pitchFamily="49" charset="-122"/>
                </a:rPr>
                <a:t>…</a:t>
              </a:r>
              <a:r>
                <a:rPr lang="en-US" altLang="zh-CN" b="1" dirty="0" err="1">
                  <a:solidFill>
                    <a:srgbClr val="000099"/>
                  </a:solidFill>
                  <a:latin typeface="+mn-lt"/>
                  <a:ea typeface="黑体" pitchFamily="49" charset="-122"/>
                </a:rPr>
                <a:t>p</a:t>
              </a:r>
              <a:r>
                <a:rPr lang="en-US" altLang="zh-CN" b="1" baseline="-25000" dirty="0" err="1">
                  <a:solidFill>
                    <a:srgbClr val="000099"/>
                  </a:solidFill>
                  <a:latin typeface="+mn-lt"/>
                  <a:ea typeface="黑体" pitchFamily="49" charset="-122"/>
                </a:rPr>
                <a:t>k</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j-k-1</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j-k</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j-1</a:t>
              </a:r>
              <a:r>
                <a:rPr lang="zh-CN" altLang="en-US" b="1" dirty="0">
                  <a:solidFill>
                    <a:srgbClr val="000099"/>
                  </a:solidFill>
                  <a:latin typeface="+mn-lt"/>
                  <a:ea typeface="黑体" pitchFamily="49" charset="-122"/>
                </a:rPr>
                <a:t>的最大数</a:t>
              </a:r>
            </a:p>
          </p:txBody>
        </p:sp>
        <p:sp>
          <p:nvSpPr>
            <p:cNvPr id="27659" name="AutoShape 32"/>
            <p:cNvSpPr>
              <a:spLocks/>
            </p:cNvSpPr>
            <p:nvPr/>
          </p:nvSpPr>
          <p:spPr bwMode="auto">
            <a:xfrm>
              <a:off x="2461383" y="2856780"/>
              <a:ext cx="127287" cy="896777"/>
            </a:xfrm>
            <a:prstGeom prst="leftBrace">
              <a:avLst>
                <a:gd name="adj1" fmla="val 85196"/>
                <a:gd name="adj2" fmla="val 50000"/>
              </a:avLst>
            </a:prstGeom>
            <a:noFill/>
            <a:ln w="38100">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 name="矩形 71"/>
            <p:cNvSpPr/>
            <p:nvPr/>
          </p:nvSpPr>
          <p:spPr bwMode="auto">
            <a:xfrm>
              <a:off x="1295636" y="3093229"/>
              <a:ext cx="1198539" cy="370017"/>
            </a:xfrm>
            <a:prstGeom prst="rect">
              <a:avLst/>
            </a:prstGeom>
          </p:spPr>
          <p:txBody>
            <a:bodyPr wrap="none">
              <a:spAutoFit/>
            </a:bodyPr>
            <a:lstStyle/>
            <a:p>
              <a:pPr>
                <a:defRPr/>
              </a:pPr>
              <a:r>
                <a:rPr lang="en-US" altLang="zh-CN" b="1" dirty="0">
                  <a:solidFill>
                    <a:srgbClr val="000099"/>
                  </a:solidFill>
                  <a:ea typeface="黑体" pitchFamily="49" charset="-122"/>
                </a:rPr>
                <a:t>next( </a:t>
              </a:r>
              <a:r>
                <a:rPr lang="en-US" altLang="zh-CN" b="1" i="1" dirty="0">
                  <a:solidFill>
                    <a:srgbClr val="000099"/>
                  </a:solidFill>
                  <a:latin typeface="+mn-lt"/>
                  <a:ea typeface="黑体" pitchFamily="49" charset="-122"/>
                </a:rPr>
                <a:t>j </a:t>
              </a:r>
              <a:r>
                <a:rPr lang="en-US" altLang="zh-CN" b="1" dirty="0">
                  <a:solidFill>
                    <a:srgbClr val="000099"/>
                  </a:solidFill>
                  <a:ea typeface="黑体" pitchFamily="49" charset="-122"/>
                </a:rPr>
                <a:t>) =</a:t>
              </a:r>
              <a:endParaRPr lang="zh-CN" altLang="en-US" dirty="0">
                <a:ea typeface="宋体" pitchFamily="2" charset="-122"/>
              </a:endParaRPr>
            </a:p>
          </p:txBody>
        </p:sp>
        <p:sp>
          <p:nvSpPr>
            <p:cNvPr id="75" name="TextBox 74"/>
            <p:cNvSpPr txBox="1"/>
            <p:nvPr/>
          </p:nvSpPr>
          <p:spPr bwMode="auto">
            <a:xfrm>
              <a:off x="2879929" y="3445777"/>
              <a:ext cx="1462059" cy="370017"/>
            </a:xfrm>
            <a:prstGeom prst="rect">
              <a:avLst/>
            </a:prstGeom>
            <a:noFill/>
            <a:ln w="25400">
              <a:noFill/>
            </a:ln>
          </p:spPr>
          <p:txBody>
            <a:bodyPr wrap="none">
              <a:spAutoFit/>
            </a:bodyPr>
            <a:lstStyle/>
            <a:p>
              <a:pPr>
                <a:buFont typeface="Wingdings" pitchFamily="2" charset="2"/>
                <a:buNone/>
                <a:defRPr/>
              </a:pPr>
              <a:r>
                <a:rPr lang="en-US" altLang="zh-CN" b="1" dirty="0">
                  <a:solidFill>
                    <a:srgbClr val="000099"/>
                  </a:solidFill>
                  <a:latin typeface="+mn-lt"/>
                  <a:ea typeface="黑体" pitchFamily="49" charset="-122"/>
                </a:rPr>
                <a:t>0</a:t>
              </a:r>
              <a:r>
                <a:rPr lang="zh-CN" altLang="en-US" b="1" dirty="0">
                  <a:solidFill>
                    <a:srgbClr val="000099"/>
                  </a:solidFill>
                  <a:latin typeface="+mn-lt"/>
                  <a:ea typeface="黑体" pitchFamily="49" charset="-122"/>
                </a:rPr>
                <a:t>，其他情况</a:t>
              </a:r>
            </a:p>
          </p:txBody>
        </p:sp>
      </p:grpSp>
      <p:sp>
        <p:nvSpPr>
          <p:cNvPr id="27654" name="TextBox 2"/>
          <p:cNvSpPr txBox="1">
            <a:spLocks noChangeArrowheads="1"/>
          </p:cNvSpPr>
          <p:nvPr/>
        </p:nvSpPr>
        <p:spPr bwMode="auto">
          <a:xfrm>
            <a:off x="1187450" y="3681028"/>
            <a:ext cx="64801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b="1" dirty="0">
                <a:solidFill>
                  <a:srgbClr val="C00000"/>
                </a:solidFill>
                <a:ea typeface="黑体" pitchFamily="2" charset="-122"/>
              </a:rPr>
              <a:t>可按定义直接计算</a:t>
            </a:r>
            <a:r>
              <a:rPr lang="en-US" altLang="zh-CN" b="1" dirty="0">
                <a:solidFill>
                  <a:srgbClr val="C00000"/>
                </a:solidFill>
                <a:ea typeface="黑体" pitchFamily="2" charset="-122"/>
              </a:rPr>
              <a:t>next</a:t>
            </a:r>
            <a:r>
              <a:rPr lang="zh-CN" altLang="en-US" b="1" dirty="0">
                <a:solidFill>
                  <a:srgbClr val="C00000"/>
                </a:solidFill>
                <a:ea typeface="黑体" pitchFamily="2" charset="-122"/>
              </a:rPr>
              <a:t>，下面介绍一种快速的计算</a:t>
            </a:r>
            <a:r>
              <a:rPr lang="en-US" altLang="zh-CN" b="1" dirty="0">
                <a:solidFill>
                  <a:srgbClr val="C00000"/>
                </a:solidFill>
                <a:ea typeface="黑体" pitchFamily="2" charset="-122"/>
              </a:rPr>
              <a:t>next</a:t>
            </a:r>
            <a:r>
              <a:rPr lang="zh-CN" altLang="en-US" b="1" dirty="0">
                <a:solidFill>
                  <a:srgbClr val="C00000"/>
                </a:solidFill>
                <a:ea typeface="黑体" pitchFamily="2" charset="-122"/>
              </a:rPr>
              <a:t>的方法</a:t>
            </a:r>
          </a:p>
        </p:txBody>
      </p:sp>
      <p:sp>
        <p:nvSpPr>
          <p:cNvPr id="27655" name="TextBox 1"/>
          <p:cNvSpPr txBox="1">
            <a:spLocks noChangeArrowheads="1"/>
          </p:cNvSpPr>
          <p:nvPr/>
        </p:nvSpPr>
        <p:spPr bwMode="auto">
          <a:xfrm>
            <a:off x="2647950" y="4113076"/>
            <a:ext cx="649605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zh-CN" altLang="en-US" b="1" dirty="0">
                <a:solidFill>
                  <a:srgbClr val="000099"/>
                </a:solidFill>
                <a:ea typeface="黑体" pitchFamily="2" charset="-122"/>
              </a:rPr>
              <a:t>假设已知</a:t>
            </a:r>
            <a:r>
              <a:rPr lang="en-US" altLang="zh-CN" b="1" dirty="0">
                <a:solidFill>
                  <a:srgbClr val="000099"/>
                </a:solidFill>
                <a:ea typeface="黑体" pitchFamily="2" charset="-122"/>
              </a:rPr>
              <a:t>next(j)=x</a:t>
            </a:r>
            <a:r>
              <a:rPr lang="zh-CN" altLang="en-US" b="1" dirty="0">
                <a:solidFill>
                  <a:srgbClr val="000099"/>
                </a:solidFill>
                <a:ea typeface="黑体" pitchFamily="2" charset="-122"/>
              </a:rPr>
              <a:t>，现在计算</a:t>
            </a:r>
            <a:r>
              <a:rPr lang="en-US" altLang="zh-CN" b="1" dirty="0">
                <a:solidFill>
                  <a:srgbClr val="000099"/>
                </a:solidFill>
                <a:ea typeface="黑体" pitchFamily="2" charset="-122"/>
              </a:rPr>
              <a:t>next(j+1)</a:t>
            </a:r>
          </a:p>
          <a:p>
            <a:pPr eaLnBrk="1" hangingPunct="1">
              <a:buFont typeface="Wingdings" pitchFamily="2" charset="2"/>
              <a:buNone/>
            </a:pPr>
            <a:r>
              <a:rPr lang="zh-CN" altLang="en-US" b="1" dirty="0">
                <a:solidFill>
                  <a:srgbClr val="000099"/>
                </a:solidFill>
                <a:ea typeface="黑体" pitchFamily="2" charset="-122"/>
              </a:rPr>
              <a:t>若</a:t>
            </a:r>
            <a:r>
              <a:rPr lang="en-US" altLang="zh-CN" b="1" dirty="0" err="1">
                <a:solidFill>
                  <a:srgbClr val="000099"/>
                </a:solidFill>
                <a:ea typeface="黑体" pitchFamily="2" charset="-122"/>
              </a:rPr>
              <a:t>p</a:t>
            </a:r>
            <a:r>
              <a:rPr lang="en-US" altLang="zh-CN" b="1" baseline="-25000" dirty="0" err="1">
                <a:solidFill>
                  <a:srgbClr val="000099"/>
                </a:solidFill>
                <a:ea typeface="黑体" pitchFamily="2" charset="-122"/>
              </a:rPr>
              <a:t>x</a:t>
            </a:r>
            <a:r>
              <a:rPr lang="en-US" altLang="zh-CN" b="1" dirty="0">
                <a:solidFill>
                  <a:srgbClr val="000099"/>
                </a:solidFill>
                <a:ea typeface="黑体" pitchFamily="2" charset="-122"/>
              </a:rPr>
              <a:t>=</a:t>
            </a:r>
            <a:r>
              <a:rPr lang="en-US" altLang="zh-CN" b="1" dirty="0" err="1">
                <a:solidFill>
                  <a:srgbClr val="000099"/>
                </a:solidFill>
                <a:ea typeface="黑体" pitchFamily="2" charset="-122"/>
              </a:rPr>
              <a:t>p</a:t>
            </a:r>
            <a:r>
              <a:rPr lang="en-US" altLang="zh-CN" b="1" baseline="-25000" dirty="0" err="1">
                <a:solidFill>
                  <a:srgbClr val="000099"/>
                </a:solidFill>
                <a:ea typeface="黑体" pitchFamily="2" charset="-122"/>
              </a:rPr>
              <a:t>j</a:t>
            </a:r>
            <a:r>
              <a:rPr lang="zh-CN" altLang="en-US" b="1" dirty="0">
                <a:solidFill>
                  <a:srgbClr val="000099"/>
                </a:solidFill>
                <a:ea typeface="黑体" pitchFamily="2" charset="-122"/>
              </a:rPr>
              <a:t>，则</a:t>
            </a:r>
            <a:r>
              <a:rPr lang="en-US" altLang="zh-CN" b="1" dirty="0">
                <a:solidFill>
                  <a:srgbClr val="000099"/>
                </a:solidFill>
                <a:ea typeface="黑体" pitchFamily="2" charset="-122"/>
              </a:rPr>
              <a:t>next(j+1) = x+1 = next(j)+1</a:t>
            </a:r>
          </a:p>
          <a:p>
            <a:pPr eaLnBrk="1" hangingPunct="1">
              <a:buFont typeface="Wingdings" pitchFamily="2" charset="2"/>
              <a:buNone/>
            </a:pPr>
            <a:r>
              <a:rPr lang="zh-CN" altLang="en-US" b="1" dirty="0">
                <a:solidFill>
                  <a:srgbClr val="000099"/>
                </a:solidFill>
                <a:ea typeface="黑体" pitchFamily="2" charset="-122"/>
              </a:rPr>
              <a:t>否则，设</a:t>
            </a:r>
            <a:r>
              <a:rPr lang="en-US" altLang="zh-CN" b="1" dirty="0">
                <a:solidFill>
                  <a:srgbClr val="000099"/>
                </a:solidFill>
                <a:ea typeface="黑体" pitchFamily="2" charset="-122"/>
              </a:rPr>
              <a:t>next(x)=h</a:t>
            </a:r>
            <a:r>
              <a:rPr lang="zh-CN" altLang="en-US" b="1" dirty="0">
                <a:solidFill>
                  <a:srgbClr val="000099"/>
                </a:solidFill>
                <a:ea typeface="黑体" pitchFamily="2" charset="-122"/>
              </a:rPr>
              <a:t>，</a:t>
            </a:r>
            <a:r>
              <a:rPr lang="en-US" altLang="zh-CN" b="1" dirty="0">
                <a:solidFill>
                  <a:srgbClr val="000099"/>
                </a:solidFill>
                <a:ea typeface="黑体" pitchFamily="2" charset="-122"/>
              </a:rPr>
              <a:t>(</a:t>
            </a:r>
            <a:r>
              <a:rPr lang="zh-CN" altLang="en-US" b="1" dirty="0">
                <a:solidFill>
                  <a:srgbClr val="C00000"/>
                </a:solidFill>
                <a:ea typeface="黑体" pitchFamily="2" charset="-122"/>
              </a:rPr>
              <a:t>此时有</a:t>
            </a:r>
            <a:r>
              <a:rPr lang="en-US" altLang="zh-CN" b="1" dirty="0">
                <a:solidFill>
                  <a:srgbClr val="C00000"/>
                </a:solidFill>
                <a:ea typeface="黑体" pitchFamily="2" charset="-122"/>
              </a:rPr>
              <a:t>p[0,h-1]=p[x-h,x-1]=p[j-h,j-1]</a:t>
            </a:r>
            <a:r>
              <a:rPr lang="en-US" altLang="zh-CN" b="1" dirty="0">
                <a:solidFill>
                  <a:srgbClr val="000099"/>
                </a:solidFill>
                <a:ea typeface="黑体" pitchFamily="2" charset="-122"/>
              </a:rPr>
              <a:t>)</a:t>
            </a:r>
          </a:p>
          <a:p>
            <a:pPr eaLnBrk="1" hangingPunct="1">
              <a:buFont typeface="Wingdings" pitchFamily="2" charset="2"/>
              <a:buNone/>
            </a:pPr>
            <a:r>
              <a:rPr lang="en-US" altLang="zh-CN" b="1" dirty="0">
                <a:solidFill>
                  <a:srgbClr val="000099"/>
                </a:solidFill>
                <a:ea typeface="黑体" pitchFamily="2" charset="-122"/>
              </a:rPr>
              <a:t>        </a:t>
            </a:r>
            <a:r>
              <a:rPr lang="zh-CN" altLang="en-US" b="1" dirty="0">
                <a:solidFill>
                  <a:srgbClr val="000099"/>
                </a:solidFill>
                <a:ea typeface="黑体" pitchFamily="2" charset="-122"/>
              </a:rPr>
              <a:t>若</a:t>
            </a:r>
            <a:r>
              <a:rPr lang="en-US" altLang="zh-CN" b="1" dirty="0" err="1">
                <a:solidFill>
                  <a:srgbClr val="000099"/>
                </a:solidFill>
                <a:ea typeface="黑体" pitchFamily="2" charset="-122"/>
              </a:rPr>
              <a:t>p</a:t>
            </a:r>
            <a:r>
              <a:rPr lang="en-US" altLang="zh-CN" b="1" baseline="-25000" dirty="0" err="1">
                <a:solidFill>
                  <a:srgbClr val="000099"/>
                </a:solidFill>
                <a:ea typeface="黑体" pitchFamily="2" charset="-122"/>
              </a:rPr>
              <a:t>h</a:t>
            </a:r>
            <a:r>
              <a:rPr lang="en-US" altLang="zh-CN" b="1" dirty="0">
                <a:solidFill>
                  <a:srgbClr val="000099"/>
                </a:solidFill>
                <a:ea typeface="黑体" pitchFamily="2" charset="-122"/>
              </a:rPr>
              <a:t>=</a:t>
            </a:r>
            <a:r>
              <a:rPr lang="en-US" altLang="zh-CN" b="1" dirty="0" err="1">
                <a:solidFill>
                  <a:srgbClr val="000099"/>
                </a:solidFill>
                <a:ea typeface="黑体" pitchFamily="2" charset="-122"/>
              </a:rPr>
              <a:t>p</a:t>
            </a:r>
            <a:r>
              <a:rPr lang="en-US" altLang="zh-CN" b="1" baseline="-25000" dirty="0" err="1">
                <a:solidFill>
                  <a:srgbClr val="000099"/>
                </a:solidFill>
                <a:ea typeface="黑体" pitchFamily="2" charset="-122"/>
              </a:rPr>
              <a:t>j</a:t>
            </a:r>
            <a:r>
              <a:rPr lang="zh-CN" altLang="en-US" b="1" dirty="0">
                <a:solidFill>
                  <a:srgbClr val="000099"/>
                </a:solidFill>
                <a:ea typeface="黑体" pitchFamily="2" charset="-122"/>
              </a:rPr>
              <a:t>，则</a:t>
            </a:r>
            <a:r>
              <a:rPr lang="en-US" altLang="zh-CN" b="1" dirty="0">
                <a:solidFill>
                  <a:srgbClr val="000099"/>
                </a:solidFill>
                <a:ea typeface="黑体" pitchFamily="2" charset="-122"/>
              </a:rPr>
              <a:t>next(j+1) = h+1</a:t>
            </a:r>
          </a:p>
          <a:p>
            <a:pPr eaLnBrk="1" hangingPunct="1">
              <a:buFont typeface="Wingdings" pitchFamily="2" charset="2"/>
              <a:buNone/>
            </a:pPr>
            <a:r>
              <a:rPr lang="en-US" altLang="zh-CN" b="1" dirty="0">
                <a:solidFill>
                  <a:srgbClr val="000099"/>
                </a:solidFill>
                <a:ea typeface="黑体" pitchFamily="2" charset="-122"/>
              </a:rPr>
              <a:t>        </a:t>
            </a:r>
            <a:r>
              <a:rPr lang="zh-CN" altLang="en-US" b="1" dirty="0">
                <a:solidFill>
                  <a:srgbClr val="000099"/>
                </a:solidFill>
                <a:ea typeface="黑体" pitchFamily="2" charset="-122"/>
              </a:rPr>
              <a:t>否则，令</a:t>
            </a:r>
            <a:r>
              <a:rPr lang="en-US" altLang="zh-CN" b="1" dirty="0">
                <a:solidFill>
                  <a:srgbClr val="000099"/>
                </a:solidFill>
                <a:ea typeface="黑体" pitchFamily="2" charset="-122"/>
              </a:rPr>
              <a:t>next(h)=t, (</a:t>
            </a:r>
            <a:r>
              <a:rPr lang="zh-CN" altLang="en-US" b="1" dirty="0">
                <a:solidFill>
                  <a:srgbClr val="C00000"/>
                </a:solidFill>
                <a:ea typeface="黑体" pitchFamily="2" charset="-122"/>
              </a:rPr>
              <a:t>此时有</a:t>
            </a:r>
            <a:r>
              <a:rPr lang="en-US" altLang="zh-CN" b="1" dirty="0">
                <a:solidFill>
                  <a:srgbClr val="C00000"/>
                </a:solidFill>
                <a:ea typeface="黑体" pitchFamily="2" charset="-122"/>
              </a:rPr>
              <a:t>p[0,t-1]=p[h-t,h-1]=p[j-t,j-1]</a:t>
            </a:r>
            <a:r>
              <a:rPr lang="en-US" altLang="zh-CN" b="1" dirty="0">
                <a:solidFill>
                  <a:srgbClr val="000099"/>
                </a:solidFill>
                <a:ea typeface="黑体" pitchFamily="2" charset="-122"/>
              </a:rPr>
              <a:t>)</a:t>
            </a:r>
          </a:p>
          <a:p>
            <a:pPr eaLnBrk="1" hangingPunct="1">
              <a:buFont typeface="Wingdings" pitchFamily="2" charset="2"/>
              <a:buNone/>
            </a:pPr>
            <a:r>
              <a:rPr lang="en-US" altLang="zh-CN" b="1" dirty="0">
                <a:solidFill>
                  <a:srgbClr val="000099"/>
                </a:solidFill>
                <a:ea typeface="黑体" pitchFamily="2" charset="-122"/>
              </a:rPr>
              <a:t>                </a:t>
            </a:r>
            <a:r>
              <a:rPr lang="zh-CN" altLang="en-US" b="1" dirty="0">
                <a:solidFill>
                  <a:srgbClr val="000099"/>
                </a:solidFill>
                <a:ea typeface="黑体" pitchFamily="2" charset="-122"/>
              </a:rPr>
              <a:t>继续判断是否</a:t>
            </a:r>
            <a:r>
              <a:rPr lang="en-US" altLang="zh-CN" b="1" dirty="0" err="1">
                <a:solidFill>
                  <a:srgbClr val="000099"/>
                </a:solidFill>
                <a:ea typeface="黑体" pitchFamily="2" charset="-122"/>
              </a:rPr>
              <a:t>p</a:t>
            </a:r>
            <a:r>
              <a:rPr lang="en-US" altLang="zh-CN" b="1" baseline="-25000" dirty="0" err="1">
                <a:solidFill>
                  <a:srgbClr val="000099"/>
                </a:solidFill>
                <a:ea typeface="黑体" pitchFamily="2" charset="-122"/>
              </a:rPr>
              <a:t>t</a:t>
            </a:r>
            <a:r>
              <a:rPr lang="en-US" altLang="zh-CN" b="1" dirty="0">
                <a:solidFill>
                  <a:srgbClr val="000099"/>
                </a:solidFill>
                <a:ea typeface="黑体" pitchFamily="2" charset="-122"/>
              </a:rPr>
              <a:t>=</a:t>
            </a:r>
            <a:r>
              <a:rPr lang="en-US" altLang="zh-CN" b="1" dirty="0" err="1">
                <a:solidFill>
                  <a:srgbClr val="000099"/>
                </a:solidFill>
                <a:ea typeface="黑体" pitchFamily="2" charset="-122"/>
              </a:rPr>
              <a:t>p</a:t>
            </a:r>
            <a:r>
              <a:rPr lang="en-US" altLang="zh-CN" b="1" baseline="-25000" dirty="0" err="1">
                <a:solidFill>
                  <a:srgbClr val="000099"/>
                </a:solidFill>
                <a:ea typeface="黑体" pitchFamily="2" charset="-122"/>
              </a:rPr>
              <a:t>j</a:t>
            </a:r>
            <a:r>
              <a:rPr lang="zh-CN" altLang="en-US" b="1" dirty="0">
                <a:solidFill>
                  <a:srgbClr val="000099"/>
                </a:solidFill>
                <a:ea typeface="黑体" pitchFamily="2" charset="-122"/>
              </a:rPr>
              <a:t>，直到找到或者到</a:t>
            </a:r>
            <a:r>
              <a:rPr lang="en-US" altLang="zh-CN" b="1" dirty="0">
                <a:solidFill>
                  <a:srgbClr val="000099"/>
                </a:solidFill>
                <a:ea typeface="黑体" pitchFamily="2" charset="-122"/>
              </a:rPr>
              <a:t>next(0) = -1</a:t>
            </a:r>
          </a:p>
          <a:p>
            <a:pPr eaLnBrk="1" hangingPunct="1">
              <a:buFont typeface="Wingdings" pitchFamily="2" charset="2"/>
              <a:buNone/>
            </a:pPr>
            <a:r>
              <a:rPr lang="en-US" altLang="zh-CN" b="1" dirty="0">
                <a:solidFill>
                  <a:srgbClr val="000099"/>
                </a:solidFill>
                <a:ea typeface="黑体" pitchFamily="2" charset="-122"/>
              </a:rPr>
              <a:t>                ……</a:t>
            </a:r>
          </a:p>
        </p:txBody>
      </p:sp>
      <p:sp>
        <p:nvSpPr>
          <p:cNvPr id="27656" name="TextBox 4"/>
          <p:cNvSpPr txBox="1">
            <a:spLocks noChangeArrowheads="1"/>
          </p:cNvSpPr>
          <p:nvPr/>
        </p:nvSpPr>
        <p:spPr bwMode="auto">
          <a:xfrm>
            <a:off x="-3175" y="4221088"/>
            <a:ext cx="2751138"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1600" b="1" dirty="0">
                <a:solidFill>
                  <a:srgbClr val="660066"/>
                </a:solidFill>
                <a:ea typeface="黑体" pitchFamily="2" charset="-122"/>
              </a:rPr>
              <a:t>j=0;k=-1;next[0]=-1;</a:t>
            </a:r>
          </a:p>
          <a:p>
            <a:pPr eaLnBrk="1" hangingPunct="1">
              <a:buFont typeface="Wingdings" pitchFamily="2" charset="2"/>
              <a:buNone/>
            </a:pPr>
            <a:r>
              <a:rPr lang="en-US" altLang="zh-CN" sz="1600" b="1" dirty="0">
                <a:solidFill>
                  <a:srgbClr val="660066"/>
                </a:solidFill>
                <a:ea typeface="黑体" pitchFamily="2" charset="-122"/>
              </a:rPr>
              <a:t>while(j&lt;</a:t>
            </a:r>
            <a:r>
              <a:rPr lang="en-US" altLang="zh-CN" sz="1600" b="1" dirty="0" err="1">
                <a:solidFill>
                  <a:srgbClr val="660066"/>
                </a:solidFill>
                <a:ea typeface="黑体" pitchFamily="2" charset="-122"/>
              </a:rPr>
              <a:t>pLength</a:t>
            </a:r>
            <a:r>
              <a:rPr lang="en-US" altLang="zh-CN" sz="1600" b="1" dirty="0">
                <a:solidFill>
                  <a:srgbClr val="660066"/>
                </a:solidFill>
                <a:ea typeface="黑体" pitchFamily="2" charset="-122"/>
              </a:rPr>
              <a:t>)  {</a:t>
            </a:r>
          </a:p>
          <a:p>
            <a:pPr eaLnBrk="1" hangingPunct="1">
              <a:buFont typeface="Wingdings" pitchFamily="2" charset="2"/>
              <a:buNone/>
            </a:pPr>
            <a:r>
              <a:rPr lang="en-US" altLang="zh-CN" sz="1600" b="1" dirty="0">
                <a:solidFill>
                  <a:srgbClr val="660066"/>
                </a:solidFill>
                <a:ea typeface="黑体" pitchFamily="2" charset="-122"/>
              </a:rPr>
              <a:t>    if(k==-1 || </a:t>
            </a:r>
            <a:r>
              <a:rPr lang="en-US" altLang="zh-CN" sz="1600" b="1" dirty="0" err="1">
                <a:solidFill>
                  <a:srgbClr val="660066"/>
                </a:solidFill>
                <a:ea typeface="黑体" pitchFamily="2" charset="-122"/>
              </a:rPr>
              <a:t>ch</a:t>
            </a:r>
            <a:r>
              <a:rPr lang="en-US" altLang="zh-CN" sz="1600" b="1" dirty="0">
                <a:solidFill>
                  <a:srgbClr val="660066"/>
                </a:solidFill>
                <a:ea typeface="黑体" pitchFamily="2" charset="-122"/>
              </a:rPr>
              <a:t>[j]==</a:t>
            </a:r>
            <a:r>
              <a:rPr lang="en-US" altLang="zh-CN" sz="1600" b="1" dirty="0" err="1">
                <a:solidFill>
                  <a:srgbClr val="660066"/>
                </a:solidFill>
                <a:ea typeface="黑体" pitchFamily="2" charset="-122"/>
              </a:rPr>
              <a:t>ch</a:t>
            </a:r>
            <a:r>
              <a:rPr lang="en-US" altLang="zh-CN" sz="1600" b="1" dirty="0">
                <a:solidFill>
                  <a:srgbClr val="660066"/>
                </a:solidFill>
                <a:ea typeface="黑体" pitchFamily="2" charset="-122"/>
              </a:rPr>
              <a:t>[k]) {</a:t>
            </a:r>
          </a:p>
          <a:p>
            <a:pPr eaLnBrk="1" hangingPunct="1">
              <a:buFont typeface="Wingdings" pitchFamily="2" charset="2"/>
              <a:buNone/>
            </a:pPr>
            <a:r>
              <a:rPr lang="en-US" altLang="zh-CN" sz="1600" b="1" dirty="0">
                <a:solidFill>
                  <a:srgbClr val="660066"/>
                </a:solidFill>
                <a:ea typeface="黑体" pitchFamily="2" charset="-122"/>
              </a:rPr>
              <a:t>        j++;k++;next[j]=k;</a:t>
            </a:r>
          </a:p>
          <a:p>
            <a:pPr eaLnBrk="1" hangingPunct="1">
              <a:buFont typeface="Wingdings" pitchFamily="2" charset="2"/>
              <a:buNone/>
            </a:pPr>
            <a:r>
              <a:rPr lang="en-US" altLang="zh-CN" sz="1600" b="1" dirty="0">
                <a:solidFill>
                  <a:srgbClr val="660066"/>
                </a:solidFill>
                <a:ea typeface="黑体" pitchFamily="2" charset="-122"/>
              </a:rPr>
              <a:t>    }</a:t>
            </a:r>
          </a:p>
          <a:p>
            <a:pPr eaLnBrk="1" hangingPunct="1">
              <a:buFont typeface="Wingdings" pitchFamily="2" charset="2"/>
              <a:buNone/>
            </a:pPr>
            <a:r>
              <a:rPr lang="en-US" altLang="zh-CN" sz="1600" b="1" dirty="0">
                <a:solidFill>
                  <a:srgbClr val="660066"/>
                </a:solidFill>
                <a:ea typeface="黑体" pitchFamily="2" charset="-122"/>
              </a:rPr>
              <a:t>    else k = next[k];</a:t>
            </a:r>
          </a:p>
          <a:p>
            <a:pPr eaLnBrk="1" hangingPunct="1">
              <a:buFont typeface="Wingdings" pitchFamily="2" charset="2"/>
              <a:buNone/>
            </a:pPr>
            <a:r>
              <a:rPr lang="en-US" altLang="zh-CN" sz="1600" b="1" dirty="0">
                <a:solidFill>
                  <a:srgbClr val="660066"/>
                </a:solidFill>
                <a:ea typeface="黑体" pitchFamily="2" charset="-122"/>
              </a:rPr>
              <a:t>}</a:t>
            </a:r>
            <a:endParaRPr lang="zh-CN" altLang="en-US" sz="1600" b="1" dirty="0">
              <a:solidFill>
                <a:srgbClr val="660066"/>
              </a:solidFill>
              <a:ea typeface="黑体" pitchFamily="2" charset="-122"/>
            </a:endParaRPr>
          </a:p>
        </p:txBody>
      </p:sp>
    </p:spTree>
    <p:extLst>
      <p:ext uri="{BB962C8B-B14F-4D97-AF65-F5344CB8AC3E}">
        <p14:creationId xmlns:p14="http://schemas.microsoft.com/office/powerpoint/2010/main" val="29547640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dirty="0"/>
              <a:t>子串匹配问题</a:t>
            </a:r>
          </a:p>
        </p:txBody>
      </p:sp>
      <p:sp>
        <p:nvSpPr>
          <p:cNvPr id="28675" name="内容占位符 2"/>
          <p:cNvSpPr>
            <a:spLocks noGrp="1"/>
          </p:cNvSpPr>
          <p:nvPr>
            <p:ph idx="1"/>
          </p:nvPr>
        </p:nvSpPr>
        <p:spPr>
          <a:xfrm>
            <a:off x="457200" y="1484313"/>
            <a:ext cx="8229600" cy="5005027"/>
          </a:xfrm>
        </p:spPr>
        <p:txBody>
          <a:bodyPr/>
          <a:lstStyle/>
          <a:p>
            <a:r>
              <a:rPr lang="en-US" altLang="zh-CN" dirty="0">
                <a:latin typeface="Arial" charset="0"/>
                <a:ea typeface="黑体" pitchFamily="2" charset="-122"/>
              </a:rPr>
              <a:t>KMP</a:t>
            </a:r>
            <a:r>
              <a:rPr lang="zh-CN" altLang="en-US" dirty="0">
                <a:latin typeface="Arial" charset="0"/>
                <a:ea typeface="黑体" pitchFamily="2" charset="-122"/>
              </a:rPr>
              <a:t>算法</a:t>
            </a:r>
            <a:endParaRPr lang="en-US" altLang="zh-CN" dirty="0">
              <a:latin typeface="Arial" charset="0"/>
              <a:ea typeface="黑体" pitchFamily="2" charset="-122"/>
            </a:endParaRPr>
          </a:p>
          <a:p>
            <a:pPr lvl="1"/>
            <a:r>
              <a:rPr lang="zh-CN" altLang="en-US" dirty="0">
                <a:latin typeface="Arial" charset="0"/>
                <a:ea typeface="黑体" pitchFamily="2" charset="-122"/>
              </a:rPr>
              <a:t>对模式串</a:t>
            </a:r>
            <a:r>
              <a:rPr lang="en-US" altLang="zh-CN" dirty="0">
                <a:latin typeface="Arial" charset="0"/>
                <a:ea typeface="黑体" pitchFamily="2" charset="-122"/>
              </a:rPr>
              <a:t>P</a:t>
            </a:r>
            <a:r>
              <a:rPr lang="zh-CN" altLang="en-US" dirty="0">
                <a:latin typeface="Arial" charset="0"/>
                <a:ea typeface="黑体" pitchFamily="2" charset="-122"/>
              </a:rPr>
              <a:t>进行预处理，计算可以滑过多少个字符</a:t>
            </a:r>
          </a:p>
        </p:txBody>
      </p:sp>
      <p:grpSp>
        <p:nvGrpSpPr>
          <p:cNvPr id="28677" name="组合 1"/>
          <p:cNvGrpSpPr>
            <a:grpSpLocks/>
          </p:cNvGrpSpPr>
          <p:nvPr/>
        </p:nvGrpSpPr>
        <p:grpSpPr bwMode="auto">
          <a:xfrm>
            <a:off x="1187450" y="2565400"/>
            <a:ext cx="7177088" cy="1106488"/>
            <a:chOff x="1295636" y="2708920"/>
            <a:chExt cx="7176944" cy="1106874"/>
          </a:xfrm>
        </p:grpSpPr>
        <p:sp>
          <p:nvSpPr>
            <p:cNvPr id="73" name="TextBox 72"/>
            <p:cNvSpPr txBox="1"/>
            <p:nvPr/>
          </p:nvSpPr>
          <p:spPr bwMode="auto">
            <a:xfrm>
              <a:off x="2813256" y="2708920"/>
              <a:ext cx="1325536" cy="370017"/>
            </a:xfrm>
            <a:prstGeom prst="rect">
              <a:avLst/>
            </a:prstGeom>
            <a:noFill/>
            <a:ln w="25400">
              <a:noFill/>
            </a:ln>
          </p:spPr>
          <p:txBody>
            <a:bodyPr wrap="none">
              <a:spAutoFit/>
            </a:bodyPr>
            <a:lstStyle/>
            <a:p>
              <a:pPr>
                <a:buFont typeface="Wingdings" pitchFamily="2" charset="2"/>
                <a:buNone/>
                <a:defRPr/>
              </a:pPr>
              <a:r>
                <a:rPr lang="en-US" altLang="zh-CN" b="1" dirty="0">
                  <a:solidFill>
                    <a:srgbClr val="000099"/>
                  </a:solidFill>
                  <a:latin typeface="+mn-lt"/>
                  <a:ea typeface="黑体" pitchFamily="49" charset="-122"/>
                </a:rPr>
                <a:t>-1</a:t>
              </a:r>
              <a:r>
                <a:rPr lang="zh-CN" altLang="en-US" b="1" dirty="0">
                  <a:solidFill>
                    <a:srgbClr val="000099"/>
                  </a:solidFill>
                  <a:latin typeface="+mn-lt"/>
                  <a:ea typeface="黑体" pitchFamily="49" charset="-122"/>
                </a:rPr>
                <a:t>，当</a:t>
              </a:r>
              <a:r>
                <a:rPr lang="zh-CN" altLang="en-US" b="1" i="1" dirty="0">
                  <a:solidFill>
                    <a:srgbClr val="000099"/>
                  </a:solidFill>
                  <a:latin typeface="+mn-lt"/>
                  <a:ea typeface="黑体" pitchFamily="49" charset="-122"/>
                </a:rPr>
                <a:t> </a:t>
              </a:r>
              <a:r>
                <a:rPr lang="en-US" altLang="zh-CN" b="1" i="1" dirty="0">
                  <a:solidFill>
                    <a:srgbClr val="000099"/>
                  </a:solidFill>
                  <a:latin typeface="+mn-lt"/>
                  <a:ea typeface="黑体" pitchFamily="49" charset="-122"/>
                </a:rPr>
                <a:t>j </a:t>
              </a:r>
              <a:r>
                <a:rPr lang="en-US" altLang="zh-CN" b="1" dirty="0">
                  <a:solidFill>
                    <a:srgbClr val="000099"/>
                  </a:solidFill>
                  <a:latin typeface="+mn-lt"/>
                  <a:ea typeface="黑体" pitchFamily="49" charset="-122"/>
                </a:rPr>
                <a:t>=</a:t>
              </a:r>
              <a:r>
                <a:rPr lang="en-US" altLang="zh-CN" b="1" i="1" dirty="0">
                  <a:solidFill>
                    <a:srgbClr val="000099"/>
                  </a:solidFill>
                  <a:latin typeface="+mn-lt"/>
                  <a:ea typeface="黑体" pitchFamily="49" charset="-122"/>
                </a:rPr>
                <a:t> </a:t>
              </a:r>
              <a:r>
                <a:rPr lang="en-US" altLang="zh-CN" b="1" dirty="0">
                  <a:solidFill>
                    <a:srgbClr val="000099"/>
                  </a:solidFill>
                  <a:latin typeface="+mn-lt"/>
                  <a:ea typeface="黑体" pitchFamily="49" charset="-122"/>
                </a:rPr>
                <a:t>0</a:t>
              </a:r>
              <a:endParaRPr lang="zh-CN" altLang="en-US" b="1" dirty="0">
                <a:solidFill>
                  <a:srgbClr val="000099"/>
                </a:solidFill>
                <a:latin typeface="+mn-lt"/>
                <a:ea typeface="黑体" pitchFamily="49" charset="-122"/>
              </a:endParaRPr>
            </a:p>
          </p:txBody>
        </p:sp>
        <p:sp>
          <p:nvSpPr>
            <p:cNvPr id="74" name="TextBox 73"/>
            <p:cNvSpPr txBox="1"/>
            <p:nvPr/>
          </p:nvSpPr>
          <p:spPr bwMode="auto">
            <a:xfrm>
              <a:off x="2619584" y="3077348"/>
              <a:ext cx="5852996" cy="370017"/>
            </a:xfrm>
            <a:prstGeom prst="rect">
              <a:avLst/>
            </a:prstGeom>
            <a:noFill/>
            <a:ln w="25400">
              <a:noFill/>
            </a:ln>
          </p:spPr>
          <p:txBody>
            <a:bodyPr wrap="none">
              <a:spAutoFit/>
            </a:bodyPr>
            <a:lstStyle/>
            <a:p>
              <a:pPr>
                <a:buFont typeface="Wingdings" pitchFamily="2" charset="2"/>
                <a:buNone/>
                <a:defRPr/>
              </a:pPr>
              <a:r>
                <a:rPr lang="en-US" altLang="zh-CN" b="1" i="1" dirty="0">
                  <a:solidFill>
                    <a:srgbClr val="000099"/>
                  </a:solidFill>
                  <a:latin typeface="+mn-lt"/>
                  <a:ea typeface="黑体" pitchFamily="49" charset="-122"/>
                </a:rPr>
                <a:t>k</a:t>
              </a:r>
              <a:r>
                <a:rPr lang="en-US" altLang="zh-CN" b="1" dirty="0">
                  <a:solidFill>
                    <a:srgbClr val="000099"/>
                  </a:solidFill>
                  <a:latin typeface="+mn-lt"/>
                  <a:ea typeface="黑体" pitchFamily="49" charset="-122"/>
                </a:rPr>
                <a:t>+1</a:t>
              </a:r>
              <a:r>
                <a:rPr lang="zh-CN" altLang="en-US" b="1" dirty="0">
                  <a:solidFill>
                    <a:srgbClr val="000099"/>
                  </a:solidFill>
                  <a:latin typeface="+mn-lt"/>
                  <a:ea typeface="黑体" pitchFamily="49" charset="-122"/>
                </a:rPr>
                <a:t>，当</a:t>
              </a:r>
              <a:r>
                <a:rPr lang="en-US" altLang="zh-CN" b="1" i="1" dirty="0">
                  <a:solidFill>
                    <a:srgbClr val="000099"/>
                  </a:solidFill>
                  <a:latin typeface="+mn-lt"/>
                  <a:ea typeface="黑体" pitchFamily="49" charset="-122"/>
                </a:rPr>
                <a:t> </a:t>
              </a:r>
              <a:r>
                <a:rPr lang="en-US" altLang="zh-CN" b="1" dirty="0">
                  <a:solidFill>
                    <a:srgbClr val="000099"/>
                  </a:solidFill>
                  <a:latin typeface="+mn-lt"/>
                  <a:ea typeface="黑体" pitchFamily="49" charset="-122"/>
                </a:rPr>
                <a:t>0 ≤ </a:t>
              </a:r>
              <a:r>
                <a:rPr lang="en-US" altLang="zh-CN" b="1" i="1" dirty="0">
                  <a:solidFill>
                    <a:srgbClr val="000099"/>
                  </a:solidFill>
                  <a:latin typeface="+mn-lt"/>
                  <a:ea typeface="黑体" pitchFamily="49" charset="-122"/>
                </a:rPr>
                <a:t>k </a:t>
              </a:r>
              <a:r>
                <a:rPr lang="en-US" altLang="zh-CN" b="1" dirty="0">
                  <a:solidFill>
                    <a:srgbClr val="000099"/>
                  </a:solidFill>
                  <a:latin typeface="+mn-lt"/>
                  <a:ea typeface="黑体" pitchFamily="49" charset="-122"/>
                </a:rPr>
                <a:t>&lt; </a:t>
              </a:r>
              <a:r>
                <a:rPr lang="en-US" altLang="zh-CN" b="1" i="1" dirty="0">
                  <a:solidFill>
                    <a:srgbClr val="000099"/>
                  </a:solidFill>
                  <a:latin typeface="+mn-lt"/>
                  <a:ea typeface="黑体" pitchFamily="49" charset="-122"/>
                </a:rPr>
                <a:t>j</a:t>
              </a:r>
              <a:r>
                <a:rPr lang="en-US" altLang="zh-CN" b="1" dirty="0">
                  <a:solidFill>
                    <a:srgbClr val="000099"/>
                  </a:solidFill>
                  <a:latin typeface="+mn-lt"/>
                  <a:ea typeface="黑体" pitchFamily="49" charset="-122"/>
                </a:rPr>
                <a:t>-1, </a:t>
              </a:r>
              <a:r>
                <a:rPr lang="zh-CN" altLang="en-US" b="1" dirty="0">
                  <a:solidFill>
                    <a:srgbClr val="000099"/>
                  </a:solidFill>
                  <a:latin typeface="+mn-lt"/>
                  <a:ea typeface="黑体" pitchFamily="49" charset="-122"/>
                </a:rPr>
                <a:t>且使</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0</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1</a:t>
              </a:r>
              <a:r>
                <a:rPr lang="en-US" altLang="zh-CN" b="1" dirty="0">
                  <a:solidFill>
                    <a:srgbClr val="000099"/>
                  </a:solidFill>
                  <a:latin typeface="+mn-lt"/>
                  <a:ea typeface="黑体" pitchFamily="49" charset="-122"/>
                </a:rPr>
                <a:t>…</a:t>
              </a:r>
              <a:r>
                <a:rPr lang="en-US" altLang="zh-CN" b="1" dirty="0" err="1">
                  <a:solidFill>
                    <a:srgbClr val="000099"/>
                  </a:solidFill>
                  <a:latin typeface="+mn-lt"/>
                  <a:ea typeface="黑体" pitchFamily="49" charset="-122"/>
                </a:rPr>
                <a:t>p</a:t>
              </a:r>
              <a:r>
                <a:rPr lang="en-US" altLang="zh-CN" b="1" baseline="-25000" dirty="0" err="1">
                  <a:solidFill>
                    <a:srgbClr val="000099"/>
                  </a:solidFill>
                  <a:latin typeface="+mn-lt"/>
                  <a:ea typeface="黑体" pitchFamily="49" charset="-122"/>
                </a:rPr>
                <a:t>k</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j-k-1</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j-k</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j-1</a:t>
              </a:r>
              <a:r>
                <a:rPr lang="zh-CN" altLang="en-US" b="1" dirty="0">
                  <a:solidFill>
                    <a:srgbClr val="000099"/>
                  </a:solidFill>
                  <a:latin typeface="+mn-lt"/>
                  <a:ea typeface="黑体" pitchFamily="49" charset="-122"/>
                </a:rPr>
                <a:t>的最大数</a:t>
              </a:r>
            </a:p>
          </p:txBody>
        </p:sp>
        <p:sp>
          <p:nvSpPr>
            <p:cNvPr id="28731" name="AutoShape 32"/>
            <p:cNvSpPr>
              <a:spLocks/>
            </p:cNvSpPr>
            <p:nvPr/>
          </p:nvSpPr>
          <p:spPr bwMode="auto">
            <a:xfrm>
              <a:off x="2461383" y="2856780"/>
              <a:ext cx="127287" cy="896777"/>
            </a:xfrm>
            <a:prstGeom prst="leftBrace">
              <a:avLst>
                <a:gd name="adj1" fmla="val 85196"/>
                <a:gd name="adj2" fmla="val 50000"/>
              </a:avLst>
            </a:prstGeom>
            <a:noFill/>
            <a:ln w="38100">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 name="矩形 71"/>
            <p:cNvSpPr/>
            <p:nvPr/>
          </p:nvSpPr>
          <p:spPr bwMode="auto">
            <a:xfrm>
              <a:off x="1295636" y="3093229"/>
              <a:ext cx="1198539" cy="370017"/>
            </a:xfrm>
            <a:prstGeom prst="rect">
              <a:avLst/>
            </a:prstGeom>
          </p:spPr>
          <p:txBody>
            <a:bodyPr wrap="none">
              <a:spAutoFit/>
            </a:bodyPr>
            <a:lstStyle/>
            <a:p>
              <a:pPr>
                <a:defRPr/>
              </a:pPr>
              <a:r>
                <a:rPr lang="en-US" altLang="zh-CN" b="1" dirty="0">
                  <a:solidFill>
                    <a:srgbClr val="000099"/>
                  </a:solidFill>
                  <a:ea typeface="黑体" pitchFamily="49" charset="-122"/>
                </a:rPr>
                <a:t>next( </a:t>
              </a:r>
              <a:r>
                <a:rPr lang="en-US" altLang="zh-CN" b="1" i="1" dirty="0">
                  <a:solidFill>
                    <a:srgbClr val="000099"/>
                  </a:solidFill>
                  <a:latin typeface="+mn-lt"/>
                  <a:ea typeface="黑体" pitchFamily="49" charset="-122"/>
                </a:rPr>
                <a:t>j </a:t>
              </a:r>
              <a:r>
                <a:rPr lang="en-US" altLang="zh-CN" b="1" dirty="0">
                  <a:solidFill>
                    <a:srgbClr val="000099"/>
                  </a:solidFill>
                  <a:ea typeface="黑体" pitchFamily="49" charset="-122"/>
                </a:rPr>
                <a:t>) =</a:t>
              </a:r>
              <a:endParaRPr lang="zh-CN" altLang="en-US" dirty="0">
                <a:ea typeface="宋体" pitchFamily="2" charset="-122"/>
              </a:endParaRPr>
            </a:p>
          </p:txBody>
        </p:sp>
        <p:sp>
          <p:nvSpPr>
            <p:cNvPr id="75" name="TextBox 74"/>
            <p:cNvSpPr txBox="1"/>
            <p:nvPr/>
          </p:nvSpPr>
          <p:spPr bwMode="auto">
            <a:xfrm>
              <a:off x="2879929" y="3445777"/>
              <a:ext cx="1462059" cy="370017"/>
            </a:xfrm>
            <a:prstGeom prst="rect">
              <a:avLst/>
            </a:prstGeom>
            <a:noFill/>
            <a:ln w="25400">
              <a:noFill/>
            </a:ln>
          </p:spPr>
          <p:txBody>
            <a:bodyPr wrap="none">
              <a:spAutoFit/>
            </a:bodyPr>
            <a:lstStyle/>
            <a:p>
              <a:pPr>
                <a:buFont typeface="Wingdings" pitchFamily="2" charset="2"/>
                <a:buNone/>
                <a:defRPr/>
              </a:pPr>
              <a:r>
                <a:rPr lang="en-US" altLang="zh-CN" b="1" dirty="0">
                  <a:solidFill>
                    <a:srgbClr val="000099"/>
                  </a:solidFill>
                  <a:latin typeface="+mn-lt"/>
                  <a:ea typeface="黑体" pitchFamily="49" charset="-122"/>
                </a:rPr>
                <a:t>0</a:t>
              </a:r>
              <a:r>
                <a:rPr lang="zh-CN" altLang="en-US" b="1" dirty="0">
                  <a:solidFill>
                    <a:srgbClr val="000099"/>
                  </a:solidFill>
                  <a:latin typeface="+mn-lt"/>
                  <a:ea typeface="黑体" pitchFamily="49" charset="-122"/>
                </a:rPr>
                <a:t>，其他情况</a:t>
              </a:r>
            </a:p>
          </p:txBody>
        </p:sp>
      </p:grpSp>
      <p:sp>
        <p:nvSpPr>
          <p:cNvPr id="28678" name="TextBox 2"/>
          <p:cNvSpPr txBox="1">
            <a:spLocks noChangeArrowheads="1"/>
          </p:cNvSpPr>
          <p:nvPr/>
        </p:nvSpPr>
        <p:spPr bwMode="auto">
          <a:xfrm>
            <a:off x="1187450" y="3681028"/>
            <a:ext cx="66214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b="1">
                <a:solidFill>
                  <a:srgbClr val="C00000"/>
                </a:solidFill>
                <a:ea typeface="黑体" pitchFamily="2" charset="-122"/>
              </a:rPr>
              <a:t>可按定义直接计算</a:t>
            </a:r>
            <a:r>
              <a:rPr lang="en-US" altLang="zh-CN" b="1">
                <a:solidFill>
                  <a:srgbClr val="C00000"/>
                </a:solidFill>
                <a:ea typeface="黑体" pitchFamily="2" charset="-122"/>
              </a:rPr>
              <a:t>next</a:t>
            </a:r>
            <a:r>
              <a:rPr lang="zh-CN" altLang="en-US" b="1">
                <a:solidFill>
                  <a:srgbClr val="C00000"/>
                </a:solidFill>
                <a:ea typeface="黑体" pitchFamily="2" charset="-122"/>
              </a:rPr>
              <a:t>，下面介绍一种快速的计算</a:t>
            </a:r>
            <a:r>
              <a:rPr lang="en-US" altLang="zh-CN" b="1">
                <a:solidFill>
                  <a:srgbClr val="C00000"/>
                </a:solidFill>
                <a:ea typeface="黑体" pitchFamily="2" charset="-122"/>
              </a:rPr>
              <a:t>next</a:t>
            </a:r>
            <a:r>
              <a:rPr lang="zh-CN" altLang="en-US" b="1">
                <a:solidFill>
                  <a:srgbClr val="C00000"/>
                </a:solidFill>
                <a:ea typeface="黑体" pitchFamily="2" charset="-122"/>
              </a:rPr>
              <a:t>的方法</a:t>
            </a:r>
          </a:p>
        </p:txBody>
      </p:sp>
      <p:grpSp>
        <p:nvGrpSpPr>
          <p:cNvPr id="28680" name="组合 66"/>
          <p:cNvGrpSpPr>
            <a:grpSpLocks/>
          </p:cNvGrpSpPr>
          <p:nvPr/>
        </p:nvGrpSpPr>
        <p:grpSpPr bwMode="auto">
          <a:xfrm>
            <a:off x="2716213" y="4559226"/>
            <a:ext cx="6346825" cy="361950"/>
            <a:chOff x="2976563" y="4760913"/>
            <a:chExt cx="6346793" cy="361950"/>
          </a:xfrm>
        </p:grpSpPr>
        <p:sp>
          <p:nvSpPr>
            <p:cNvPr id="28717" name="TextBox 33"/>
            <p:cNvSpPr txBox="1">
              <a:spLocks noChangeArrowheads="1"/>
            </p:cNvSpPr>
            <p:nvPr/>
          </p:nvSpPr>
          <p:spPr bwMode="auto">
            <a:xfrm>
              <a:off x="2976563" y="4760913"/>
              <a:ext cx="334962"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P</a:t>
              </a:r>
              <a:endParaRPr lang="zh-CN" altLang="en-US" sz="1600" b="1">
                <a:solidFill>
                  <a:srgbClr val="000099"/>
                </a:solidFill>
                <a:ea typeface="黑体" pitchFamily="2" charset="-122"/>
              </a:endParaRPr>
            </a:p>
          </p:txBody>
        </p:sp>
        <p:sp>
          <p:nvSpPr>
            <p:cNvPr id="28718" name="矩形 34"/>
            <p:cNvSpPr>
              <a:spLocks noChangeArrowheads="1"/>
            </p:cNvSpPr>
            <p:nvPr/>
          </p:nvSpPr>
          <p:spPr bwMode="auto">
            <a:xfrm>
              <a:off x="4663897" y="4800600"/>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8719" name="矩形 35"/>
            <p:cNvSpPr>
              <a:spLocks noChangeArrowheads="1"/>
            </p:cNvSpPr>
            <p:nvPr/>
          </p:nvSpPr>
          <p:spPr bwMode="auto">
            <a:xfrm>
              <a:off x="5179745" y="4800600"/>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8720" name="矩形 36"/>
            <p:cNvSpPr>
              <a:spLocks noChangeArrowheads="1"/>
            </p:cNvSpPr>
            <p:nvPr/>
          </p:nvSpPr>
          <p:spPr bwMode="auto">
            <a:xfrm>
              <a:off x="5695593" y="4800600"/>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c</a:t>
              </a:r>
              <a:endParaRPr lang="en-US" altLang="zh-CN" sz="1600" b="1" baseline="-25000">
                <a:solidFill>
                  <a:schemeClr val="bg2"/>
                </a:solidFill>
                <a:ea typeface="仿宋_GB2312" pitchFamily="49" charset="-122"/>
              </a:endParaRPr>
            </a:p>
          </p:txBody>
        </p:sp>
        <p:sp>
          <p:nvSpPr>
            <p:cNvPr id="28721" name="矩形 37"/>
            <p:cNvSpPr>
              <a:spLocks noChangeArrowheads="1"/>
            </p:cNvSpPr>
            <p:nvPr/>
          </p:nvSpPr>
          <p:spPr bwMode="auto">
            <a:xfrm>
              <a:off x="6211441" y="4800600"/>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8722" name="矩形 38"/>
            <p:cNvSpPr>
              <a:spLocks noChangeArrowheads="1"/>
            </p:cNvSpPr>
            <p:nvPr/>
          </p:nvSpPr>
          <p:spPr bwMode="auto">
            <a:xfrm>
              <a:off x="6727290" y="4800600"/>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8723" name="矩形 65"/>
            <p:cNvSpPr>
              <a:spLocks noChangeArrowheads="1"/>
            </p:cNvSpPr>
            <p:nvPr/>
          </p:nvSpPr>
          <p:spPr bwMode="auto">
            <a:xfrm>
              <a:off x="7248704" y="4800600"/>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8724" name="矩形 67"/>
            <p:cNvSpPr>
              <a:spLocks noChangeArrowheads="1"/>
            </p:cNvSpPr>
            <p:nvPr/>
          </p:nvSpPr>
          <p:spPr bwMode="auto">
            <a:xfrm>
              <a:off x="4148048" y="4800600"/>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8725" name="矩形 68"/>
            <p:cNvSpPr>
              <a:spLocks noChangeArrowheads="1"/>
            </p:cNvSpPr>
            <p:nvPr/>
          </p:nvSpPr>
          <p:spPr bwMode="auto">
            <a:xfrm>
              <a:off x="3632200" y="4800600"/>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8726" name="矩形 65"/>
            <p:cNvSpPr>
              <a:spLocks noChangeArrowheads="1"/>
            </p:cNvSpPr>
            <p:nvPr/>
          </p:nvSpPr>
          <p:spPr bwMode="auto">
            <a:xfrm>
              <a:off x="7764552" y="4800600"/>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8727" name="矩形 65"/>
            <p:cNvSpPr>
              <a:spLocks noChangeArrowheads="1"/>
            </p:cNvSpPr>
            <p:nvPr/>
          </p:nvSpPr>
          <p:spPr bwMode="auto">
            <a:xfrm>
              <a:off x="8291660" y="4789510"/>
              <a:ext cx="515848" cy="282575"/>
            </a:xfrm>
            <a:prstGeom prst="rect">
              <a:avLst/>
            </a:prstGeom>
            <a:solidFill>
              <a:srgbClr val="92D050"/>
            </a:solidFill>
            <a:ln w="9525">
              <a:solidFill>
                <a:schemeClr val="accent1"/>
              </a:solidFill>
              <a:miter lim="800000"/>
              <a:headEnd/>
              <a:tailEnd/>
            </a:ln>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8728" name="矩形 65"/>
            <p:cNvSpPr>
              <a:spLocks noChangeArrowheads="1"/>
            </p:cNvSpPr>
            <p:nvPr/>
          </p:nvSpPr>
          <p:spPr bwMode="auto">
            <a:xfrm>
              <a:off x="8807508" y="4789510"/>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x</a:t>
              </a:r>
              <a:endParaRPr lang="en-US" altLang="zh-CN" sz="1600" b="1" baseline="-25000">
                <a:solidFill>
                  <a:schemeClr val="bg2"/>
                </a:solidFill>
                <a:ea typeface="仿宋_GB2312" pitchFamily="49" charset="-122"/>
              </a:endParaRPr>
            </a:p>
          </p:txBody>
        </p:sp>
      </p:grpSp>
      <p:grpSp>
        <p:nvGrpSpPr>
          <p:cNvPr id="28681" name="组合 67"/>
          <p:cNvGrpSpPr>
            <a:grpSpLocks/>
          </p:cNvGrpSpPr>
          <p:nvPr/>
        </p:nvGrpSpPr>
        <p:grpSpPr bwMode="auto">
          <a:xfrm>
            <a:off x="2482850" y="4878313"/>
            <a:ext cx="6580188" cy="338138"/>
            <a:chOff x="2743200" y="5080000"/>
            <a:chExt cx="6580156" cy="338138"/>
          </a:xfrm>
        </p:grpSpPr>
        <p:sp>
          <p:nvSpPr>
            <p:cNvPr id="28704" name="TextBox 33"/>
            <p:cNvSpPr txBox="1">
              <a:spLocks noChangeArrowheads="1"/>
            </p:cNvSpPr>
            <p:nvPr/>
          </p:nvSpPr>
          <p:spPr bwMode="auto">
            <a:xfrm>
              <a:off x="2743200" y="5080000"/>
              <a:ext cx="8016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next(j)</a:t>
              </a:r>
              <a:endParaRPr lang="zh-CN" altLang="en-US" sz="1600" b="1">
                <a:solidFill>
                  <a:srgbClr val="000099"/>
                </a:solidFill>
                <a:ea typeface="黑体" pitchFamily="2" charset="-122"/>
              </a:endParaRPr>
            </a:p>
          </p:txBody>
        </p:sp>
        <p:grpSp>
          <p:nvGrpSpPr>
            <p:cNvPr id="28705" name="组合 3"/>
            <p:cNvGrpSpPr>
              <a:grpSpLocks/>
            </p:cNvGrpSpPr>
            <p:nvPr/>
          </p:nvGrpSpPr>
          <p:grpSpPr bwMode="auto">
            <a:xfrm>
              <a:off x="3632200" y="5119688"/>
              <a:ext cx="4648200" cy="282575"/>
              <a:chOff x="3632212" y="5119543"/>
              <a:chExt cx="4648200" cy="282575"/>
            </a:xfrm>
          </p:grpSpPr>
          <p:sp>
            <p:nvSpPr>
              <p:cNvPr id="28708" name="矩形 34"/>
              <p:cNvSpPr>
                <a:spLocks noChangeArrowheads="1"/>
              </p:cNvSpPr>
              <p:nvPr/>
            </p:nvSpPr>
            <p:spPr bwMode="auto">
              <a:xfrm>
                <a:off x="4663909" y="5119543"/>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0</a:t>
                </a:r>
                <a:endParaRPr lang="en-US" altLang="zh-CN" sz="1600" b="1" baseline="-25000">
                  <a:solidFill>
                    <a:schemeClr val="bg2"/>
                  </a:solidFill>
                  <a:ea typeface="仿宋_GB2312" pitchFamily="49" charset="-122"/>
                </a:endParaRPr>
              </a:p>
            </p:txBody>
          </p:sp>
          <p:sp>
            <p:nvSpPr>
              <p:cNvPr id="28709" name="矩形 35"/>
              <p:cNvSpPr>
                <a:spLocks noChangeArrowheads="1"/>
              </p:cNvSpPr>
              <p:nvPr/>
            </p:nvSpPr>
            <p:spPr bwMode="auto">
              <a:xfrm>
                <a:off x="5179757" y="5119543"/>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1</a:t>
                </a:r>
                <a:endParaRPr lang="en-US" altLang="zh-CN" sz="1600" b="1" baseline="-25000">
                  <a:solidFill>
                    <a:schemeClr val="bg2"/>
                  </a:solidFill>
                  <a:ea typeface="仿宋_GB2312" pitchFamily="49" charset="-122"/>
                </a:endParaRPr>
              </a:p>
            </p:txBody>
          </p:sp>
          <p:sp>
            <p:nvSpPr>
              <p:cNvPr id="28710" name="矩形 36"/>
              <p:cNvSpPr>
                <a:spLocks noChangeArrowheads="1"/>
              </p:cNvSpPr>
              <p:nvPr/>
            </p:nvSpPr>
            <p:spPr bwMode="auto">
              <a:xfrm>
                <a:off x="5695605" y="5119543"/>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2</a:t>
                </a:r>
                <a:endParaRPr lang="en-US" altLang="zh-CN" sz="1600" b="1" baseline="-25000">
                  <a:solidFill>
                    <a:schemeClr val="bg2"/>
                  </a:solidFill>
                  <a:ea typeface="仿宋_GB2312" pitchFamily="49" charset="-122"/>
                </a:endParaRPr>
              </a:p>
            </p:txBody>
          </p:sp>
          <p:sp>
            <p:nvSpPr>
              <p:cNvPr id="28711" name="矩形 37"/>
              <p:cNvSpPr>
                <a:spLocks noChangeArrowheads="1"/>
              </p:cNvSpPr>
              <p:nvPr/>
            </p:nvSpPr>
            <p:spPr bwMode="auto">
              <a:xfrm>
                <a:off x="6211453" y="5119543"/>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0</a:t>
                </a:r>
                <a:endParaRPr lang="en-US" altLang="zh-CN" sz="1600" b="1" baseline="-25000">
                  <a:solidFill>
                    <a:schemeClr val="bg2"/>
                  </a:solidFill>
                  <a:ea typeface="仿宋_GB2312" pitchFamily="49" charset="-122"/>
                </a:endParaRPr>
              </a:p>
            </p:txBody>
          </p:sp>
          <p:sp>
            <p:nvSpPr>
              <p:cNvPr id="28712" name="矩形 38"/>
              <p:cNvSpPr>
                <a:spLocks noChangeArrowheads="1"/>
              </p:cNvSpPr>
              <p:nvPr/>
            </p:nvSpPr>
            <p:spPr bwMode="auto">
              <a:xfrm>
                <a:off x="6727302" y="5119543"/>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1</a:t>
                </a:r>
                <a:endParaRPr lang="en-US" altLang="zh-CN" sz="1600" b="1" baseline="-25000">
                  <a:solidFill>
                    <a:schemeClr val="bg2"/>
                  </a:solidFill>
                  <a:ea typeface="仿宋_GB2312" pitchFamily="49" charset="-122"/>
                </a:endParaRPr>
              </a:p>
            </p:txBody>
          </p:sp>
          <p:sp>
            <p:nvSpPr>
              <p:cNvPr id="28713" name="矩形 65"/>
              <p:cNvSpPr>
                <a:spLocks noChangeArrowheads="1"/>
              </p:cNvSpPr>
              <p:nvPr/>
            </p:nvSpPr>
            <p:spPr bwMode="auto">
              <a:xfrm>
                <a:off x="7248716" y="5119543"/>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2</a:t>
                </a:r>
                <a:endParaRPr lang="en-US" altLang="zh-CN" sz="1600" b="1" baseline="-25000">
                  <a:solidFill>
                    <a:schemeClr val="bg2"/>
                  </a:solidFill>
                  <a:ea typeface="仿宋_GB2312" pitchFamily="49" charset="-122"/>
                </a:endParaRPr>
              </a:p>
            </p:txBody>
          </p:sp>
          <p:sp>
            <p:nvSpPr>
              <p:cNvPr id="28714" name="矩形 67"/>
              <p:cNvSpPr>
                <a:spLocks noChangeArrowheads="1"/>
              </p:cNvSpPr>
              <p:nvPr/>
            </p:nvSpPr>
            <p:spPr bwMode="auto">
              <a:xfrm>
                <a:off x="4148060" y="5119543"/>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0</a:t>
                </a:r>
                <a:endParaRPr lang="en-US" altLang="zh-CN" sz="1600" b="1" baseline="-25000">
                  <a:solidFill>
                    <a:schemeClr val="bg2"/>
                  </a:solidFill>
                  <a:ea typeface="仿宋_GB2312" pitchFamily="49" charset="-122"/>
                </a:endParaRPr>
              </a:p>
            </p:txBody>
          </p:sp>
          <p:sp>
            <p:nvSpPr>
              <p:cNvPr id="28715" name="矩形 68"/>
              <p:cNvSpPr>
                <a:spLocks noChangeArrowheads="1"/>
              </p:cNvSpPr>
              <p:nvPr/>
            </p:nvSpPr>
            <p:spPr bwMode="auto">
              <a:xfrm>
                <a:off x="3632212" y="5119543"/>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-1</a:t>
                </a:r>
                <a:endParaRPr lang="en-US" altLang="zh-CN" sz="1600" b="1" baseline="-25000">
                  <a:solidFill>
                    <a:schemeClr val="bg2"/>
                  </a:solidFill>
                  <a:ea typeface="仿宋_GB2312" pitchFamily="49" charset="-122"/>
                </a:endParaRPr>
              </a:p>
            </p:txBody>
          </p:sp>
          <p:sp>
            <p:nvSpPr>
              <p:cNvPr id="28716" name="矩形 65"/>
              <p:cNvSpPr>
                <a:spLocks noChangeArrowheads="1"/>
              </p:cNvSpPr>
              <p:nvPr/>
            </p:nvSpPr>
            <p:spPr bwMode="auto">
              <a:xfrm>
                <a:off x="7764564" y="5119543"/>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3</a:t>
                </a:r>
                <a:endParaRPr lang="en-US" altLang="zh-CN" sz="1600" b="1" baseline="-25000">
                  <a:solidFill>
                    <a:schemeClr val="bg2"/>
                  </a:solidFill>
                  <a:ea typeface="仿宋_GB2312" pitchFamily="49" charset="-122"/>
                </a:endParaRPr>
              </a:p>
            </p:txBody>
          </p:sp>
        </p:grpSp>
        <p:sp>
          <p:nvSpPr>
            <p:cNvPr id="28706" name="矩形 65"/>
            <p:cNvSpPr>
              <a:spLocks noChangeArrowheads="1"/>
            </p:cNvSpPr>
            <p:nvPr/>
          </p:nvSpPr>
          <p:spPr bwMode="auto">
            <a:xfrm>
              <a:off x="8291660" y="5118127"/>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4</a:t>
              </a:r>
              <a:endParaRPr lang="en-US" altLang="zh-CN" sz="1600" b="1" baseline="-25000">
                <a:solidFill>
                  <a:schemeClr val="bg2"/>
                </a:solidFill>
                <a:ea typeface="仿宋_GB2312" pitchFamily="49" charset="-122"/>
              </a:endParaRPr>
            </a:p>
          </p:txBody>
        </p:sp>
        <p:sp>
          <p:nvSpPr>
            <p:cNvPr id="28707" name="矩形 65"/>
            <p:cNvSpPr>
              <a:spLocks noChangeArrowheads="1"/>
            </p:cNvSpPr>
            <p:nvPr/>
          </p:nvSpPr>
          <p:spPr bwMode="auto">
            <a:xfrm>
              <a:off x="8807508" y="5118127"/>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t>
              </a:r>
              <a:endParaRPr lang="en-US" altLang="zh-CN" sz="1600" b="1" baseline="-25000">
                <a:solidFill>
                  <a:schemeClr val="bg2"/>
                </a:solidFill>
                <a:ea typeface="仿宋_GB2312" pitchFamily="49" charset="-122"/>
              </a:endParaRPr>
            </a:p>
          </p:txBody>
        </p:sp>
      </p:grpSp>
      <p:grpSp>
        <p:nvGrpSpPr>
          <p:cNvPr id="28682" name="组合 68"/>
          <p:cNvGrpSpPr>
            <a:grpSpLocks/>
          </p:cNvGrpSpPr>
          <p:nvPr/>
        </p:nvGrpSpPr>
        <p:grpSpPr bwMode="auto">
          <a:xfrm>
            <a:off x="2530475" y="4221088"/>
            <a:ext cx="6532563" cy="338138"/>
            <a:chOff x="2790825" y="4422775"/>
            <a:chExt cx="6532531" cy="338138"/>
          </a:xfrm>
        </p:grpSpPr>
        <p:sp>
          <p:nvSpPr>
            <p:cNvPr id="28690" name="TextBox 33"/>
            <p:cNvSpPr txBox="1">
              <a:spLocks noChangeArrowheads="1"/>
            </p:cNvSpPr>
            <p:nvPr/>
          </p:nvSpPr>
          <p:spPr bwMode="auto">
            <a:xfrm>
              <a:off x="2790825" y="4422775"/>
              <a:ext cx="6572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zh-CN" altLang="en-US" sz="1600" b="1">
                  <a:solidFill>
                    <a:srgbClr val="000099"/>
                  </a:solidFill>
                  <a:ea typeface="黑体" pitchFamily="2" charset="-122"/>
                </a:rPr>
                <a:t>下标</a:t>
              </a:r>
              <a:r>
                <a:rPr lang="en-US" altLang="zh-CN" sz="1600" b="1">
                  <a:solidFill>
                    <a:srgbClr val="000099"/>
                  </a:solidFill>
                  <a:ea typeface="黑体" pitchFamily="2" charset="-122"/>
                </a:rPr>
                <a:t>j</a:t>
              </a:r>
              <a:endParaRPr lang="zh-CN" altLang="en-US" sz="1600" b="1">
                <a:solidFill>
                  <a:srgbClr val="000099"/>
                </a:solidFill>
                <a:ea typeface="黑体" pitchFamily="2" charset="-122"/>
              </a:endParaRPr>
            </a:p>
          </p:txBody>
        </p:sp>
        <p:grpSp>
          <p:nvGrpSpPr>
            <p:cNvPr id="28691" name="组合 65"/>
            <p:cNvGrpSpPr>
              <a:grpSpLocks/>
            </p:cNvGrpSpPr>
            <p:nvPr/>
          </p:nvGrpSpPr>
          <p:grpSpPr bwMode="auto">
            <a:xfrm>
              <a:off x="3632200" y="4451350"/>
              <a:ext cx="5691156" cy="282589"/>
              <a:chOff x="3632200" y="4451350"/>
              <a:chExt cx="5691156" cy="282589"/>
            </a:xfrm>
          </p:grpSpPr>
          <p:grpSp>
            <p:nvGrpSpPr>
              <p:cNvPr id="28692" name="组合 3"/>
              <p:cNvGrpSpPr>
                <a:grpSpLocks/>
              </p:cNvGrpSpPr>
              <p:nvPr/>
            </p:nvGrpSpPr>
            <p:grpSpPr bwMode="auto">
              <a:xfrm>
                <a:off x="3632200" y="4451350"/>
                <a:ext cx="4648200" cy="282575"/>
                <a:chOff x="1496766" y="3466143"/>
                <a:chExt cx="4649200" cy="282076"/>
              </a:xfrm>
            </p:grpSpPr>
            <p:sp>
              <p:nvSpPr>
                <p:cNvPr id="28695" name="矩形 34"/>
                <p:cNvSpPr>
                  <a:spLocks noChangeArrowheads="1"/>
                </p:cNvSpPr>
                <p:nvPr/>
              </p:nvSpPr>
              <p:spPr bwMode="auto">
                <a:xfrm>
                  <a:off x="2528685" y="3466143"/>
                  <a:ext cx="515959" cy="28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sz="1600" b="1">
                      <a:solidFill>
                        <a:schemeClr val="bg2"/>
                      </a:solidFill>
                      <a:ea typeface="仿宋_GB2312" pitchFamily="49" charset="-122"/>
                    </a:rPr>
                    <a:t>2</a:t>
                  </a:r>
                  <a:endParaRPr lang="en-US" altLang="zh-CN" sz="1600" b="1" baseline="-25000">
                    <a:solidFill>
                      <a:schemeClr val="bg2"/>
                    </a:solidFill>
                    <a:ea typeface="仿宋_GB2312" pitchFamily="49" charset="-122"/>
                  </a:endParaRPr>
                </a:p>
              </p:txBody>
            </p:sp>
            <p:sp>
              <p:nvSpPr>
                <p:cNvPr id="28696" name="矩形 35"/>
                <p:cNvSpPr>
                  <a:spLocks noChangeArrowheads="1"/>
                </p:cNvSpPr>
                <p:nvPr/>
              </p:nvSpPr>
              <p:spPr bwMode="auto">
                <a:xfrm>
                  <a:off x="3044644" y="3466143"/>
                  <a:ext cx="515959" cy="28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sz="1600" b="1">
                      <a:solidFill>
                        <a:schemeClr val="bg2"/>
                      </a:solidFill>
                      <a:ea typeface="仿宋_GB2312" pitchFamily="49" charset="-122"/>
                    </a:rPr>
                    <a:t>3</a:t>
                  </a:r>
                  <a:endParaRPr lang="en-US" altLang="zh-CN" sz="1600" b="1" baseline="-25000">
                    <a:solidFill>
                      <a:schemeClr val="bg2"/>
                    </a:solidFill>
                    <a:ea typeface="仿宋_GB2312" pitchFamily="49" charset="-122"/>
                  </a:endParaRPr>
                </a:p>
              </p:txBody>
            </p:sp>
            <p:sp>
              <p:nvSpPr>
                <p:cNvPr id="28697" name="矩形 36"/>
                <p:cNvSpPr>
                  <a:spLocks noChangeArrowheads="1"/>
                </p:cNvSpPr>
                <p:nvPr/>
              </p:nvSpPr>
              <p:spPr bwMode="auto">
                <a:xfrm>
                  <a:off x="3560603" y="3466143"/>
                  <a:ext cx="515959" cy="28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sz="1600" b="1">
                      <a:solidFill>
                        <a:schemeClr val="bg2"/>
                      </a:solidFill>
                      <a:ea typeface="仿宋_GB2312" pitchFamily="49" charset="-122"/>
                    </a:rPr>
                    <a:t>4</a:t>
                  </a:r>
                  <a:endParaRPr lang="en-US" altLang="zh-CN" sz="1600" b="1" baseline="-25000">
                    <a:solidFill>
                      <a:schemeClr val="bg2"/>
                    </a:solidFill>
                    <a:ea typeface="仿宋_GB2312" pitchFamily="49" charset="-122"/>
                  </a:endParaRPr>
                </a:p>
              </p:txBody>
            </p:sp>
            <p:sp>
              <p:nvSpPr>
                <p:cNvPr id="28698" name="矩形 37"/>
                <p:cNvSpPr>
                  <a:spLocks noChangeArrowheads="1"/>
                </p:cNvSpPr>
                <p:nvPr/>
              </p:nvSpPr>
              <p:spPr bwMode="auto">
                <a:xfrm>
                  <a:off x="4076562" y="3466143"/>
                  <a:ext cx="515959" cy="28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sz="1600" b="1">
                      <a:solidFill>
                        <a:schemeClr val="bg2"/>
                      </a:solidFill>
                      <a:ea typeface="仿宋_GB2312" pitchFamily="49" charset="-122"/>
                    </a:rPr>
                    <a:t>5</a:t>
                  </a:r>
                  <a:endParaRPr lang="en-US" altLang="zh-CN" sz="1600" b="1" baseline="-25000">
                    <a:solidFill>
                      <a:schemeClr val="bg2"/>
                    </a:solidFill>
                    <a:ea typeface="仿宋_GB2312" pitchFamily="49" charset="-122"/>
                  </a:endParaRPr>
                </a:p>
              </p:txBody>
            </p:sp>
            <p:sp>
              <p:nvSpPr>
                <p:cNvPr id="28699" name="矩形 38"/>
                <p:cNvSpPr>
                  <a:spLocks noChangeArrowheads="1"/>
                </p:cNvSpPr>
                <p:nvPr/>
              </p:nvSpPr>
              <p:spPr bwMode="auto">
                <a:xfrm>
                  <a:off x="4592522" y="3466143"/>
                  <a:ext cx="515959" cy="28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sz="1600" b="1">
                      <a:solidFill>
                        <a:schemeClr val="bg2"/>
                      </a:solidFill>
                      <a:ea typeface="仿宋_GB2312" pitchFamily="49" charset="-122"/>
                    </a:rPr>
                    <a:t>6</a:t>
                  </a:r>
                  <a:endParaRPr lang="en-US" altLang="zh-CN" sz="1600" b="1" baseline="-25000">
                    <a:solidFill>
                      <a:schemeClr val="bg2"/>
                    </a:solidFill>
                    <a:ea typeface="仿宋_GB2312" pitchFamily="49" charset="-122"/>
                  </a:endParaRPr>
                </a:p>
              </p:txBody>
            </p:sp>
            <p:sp>
              <p:nvSpPr>
                <p:cNvPr id="28700" name="矩形 65"/>
                <p:cNvSpPr>
                  <a:spLocks noChangeArrowheads="1"/>
                </p:cNvSpPr>
                <p:nvPr/>
              </p:nvSpPr>
              <p:spPr bwMode="auto">
                <a:xfrm>
                  <a:off x="5114048" y="3466143"/>
                  <a:ext cx="515959" cy="28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sz="1600" b="1">
                      <a:solidFill>
                        <a:schemeClr val="bg2"/>
                      </a:solidFill>
                      <a:ea typeface="仿宋_GB2312" pitchFamily="49" charset="-122"/>
                    </a:rPr>
                    <a:t>7</a:t>
                  </a:r>
                  <a:endParaRPr lang="en-US" altLang="zh-CN" sz="1600" b="1" baseline="-25000">
                    <a:solidFill>
                      <a:schemeClr val="bg2"/>
                    </a:solidFill>
                    <a:ea typeface="仿宋_GB2312" pitchFamily="49" charset="-122"/>
                  </a:endParaRPr>
                </a:p>
              </p:txBody>
            </p:sp>
            <p:sp>
              <p:nvSpPr>
                <p:cNvPr id="28701" name="矩形 67"/>
                <p:cNvSpPr>
                  <a:spLocks noChangeArrowheads="1"/>
                </p:cNvSpPr>
                <p:nvPr/>
              </p:nvSpPr>
              <p:spPr bwMode="auto">
                <a:xfrm>
                  <a:off x="2012725" y="3466143"/>
                  <a:ext cx="515959" cy="28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sz="1600" b="1">
                      <a:solidFill>
                        <a:schemeClr val="bg2"/>
                      </a:solidFill>
                      <a:ea typeface="仿宋_GB2312" pitchFamily="49" charset="-122"/>
                    </a:rPr>
                    <a:t>1</a:t>
                  </a:r>
                  <a:endParaRPr lang="en-US" altLang="zh-CN" sz="1600" b="1" baseline="-25000">
                    <a:solidFill>
                      <a:schemeClr val="bg2"/>
                    </a:solidFill>
                    <a:ea typeface="仿宋_GB2312" pitchFamily="49" charset="-122"/>
                  </a:endParaRPr>
                </a:p>
              </p:txBody>
            </p:sp>
            <p:sp>
              <p:nvSpPr>
                <p:cNvPr id="28702" name="矩形 68"/>
                <p:cNvSpPr>
                  <a:spLocks noChangeArrowheads="1"/>
                </p:cNvSpPr>
                <p:nvPr/>
              </p:nvSpPr>
              <p:spPr bwMode="auto">
                <a:xfrm>
                  <a:off x="1496766" y="3466143"/>
                  <a:ext cx="515959" cy="28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sz="1600" b="1">
                      <a:solidFill>
                        <a:schemeClr val="bg2"/>
                      </a:solidFill>
                      <a:ea typeface="仿宋_GB2312" pitchFamily="49" charset="-122"/>
                    </a:rPr>
                    <a:t>0</a:t>
                  </a:r>
                  <a:endParaRPr lang="en-US" altLang="zh-CN" sz="1600" b="1" baseline="-25000">
                    <a:solidFill>
                      <a:schemeClr val="bg2"/>
                    </a:solidFill>
                    <a:ea typeface="仿宋_GB2312" pitchFamily="49" charset="-122"/>
                  </a:endParaRPr>
                </a:p>
              </p:txBody>
            </p:sp>
            <p:sp>
              <p:nvSpPr>
                <p:cNvPr id="28703" name="矩形 65"/>
                <p:cNvSpPr>
                  <a:spLocks noChangeArrowheads="1"/>
                </p:cNvSpPr>
                <p:nvPr/>
              </p:nvSpPr>
              <p:spPr bwMode="auto">
                <a:xfrm>
                  <a:off x="5630007" y="3466143"/>
                  <a:ext cx="515959" cy="28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sz="1600" b="1">
                      <a:solidFill>
                        <a:schemeClr val="bg2"/>
                      </a:solidFill>
                      <a:ea typeface="仿宋_GB2312" pitchFamily="49" charset="-122"/>
                    </a:rPr>
                    <a:t>8</a:t>
                  </a:r>
                  <a:endParaRPr lang="en-US" altLang="zh-CN" sz="1600" b="1" baseline="-25000">
                    <a:solidFill>
                      <a:schemeClr val="bg2"/>
                    </a:solidFill>
                    <a:ea typeface="仿宋_GB2312" pitchFamily="49" charset="-122"/>
                  </a:endParaRPr>
                </a:p>
              </p:txBody>
            </p:sp>
          </p:grpSp>
          <p:sp>
            <p:nvSpPr>
              <p:cNvPr id="28693" name="矩形 65"/>
              <p:cNvSpPr>
                <a:spLocks noChangeArrowheads="1"/>
              </p:cNvSpPr>
              <p:nvPr/>
            </p:nvSpPr>
            <p:spPr bwMode="auto">
              <a:xfrm>
                <a:off x="8296326" y="4451364"/>
                <a:ext cx="515848"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sz="1600" b="1">
                    <a:solidFill>
                      <a:schemeClr val="bg2"/>
                    </a:solidFill>
                    <a:ea typeface="仿宋_GB2312" pitchFamily="49" charset="-122"/>
                  </a:rPr>
                  <a:t>9</a:t>
                </a:r>
                <a:endParaRPr lang="en-US" altLang="zh-CN" sz="1600" b="1" baseline="-25000">
                  <a:solidFill>
                    <a:schemeClr val="bg2"/>
                  </a:solidFill>
                  <a:ea typeface="仿宋_GB2312" pitchFamily="49" charset="-122"/>
                </a:endParaRPr>
              </a:p>
            </p:txBody>
          </p:sp>
          <p:sp>
            <p:nvSpPr>
              <p:cNvPr id="28694" name="矩形 65"/>
              <p:cNvSpPr>
                <a:spLocks noChangeArrowheads="1"/>
              </p:cNvSpPr>
              <p:nvPr/>
            </p:nvSpPr>
            <p:spPr bwMode="auto">
              <a:xfrm>
                <a:off x="8807508" y="4451364"/>
                <a:ext cx="515848"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sz="1600" b="1">
                    <a:solidFill>
                      <a:schemeClr val="bg2"/>
                    </a:solidFill>
                    <a:ea typeface="仿宋_GB2312" pitchFamily="49" charset="-122"/>
                  </a:rPr>
                  <a:t>10</a:t>
                </a:r>
                <a:endParaRPr lang="en-US" altLang="zh-CN" sz="1600" b="1" baseline="-25000">
                  <a:solidFill>
                    <a:schemeClr val="bg2"/>
                  </a:solidFill>
                  <a:ea typeface="仿宋_GB2312" pitchFamily="49" charset="-122"/>
                </a:endParaRPr>
              </a:p>
            </p:txBody>
          </p:sp>
        </p:grpSp>
      </p:grpSp>
      <p:grpSp>
        <p:nvGrpSpPr>
          <p:cNvPr id="9" name="组合 56"/>
          <p:cNvGrpSpPr>
            <a:grpSpLocks/>
          </p:cNvGrpSpPr>
          <p:nvPr/>
        </p:nvGrpSpPr>
        <p:grpSpPr bwMode="auto">
          <a:xfrm>
            <a:off x="5667375" y="5198988"/>
            <a:ext cx="2595563" cy="438150"/>
            <a:chOff x="5667390" y="5400702"/>
            <a:chExt cx="2596067" cy="438156"/>
          </a:xfrm>
        </p:grpSpPr>
        <p:cxnSp>
          <p:nvCxnSpPr>
            <p:cNvPr id="59" name="肘形连接符 58"/>
            <p:cNvCxnSpPr/>
            <p:nvPr/>
          </p:nvCxnSpPr>
          <p:spPr>
            <a:xfrm rot="5400000">
              <a:off x="6964630" y="4103462"/>
              <a:ext cx="1588" cy="2596067"/>
            </a:xfrm>
            <a:prstGeom prst="bentConnector3">
              <a:avLst>
                <a:gd name="adj1" fmla="val 20846323"/>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8689" name="TextBox 59"/>
            <p:cNvSpPr txBox="1">
              <a:spLocks noChangeArrowheads="1"/>
            </p:cNvSpPr>
            <p:nvPr/>
          </p:nvSpPr>
          <p:spPr bwMode="auto">
            <a:xfrm>
              <a:off x="6762780" y="5469526"/>
              <a:ext cx="3113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zh-CN" altLang="en-US" b="1">
                  <a:solidFill>
                    <a:srgbClr val="000099"/>
                  </a:solidFill>
                  <a:ea typeface="黑体" pitchFamily="2" charset="-122"/>
                </a:rPr>
                <a:t>≠</a:t>
              </a:r>
            </a:p>
          </p:txBody>
        </p:sp>
      </p:grpSp>
      <p:grpSp>
        <p:nvGrpSpPr>
          <p:cNvPr id="10" name="组合 65"/>
          <p:cNvGrpSpPr>
            <a:grpSpLocks/>
          </p:cNvGrpSpPr>
          <p:nvPr/>
        </p:nvGrpSpPr>
        <p:grpSpPr bwMode="auto">
          <a:xfrm>
            <a:off x="4645025" y="5198988"/>
            <a:ext cx="3627438" cy="661988"/>
            <a:chOff x="4645026" y="5400702"/>
            <a:chExt cx="3627763" cy="661436"/>
          </a:xfrm>
        </p:grpSpPr>
        <p:cxnSp>
          <p:nvCxnSpPr>
            <p:cNvPr id="67" name="肘形连接符 66"/>
            <p:cNvCxnSpPr/>
            <p:nvPr/>
          </p:nvCxnSpPr>
          <p:spPr>
            <a:xfrm rot="5400000">
              <a:off x="6458114" y="3587614"/>
              <a:ext cx="1587" cy="3627763"/>
            </a:xfrm>
            <a:prstGeom prst="bentConnector3">
              <a:avLst>
                <a:gd name="adj1" fmla="val 36711158"/>
              </a:avLst>
            </a:prstGeom>
            <a:ln w="25400">
              <a:solidFill>
                <a:srgbClr val="660066"/>
              </a:solidFill>
              <a:tailEnd type="arrow"/>
            </a:ln>
          </p:spPr>
          <p:style>
            <a:lnRef idx="1">
              <a:schemeClr val="accent1"/>
            </a:lnRef>
            <a:fillRef idx="0">
              <a:schemeClr val="accent1"/>
            </a:fillRef>
            <a:effectRef idx="0">
              <a:schemeClr val="accent1"/>
            </a:effectRef>
            <a:fontRef idx="minor">
              <a:schemeClr val="tx1"/>
            </a:fontRef>
          </p:style>
        </p:cxnSp>
        <p:sp>
          <p:nvSpPr>
            <p:cNvPr id="28687" name="TextBox 67"/>
            <p:cNvSpPr txBox="1">
              <a:spLocks noChangeArrowheads="1"/>
            </p:cNvSpPr>
            <p:nvPr/>
          </p:nvSpPr>
          <p:spPr bwMode="auto">
            <a:xfrm>
              <a:off x="4973643" y="5692806"/>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b="1">
                  <a:solidFill>
                    <a:srgbClr val="000099"/>
                  </a:solidFill>
                  <a:ea typeface="黑体" pitchFamily="2" charset="-122"/>
                </a:rPr>
                <a:t>=</a:t>
              </a:r>
              <a:endParaRPr lang="zh-CN" altLang="en-US" b="1">
                <a:solidFill>
                  <a:srgbClr val="000099"/>
                </a:solidFill>
                <a:ea typeface="黑体" pitchFamily="2" charset="-122"/>
              </a:endParaRPr>
            </a:p>
          </p:txBody>
        </p:sp>
      </p:grpSp>
      <p:sp>
        <p:nvSpPr>
          <p:cNvPr id="69" name="TextBox 68"/>
          <p:cNvSpPr txBox="1">
            <a:spLocks noChangeArrowheads="1"/>
          </p:cNvSpPr>
          <p:nvPr/>
        </p:nvSpPr>
        <p:spPr bwMode="auto">
          <a:xfrm>
            <a:off x="4097338" y="5805264"/>
            <a:ext cx="18589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b="1" dirty="0">
                <a:solidFill>
                  <a:srgbClr val="000099"/>
                </a:solidFill>
                <a:ea typeface="黑体" pitchFamily="2" charset="-122"/>
              </a:rPr>
              <a:t>next(10)=2+1=3</a:t>
            </a:r>
            <a:endParaRPr lang="zh-CN" altLang="en-US" b="1" dirty="0">
              <a:solidFill>
                <a:srgbClr val="000099"/>
              </a:solidFill>
              <a:ea typeface="黑体" pitchFamily="2" charset="-122"/>
            </a:endParaRPr>
          </a:p>
        </p:txBody>
      </p:sp>
      <p:sp>
        <p:nvSpPr>
          <p:cNvPr id="62" name="TextBox 4"/>
          <p:cNvSpPr txBox="1">
            <a:spLocks noChangeArrowheads="1"/>
          </p:cNvSpPr>
          <p:nvPr/>
        </p:nvSpPr>
        <p:spPr bwMode="auto">
          <a:xfrm>
            <a:off x="-3175" y="4221088"/>
            <a:ext cx="2751138"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1600" b="1" dirty="0">
                <a:solidFill>
                  <a:srgbClr val="660066"/>
                </a:solidFill>
                <a:ea typeface="黑体" pitchFamily="2" charset="-122"/>
              </a:rPr>
              <a:t>j=0;k=-1;next[0]=-1;</a:t>
            </a:r>
          </a:p>
          <a:p>
            <a:pPr eaLnBrk="1" hangingPunct="1">
              <a:buFont typeface="Wingdings" pitchFamily="2" charset="2"/>
              <a:buNone/>
            </a:pPr>
            <a:r>
              <a:rPr lang="en-US" altLang="zh-CN" sz="1600" b="1" dirty="0">
                <a:solidFill>
                  <a:srgbClr val="660066"/>
                </a:solidFill>
                <a:ea typeface="黑体" pitchFamily="2" charset="-122"/>
              </a:rPr>
              <a:t>while(j&lt;</a:t>
            </a:r>
            <a:r>
              <a:rPr lang="en-US" altLang="zh-CN" sz="1600" b="1" dirty="0" err="1">
                <a:solidFill>
                  <a:srgbClr val="660066"/>
                </a:solidFill>
                <a:ea typeface="黑体" pitchFamily="2" charset="-122"/>
              </a:rPr>
              <a:t>pLength</a:t>
            </a:r>
            <a:r>
              <a:rPr lang="en-US" altLang="zh-CN" sz="1600" b="1" dirty="0">
                <a:solidFill>
                  <a:srgbClr val="660066"/>
                </a:solidFill>
                <a:ea typeface="黑体" pitchFamily="2" charset="-122"/>
              </a:rPr>
              <a:t>)  {</a:t>
            </a:r>
          </a:p>
          <a:p>
            <a:pPr eaLnBrk="1" hangingPunct="1">
              <a:buFont typeface="Wingdings" pitchFamily="2" charset="2"/>
              <a:buNone/>
            </a:pPr>
            <a:r>
              <a:rPr lang="en-US" altLang="zh-CN" sz="1600" b="1" dirty="0">
                <a:solidFill>
                  <a:srgbClr val="660066"/>
                </a:solidFill>
                <a:ea typeface="黑体" pitchFamily="2" charset="-122"/>
              </a:rPr>
              <a:t>    if(k==-1 || </a:t>
            </a:r>
            <a:r>
              <a:rPr lang="en-US" altLang="zh-CN" sz="1600" b="1" dirty="0" err="1">
                <a:solidFill>
                  <a:srgbClr val="660066"/>
                </a:solidFill>
                <a:ea typeface="黑体" pitchFamily="2" charset="-122"/>
              </a:rPr>
              <a:t>ch</a:t>
            </a:r>
            <a:r>
              <a:rPr lang="en-US" altLang="zh-CN" sz="1600" b="1" dirty="0">
                <a:solidFill>
                  <a:srgbClr val="660066"/>
                </a:solidFill>
                <a:ea typeface="黑体" pitchFamily="2" charset="-122"/>
              </a:rPr>
              <a:t>[j]==</a:t>
            </a:r>
            <a:r>
              <a:rPr lang="en-US" altLang="zh-CN" sz="1600" b="1" dirty="0" err="1">
                <a:solidFill>
                  <a:srgbClr val="660066"/>
                </a:solidFill>
                <a:ea typeface="黑体" pitchFamily="2" charset="-122"/>
              </a:rPr>
              <a:t>ch</a:t>
            </a:r>
            <a:r>
              <a:rPr lang="en-US" altLang="zh-CN" sz="1600" b="1" dirty="0">
                <a:solidFill>
                  <a:srgbClr val="660066"/>
                </a:solidFill>
                <a:ea typeface="黑体" pitchFamily="2" charset="-122"/>
              </a:rPr>
              <a:t>[k]) {</a:t>
            </a:r>
          </a:p>
          <a:p>
            <a:pPr eaLnBrk="1" hangingPunct="1">
              <a:buFont typeface="Wingdings" pitchFamily="2" charset="2"/>
              <a:buNone/>
            </a:pPr>
            <a:r>
              <a:rPr lang="en-US" altLang="zh-CN" sz="1600" b="1" dirty="0">
                <a:solidFill>
                  <a:srgbClr val="660066"/>
                </a:solidFill>
                <a:ea typeface="黑体" pitchFamily="2" charset="-122"/>
              </a:rPr>
              <a:t>        j++;k++;next[j]=k;</a:t>
            </a:r>
          </a:p>
          <a:p>
            <a:pPr eaLnBrk="1" hangingPunct="1">
              <a:buFont typeface="Wingdings" pitchFamily="2" charset="2"/>
              <a:buNone/>
            </a:pPr>
            <a:r>
              <a:rPr lang="en-US" altLang="zh-CN" sz="1600" b="1" dirty="0">
                <a:solidFill>
                  <a:srgbClr val="660066"/>
                </a:solidFill>
                <a:ea typeface="黑体" pitchFamily="2" charset="-122"/>
              </a:rPr>
              <a:t>    }</a:t>
            </a:r>
          </a:p>
          <a:p>
            <a:pPr eaLnBrk="1" hangingPunct="1">
              <a:buFont typeface="Wingdings" pitchFamily="2" charset="2"/>
              <a:buNone/>
            </a:pPr>
            <a:r>
              <a:rPr lang="en-US" altLang="zh-CN" sz="1600" b="1" dirty="0">
                <a:solidFill>
                  <a:srgbClr val="660066"/>
                </a:solidFill>
                <a:ea typeface="黑体" pitchFamily="2" charset="-122"/>
              </a:rPr>
              <a:t>    else k = next[k];</a:t>
            </a:r>
          </a:p>
          <a:p>
            <a:pPr eaLnBrk="1" hangingPunct="1">
              <a:buFont typeface="Wingdings" pitchFamily="2" charset="2"/>
              <a:buNone/>
            </a:pPr>
            <a:r>
              <a:rPr lang="en-US" altLang="zh-CN" sz="1600" b="1" dirty="0">
                <a:solidFill>
                  <a:srgbClr val="660066"/>
                </a:solidFill>
                <a:ea typeface="黑体" pitchFamily="2" charset="-122"/>
              </a:rPr>
              <a:t>}</a:t>
            </a:r>
            <a:endParaRPr lang="zh-CN" altLang="en-US" sz="1600" b="1" dirty="0">
              <a:solidFill>
                <a:srgbClr val="660066"/>
              </a:solidFill>
              <a:ea typeface="黑体" pitchFamily="2" charset="-122"/>
            </a:endParaRPr>
          </a:p>
        </p:txBody>
      </p:sp>
    </p:spTree>
    <p:extLst>
      <p:ext uri="{BB962C8B-B14F-4D97-AF65-F5344CB8AC3E}">
        <p14:creationId xmlns:p14="http://schemas.microsoft.com/office/powerpoint/2010/main" val="25579417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9"/>
                                        </p:tgtEl>
                                        <p:attrNameLst>
                                          <p:attrName>style.visibility</p:attrName>
                                        </p:attrNameLst>
                                      </p:cBhvr>
                                      <p:to>
                                        <p:strVal val="visible"/>
                                      </p:to>
                                    </p:set>
                                    <p:animEffect transition="in" filter="wipe(down)">
                                      <p:cBhvr>
                                        <p:cTn id="17"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dirty="0"/>
              <a:t>子串匹配问题</a:t>
            </a:r>
          </a:p>
        </p:txBody>
      </p:sp>
      <p:sp>
        <p:nvSpPr>
          <p:cNvPr id="29699" name="内容占位符 2"/>
          <p:cNvSpPr>
            <a:spLocks noGrp="1"/>
          </p:cNvSpPr>
          <p:nvPr>
            <p:ph idx="1"/>
          </p:nvPr>
        </p:nvSpPr>
        <p:spPr>
          <a:xfrm>
            <a:off x="457200" y="1484313"/>
            <a:ext cx="8229600" cy="5005027"/>
          </a:xfrm>
        </p:spPr>
        <p:txBody>
          <a:bodyPr/>
          <a:lstStyle/>
          <a:p>
            <a:r>
              <a:rPr lang="en-US" altLang="zh-CN" dirty="0">
                <a:latin typeface="Arial" charset="0"/>
                <a:ea typeface="黑体" pitchFamily="2" charset="-122"/>
              </a:rPr>
              <a:t>KMP</a:t>
            </a:r>
            <a:r>
              <a:rPr lang="zh-CN" altLang="en-US" dirty="0">
                <a:latin typeface="Arial" charset="0"/>
                <a:ea typeface="黑体" pitchFamily="2" charset="-122"/>
              </a:rPr>
              <a:t>算法</a:t>
            </a:r>
            <a:endParaRPr lang="en-US" altLang="zh-CN" dirty="0">
              <a:latin typeface="Arial" charset="0"/>
              <a:ea typeface="黑体" pitchFamily="2" charset="-122"/>
            </a:endParaRPr>
          </a:p>
          <a:p>
            <a:pPr lvl="1"/>
            <a:r>
              <a:rPr lang="zh-CN" altLang="en-US" dirty="0">
                <a:latin typeface="Arial" charset="0"/>
                <a:ea typeface="黑体" pitchFamily="2" charset="-122"/>
              </a:rPr>
              <a:t>对模式串</a:t>
            </a:r>
            <a:r>
              <a:rPr lang="en-US" altLang="zh-CN" dirty="0">
                <a:latin typeface="Arial" charset="0"/>
                <a:ea typeface="黑体" pitchFamily="2" charset="-122"/>
              </a:rPr>
              <a:t>P</a:t>
            </a:r>
            <a:r>
              <a:rPr lang="zh-CN" altLang="en-US" dirty="0">
                <a:latin typeface="Arial" charset="0"/>
                <a:ea typeface="黑体" pitchFamily="2" charset="-122"/>
              </a:rPr>
              <a:t>进行预处理，计算可以滑过多少个字符</a:t>
            </a:r>
          </a:p>
        </p:txBody>
      </p:sp>
      <p:grpSp>
        <p:nvGrpSpPr>
          <p:cNvPr id="29701" name="组合 1"/>
          <p:cNvGrpSpPr>
            <a:grpSpLocks/>
          </p:cNvGrpSpPr>
          <p:nvPr/>
        </p:nvGrpSpPr>
        <p:grpSpPr bwMode="auto">
          <a:xfrm>
            <a:off x="1187450" y="2565400"/>
            <a:ext cx="7177088" cy="1106488"/>
            <a:chOff x="1295636" y="2708920"/>
            <a:chExt cx="7176944" cy="1106874"/>
          </a:xfrm>
        </p:grpSpPr>
        <p:sp>
          <p:nvSpPr>
            <p:cNvPr id="73" name="TextBox 72"/>
            <p:cNvSpPr txBox="1"/>
            <p:nvPr/>
          </p:nvSpPr>
          <p:spPr bwMode="auto">
            <a:xfrm>
              <a:off x="2813256" y="2708920"/>
              <a:ext cx="1325536" cy="370017"/>
            </a:xfrm>
            <a:prstGeom prst="rect">
              <a:avLst/>
            </a:prstGeom>
            <a:noFill/>
            <a:ln w="25400">
              <a:noFill/>
            </a:ln>
          </p:spPr>
          <p:txBody>
            <a:bodyPr wrap="none">
              <a:spAutoFit/>
            </a:bodyPr>
            <a:lstStyle/>
            <a:p>
              <a:pPr>
                <a:buFont typeface="Wingdings" pitchFamily="2" charset="2"/>
                <a:buNone/>
                <a:defRPr/>
              </a:pPr>
              <a:r>
                <a:rPr lang="en-US" altLang="zh-CN" b="1" dirty="0">
                  <a:solidFill>
                    <a:srgbClr val="000099"/>
                  </a:solidFill>
                  <a:latin typeface="+mn-lt"/>
                  <a:ea typeface="黑体" pitchFamily="49" charset="-122"/>
                </a:rPr>
                <a:t>-1</a:t>
              </a:r>
              <a:r>
                <a:rPr lang="zh-CN" altLang="en-US" b="1" dirty="0">
                  <a:solidFill>
                    <a:srgbClr val="000099"/>
                  </a:solidFill>
                  <a:latin typeface="+mn-lt"/>
                  <a:ea typeface="黑体" pitchFamily="49" charset="-122"/>
                </a:rPr>
                <a:t>，当</a:t>
              </a:r>
              <a:r>
                <a:rPr lang="zh-CN" altLang="en-US" b="1" i="1" dirty="0">
                  <a:solidFill>
                    <a:srgbClr val="000099"/>
                  </a:solidFill>
                  <a:latin typeface="+mn-lt"/>
                  <a:ea typeface="黑体" pitchFamily="49" charset="-122"/>
                </a:rPr>
                <a:t> </a:t>
              </a:r>
              <a:r>
                <a:rPr lang="en-US" altLang="zh-CN" b="1" i="1" dirty="0">
                  <a:solidFill>
                    <a:srgbClr val="000099"/>
                  </a:solidFill>
                  <a:latin typeface="+mn-lt"/>
                  <a:ea typeface="黑体" pitchFamily="49" charset="-122"/>
                </a:rPr>
                <a:t>j </a:t>
              </a:r>
              <a:r>
                <a:rPr lang="en-US" altLang="zh-CN" b="1" dirty="0">
                  <a:solidFill>
                    <a:srgbClr val="000099"/>
                  </a:solidFill>
                  <a:latin typeface="+mn-lt"/>
                  <a:ea typeface="黑体" pitchFamily="49" charset="-122"/>
                </a:rPr>
                <a:t>=</a:t>
              </a:r>
              <a:r>
                <a:rPr lang="en-US" altLang="zh-CN" b="1" i="1" dirty="0">
                  <a:solidFill>
                    <a:srgbClr val="000099"/>
                  </a:solidFill>
                  <a:latin typeface="+mn-lt"/>
                  <a:ea typeface="黑体" pitchFamily="49" charset="-122"/>
                </a:rPr>
                <a:t> </a:t>
              </a:r>
              <a:r>
                <a:rPr lang="en-US" altLang="zh-CN" b="1" dirty="0">
                  <a:solidFill>
                    <a:srgbClr val="000099"/>
                  </a:solidFill>
                  <a:latin typeface="+mn-lt"/>
                  <a:ea typeface="黑体" pitchFamily="49" charset="-122"/>
                </a:rPr>
                <a:t>0</a:t>
              </a:r>
              <a:endParaRPr lang="zh-CN" altLang="en-US" b="1" dirty="0">
                <a:solidFill>
                  <a:srgbClr val="000099"/>
                </a:solidFill>
                <a:latin typeface="+mn-lt"/>
                <a:ea typeface="黑体" pitchFamily="49" charset="-122"/>
              </a:endParaRPr>
            </a:p>
          </p:txBody>
        </p:sp>
        <p:sp>
          <p:nvSpPr>
            <p:cNvPr id="74" name="TextBox 73"/>
            <p:cNvSpPr txBox="1"/>
            <p:nvPr/>
          </p:nvSpPr>
          <p:spPr bwMode="auto">
            <a:xfrm>
              <a:off x="2619584" y="3077348"/>
              <a:ext cx="5852996" cy="370017"/>
            </a:xfrm>
            <a:prstGeom prst="rect">
              <a:avLst/>
            </a:prstGeom>
            <a:noFill/>
            <a:ln w="25400">
              <a:noFill/>
            </a:ln>
          </p:spPr>
          <p:txBody>
            <a:bodyPr wrap="none">
              <a:spAutoFit/>
            </a:bodyPr>
            <a:lstStyle/>
            <a:p>
              <a:pPr>
                <a:buFont typeface="Wingdings" pitchFamily="2" charset="2"/>
                <a:buNone/>
                <a:defRPr/>
              </a:pPr>
              <a:r>
                <a:rPr lang="en-US" altLang="zh-CN" b="1" i="1" dirty="0">
                  <a:solidFill>
                    <a:srgbClr val="000099"/>
                  </a:solidFill>
                  <a:latin typeface="+mn-lt"/>
                  <a:ea typeface="黑体" pitchFamily="49" charset="-122"/>
                </a:rPr>
                <a:t>k</a:t>
              </a:r>
              <a:r>
                <a:rPr lang="en-US" altLang="zh-CN" b="1" dirty="0">
                  <a:solidFill>
                    <a:srgbClr val="000099"/>
                  </a:solidFill>
                  <a:latin typeface="+mn-lt"/>
                  <a:ea typeface="黑体" pitchFamily="49" charset="-122"/>
                </a:rPr>
                <a:t>+1</a:t>
              </a:r>
              <a:r>
                <a:rPr lang="zh-CN" altLang="en-US" b="1" dirty="0">
                  <a:solidFill>
                    <a:srgbClr val="000099"/>
                  </a:solidFill>
                  <a:latin typeface="+mn-lt"/>
                  <a:ea typeface="黑体" pitchFamily="49" charset="-122"/>
                </a:rPr>
                <a:t>，当</a:t>
              </a:r>
              <a:r>
                <a:rPr lang="en-US" altLang="zh-CN" b="1" i="1" dirty="0">
                  <a:solidFill>
                    <a:srgbClr val="000099"/>
                  </a:solidFill>
                  <a:latin typeface="+mn-lt"/>
                  <a:ea typeface="黑体" pitchFamily="49" charset="-122"/>
                </a:rPr>
                <a:t> </a:t>
              </a:r>
              <a:r>
                <a:rPr lang="en-US" altLang="zh-CN" b="1" dirty="0">
                  <a:solidFill>
                    <a:srgbClr val="000099"/>
                  </a:solidFill>
                  <a:latin typeface="+mn-lt"/>
                  <a:ea typeface="黑体" pitchFamily="49" charset="-122"/>
                </a:rPr>
                <a:t>0 ≤ </a:t>
              </a:r>
              <a:r>
                <a:rPr lang="en-US" altLang="zh-CN" b="1" i="1" dirty="0">
                  <a:solidFill>
                    <a:srgbClr val="000099"/>
                  </a:solidFill>
                  <a:latin typeface="+mn-lt"/>
                  <a:ea typeface="黑体" pitchFamily="49" charset="-122"/>
                </a:rPr>
                <a:t>k </a:t>
              </a:r>
              <a:r>
                <a:rPr lang="en-US" altLang="zh-CN" b="1" dirty="0">
                  <a:solidFill>
                    <a:srgbClr val="000099"/>
                  </a:solidFill>
                  <a:latin typeface="+mn-lt"/>
                  <a:ea typeface="黑体" pitchFamily="49" charset="-122"/>
                </a:rPr>
                <a:t>&lt; </a:t>
              </a:r>
              <a:r>
                <a:rPr lang="en-US" altLang="zh-CN" b="1" i="1" dirty="0">
                  <a:solidFill>
                    <a:srgbClr val="000099"/>
                  </a:solidFill>
                  <a:latin typeface="+mn-lt"/>
                  <a:ea typeface="黑体" pitchFamily="49" charset="-122"/>
                </a:rPr>
                <a:t>j</a:t>
              </a:r>
              <a:r>
                <a:rPr lang="en-US" altLang="zh-CN" b="1" dirty="0">
                  <a:solidFill>
                    <a:srgbClr val="000099"/>
                  </a:solidFill>
                  <a:latin typeface="+mn-lt"/>
                  <a:ea typeface="黑体" pitchFamily="49" charset="-122"/>
                </a:rPr>
                <a:t>-1, </a:t>
              </a:r>
              <a:r>
                <a:rPr lang="zh-CN" altLang="en-US" b="1" dirty="0">
                  <a:solidFill>
                    <a:srgbClr val="000099"/>
                  </a:solidFill>
                  <a:latin typeface="+mn-lt"/>
                  <a:ea typeface="黑体" pitchFamily="49" charset="-122"/>
                </a:rPr>
                <a:t>且使</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0</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1</a:t>
              </a:r>
              <a:r>
                <a:rPr lang="en-US" altLang="zh-CN" b="1" dirty="0">
                  <a:solidFill>
                    <a:srgbClr val="000099"/>
                  </a:solidFill>
                  <a:latin typeface="+mn-lt"/>
                  <a:ea typeface="黑体" pitchFamily="49" charset="-122"/>
                </a:rPr>
                <a:t>…</a:t>
              </a:r>
              <a:r>
                <a:rPr lang="en-US" altLang="zh-CN" b="1" dirty="0" err="1">
                  <a:solidFill>
                    <a:srgbClr val="000099"/>
                  </a:solidFill>
                  <a:latin typeface="+mn-lt"/>
                  <a:ea typeface="黑体" pitchFamily="49" charset="-122"/>
                </a:rPr>
                <a:t>p</a:t>
              </a:r>
              <a:r>
                <a:rPr lang="en-US" altLang="zh-CN" b="1" baseline="-25000" dirty="0" err="1">
                  <a:solidFill>
                    <a:srgbClr val="000099"/>
                  </a:solidFill>
                  <a:latin typeface="+mn-lt"/>
                  <a:ea typeface="黑体" pitchFamily="49" charset="-122"/>
                </a:rPr>
                <a:t>k</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j-k-1</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j-k</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j-1</a:t>
              </a:r>
              <a:r>
                <a:rPr lang="zh-CN" altLang="en-US" b="1" dirty="0">
                  <a:solidFill>
                    <a:srgbClr val="000099"/>
                  </a:solidFill>
                  <a:latin typeface="+mn-lt"/>
                  <a:ea typeface="黑体" pitchFamily="49" charset="-122"/>
                </a:rPr>
                <a:t>的最大数</a:t>
              </a:r>
            </a:p>
          </p:txBody>
        </p:sp>
        <p:sp>
          <p:nvSpPr>
            <p:cNvPr id="29758" name="AutoShape 32"/>
            <p:cNvSpPr>
              <a:spLocks/>
            </p:cNvSpPr>
            <p:nvPr/>
          </p:nvSpPr>
          <p:spPr bwMode="auto">
            <a:xfrm>
              <a:off x="2461383" y="2856780"/>
              <a:ext cx="127287" cy="896777"/>
            </a:xfrm>
            <a:prstGeom prst="leftBrace">
              <a:avLst>
                <a:gd name="adj1" fmla="val 85196"/>
                <a:gd name="adj2" fmla="val 50000"/>
              </a:avLst>
            </a:prstGeom>
            <a:noFill/>
            <a:ln w="38100">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 name="矩形 71"/>
            <p:cNvSpPr/>
            <p:nvPr/>
          </p:nvSpPr>
          <p:spPr bwMode="auto">
            <a:xfrm>
              <a:off x="1295636" y="3093229"/>
              <a:ext cx="1198539" cy="370017"/>
            </a:xfrm>
            <a:prstGeom prst="rect">
              <a:avLst/>
            </a:prstGeom>
          </p:spPr>
          <p:txBody>
            <a:bodyPr wrap="none">
              <a:spAutoFit/>
            </a:bodyPr>
            <a:lstStyle/>
            <a:p>
              <a:pPr>
                <a:defRPr/>
              </a:pPr>
              <a:r>
                <a:rPr lang="en-US" altLang="zh-CN" b="1" dirty="0">
                  <a:solidFill>
                    <a:srgbClr val="000099"/>
                  </a:solidFill>
                  <a:ea typeface="黑体" pitchFamily="49" charset="-122"/>
                </a:rPr>
                <a:t>next( </a:t>
              </a:r>
              <a:r>
                <a:rPr lang="en-US" altLang="zh-CN" b="1" i="1" dirty="0">
                  <a:solidFill>
                    <a:srgbClr val="000099"/>
                  </a:solidFill>
                  <a:latin typeface="+mn-lt"/>
                  <a:ea typeface="黑体" pitchFamily="49" charset="-122"/>
                </a:rPr>
                <a:t>j </a:t>
              </a:r>
              <a:r>
                <a:rPr lang="en-US" altLang="zh-CN" b="1" dirty="0">
                  <a:solidFill>
                    <a:srgbClr val="000099"/>
                  </a:solidFill>
                  <a:ea typeface="黑体" pitchFamily="49" charset="-122"/>
                </a:rPr>
                <a:t>) =</a:t>
              </a:r>
              <a:endParaRPr lang="zh-CN" altLang="en-US" dirty="0">
                <a:ea typeface="宋体" pitchFamily="2" charset="-122"/>
              </a:endParaRPr>
            </a:p>
          </p:txBody>
        </p:sp>
        <p:sp>
          <p:nvSpPr>
            <p:cNvPr id="75" name="TextBox 74"/>
            <p:cNvSpPr txBox="1"/>
            <p:nvPr/>
          </p:nvSpPr>
          <p:spPr bwMode="auto">
            <a:xfrm>
              <a:off x="2879929" y="3445777"/>
              <a:ext cx="1462059" cy="370017"/>
            </a:xfrm>
            <a:prstGeom prst="rect">
              <a:avLst/>
            </a:prstGeom>
            <a:noFill/>
            <a:ln w="25400">
              <a:noFill/>
            </a:ln>
          </p:spPr>
          <p:txBody>
            <a:bodyPr wrap="none">
              <a:spAutoFit/>
            </a:bodyPr>
            <a:lstStyle/>
            <a:p>
              <a:pPr>
                <a:buFont typeface="Wingdings" pitchFamily="2" charset="2"/>
                <a:buNone/>
                <a:defRPr/>
              </a:pPr>
              <a:r>
                <a:rPr lang="en-US" altLang="zh-CN" b="1" dirty="0">
                  <a:solidFill>
                    <a:srgbClr val="000099"/>
                  </a:solidFill>
                  <a:latin typeface="+mn-lt"/>
                  <a:ea typeface="黑体" pitchFamily="49" charset="-122"/>
                </a:rPr>
                <a:t>0</a:t>
              </a:r>
              <a:r>
                <a:rPr lang="zh-CN" altLang="en-US" b="1" dirty="0">
                  <a:solidFill>
                    <a:srgbClr val="000099"/>
                  </a:solidFill>
                  <a:latin typeface="+mn-lt"/>
                  <a:ea typeface="黑体" pitchFamily="49" charset="-122"/>
                </a:rPr>
                <a:t>，其他情况</a:t>
              </a:r>
            </a:p>
          </p:txBody>
        </p:sp>
      </p:grpSp>
      <p:sp>
        <p:nvSpPr>
          <p:cNvPr id="29702" name="TextBox 2"/>
          <p:cNvSpPr txBox="1">
            <a:spLocks noChangeArrowheads="1"/>
          </p:cNvSpPr>
          <p:nvPr/>
        </p:nvSpPr>
        <p:spPr bwMode="auto">
          <a:xfrm>
            <a:off x="1187450" y="3681028"/>
            <a:ext cx="66214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b="1" dirty="0">
                <a:solidFill>
                  <a:srgbClr val="C00000"/>
                </a:solidFill>
                <a:ea typeface="黑体" pitchFamily="2" charset="-122"/>
              </a:rPr>
              <a:t>可按定义直接计算</a:t>
            </a:r>
            <a:r>
              <a:rPr lang="en-US" altLang="zh-CN" b="1" dirty="0">
                <a:solidFill>
                  <a:srgbClr val="C00000"/>
                </a:solidFill>
                <a:ea typeface="黑体" pitchFamily="2" charset="-122"/>
              </a:rPr>
              <a:t>next</a:t>
            </a:r>
            <a:r>
              <a:rPr lang="zh-CN" altLang="en-US" b="1" dirty="0">
                <a:solidFill>
                  <a:srgbClr val="C00000"/>
                </a:solidFill>
                <a:ea typeface="黑体" pitchFamily="2" charset="-122"/>
              </a:rPr>
              <a:t>，下面介绍一种快速的计算</a:t>
            </a:r>
            <a:r>
              <a:rPr lang="en-US" altLang="zh-CN" b="1" dirty="0">
                <a:solidFill>
                  <a:srgbClr val="C00000"/>
                </a:solidFill>
                <a:ea typeface="黑体" pitchFamily="2" charset="-122"/>
              </a:rPr>
              <a:t>next</a:t>
            </a:r>
            <a:r>
              <a:rPr lang="zh-CN" altLang="en-US" b="1" dirty="0">
                <a:solidFill>
                  <a:srgbClr val="C00000"/>
                </a:solidFill>
                <a:ea typeface="黑体" pitchFamily="2" charset="-122"/>
              </a:rPr>
              <a:t>的方法</a:t>
            </a:r>
          </a:p>
        </p:txBody>
      </p:sp>
      <p:grpSp>
        <p:nvGrpSpPr>
          <p:cNvPr id="29704" name="组合 66"/>
          <p:cNvGrpSpPr>
            <a:grpSpLocks/>
          </p:cNvGrpSpPr>
          <p:nvPr/>
        </p:nvGrpSpPr>
        <p:grpSpPr bwMode="auto">
          <a:xfrm>
            <a:off x="2716213" y="4559226"/>
            <a:ext cx="6346825" cy="361950"/>
            <a:chOff x="2976563" y="4760913"/>
            <a:chExt cx="6346793" cy="361950"/>
          </a:xfrm>
        </p:grpSpPr>
        <p:sp>
          <p:nvSpPr>
            <p:cNvPr id="29744" name="TextBox 33"/>
            <p:cNvSpPr txBox="1">
              <a:spLocks noChangeArrowheads="1"/>
            </p:cNvSpPr>
            <p:nvPr/>
          </p:nvSpPr>
          <p:spPr bwMode="auto">
            <a:xfrm>
              <a:off x="2976563" y="4760913"/>
              <a:ext cx="334962"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P</a:t>
              </a:r>
              <a:endParaRPr lang="zh-CN" altLang="en-US" sz="1600" b="1">
                <a:solidFill>
                  <a:srgbClr val="000099"/>
                </a:solidFill>
                <a:ea typeface="黑体" pitchFamily="2" charset="-122"/>
              </a:endParaRPr>
            </a:p>
          </p:txBody>
        </p:sp>
        <p:sp>
          <p:nvSpPr>
            <p:cNvPr id="29745" name="矩形 34"/>
            <p:cNvSpPr>
              <a:spLocks noChangeArrowheads="1"/>
            </p:cNvSpPr>
            <p:nvPr/>
          </p:nvSpPr>
          <p:spPr bwMode="auto">
            <a:xfrm>
              <a:off x="4663897" y="4800600"/>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9746" name="矩形 35"/>
            <p:cNvSpPr>
              <a:spLocks noChangeArrowheads="1"/>
            </p:cNvSpPr>
            <p:nvPr/>
          </p:nvSpPr>
          <p:spPr bwMode="auto">
            <a:xfrm>
              <a:off x="5179745" y="4800600"/>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9747" name="矩形 36"/>
            <p:cNvSpPr>
              <a:spLocks noChangeArrowheads="1"/>
            </p:cNvSpPr>
            <p:nvPr/>
          </p:nvSpPr>
          <p:spPr bwMode="auto">
            <a:xfrm>
              <a:off x="5695593" y="4800600"/>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c</a:t>
              </a:r>
              <a:endParaRPr lang="en-US" altLang="zh-CN" sz="1600" b="1" baseline="-25000">
                <a:solidFill>
                  <a:schemeClr val="bg2"/>
                </a:solidFill>
                <a:ea typeface="仿宋_GB2312" pitchFamily="49" charset="-122"/>
              </a:endParaRPr>
            </a:p>
          </p:txBody>
        </p:sp>
        <p:sp>
          <p:nvSpPr>
            <p:cNvPr id="29748" name="矩形 37"/>
            <p:cNvSpPr>
              <a:spLocks noChangeArrowheads="1"/>
            </p:cNvSpPr>
            <p:nvPr/>
          </p:nvSpPr>
          <p:spPr bwMode="auto">
            <a:xfrm>
              <a:off x="6211441" y="4800600"/>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9749" name="矩形 38"/>
            <p:cNvSpPr>
              <a:spLocks noChangeArrowheads="1"/>
            </p:cNvSpPr>
            <p:nvPr/>
          </p:nvSpPr>
          <p:spPr bwMode="auto">
            <a:xfrm>
              <a:off x="6727290" y="4800600"/>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9750" name="矩形 65"/>
            <p:cNvSpPr>
              <a:spLocks noChangeArrowheads="1"/>
            </p:cNvSpPr>
            <p:nvPr/>
          </p:nvSpPr>
          <p:spPr bwMode="auto">
            <a:xfrm>
              <a:off x="7248704" y="4800600"/>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9751" name="矩形 67"/>
            <p:cNvSpPr>
              <a:spLocks noChangeArrowheads="1"/>
            </p:cNvSpPr>
            <p:nvPr/>
          </p:nvSpPr>
          <p:spPr bwMode="auto">
            <a:xfrm>
              <a:off x="4148048" y="4800600"/>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9752" name="矩形 68"/>
            <p:cNvSpPr>
              <a:spLocks noChangeArrowheads="1"/>
            </p:cNvSpPr>
            <p:nvPr/>
          </p:nvSpPr>
          <p:spPr bwMode="auto">
            <a:xfrm>
              <a:off x="3632200" y="4800600"/>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9753" name="矩形 65"/>
            <p:cNvSpPr>
              <a:spLocks noChangeArrowheads="1"/>
            </p:cNvSpPr>
            <p:nvPr/>
          </p:nvSpPr>
          <p:spPr bwMode="auto">
            <a:xfrm>
              <a:off x="7764552" y="4800600"/>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9754" name="矩形 65"/>
            <p:cNvSpPr>
              <a:spLocks noChangeArrowheads="1"/>
            </p:cNvSpPr>
            <p:nvPr/>
          </p:nvSpPr>
          <p:spPr bwMode="auto">
            <a:xfrm>
              <a:off x="8291660" y="4789510"/>
              <a:ext cx="515848" cy="282575"/>
            </a:xfrm>
            <a:prstGeom prst="rect">
              <a:avLst/>
            </a:prstGeom>
            <a:solidFill>
              <a:srgbClr val="FFFF00"/>
            </a:solidFill>
            <a:ln w="9525">
              <a:solidFill>
                <a:schemeClr val="accent1"/>
              </a:solidFill>
              <a:miter lim="800000"/>
              <a:headEnd/>
              <a:tailEnd/>
            </a:ln>
          </p:spPr>
          <p:txBody>
            <a:bodyPr wrap="none"/>
            <a:lstStyle/>
            <a:p>
              <a:pPr algn="ctr"/>
              <a:r>
                <a:rPr lang="en-US" altLang="zh-CN" sz="1600" b="1">
                  <a:solidFill>
                    <a:schemeClr val="bg2"/>
                  </a:solidFill>
                  <a:ea typeface="仿宋_GB2312" pitchFamily="49" charset="-122"/>
                </a:rPr>
                <a:t>e</a:t>
              </a:r>
              <a:endParaRPr lang="en-US" altLang="zh-CN" sz="1600" b="1" baseline="-25000">
                <a:solidFill>
                  <a:schemeClr val="bg2"/>
                </a:solidFill>
                <a:ea typeface="仿宋_GB2312" pitchFamily="49" charset="-122"/>
              </a:endParaRPr>
            </a:p>
          </p:txBody>
        </p:sp>
        <p:sp>
          <p:nvSpPr>
            <p:cNvPr id="29755" name="矩形 65"/>
            <p:cNvSpPr>
              <a:spLocks noChangeArrowheads="1"/>
            </p:cNvSpPr>
            <p:nvPr/>
          </p:nvSpPr>
          <p:spPr bwMode="auto">
            <a:xfrm>
              <a:off x="8807508" y="4789510"/>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x</a:t>
              </a:r>
              <a:endParaRPr lang="en-US" altLang="zh-CN" sz="1600" b="1" baseline="-25000">
                <a:solidFill>
                  <a:schemeClr val="bg2"/>
                </a:solidFill>
                <a:ea typeface="仿宋_GB2312" pitchFamily="49" charset="-122"/>
              </a:endParaRPr>
            </a:p>
          </p:txBody>
        </p:sp>
      </p:grpSp>
      <p:grpSp>
        <p:nvGrpSpPr>
          <p:cNvPr id="29705" name="组合 67"/>
          <p:cNvGrpSpPr>
            <a:grpSpLocks/>
          </p:cNvGrpSpPr>
          <p:nvPr/>
        </p:nvGrpSpPr>
        <p:grpSpPr bwMode="auto">
          <a:xfrm>
            <a:off x="2482850" y="4878313"/>
            <a:ext cx="6580188" cy="338138"/>
            <a:chOff x="2743200" y="5080000"/>
            <a:chExt cx="6580156" cy="338138"/>
          </a:xfrm>
        </p:grpSpPr>
        <p:sp>
          <p:nvSpPr>
            <p:cNvPr id="29731" name="TextBox 33"/>
            <p:cNvSpPr txBox="1">
              <a:spLocks noChangeArrowheads="1"/>
            </p:cNvSpPr>
            <p:nvPr/>
          </p:nvSpPr>
          <p:spPr bwMode="auto">
            <a:xfrm>
              <a:off x="2743200" y="5080000"/>
              <a:ext cx="8016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next(j)</a:t>
              </a:r>
              <a:endParaRPr lang="zh-CN" altLang="en-US" sz="1600" b="1">
                <a:solidFill>
                  <a:srgbClr val="000099"/>
                </a:solidFill>
                <a:ea typeface="黑体" pitchFamily="2" charset="-122"/>
              </a:endParaRPr>
            </a:p>
          </p:txBody>
        </p:sp>
        <p:grpSp>
          <p:nvGrpSpPr>
            <p:cNvPr id="29732" name="组合 3"/>
            <p:cNvGrpSpPr>
              <a:grpSpLocks/>
            </p:cNvGrpSpPr>
            <p:nvPr/>
          </p:nvGrpSpPr>
          <p:grpSpPr bwMode="auto">
            <a:xfrm>
              <a:off x="3632200" y="5119688"/>
              <a:ext cx="4648200" cy="282575"/>
              <a:chOff x="3632212" y="5119543"/>
              <a:chExt cx="4648200" cy="282575"/>
            </a:xfrm>
          </p:grpSpPr>
          <p:sp>
            <p:nvSpPr>
              <p:cNvPr id="29735" name="矩形 34"/>
              <p:cNvSpPr>
                <a:spLocks noChangeArrowheads="1"/>
              </p:cNvSpPr>
              <p:nvPr/>
            </p:nvSpPr>
            <p:spPr bwMode="auto">
              <a:xfrm>
                <a:off x="4663909" y="5119543"/>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0</a:t>
                </a:r>
                <a:endParaRPr lang="en-US" altLang="zh-CN" sz="1600" b="1" baseline="-25000">
                  <a:solidFill>
                    <a:schemeClr val="bg2"/>
                  </a:solidFill>
                  <a:ea typeface="仿宋_GB2312" pitchFamily="49" charset="-122"/>
                </a:endParaRPr>
              </a:p>
            </p:txBody>
          </p:sp>
          <p:sp>
            <p:nvSpPr>
              <p:cNvPr id="29736" name="矩形 35"/>
              <p:cNvSpPr>
                <a:spLocks noChangeArrowheads="1"/>
              </p:cNvSpPr>
              <p:nvPr/>
            </p:nvSpPr>
            <p:spPr bwMode="auto">
              <a:xfrm>
                <a:off x="5179757" y="5119543"/>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1</a:t>
                </a:r>
                <a:endParaRPr lang="en-US" altLang="zh-CN" sz="1600" b="1" baseline="-25000">
                  <a:solidFill>
                    <a:schemeClr val="bg2"/>
                  </a:solidFill>
                  <a:ea typeface="仿宋_GB2312" pitchFamily="49" charset="-122"/>
                </a:endParaRPr>
              </a:p>
            </p:txBody>
          </p:sp>
          <p:sp>
            <p:nvSpPr>
              <p:cNvPr id="29737" name="矩形 36"/>
              <p:cNvSpPr>
                <a:spLocks noChangeArrowheads="1"/>
              </p:cNvSpPr>
              <p:nvPr/>
            </p:nvSpPr>
            <p:spPr bwMode="auto">
              <a:xfrm>
                <a:off x="5695605" y="5119543"/>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2</a:t>
                </a:r>
                <a:endParaRPr lang="en-US" altLang="zh-CN" sz="1600" b="1" baseline="-25000">
                  <a:solidFill>
                    <a:schemeClr val="bg2"/>
                  </a:solidFill>
                  <a:ea typeface="仿宋_GB2312" pitchFamily="49" charset="-122"/>
                </a:endParaRPr>
              </a:p>
            </p:txBody>
          </p:sp>
          <p:sp>
            <p:nvSpPr>
              <p:cNvPr id="29738" name="矩形 37"/>
              <p:cNvSpPr>
                <a:spLocks noChangeArrowheads="1"/>
              </p:cNvSpPr>
              <p:nvPr/>
            </p:nvSpPr>
            <p:spPr bwMode="auto">
              <a:xfrm>
                <a:off x="6211453" y="5119543"/>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0</a:t>
                </a:r>
                <a:endParaRPr lang="en-US" altLang="zh-CN" sz="1600" b="1" baseline="-25000">
                  <a:solidFill>
                    <a:schemeClr val="bg2"/>
                  </a:solidFill>
                  <a:ea typeface="仿宋_GB2312" pitchFamily="49" charset="-122"/>
                </a:endParaRPr>
              </a:p>
            </p:txBody>
          </p:sp>
          <p:sp>
            <p:nvSpPr>
              <p:cNvPr id="29739" name="矩形 38"/>
              <p:cNvSpPr>
                <a:spLocks noChangeArrowheads="1"/>
              </p:cNvSpPr>
              <p:nvPr/>
            </p:nvSpPr>
            <p:spPr bwMode="auto">
              <a:xfrm>
                <a:off x="6727302" y="5119543"/>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1</a:t>
                </a:r>
                <a:endParaRPr lang="en-US" altLang="zh-CN" sz="1600" b="1" baseline="-25000">
                  <a:solidFill>
                    <a:schemeClr val="bg2"/>
                  </a:solidFill>
                  <a:ea typeface="仿宋_GB2312" pitchFamily="49" charset="-122"/>
                </a:endParaRPr>
              </a:p>
            </p:txBody>
          </p:sp>
          <p:sp>
            <p:nvSpPr>
              <p:cNvPr id="29740" name="矩形 65"/>
              <p:cNvSpPr>
                <a:spLocks noChangeArrowheads="1"/>
              </p:cNvSpPr>
              <p:nvPr/>
            </p:nvSpPr>
            <p:spPr bwMode="auto">
              <a:xfrm>
                <a:off x="7248716" y="5119543"/>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2</a:t>
                </a:r>
                <a:endParaRPr lang="en-US" altLang="zh-CN" sz="1600" b="1" baseline="-25000">
                  <a:solidFill>
                    <a:schemeClr val="bg2"/>
                  </a:solidFill>
                  <a:ea typeface="仿宋_GB2312" pitchFamily="49" charset="-122"/>
                </a:endParaRPr>
              </a:p>
            </p:txBody>
          </p:sp>
          <p:sp>
            <p:nvSpPr>
              <p:cNvPr id="29741" name="矩形 67"/>
              <p:cNvSpPr>
                <a:spLocks noChangeArrowheads="1"/>
              </p:cNvSpPr>
              <p:nvPr/>
            </p:nvSpPr>
            <p:spPr bwMode="auto">
              <a:xfrm>
                <a:off x="4148060" y="5119543"/>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0</a:t>
                </a:r>
                <a:endParaRPr lang="en-US" altLang="zh-CN" sz="1600" b="1" baseline="-25000">
                  <a:solidFill>
                    <a:schemeClr val="bg2"/>
                  </a:solidFill>
                  <a:ea typeface="仿宋_GB2312" pitchFamily="49" charset="-122"/>
                </a:endParaRPr>
              </a:p>
            </p:txBody>
          </p:sp>
          <p:sp>
            <p:nvSpPr>
              <p:cNvPr id="29742" name="矩形 68"/>
              <p:cNvSpPr>
                <a:spLocks noChangeArrowheads="1"/>
              </p:cNvSpPr>
              <p:nvPr/>
            </p:nvSpPr>
            <p:spPr bwMode="auto">
              <a:xfrm>
                <a:off x="3632212" y="5119543"/>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-1</a:t>
                </a:r>
                <a:endParaRPr lang="en-US" altLang="zh-CN" sz="1600" b="1" baseline="-25000">
                  <a:solidFill>
                    <a:schemeClr val="bg2"/>
                  </a:solidFill>
                  <a:ea typeface="仿宋_GB2312" pitchFamily="49" charset="-122"/>
                </a:endParaRPr>
              </a:p>
            </p:txBody>
          </p:sp>
          <p:sp>
            <p:nvSpPr>
              <p:cNvPr id="29743" name="矩形 65"/>
              <p:cNvSpPr>
                <a:spLocks noChangeArrowheads="1"/>
              </p:cNvSpPr>
              <p:nvPr/>
            </p:nvSpPr>
            <p:spPr bwMode="auto">
              <a:xfrm>
                <a:off x="7764564" y="5119543"/>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3</a:t>
                </a:r>
                <a:endParaRPr lang="en-US" altLang="zh-CN" sz="1600" b="1" baseline="-25000">
                  <a:solidFill>
                    <a:schemeClr val="bg2"/>
                  </a:solidFill>
                  <a:ea typeface="仿宋_GB2312" pitchFamily="49" charset="-122"/>
                </a:endParaRPr>
              </a:p>
            </p:txBody>
          </p:sp>
        </p:grpSp>
        <p:sp>
          <p:nvSpPr>
            <p:cNvPr id="29733" name="矩形 65"/>
            <p:cNvSpPr>
              <a:spLocks noChangeArrowheads="1"/>
            </p:cNvSpPr>
            <p:nvPr/>
          </p:nvSpPr>
          <p:spPr bwMode="auto">
            <a:xfrm>
              <a:off x="8291660" y="5118127"/>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4</a:t>
              </a:r>
              <a:endParaRPr lang="en-US" altLang="zh-CN" sz="1600" b="1" baseline="-25000">
                <a:solidFill>
                  <a:schemeClr val="bg2"/>
                </a:solidFill>
                <a:ea typeface="仿宋_GB2312" pitchFamily="49" charset="-122"/>
              </a:endParaRPr>
            </a:p>
          </p:txBody>
        </p:sp>
        <p:sp>
          <p:nvSpPr>
            <p:cNvPr id="29734" name="矩形 65"/>
            <p:cNvSpPr>
              <a:spLocks noChangeArrowheads="1"/>
            </p:cNvSpPr>
            <p:nvPr/>
          </p:nvSpPr>
          <p:spPr bwMode="auto">
            <a:xfrm>
              <a:off x="8807508" y="5118127"/>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t>
              </a:r>
              <a:endParaRPr lang="en-US" altLang="zh-CN" sz="1600" b="1" baseline="-25000">
                <a:solidFill>
                  <a:schemeClr val="bg2"/>
                </a:solidFill>
                <a:ea typeface="仿宋_GB2312" pitchFamily="49" charset="-122"/>
              </a:endParaRPr>
            </a:p>
          </p:txBody>
        </p:sp>
      </p:grpSp>
      <p:grpSp>
        <p:nvGrpSpPr>
          <p:cNvPr id="29706" name="组合 68"/>
          <p:cNvGrpSpPr>
            <a:grpSpLocks/>
          </p:cNvGrpSpPr>
          <p:nvPr/>
        </p:nvGrpSpPr>
        <p:grpSpPr bwMode="auto">
          <a:xfrm>
            <a:off x="2530475" y="4221088"/>
            <a:ext cx="6532563" cy="338138"/>
            <a:chOff x="2790825" y="4422775"/>
            <a:chExt cx="6532531" cy="338138"/>
          </a:xfrm>
        </p:grpSpPr>
        <p:sp>
          <p:nvSpPr>
            <p:cNvPr id="29717" name="TextBox 33"/>
            <p:cNvSpPr txBox="1">
              <a:spLocks noChangeArrowheads="1"/>
            </p:cNvSpPr>
            <p:nvPr/>
          </p:nvSpPr>
          <p:spPr bwMode="auto">
            <a:xfrm>
              <a:off x="2790825" y="4422775"/>
              <a:ext cx="6572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zh-CN" altLang="en-US" sz="1600" b="1">
                  <a:solidFill>
                    <a:srgbClr val="000099"/>
                  </a:solidFill>
                  <a:ea typeface="黑体" pitchFamily="2" charset="-122"/>
                </a:rPr>
                <a:t>下标</a:t>
              </a:r>
              <a:r>
                <a:rPr lang="en-US" altLang="zh-CN" sz="1600" b="1">
                  <a:solidFill>
                    <a:srgbClr val="000099"/>
                  </a:solidFill>
                  <a:ea typeface="黑体" pitchFamily="2" charset="-122"/>
                </a:rPr>
                <a:t>j</a:t>
              </a:r>
              <a:endParaRPr lang="zh-CN" altLang="en-US" sz="1600" b="1">
                <a:solidFill>
                  <a:srgbClr val="000099"/>
                </a:solidFill>
                <a:ea typeface="黑体" pitchFamily="2" charset="-122"/>
              </a:endParaRPr>
            </a:p>
          </p:txBody>
        </p:sp>
        <p:grpSp>
          <p:nvGrpSpPr>
            <p:cNvPr id="29718" name="组合 65"/>
            <p:cNvGrpSpPr>
              <a:grpSpLocks/>
            </p:cNvGrpSpPr>
            <p:nvPr/>
          </p:nvGrpSpPr>
          <p:grpSpPr bwMode="auto">
            <a:xfrm>
              <a:off x="3632200" y="4451350"/>
              <a:ext cx="5691156" cy="282589"/>
              <a:chOff x="3632200" y="4451350"/>
              <a:chExt cx="5691156" cy="282589"/>
            </a:xfrm>
          </p:grpSpPr>
          <p:grpSp>
            <p:nvGrpSpPr>
              <p:cNvPr id="29719" name="组合 3"/>
              <p:cNvGrpSpPr>
                <a:grpSpLocks/>
              </p:cNvGrpSpPr>
              <p:nvPr/>
            </p:nvGrpSpPr>
            <p:grpSpPr bwMode="auto">
              <a:xfrm>
                <a:off x="3632200" y="4451350"/>
                <a:ext cx="4648200" cy="282575"/>
                <a:chOff x="1496766" y="3466143"/>
                <a:chExt cx="4649200" cy="282076"/>
              </a:xfrm>
            </p:grpSpPr>
            <p:sp>
              <p:nvSpPr>
                <p:cNvPr id="29722" name="矩形 34"/>
                <p:cNvSpPr>
                  <a:spLocks noChangeArrowheads="1"/>
                </p:cNvSpPr>
                <p:nvPr/>
              </p:nvSpPr>
              <p:spPr bwMode="auto">
                <a:xfrm>
                  <a:off x="2528685" y="3466143"/>
                  <a:ext cx="515959" cy="28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sz="1600" b="1">
                      <a:solidFill>
                        <a:schemeClr val="bg2"/>
                      </a:solidFill>
                      <a:ea typeface="仿宋_GB2312" pitchFamily="49" charset="-122"/>
                    </a:rPr>
                    <a:t>2</a:t>
                  </a:r>
                  <a:endParaRPr lang="en-US" altLang="zh-CN" sz="1600" b="1" baseline="-25000">
                    <a:solidFill>
                      <a:schemeClr val="bg2"/>
                    </a:solidFill>
                    <a:ea typeface="仿宋_GB2312" pitchFamily="49" charset="-122"/>
                  </a:endParaRPr>
                </a:p>
              </p:txBody>
            </p:sp>
            <p:sp>
              <p:nvSpPr>
                <p:cNvPr id="29723" name="矩形 35"/>
                <p:cNvSpPr>
                  <a:spLocks noChangeArrowheads="1"/>
                </p:cNvSpPr>
                <p:nvPr/>
              </p:nvSpPr>
              <p:spPr bwMode="auto">
                <a:xfrm>
                  <a:off x="3044644" y="3466143"/>
                  <a:ext cx="515959" cy="28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sz="1600" b="1">
                      <a:solidFill>
                        <a:schemeClr val="bg2"/>
                      </a:solidFill>
                      <a:ea typeface="仿宋_GB2312" pitchFamily="49" charset="-122"/>
                    </a:rPr>
                    <a:t>3</a:t>
                  </a:r>
                  <a:endParaRPr lang="en-US" altLang="zh-CN" sz="1600" b="1" baseline="-25000">
                    <a:solidFill>
                      <a:schemeClr val="bg2"/>
                    </a:solidFill>
                    <a:ea typeface="仿宋_GB2312" pitchFamily="49" charset="-122"/>
                  </a:endParaRPr>
                </a:p>
              </p:txBody>
            </p:sp>
            <p:sp>
              <p:nvSpPr>
                <p:cNvPr id="29724" name="矩形 36"/>
                <p:cNvSpPr>
                  <a:spLocks noChangeArrowheads="1"/>
                </p:cNvSpPr>
                <p:nvPr/>
              </p:nvSpPr>
              <p:spPr bwMode="auto">
                <a:xfrm>
                  <a:off x="3560603" y="3466143"/>
                  <a:ext cx="515959" cy="28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sz="1600" b="1">
                      <a:solidFill>
                        <a:schemeClr val="bg2"/>
                      </a:solidFill>
                      <a:ea typeface="仿宋_GB2312" pitchFamily="49" charset="-122"/>
                    </a:rPr>
                    <a:t>4</a:t>
                  </a:r>
                  <a:endParaRPr lang="en-US" altLang="zh-CN" sz="1600" b="1" baseline="-25000">
                    <a:solidFill>
                      <a:schemeClr val="bg2"/>
                    </a:solidFill>
                    <a:ea typeface="仿宋_GB2312" pitchFamily="49" charset="-122"/>
                  </a:endParaRPr>
                </a:p>
              </p:txBody>
            </p:sp>
            <p:sp>
              <p:nvSpPr>
                <p:cNvPr id="29725" name="矩形 37"/>
                <p:cNvSpPr>
                  <a:spLocks noChangeArrowheads="1"/>
                </p:cNvSpPr>
                <p:nvPr/>
              </p:nvSpPr>
              <p:spPr bwMode="auto">
                <a:xfrm>
                  <a:off x="4076562" y="3466143"/>
                  <a:ext cx="515959" cy="28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sz="1600" b="1">
                      <a:solidFill>
                        <a:schemeClr val="bg2"/>
                      </a:solidFill>
                      <a:ea typeface="仿宋_GB2312" pitchFamily="49" charset="-122"/>
                    </a:rPr>
                    <a:t>5</a:t>
                  </a:r>
                  <a:endParaRPr lang="en-US" altLang="zh-CN" sz="1600" b="1" baseline="-25000">
                    <a:solidFill>
                      <a:schemeClr val="bg2"/>
                    </a:solidFill>
                    <a:ea typeface="仿宋_GB2312" pitchFamily="49" charset="-122"/>
                  </a:endParaRPr>
                </a:p>
              </p:txBody>
            </p:sp>
            <p:sp>
              <p:nvSpPr>
                <p:cNvPr id="29726" name="矩形 38"/>
                <p:cNvSpPr>
                  <a:spLocks noChangeArrowheads="1"/>
                </p:cNvSpPr>
                <p:nvPr/>
              </p:nvSpPr>
              <p:spPr bwMode="auto">
                <a:xfrm>
                  <a:off x="4592522" y="3466143"/>
                  <a:ext cx="515959" cy="28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sz="1600" b="1">
                      <a:solidFill>
                        <a:schemeClr val="bg2"/>
                      </a:solidFill>
                      <a:ea typeface="仿宋_GB2312" pitchFamily="49" charset="-122"/>
                    </a:rPr>
                    <a:t>6</a:t>
                  </a:r>
                  <a:endParaRPr lang="en-US" altLang="zh-CN" sz="1600" b="1" baseline="-25000">
                    <a:solidFill>
                      <a:schemeClr val="bg2"/>
                    </a:solidFill>
                    <a:ea typeface="仿宋_GB2312" pitchFamily="49" charset="-122"/>
                  </a:endParaRPr>
                </a:p>
              </p:txBody>
            </p:sp>
            <p:sp>
              <p:nvSpPr>
                <p:cNvPr id="29727" name="矩形 65"/>
                <p:cNvSpPr>
                  <a:spLocks noChangeArrowheads="1"/>
                </p:cNvSpPr>
                <p:nvPr/>
              </p:nvSpPr>
              <p:spPr bwMode="auto">
                <a:xfrm>
                  <a:off x="5114048" y="3466143"/>
                  <a:ext cx="515959" cy="28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sz="1600" b="1">
                      <a:solidFill>
                        <a:schemeClr val="bg2"/>
                      </a:solidFill>
                      <a:ea typeface="仿宋_GB2312" pitchFamily="49" charset="-122"/>
                    </a:rPr>
                    <a:t>7</a:t>
                  </a:r>
                  <a:endParaRPr lang="en-US" altLang="zh-CN" sz="1600" b="1" baseline="-25000">
                    <a:solidFill>
                      <a:schemeClr val="bg2"/>
                    </a:solidFill>
                    <a:ea typeface="仿宋_GB2312" pitchFamily="49" charset="-122"/>
                  </a:endParaRPr>
                </a:p>
              </p:txBody>
            </p:sp>
            <p:sp>
              <p:nvSpPr>
                <p:cNvPr id="29728" name="矩形 67"/>
                <p:cNvSpPr>
                  <a:spLocks noChangeArrowheads="1"/>
                </p:cNvSpPr>
                <p:nvPr/>
              </p:nvSpPr>
              <p:spPr bwMode="auto">
                <a:xfrm>
                  <a:off x="2012725" y="3466143"/>
                  <a:ext cx="515959" cy="28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sz="1600" b="1">
                      <a:solidFill>
                        <a:schemeClr val="bg2"/>
                      </a:solidFill>
                      <a:ea typeface="仿宋_GB2312" pitchFamily="49" charset="-122"/>
                    </a:rPr>
                    <a:t>1</a:t>
                  </a:r>
                  <a:endParaRPr lang="en-US" altLang="zh-CN" sz="1600" b="1" baseline="-25000">
                    <a:solidFill>
                      <a:schemeClr val="bg2"/>
                    </a:solidFill>
                    <a:ea typeface="仿宋_GB2312" pitchFamily="49" charset="-122"/>
                  </a:endParaRPr>
                </a:p>
              </p:txBody>
            </p:sp>
            <p:sp>
              <p:nvSpPr>
                <p:cNvPr id="29729" name="矩形 68"/>
                <p:cNvSpPr>
                  <a:spLocks noChangeArrowheads="1"/>
                </p:cNvSpPr>
                <p:nvPr/>
              </p:nvSpPr>
              <p:spPr bwMode="auto">
                <a:xfrm>
                  <a:off x="1496766" y="3466143"/>
                  <a:ext cx="515959" cy="28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sz="1600" b="1">
                      <a:solidFill>
                        <a:schemeClr val="bg2"/>
                      </a:solidFill>
                      <a:ea typeface="仿宋_GB2312" pitchFamily="49" charset="-122"/>
                    </a:rPr>
                    <a:t>0</a:t>
                  </a:r>
                  <a:endParaRPr lang="en-US" altLang="zh-CN" sz="1600" b="1" baseline="-25000">
                    <a:solidFill>
                      <a:schemeClr val="bg2"/>
                    </a:solidFill>
                    <a:ea typeface="仿宋_GB2312" pitchFamily="49" charset="-122"/>
                  </a:endParaRPr>
                </a:p>
              </p:txBody>
            </p:sp>
            <p:sp>
              <p:nvSpPr>
                <p:cNvPr id="29730" name="矩形 65"/>
                <p:cNvSpPr>
                  <a:spLocks noChangeArrowheads="1"/>
                </p:cNvSpPr>
                <p:nvPr/>
              </p:nvSpPr>
              <p:spPr bwMode="auto">
                <a:xfrm>
                  <a:off x="5630007" y="3466143"/>
                  <a:ext cx="515959" cy="28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sz="1600" b="1">
                      <a:solidFill>
                        <a:schemeClr val="bg2"/>
                      </a:solidFill>
                      <a:ea typeface="仿宋_GB2312" pitchFamily="49" charset="-122"/>
                    </a:rPr>
                    <a:t>8</a:t>
                  </a:r>
                  <a:endParaRPr lang="en-US" altLang="zh-CN" sz="1600" b="1" baseline="-25000">
                    <a:solidFill>
                      <a:schemeClr val="bg2"/>
                    </a:solidFill>
                    <a:ea typeface="仿宋_GB2312" pitchFamily="49" charset="-122"/>
                  </a:endParaRPr>
                </a:p>
              </p:txBody>
            </p:sp>
          </p:grpSp>
          <p:sp>
            <p:nvSpPr>
              <p:cNvPr id="29720" name="矩形 65"/>
              <p:cNvSpPr>
                <a:spLocks noChangeArrowheads="1"/>
              </p:cNvSpPr>
              <p:nvPr/>
            </p:nvSpPr>
            <p:spPr bwMode="auto">
              <a:xfrm>
                <a:off x="8296326" y="4451364"/>
                <a:ext cx="515848"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sz="1600" b="1">
                    <a:solidFill>
                      <a:schemeClr val="bg2"/>
                    </a:solidFill>
                    <a:ea typeface="仿宋_GB2312" pitchFamily="49" charset="-122"/>
                  </a:rPr>
                  <a:t>9</a:t>
                </a:r>
                <a:endParaRPr lang="en-US" altLang="zh-CN" sz="1600" b="1" baseline="-25000">
                  <a:solidFill>
                    <a:schemeClr val="bg2"/>
                  </a:solidFill>
                  <a:ea typeface="仿宋_GB2312" pitchFamily="49" charset="-122"/>
                </a:endParaRPr>
              </a:p>
            </p:txBody>
          </p:sp>
          <p:sp>
            <p:nvSpPr>
              <p:cNvPr id="29721" name="矩形 65"/>
              <p:cNvSpPr>
                <a:spLocks noChangeArrowheads="1"/>
              </p:cNvSpPr>
              <p:nvPr/>
            </p:nvSpPr>
            <p:spPr bwMode="auto">
              <a:xfrm>
                <a:off x="8807508" y="4451364"/>
                <a:ext cx="515848"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sz="1600" b="1">
                    <a:solidFill>
                      <a:schemeClr val="bg2"/>
                    </a:solidFill>
                    <a:ea typeface="仿宋_GB2312" pitchFamily="49" charset="-122"/>
                  </a:rPr>
                  <a:t>10</a:t>
                </a:r>
                <a:endParaRPr lang="en-US" altLang="zh-CN" sz="1600" b="1" baseline="-25000">
                  <a:solidFill>
                    <a:schemeClr val="bg2"/>
                  </a:solidFill>
                  <a:ea typeface="仿宋_GB2312" pitchFamily="49" charset="-122"/>
                </a:endParaRPr>
              </a:p>
            </p:txBody>
          </p:sp>
        </p:grpSp>
      </p:grpSp>
      <p:grpSp>
        <p:nvGrpSpPr>
          <p:cNvPr id="9" name="组合 87"/>
          <p:cNvGrpSpPr>
            <a:grpSpLocks/>
          </p:cNvGrpSpPr>
          <p:nvPr/>
        </p:nvGrpSpPr>
        <p:grpSpPr bwMode="auto">
          <a:xfrm>
            <a:off x="5667375" y="5198988"/>
            <a:ext cx="2595563" cy="438150"/>
            <a:chOff x="5667390" y="5400702"/>
            <a:chExt cx="2596067" cy="438156"/>
          </a:xfrm>
        </p:grpSpPr>
        <p:cxnSp>
          <p:nvCxnSpPr>
            <p:cNvPr id="77" name="肘形连接符 76"/>
            <p:cNvCxnSpPr/>
            <p:nvPr/>
          </p:nvCxnSpPr>
          <p:spPr>
            <a:xfrm rot="5400000">
              <a:off x="6964630" y="4103462"/>
              <a:ext cx="1588" cy="2596067"/>
            </a:xfrm>
            <a:prstGeom prst="bentConnector3">
              <a:avLst>
                <a:gd name="adj1" fmla="val 20846323"/>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9716" name="TextBox 83"/>
            <p:cNvSpPr txBox="1">
              <a:spLocks noChangeArrowheads="1"/>
            </p:cNvSpPr>
            <p:nvPr/>
          </p:nvSpPr>
          <p:spPr bwMode="auto">
            <a:xfrm>
              <a:off x="6762780" y="5469526"/>
              <a:ext cx="3113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zh-CN" altLang="en-US" b="1">
                  <a:solidFill>
                    <a:srgbClr val="000099"/>
                  </a:solidFill>
                  <a:ea typeface="黑体" pitchFamily="2" charset="-122"/>
                </a:rPr>
                <a:t>≠</a:t>
              </a:r>
            </a:p>
          </p:txBody>
        </p:sp>
      </p:grpSp>
      <p:grpSp>
        <p:nvGrpSpPr>
          <p:cNvPr id="10" name="组合 89"/>
          <p:cNvGrpSpPr>
            <a:grpSpLocks/>
          </p:cNvGrpSpPr>
          <p:nvPr/>
        </p:nvGrpSpPr>
        <p:grpSpPr bwMode="auto">
          <a:xfrm>
            <a:off x="4645025" y="5198988"/>
            <a:ext cx="3627438" cy="661988"/>
            <a:chOff x="4645026" y="5400702"/>
            <a:chExt cx="3627763" cy="661436"/>
          </a:xfrm>
        </p:grpSpPr>
        <p:cxnSp>
          <p:nvCxnSpPr>
            <p:cNvPr id="79" name="肘形连接符 78"/>
            <p:cNvCxnSpPr/>
            <p:nvPr/>
          </p:nvCxnSpPr>
          <p:spPr>
            <a:xfrm rot="5400000">
              <a:off x="6458114" y="3587614"/>
              <a:ext cx="1587" cy="3627763"/>
            </a:xfrm>
            <a:prstGeom prst="bentConnector3">
              <a:avLst>
                <a:gd name="adj1" fmla="val 36711158"/>
              </a:avLst>
            </a:prstGeom>
            <a:ln w="25400">
              <a:solidFill>
                <a:srgbClr val="660066"/>
              </a:solidFill>
              <a:tailEnd type="arrow"/>
            </a:ln>
          </p:spPr>
          <p:style>
            <a:lnRef idx="1">
              <a:schemeClr val="accent1"/>
            </a:lnRef>
            <a:fillRef idx="0">
              <a:schemeClr val="accent1"/>
            </a:fillRef>
            <a:effectRef idx="0">
              <a:schemeClr val="accent1"/>
            </a:effectRef>
            <a:fontRef idx="minor">
              <a:schemeClr val="tx1"/>
            </a:fontRef>
          </p:style>
        </p:cxnSp>
        <p:sp>
          <p:nvSpPr>
            <p:cNvPr id="29714" name="TextBox 88"/>
            <p:cNvSpPr txBox="1">
              <a:spLocks noChangeArrowheads="1"/>
            </p:cNvSpPr>
            <p:nvPr/>
          </p:nvSpPr>
          <p:spPr bwMode="auto">
            <a:xfrm>
              <a:off x="4973643" y="5692806"/>
              <a:ext cx="3113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zh-CN" altLang="en-US" b="1">
                  <a:solidFill>
                    <a:srgbClr val="000099"/>
                  </a:solidFill>
                  <a:ea typeface="黑体" pitchFamily="2" charset="-122"/>
                </a:rPr>
                <a:t>≠</a:t>
              </a:r>
            </a:p>
          </p:txBody>
        </p:sp>
      </p:grpSp>
      <p:grpSp>
        <p:nvGrpSpPr>
          <p:cNvPr id="11" name="组合 91"/>
          <p:cNvGrpSpPr>
            <a:grpSpLocks/>
          </p:cNvGrpSpPr>
          <p:nvPr/>
        </p:nvGrpSpPr>
        <p:grpSpPr bwMode="auto">
          <a:xfrm>
            <a:off x="3622675" y="5198988"/>
            <a:ext cx="4659313" cy="949325"/>
            <a:chOff x="3622663" y="5400702"/>
            <a:chExt cx="4659460" cy="949343"/>
          </a:xfrm>
        </p:grpSpPr>
        <p:cxnSp>
          <p:nvCxnSpPr>
            <p:cNvPr id="82" name="肘形连接符 81"/>
            <p:cNvCxnSpPr/>
            <p:nvPr/>
          </p:nvCxnSpPr>
          <p:spPr>
            <a:xfrm rot="5400000">
              <a:off x="5951599" y="3071766"/>
              <a:ext cx="1588" cy="4659460"/>
            </a:xfrm>
            <a:prstGeom prst="bentConnector3">
              <a:avLst>
                <a:gd name="adj1" fmla="val 56847295"/>
              </a:avLst>
            </a:prstGeom>
            <a:ln w="25400">
              <a:solidFill>
                <a:srgbClr val="339933"/>
              </a:solidFill>
              <a:tailEnd type="arrow"/>
            </a:ln>
          </p:spPr>
          <p:style>
            <a:lnRef idx="1">
              <a:schemeClr val="accent1"/>
            </a:lnRef>
            <a:fillRef idx="0">
              <a:schemeClr val="accent1"/>
            </a:fillRef>
            <a:effectRef idx="0">
              <a:schemeClr val="accent1"/>
            </a:effectRef>
            <a:fontRef idx="minor">
              <a:schemeClr val="tx1"/>
            </a:fontRef>
          </p:style>
        </p:cxnSp>
        <p:sp>
          <p:nvSpPr>
            <p:cNvPr id="29712" name="TextBox 90"/>
            <p:cNvSpPr txBox="1">
              <a:spLocks noChangeArrowheads="1"/>
            </p:cNvSpPr>
            <p:nvPr/>
          </p:nvSpPr>
          <p:spPr bwMode="auto">
            <a:xfrm>
              <a:off x="3779905" y="5980708"/>
              <a:ext cx="865140" cy="36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b="1">
                  <a:solidFill>
                    <a:srgbClr val="000099"/>
                  </a:solidFill>
                  <a:ea typeface="黑体" pitchFamily="2" charset="-122"/>
                </a:rPr>
                <a:t>≠，</a:t>
              </a:r>
              <a:r>
                <a:rPr lang="en-US" altLang="zh-CN" b="1">
                  <a:solidFill>
                    <a:srgbClr val="000099"/>
                  </a:solidFill>
                  <a:ea typeface="黑体" pitchFamily="2" charset="-122"/>
                </a:rPr>
                <a:t>-1</a:t>
              </a:r>
              <a:endParaRPr lang="zh-CN" altLang="en-US" b="1">
                <a:solidFill>
                  <a:srgbClr val="000099"/>
                </a:solidFill>
                <a:ea typeface="黑体" pitchFamily="2" charset="-122"/>
              </a:endParaRPr>
            </a:p>
          </p:txBody>
        </p:sp>
      </p:grpSp>
      <p:sp>
        <p:nvSpPr>
          <p:cNvPr id="93" name="TextBox 92"/>
          <p:cNvSpPr txBox="1">
            <a:spLocks noChangeArrowheads="1"/>
          </p:cNvSpPr>
          <p:nvPr/>
        </p:nvSpPr>
        <p:spPr bwMode="auto">
          <a:xfrm>
            <a:off x="4716251" y="5759413"/>
            <a:ext cx="1331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b="1" dirty="0">
                <a:solidFill>
                  <a:srgbClr val="000099"/>
                </a:solidFill>
                <a:ea typeface="黑体" pitchFamily="2" charset="-122"/>
              </a:rPr>
              <a:t>next(10)=0</a:t>
            </a:r>
            <a:endParaRPr lang="zh-CN" altLang="en-US" b="1" dirty="0">
              <a:solidFill>
                <a:srgbClr val="000099"/>
              </a:solidFill>
              <a:ea typeface="黑体" pitchFamily="2" charset="-122"/>
            </a:endParaRPr>
          </a:p>
        </p:txBody>
      </p:sp>
      <p:sp>
        <p:nvSpPr>
          <p:cNvPr id="65" name="TextBox 4"/>
          <p:cNvSpPr txBox="1">
            <a:spLocks noChangeArrowheads="1"/>
          </p:cNvSpPr>
          <p:nvPr/>
        </p:nvSpPr>
        <p:spPr bwMode="auto">
          <a:xfrm>
            <a:off x="-3175" y="4221088"/>
            <a:ext cx="2751138"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1600" b="1" dirty="0">
                <a:solidFill>
                  <a:srgbClr val="660066"/>
                </a:solidFill>
                <a:ea typeface="黑体" pitchFamily="2" charset="-122"/>
              </a:rPr>
              <a:t>j=0;k=-1;next[0]=-1;</a:t>
            </a:r>
          </a:p>
          <a:p>
            <a:pPr eaLnBrk="1" hangingPunct="1">
              <a:buFont typeface="Wingdings" pitchFamily="2" charset="2"/>
              <a:buNone/>
            </a:pPr>
            <a:r>
              <a:rPr lang="en-US" altLang="zh-CN" sz="1600" b="1" dirty="0">
                <a:solidFill>
                  <a:srgbClr val="660066"/>
                </a:solidFill>
                <a:ea typeface="黑体" pitchFamily="2" charset="-122"/>
              </a:rPr>
              <a:t>while(j&lt;</a:t>
            </a:r>
            <a:r>
              <a:rPr lang="en-US" altLang="zh-CN" sz="1600" b="1" dirty="0" err="1">
                <a:solidFill>
                  <a:srgbClr val="660066"/>
                </a:solidFill>
                <a:ea typeface="黑体" pitchFamily="2" charset="-122"/>
              </a:rPr>
              <a:t>pLength</a:t>
            </a:r>
            <a:r>
              <a:rPr lang="en-US" altLang="zh-CN" sz="1600" b="1" dirty="0">
                <a:solidFill>
                  <a:srgbClr val="660066"/>
                </a:solidFill>
                <a:ea typeface="黑体" pitchFamily="2" charset="-122"/>
              </a:rPr>
              <a:t>)  {</a:t>
            </a:r>
          </a:p>
          <a:p>
            <a:pPr eaLnBrk="1" hangingPunct="1">
              <a:buFont typeface="Wingdings" pitchFamily="2" charset="2"/>
              <a:buNone/>
            </a:pPr>
            <a:r>
              <a:rPr lang="en-US" altLang="zh-CN" sz="1600" b="1" dirty="0">
                <a:solidFill>
                  <a:srgbClr val="660066"/>
                </a:solidFill>
                <a:ea typeface="黑体" pitchFamily="2" charset="-122"/>
              </a:rPr>
              <a:t>    if(k==-1 || </a:t>
            </a:r>
            <a:r>
              <a:rPr lang="en-US" altLang="zh-CN" sz="1600" b="1" dirty="0" err="1">
                <a:solidFill>
                  <a:srgbClr val="660066"/>
                </a:solidFill>
                <a:ea typeface="黑体" pitchFamily="2" charset="-122"/>
              </a:rPr>
              <a:t>ch</a:t>
            </a:r>
            <a:r>
              <a:rPr lang="en-US" altLang="zh-CN" sz="1600" b="1" dirty="0">
                <a:solidFill>
                  <a:srgbClr val="660066"/>
                </a:solidFill>
                <a:ea typeface="黑体" pitchFamily="2" charset="-122"/>
              </a:rPr>
              <a:t>[j]==</a:t>
            </a:r>
            <a:r>
              <a:rPr lang="en-US" altLang="zh-CN" sz="1600" b="1" dirty="0" err="1">
                <a:solidFill>
                  <a:srgbClr val="660066"/>
                </a:solidFill>
                <a:ea typeface="黑体" pitchFamily="2" charset="-122"/>
              </a:rPr>
              <a:t>ch</a:t>
            </a:r>
            <a:r>
              <a:rPr lang="en-US" altLang="zh-CN" sz="1600" b="1" dirty="0">
                <a:solidFill>
                  <a:srgbClr val="660066"/>
                </a:solidFill>
                <a:ea typeface="黑体" pitchFamily="2" charset="-122"/>
              </a:rPr>
              <a:t>[k]) {</a:t>
            </a:r>
          </a:p>
          <a:p>
            <a:pPr eaLnBrk="1" hangingPunct="1">
              <a:buFont typeface="Wingdings" pitchFamily="2" charset="2"/>
              <a:buNone/>
            </a:pPr>
            <a:r>
              <a:rPr lang="en-US" altLang="zh-CN" sz="1600" b="1" dirty="0">
                <a:solidFill>
                  <a:srgbClr val="660066"/>
                </a:solidFill>
                <a:ea typeface="黑体" pitchFamily="2" charset="-122"/>
              </a:rPr>
              <a:t>        j++;k++;next[j]=k;</a:t>
            </a:r>
          </a:p>
          <a:p>
            <a:pPr eaLnBrk="1" hangingPunct="1">
              <a:buFont typeface="Wingdings" pitchFamily="2" charset="2"/>
              <a:buNone/>
            </a:pPr>
            <a:r>
              <a:rPr lang="en-US" altLang="zh-CN" sz="1600" b="1" dirty="0">
                <a:solidFill>
                  <a:srgbClr val="660066"/>
                </a:solidFill>
                <a:ea typeface="黑体" pitchFamily="2" charset="-122"/>
              </a:rPr>
              <a:t>    }</a:t>
            </a:r>
          </a:p>
          <a:p>
            <a:pPr eaLnBrk="1" hangingPunct="1">
              <a:buFont typeface="Wingdings" pitchFamily="2" charset="2"/>
              <a:buNone/>
            </a:pPr>
            <a:r>
              <a:rPr lang="en-US" altLang="zh-CN" sz="1600" b="1" dirty="0">
                <a:solidFill>
                  <a:srgbClr val="660066"/>
                </a:solidFill>
                <a:ea typeface="黑体" pitchFamily="2" charset="-122"/>
              </a:rPr>
              <a:t>    else k = next[k];</a:t>
            </a:r>
          </a:p>
          <a:p>
            <a:pPr eaLnBrk="1" hangingPunct="1">
              <a:buFont typeface="Wingdings" pitchFamily="2" charset="2"/>
              <a:buNone/>
            </a:pPr>
            <a:r>
              <a:rPr lang="en-US" altLang="zh-CN" sz="1600" b="1" dirty="0">
                <a:solidFill>
                  <a:srgbClr val="660066"/>
                </a:solidFill>
                <a:ea typeface="黑体" pitchFamily="2" charset="-122"/>
              </a:rPr>
              <a:t>}</a:t>
            </a:r>
            <a:endParaRPr lang="zh-CN" altLang="en-US" sz="1600" b="1" dirty="0">
              <a:solidFill>
                <a:srgbClr val="660066"/>
              </a:solidFill>
              <a:ea typeface="黑体" pitchFamily="2" charset="-122"/>
            </a:endParaRPr>
          </a:p>
        </p:txBody>
      </p:sp>
    </p:spTree>
    <p:extLst>
      <p:ext uri="{BB962C8B-B14F-4D97-AF65-F5344CB8AC3E}">
        <p14:creationId xmlns:p14="http://schemas.microsoft.com/office/powerpoint/2010/main" val="516332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3"/>
                                        </p:tgtEl>
                                        <p:attrNameLst>
                                          <p:attrName>style.visibility</p:attrName>
                                        </p:attrNameLst>
                                      </p:cBhvr>
                                      <p:to>
                                        <p:strVal val="visible"/>
                                      </p:to>
                                    </p:set>
                                    <p:animEffect transition="in" filter="wipe(down)">
                                      <p:cBhvr>
                                        <p:cTn id="22"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dirty="0"/>
              <a:t>随机算法的基本概念</a:t>
            </a:r>
          </a:p>
        </p:txBody>
      </p:sp>
      <p:sp>
        <p:nvSpPr>
          <p:cNvPr id="8195" name="内容占位符 2"/>
          <p:cNvSpPr>
            <a:spLocks noGrp="1"/>
          </p:cNvSpPr>
          <p:nvPr>
            <p:ph idx="1"/>
          </p:nvPr>
        </p:nvSpPr>
        <p:spPr/>
        <p:txBody>
          <a:bodyPr/>
          <a:lstStyle/>
          <a:p>
            <a:r>
              <a:rPr lang="zh-CN" altLang="en-US" dirty="0">
                <a:latin typeface="Arial" charset="0"/>
                <a:ea typeface="黑体" pitchFamily="2" charset="-122"/>
              </a:rPr>
              <a:t>随机算法</a:t>
            </a:r>
            <a:endParaRPr lang="en-US" altLang="zh-CN" dirty="0">
              <a:latin typeface="Arial" charset="0"/>
              <a:ea typeface="黑体" pitchFamily="2" charset="-122"/>
            </a:endParaRPr>
          </a:p>
          <a:p>
            <a:pPr lvl="1"/>
            <a:r>
              <a:rPr lang="zh-CN" altLang="en-US" dirty="0">
                <a:latin typeface="Arial" charset="0"/>
                <a:ea typeface="黑体" pitchFamily="2" charset="-122"/>
              </a:rPr>
              <a:t>随机算法是一种使用概率和统计方法在其执行过程中对于下一计算步骤作出随机选择的算法</a:t>
            </a:r>
          </a:p>
          <a:p>
            <a:pPr>
              <a:lnSpc>
                <a:spcPct val="90000"/>
              </a:lnSpc>
            </a:pPr>
            <a:r>
              <a:rPr lang="zh-CN" altLang="en-US" dirty="0">
                <a:latin typeface="Arial" charset="0"/>
                <a:ea typeface="黑体" pitchFamily="2" charset="-122"/>
              </a:rPr>
              <a:t>随机算法的优越性</a:t>
            </a:r>
          </a:p>
          <a:p>
            <a:pPr lvl="1"/>
            <a:r>
              <a:rPr lang="zh-CN" altLang="en-US" dirty="0">
                <a:latin typeface="Arial" charset="0"/>
                <a:ea typeface="黑体" pitchFamily="2" charset="-122"/>
              </a:rPr>
              <a:t>对于有些问题：算法简单</a:t>
            </a:r>
          </a:p>
          <a:p>
            <a:pPr lvl="1"/>
            <a:r>
              <a:rPr lang="zh-CN" altLang="en-US" dirty="0">
                <a:latin typeface="Arial" charset="0"/>
                <a:ea typeface="黑体" pitchFamily="2" charset="-122"/>
              </a:rPr>
              <a:t>对于有些问题：时间复杂性低</a:t>
            </a:r>
          </a:p>
          <a:p>
            <a:pPr lvl="1"/>
            <a:r>
              <a:rPr lang="zh-CN" altLang="en-US" dirty="0">
                <a:latin typeface="Arial" charset="0"/>
                <a:ea typeface="黑体" pitchFamily="2" charset="-122"/>
              </a:rPr>
              <a:t>对于有些问题：同时兼有简单和时间复杂性低</a:t>
            </a:r>
          </a:p>
        </p:txBody>
      </p:sp>
      <p:sp>
        <p:nvSpPr>
          <p:cNvPr id="8196" name="灯片编号占位符 3"/>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66F650B-5347-4F36-8304-1500CA3F90AB}" type="slidenum">
              <a:rPr lang="en-US" altLang="zh-CN" smtClean="0">
                <a:solidFill>
                  <a:srgbClr val="006600"/>
                </a:solidFill>
                <a:latin typeface="Courier New" pitchFamily="49" charset="0"/>
                <a:ea typeface="华文新魏" pitchFamily="2" charset="-122"/>
              </a:rPr>
              <a:pPr eaLnBrk="1" hangingPunct="1"/>
              <a:t>4</a:t>
            </a:fld>
            <a:endParaRPr lang="en-US" altLang="zh-CN">
              <a:solidFill>
                <a:srgbClr val="006600"/>
              </a:solidFill>
              <a:latin typeface="Courier New" pitchFamily="49" charset="0"/>
              <a:ea typeface="华文新魏" pitchFamily="2" charset="-122"/>
            </a:endParaRPr>
          </a:p>
        </p:txBody>
      </p:sp>
    </p:spTree>
    <p:extLst>
      <p:ext uri="{BB962C8B-B14F-4D97-AF65-F5344CB8AC3E}">
        <p14:creationId xmlns:p14="http://schemas.microsoft.com/office/powerpoint/2010/main" val="22253930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最近点对随机算法</a:t>
            </a:r>
          </a:p>
        </p:txBody>
      </p:sp>
      <p:sp>
        <p:nvSpPr>
          <p:cNvPr id="3" name="内容占位符 2"/>
          <p:cNvSpPr>
            <a:spLocks noGrp="1"/>
          </p:cNvSpPr>
          <p:nvPr>
            <p:ph idx="1"/>
          </p:nvPr>
        </p:nvSpPr>
        <p:spPr/>
        <p:txBody>
          <a:bodyPr/>
          <a:lstStyle/>
          <a:p>
            <a:r>
              <a:rPr lang="zh-CN" altLang="zh-CN" dirty="0"/>
              <a:t>分治法求解需</a:t>
            </a:r>
            <a:r>
              <a:rPr lang="en-US" altLang="zh-CN" dirty="0"/>
              <a:t>O(</a:t>
            </a:r>
            <a:r>
              <a:rPr lang="en-US" altLang="zh-CN" dirty="0" err="1"/>
              <a:t>nlogn</a:t>
            </a:r>
            <a:r>
              <a:rPr lang="en-US" altLang="zh-CN" dirty="0"/>
              <a:t>)</a:t>
            </a:r>
            <a:r>
              <a:rPr lang="zh-CN" altLang="zh-CN" dirty="0"/>
              <a:t>时间，</a:t>
            </a:r>
          </a:p>
          <a:p>
            <a:r>
              <a:rPr lang="zh-CN" altLang="zh-CN" dirty="0"/>
              <a:t>而用随机算法求解可达到</a:t>
            </a:r>
            <a:r>
              <a:rPr lang="en-US" altLang="zh-CN" dirty="0"/>
              <a:t>O(n)</a:t>
            </a:r>
            <a:r>
              <a:rPr lang="zh-CN" altLang="en-US" dirty="0"/>
              <a:t>期望</a:t>
            </a:r>
            <a:r>
              <a:rPr lang="zh-CN" altLang="zh-CN" dirty="0"/>
              <a:t>时间</a:t>
            </a:r>
            <a:endParaRPr lang="zh-CN" altLang="en-US" dirty="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40</a:t>
            </a:fld>
            <a:endParaRPr lang="en-US" altLang="zh-CN" dirty="0"/>
          </a:p>
        </p:txBody>
      </p:sp>
    </p:spTree>
    <p:extLst>
      <p:ext uri="{BB962C8B-B14F-4D97-AF65-F5344CB8AC3E}">
        <p14:creationId xmlns:p14="http://schemas.microsoft.com/office/powerpoint/2010/main" val="9299362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最近点对随机算法</a:t>
            </a:r>
          </a:p>
        </p:txBody>
      </p:sp>
      <p:sp>
        <p:nvSpPr>
          <p:cNvPr id="3" name="内容占位符 2"/>
          <p:cNvSpPr>
            <a:spLocks noGrp="1"/>
          </p:cNvSpPr>
          <p:nvPr>
            <p:ph idx="1"/>
          </p:nvPr>
        </p:nvSpPr>
        <p:spPr>
          <a:xfrm>
            <a:off x="457200" y="1484313"/>
            <a:ext cx="8229600" cy="5113039"/>
          </a:xfrm>
        </p:spPr>
        <p:txBody>
          <a:bodyPr/>
          <a:lstStyle/>
          <a:p>
            <a:r>
              <a:rPr lang="zh-CN" altLang="zh-CN" dirty="0"/>
              <a:t>平面上的</a:t>
            </a:r>
            <a:r>
              <a:rPr lang="en-US" altLang="zh-CN" dirty="0"/>
              <a:t>n</a:t>
            </a:r>
            <a:r>
              <a:rPr lang="zh-CN" altLang="zh-CN" dirty="0"/>
              <a:t>个点</a:t>
            </a:r>
            <a:r>
              <a:rPr lang="en-US" altLang="zh-CN" dirty="0"/>
              <a:t>(</a:t>
            </a:r>
            <a:r>
              <a:rPr lang="en-US" altLang="zh-CN" dirty="0" err="1"/>
              <a:t>x</a:t>
            </a:r>
            <a:r>
              <a:rPr lang="en-US" altLang="zh-CN" baseline="-25000" dirty="0" err="1"/>
              <a:t>i</a:t>
            </a:r>
            <a:r>
              <a:rPr lang="en-US" altLang="zh-CN" dirty="0" err="1"/>
              <a:t>,y</a:t>
            </a:r>
            <a:r>
              <a:rPr lang="en-US" altLang="zh-CN" baseline="-25000" dirty="0" err="1"/>
              <a:t>i</a:t>
            </a:r>
            <a:r>
              <a:rPr lang="en-US" altLang="zh-CN" dirty="0"/>
              <a:t>) (i=1,2,</a:t>
            </a:r>
            <a:r>
              <a:rPr lang="zh-CN" altLang="zh-CN" dirty="0"/>
              <a:t>…</a:t>
            </a:r>
            <a:r>
              <a:rPr lang="en-US" altLang="zh-CN" dirty="0"/>
              <a:t>,n)</a:t>
            </a:r>
            <a:r>
              <a:rPr lang="zh-CN" altLang="en-US" dirty="0">
                <a:sym typeface="Symbol"/>
              </a:rPr>
              <a:t>，</a:t>
            </a:r>
            <a:r>
              <a:rPr lang="zh-CN" altLang="zh-CN" dirty="0"/>
              <a:t>以</a:t>
            </a:r>
            <a:r>
              <a:rPr lang="en-US" altLang="zh-CN" dirty="0">
                <a:sym typeface="Symbol"/>
              </a:rPr>
              <a:t></a:t>
            </a:r>
            <a:r>
              <a:rPr lang="zh-CN" altLang="zh-CN" dirty="0"/>
              <a:t>为尺寸构造网格</a:t>
            </a:r>
            <a:r>
              <a:rPr lang="zh-CN" altLang="en-US" dirty="0"/>
              <a:t>，</a:t>
            </a:r>
            <a:r>
              <a:rPr lang="en-US" altLang="zh-CN" dirty="0">
                <a:sym typeface="Symbol"/>
              </a:rPr>
              <a:t> ≥ </a:t>
            </a:r>
            <a:r>
              <a:rPr lang="zh-CN" altLang="en-US" dirty="0">
                <a:sym typeface="Symbol"/>
              </a:rPr>
              <a:t>最近距离</a:t>
            </a:r>
            <a:r>
              <a:rPr lang="en-US" altLang="zh-CN" dirty="0">
                <a:sym typeface="Symbol"/>
              </a:rPr>
              <a:t>*</a:t>
            </a:r>
            <a:endParaRPr lang="zh-CN" altLang="zh-CN" dirty="0"/>
          </a:p>
          <a:p>
            <a:pPr lvl="1"/>
            <a:r>
              <a:rPr lang="zh-CN" altLang="zh-CN" dirty="0"/>
              <a:t>网格以</a:t>
            </a:r>
            <a:r>
              <a:rPr lang="en-US" altLang="zh-CN" dirty="0"/>
              <a:t>(min{x</a:t>
            </a:r>
            <a:r>
              <a:rPr lang="en-US" altLang="zh-CN" baseline="-25000" dirty="0"/>
              <a:t>i</a:t>
            </a:r>
            <a:r>
              <a:rPr lang="en-US" altLang="zh-CN" dirty="0"/>
              <a:t>},min{</a:t>
            </a:r>
            <a:r>
              <a:rPr lang="en-US" altLang="zh-CN" dirty="0" err="1"/>
              <a:t>y</a:t>
            </a:r>
            <a:r>
              <a:rPr lang="en-US" altLang="zh-CN" baseline="-25000" dirty="0" err="1"/>
              <a:t>j</a:t>
            </a:r>
            <a:r>
              <a:rPr lang="en-US" altLang="zh-CN" dirty="0"/>
              <a:t>})</a:t>
            </a:r>
            <a:r>
              <a:rPr lang="zh-CN" altLang="zh-CN" dirty="0"/>
              <a:t>为最左下点</a:t>
            </a:r>
            <a:endParaRPr lang="en-US" altLang="zh-CN" dirty="0"/>
          </a:p>
          <a:p>
            <a:pPr lvl="1"/>
            <a:r>
              <a:rPr lang="zh-CN" altLang="zh-CN" dirty="0"/>
              <a:t>以步长</a:t>
            </a:r>
            <a:r>
              <a:rPr lang="en-US" altLang="zh-CN" dirty="0">
                <a:sym typeface="Symbol"/>
              </a:rPr>
              <a:t></a:t>
            </a:r>
            <a:r>
              <a:rPr lang="zh-CN" altLang="zh-CN" dirty="0"/>
              <a:t>不断向右、向上伸展</a:t>
            </a:r>
            <a:endParaRPr lang="en-US" altLang="zh-CN" dirty="0"/>
          </a:p>
          <a:p>
            <a:pPr lvl="1"/>
            <a:r>
              <a:rPr lang="en-US" altLang="zh-CN" dirty="0"/>
              <a:t>(max{x</a:t>
            </a:r>
            <a:r>
              <a:rPr lang="en-US" altLang="zh-CN" baseline="-25000" dirty="0"/>
              <a:t>i</a:t>
            </a:r>
            <a:r>
              <a:rPr lang="en-US" altLang="zh-CN" dirty="0"/>
              <a:t>},max{</a:t>
            </a:r>
            <a:r>
              <a:rPr lang="en-US" altLang="zh-CN" dirty="0" err="1"/>
              <a:t>y</a:t>
            </a:r>
            <a:r>
              <a:rPr lang="en-US" altLang="zh-CN" baseline="-25000" dirty="0" err="1"/>
              <a:t>j</a:t>
            </a:r>
            <a:r>
              <a:rPr lang="en-US" altLang="zh-CN" dirty="0"/>
              <a:t>})</a:t>
            </a:r>
            <a:r>
              <a:rPr lang="zh-CN" altLang="zh-CN" dirty="0"/>
              <a:t> 含在</a:t>
            </a:r>
            <a:r>
              <a:rPr lang="zh-CN" altLang="en-US" dirty="0"/>
              <a:t>某一格</a:t>
            </a:r>
            <a:endParaRPr lang="en-US" altLang="zh-CN" dirty="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41</a:t>
            </a:fld>
            <a:endParaRPr lang="en-US" altLang="zh-CN" dirty="0"/>
          </a:p>
        </p:txBody>
      </p:sp>
      <p:grpSp>
        <p:nvGrpSpPr>
          <p:cNvPr id="42" name="组合 41"/>
          <p:cNvGrpSpPr/>
          <p:nvPr/>
        </p:nvGrpSpPr>
        <p:grpSpPr>
          <a:xfrm>
            <a:off x="1835696" y="4279102"/>
            <a:ext cx="2196244" cy="2196240"/>
            <a:chOff x="1835696" y="4279102"/>
            <a:chExt cx="2196244" cy="2196240"/>
          </a:xfrm>
        </p:grpSpPr>
        <p:grpSp>
          <p:nvGrpSpPr>
            <p:cNvPr id="27" name="组合 26"/>
            <p:cNvGrpSpPr/>
            <p:nvPr/>
          </p:nvGrpSpPr>
          <p:grpSpPr>
            <a:xfrm>
              <a:off x="1871700" y="4279102"/>
              <a:ext cx="2160240" cy="2160240"/>
              <a:chOff x="1475656" y="4545124"/>
              <a:chExt cx="2160240" cy="2160240"/>
            </a:xfrm>
          </p:grpSpPr>
          <p:grpSp>
            <p:nvGrpSpPr>
              <p:cNvPr id="11" name="组合 10"/>
              <p:cNvGrpSpPr/>
              <p:nvPr/>
            </p:nvGrpSpPr>
            <p:grpSpPr>
              <a:xfrm>
                <a:off x="1475656" y="4545124"/>
                <a:ext cx="2160240" cy="540060"/>
                <a:chOff x="1475656" y="4545124"/>
                <a:chExt cx="2160240" cy="540060"/>
              </a:xfrm>
            </p:grpSpPr>
            <p:sp>
              <p:nvSpPr>
                <p:cNvPr id="7" name="矩形 6"/>
                <p:cNvSpPr/>
                <p:nvPr/>
              </p:nvSpPr>
              <p:spPr bwMode="auto">
                <a:xfrm>
                  <a:off x="1475656" y="4545124"/>
                  <a:ext cx="540060" cy="54006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8" name="矩形 7"/>
                <p:cNvSpPr/>
                <p:nvPr/>
              </p:nvSpPr>
              <p:spPr bwMode="auto">
                <a:xfrm>
                  <a:off x="2015716" y="4545124"/>
                  <a:ext cx="540060" cy="54006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9" name="矩形 8"/>
                <p:cNvSpPr/>
                <p:nvPr/>
              </p:nvSpPr>
              <p:spPr bwMode="auto">
                <a:xfrm>
                  <a:off x="2555776" y="4545124"/>
                  <a:ext cx="540060" cy="54006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0" name="矩形 9"/>
                <p:cNvSpPr/>
                <p:nvPr/>
              </p:nvSpPr>
              <p:spPr bwMode="auto">
                <a:xfrm>
                  <a:off x="3095836" y="4545124"/>
                  <a:ext cx="540060" cy="54006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grpSp>
          <p:grpSp>
            <p:nvGrpSpPr>
              <p:cNvPr id="12" name="组合 11"/>
              <p:cNvGrpSpPr/>
              <p:nvPr/>
            </p:nvGrpSpPr>
            <p:grpSpPr>
              <a:xfrm>
                <a:off x="1475656" y="5085184"/>
                <a:ext cx="2160240" cy="540060"/>
                <a:chOff x="1475656" y="4545124"/>
                <a:chExt cx="2160240" cy="540060"/>
              </a:xfrm>
            </p:grpSpPr>
            <p:sp>
              <p:nvSpPr>
                <p:cNvPr id="13" name="矩形 12"/>
                <p:cNvSpPr/>
                <p:nvPr/>
              </p:nvSpPr>
              <p:spPr bwMode="auto">
                <a:xfrm>
                  <a:off x="1475656" y="4545124"/>
                  <a:ext cx="540060" cy="54006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4" name="矩形 13"/>
                <p:cNvSpPr/>
                <p:nvPr/>
              </p:nvSpPr>
              <p:spPr bwMode="auto">
                <a:xfrm>
                  <a:off x="2015716" y="4545124"/>
                  <a:ext cx="540060" cy="54006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5" name="矩形 14"/>
                <p:cNvSpPr/>
                <p:nvPr/>
              </p:nvSpPr>
              <p:spPr bwMode="auto">
                <a:xfrm>
                  <a:off x="2555776" y="4545124"/>
                  <a:ext cx="540060" cy="54006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6" name="矩形 15"/>
                <p:cNvSpPr/>
                <p:nvPr/>
              </p:nvSpPr>
              <p:spPr bwMode="auto">
                <a:xfrm>
                  <a:off x="3095836" y="4545124"/>
                  <a:ext cx="540060" cy="54006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grpSp>
          <p:grpSp>
            <p:nvGrpSpPr>
              <p:cNvPr id="17" name="组合 16"/>
              <p:cNvGrpSpPr/>
              <p:nvPr/>
            </p:nvGrpSpPr>
            <p:grpSpPr>
              <a:xfrm>
                <a:off x="1475656" y="5625244"/>
                <a:ext cx="2160240" cy="540060"/>
                <a:chOff x="1475656" y="4545124"/>
                <a:chExt cx="2160240" cy="540060"/>
              </a:xfrm>
            </p:grpSpPr>
            <p:sp>
              <p:nvSpPr>
                <p:cNvPr id="18" name="矩形 17"/>
                <p:cNvSpPr/>
                <p:nvPr/>
              </p:nvSpPr>
              <p:spPr bwMode="auto">
                <a:xfrm>
                  <a:off x="1475656" y="4545124"/>
                  <a:ext cx="540060" cy="54006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9" name="矩形 18"/>
                <p:cNvSpPr/>
                <p:nvPr/>
              </p:nvSpPr>
              <p:spPr bwMode="auto">
                <a:xfrm>
                  <a:off x="2015716" y="4545124"/>
                  <a:ext cx="540060" cy="54006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20" name="矩形 19"/>
                <p:cNvSpPr/>
                <p:nvPr/>
              </p:nvSpPr>
              <p:spPr bwMode="auto">
                <a:xfrm>
                  <a:off x="2555776" y="4545124"/>
                  <a:ext cx="540060" cy="54006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21" name="矩形 20"/>
                <p:cNvSpPr/>
                <p:nvPr/>
              </p:nvSpPr>
              <p:spPr bwMode="auto">
                <a:xfrm>
                  <a:off x="3095836" y="4545124"/>
                  <a:ext cx="540060" cy="54006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grpSp>
          <p:grpSp>
            <p:nvGrpSpPr>
              <p:cNvPr id="22" name="组合 21"/>
              <p:cNvGrpSpPr/>
              <p:nvPr/>
            </p:nvGrpSpPr>
            <p:grpSpPr>
              <a:xfrm>
                <a:off x="1475656" y="6165304"/>
                <a:ext cx="2160240" cy="540060"/>
                <a:chOff x="1475656" y="4545124"/>
                <a:chExt cx="2160240" cy="540060"/>
              </a:xfrm>
            </p:grpSpPr>
            <p:sp>
              <p:nvSpPr>
                <p:cNvPr id="23" name="矩形 22"/>
                <p:cNvSpPr/>
                <p:nvPr/>
              </p:nvSpPr>
              <p:spPr bwMode="auto">
                <a:xfrm>
                  <a:off x="1475656" y="4545124"/>
                  <a:ext cx="540060" cy="54006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24" name="矩形 23"/>
                <p:cNvSpPr/>
                <p:nvPr/>
              </p:nvSpPr>
              <p:spPr bwMode="auto">
                <a:xfrm>
                  <a:off x="2015716" y="4545124"/>
                  <a:ext cx="540060" cy="54006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25" name="矩形 24"/>
                <p:cNvSpPr/>
                <p:nvPr/>
              </p:nvSpPr>
              <p:spPr bwMode="auto">
                <a:xfrm>
                  <a:off x="2555776" y="4545124"/>
                  <a:ext cx="540060" cy="54006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26" name="矩形 25"/>
                <p:cNvSpPr/>
                <p:nvPr/>
              </p:nvSpPr>
              <p:spPr bwMode="auto">
                <a:xfrm>
                  <a:off x="3095836" y="4545124"/>
                  <a:ext cx="540060" cy="54006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grpSp>
        </p:grpSp>
        <p:sp>
          <p:nvSpPr>
            <p:cNvPr id="29" name="椭圆 28"/>
            <p:cNvSpPr/>
            <p:nvPr/>
          </p:nvSpPr>
          <p:spPr bwMode="auto">
            <a:xfrm>
              <a:off x="1835696" y="5733256"/>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30" name="椭圆 29"/>
            <p:cNvSpPr/>
            <p:nvPr/>
          </p:nvSpPr>
          <p:spPr bwMode="auto">
            <a:xfrm>
              <a:off x="2645790" y="5106483"/>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31" name="椭圆 30"/>
            <p:cNvSpPr/>
            <p:nvPr/>
          </p:nvSpPr>
          <p:spPr bwMode="auto">
            <a:xfrm>
              <a:off x="2339760" y="5629252"/>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32" name="椭圆 31"/>
            <p:cNvSpPr/>
            <p:nvPr/>
          </p:nvSpPr>
          <p:spPr bwMode="auto">
            <a:xfrm>
              <a:off x="2068496" y="5128909"/>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33" name="椭圆 32"/>
            <p:cNvSpPr/>
            <p:nvPr/>
          </p:nvSpPr>
          <p:spPr bwMode="auto">
            <a:xfrm>
              <a:off x="2517296" y="6110092"/>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34" name="椭圆 33"/>
            <p:cNvSpPr/>
            <p:nvPr/>
          </p:nvSpPr>
          <p:spPr bwMode="auto">
            <a:xfrm>
              <a:off x="2822096" y="5661256"/>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35" name="椭圆 34"/>
            <p:cNvSpPr/>
            <p:nvPr/>
          </p:nvSpPr>
          <p:spPr bwMode="auto">
            <a:xfrm>
              <a:off x="2786096" y="6403342"/>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36" name="椭圆 35"/>
            <p:cNvSpPr/>
            <p:nvPr/>
          </p:nvSpPr>
          <p:spPr bwMode="auto">
            <a:xfrm>
              <a:off x="3689910" y="5092909"/>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37" name="椭圆 36"/>
            <p:cNvSpPr/>
            <p:nvPr/>
          </p:nvSpPr>
          <p:spPr bwMode="auto">
            <a:xfrm>
              <a:off x="2717790" y="4555661"/>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38" name="椭圆 37"/>
            <p:cNvSpPr/>
            <p:nvPr/>
          </p:nvSpPr>
          <p:spPr bwMode="auto">
            <a:xfrm>
              <a:off x="2950590" y="5411283"/>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39" name="椭圆 38"/>
            <p:cNvSpPr/>
            <p:nvPr/>
          </p:nvSpPr>
          <p:spPr bwMode="auto">
            <a:xfrm>
              <a:off x="3305215" y="4941168"/>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40" name="椭圆 39"/>
            <p:cNvSpPr/>
            <p:nvPr/>
          </p:nvSpPr>
          <p:spPr bwMode="auto">
            <a:xfrm>
              <a:off x="3255390" y="5716083"/>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grpSp>
    </p:spTree>
    <p:extLst>
      <p:ext uri="{BB962C8B-B14F-4D97-AF65-F5344CB8AC3E}">
        <p14:creationId xmlns:p14="http://schemas.microsoft.com/office/powerpoint/2010/main" val="23520645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最近点对随机算法</a:t>
            </a:r>
          </a:p>
        </p:txBody>
      </p:sp>
      <p:sp>
        <p:nvSpPr>
          <p:cNvPr id="3" name="内容占位符 2"/>
          <p:cNvSpPr>
            <a:spLocks noGrp="1"/>
          </p:cNvSpPr>
          <p:nvPr>
            <p:ph idx="1"/>
          </p:nvPr>
        </p:nvSpPr>
        <p:spPr>
          <a:xfrm>
            <a:off x="457200" y="1484313"/>
            <a:ext cx="8229600" cy="5041031"/>
          </a:xfrm>
        </p:spPr>
        <p:txBody>
          <a:bodyPr/>
          <a:lstStyle/>
          <a:p>
            <a:r>
              <a:rPr lang="zh-CN" altLang="zh-CN" dirty="0"/>
              <a:t>平面上的</a:t>
            </a:r>
            <a:r>
              <a:rPr lang="en-US" altLang="zh-CN" dirty="0"/>
              <a:t>n</a:t>
            </a:r>
            <a:r>
              <a:rPr lang="zh-CN" altLang="zh-CN" dirty="0"/>
              <a:t>个点</a:t>
            </a:r>
            <a:r>
              <a:rPr lang="en-US" altLang="zh-CN" dirty="0"/>
              <a:t>(</a:t>
            </a:r>
            <a:r>
              <a:rPr lang="en-US" altLang="zh-CN" dirty="0" err="1"/>
              <a:t>x</a:t>
            </a:r>
            <a:r>
              <a:rPr lang="en-US" altLang="zh-CN" baseline="-25000" dirty="0" err="1"/>
              <a:t>i</a:t>
            </a:r>
            <a:r>
              <a:rPr lang="en-US" altLang="zh-CN" dirty="0" err="1"/>
              <a:t>,y</a:t>
            </a:r>
            <a:r>
              <a:rPr lang="en-US" altLang="zh-CN" baseline="-25000" dirty="0" err="1"/>
              <a:t>i</a:t>
            </a:r>
            <a:r>
              <a:rPr lang="en-US" altLang="zh-CN" dirty="0"/>
              <a:t>) (i=1,2,</a:t>
            </a:r>
            <a:r>
              <a:rPr lang="zh-CN" altLang="zh-CN" dirty="0"/>
              <a:t>…</a:t>
            </a:r>
            <a:r>
              <a:rPr lang="en-US" altLang="zh-CN" dirty="0"/>
              <a:t>,n)</a:t>
            </a:r>
            <a:r>
              <a:rPr lang="zh-CN" altLang="en-US" dirty="0">
                <a:sym typeface="Symbol"/>
              </a:rPr>
              <a:t>，</a:t>
            </a:r>
            <a:r>
              <a:rPr lang="zh-CN" altLang="zh-CN" dirty="0"/>
              <a:t>以</a:t>
            </a:r>
            <a:r>
              <a:rPr lang="en-US" altLang="zh-CN" dirty="0">
                <a:sym typeface="Symbol"/>
              </a:rPr>
              <a:t></a:t>
            </a:r>
            <a:r>
              <a:rPr lang="zh-CN" altLang="zh-CN" dirty="0"/>
              <a:t>为尺寸构造网格</a:t>
            </a:r>
            <a:r>
              <a:rPr lang="zh-CN" altLang="en-US" dirty="0"/>
              <a:t>，</a:t>
            </a:r>
            <a:r>
              <a:rPr lang="en-US" altLang="zh-CN" dirty="0">
                <a:sym typeface="Symbol"/>
              </a:rPr>
              <a:t> ≥ </a:t>
            </a:r>
            <a:r>
              <a:rPr lang="zh-CN" altLang="en-US" dirty="0">
                <a:sym typeface="Symbol"/>
              </a:rPr>
              <a:t>最近距离</a:t>
            </a:r>
            <a:r>
              <a:rPr lang="en-US" altLang="zh-CN" dirty="0">
                <a:sym typeface="Symbol"/>
              </a:rPr>
              <a:t>*</a:t>
            </a:r>
            <a:endParaRPr lang="zh-CN" altLang="zh-CN" dirty="0"/>
          </a:p>
          <a:p>
            <a:pPr lvl="1"/>
            <a:r>
              <a:rPr lang="zh-CN" altLang="zh-CN" dirty="0"/>
              <a:t>若最近点对中的一个点落在某个</a:t>
            </a:r>
            <a:r>
              <a:rPr lang="en-US" altLang="zh-CN" dirty="0">
                <a:sym typeface="Symbol"/>
              </a:rPr>
              <a:t></a:t>
            </a:r>
            <a:r>
              <a:rPr lang="en-US" altLang="zh-CN" dirty="0"/>
              <a:t>×</a:t>
            </a:r>
            <a:r>
              <a:rPr lang="en-US" altLang="zh-CN" dirty="0">
                <a:sym typeface="Symbol"/>
              </a:rPr>
              <a:t></a:t>
            </a:r>
            <a:r>
              <a:rPr lang="zh-CN" altLang="zh-CN" dirty="0"/>
              <a:t>方格</a:t>
            </a:r>
            <a:r>
              <a:rPr lang="en-US" altLang="zh-CN" dirty="0"/>
              <a:t>C</a:t>
            </a:r>
            <a:r>
              <a:rPr lang="en-US" altLang="zh-CN" baseline="-25000" dirty="0">
                <a:sym typeface="Symbol"/>
              </a:rPr>
              <a:t></a:t>
            </a:r>
            <a:r>
              <a:rPr lang="zh-CN" altLang="zh-CN" dirty="0"/>
              <a:t>中，</a:t>
            </a:r>
          </a:p>
          <a:p>
            <a:pPr lvl="1"/>
            <a:r>
              <a:rPr lang="zh-CN" altLang="en-US" dirty="0"/>
              <a:t>则包含</a:t>
            </a:r>
            <a:r>
              <a:rPr lang="en-US" altLang="zh-CN" dirty="0"/>
              <a:t>C</a:t>
            </a:r>
            <a:r>
              <a:rPr lang="en-US" altLang="zh-CN" baseline="-25000" dirty="0">
                <a:sym typeface="Symbol"/>
              </a:rPr>
              <a:t></a:t>
            </a:r>
            <a:r>
              <a:rPr lang="zh-CN" altLang="en-US" dirty="0">
                <a:sym typeface="Symbol"/>
              </a:rPr>
              <a:t>的</a:t>
            </a:r>
            <a:r>
              <a:rPr lang="en-US" altLang="zh-CN" dirty="0">
                <a:sym typeface="Symbol"/>
              </a:rPr>
              <a:t>4</a:t>
            </a:r>
            <a:r>
              <a:rPr lang="zh-CN" altLang="zh-CN" dirty="0"/>
              <a:t>个</a:t>
            </a:r>
            <a:r>
              <a:rPr lang="en-US" altLang="zh-CN" dirty="0"/>
              <a:t>2</a:t>
            </a:r>
            <a:r>
              <a:rPr lang="en-US" altLang="zh-CN" dirty="0">
                <a:sym typeface="Symbol"/>
              </a:rPr>
              <a:t></a:t>
            </a:r>
            <a:r>
              <a:rPr lang="en-US" altLang="zh-CN" dirty="0"/>
              <a:t>× 2</a:t>
            </a:r>
            <a:r>
              <a:rPr lang="en-US" altLang="zh-CN" dirty="0">
                <a:sym typeface="Symbol"/>
              </a:rPr>
              <a:t></a:t>
            </a:r>
            <a:r>
              <a:rPr lang="zh-CN" altLang="zh-CN" dirty="0"/>
              <a:t>方格</a:t>
            </a:r>
            <a:r>
              <a:rPr lang="en-US" altLang="zh-CN" dirty="0"/>
              <a:t> C</a:t>
            </a:r>
            <a:r>
              <a:rPr lang="en-US" altLang="zh-CN" baseline="30000" dirty="0"/>
              <a:t>i</a:t>
            </a:r>
            <a:r>
              <a:rPr lang="en-US" altLang="zh-CN" baseline="-25000" dirty="0">
                <a:sym typeface="Symbol"/>
              </a:rPr>
              <a:t>2 </a:t>
            </a:r>
            <a:r>
              <a:rPr lang="en-US" altLang="zh-CN" dirty="0"/>
              <a:t>(i=1,2,3,4)</a:t>
            </a:r>
            <a:r>
              <a:rPr lang="zh-CN" altLang="zh-CN" dirty="0"/>
              <a:t>中，</a:t>
            </a:r>
          </a:p>
          <a:p>
            <a:pPr lvl="1"/>
            <a:r>
              <a:rPr lang="zh-CN" altLang="zh-CN" dirty="0">
                <a:solidFill>
                  <a:srgbClr val="FF0000"/>
                </a:solidFill>
              </a:rPr>
              <a:t>至少有一个同时含有最近点对的两个点</a:t>
            </a:r>
            <a:r>
              <a:rPr lang="zh-CN" altLang="zh-CN" dirty="0"/>
              <a:t>。</a:t>
            </a:r>
            <a:endParaRPr lang="zh-CN" altLang="en-US" dirty="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42</a:t>
            </a:fld>
            <a:endParaRPr lang="en-US" altLang="zh-CN" dirty="0"/>
          </a:p>
        </p:txBody>
      </p:sp>
      <p:grpSp>
        <p:nvGrpSpPr>
          <p:cNvPr id="145" name="组合 144"/>
          <p:cNvGrpSpPr/>
          <p:nvPr/>
        </p:nvGrpSpPr>
        <p:grpSpPr>
          <a:xfrm>
            <a:off x="447078" y="4041068"/>
            <a:ext cx="1656184" cy="1656180"/>
            <a:chOff x="107504" y="4748910"/>
            <a:chExt cx="1656184" cy="1656180"/>
          </a:xfrm>
        </p:grpSpPr>
        <p:sp>
          <p:nvSpPr>
            <p:cNvPr id="31" name="矩形 30"/>
            <p:cNvSpPr/>
            <p:nvPr/>
          </p:nvSpPr>
          <p:spPr bwMode="auto">
            <a:xfrm>
              <a:off x="143508" y="4748910"/>
              <a:ext cx="540060" cy="540060"/>
            </a:xfrm>
            <a:prstGeom prst="rect">
              <a:avLst/>
            </a:prstGeom>
            <a:solidFill>
              <a:schemeClr val="accent2">
                <a:lumMod val="60000"/>
                <a:lumOff val="40000"/>
              </a:schemeClr>
            </a:solidFill>
            <a:ln w="25400">
              <a:solidFill>
                <a:srgbClr val="000000"/>
              </a:solidFill>
              <a:miter lim="800000"/>
              <a:headEnd/>
              <a:tailEnd/>
            </a:ln>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32" name="矩形 31"/>
            <p:cNvSpPr/>
            <p:nvPr/>
          </p:nvSpPr>
          <p:spPr bwMode="auto">
            <a:xfrm>
              <a:off x="683568" y="4748910"/>
              <a:ext cx="540060" cy="540060"/>
            </a:xfrm>
            <a:prstGeom prst="rect">
              <a:avLst/>
            </a:prstGeom>
            <a:solidFill>
              <a:schemeClr val="accent2">
                <a:lumMod val="60000"/>
                <a:lumOff val="40000"/>
              </a:schemeClr>
            </a:solidFill>
            <a:ln w="25400">
              <a:solidFill>
                <a:srgbClr val="000000"/>
              </a:solidFill>
              <a:miter lim="800000"/>
              <a:headEnd/>
              <a:tailEnd/>
            </a:ln>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33" name="矩形 32"/>
            <p:cNvSpPr/>
            <p:nvPr/>
          </p:nvSpPr>
          <p:spPr bwMode="auto">
            <a:xfrm>
              <a:off x="1223628" y="4748910"/>
              <a:ext cx="540060" cy="54006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27" name="矩形 26"/>
            <p:cNvSpPr/>
            <p:nvPr/>
          </p:nvSpPr>
          <p:spPr bwMode="auto">
            <a:xfrm>
              <a:off x="143508" y="5288970"/>
              <a:ext cx="540060" cy="540060"/>
            </a:xfrm>
            <a:prstGeom prst="rect">
              <a:avLst/>
            </a:prstGeom>
            <a:solidFill>
              <a:schemeClr val="accent2">
                <a:lumMod val="60000"/>
                <a:lumOff val="40000"/>
              </a:schemeClr>
            </a:solidFill>
            <a:ln w="25400">
              <a:solidFill>
                <a:srgbClr val="000000"/>
              </a:solidFill>
              <a:miter lim="800000"/>
              <a:headEnd/>
              <a:tailEnd/>
            </a:ln>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28" name="矩形 27"/>
            <p:cNvSpPr/>
            <p:nvPr/>
          </p:nvSpPr>
          <p:spPr bwMode="auto">
            <a:xfrm>
              <a:off x="683568" y="5288970"/>
              <a:ext cx="540060" cy="540060"/>
            </a:xfrm>
            <a:prstGeom prst="rect">
              <a:avLst/>
            </a:prstGeom>
            <a:solidFill>
              <a:schemeClr val="accent6"/>
            </a:solidFill>
            <a:ln w="25400">
              <a:solidFill>
                <a:srgbClr val="000000"/>
              </a:solidFill>
              <a:miter lim="800000"/>
              <a:headEnd/>
              <a:tailEnd/>
            </a:ln>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29" name="矩形 28"/>
            <p:cNvSpPr/>
            <p:nvPr/>
          </p:nvSpPr>
          <p:spPr bwMode="auto">
            <a:xfrm>
              <a:off x="1223628" y="5288970"/>
              <a:ext cx="540060" cy="54006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23" name="矩形 22"/>
            <p:cNvSpPr/>
            <p:nvPr/>
          </p:nvSpPr>
          <p:spPr bwMode="auto">
            <a:xfrm>
              <a:off x="143508" y="5829030"/>
              <a:ext cx="540060" cy="54006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24" name="矩形 23"/>
            <p:cNvSpPr/>
            <p:nvPr/>
          </p:nvSpPr>
          <p:spPr bwMode="auto">
            <a:xfrm>
              <a:off x="683568" y="5829030"/>
              <a:ext cx="540060" cy="54006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25" name="矩形 24"/>
            <p:cNvSpPr/>
            <p:nvPr/>
          </p:nvSpPr>
          <p:spPr bwMode="auto">
            <a:xfrm>
              <a:off x="1223628" y="5829030"/>
              <a:ext cx="540060" cy="54006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7" name="椭圆 6"/>
            <p:cNvSpPr/>
            <p:nvPr/>
          </p:nvSpPr>
          <p:spPr bwMode="auto">
            <a:xfrm>
              <a:off x="107504" y="5663004"/>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8" name="椭圆 7"/>
            <p:cNvSpPr/>
            <p:nvPr/>
          </p:nvSpPr>
          <p:spPr bwMode="auto">
            <a:xfrm>
              <a:off x="917598" y="5036231"/>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9" name="椭圆 8"/>
            <p:cNvSpPr/>
            <p:nvPr/>
          </p:nvSpPr>
          <p:spPr bwMode="auto">
            <a:xfrm>
              <a:off x="611568" y="5559000"/>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0" name="椭圆 9"/>
            <p:cNvSpPr/>
            <p:nvPr/>
          </p:nvSpPr>
          <p:spPr bwMode="auto">
            <a:xfrm>
              <a:off x="340304" y="5058657"/>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1" name="椭圆 10"/>
            <p:cNvSpPr/>
            <p:nvPr/>
          </p:nvSpPr>
          <p:spPr bwMode="auto">
            <a:xfrm>
              <a:off x="789104" y="6039840"/>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2" name="椭圆 11"/>
            <p:cNvSpPr/>
            <p:nvPr/>
          </p:nvSpPr>
          <p:spPr bwMode="auto">
            <a:xfrm>
              <a:off x="1093904" y="5591004"/>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3" name="椭圆 12"/>
            <p:cNvSpPr/>
            <p:nvPr/>
          </p:nvSpPr>
          <p:spPr bwMode="auto">
            <a:xfrm>
              <a:off x="1057904" y="6333090"/>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6" name="椭圆 15"/>
            <p:cNvSpPr/>
            <p:nvPr/>
          </p:nvSpPr>
          <p:spPr bwMode="auto">
            <a:xfrm>
              <a:off x="1222398" y="5341031"/>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7" name="椭圆 16"/>
            <p:cNvSpPr/>
            <p:nvPr/>
          </p:nvSpPr>
          <p:spPr bwMode="auto">
            <a:xfrm>
              <a:off x="1577023" y="4870916"/>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8" name="椭圆 17"/>
            <p:cNvSpPr/>
            <p:nvPr/>
          </p:nvSpPr>
          <p:spPr bwMode="auto">
            <a:xfrm>
              <a:off x="1527198" y="5645831"/>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grpSp>
      <p:grpSp>
        <p:nvGrpSpPr>
          <p:cNvPr id="146" name="组合 145"/>
          <p:cNvGrpSpPr/>
          <p:nvPr/>
        </p:nvGrpSpPr>
        <p:grpSpPr>
          <a:xfrm>
            <a:off x="2699792" y="4041068"/>
            <a:ext cx="1656184" cy="1656180"/>
            <a:chOff x="107504" y="4748910"/>
            <a:chExt cx="1656184" cy="1656180"/>
          </a:xfrm>
        </p:grpSpPr>
        <p:sp>
          <p:nvSpPr>
            <p:cNvPr id="147" name="矩形 146"/>
            <p:cNvSpPr/>
            <p:nvPr/>
          </p:nvSpPr>
          <p:spPr bwMode="auto">
            <a:xfrm>
              <a:off x="143508" y="4748910"/>
              <a:ext cx="540060" cy="540060"/>
            </a:xfrm>
            <a:prstGeom prst="rect">
              <a:avLst/>
            </a:prstGeom>
            <a:noFill/>
            <a:ln w="25400">
              <a:solidFill>
                <a:srgbClr val="000000"/>
              </a:solidFill>
              <a:miter lim="800000"/>
              <a:headEnd/>
              <a:tailEnd/>
            </a:ln>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48" name="矩形 147"/>
            <p:cNvSpPr/>
            <p:nvPr/>
          </p:nvSpPr>
          <p:spPr bwMode="auto">
            <a:xfrm>
              <a:off x="683568" y="4748910"/>
              <a:ext cx="540060" cy="540060"/>
            </a:xfrm>
            <a:prstGeom prst="rect">
              <a:avLst/>
            </a:prstGeom>
            <a:solidFill>
              <a:schemeClr val="accent2">
                <a:lumMod val="60000"/>
                <a:lumOff val="40000"/>
              </a:schemeClr>
            </a:solidFill>
            <a:ln w="25400">
              <a:solidFill>
                <a:srgbClr val="000000"/>
              </a:solidFill>
              <a:miter lim="800000"/>
              <a:headEnd/>
              <a:tailEnd/>
            </a:ln>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49" name="矩形 148"/>
            <p:cNvSpPr/>
            <p:nvPr/>
          </p:nvSpPr>
          <p:spPr bwMode="auto">
            <a:xfrm>
              <a:off x="1223628" y="4748910"/>
              <a:ext cx="540060" cy="540060"/>
            </a:xfrm>
            <a:prstGeom prst="rect">
              <a:avLst/>
            </a:prstGeom>
            <a:solidFill>
              <a:schemeClr val="accent2">
                <a:lumMod val="60000"/>
                <a:lumOff val="40000"/>
              </a:schemeClr>
            </a:solidFill>
            <a:ln w="25400">
              <a:solidFill>
                <a:srgbClr val="000000"/>
              </a:solidFill>
              <a:miter lim="800000"/>
              <a:headEnd/>
              <a:tailEnd/>
            </a:ln>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50" name="矩形 149"/>
            <p:cNvSpPr/>
            <p:nvPr/>
          </p:nvSpPr>
          <p:spPr bwMode="auto">
            <a:xfrm>
              <a:off x="143508" y="5288970"/>
              <a:ext cx="540060" cy="540060"/>
            </a:xfrm>
            <a:prstGeom prst="rect">
              <a:avLst/>
            </a:prstGeom>
            <a:noFill/>
            <a:ln w="25400">
              <a:solidFill>
                <a:srgbClr val="000000"/>
              </a:solidFill>
              <a:miter lim="800000"/>
              <a:headEnd/>
              <a:tailEnd/>
            </a:ln>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51" name="矩形 150"/>
            <p:cNvSpPr/>
            <p:nvPr/>
          </p:nvSpPr>
          <p:spPr bwMode="auto">
            <a:xfrm>
              <a:off x="683568" y="5288970"/>
              <a:ext cx="540060" cy="540060"/>
            </a:xfrm>
            <a:prstGeom prst="rect">
              <a:avLst/>
            </a:prstGeom>
            <a:solidFill>
              <a:schemeClr val="accent6"/>
            </a:solidFill>
            <a:ln w="25400">
              <a:solidFill>
                <a:srgbClr val="000000"/>
              </a:solidFill>
              <a:miter lim="800000"/>
              <a:headEnd/>
              <a:tailEnd/>
            </a:ln>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52" name="矩形 151"/>
            <p:cNvSpPr/>
            <p:nvPr/>
          </p:nvSpPr>
          <p:spPr bwMode="auto">
            <a:xfrm>
              <a:off x="1223628" y="5288970"/>
              <a:ext cx="540060" cy="540060"/>
            </a:xfrm>
            <a:prstGeom prst="rect">
              <a:avLst/>
            </a:prstGeom>
            <a:solidFill>
              <a:schemeClr val="accent2">
                <a:lumMod val="60000"/>
                <a:lumOff val="40000"/>
              </a:schemeClr>
            </a:solidFill>
            <a:ln w="25400">
              <a:solidFill>
                <a:srgbClr val="000000"/>
              </a:solidFill>
              <a:miter lim="800000"/>
              <a:headEnd/>
              <a:tailEnd/>
            </a:ln>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53" name="矩形 152"/>
            <p:cNvSpPr/>
            <p:nvPr/>
          </p:nvSpPr>
          <p:spPr bwMode="auto">
            <a:xfrm>
              <a:off x="143508" y="5829030"/>
              <a:ext cx="540060" cy="54006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54" name="矩形 153"/>
            <p:cNvSpPr/>
            <p:nvPr/>
          </p:nvSpPr>
          <p:spPr bwMode="auto">
            <a:xfrm>
              <a:off x="683568" y="5829030"/>
              <a:ext cx="540060" cy="54006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55" name="矩形 154"/>
            <p:cNvSpPr/>
            <p:nvPr/>
          </p:nvSpPr>
          <p:spPr bwMode="auto">
            <a:xfrm>
              <a:off x="1223628" y="5829030"/>
              <a:ext cx="540060" cy="54006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56" name="椭圆 155"/>
            <p:cNvSpPr/>
            <p:nvPr/>
          </p:nvSpPr>
          <p:spPr bwMode="auto">
            <a:xfrm>
              <a:off x="107504" y="5663004"/>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57" name="椭圆 156"/>
            <p:cNvSpPr/>
            <p:nvPr/>
          </p:nvSpPr>
          <p:spPr bwMode="auto">
            <a:xfrm>
              <a:off x="917598" y="5036231"/>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58" name="椭圆 157"/>
            <p:cNvSpPr/>
            <p:nvPr/>
          </p:nvSpPr>
          <p:spPr bwMode="auto">
            <a:xfrm>
              <a:off x="611568" y="5559000"/>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59" name="椭圆 158"/>
            <p:cNvSpPr/>
            <p:nvPr/>
          </p:nvSpPr>
          <p:spPr bwMode="auto">
            <a:xfrm>
              <a:off x="340304" y="5058657"/>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60" name="椭圆 159"/>
            <p:cNvSpPr/>
            <p:nvPr/>
          </p:nvSpPr>
          <p:spPr bwMode="auto">
            <a:xfrm>
              <a:off x="789104" y="6039840"/>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61" name="椭圆 160"/>
            <p:cNvSpPr/>
            <p:nvPr/>
          </p:nvSpPr>
          <p:spPr bwMode="auto">
            <a:xfrm>
              <a:off x="1093904" y="5591004"/>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62" name="椭圆 161"/>
            <p:cNvSpPr/>
            <p:nvPr/>
          </p:nvSpPr>
          <p:spPr bwMode="auto">
            <a:xfrm>
              <a:off x="1057904" y="6333090"/>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63" name="椭圆 162"/>
            <p:cNvSpPr/>
            <p:nvPr/>
          </p:nvSpPr>
          <p:spPr bwMode="auto">
            <a:xfrm>
              <a:off x="1222398" y="5341031"/>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64" name="椭圆 163"/>
            <p:cNvSpPr/>
            <p:nvPr/>
          </p:nvSpPr>
          <p:spPr bwMode="auto">
            <a:xfrm>
              <a:off x="1577023" y="4870916"/>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65" name="椭圆 164"/>
            <p:cNvSpPr/>
            <p:nvPr/>
          </p:nvSpPr>
          <p:spPr bwMode="auto">
            <a:xfrm>
              <a:off x="1527198" y="5645831"/>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grpSp>
      <p:grpSp>
        <p:nvGrpSpPr>
          <p:cNvPr id="166" name="组合 165"/>
          <p:cNvGrpSpPr/>
          <p:nvPr/>
        </p:nvGrpSpPr>
        <p:grpSpPr>
          <a:xfrm>
            <a:off x="4914034" y="4041068"/>
            <a:ext cx="1656184" cy="1656180"/>
            <a:chOff x="107504" y="4748910"/>
            <a:chExt cx="1656184" cy="1656180"/>
          </a:xfrm>
        </p:grpSpPr>
        <p:sp>
          <p:nvSpPr>
            <p:cNvPr id="167" name="矩形 166"/>
            <p:cNvSpPr/>
            <p:nvPr/>
          </p:nvSpPr>
          <p:spPr bwMode="auto">
            <a:xfrm>
              <a:off x="143508" y="4748910"/>
              <a:ext cx="540060" cy="540060"/>
            </a:xfrm>
            <a:prstGeom prst="rect">
              <a:avLst/>
            </a:prstGeom>
            <a:noFill/>
            <a:ln w="25400">
              <a:solidFill>
                <a:srgbClr val="000000"/>
              </a:solidFill>
              <a:miter lim="800000"/>
              <a:headEnd/>
              <a:tailEnd/>
            </a:ln>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68" name="矩形 167"/>
            <p:cNvSpPr/>
            <p:nvPr/>
          </p:nvSpPr>
          <p:spPr bwMode="auto">
            <a:xfrm>
              <a:off x="683568" y="4748910"/>
              <a:ext cx="540060" cy="540060"/>
            </a:xfrm>
            <a:prstGeom prst="rect">
              <a:avLst/>
            </a:prstGeom>
            <a:noFill/>
            <a:ln w="25400">
              <a:solidFill>
                <a:srgbClr val="000000"/>
              </a:solidFill>
              <a:miter lim="800000"/>
              <a:headEnd/>
              <a:tailEnd/>
            </a:ln>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69" name="矩形 168"/>
            <p:cNvSpPr/>
            <p:nvPr/>
          </p:nvSpPr>
          <p:spPr bwMode="auto">
            <a:xfrm>
              <a:off x="1223628" y="4748910"/>
              <a:ext cx="540060" cy="54006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70" name="矩形 169"/>
            <p:cNvSpPr/>
            <p:nvPr/>
          </p:nvSpPr>
          <p:spPr bwMode="auto">
            <a:xfrm>
              <a:off x="143508" y="5288970"/>
              <a:ext cx="540060" cy="540060"/>
            </a:xfrm>
            <a:prstGeom prst="rect">
              <a:avLst/>
            </a:prstGeom>
            <a:noFill/>
            <a:ln w="25400">
              <a:solidFill>
                <a:srgbClr val="000000"/>
              </a:solidFill>
              <a:miter lim="800000"/>
              <a:headEnd/>
              <a:tailEnd/>
            </a:ln>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71" name="矩形 170"/>
            <p:cNvSpPr/>
            <p:nvPr/>
          </p:nvSpPr>
          <p:spPr bwMode="auto">
            <a:xfrm>
              <a:off x="683568" y="5288970"/>
              <a:ext cx="540060" cy="540060"/>
            </a:xfrm>
            <a:prstGeom prst="rect">
              <a:avLst/>
            </a:prstGeom>
            <a:solidFill>
              <a:schemeClr val="accent6"/>
            </a:solidFill>
            <a:ln w="25400">
              <a:solidFill>
                <a:srgbClr val="000000"/>
              </a:solidFill>
              <a:miter lim="800000"/>
              <a:headEnd/>
              <a:tailEnd/>
            </a:ln>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72" name="矩形 171"/>
            <p:cNvSpPr/>
            <p:nvPr/>
          </p:nvSpPr>
          <p:spPr bwMode="auto">
            <a:xfrm>
              <a:off x="1223628" y="5288970"/>
              <a:ext cx="540060" cy="540060"/>
            </a:xfrm>
            <a:prstGeom prst="rect">
              <a:avLst/>
            </a:prstGeom>
            <a:solidFill>
              <a:schemeClr val="accent2">
                <a:lumMod val="60000"/>
                <a:lumOff val="40000"/>
              </a:schemeClr>
            </a:solidFill>
            <a:ln w="25400">
              <a:solidFill>
                <a:srgbClr val="000000"/>
              </a:solidFill>
              <a:miter lim="800000"/>
              <a:headEnd/>
              <a:tailEnd/>
            </a:ln>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73" name="矩形 172"/>
            <p:cNvSpPr/>
            <p:nvPr/>
          </p:nvSpPr>
          <p:spPr bwMode="auto">
            <a:xfrm>
              <a:off x="143508" y="5829030"/>
              <a:ext cx="540060" cy="54006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74" name="矩形 173"/>
            <p:cNvSpPr/>
            <p:nvPr/>
          </p:nvSpPr>
          <p:spPr bwMode="auto">
            <a:xfrm>
              <a:off x="683568" y="5829030"/>
              <a:ext cx="540060" cy="540060"/>
            </a:xfrm>
            <a:prstGeom prst="rect">
              <a:avLst/>
            </a:prstGeom>
            <a:solidFill>
              <a:schemeClr val="accent2">
                <a:lumMod val="60000"/>
                <a:lumOff val="40000"/>
              </a:schemeClr>
            </a:solidFill>
            <a:ln w="25400">
              <a:solidFill>
                <a:srgbClr val="000000"/>
              </a:solidFill>
              <a:miter lim="800000"/>
              <a:headEnd/>
              <a:tailEnd/>
            </a:ln>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75" name="矩形 174"/>
            <p:cNvSpPr/>
            <p:nvPr/>
          </p:nvSpPr>
          <p:spPr bwMode="auto">
            <a:xfrm>
              <a:off x="1223628" y="5829030"/>
              <a:ext cx="540060" cy="540060"/>
            </a:xfrm>
            <a:prstGeom prst="rect">
              <a:avLst/>
            </a:prstGeom>
            <a:solidFill>
              <a:schemeClr val="accent2">
                <a:lumMod val="60000"/>
                <a:lumOff val="40000"/>
              </a:schemeClr>
            </a:solidFill>
            <a:ln w="25400">
              <a:solidFill>
                <a:srgbClr val="000000"/>
              </a:solidFill>
              <a:miter lim="800000"/>
              <a:headEnd/>
              <a:tailEnd/>
            </a:ln>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76" name="椭圆 175"/>
            <p:cNvSpPr/>
            <p:nvPr/>
          </p:nvSpPr>
          <p:spPr bwMode="auto">
            <a:xfrm>
              <a:off x="107504" y="5663004"/>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77" name="椭圆 176"/>
            <p:cNvSpPr/>
            <p:nvPr/>
          </p:nvSpPr>
          <p:spPr bwMode="auto">
            <a:xfrm>
              <a:off x="917598" y="5036231"/>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78" name="椭圆 177"/>
            <p:cNvSpPr/>
            <p:nvPr/>
          </p:nvSpPr>
          <p:spPr bwMode="auto">
            <a:xfrm>
              <a:off x="611568" y="5559000"/>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79" name="椭圆 178"/>
            <p:cNvSpPr/>
            <p:nvPr/>
          </p:nvSpPr>
          <p:spPr bwMode="auto">
            <a:xfrm>
              <a:off x="340304" y="5058657"/>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80" name="椭圆 179"/>
            <p:cNvSpPr/>
            <p:nvPr/>
          </p:nvSpPr>
          <p:spPr bwMode="auto">
            <a:xfrm>
              <a:off x="789104" y="6039840"/>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81" name="椭圆 180"/>
            <p:cNvSpPr/>
            <p:nvPr/>
          </p:nvSpPr>
          <p:spPr bwMode="auto">
            <a:xfrm>
              <a:off x="1093904" y="5591004"/>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82" name="椭圆 181"/>
            <p:cNvSpPr/>
            <p:nvPr/>
          </p:nvSpPr>
          <p:spPr bwMode="auto">
            <a:xfrm>
              <a:off x="1057904" y="6333090"/>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83" name="椭圆 182"/>
            <p:cNvSpPr/>
            <p:nvPr/>
          </p:nvSpPr>
          <p:spPr bwMode="auto">
            <a:xfrm>
              <a:off x="1222398" y="5341031"/>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84" name="椭圆 183"/>
            <p:cNvSpPr/>
            <p:nvPr/>
          </p:nvSpPr>
          <p:spPr bwMode="auto">
            <a:xfrm>
              <a:off x="1577023" y="4870916"/>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85" name="椭圆 184"/>
            <p:cNvSpPr/>
            <p:nvPr/>
          </p:nvSpPr>
          <p:spPr bwMode="auto">
            <a:xfrm>
              <a:off x="1527198" y="5645831"/>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grpSp>
      <p:grpSp>
        <p:nvGrpSpPr>
          <p:cNvPr id="186" name="组合 185"/>
          <p:cNvGrpSpPr/>
          <p:nvPr/>
        </p:nvGrpSpPr>
        <p:grpSpPr>
          <a:xfrm>
            <a:off x="7164288" y="4041068"/>
            <a:ext cx="1656184" cy="1656180"/>
            <a:chOff x="107504" y="4748910"/>
            <a:chExt cx="1656184" cy="1656180"/>
          </a:xfrm>
        </p:grpSpPr>
        <p:sp>
          <p:nvSpPr>
            <p:cNvPr id="187" name="矩形 186"/>
            <p:cNvSpPr/>
            <p:nvPr/>
          </p:nvSpPr>
          <p:spPr bwMode="auto">
            <a:xfrm>
              <a:off x="143508" y="4748910"/>
              <a:ext cx="540060" cy="540060"/>
            </a:xfrm>
            <a:prstGeom prst="rect">
              <a:avLst/>
            </a:prstGeom>
            <a:noFill/>
            <a:ln w="25400">
              <a:solidFill>
                <a:srgbClr val="000000"/>
              </a:solidFill>
              <a:miter lim="800000"/>
              <a:headEnd/>
              <a:tailEnd/>
            </a:ln>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88" name="矩形 187"/>
            <p:cNvSpPr/>
            <p:nvPr/>
          </p:nvSpPr>
          <p:spPr bwMode="auto">
            <a:xfrm>
              <a:off x="683568" y="4748910"/>
              <a:ext cx="540060" cy="540060"/>
            </a:xfrm>
            <a:prstGeom prst="rect">
              <a:avLst/>
            </a:prstGeom>
            <a:noFill/>
            <a:ln w="25400">
              <a:solidFill>
                <a:srgbClr val="000000"/>
              </a:solidFill>
              <a:miter lim="800000"/>
              <a:headEnd/>
              <a:tailEnd/>
            </a:ln>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89" name="矩形 188"/>
            <p:cNvSpPr/>
            <p:nvPr/>
          </p:nvSpPr>
          <p:spPr bwMode="auto">
            <a:xfrm>
              <a:off x="1223628" y="4748910"/>
              <a:ext cx="540060" cy="54006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90" name="矩形 189"/>
            <p:cNvSpPr/>
            <p:nvPr/>
          </p:nvSpPr>
          <p:spPr bwMode="auto">
            <a:xfrm>
              <a:off x="143508" y="5288970"/>
              <a:ext cx="540060" cy="540060"/>
            </a:xfrm>
            <a:prstGeom prst="rect">
              <a:avLst/>
            </a:prstGeom>
            <a:solidFill>
              <a:schemeClr val="accent2">
                <a:lumMod val="60000"/>
                <a:lumOff val="40000"/>
              </a:schemeClr>
            </a:solidFill>
            <a:ln w="25400">
              <a:solidFill>
                <a:srgbClr val="000000"/>
              </a:solidFill>
              <a:miter lim="800000"/>
              <a:headEnd/>
              <a:tailEnd/>
            </a:ln>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91" name="矩形 190"/>
            <p:cNvSpPr/>
            <p:nvPr/>
          </p:nvSpPr>
          <p:spPr bwMode="auto">
            <a:xfrm>
              <a:off x="683568" y="5288970"/>
              <a:ext cx="540060" cy="540060"/>
            </a:xfrm>
            <a:prstGeom prst="rect">
              <a:avLst/>
            </a:prstGeom>
            <a:solidFill>
              <a:schemeClr val="accent6"/>
            </a:solidFill>
            <a:ln w="25400">
              <a:solidFill>
                <a:srgbClr val="000000"/>
              </a:solidFill>
              <a:miter lim="800000"/>
              <a:headEnd/>
              <a:tailEnd/>
            </a:ln>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92" name="矩形 191"/>
            <p:cNvSpPr/>
            <p:nvPr/>
          </p:nvSpPr>
          <p:spPr bwMode="auto">
            <a:xfrm>
              <a:off x="1223628" y="5288970"/>
              <a:ext cx="540060" cy="54006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93" name="矩形 192"/>
            <p:cNvSpPr/>
            <p:nvPr/>
          </p:nvSpPr>
          <p:spPr bwMode="auto">
            <a:xfrm>
              <a:off x="143508" y="5829030"/>
              <a:ext cx="540060" cy="540060"/>
            </a:xfrm>
            <a:prstGeom prst="rect">
              <a:avLst/>
            </a:prstGeom>
            <a:solidFill>
              <a:schemeClr val="accent2">
                <a:lumMod val="60000"/>
                <a:lumOff val="40000"/>
              </a:schemeClr>
            </a:solidFill>
            <a:ln w="25400">
              <a:solidFill>
                <a:srgbClr val="000000"/>
              </a:solidFill>
              <a:miter lim="800000"/>
              <a:headEnd/>
              <a:tailEnd/>
            </a:ln>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94" name="矩形 193"/>
            <p:cNvSpPr/>
            <p:nvPr/>
          </p:nvSpPr>
          <p:spPr bwMode="auto">
            <a:xfrm>
              <a:off x="683568" y="5829030"/>
              <a:ext cx="540060" cy="540060"/>
            </a:xfrm>
            <a:prstGeom prst="rect">
              <a:avLst/>
            </a:prstGeom>
            <a:solidFill>
              <a:schemeClr val="accent2">
                <a:lumMod val="60000"/>
                <a:lumOff val="40000"/>
              </a:schemeClr>
            </a:solidFill>
            <a:ln w="25400">
              <a:solidFill>
                <a:srgbClr val="000000"/>
              </a:solidFill>
              <a:miter lim="800000"/>
              <a:headEnd/>
              <a:tailEnd/>
            </a:ln>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95" name="矩形 194"/>
            <p:cNvSpPr/>
            <p:nvPr/>
          </p:nvSpPr>
          <p:spPr bwMode="auto">
            <a:xfrm>
              <a:off x="1223628" y="5829030"/>
              <a:ext cx="540060" cy="54006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96" name="椭圆 195"/>
            <p:cNvSpPr/>
            <p:nvPr/>
          </p:nvSpPr>
          <p:spPr bwMode="auto">
            <a:xfrm>
              <a:off x="107504" y="5663004"/>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97" name="椭圆 196"/>
            <p:cNvSpPr/>
            <p:nvPr/>
          </p:nvSpPr>
          <p:spPr bwMode="auto">
            <a:xfrm>
              <a:off x="917598" y="5036231"/>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98" name="椭圆 197"/>
            <p:cNvSpPr/>
            <p:nvPr/>
          </p:nvSpPr>
          <p:spPr bwMode="auto">
            <a:xfrm>
              <a:off x="611568" y="5559000"/>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99" name="椭圆 198"/>
            <p:cNvSpPr/>
            <p:nvPr/>
          </p:nvSpPr>
          <p:spPr bwMode="auto">
            <a:xfrm>
              <a:off x="340304" y="5058657"/>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200" name="椭圆 199"/>
            <p:cNvSpPr/>
            <p:nvPr/>
          </p:nvSpPr>
          <p:spPr bwMode="auto">
            <a:xfrm>
              <a:off x="789104" y="6039840"/>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201" name="椭圆 200"/>
            <p:cNvSpPr/>
            <p:nvPr/>
          </p:nvSpPr>
          <p:spPr bwMode="auto">
            <a:xfrm>
              <a:off x="1093904" y="5591004"/>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202" name="椭圆 201"/>
            <p:cNvSpPr/>
            <p:nvPr/>
          </p:nvSpPr>
          <p:spPr bwMode="auto">
            <a:xfrm>
              <a:off x="1057904" y="6333090"/>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203" name="椭圆 202"/>
            <p:cNvSpPr/>
            <p:nvPr/>
          </p:nvSpPr>
          <p:spPr bwMode="auto">
            <a:xfrm>
              <a:off x="1222398" y="5341031"/>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204" name="椭圆 203"/>
            <p:cNvSpPr/>
            <p:nvPr/>
          </p:nvSpPr>
          <p:spPr bwMode="auto">
            <a:xfrm>
              <a:off x="1577023" y="4870916"/>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205" name="椭圆 204"/>
            <p:cNvSpPr/>
            <p:nvPr/>
          </p:nvSpPr>
          <p:spPr bwMode="auto">
            <a:xfrm>
              <a:off x="1527198" y="5645831"/>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grpSp>
      <p:sp>
        <p:nvSpPr>
          <p:cNvPr id="206" name="矩形 205"/>
          <p:cNvSpPr/>
          <p:nvPr/>
        </p:nvSpPr>
        <p:spPr>
          <a:xfrm>
            <a:off x="2969989" y="5876303"/>
            <a:ext cx="3130939" cy="523220"/>
          </a:xfrm>
          <a:prstGeom prst="rect">
            <a:avLst/>
          </a:prstGeom>
          <a:solidFill>
            <a:schemeClr val="accent2">
              <a:lumMod val="60000"/>
              <a:lumOff val="40000"/>
            </a:schemeClr>
          </a:solidFill>
        </p:spPr>
        <p:txBody>
          <a:bodyPr wrap="square">
            <a:spAutoFit/>
          </a:bodyPr>
          <a:lstStyle/>
          <a:p>
            <a:r>
              <a:rPr lang="zh-CN" altLang="en-US" sz="2800" b="1" dirty="0">
                <a:solidFill>
                  <a:srgbClr val="FF0000"/>
                </a:solidFill>
                <a:latin typeface="黑体" pitchFamily="49" charset="-122"/>
                <a:ea typeface="黑体" pitchFamily="49" charset="-122"/>
              </a:rPr>
              <a:t>尽量给定更小的</a:t>
            </a:r>
            <a:r>
              <a:rPr lang="en-US" altLang="zh-CN" sz="2800" b="1" dirty="0">
                <a:solidFill>
                  <a:srgbClr val="FF0000"/>
                </a:solidFill>
                <a:latin typeface="黑体" pitchFamily="49" charset="-122"/>
                <a:ea typeface="黑体" pitchFamily="49" charset="-122"/>
                <a:sym typeface="Symbol"/>
              </a:rPr>
              <a:t></a:t>
            </a:r>
            <a:endParaRPr lang="zh-CN" altLang="en-US" sz="2800" b="1" dirty="0">
              <a:solidFill>
                <a:srgbClr val="FF0000"/>
              </a:solidFill>
              <a:latin typeface="黑体" pitchFamily="49" charset="-122"/>
              <a:ea typeface="黑体" pitchFamily="49" charset="-122"/>
            </a:endParaRPr>
          </a:p>
        </p:txBody>
      </p:sp>
    </p:spTree>
    <p:extLst>
      <p:ext uri="{BB962C8B-B14F-4D97-AF65-F5344CB8AC3E}">
        <p14:creationId xmlns:p14="http://schemas.microsoft.com/office/powerpoint/2010/main" val="423642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6"/>
                                        </p:tgtEl>
                                        <p:attrNameLst>
                                          <p:attrName>style.visibility</p:attrName>
                                        </p:attrNameLst>
                                      </p:cBhvr>
                                      <p:to>
                                        <p:strVal val="visible"/>
                                      </p:to>
                                    </p:set>
                                    <p:animEffect transition="in" filter="wipe(down)">
                                      <p:cBhvr>
                                        <p:cTn id="7" dur="500"/>
                                        <p:tgtEl>
                                          <p:spTgt spid="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最近点对随机算法</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zh-CN" dirty="0"/>
                  <a:t>平面上的</a:t>
                </a:r>
                <a:r>
                  <a:rPr lang="en-US" altLang="zh-CN" dirty="0"/>
                  <a:t>n</a:t>
                </a:r>
                <a:r>
                  <a:rPr lang="zh-CN" altLang="zh-CN" dirty="0"/>
                  <a:t>个点</a:t>
                </a:r>
                <a:r>
                  <a:rPr lang="en-US" altLang="zh-CN" dirty="0"/>
                  <a:t>(</a:t>
                </a:r>
                <a:r>
                  <a:rPr lang="en-US" altLang="zh-CN" dirty="0" err="1"/>
                  <a:t>x</a:t>
                </a:r>
                <a:r>
                  <a:rPr lang="en-US" altLang="zh-CN" baseline="-25000" dirty="0" err="1"/>
                  <a:t>i</a:t>
                </a:r>
                <a:r>
                  <a:rPr lang="en-US" altLang="zh-CN" dirty="0" err="1"/>
                  <a:t>,y</a:t>
                </a:r>
                <a:r>
                  <a:rPr lang="en-US" altLang="zh-CN" baseline="-25000" dirty="0" err="1"/>
                  <a:t>i</a:t>
                </a:r>
                <a:r>
                  <a:rPr lang="en-US" altLang="zh-CN" dirty="0"/>
                  <a:t>) (i=1,2,</a:t>
                </a:r>
                <a:r>
                  <a:rPr lang="zh-CN" altLang="zh-CN" dirty="0"/>
                  <a:t>…</a:t>
                </a:r>
                <a:r>
                  <a:rPr lang="en-US" altLang="zh-CN" dirty="0"/>
                  <a:t>,n)</a:t>
                </a:r>
                <a:r>
                  <a:rPr lang="zh-CN" altLang="en-US" dirty="0">
                    <a:sym typeface="Symbol"/>
                  </a:rPr>
                  <a:t>，</a:t>
                </a:r>
                <a:r>
                  <a:rPr lang="zh-CN" altLang="zh-CN" dirty="0"/>
                  <a:t>以</a:t>
                </a:r>
                <a:r>
                  <a:rPr lang="en-US" altLang="zh-CN" dirty="0">
                    <a:sym typeface="Symbol"/>
                  </a:rPr>
                  <a:t></a:t>
                </a:r>
                <a:r>
                  <a:rPr lang="zh-CN" altLang="zh-CN" dirty="0"/>
                  <a:t>为尺寸构造网格</a:t>
                </a:r>
                <a:r>
                  <a:rPr lang="zh-CN" altLang="en-US" dirty="0"/>
                  <a:t>，</a:t>
                </a:r>
                <a:r>
                  <a:rPr lang="en-US" altLang="zh-CN" dirty="0">
                    <a:sym typeface="Symbol"/>
                  </a:rPr>
                  <a:t> ≥ </a:t>
                </a:r>
                <a:r>
                  <a:rPr lang="zh-CN" altLang="en-US" dirty="0">
                    <a:sym typeface="Symbol"/>
                  </a:rPr>
                  <a:t>最近距离</a:t>
                </a:r>
                <a:r>
                  <a:rPr lang="en-US" altLang="zh-CN" dirty="0">
                    <a:sym typeface="Symbol"/>
                  </a:rPr>
                  <a:t>*</a:t>
                </a:r>
                <a:r>
                  <a:rPr lang="zh-CN" altLang="en-US" dirty="0">
                    <a:sym typeface="Symbol"/>
                  </a:rPr>
                  <a:t>。</a:t>
                </a:r>
                <a:r>
                  <a:rPr lang="zh-CN" altLang="en-US" dirty="0">
                    <a:solidFill>
                      <a:srgbClr val="FF0000"/>
                    </a:solidFill>
                    <a:sym typeface="Symbol"/>
                  </a:rPr>
                  <a:t>如何选择</a:t>
                </a:r>
                <a:r>
                  <a:rPr lang="en-US" altLang="zh-CN" dirty="0">
                    <a:solidFill>
                      <a:srgbClr val="FF0000"/>
                    </a:solidFill>
                    <a:sym typeface="Symbol"/>
                  </a:rPr>
                  <a:t></a:t>
                </a:r>
                <a:r>
                  <a:rPr lang="zh-CN" altLang="en-US" dirty="0">
                    <a:solidFill>
                      <a:srgbClr val="FF0000"/>
                    </a:solidFill>
                    <a:sym typeface="Symbol"/>
                  </a:rPr>
                  <a:t>？</a:t>
                </a:r>
                <a:endParaRPr lang="en-US" altLang="zh-CN" dirty="0">
                  <a:solidFill>
                    <a:srgbClr val="FF0000"/>
                  </a:solidFill>
                  <a:sym typeface="Symbol"/>
                </a:endParaRPr>
              </a:p>
              <a:p>
                <a:pPr marL="971550" lvl="1" indent="-514350">
                  <a:buSzPct val="100000"/>
                  <a:buFont typeface="+mj-lt"/>
                  <a:buAutoNum type="arabicPeriod"/>
                </a:pPr>
                <a:r>
                  <a:rPr lang="zh-CN" altLang="zh-CN" dirty="0"/>
                  <a:t>点集</a:t>
                </a:r>
                <a:r>
                  <a:rPr lang="en-US" altLang="zh-CN" dirty="0"/>
                  <a:t>S(|S|=n)</a:t>
                </a:r>
                <a:r>
                  <a:rPr lang="zh-CN" altLang="zh-CN" dirty="0"/>
                  <a:t>中随机取子集</a:t>
                </a:r>
                <a:r>
                  <a:rPr lang="en-US" altLang="zh-CN" dirty="0"/>
                  <a:t>T</a:t>
                </a:r>
                <a:r>
                  <a:rPr lang="zh-CN" altLang="zh-CN" dirty="0"/>
                  <a:t>，使得</a:t>
                </a:r>
                <a:r>
                  <a:rPr lang="en-US" altLang="zh-CN" dirty="0"/>
                  <a:t>|T|=</a:t>
                </a:r>
                <a14:m>
                  <m:oMath xmlns:m="http://schemas.openxmlformats.org/officeDocument/2006/math">
                    <m:r>
                      <a:rPr lang="en-US" altLang="zh-CN" i="1" baseline="30000" dirty="0" smtClean="0">
                        <a:latin typeface="Cambria Math"/>
                      </a:rPr>
                      <m:t> </m:t>
                    </m:r>
                    <m:d>
                      <m:dPr>
                        <m:begChr m:val="⌊"/>
                        <m:endChr m:val="⌋"/>
                        <m:ctrlPr>
                          <a:rPr lang="en-US" altLang="zh-CN" i="1" dirty="0" smtClean="0">
                            <a:latin typeface="Cambria Math" panose="02040503050406030204" pitchFamily="18" charset="0"/>
                            <a:sym typeface="Symbol"/>
                          </a:rPr>
                        </m:ctrlPr>
                      </m:dPr>
                      <m:e>
                        <m:rad>
                          <m:radPr>
                            <m:degHide m:val="on"/>
                            <m:ctrlPr>
                              <a:rPr lang="en-US" altLang="zh-CN" i="1" dirty="0" smtClean="0">
                                <a:latin typeface="Cambria Math" panose="02040503050406030204" pitchFamily="18" charset="0"/>
                                <a:sym typeface="Symbol"/>
                              </a:rPr>
                            </m:ctrlPr>
                          </m:radPr>
                          <m:deg/>
                          <m:e>
                            <m:r>
                              <a:rPr lang="en-US" altLang="zh-CN" b="1" i="1" dirty="0" smtClean="0">
                                <a:latin typeface="Cambria Math"/>
                                <a:sym typeface="Symbol"/>
                              </a:rPr>
                              <m:t>𝒏</m:t>
                            </m:r>
                          </m:e>
                        </m:rad>
                      </m:e>
                    </m:d>
                  </m:oMath>
                </a14:m>
                <a:endParaRPr lang="en-US" altLang="zh-CN" dirty="0"/>
              </a:p>
              <a:p>
                <a:pPr marL="971550" lvl="1" indent="-514350">
                  <a:buSzPct val="100000"/>
                  <a:buFont typeface="+mj-lt"/>
                  <a:buAutoNum type="arabicPeriod"/>
                </a:pPr>
                <a:r>
                  <a:rPr lang="en-US" altLang="zh-CN" dirty="0"/>
                  <a:t>T</a:t>
                </a:r>
                <a:r>
                  <a:rPr lang="zh-CN" altLang="zh-CN" dirty="0"/>
                  <a:t>中</a:t>
                </a:r>
                <a:r>
                  <a:rPr lang="zh-CN" altLang="en-US" dirty="0"/>
                  <a:t>点两两</a:t>
                </a:r>
                <a:r>
                  <a:rPr lang="zh-CN" altLang="zh-CN" dirty="0"/>
                  <a:t>计算距离，求出</a:t>
                </a:r>
                <a:r>
                  <a:rPr lang="en-US" altLang="zh-CN" dirty="0"/>
                  <a:t>T</a:t>
                </a:r>
                <a:r>
                  <a:rPr lang="zh-CN" altLang="en-US" dirty="0"/>
                  <a:t>中</a:t>
                </a:r>
                <a:r>
                  <a:rPr lang="zh-CN" altLang="zh-CN" dirty="0"/>
                  <a:t>最近点对距离</a:t>
                </a:r>
                <a:r>
                  <a:rPr lang="en-US" altLang="zh-CN" dirty="0">
                    <a:sym typeface="Symbol"/>
                  </a:rPr>
                  <a:t></a:t>
                </a:r>
                <a:r>
                  <a:rPr lang="en-US" altLang="zh-CN" dirty="0"/>
                  <a:t>(T)</a:t>
                </a:r>
              </a:p>
              <a:p>
                <a:pPr marL="971550" lvl="1" indent="-514350">
                  <a:buSzPct val="100000"/>
                  <a:buFont typeface="+mj-lt"/>
                  <a:buAutoNum type="arabicPeriod"/>
                </a:pPr>
                <a:r>
                  <a:rPr lang="zh-CN" altLang="zh-CN" dirty="0"/>
                  <a:t>以</a:t>
                </a:r>
                <a:r>
                  <a:rPr lang="en-US" altLang="zh-CN" dirty="0">
                    <a:sym typeface="Symbol"/>
                  </a:rPr>
                  <a:t></a:t>
                </a:r>
                <a:r>
                  <a:rPr lang="en-US" altLang="zh-CN" dirty="0"/>
                  <a:t>(T)</a:t>
                </a:r>
                <a:r>
                  <a:rPr lang="zh-CN" altLang="zh-CN" dirty="0"/>
                  <a:t>为尺寸构造网格</a:t>
                </a:r>
                <a:endParaRPr lang="en-US" altLang="zh-CN" dirty="0"/>
              </a:p>
              <a:p>
                <a:pPr marL="971550" lvl="1" indent="-514350">
                  <a:buSzPct val="100000"/>
                  <a:buFont typeface="+mj-lt"/>
                  <a:buAutoNum type="arabicPeriod"/>
                </a:pPr>
                <a:r>
                  <a:rPr lang="zh-CN" altLang="zh-CN" dirty="0"/>
                  <a:t>找一个略小于</a:t>
                </a:r>
                <a:r>
                  <a:rPr lang="en-US" altLang="zh-CN" dirty="0"/>
                  <a:t>c*n</a:t>
                </a:r>
                <a:r>
                  <a:rPr lang="zh-CN" altLang="zh-CN" dirty="0"/>
                  <a:t>的素数</a:t>
                </a:r>
                <a:r>
                  <a:rPr lang="en-US" altLang="zh-CN" dirty="0"/>
                  <a:t>p</a:t>
                </a:r>
                <a:r>
                  <a:rPr lang="zh-CN" altLang="en-US" dirty="0"/>
                  <a:t>，其中</a:t>
                </a:r>
                <a:r>
                  <a:rPr lang="en-US" altLang="zh-CN" dirty="0"/>
                  <a:t>c</a:t>
                </a:r>
                <a:r>
                  <a:rPr lang="zh-CN" altLang="en-US" dirty="0"/>
                  <a:t>为一常数</a:t>
                </a:r>
                <a:endParaRPr lang="en-US" altLang="zh-CN" dirty="0"/>
              </a:p>
              <a:p>
                <a:pPr marL="971550" lvl="1" indent="-514350">
                  <a:buSzPct val="100000"/>
                  <a:buFont typeface="+mj-lt"/>
                  <a:buAutoNum type="arabicPeriod"/>
                </a:pPr>
                <a:r>
                  <a:rPr lang="zh-CN" altLang="en-US" dirty="0"/>
                  <a:t>用</a:t>
                </a:r>
                <a:r>
                  <a:rPr lang="zh-CN" altLang="zh-CN" dirty="0"/>
                  <a:t>散列函数</a:t>
                </a:r>
                <a:r>
                  <a:rPr lang="en-US" altLang="zh-CN" dirty="0"/>
                  <a:t>H(</a:t>
                </a:r>
                <a:r>
                  <a:rPr lang="en-US" altLang="zh-CN" dirty="0" err="1"/>
                  <a:t>i,j,p</a:t>
                </a:r>
                <a:r>
                  <a:rPr lang="en-US" altLang="zh-CN" dirty="0"/>
                  <a:t>)</a:t>
                </a:r>
                <a:r>
                  <a:rPr lang="zh-CN" altLang="zh-CN" dirty="0"/>
                  <a:t>把</a:t>
                </a:r>
                <a:r>
                  <a:rPr lang="en-US" altLang="zh-CN" dirty="0"/>
                  <a:t>S</a:t>
                </a:r>
                <a:r>
                  <a:rPr lang="zh-CN" altLang="en-US" dirty="0"/>
                  <a:t>中的点存</a:t>
                </a:r>
                <a:r>
                  <a:rPr lang="zh-CN" altLang="zh-CN" dirty="0"/>
                  <a:t>至长为</a:t>
                </a:r>
                <a:r>
                  <a:rPr lang="en-US" altLang="zh-CN" dirty="0"/>
                  <a:t>p</a:t>
                </a:r>
                <a:r>
                  <a:rPr lang="zh-CN" altLang="en-US" dirty="0"/>
                  <a:t>的</a:t>
                </a:r>
                <a:r>
                  <a:rPr lang="zh-CN" altLang="zh-CN" dirty="0"/>
                  <a:t>散列</a:t>
                </a:r>
                <a:r>
                  <a:rPr lang="zh-CN" altLang="en-US" dirty="0"/>
                  <a:t>表中，</a:t>
                </a:r>
                <a:r>
                  <a:rPr lang="en-US" altLang="zh-CN" dirty="0"/>
                  <a:t>(i, j)</a:t>
                </a:r>
                <a:r>
                  <a:rPr lang="zh-CN" altLang="en-US" dirty="0"/>
                  <a:t>表示方格坐标</a:t>
                </a:r>
                <a:endParaRPr lang="en-US" altLang="zh-CN" dirty="0"/>
              </a:p>
              <a:p>
                <a:pPr marL="971550" lvl="1" indent="-514350">
                  <a:buSzPct val="100000"/>
                  <a:buFont typeface="+mj-lt"/>
                  <a:buAutoNum type="arabicPeriod"/>
                </a:pPr>
                <a:r>
                  <a:rPr lang="zh-CN" altLang="en-US" dirty="0"/>
                  <a:t>散列表中找到</a:t>
                </a:r>
                <a:r>
                  <a:rPr lang="zh-CN" altLang="zh-CN" dirty="0"/>
                  <a:t>点数最多的</a:t>
                </a:r>
                <a:r>
                  <a:rPr lang="en-US" altLang="zh-CN" dirty="0"/>
                  <a:t> </a:t>
                </a:r>
                <a:r>
                  <a:rPr lang="zh-CN" altLang="zh-CN" dirty="0"/>
                  <a:t>方格</a:t>
                </a:r>
                <a:r>
                  <a:rPr lang="en-US" altLang="zh-CN" dirty="0"/>
                  <a:t>(</a:t>
                </a:r>
                <a:r>
                  <a:rPr lang="en-US" altLang="zh-CN" dirty="0" err="1"/>
                  <a:t>i,j</a:t>
                </a:r>
                <a:r>
                  <a:rPr lang="en-US" altLang="zh-CN" dirty="0"/>
                  <a:t>)</a:t>
                </a:r>
                <a:endParaRPr lang="zh-CN" altLang="zh-CN" dirty="0"/>
              </a:p>
              <a:p>
                <a:pPr lvl="1"/>
                <a:endParaRPr lang="en-US" altLang="zh-CN" dirty="0">
                  <a:solidFill>
                    <a:srgbClr val="FF0000"/>
                  </a:solidFill>
                  <a:sym typeface="Symbol"/>
                </a:endParaRPr>
              </a:p>
              <a:p>
                <a:pPr lvl="1"/>
                <a:endParaRPr lang="zh-CN" altLang="zh-CN" dirty="0">
                  <a:solidFill>
                    <a:srgbClr val="FF0000"/>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296" t="-2308" r="-593"/>
                </a:stretch>
              </a:blipFill>
            </p:spPr>
            <p:txBody>
              <a:bodyPr/>
              <a:lstStyle/>
              <a:p>
                <a:r>
                  <a:rPr lang="zh-CN" altLang="en-US">
                    <a:noFill/>
                  </a:rPr>
                  <a:t> </a:t>
                </a:r>
              </a:p>
            </p:txBody>
          </p:sp>
        </mc:Fallback>
      </mc:AlternateContent>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43</a:t>
            </a:fld>
            <a:endParaRPr lang="en-US" altLang="zh-CN" dirty="0"/>
          </a:p>
        </p:txBody>
      </p:sp>
      <p:sp>
        <p:nvSpPr>
          <p:cNvPr id="5" name="TextBox 4"/>
          <p:cNvSpPr txBox="1"/>
          <p:nvPr/>
        </p:nvSpPr>
        <p:spPr>
          <a:xfrm>
            <a:off x="215516" y="2600908"/>
            <a:ext cx="683567" cy="369332"/>
          </a:xfrm>
          <a:prstGeom prst="rect">
            <a:avLst/>
          </a:prstGeom>
          <a:noFill/>
          <a:ln w="25400">
            <a:noFill/>
          </a:ln>
        </p:spPr>
        <p:txBody>
          <a:bodyPr wrap="square" rtlCol="0">
            <a:spAutoFit/>
          </a:bodyPr>
          <a:lstStyle/>
          <a:p>
            <a:pPr eaLnBrk="1" hangingPunct="1">
              <a:buFont typeface="Wingdings" pitchFamily="2" charset="2"/>
              <a:buNone/>
            </a:pPr>
            <a:r>
              <a:rPr lang="en-US" altLang="zh-CN" b="1" dirty="0">
                <a:solidFill>
                  <a:srgbClr val="FF0000"/>
                </a:solidFill>
              </a:rPr>
              <a:t>O(n)</a:t>
            </a:r>
            <a:endParaRPr lang="zh-CN" altLang="en-US" b="1" dirty="0">
              <a:solidFill>
                <a:srgbClr val="FF0000"/>
              </a:solidFill>
              <a:ea typeface="黑体" pitchFamily="49" charset="-122"/>
            </a:endParaRPr>
          </a:p>
        </p:txBody>
      </p:sp>
      <p:sp>
        <p:nvSpPr>
          <p:cNvPr id="6" name="TextBox 5"/>
          <p:cNvSpPr txBox="1"/>
          <p:nvPr/>
        </p:nvSpPr>
        <p:spPr>
          <a:xfrm>
            <a:off x="215515" y="3095672"/>
            <a:ext cx="683567" cy="369332"/>
          </a:xfrm>
          <a:prstGeom prst="rect">
            <a:avLst/>
          </a:prstGeom>
          <a:noFill/>
          <a:ln w="25400">
            <a:noFill/>
          </a:ln>
        </p:spPr>
        <p:txBody>
          <a:bodyPr wrap="square" rtlCol="0">
            <a:spAutoFit/>
          </a:bodyPr>
          <a:lstStyle/>
          <a:p>
            <a:pPr eaLnBrk="1" hangingPunct="1">
              <a:buFont typeface="Wingdings" pitchFamily="2" charset="2"/>
              <a:buNone/>
            </a:pPr>
            <a:r>
              <a:rPr lang="en-US" altLang="zh-CN" b="1" dirty="0">
                <a:solidFill>
                  <a:srgbClr val="FF0000"/>
                </a:solidFill>
              </a:rPr>
              <a:t>O(n)</a:t>
            </a:r>
            <a:endParaRPr lang="zh-CN" altLang="en-US" b="1" dirty="0">
              <a:solidFill>
                <a:srgbClr val="FF0000"/>
              </a:solidFill>
              <a:ea typeface="黑体" pitchFamily="49" charset="-122"/>
            </a:endParaRPr>
          </a:p>
        </p:txBody>
      </p:sp>
      <p:sp>
        <p:nvSpPr>
          <p:cNvPr id="7" name="TextBox 6"/>
          <p:cNvSpPr txBox="1"/>
          <p:nvPr/>
        </p:nvSpPr>
        <p:spPr>
          <a:xfrm>
            <a:off x="215514" y="4518248"/>
            <a:ext cx="683567" cy="369332"/>
          </a:xfrm>
          <a:prstGeom prst="rect">
            <a:avLst/>
          </a:prstGeom>
          <a:noFill/>
          <a:ln w="25400">
            <a:noFill/>
          </a:ln>
        </p:spPr>
        <p:txBody>
          <a:bodyPr wrap="square" rtlCol="0">
            <a:spAutoFit/>
          </a:bodyPr>
          <a:lstStyle/>
          <a:p>
            <a:pPr eaLnBrk="1" hangingPunct="1">
              <a:buFont typeface="Wingdings" pitchFamily="2" charset="2"/>
              <a:buNone/>
            </a:pPr>
            <a:r>
              <a:rPr lang="en-US" altLang="zh-CN" b="1" dirty="0">
                <a:solidFill>
                  <a:srgbClr val="FF0000"/>
                </a:solidFill>
              </a:rPr>
              <a:t>O(n)</a:t>
            </a:r>
            <a:endParaRPr lang="zh-CN" altLang="en-US" b="1" dirty="0">
              <a:solidFill>
                <a:srgbClr val="FF0000"/>
              </a:solidFill>
              <a:ea typeface="黑体" pitchFamily="49" charset="-122"/>
            </a:endParaRPr>
          </a:p>
        </p:txBody>
      </p:sp>
    </p:spTree>
    <p:extLst>
      <p:ext uri="{BB962C8B-B14F-4D97-AF65-F5344CB8AC3E}">
        <p14:creationId xmlns:p14="http://schemas.microsoft.com/office/powerpoint/2010/main" val="2112785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最近点对随机算法</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zh-CN" dirty="0"/>
                  <a:t>平面上的</a:t>
                </a:r>
                <a:r>
                  <a:rPr lang="en-US" altLang="zh-CN" dirty="0"/>
                  <a:t>n</a:t>
                </a:r>
                <a:r>
                  <a:rPr lang="zh-CN" altLang="zh-CN" dirty="0"/>
                  <a:t>个点</a:t>
                </a:r>
                <a:r>
                  <a:rPr lang="en-US" altLang="zh-CN" dirty="0"/>
                  <a:t>(</a:t>
                </a:r>
                <a:r>
                  <a:rPr lang="en-US" altLang="zh-CN" dirty="0" err="1"/>
                  <a:t>x</a:t>
                </a:r>
                <a:r>
                  <a:rPr lang="en-US" altLang="zh-CN" baseline="-25000" dirty="0" err="1"/>
                  <a:t>i</a:t>
                </a:r>
                <a:r>
                  <a:rPr lang="en-US" altLang="zh-CN" dirty="0" err="1"/>
                  <a:t>,y</a:t>
                </a:r>
                <a:r>
                  <a:rPr lang="en-US" altLang="zh-CN" baseline="-25000" dirty="0" err="1"/>
                  <a:t>i</a:t>
                </a:r>
                <a:r>
                  <a:rPr lang="en-US" altLang="zh-CN" dirty="0"/>
                  <a:t>) (i=1,2,</a:t>
                </a:r>
                <a:r>
                  <a:rPr lang="zh-CN" altLang="zh-CN" dirty="0"/>
                  <a:t>…</a:t>
                </a:r>
                <a:r>
                  <a:rPr lang="en-US" altLang="zh-CN" dirty="0"/>
                  <a:t>,n)</a:t>
                </a:r>
                <a:r>
                  <a:rPr lang="zh-CN" altLang="en-US" dirty="0">
                    <a:sym typeface="Symbol"/>
                  </a:rPr>
                  <a:t>，</a:t>
                </a:r>
                <a:r>
                  <a:rPr lang="zh-CN" altLang="zh-CN" dirty="0"/>
                  <a:t>以</a:t>
                </a:r>
                <a:r>
                  <a:rPr lang="en-US" altLang="zh-CN" dirty="0">
                    <a:sym typeface="Symbol"/>
                  </a:rPr>
                  <a:t></a:t>
                </a:r>
                <a:r>
                  <a:rPr lang="zh-CN" altLang="zh-CN" dirty="0"/>
                  <a:t>为尺寸构造网格</a:t>
                </a:r>
                <a:r>
                  <a:rPr lang="zh-CN" altLang="en-US" dirty="0"/>
                  <a:t>，</a:t>
                </a:r>
                <a:r>
                  <a:rPr lang="en-US" altLang="zh-CN" dirty="0">
                    <a:sym typeface="Symbol"/>
                  </a:rPr>
                  <a:t> ≥ </a:t>
                </a:r>
                <a:r>
                  <a:rPr lang="zh-CN" altLang="en-US" dirty="0">
                    <a:sym typeface="Symbol"/>
                  </a:rPr>
                  <a:t>最近距离</a:t>
                </a:r>
                <a:r>
                  <a:rPr lang="en-US" altLang="zh-CN" dirty="0">
                    <a:sym typeface="Symbol"/>
                  </a:rPr>
                  <a:t>*</a:t>
                </a:r>
                <a:r>
                  <a:rPr lang="zh-CN" altLang="en-US" dirty="0">
                    <a:sym typeface="Symbol"/>
                  </a:rPr>
                  <a:t>。</a:t>
                </a:r>
                <a:r>
                  <a:rPr lang="zh-CN" altLang="en-US" dirty="0">
                    <a:solidFill>
                      <a:srgbClr val="FF0000"/>
                    </a:solidFill>
                    <a:sym typeface="Symbol"/>
                  </a:rPr>
                  <a:t>如何选择</a:t>
                </a:r>
                <a:r>
                  <a:rPr lang="en-US" altLang="zh-CN" dirty="0">
                    <a:solidFill>
                      <a:srgbClr val="FF0000"/>
                    </a:solidFill>
                    <a:sym typeface="Symbol"/>
                  </a:rPr>
                  <a:t></a:t>
                </a:r>
                <a:r>
                  <a:rPr lang="zh-CN" altLang="en-US" dirty="0">
                    <a:solidFill>
                      <a:srgbClr val="FF0000"/>
                    </a:solidFill>
                    <a:sym typeface="Symbol"/>
                  </a:rPr>
                  <a:t>？</a:t>
                </a:r>
                <a:endParaRPr lang="en-US" altLang="zh-CN" dirty="0">
                  <a:solidFill>
                    <a:srgbClr val="FF0000"/>
                  </a:solidFill>
                  <a:sym typeface="Symbol"/>
                </a:endParaRPr>
              </a:p>
              <a:p>
                <a:pPr marL="971550" lvl="1" indent="-514350">
                  <a:buSzPct val="100000"/>
                  <a:buFont typeface="+mj-lt"/>
                  <a:buAutoNum type="arabicPeriod" startAt="6"/>
                </a:pPr>
                <a:r>
                  <a:rPr lang="zh-CN" altLang="en-US" dirty="0"/>
                  <a:t>散列表中找到</a:t>
                </a:r>
                <a:r>
                  <a:rPr lang="zh-CN" altLang="zh-CN" dirty="0"/>
                  <a:t>点数最多的</a:t>
                </a:r>
                <a:r>
                  <a:rPr lang="en-US" altLang="zh-CN" dirty="0"/>
                  <a:t> </a:t>
                </a:r>
                <a:r>
                  <a:rPr lang="zh-CN" altLang="zh-CN" dirty="0"/>
                  <a:t>方格</a:t>
                </a:r>
                <a:r>
                  <a:rPr lang="en-US" altLang="zh-CN" dirty="0"/>
                  <a:t>(</a:t>
                </a:r>
                <a:r>
                  <a:rPr lang="en-US" altLang="zh-CN" dirty="0" err="1"/>
                  <a:t>i,j</a:t>
                </a:r>
                <a:r>
                  <a:rPr lang="en-US" altLang="zh-CN" dirty="0"/>
                  <a:t>)</a:t>
                </a:r>
              </a:p>
              <a:p>
                <a:pPr lvl="2"/>
                <a:r>
                  <a:rPr lang="zh-CN" altLang="en-US" dirty="0">
                    <a:solidFill>
                      <a:schemeClr val="bg2"/>
                    </a:solidFill>
                  </a:rPr>
                  <a:t>若点数≤</a:t>
                </a:r>
                <a14:m>
                  <m:oMath xmlns:m="http://schemas.openxmlformats.org/officeDocument/2006/math">
                    <m:rad>
                      <m:radPr>
                        <m:degHide m:val="on"/>
                        <m:ctrlPr>
                          <a:rPr lang="zh-CN" altLang="en-US" i="1" smtClean="0">
                            <a:solidFill>
                              <a:schemeClr val="bg2"/>
                            </a:solidFill>
                            <a:latin typeface="Cambria Math" panose="02040503050406030204" pitchFamily="18" charset="0"/>
                          </a:rPr>
                        </m:ctrlPr>
                      </m:radPr>
                      <m:deg/>
                      <m:e>
                        <m:r>
                          <a:rPr lang="en-US" altLang="zh-CN" b="1" i="1" smtClean="0">
                            <a:solidFill>
                              <a:schemeClr val="bg2"/>
                            </a:solidFill>
                            <a:latin typeface="Cambria Math"/>
                          </a:rPr>
                          <m:t>𝒏</m:t>
                        </m:r>
                      </m:e>
                    </m:rad>
                  </m:oMath>
                </a14:m>
                <a:r>
                  <a:rPr lang="zh-CN" altLang="en-US" dirty="0">
                    <a:solidFill>
                      <a:schemeClr val="bg2"/>
                    </a:solidFill>
                  </a:rPr>
                  <a:t>，则计算</a:t>
                </a:r>
                <a:r>
                  <a:rPr lang="zh-CN" altLang="zh-CN" dirty="0">
                    <a:solidFill>
                      <a:schemeClr val="bg2"/>
                    </a:solidFill>
                  </a:rPr>
                  <a:t>方格</a:t>
                </a:r>
                <a:r>
                  <a:rPr lang="en-US" altLang="zh-CN" dirty="0">
                    <a:solidFill>
                      <a:schemeClr val="bg2"/>
                    </a:solidFill>
                  </a:rPr>
                  <a:t>(</a:t>
                </a:r>
                <a:r>
                  <a:rPr lang="en-US" altLang="zh-CN" dirty="0" err="1">
                    <a:solidFill>
                      <a:schemeClr val="bg2"/>
                    </a:solidFill>
                  </a:rPr>
                  <a:t>i,j</a:t>
                </a:r>
                <a:r>
                  <a:rPr lang="en-US" altLang="zh-CN" dirty="0">
                    <a:solidFill>
                      <a:schemeClr val="bg2"/>
                    </a:solidFill>
                  </a:rPr>
                  <a:t>)</a:t>
                </a:r>
                <a:r>
                  <a:rPr lang="zh-CN" altLang="en-US" dirty="0">
                    <a:solidFill>
                      <a:schemeClr val="bg2"/>
                    </a:solidFill>
                  </a:rPr>
                  <a:t>中最近点距</a:t>
                </a:r>
                <a:r>
                  <a:rPr lang="en-US" altLang="zh-CN" dirty="0">
                    <a:sym typeface="Symbol"/>
                  </a:rPr>
                  <a:t></a:t>
                </a:r>
                <a:endParaRPr lang="en-US" altLang="zh-CN" dirty="0">
                  <a:solidFill>
                    <a:schemeClr val="bg2"/>
                  </a:solidFill>
                </a:endParaRPr>
              </a:p>
              <a:p>
                <a:pPr lvl="2"/>
                <a:r>
                  <a:rPr lang="zh-CN" altLang="en-US" dirty="0">
                    <a:solidFill>
                      <a:schemeClr val="bg2"/>
                    </a:solidFill>
                  </a:rPr>
                  <a:t>否则，将</a:t>
                </a:r>
                <a:r>
                  <a:rPr lang="zh-CN" altLang="zh-CN" dirty="0">
                    <a:solidFill>
                      <a:schemeClr val="bg2"/>
                    </a:solidFill>
                  </a:rPr>
                  <a:t>方格</a:t>
                </a:r>
                <a:r>
                  <a:rPr lang="en-US" altLang="zh-CN" dirty="0">
                    <a:solidFill>
                      <a:schemeClr val="bg2"/>
                    </a:solidFill>
                  </a:rPr>
                  <a:t>(</a:t>
                </a:r>
                <a:r>
                  <a:rPr lang="en-US" altLang="zh-CN" dirty="0" err="1">
                    <a:solidFill>
                      <a:schemeClr val="bg2"/>
                    </a:solidFill>
                  </a:rPr>
                  <a:t>i,j</a:t>
                </a:r>
                <a:r>
                  <a:rPr lang="en-US" altLang="zh-CN" dirty="0">
                    <a:solidFill>
                      <a:schemeClr val="bg2"/>
                    </a:solidFill>
                  </a:rPr>
                  <a:t>)</a:t>
                </a:r>
                <a:r>
                  <a:rPr lang="zh-CN" altLang="en-US" dirty="0">
                    <a:solidFill>
                      <a:schemeClr val="bg2"/>
                    </a:solidFill>
                  </a:rPr>
                  <a:t>一分为四，点数最多的子方格点数若还</a:t>
                </a:r>
                <a:r>
                  <a:rPr lang="en-US" altLang="zh-CN" dirty="0">
                    <a:solidFill>
                      <a:schemeClr val="bg2"/>
                    </a:solidFill>
                  </a:rPr>
                  <a:t>&gt;</a:t>
                </a:r>
                <a14:m>
                  <m:oMath xmlns:m="http://schemas.openxmlformats.org/officeDocument/2006/math">
                    <m:rad>
                      <m:radPr>
                        <m:degHide m:val="on"/>
                        <m:ctrlPr>
                          <a:rPr lang="zh-CN" altLang="en-US" i="1">
                            <a:solidFill>
                              <a:schemeClr val="bg2"/>
                            </a:solidFill>
                            <a:latin typeface="Cambria Math" panose="02040503050406030204" pitchFamily="18" charset="0"/>
                          </a:rPr>
                        </m:ctrlPr>
                      </m:radPr>
                      <m:deg/>
                      <m:e>
                        <m:r>
                          <a:rPr lang="en-US" altLang="zh-CN" i="1">
                            <a:solidFill>
                              <a:schemeClr val="bg2"/>
                            </a:solidFill>
                            <a:latin typeface="Cambria Math"/>
                          </a:rPr>
                          <m:t>𝒏</m:t>
                        </m:r>
                      </m:e>
                    </m:rad>
                  </m:oMath>
                </a14:m>
                <a:r>
                  <a:rPr lang="zh-CN" altLang="en-US" dirty="0">
                    <a:solidFill>
                      <a:schemeClr val="bg2"/>
                    </a:solidFill>
                  </a:rPr>
                  <a:t>，继续拆分直至点数≤</a:t>
                </a:r>
                <a14:m>
                  <m:oMath xmlns:m="http://schemas.openxmlformats.org/officeDocument/2006/math">
                    <m:rad>
                      <m:radPr>
                        <m:degHide m:val="on"/>
                        <m:ctrlPr>
                          <a:rPr lang="zh-CN" altLang="en-US" i="1">
                            <a:solidFill>
                              <a:schemeClr val="bg2"/>
                            </a:solidFill>
                            <a:latin typeface="Cambria Math" panose="02040503050406030204" pitchFamily="18" charset="0"/>
                          </a:rPr>
                        </m:ctrlPr>
                      </m:radPr>
                      <m:deg/>
                      <m:e>
                        <m:r>
                          <a:rPr lang="en-US" altLang="zh-CN" i="1">
                            <a:solidFill>
                              <a:schemeClr val="bg2"/>
                            </a:solidFill>
                            <a:latin typeface="Cambria Math"/>
                          </a:rPr>
                          <m:t>𝒏</m:t>
                        </m:r>
                      </m:e>
                    </m:rad>
                  </m:oMath>
                </a14:m>
                <a:r>
                  <a:rPr lang="zh-CN" altLang="en-US" dirty="0"/>
                  <a:t>，计算最后拆分点数最多方格的最近点距</a:t>
                </a:r>
                <a:r>
                  <a:rPr lang="en-US" altLang="zh-CN" dirty="0">
                    <a:sym typeface="Symbol"/>
                  </a:rPr>
                  <a:t></a:t>
                </a:r>
                <a:endParaRPr lang="en-US" altLang="zh-CN" dirty="0">
                  <a:solidFill>
                    <a:srgbClr val="FF0000"/>
                  </a:solidFill>
                </a:endParaRPr>
              </a:p>
              <a:p>
                <a:pPr marL="971550" lvl="1" indent="-514350">
                  <a:buSzPct val="100000"/>
                  <a:buFont typeface="+mj-lt"/>
                  <a:buAutoNum type="arabicPeriod" startAt="7"/>
                </a:pPr>
                <a:r>
                  <a:rPr lang="zh-CN" altLang="zh-CN" dirty="0"/>
                  <a:t>以</a:t>
                </a:r>
                <a:r>
                  <a:rPr lang="en-US" altLang="zh-CN" dirty="0"/>
                  <a:t> </a:t>
                </a:r>
                <a:r>
                  <a:rPr lang="en-US" altLang="zh-CN" dirty="0">
                    <a:sym typeface="Symbol"/>
                  </a:rPr>
                  <a:t></a:t>
                </a:r>
                <a:r>
                  <a:rPr lang="en-US" altLang="zh-CN" dirty="0"/>
                  <a:t> </a:t>
                </a:r>
                <a:r>
                  <a:rPr lang="zh-CN" altLang="zh-CN" dirty="0"/>
                  <a:t>为尺寸构造网格</a:t>
                </a:r>
                <a:endParaRPr lang="en-US" altLang="zh-CN" dirty="0"/>
              </a:p>
              <a:p>
                <a:pPr marL="971550" lvl="1" indent="-514350">
                  <a:buSzPct val="100000"/>
                  <a:buFont typeface="+mj-lt"/>
                  <a:buAutoNum type="arabicPeriod" startAt="7"/>
                </a:pPr>
                <a:r>
                  <a:rPr lang="zh-CN" altLang="en-US" dirty="0"/>
                  <a:t>最近点对必落在某个</a:t>
                </a:r>
                <a:r>
                  <a:rPr lang="en-US" altLang="zh-CN" dirty="0"/>
                  <a:t>2</a:t>
                </a:r>
                <a:r>
                  <a:rPr lang="en-US" altLang="zh-CN" dirty="0">
                    <a:sym typeface="Symbol"/>
                  </a:rPr>
                  <a:t></a:t>
                </a:r>
                <a:r>
                  <a:rPr lang="en-US" altLang="zh-CN" dirty="0"/>
                  <a:t>×2</a:t>
                </a:r>
                <a:r>
                  <a:rPr lang="en-US" altLang="zh-CN" dirty="0">
                    <a:sym typeface="Symbol"/>
                  </a:rPr>
                  <a:t></a:t>
                </a:r>
                <a:r>
                  <a:rPr lang="zh-CN" altLang="zh-CN" dirty="0"/>
                  <a:t>的方格</a:t>
                </a:r>
                <a:r>
                  <a:rPr lang="zh-CN" altLang="en-US" dirty="0"/>
                  <a:t>中，计算所有</a:t>
                </a:r>
                <a:r>
                  <a:rPr lang="en-US" altLang="zh-CN" dirty="0"/>
                  <a:t>2</a:t>
                </a:r>
                <a:r>
                  <a:rPr lang="en-US" altLang="zh-CN" dirty="0">
                    <a:sym typeface="Symbol"/>
                  </a:rPr>
                  <a:t></a:t>
                </a:r>
                <a:r>
                  <a:rPr lang="en-US" altLang="zh-CN" dirty="0"/>
                  <a:t>×2</a:t>
                </a:r>
                <a:r>
                  <a:rPr lang="en-US" altLang="zh-CN" dirty="0">
                    <a:sym typeface="Symbol"/>
                  </a:rPr>
                  <a:t></a:t>
                </a:r>
                <a:r>
                  <a:rPr lang="zh-CN" altLang="zh-CN" dirty="0"/>
                  <a:t>的方格</a:t>
                </a:r>
                <a:r>
                  <a:rPr lang="zh-CN" altLang="en-US" dirty="0"/>
                  <a:t>中点对距离，找到最小值 </a:t>
                </a:r>
                <a:endParaRPr lang="zh-CN"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296" t="-2308" r="-1037"/>
                </a:stretch>
              </a:blipFill>
            </p:spPr>
            <p:txBody>
              <a:bodyPr/>
              <a:lstStyle/>
              <a:p>
                <a:r>
                  <a:rPr lang="zh-CN" altLang="en-US">
                    <a:noFill/>
                  </a:rPr>
                  <a:t> </a:t>
                </a:r>
              </a:p>
            </p:txBody>
          </p:sp>
        </mc:Fallback>
      </mc:AlternateContent>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44</a:t>
            </a:fld>
            <a:endParaRPr lang="en-US" altLang="zh-CN" dirty="0"/>
          </a:p>
        </p:txBody>
      </p:sp>
      <p:sp>
        <p:nvSpPr>
          <p:cNvPr id="5" name="TextBox 4"/>
          <p:cNvSpPr txBox="1"/>
          <p:nvPr/>
        </p:nvSpPr>
        <p:spPr>
          <a:xfrm>
            <a:off x="647564" y="3032956"/>
            <a:ext cx="683567" cy="369332"/>
          </a:xfrm>
          <a:prstGeom prst="rect">
            <a:avLst/>
          </a:prstGeom>
          <a:noFill/>
          <a:ln w="25400">
            <a:noFill/>
          </a:ln>
        </p:spPr>
        <p:txBody>
          <a:bodyPr wrap="square" rtlCol="0">
            <a:spAutoFit/>
          </a:bodyPr>
          <a:lstStyle/>
          <a:p>
            <a:pPr eaLnBrk="1" hangingPunct="1">
              <a:buFont typeface="Wingdings" pitchFamily="2" charset="2"/>
              <a:buNone/>
            </a:pPr>
            <a:r>
              <a:rPr lang="en-US" altLang="zh-CN" b="1" dirty="0">
                <a:solidFill>
                  <a:srgbClr val="FF0000"/>
                </a:solidFill>
              </a:rPr>
              <a:t>O(n)</a:t>
            </a:r>
            <a:endParaRPr lang="zh-CN" altLang="en-US" b="1" dirty="0">
              <a:solidFill>
                <a:srgbClr val="FF0000"/>
              </a:solidFill>
              <a:ea typeface="黑体" pitchFamily="49" charset="-122"/>
            </a:endParaRPr>
          </a:p>
        </p:txBody>
      </p:sp>
      <p:sp>
        <p:nvSpPr>
          <p:cNvPr id="6" name="TextBox 5"/>
          <p:cNvSpPr txBox="1"/>
          <p:nvPr/>
        </p:nvSpPr>
        <p:spPr>
          <a:xfrm>
            <a:off x="215514" y="5121188"/>
            <a:ext cx="683567" cy="369332"/>
          </a:xfrm>
          <a:prstGeom prst="rect">
            <a:avLst/>
          </a:prstGeom>
          <a:noFill/>
          <a:ln w="25400">
            <a:noFill/>
          </a:ln>
        </p:spPr>
        <p:txBody>
          <a:bodyPr wrap="square" rtlCol="0">
            <a:spAutoFit/>
          </a:bodyPr>
          <a:lstStyle/>
          <a:p>
            <a:pPr eaLnBrk="1" hangingPunct="1">
              <a:buFont typeface="Wingdings" pitchFamily="2" charset="2"/>
              <a:buNone/>
            </a:pPr>
            <a:r>
              <a:rPr lang="en-US" altLang="zh-CN" b="1" dirty="0">
                <a:solidFill>
                  <a:srgbClr val="FF0000"/>
                </a:solidFill>
              </a:rPr>
              <a:t>O(n)</a:t>
            </a:r>
            <a:endParaRPr lang="zh-CN" altLang="en-US" b="1" dirty="0">
              <a:solidFill>
                <a:srgbClr val="FF0000"/>
              </a:solidFill>
              <a:ea typeface="黑体" pitchFamily="49" charset="-122"/>
            </a:endParaRPr>
          </a:p>
        </p:txBody>
      </p:sp>
      <p:sp>
        <p:nvSpPr>
          <p:cNvPr id="7" name="TextBox 6"/>
          <p:cNvSpPr txBox="1"/>
          <p:nvPr/>
        </p:nvSpPr>
        <p:spPr>
          <a:xfrm>
            <a:off x="179512" y="3455712"/>
            <a:ext cx="1188132" cy="369332"/>
          </a:xfrm>
          <a:prstGeom prst="rect">
            <a:avLst/>
          </a:prstGeom>
          <a:noFill/>
          <a:ln w="25400">
            <a:noFill/>
          </a:ln>
        </p:spPr>
        <p:txBody>
          <a:bodyPr wrap="square" rtlCol="0">
            <a:spAutoFit/>
          </a:bodyPr>
          <a:lstStyle/>
          <a:p>
            <a:pPr eaLnBrk="1" hangingPunct="1">
              <a:buFont typeface="Wingdings" pitchFamily="2" charset="2"/>
              <a:buNone/>
            </a:pPr>
            <a:r>
              <a:rPr lang="zh-CN" altLang="en-US" b="1" dirty="0">
                <a:solidFill>
                  <a:srgbClr val="FF0000"/>
                </a:solidFill>
              </a:rPr>
              <a:t>期望</a:t>
            </a:r>
            <a:r>
              <a:rPr lang="en-US" altLang="zh-CN" b="1" dirty="0">
                <a:solidFill>
                  <a:srgbClr val="FF0000"/>
                </a:solidFill>
              </a:rPr>
              <a:t>O(n)</a:t>
            </a:r>
            <a:endParaRPr lang="zh-CN" altLang="en-US" b="1" dirty="0">
              <a:solidFill>
                <a:srgbClr val="FF0000"/>
              </a:solidFill>
              <a:ea typeface="黑体" pitchFamily="49" charset="-122"/>
            </a:endParaRPr>
          </a:p>
        </p:txBody>
      </p:sp>
    </p:spTree>
    <p:extLst>
      <p:ext uri="{BB962C8B-B14F-4D97-AF65-F5344CB8AC3E}">
        <p14:creationId xmlns:p14="http://schemas.microsoft.com/office/powerpoint/2010/main" val="1928525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素数测试</a:t>
            </a:r>
          </a:p>
        </p:txBody>
      </p:sp>
      <p:sp>
        <p:nvSpPr>
          <p:cNvPr id="3" name="内容占位符 2"/>
          <p:cNvSpPr>
            <a:spLocks noGrp="1"/>
          </p:cNvSpPr>
          <p:nvPr>
            <p:ph idx="1"/>
          </p:nvPr>
        </p:nvSpPr>
        <p:spPr>
          <a:xfrm>
            <a:off x="457200" y="1484313"/>
            <a:ext cx="8229600" cy="5113039"/>
          </a:xfrm>
        </p:spPr>
        <p:txBody>
          <a:bodyPr/>
          <a:lstStyle/>
          <a:p>
            <a:r>
              <a:rPr lang="en-US" altLang="zh-CN" dirty="0"/>
              <a:t>RSA</a:t>
            </a:r>
            <a:r>
              <a:rPr lang="zh-CN" altLang="en-US" dirty="0"/>
              <a:t>加密算法用到大素数</a:t>
            </a:r>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45</a:t>
            </a:fld>
            <a:endParaRPr lang="en-US" altLang="zh-CN" dirty="0"/>
          </a:p>
        </p:txBody>
      </p:sp>
      <p:graphicFrame>
        <p:nvGraphicFramePr>
          <p:cNvPr id="5" name="表格 4"/>
          <p:cNvGraphicFramePr>
            <a:graphicFrameLocks noGrp="1"/>
          </p:cNvGraphicFramePr>
          <p:nvPr>
            <p:extLst>
              <p:ext uri="{D42A27DB-BD31-4B8C-83A1-F6EECF244321}">
                <p14:modId xmlns:p14="http://schemas.microsoft.com/office/powerpoint/2010/main" val="2789627998"/>
              </p:ext>
            </p:extLst>
          </p:nvPr>
        </p:nvGraphicFramePr>
        <p:xfrm>
          <a:off x="1079612" y="2348880"/>
          <a:ext cx="6876764" cy="1889760"/>
        </p:xfrm>
        <a:graphic>
          <a:graphicData uri="http://schemas.openxmlformats.org/drawingml/2006/table">
            <a:tbl>
              <a:tblPr firstRow="1" bandRow="1">
                <a:tableStyleId>{5C22544A-7EE6-4342-B048-85BDC9FD1C3A}</a:tableStyleId>
              </a:tblPr>
              <a:tblGrid>
                <a:gridCol w="1583998">
                  <a:extLst>
                    <a:ext uri="{9D8B030D-6E8A-4147-A177-3AD203B41FA5}">
                      <a16:colId xmlns:a16="http://schemas.microsoft.com/office/drawing/2014/main" val="20000"/>
                    </a:ext>
                  </a:extLst>
                </a:gridCol>
                <a:gridCol w="5292766">
                  <a:extLst>
                    <a:ext uri="{9D8B030D-6E8A-4147-A177-3AD203B41FA5}">
                      <a16:colId xmlns:a16="http://schemas.microsoft.com/office/drawing/2014/main" val="20001"/>
                    </a:ext>
                  </a:extLst>
                </a:gridCol>
              </a:tblGrid>
              <a:tr h="370840">
                <a:tc>
                  <a:txBody>
                    <a:bodyPr/>
                    <a:lstStyle/>
                    <a:p>
                      <a:r>
                        <a:rPr lang="zh-CN" altLang="en-US" sz="2000" b="1" dirty="0">
                          <a:solidFill>
                            <a:schemeClr val="bg2"/>
                          </a:solidFill>
                          <a:latin typeface="+mj-lt"/>
                          <a:ea typeface="黑体" pitchFamily="49" charset="-122"/>
                        </a:rPr>
                        <a:t>公钥</a:t>
                      </a:r>
                      <a:r>
                        <a:rPr lang="en-US" altLang="zh-CN" sz="2000" b="1" dirty="0">
                          <a:solidFill>
                            <a:schemeClr val="bg2"/>
                          </a:solidFill>
                          <a:latin typeface="+mj-lt"/>
                          <a:ea typeface="黑体" pitchFamily="49" charset="-122"/>
                        </a:rPr>
                        <a:t>:</a:t>
                      </a:r>
                      <a:r>
                        <a:rPr lang="en-US" altLang="zh-CN" sz="2000" b="1" baseline="0" dirty="0">
                          <a:solidFill>
                            <a:schemeClr val="bg2"/>
                          </a:solidFill>
                          <a:latin typeface="+mj-lt"/>
                          <a:ea typeface="黑体" pitchFamily="49" charset="-122"/>
                        </a:rPr>
                        <a:t> </a:t>
                      </a:r>
                      <a:r>
                        <a:rPr lang="en-US" altLang="zh-CN" sz="2000" b="1" dirty="0">
                          <a:solidFill>
                            <a:schemeClr val="bg2"/>
                          </a:solidFill>
                          <a:latin typeface="+mj-lt"/>
                          <a:ea typeface="黑体" pitchFamily="49" charset="-122"/>
                        </a:rPr>
                        <a:t>(</a:t>
                      </a:r>
                      <a:r>
                        <a:rPr lang="en-US" altLang="zh-CN" sz="2000" b="1" dirty="0" err="1">
                          <a:solidFill>
                            <a:schemeClr val="bg2"/>
                          </a:solidFill>
                          <a:latin typeface="+mj-lt"/>
                          <a:ea typeface="黑体" pitchFamily="49" charset="-122"/>
                        </a:rPr>
                        <a:t>n,e</a:t>
                      </a:r>
                      <a:r>
                        <a:rPr lang="en-US" altLang="zh-CN" sz="2000" b="1" dirty="0">
                          <a:solidFill>
                            <a:schemeClr val="bg2"/>
                          </a:solidFill>
                          <a:latin typeface="+mj-lt"/>
                          <a:ea typeface="黑体" pitchFamily="49" charset="-122"/>
                        </a:rPr>
                        <a:t>)</a:t>
                      </a:r>
                      <a:endParaRPr lang="zh-CN" altLang="en-US" sz="2000" b="1" dirty="0">
                        <a:solidFill>
                          <a:schemeClr val="bg2"/>
                        </a:solidFill>
                        <a:latin typeface="+mj-lt"/>
                        <a:ea typeface="黑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000" b="1" dirty="0">
                          <a:solidFill>
                            <a:schemeClr val="bg2"/>
                          </a:solidFill>
                          <a:latin typeface="+mj-lt"/>
                          <a:ea typeface="黑体" pitchFamily="49" charset="-122"/>
                        </a:rPr>
                        <a:t>n</a:t>
                      </a:r>
                      <a:r>
                        <a:rPr lang="zh-CN" altLang="en-US" sz="2000" b="1" dirty="0">
                          <a:solidFill>
                            <a:schemeClr val="bg2"/>
                          </a:solidFill>
                          <a:latin typeface="+mj-lt"/>
                          <a:ea typeface="黑体" pitchFamily="49" charset="-122"/>
                        </a:rPr>
                        <a:t>是两个大素数</a:t>
                      </a:r>
                      <a:r>
                        <a:rPr lang="en-US" altLang="zh-CN" sz="2000" b="1" dirty="0">
                          <a:solidFill>
                            <a:schemeClr val="bg2"/>
                          </a:solidFill>
                          <a:latin typeface="+mj-lt"/>
                          <a:ea typeface="黑体" pitchFamily="49" charset="-122"/>
                        </a:rPr>
                        <a:t>p</a:t>
                      </a:r>
                      <a:r>
                        <a:rPr lang="zh-CN" altLang="en-US" sz="2000" b="1" dirty="0">
                          <a:solidFill>
                            <a:schemeClr val="bg2"/>
                          </a:solidFill>
                          <a:latin typeface="+mj-lt"/>
                          <a:ea typeface="黑体" pitchFamily="49" charset="-122"/>
                        </a:rPr>
                        <a:t>和</a:t>
                      </a:r>
                      <a:r>
                        <a:rPr lang="en-US" altLang="zh-CN" sz="2000" b="1" dirty="0">
                          <a:solidFill>
                            <a:schemeClr val="bg2"/>
                          </a:solidFill>
                          <a:latin typeface="+mj-lt"/>
                          <a:ea typeface="黑体" pitchFamily="49" charset="-122"/>
                        </a:rPr>
                        <a:t>q</a:t>
                      </a:r>
                      <a:r>
                        <a:rPr lang="zh-CN" altLang="en-US" sz="2000" b="1" dirty="0">
                          <a:solidFill>
                            <a:schemeClr val="bg2"/>
                          </a:solidFill>
                          <a:latin typeface="+mj-lt"/>
                          <a:ea typeface="黑体" pitchFamily="49" charset="-122"/>
                        </a:rPr>
                        <a:t>的乘积 </a:t>
                      </a:r>
                      <a:r>
                        <a:rPr lang="en-US" altLang="zh-CN" sz="2000" b="1" dirty="0">
                          <a:solidFill>
                            <a:schemeClr val="bg2"/>
                          </a:solidFill>
                          <a:latin typeface="+mj-lt"/>
                          <a:ea typeface="黑体" pitchFamily="49" charset="-122"/>
                        </a:rPr>
                        <a:t>(p</a:t>
                      </a:r>
                      <a:r>
                        <a:rPr lang="zh-CN" altLang="en-US" sz="2000" b="1" dirty="0">
                          <a:solidFill>
                            <a:schemeClr val="bg2"/>
                          </a:solidFill>
                          <a:latin typeface="+mj-lt"/>
                          <a:ea typeface="黑体" pitchFamily="49" charset="-122"/>
                        </a:rPr>
                        <a:t>和</a:t>
                      </a:r>
                      <a:r>
                        <a:rPr lang="en-US" altLang="zh-CN" sz="2000" b="1" dirty="0">
                          <a:solidFill>
                            <a:schemeClr val="bg2"/>
                          </a:solidFill>
                          <a:latin typeface="+mj-lt"/>
                          <a:ea typeface="黑体" pitchFamily="49" charset="-122"/>
                        </a:rPr>
                        <a:t>q</a:t>
                      </a:r>
                      <a:r>
                        <a:rPr lang="zh-CN" altLang="en-US" sz="2000" b="1" dirty="0">
                          <a:solidFill>
                            <a:schemeClr val="bg2"/>
                          </a:solidFill>
                          <a:latin typeface="+mj-lt"/>
                          <a:ea typeface="黑体" pitchFamily="49" charset="-122"/>
                        </a:rPr>
                        <a:t>必须保密</a:t>
                      </a:r>
                      <a:r>
                        <a:rPr lang="en-US" altLang="zh-CN" sz="2000" b="1" dirty="0">
                          <a:solidFill>
                            <a:schemeClr val="bg2"/>
                          </a:solidFill>
                          <a:latin typeface="+mj-lt"/>
                          <a:ea typeface="黑体" pitchFamily="49" charset="-122"/>
                        </a:rPr>
                        <a:t>),</a:t>
                      </a:r>
                    </a:p>
                    <a:p>
                      <a:r>
                        <a:rPr lang="en-US" altLang="zh-CN" sz="2000" b="1" dirty="0">
                          <a:solidFill>
                            <a:schemeClr val="bg2"/>
                          </a:solidFill>
                          <a:latin typeface="+mj-lt"/>
                          <a:ea typeface="黑体" pitchFamily="49" charset="-122"/>
                        </a:rPr>
                        <a:t>e</a:t>
                      </a:r>
                      <a:r>
                        <a:rPr lang="zh-CN" altLang="en-US" sz="2000" b="1" dirty="0">
                          <a:solidFill>
                            <a:schemeClr val="bg2"/>
                          </a:solidFill>
                          <a:latin typeface="+mj-lt"/>
                          <a:ea typeface="黑体" pitchFamily="49" charset="-122"/>
                        </a:rPr>
                        <a:t>与</a:t>
                      </a:r>
                      <a:r>
                        <a:rPr lang="en-US" altLang="zh-CN" sz="2000" b="1" dirty="0">
                          <a:solidFill>
                            <a:schemeClr val="bg2"/>
                          </a:solidFill>
                          <a:latin typeface="+mj-lt"/>
                          <a:ea typeface="黑体" pitchFamily="49" charset="-122"/>
                        </a:rPr>
                        <a:t>(p-1)(q-1)</a:t>
                      </a:r>
                      <a:r>
                        <a:rPr lang="zh-CN" altLang="en-US" sz="2000" b="1" dirty="0">
                          <a:solidFill>
                            <a:schemeClr val="bg2"/>
                          </a:solidFill>
                          <a:latin typeface="+mj-lt"/>
                          <a:ea typeface="黑体" pitchFamily="49" charset="-122"/>
                        </a:rPr>
                        <a:t>互质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zh-CN" altLang="en-US" sz="2000" b="1" dirty="0">
                          <a:solidFill>
                            <a:schemeClr val="bg2"/>
                          </a:solidFill>
                          <a:latin typeface="+mj-lt"/>
                          <a:ea typeface="黑体" pitchFamily="49" charset="-122"/>
                        </a:rPr>
                        <a:t>私钥</a:t>
                      </a:r>
                      <a:r>
                        <a:rPr lang="en-US" altLang="zh-CN" sz="2000" b="1" dirty="0">
                          <a:solidFill>
                            <a:schemeClr val="bg2"/>
                          </a:solidFill>
                          <a:latin typeface="+mj-lt"/>
                          <a:ea typeface="黑体" pitchFamily="49" charset="-122"/>
                        </a:rPr>
                        <a:t>: (</a:t>
                      </a:r>
                      <a:r>
                        <a:rPr lang="en-US" altLang="zh-CN" sz="2000" b="1" dirty="0" err="1">
                          <a:solidFill>
                            <a:schemeClr val="bg2"/>
                          </a:solidFill>
                          <a:latin typeface="+mj-lt"/>
                          <a:ea typeface="黑体" pitchFamily="49" charset="-122"/>
                        </a:rPr>
                        <a:t>n,d</a:t>
                      </a:r>
                      <a:r>
                        <a:rPr lang="en-US" altLang="zh-CN" sz="2000" b="1" dirty="0">
                          <a:solidFill>
                            <a:schemeClr val="bg2"/>
                          </a:solidFill>
                          <a:latin typeface="+mj-lt"/>
                          <a:ea typeface="黑体" pitchFamily="49" charset="-122"/>
                        </a:rPr>
                        <a:t>)</a:t>
                      </a:r>
                      <a:endParaRPr lang="zh-CN" altLang="en-US" sz="2000" b="1" dirty="0">
                        <a:solidFill>
                          <a:schemeClr val="bg2"/>
                        </a:solidFill>
                        <a:latin typeface="+mj-lt"/>
                        <a:ea typeface="黑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000" b="1" dirty="0" err="1">
                          <a:solidFill>
                            <a:schemeClr val="bg2"/>
                          </a:solidFill>
                          <a:latin typeface="+mj-lt"/>
                          <a:ea typeface="黑体" pitchFamily="49" charset="-122"/>
                        </a:rPr>
                        <a:t>e</a:t>
                      </a:r>
                      <a:r>
                        <a:rPr lang="en-US" altLang="zh-CN" sz="2000" b="1" kern="1200" dirty="0" err="1">
                          <a:solidFill>
                            <a:schemeClr val="bg2"/>
                          </a:solidFill>
                          <a:latin typeface="+mj-lt"/>
                          <a:ea typeface="黑体" pitchFamily="49" charset="-122"/>
                          <a:cs typeface="+mn-cs"/>
                        </a:rPr>
                        <a:t>×d</a:t>
                      </a:r>
                      <a:r>
                        <a:rPr lang="en-US" altLang="zh-CN" sz="2000" b="1" dirty="0">
                          <a:solidFill>
                            <a:schemeClr val="bg2"/>
                          </a:solidFill>
                          <a:latin typeface="+mj-lt"/>
                          <a:ea typeface="黑体" pitchFamily="49" charset="-122"/>
                        </a:rPr>
                        <a:t> ≡ 1</a:t>
                      </a:r>
                      <a:r>
                        <a:rPr lang="en-US" altLang="zh-CN" sz="2000" b="1" baseline="0" dirty="0">
                          <a:solidFill>
                            <a:schemeClr val="bg2"/>
                          </a:solidFill>
                          <a:latin typeface="+mj-lt"/>
                          <a:ea typeface="黑体" pitchFamily="49" charset="-122"/>
                        </a:rPr>
                        <a:t> (mod (p-1)(q-1))</a:t>
                      </a:r>
                      <a:endParaRPr lang="zh-CN" altLang="en-US" sz="2000" b="1" dirty="0">
                        <a:solidFill>
                          <a:schemeClr val="bg2"/>
                        </a:solidFill>
                        <a:latin typeface="+mj-lt"/>
                        <a:ea typeface="黑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zh-CN" altLang="en-US" sz="2000" b="1" dirty="0">
                          <a:solidFill>
                            <a:schemeClr val="bg2"/>
                          </a:solidFill>
                          <a:latin typeface="+mj-lt"/>
                          <a:ea typeface="黑体" pitchFamily="49" charset="-122"/>
                        </a:rPr>
                        <a:t>加密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000" b="1" dirty="0">
                          <a:solidFill>
                            <a:schemeClr val="bg2"/>
                          </a:solidFill>
                          <a:latin typeface="+mj-lt"/>
                          <a:ea typeface="黑体" pitchFamily="49" charset="-122"/>
                        </a:rPr>
                        <a:t>C = M</a:t>
                      </a:r>
                      <a:r>
                        <a:rPr lang="en-US" altLang="zh-CN" sz="2000" b="1" baseline="30000" dirty="0">
                          <a:solidFill>
                            <a:schemeClr val="bg2"/>
                          </a:solidFill>
                          <a:latin typeface="+mj-lt"/>
                          <a:ea typeface="黑体" pitchFamily="49" charset="-122"/>
                        </a:rPr>
                        <a:t>e</a:t>
                      </a:r>
                      <a:r>
                        <a:rPr lang="en-US" altLang="zh-CN" sz="2000" b="1" dirty="0">
                          <a:solidFill>
                            <a:schemeClr val="bg2"/>
                          </a:solidFill>
                          <a:latin typeface="+mj-lt"/>
                          <a:ea typeface="黑体" pitchFamily="49" charset="-122"/>
                        </a:rPr>
                        <a:t> (mod</a:t>
                      </a:r>
                      <a:r>
                        <a:rPr lang="en-US" altLang="zh-CN" sz="2000" b="1" baseline="0" dirty="0">
                          <a:solidFill>
                            <a:schemeClr val="bg2"/>
                          </a:solidFill>
                          <a:latin typeface="+mj-lt"/>
                          <a:ea typeface="黑体" pitchFamily="49" charset="-122"/>
                        </a:rPr>
                        <a:t> n)</a:t>
                      </a:r>
                      <a:endParaRPr lang="zh-CN" altLang="en-US" sz="2000" b="1" dirty="0">
                        <a:solidFill>
                          <a:schemeClr val="bg2"/>
                        </a:solidFill>
                        <a:latin typeface="+mj-lt"/>
                        <a:ea typeface="黑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zh-CN" altLang="en-US" sz="2000" b="1" dirty="0">
                          <a:solidFill>
                            <a:schemeClr val="bg2"/>
                          </a:solidFill>
                          <a:latin typeface="+mj-lt"/>
                          <a:ea typeface="黑体" pitchFamily="49" charset="-122"/>
                        </a:rPr>
                        <a:t>解密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000" b="1" kern="1200" dirty="0">
                          <a:solidFill>
                            <a:schemeClr val="bg2"/>
                          </a:solidFill>
                          <a:latin typeface="+mj-lt"/>
                          <a:ea typeface="黑体" pitchFamily="49" charset="-122"/>
                          <a:cs typeface="+mn-cs"/>
                        </a:rPr>
                        <a:t>M = C</a:t>
                      </a:r>
                      <a:r>
                        <a:rPr lang="en-US" altLang="zh-CN" sz="2000" b="1" kern="1200" baseline="30000" dirty="0">
                          <a:solidFill>
                            <a:schemeClr val="bg2"/>
                          </a:solidFill>
                          <a:latin typeface="+mj-lt"/>
                          <a:ea typeface="黑体" pitchFamily="49" charset="-122"/>
                          <a:cs typeface="+mn-cs"/>
                        </a:rPr>
                        <a:t>d</a:t>
                      </a:r>
                      <a:r>
                        <a:rPr lang="en-US" altLang="zh-CN" sz="2000" b="1" kern="1200" dirty="0">
                          <a:solidFill>
                            <a:schemeClr val="bg2"/>
                          </a:solidFill>
                          <a:latin typeface="+mj-lt"/>
                          <a:ea typeface="黑体" pitchFamily="49" charset="-122"/>
                          <a:cs typeface="+mn-cs"/>
                        </a:rPr>
                        <a:t> (mod</a:t>
                      </a:r>
                      <a:r>
                        <a:rPr lang="en-US" altLang="zh-CN" sz="2000" b="1" kern="1200" baseline="0" dirty="0">
                          <a:solidFill>
                            <a:schemeClr val="bg2"/>
                          </a:solidFill>
                          <a:latin typeface="+mj-lt"/>
                          <a:ea typeface="黑体" pitchFamily="49" charset="-122"/>
                          <a:cs typeface="+mn-cs"/>
                        </a:rPr>
                        <a:t> n)</a:t>
                      </a:r>
                      <a:endParaRPr lang="zh-CN" altLang="en-US" sz="2000" b="1" dirty="0">
                        <a:solidFill>
                          <a:schemeClr val="bg2"/>
                        </a:solidFill>
                        <a:latin typeface="+mj-lt"/>
                        <a:ea typeface="黑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6" name="矩形 5"/>
          <p:cNvSpPr/>
          <p:nvPr/>
        </p:nvSpPr>
        <p:spPr>
          <a:xfrm>
            <a:off x="607382" y="4263834"/>
            <a:ext cx="3924436" cy="2585323"/>
          </a:xfrm>
          <a:prstGeom prst="rect">
            <a:avLst/>
          </a:prstGeom>
        </p:spPr>
        <p:txBody>
          <a:bodyPr wrap="square">
            <a:spAutoFit/>
          </a:bodyPr>
          <a:lstStyle/>
          <a:p>
            <a:r>
              <a:rPr lang="zh-CN" altLang="en-US" b="1" dirty="0">
                <a:solidFill>
                  <a:schemeClr val="bg2"/>
                </a:solidFill>
              </a:rPr>
              <a:t>例：令</a:t>
            </a:r>
            <a:r>
              <a:rPr lang="en-US" altLang="zh-CN" b="1" dirty="0">
                <a:solidFill>
                  <a:schemeClr val="bg2"/>
                </a:solidFill>
              </a:rPr>
              <a:t>p=3</a:t>
            </a:r>
            <a:r>
              <a:rPr lang="zh-CN" altLang="en-US" b="1" dirty="0">
                <a:solidFill>
                  <a:schemeClr val="bg2"/>
                </a:solidFill>
              </a:rPr>
              <a:t>，</a:t>
            </a:r>
            <a:r>
              <a:rPr lang="en-US" altLang="zh-CN" b="1" dirty="0">
                <a:solidFill>
                  <a:schemeClr val="bg2"/>
                </a:solidFill>
              </a:rPr>
              <a:t>q=11</a:t>
            </a:r>
            <a:r>
              <a:rPr lang="zh-CN" altLang="en-US" b="1" dirty="0">
                <a:solidFill>
                  <a:schemeClr val="bg2"/>
                </a:solidFill>
              </a:rPr>
              <a:t>，</a:t>
            </a:r>
            <a:endParaRPr lang="en-US" altLang="zh-CN" b="1" dirty="0">
              <a:solidFill>
                <a:schemeClr val="bg2"/>
              </a:solidFill>
            </a:endParaRPr>
          </a:p>
          <a:p>
            <a:r>
              <a:rPr lang="en-US" altLang="zh-CN" b="1" dirty="0">
                <a:solidFill>
                  <a:schemeClr val="bg2"/>
                </a:solidFill>
              </a:rPr>
              <a:t>n=</a:t>
            </a:r>
            <a:r>
              <a:rPr lang="en-US" altLang="zh-CN" b="1" dirty="0" err="1">
                <a:solidFill>
                  <a:schemeClr val="bg2"/>
                </a:solidFill>
              </a:rPr>
              <a:t>p×q</a:t>
            </a:r>
            <a:r>
              <a:rPr lang="en-US" altLang="zh-CN" b="1" dirty="0">
                <a:solidFill>
                  <a:schemeClr val="bg2"/>
                </a:solidFill>
              </a:rPr>
              <a:t>=3×11=33</a:t>
            </a:r>
            <a:r>
              <a:rPr lang="zh-CN" altLang="en-US" b="1" dirty="0">
                <a:solidFill>
                  <a:schemeClr val="bg2"/>
                </a:solidFill>
              </a:rPr>
              <a:t>；</a:t>
            </a:r>
            <a:endParaRPr lang="en-US" altLang="zh-CN" b="1" dirty="0">
              <a:solidFill>
                <a:schemeClr val="bg2"/>
              </a:solidFill>
            </a:endParaRPr>
          </a:p>
          <a:p>
            <a:r>
              <a:rPr lang="en-US" altLang="zh-CN" b="1" dirty="0">
                <a:solidFill>
                  <a:schemeClr val="bg2"/>
                </a:solidFill>
              </a:rPr>
              <a:t>(p-1)(q-1)=2×10=20</a:t>
            </a:r>
            <a:r>
              <a:rPr lang="zh-CN" altLang="en-US" b="1" dirty="0">
                <a:solidFill>
                  <a:schemeClr val="bg2"/>
                </a:solidFill>
              </a:rPr>
              <a:t>；</a:t>
            </a:r>
            <a:endParaRPr lang="en-US" altLang="zh-CN" b="1" dirty="0">
              <a:solidFill>
                <a:schemeClr val="bg2"/>
              </a:solidFill>
            </a:endParaRPr>
          </a:p>
          <a:p>
            <a:r>
              <a:rPr lang="zh-CN" altLang="en-US" b="1" dirty="0">
                <a:solidFill>
                  <a:schemeClr val="bg2"/>
                </a:solidFill>
              </a:rPr>
              <a:t>取</a:t>
            </a:r>
            <a:r>
              <a:rPr lang="en-US" altLang="zh-CN" b="1" dirty="0">
                <a:solidFill>
                  <a:schemeClr val="bg2"/>
                </a:solidFill>
              </a:rPr>
              <a:t>e=3</a:t>
            </a:r>
            <a:r>
              <a:rPr lang="zh-CN" altLang="en-US" b="1" dirty="0">
                <a:solidFill>
                  <a:schemeClr val="bg2"/>
                </a:solidFill>
              </a:rPr>
              <a:t>，（</a:t>
            </a:r>
            <a:r>
              <a:rPr lang="en-US" altLang="zh-CN" b="1" dirty="0">
                <a:solidFill>
                  <a:schemeClr val="bg2"/>
                </a:solidFill>
              </a:rPr>
              <a:t>3</a:t>
            </a:r>
            <a:r>
              <a:rPr lang="zh-CN" altLang="en-US" b="1" dirty="0">
                <a:solidFill>
                  <a:schemeClr val="bg2"/>
                </a:solidFill>
              </a:rPr>
              <a:t>与</a:t>
            </a:r>
            <a:r>
              <a:rPr lang="en-US" altLang="zh-CN" b="1" dirty="0">
                <a:solidFill>
                  <a:schemeClr val="bg2"/>
                </a:solidFill>
              </a:rPr>
              <a:t>20</a:t>
            </a:r>
            <a:r>
              <a:rPr lang="zh-CN" altLang="en-US" b="1" dirty="0">
                <a:solidFill>
                  <a:schemeClr val="bg2"/>
                </a:solidFill>
              </a:rPr>
              <a:t>互质）</a:t>
            </a:r>
            <a:endParaRPr lang="en-US" altLang="zh-CN" b="1" dirty="0">
              <a:solidFill>
                <a:schemeClr val="bg2"/>
              </a:solidFill>
            </a:endParaRPr>
          </a:p>
          <a:p>
            <a:r>
              <a:rPr lang="en-US" altLang="zh-CN" b="1" dirty="0">
                <a:solidFill>
                  <a:schemeClr val="bg2"/>
                </a:solidFill>
              </a:rPr>
              <a:t>ed - 1 = k</a:t>
            </a:r>
            <a:r>
              <a:rPr lang="el-GR" altLang="zh-CN" b="1" dirty="0">
                <a:solidFill>
                  <a:schemeClr val="bg2"/>
                </a:solidFill>
              </a:rPr>
              <a:t>φ(</a:t>
            </a:r>
            <a:r>
              <a:rPr lang="en-US" altLang="zh-CN" b="1" dirty="0">
                <a:solidFill>
                  <a:schemeClr val="bg2"/>
                </a:solidFill>
              </a:rPr>
              <a:t>n), </a:t>
            </a:r>
            <a:r>
              <a:rPr lang="zh-CN" altLang="en-US" b="1" dirty="0">
                <a:solidFill>
                  <a:schemeClr val="bg2"/>
                </a:solidFill>
              </a:rPr>
              <a:t>有</a:t>
            </a:r>
            <a:r>
              <a:rPr lang="en-US" altLang="zh-CN" b="1" dirty="0">
                <a:solidFill>
                  <a:schemeClr val="bg2"/>
                </a:solidFill>
              </a:rPr>
              <a:t>ed + </a:t>
            </a:r>
            <a:r>
              <a:rPr lang="el-GR" altLang="zh-CN" b="1" dirty="0">
                <a:solidFill>
                  <a:schemeClr val="bg2"/>
                </a:solidFill>
              </a:rPr>
              <a:t>φ(</a:t>
            </a:r>
            <a:r>
              <a:rPr lang="en-US" altLang="zh-CN" b="1" dirty="0">
                <a:solidFill>
                  <a:schemeClr val="bg2"/>
                </a:solidFill>
              </a:rPr>
              <a:t>n)k = 1</a:t>
            </a:r>
          </a:p>
          <a:p>
            <a:r>
              <a:rPr lang="zh-CN" altLang="en-US" b="1" dirty="0">
                <a:solidFill>
                  <a:schemeClr val="bg2"/>
                </a:solidFill>
              </a:rPr>
              <a:t>使用扩展欧几里德算法</a:t>
            </a:r>
            <a:endParaRPr lang="en-US" altLang="zh-CN" b="1" dirty="0">
              <a:solidFill>
                <a:schemeClr val="bg2"/>
              </a:solidFill>
            </a:endParaRPr>
          </a:p>
          <a:p>
            <a:r>
              <a:rPr lang="zh-CN" altLang="en-US" b="1" dirty="0">
                <a:solidFill>
                  <a:schemeClr val="bg2"/>
                </a:solidFill>
              </a:rPr>
              <a:t>即</a:t>
            </a:r>
            <a:r>
              <a:rPr lang="en-US" altLang="zh-CN" b="1" dirty="0">
                <a:solidFill>
                  <a:schemeClr val="bg2"/>
                </a:solidFill>
              </a:rPr>
              <a:t>3×d≡1 mod 20</a:t>
            </a:r>
            <a:r>
              <a:rPr lang="zh-CN" altLang="en-US" b="1" dirty="0">
                <a:solidFill>
                  <a:schemeClr val="bg2"/>
                </a:solidFill>
              </a:rPr>
              <a:t>，可取</a:t>
            </a:r>
            <a:r>
              <a:rPr lang="en-US" altLang="zh-CN" b="1" dirty="0">
                <a:solidFill>
                  <a:schemeClr val="bg2"/>
                </a:solidFill>
              </a:rPr>
              <a:t>d=7</a:t>
            </a:r>
          </a:p>
          <a:p>
            <a:r>
              <a:rPr lang="zh-CN" altLang="en-US" b="1" dirty="0">
                <a:solidFill>
                  <a:schemeClr val="bg2"/>
                </a:solidFill>
              </a:rPr>
              <a:t>明文</a:t>
            </a:r>
            <a:r>
              <a:rPr lang="en-US" altLang="zh-CN" b="1" dirty="0">
                <a:solidFill>
                  <a:schemeClr val="bg2"/>
                </a:solidFill>
              </a:rPr>
              <a:t>25</a:t>
            </a:r>
            <a:r>
              <a:rPr lang="zh-CN" altLang="en-US" b="1" dirty="0">
                <a:solidFill>
                  <a:schemeClr val="bg2"/>
                </a:solidFill>
              </a:rPr>
              <a:t>，加密得密文</a:t>
            </a:r>
            <a:r>
              <a:rPr lang="en-US" altLang="zh-CN" b="1" dirty="0">
                <a:solidFill>
                  <a:schemeClr val="bg2"/>
                </a:solidFill>
              </a:rPr>
              <a:t>16=25</a:t>
            </a:r>
            <a:r>
              <a:rPr lang="en-US" altLang="zh-CN" b="1" baseline="30000" dirty="0">
                <a:solidFill>
                  <a:schemeClr val="bg2"/>
                </a:solidFill>
              </a:rPr>
              <a:t>3 </a:t>
            </a:r>
            <a:r>
              <a:rPr lang="en-US" altLang="zh-CN" b="1" dirty="0">
                <a:solidFill>
                  <a:schemeClr val="bg2"/>
                </a:solidFill>
              </a:rPr>
              <a:t>mod 33</a:t>
            </a:r>
          </a:p>
          <a:p>
            <a:r>
              <a:rPr lang="zh-CN" altLang="en-US" b="1" dirty="0">
                <a:solidFill>
                  <a:schemeClr val="bg2"/>
                </a:solidFill>
              </a:rPr>
              <a:t>密文</a:t>
            </a:r>
            <a:r>
              <a:rPr lang="en-US" altLang="zh-CN" b="1" dirty="0">
                <a:solidFill>
                  <a:schemeClr val="bg2"/>
                </a:solidFill>
              </a:rPr>
              <a:t>16</a:t>
            </a:r>
            <a:r>
              <a:rPr lang="zh-CN" altLang="en-US" b="1" dirty="0">
                <a:solidFill>
                  <a:schemeClr val="bg2"/>
                </a:solidFill>
              </a:rPr>
              <a:t>，解密得明文</a:t>
            </a:r>
            <a:r>
              <a:rPr lang="en-US" altLang="zh-CN" b="1" dirty="0">
                <a:solidFill>
                  <a:schemeClr val="bg2"/>
                </a:solidFill>
              </a:rPr>
              <a:t>25=16</a:t>
            </a:r>
            <a:r>
              <a:rPr lang="en-US" altLang="zh-CN" b="1" baseline="30000" dirty="0">
                <a:solidFill>
                  <a:schemeClr val="bg2"/>
                </a:solidFill>
              </a:rPr>
              <a:t>7 </a:t>
            </a:r>
            <a:r>
              <a:rPr lang="en-US" altLang="zh-CN" b="1" dirty="0">
                <a:solidFill>
                  <a:schemeClr val="bg2"/>
                </a:solidFill>
              </a:rPr>
              <a:t>mod 33</a:t>
            </a:r>
            <a:endParaRPr lang="zh-CN" altLang="en-US" b="1" dirty="0">
              <a:solidFill>
                <a:schemeClr val="bg2"/>
              </a:solidFill>
            </a:endParaRPr>
          </a:p>
        </p:txBody>
      </p:sp>
      <p:sp>
        <p:nvSpPr>
          <p:cNvPr id="7" name="矩形 6"/>
          <p:cNvSpPr/>
          <p:nvPr/>
        </p:nvSpPr>
        <p:spPr>
          <a:xfrm>
            <a:off x="4788024" y="4401108"/>
            <a:ext cx="4068452" cy="1815882"/>
          </a:xfrm>
          <a:prstGeom prst="rect">
            <a:avLst/>
          </a:prstGeom>
          <a:solidFill>
            <a:schemeClr val="accent2">
              <a:lumMod val="60000"/>
              <a:lumOff val="40000"/>
            </a:schemeClr>
          </a:solidFill>
        </p:spPr>
        <p:txBody>
          <a:bodyPr wrap="square">
            <a:spAutoFit/>
          </a:bodyPr>
          <a:lstStyle/>
          <a:p>
            <a:r>
              <a:rPr lang="zh-CN" altLang="en-US" sz="2800" b="1" dirty="0">
                <a:solidFill>
                  <a:srgbClr val="FF0000"/>
                </a:solidFill>
                <a:latin typeface="黑体" pitchFamily="49" charset="-122"/>
                <a:ea typeface="黑体" pitchFamily="49" charset="-122"/>
              </a:rPr>
              <a:t>其中关键过程是得到两个大素数，但是当今判断一个非常大的数是否是素数并非简单的事</a:t>
            </a:r>
          </a:p>
        </p:txBody>
      </p:sp>
    </p:spTree>
    <p:extLst>
      <p:ext uri="{BB962C8B-B14F-4D97-AF65-F5344CB8AC3E}">
        <p14:creationId xmlns:p14="http://schemas.microsoft.com/office/powerpoint/2010/main" val="451390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素数测试</a:t>
            </a:r>
          </a:p>
        </p:txBody>
      </p:sp>
      <p:sp>
        <p:nvSpPr>
          <p:cNvPr id="3" name="内容占位符 2"/>
          <p:cNvSpPr>
            <a:spLocks noGrp="1"/>
          </p:cNvSpPr>
          <p:nvPr>
            <p:ph idx="1"/>
          </p:nvPr>
        </p:nvSpPr>
        <p:spPr/>
        <p:txBody>
          <a:bodyPr/>
          <a:lstStyle/>
          <a:p>
            <a:r>
              <a:rPr lang="zh-CN" altLang="zh-CN" dirty="0"/>
              <a:t>大整数的素因子分解</a:t>
            </a:r>
          </a:p>
          <a:p>
            <a:pPr lvl="1"/>
            <a:r>
              <a:rPr lang="zh-CN" altLang="zh-CN" dirty="0"/>
              <a:t>如</a:t>
            </a:r>
            <a:r>
              <a:rPr lang="en-US" altLang="zh-CN" dirty="0"/>
              <a:t>n=10</a:t>
            </a:r>
            <a:r>
              <a:rPr lang="en-US" altLang="zh-CN" baseline="30000" dirty="0"/>
              <a:t>60</a:t>
            </a:r>
            <a:r>
              <a:rPr lang="zh-CN" altLang="zh-CN" dirty="0"/>
              <a:t>（比已知最大素数小很多），</a:t>
            </a:r>
          </a:p>
          <a:p>
            <a:pPr lvl="1"/>
            <a:r>
              <a:rPr lang="zh-CN" altLang="zh-CN" dirty="0"/>
              <a:t>若算法时间复杂度为</a:t>
            </a:r>
            <a:r>
              <a:rPr lang="en-US" altLang="zh-CN" dirty="0"/>
              <a:t>O(n)</a:t>
            </a:r>
            <a:r>
              <a:rPr lang="zh-CN" altLang="zh-CN" dirty="0"/>
              <a:t>，设高速计算机</a:t>
            </a:r>
          </a:p>
          <a:p>
            <a:pPr lvl="1"/>
            <a:r>
              <a:rPr lang="zh-CN" altLang="zh-CN" dirty="0"/>
              <a:t>每秒</a:t>
            </a:r>
            <a:r>
              <a:rPr lang="en-US" altLang="zh-CN" dirty="0"/>
              <a:t>1</a:t>
            </a:r>
            <a:r>
              <a:rPr lang="zh-CN" altLang="zh-CN" dirty="0"/>
              <a:t>亿亿次</a:t>
            </a:r>
            <a:r>
              <a:rPr lang="en-US" altLang="zh-CN" dirty="0"/>
              <a:t>(10</a:t>
            </a:r>
            <a:r>
              <a:rPr lang="en-US" altLang="zh-CN" baseline="30000" dirty="0"/>
              <a:t>16</a:t>
            </a:r>
            <a:r>
              <a:rPr lang="en-US" altLang="zh-CN" dirty="0"/>
              <a:t>)</a:t>
            </a:r>
            <a:r>
              <a:rPr lang="zh-CN" altLang="zh-CN" dirty="0"/>
              <a:t>基本运算，则需</a:t>
            </a:r>
            <a:r>
              <a:rPr lang="en-US" altLang="zh-CN" dirty="0"/>
              <a:t>10</a:t>
            </a:r>
            <a:r>
              <a:rPr lang="en-US" altLang="zh-CN" baseline="30000" dirty="0"/>
              <a:t>44</a:t>
            </a:r>
            <a:r>
              <a:rPr lang="zh-CN" altLang="zh-CN" dirty="0"/>
              <a:t>秒，</a:t>
            </a:r>
          </a:p>
          <a:p>
            <a:pPr lvl="1"/>
            <a:r>
              <a:rPr lang="zh-CN" altLang="zh-CN" dirty="0"/>
              <a:t>大于</a:t>
            </a:r>
            <a:r>
              <a:rPr lang="en-US" altLang="zh-CN" dirty="0"/>
              <a:t>10</a:t>
            </a:r>
            <a:r>
              <a:rPr lang="en-US" altLang="zh-CN" baseline="30000" dirty="0"/>
              <a:t>42</a:t>
            </a:r>
            <a:r>
              <a:rPr lang="zh-CN" altLang="zh-CN" dirty="0"/>
              <a:t>分钟，大于</a:t>
            </a:r>
            <a:r>
              <a:rPr lang="en-US" altLang="zh-CN" dirty="0"/>
              <a:t>10</a:t>
            </a:r>
            <a:r>
              <a:rPr lang="en-US" altLang="zh-CN" baseline="30000" dirty="0"/>
              <a:t>40</a:t>
            </a:r>
            <a:r>
              <a:rPr lang="zh-CN" altLang="zh-CN" dirty="0"/>
              <a:t>小时，大于</a:t>
            </a:r>
            <a:r>
              <a:rPr lang="en-US" altLang="zh-CN" dirty="0"/>
              <a:t>10</a:t>
            </a:r>
            <a:r>
              <a:rPr lang="en-US" altLang="zh-CN" baseline="30000" dirty="0"/>
              <a:t>38</a:t>
            </a:r>
            <a:r>
              <a:rPr lang="zh-CN" altLang="zh-CN" dirty="0"/>
              <a:t>天，</a:t>
            </a:r>
          </a:p>
          <a:p>
            <a:pPr lvl="1"/>
            <a:r>
              <a:rPr lang="zh-CN" altLang="zh-CN" dirty="0"/>
              <a:t>大于</a:t>
            </a:r>
            <a:r>
              <a:rPr lang="en-US" altLang="zh-CN" dirty="0"/>
              <a:t>10</a:t>
            </a:r>
            <a:r>
              <a:rPr lang="en-US" altLang="zh-CN" baseline="30000" dirty="0"/>
              <a:t>35</a:t>
            </a:r>
            <a:r>
              <a:rPr lang="zh-CN" altLang="zh-CN" dirty="0"/>
              <a:t>年！</a:t>
            </a:r>
            <a:r>
              <a:rPr lang="en-US" altLang="zh-CN" dirty="0"/>
              <a:t>  </a:t>
            </a:r>
          </a:p>
          <a:p>
            <a:pPr lvl="1"/>
            <a:r>
              <a:rPr lang="en-US" altLang="zh-CN" dirty="0"/>
              <a:t>O(n)</a:t>
            </a:r>
            <a:r>
              <a:rPr lang="zh-CN" altLang="zh-CN" dirty="0"/>
              <a:t>时间的算法绝对不能接受！</a:t>
            </a:r>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46</a:t>
            </a:fld>
            <a:endParaRPr lang="en-US" altLang="zh-CN" dirty="0"/>
          </a:p>
        </p:txBody>
      </p:sp>
    </p:spTree>
    <p:extLst>
      <p:ext uri="{BB962C8B-B14F-4D97-AF65-F5344CB8AC3E}">
        <p14:creationId xmlns:p14="http://schemas.microsoft.com/office/powerpoint/2010/main" val="2915658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素数测试</a:t>
            </a:r>
          </a:p>
        </p:txBody>
      </p:sp>
      <p:sp>
        <p:nvSpPr>
          <p:cNvPr id="3" name="内容占位符 2"/>
          <p:cNvSpPr>
            <a:spLocks noGrp="1"/>
          </p:cNvSpPr>
          <p:nvPr>
            <p:ph idx="1"/>
          </p:nvPr>
        </p:nvSpPr>
        <p:spPr/>
        <p:txBody>
          <a:bodyPr/>
          <a:lstStyle/>
          <a:p>
            <a:r>
              <a:rPr lang="zh-CN" altLang="zh-CN" dirty="0"/>
              <a:t>求</a:t>
            </a:r>
            <a:r>
              <a:rPr lang="en-US" altLang="zh-CN" dirty="0"/>
              <a:t>a</a:t>
            </a:r>
            <a:r>
              <a:rPr lang="en-US" altLang="zh-CN" baseline="30000" dirty="0"/>
              <a:t>m</a:t>
            </a:r>
            <a:r>
              <a:rPr lang="en-US" altLang="zh-CN" dirty="0"/>
              <a:t>(mod n)</a:t>
            </a:r>
            <a:r>
              <a:rPr lang="zh-CN" altLang="zh-CN" dirty="0"/>
              <a:t>的算法</a:t>
            </a:r>
            <a:r>
              <a:rPr lang="en-US" altLang="zh-CN" dirty="0"/>
              <a:t>(m</a:t>
            </a:r>
            <a:r>
              <a:rPr lang="zh-CN" altLang="zh-CN" dirty="0"/>
              <a:t>≤</a:t>
            </a:r>
            <a:r>
              <a:rPr lang="en-US" altLang="zh-CN" dirty="0"/>
              <a:t>n)</a:t>
            </a:r>
          </a:p>
          <a:p>
            <a:pPr lvl="2"/>
            <a:r>
              <a:rPr lang="en-US" altLang="zh-CN" dirty="0"/>
              <a:t>m</a:t>
            </a:r>
            <a:r>
              <a:rPr lang="zh-CN" altLang="zh-CN" dirty="0"/>
              <a:t>的二进制表示为</a:t>
            </a:r>
            <a:r>
              <a:rPr lang="en-US" altLang="zh-CN" dirty="0"/>
              <a:t>b</a:t>
            </a:r>
            <a:r>
              <a:rPr lang="en-US" altLang="zh-CN" baseline="-25000" dirty="0"/>
              <a:t>k</a:t>
            </a:r>
            <a:r>
              <a:rPr lang="en-US" altLang="zh-CN" dirty="0"/>
              <a:t>b</a:t>
            </a:r>
            <a:r>
              <a:rPr lang="en-US" altLang="zh-CN" baseline="-25000" dirty="0"/>
              <a:t>k-1</a:t>
            </a:r>
            <a:r>
              <a:rPr lang="zh-CN" altLang="zh-CN" dirty="0"/>
              <a:t>…</a:t>
            </a:r>
            <a:r>
              <a:rPr lang="en-US" altLang="zh-CN" dirty="0"/>
              <a:t>b</a:t>
            </a:r>
            <a:r>
              <a:rPr lang="en-US" altLang="zh-CN" baseline="-25000" dirty="0"/>
              <a:t>1</a:t>
            </a:r>
            <a:r>
              <a:rPr lang="en-US" altLang="zh-CN" dirty="0"/>
              <a:t>b</a:t>
            </a:r>
            <a:r>
              <a:rPr lang="en-US" altLang="zh-CN" baseline="-25000" dirty="0"/>
              <a:t>0 </a:t>
            </a:r>
            <a:r>
              <a:rPr lang="en-US" altLang="zh-CN" dirty="0"/>
              <a:t>(</a:t>
            </a:r>
            <a:r>
              <a:rPr lang="en-US" altLang="zh-CN" dirty="0" err="1"/>
              <a:t>b</a:t>
            </a:r>
            <a:r>
              <a:rPr lang="en-US" altLang="zh-CN" baseline="-25000" dirty="0" err="1"/>
              <a:t>k</a:t>
            </a:r>
            <a:r>
              <a:rPr lang="en-US" altLang="zh-CN" dirty="0"/>
              <a:t>=1,</a:t>
            </a:r>
            <a:r>
              <a:rPr lang="zh-CN" altLang="zh-CN" dirty="0"/>
              <a:t> </a:t>
            </a:r>
            <a:r>
              <a:rPr lang="en-US" altLang="zh-CN" dirty="0"/>
              <a:t>k</a:t>
            </a:r>
            <a:r>
              <a:rPr lang="zh-CN" altLang="zh-CN" dirty="0"/>
              <a:t>≈</a:t>
            </a:r>
            <a:r>
              <a:rPr lang="en-US" altLang="zh-CN" dirty="0"/>
              <a:t>log</a:t>
            </a:r>
            <a:r>
              <a:rPr lang="en-US" altLang="zh-CN" baseline="-25000" dirty="0"/>
              <a:t>2</a:t>
            </a:r>
            <a:r>
              <a:rPr lang="en-US" altLang="zh-CN" dirty="0"/>
              <a:t>m)</a:t>
            </a:r>
          </a:p>
          <a:p>
            <a:pPr lvl="2"/>
            <a:r>
              <a:rPr lang="zh-CN" altLang="zh-CN" dirty="0"/>
              <a:t>例：</a:t>
            </a:r>
            <a:r>
              <a:rPr lang="en-US" altLang="zh-CN" dirty="0"/>
              <a:t>m=41= b</a:t>
            </a:r>
            <a:r>
              <a:rPr lang="en-US" altLang="zh-CN" baseline="-25000" dirty="0"/>
              <a:t>k</a:t>
            </a:r>
            <a:r>
              <a:rPr lang="en-US" altLang="zh-CN" dirty="0"/>
              <a:t>b</a:t>
            </a:r>
            <a:r>
              <a:rPr lang="en-US" altLang="zh-CN" baseline="-25000" dirty="0"/>
              <a:t>k-1</a:t>
            </a:r>
            <a:r>
              <a:rPr lang="zh-CN" altLang="zh-CN" dirty="0"/>
              <a:t>…</a:t>
            </a:r>
            <a:r>
              <a:rPr lang="en-US" altLang="zh-CN" dirty="0"/>
              <a:t>b</a:t>
            </a:r>
            <a:r>
              <a:rPr lang="en-US" altLang="zh-CN" baseline="-25000" dirty="0"/>
              <a:t>1</a:t>
            </a:r>
            <a:r>
              <a:rPr lang="en-US" altLang="zh-CN" dirty="0"/>
              <a:t>b</a:t>
            </a:r>
            <a:r>
              <a:rPr lang="en-US" altLang="zh-CN" baseline="-25000" dirty="0"/>
              <a:t>0 </a:t>
            </a:r>
            <a:r>
              <a:rPr lang="en-US" altLang="zh-CN" dirty="0"/>
              <a:t>= 101001</a:t>
            </a:r>
            <a:r>
              <a:rPr lang="en-US" altLang="zh-CN" baseline="-25000" dirty="0"/>
              <a:t>(2)</a:t>
            </a:r>
            <a:r>
              <a:rPr lang="zh-CN" altLang="en-US" dirty="0"/>
              <a:t>，</a:t>
            </a:r>
            <a:r>
              <a:rPr lang="en-US" altLang="zh-CN" dirty="0"/>
              <a:t>(k=5)</a:t>
            </a:r>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47</a:t>
            </a:fld>
            <a:endParaRPr lang="en-US" altLang="zh-CN" dirty="0"/>
          </a:p>
        </p:txBody>
      </p:sp>
    </p:spTree>
    <p:extLst>
      <p:ext uri="{BB962C8B-B14F-4D97-AF65-F5344CB8AC3E}">
        <p14:creationId xmlns:p14="http://schemas.microsoft.com/office/powerpoint/2010/main" val="37321912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素数测试</a:t>
            </a:r>
          </a:p>
        </p:txBody>
      </p:sp>
      <p:sp>
        <p:nvSpPr>
          <p:cNvPr id="3" name="内容占位符 2"/>
          <p:cNvSpPr>
            <a:spLocks noGrp="1"/>
          </p:cNvSpPr>
          <p:nvPr>
            <p:ph idx="1"/>
          </p:nvPr>
        </p:nvSpPr>
        <p:spPr/>
        <p:txBody>
          <a:bodyPr/>
          <a:lstStyle/>
          <a:p>
            <a:r>
              <a:rPr lang="zh-CN" altLang="zh-CN" dirty="0"/>
              <a:t>求</a:t>
            </a:r>
            <a:r>
              <a:rPr lang="en-US" altLang="zh-CN" dirty="0"/>
              <a:t>a</a:t>
            </a:r>
            <a:r>
              <a:rPr lang="en-US" altLang="zh-CN" baseline="30000" dirty="0"/>
              <a:t>m</a:t>
            </a:r>
            <a:r>
              <a:rPr lang="en-US" altLang="zh-CN" dirty="0"/>
              <a:t>(mod n)</a:t>
            </a:r>
            <a:r>
              <a:rPr lang="zh-CN" altLang="zh-CN" dirty="0"/>
              <a:t>的算法</a:t>
            </a:r>
            <a:r>
              <a:rPr lang="en-US" altLang="zh-CN" dirty="0"/>
              <a:t>(m</a:t>
            </a:r>
            <a:r>
              <a:rPr lang="zh-CN" altLang="zh-CN" dirty="0"/>
              <a:t>≤</a:t>
            </a:r>
            <a:r>
              <a:rPr lang="en-US" altLang="zh-CN" dirty="0"/>
              <a:t>n)	</a:t>
            </a:r>
          </a:p>
          <a:p>
            <a:pPr lvl="2"/>
            <a:r>
              <a:rPr lang="zh-CN" altLang="zh-CN" dirty="0"/>
              <a:t>求</a:t>
            </a:r>
            <a:r>
              <a:rPr lang="en-US" altLang="zh-CN" dirty="0"/>
              <a:t>a</a:t>
            </a:r>
            <a:r>
              <a:rPr lang="en-US" altLang="zh-CN" baseline="30000" dirty="0"/>
              <a:t>m</a:t>
            </a:r>
            <a:r>
              <a:rPr lang="zh-CN" altLang="zh-CN" dirty="0"/>
              <a:t>可以用下述方法：</a:t>
            </a:r>
            <a:endParaRPr lang="en-US" altLang="zh-CN" dirty="0"/>
          </a:p>
          <a:p>
            <a:pPr lvl="3"/>
            <a:r>
              <a:rPr lang="zh-CN" altLang="en-US" b="1" dirty="0"/>
              <a:t>从</a:t>
            </a:r>
            <a:r>
              <a:rPr lang="en-US" altLang="zh-CN" b="1" dirty="0"/>
              <a:t>m</a:t>
            </a:r>
            <a:r>
              <a:rPr lang="zh-CN" altLang="en-US" b="1" dirty="0"/>
              <a:t>的二进制的高位到低位，平方，遇</a:t>
            </a:r>
            <a:r>
              <a:rPr lang="en-US" altLang="zh-CN" b="1" dirty="0"/>
              <a:t>1</a:t>
            </a:r>
            <a:r>
              <a:rPr lang="zh-CN" altLang="en-US" b="1" dirty="0"/>
              <a:t>还要乘</a:t>
            </a:r>
            <a:r>
              <a:rPr lang="en-US" altLang="zh-CN" b="1" dirty="0"/>
              <a:t>a</a:t>
            </a:r>
          </a:p>
          <a:p>
            <a:pPr lvl="2"/>
            <a:r>
              <a:rPr lang="zh-CN" altLang="en-US" dirty="0"/>
              <a:t>例如，计算</a:t>
            </a:r>
            <a:r>
              <a:rPr lang="en-US" altLang="zh-CN" dirty="0"/>
              <a:t>a</a:t>
            </a:r>
            <a:r>
              <a:rPr lang="en-US" altLang="zh-CN" baseline="30000" dirty="0"/>
              <a:t>41</a:t>
            </a:r>
            <a:r>
              <a:rPr lang="zh-CN" altLang="en-US" dirty="0"/>
              <a:t>，</a:t>
            </a:r>
            <a:endParaRPr lang="en-US" altLang="zh-CN" dirty="0"/>
          </a:p>
          <a:p>
            <a:pPr lvl="2"/>
            <a:r>
              <a:rPr lang="zh-CN" altLang="zh-CN" dirty="0"/>
              <a:t>初始</a:t>
            </a:r>
            <a:r>
              <a:rPr lang="en-US" altLang="zh-CN" dirty="0"/>
              <a:t>C=1</a:t>
            </a:r>
            <a:endParaRPr lang="zh-CN" altLang="zh-CN" dirty="0"/>
          </a:p>
          <a:p>
            <a:pPr lvl="2"/>
            <a:r>
              <a:rPr lang="en-US" altLang="zh-CN" dirty="0"/>
              <a:t>b</a:t>
            </a:r>
            <a:r>
              <a:rPr lang="en-US" altLang="zh-CN" baseline="-25000" dirty="0"/>
              <a:t>5</a:t>
            </a:r>
            <a:r>
              <a:rPr lang="en-US" altLang="zh-CN" dirty="0"/>
              <a:t>=</a:t>
            </a:r>
            <a:r>
              <a:rPr lang="en-US" altLang="zh-CN" dirty="0">
                <a:solidFill>
                  <a:srgbClr val="FF0000"/>
                </a:solidFill>
              </a:rPr>
              <a:t>1</a:t>
            </a:r>
            <a:r>
              <a:rPr lang="zh-CN" altLang="zh-CN" dirty="0"/>
              <a:t>：</a:t>
            </a:r>
            <a:r>
              <a:rPr lang="en-US" altLang="zh-CN" dirty="0"/>
              <a:t>C=C</a:t>
            </a:r>
            <a:r>
              <a:rPr lang="en-US" altLang="zh-CN" baseline="30000" dirty="0"/>
              <a:t>2</a:t>
            </a:r>
            <a:r>
              <a:rPr lang="en-US" altLang="zh-CN" dirty="0"/>
              <a:t>=1</a:t>
            </a:r>
            <a:r>
              <a:rPr lang="zh-CN" altLang="zh-CN" dirty="0"/>
              <a:t>，∵</a:t>
            </a:r>
            <a:r>
              <a:rPr lang="en-US" altLang="zh-CN" dirty="0"/>
              <a:t>b</a:t>
            </a:r>
            <a:r>
              <a:rPr lang="en-US" altLang="zh-CN" baseline="-25000" dirty="0"/>
              <a:t>5</a:t>
            </a:r>
            <a:r>
              <a:rPr lang="en-US" altLang="zh-CN" dirty="0"/>
              <a:t>=1</a:t>
            </a:r>
            <a:r>
              <a:rPr lang="zh-CN" altLang="zh-CN" dirty="0"/>
              <a:t>，</a:t>
            </a:r>
            <a:r>
              <a:rPr lang="en-US" altLang="zh-CN" dirty="0"/>
              <a:t>C=a*C=a</a:t>
            </a:r>
            <a:r>
              <a:rPr lang="zh-CN" altLang="zh-CN" dirty="0"/>
              <a:t>；</a:t>
            </a:r>
          </a:p>
          <a:p>
            <a:pPr lvl="2"/>
            <a:r>
              <a:rPr lang="en-US" altLang="zh-CN" dirty="0"/>
              <a:t>b</a:t>
            </a:r>
            <a:r>
              <a:rPr lang="en-US" altLang="zh-CN" baseline="-25000" dirty="0"/>
              <a:t>5</a:t>
            </a:r>
            <a:r>
              <a:rPr lang="en-US" altLang="zh-CN" dirty="0"/>
              <a:t>b</a:t>
            </a:r>
            <a:r>
              <a:rPr lang="en-US" altLang="zh-CN" baseline="-25000" dirty="0"/>
              <a:t>4</a:t>
            </a:r>
            <a:r>
              <a:rPr lang="en-US" altLang="zh-CN" dirty="0"/>
              <a:t>=1</a:t>
            </a:r>
            <a:r>
              <a:rPr lang="en-US" altLang="zh-CN" dirty="0">
                <a:solidFill>
                  <a:srgbClr val="FF0000"/>
                </a:solidFill>
              </a:rPr>
              <a:t>0</a:t>
            </a:r>
            <a:r>
              <a:rPr lang="zh-CN" altLang="zh-CN" dirty="0"/>
              <a:t>：</a:t>
            </a:r>
            <a:r>
              <a:rPr lang="en-US" altLang="zh-CN" dirty="0"/>
              <a:t>C=C</a:t>
            </a:r>
            <a:r>
              <a:rPr lang="en-US" altLang="zh-CN" baseline="30000" dirty="0"/>
              <a:t>2</a:t>
            </a:r>
            <a:r>
              <a:rPr lang="en-US" altLang="zh-CN" dirty="0"/>
              <a:t>=a</a:t>
            </a:r>
            <a:r>
              <a:rPr lang="en-US" altLang="zh-CN" baseline="30000" dirty="0"/>
              <a:t>2</a:t>
            </a:r>
            <a:endParaRPr lang="en-US" altLang="zh-CN" dirty="0"/>
          </a:p>
          <a:p>
            <a:pPr lvl="2"/>
            <a:r>
              <a:rPr lang="en-US" altLang="zh-CN" dirty="0"/>
              <a:t>b</a:t>
            </a:r>
            <a:r>
              <a:rPr lang="en-US" altLang="zh-CN" baseline="-25000" dirty="0"/>
              <a:t>5</a:t>
            </a:r>
            <a:r>
              <a:rPr lang="en-US" altLang="zh-CN" dirty="0"/>
              <a:t>b</a:t>
            </a:r>
            <a:r>
              <a:rPr lang="en-US" altLang="zh-CN" baseline="-25000" dirty="0"/>
              <a:t>4</a:t>
            </a:r>
            <a:r>
              <a:rPr lang="en-US" altLang="zh-CN" dirty="0"/>
              <a:t>b</a:t>
            </a:r>
            <a:r>
              <a:rPr lang="en-US" altLang="zh-CN" baseline="-25000" dirty="0"/>
              <a:t>3</a:t>
            </a:r>
            <a:r>
              <a:rPr lang="en-US" altLang="zh-CN" dirty="0"/>
              <a:t>=10</a:t>
            </a:r>
            <a:r>
              <a:rPr lang="en-US" altLang="zh-CN" dirty="0">
                <a:solidFill>
                  <a:srgbClr val="FF0000"/>
                </a:solidFill>
              </a:rPr>
              <a:t>1</a:t>
            </a:r>
            <a:r>
              <a:rPr lang="zh-CN" altLang="zh-CN" dirty="0"/>
              <a:t>：</a:t>
            </a:r>
            <a:r>
              <a:rPr lang="en-US" altLang="zh-CN" dirty="0"/>
              <a:t>C=C</a:t>
            </a:r>
            <a:r>
              <a:rPr lang="en-US" altLang="zh-CN" baseline="30000" dirty="0"/>
              <a:t>2</a:t>
            </a:r>
            <a:r>
              <a:rPr lang="en-US" altLang="zh-CN" dirty="0"/>
              <a:t>=a</a:t>
            </a:r>
            <a:r>
              <a:rPr lang="en-US" altLang="zh-CN" baseline="30000" dirty="0"/>
              <a:t>4</a:t>
            </a:r>
            <a:r>
              <a:rPr lang="zh-CN" altLang="zh-CN" dirty="0"/>
              <a:t>，∵</a:t>
            </a:r>
            <a:r>
              <a:rPr lang="en-US" altLang="zh-CN" dirty="0"/>
              <a:t>b</a:t>
            </a:r>
            <a:r>
              <a:rPr lang="en-US" altLang="zh-CN" baseline="-25000" dirty="0"/>
              <a:t>3</a:t>
            </a:r>
            <a:r>
              <a:rPr lang="en-US" altLang="zh-CN" dirty="0"/>
              <a:t>=1</a:t>
            </a:r>
            <a:r>
              <a:rPr lang="zh-CN" altLang="zh-CN" dirty="0"/>
              <a:t>，</a:t>
            </a:r>
            <a:r>
              <a:rPr lang="en-US" altLang="zh-CN" dirty="0"/>
              <a:t>C=a*C=a</a:t>
            </a:r>
            <a:r>
              <a:rPr lang="en-US" altLang="zh-CN" baseline="30000" dirty="0"/>
              <a:t>5</a:t>
            </a:r>
            <a:endParaRPr lang="en-US" altLang="zh-CN" dirty="0"/>
          </a:p>
          <a:p>
            <a:pPr lvl="2"/>
            <a:r>
              <a:rPr lang="en-US" altLang="zh-CN" dirty="0"/>
              <a:t>b</a:t>
            </a:r>
            <a:r>
              <a:rPr lang="en-US" altLang="zh-CN" baseline="-25000" dirty="0"/>
              <a:t>5</a:t>
            </a:r>
            <a:r>
              <a:rPr lang="en-US" altLang="zh-CN" dirty="0"/>
              <a:t>b</a:t>
            </a:r>
            <a:r>
              <a:rPr lang="en-US" altLang="zh-CN" baseline="-25000" dirty="0"/>
              <a:t>4</a:t>
            </a:r>
            <a:r>
              <a:rPr lang="en-US" altLang="zh-CN" dirty="0"/>
              <a:t>b</a:t>
            </a:r>
            <a:r>
              <a:rPr lang="en-US" altLang="zh-CN" baseline="-25000" dirty="0"/>
              <a:t>3</a:t>
            </a:r>
            <a:r>
              <a:rPr lang="en-US" altLang="zh-CN" dirty="0"/>
              <a:t>b</a:t>
            </a:r>
            <a:r>
              <a:rPr lang="en-US" altLang="zh-CN" baseline="-25000" dirty="0"/>
              <a:t>2</a:t>
            </a:r>
            <a:r>
              <a:rPr lang="en-US" altLang="zh-CN" dirty="0"/>
              <a:t>=101</a:t>
            </a:r>
            <a:r>
              <a:rPr lang="en-US" altLang="zh-CN" dirty="0">
                <a:solidFill>
                  <a:srgbClr val="FF0000"/>
                </a:solidFill>
              </a:rPr>
              <a:t>0</a:t>
            </a:r>
            <a:r>
              <a:rPr lang="zh-CN" altLang="zh-CN" dirty="0"/>
              <a:t>：</a:t>
            </a:r>
            <a:r>
              <a:rPr lang="en-US" altLang="zh-CN" dirty="0"/>
              <a:t>C=C</a:t>
            </a:r>
            <a:r>
              <a:rPr lang="en-US" altLang="zh-CN" baseline="30000" dirty="0"/>
              <a:t>2</a:t>
            </a:r>
            <a:r>
              <a:rPr lang="en-US" altLang="zh-CN" dirty="0"/>
              <a:t>=a</a:t>
            </a:r>
            <a:r>
              <a:rPr lang="en-US" altLang="zh-CN" baseline="30000" dirty="0"/>
              <a:t>10</a:t>
            </a:r>
            <a:endParaRPr lang="en-US" altLang="zh-CN" dirty="0"/>
          </a:p>
          <a:p>
            <a:pPr lvl="2"/>
            <a:r>
              <a:rPr lang="en-US" altLang="zh-CN" dirty="0"/>
              <a:t>b</a:t>
            </a:r>
            <a:r>
              <a:rPr lang="en-US" altLang="zh-CN" baseline="-25000" dirty="0"/>
              <a:t>5</a:t>
            </a:r>
            <a:r>
              <a:rPr lang="en-US" altLang="zh-CN" dirty="0"/>
              <a:t>b</a:t>
            </a:r>
            <a:r>
              <a:rPr lang="en-US" altLang="zh-CN" baseline="-25000" dirty="0"/>
              <a:t>4</a:t>
            </a:r>
            <a:r>
              <a:rPr lang="en-US" altLang="zh-CN" dirty="0"/>
              <a:t>b</a:t>
            </a:r>
            <a:r>
              <a:rPr lang="en-US" altLang="zh-CN" baseline="-25000" dirty="0"/>
              <a:t>3</a:t>
            </a:r>
            <a:r>
              <a:rPr lang="en-US" altLang="zh-CN" dirty="0"/>
              <a:t>b</a:t>
            </a:r>
            <a:r>
              <a:rPr lang="en-US" altLang="zh-CN" baseline="-25000" dirty="0"/>
              <a:t>2</a:t>
            </a:r>
            <a:r>
              <a:rPr lang="en-US" altLang="zh-CN" dirty="0"/>
              <a:t>b</a:t>
            </a:r>
            <a:r>
              <a:rPr lang="en-US" altLang="zh-CN" baseline="-25000" dirty="0"/>
              <a:t>1</a:t>
            </a:r>
            <a:r>
              <a:rPr lang="en-US" altLang="zh-CN" dirty="0"/>
              <a:t>=1010</a:t>
            </a:r>
            <a:r>
              <a:rPr lang="en-US" altLang="zh-CN" dirty="0">
                <a:solidFill>
                  <a:srgbClr val="FF0000"/>
                </a:solidFill>
              </a:rPr>
              <a:t>0</a:t>
            </a:r>
            <a:r>
              <a:rPr lang="zh-CN" altLang="zh-CN" dirty="0"/>
              <a:t>：</a:t>
            </a:r>
            <a:r>
              <a:rPr lang="en-US" altLang="zh-CN" dirty="0"/>
              <a:t>C=C</a:t>
            </a:r>
            <a:r>
              <a:rPr lang="en-US" altLang="zh-CN" baseline="30000" dirty="0"/>
              <a:t>2</a:t>
            </a:r>
            <a:r>
              <a:rPr lang="en-US" altLang="zh-CN" dirty="0"/>
              <a:t>=a</a:t>
            </a:r>
            <a:r>
              <a:rPr lang="en-US" altLang="zh-CN" baseline="30000" dirty="0"/>
              <a:t>20</a:t>
            </a:r>
            <a:endParaRPr lang="en-US" altLang="zh-CN" dirty="0"/>
          </a:p>
          <a:p>
            <a:pPr lvl="2"/>
            <a:r>
              <a:rPr lang="en-US" altLang="zh-CN" dirty="0"/>
              <a:t>b</a:t>
            </a:r>
            <a:r>
              <a:rPr lang="en-US" altLang="zh-CN" baseline="-25000" dirty="0"/>
              <a:t>5</a:t>
            </a:r>
            <a:r>
              <a:rPr lang="en-US" altLang="zh-CN" dirty="0"/>
              <a:t>b</a:t>
            </a:r>
            <a:r>
              <a:rPr lang="en-US" altLang="zh-CN" baseline="-25000" dirty="0"/>
              <a:t>4</a:t>
            </a:r>
            <a:r>
              <a:rPr lang="en-US" altLang="zh-CN" dirty="0"/>
              <a:t>b</a:t>
            </a:r>
            <a:r>
              <a:rPr lang="en-US" altLang="zh-CN" baseline="-25000" dirty="0"/>
              <a:t>3</a:t>
            </a:r>
            <a:r>
              <a:rPr lang="en-US" altLang="zh-CN" dirty="0"/>
              <a:t>b</a:t>
            </a:r>
            <a:r>
              <a:rPr lang="en-US" altLang="zh-CN" baseline="-25000" dirty="0"/>
              <a:t>2</a:t>
            </a:r>
            <a:r>
              <a:rPr lang="en-US" altLang="zh-CN" dirty="0"/>
              <a:t>b</a:t>
            </a:r>
            <a:r>
              <a:rPr lang="en-US" altLang="zh-CN" baseline="-25000" dirty="0"/>
              <a:t>1</a:t>
            </a:r>
            <a:r>
              <a:rPr lang="en-US" altLang="zh-CN" dirty="0"/>
              <a:t>b</a:t>
            </a:r>
            <a:r>
              <a:rPr lang="en-US" altLang="zh-CN" baseline="-25000" dirty="0"/>
              <a:t>0</a:t>
            </a:r>
            <a:r>
              <a:rPr lang="en-US" altLang="zh-CN" dirty="0"/>
              <a:t>=10100</a:t>
            </a:r>
            <a:r>
              <a:rPr lang="en-US" altLang="zh-CN" dirty="0">
                <a:solidFill>
                  <a:srgbClr val="FF0000"/>
                </a:solidFill>
              </a:rPr>
              <a:t>1</a:t>
            </a:r>
            <a:r>
              <a:rPr lang="zh-CN" altLang="en-US" dirty="0"/>
              <a:t>：</a:t>
            </a:r>
            <a:r>
              <a:rPr lang="en-US" altLang="zh-CN" dirty="0"/>
              <a:t>C=C</a:t>
            </a:r>
            <a:r>
              <a:rPr lang="en-US" altLang="zh-CN" baseline="30000" dirty="0"/>
              <a:t>2</a:t>
            </a:r>
            <a:r>
              <a:rPr lang="en-US" altLang="zh-CN" dirty="0"/>
              <a:t>=a</a:t>
            </a:r>
            <a:r>
              <a:rPr lang="en-US" altLang="zh-CN" baseline="30000" dirty="0"/>
              <a:t>40</a:t>
            </a:r>
            <a:r>
              <a:rPr lang="en-US" altLang="zh-CN" dirty="0"/>
              <a:t>,</a:t>
            </a:r>
            <a:r>
              <a:rPr lang="zh-CN" altLang="zh-CN" dirty="0"/>
              <a:t>∵</a:t>
            </a:r>
            <a:r>
              <a:rPr lang="en-US" altLang="zh-CN" dirty="0"/>
              <a:t>b</a:t>
            </a:r>
            <a:r>
              <a:rPr lang="en-US" altLang="zh-CN" baseline="-25000" dirty="0"/>
              <a:t>0</a:t>
            </a:r>
            <a:r>
              <a:rPr lang="en-US" altLang="zh-CN" dirty="0"/>
              <a:t>=1,C=a*C=a</a:t>
            </a:r>
            <a:r>
              <a:rPr lang="en-US" altLang="zh-CN" baseline="30000" dirty="0"/>
              <a:t>41</a:t>
            </a:r>
            <a:endParaRPr lang="zh-CN" altLang="en-US" dirty="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48</a:t>
            </a:fld>
            <a:endParaRPr lang="en-US" altLang="zh-CN" dirty="0"/>
          </a:p>
        </p:txBody>
      </p:sp>
    </p:spTree>
    <p:extLst>
      <p:ext uri="{BB962C8B-B14F-4D97-AF65-F5344CB8AC3E}">
        <p14:creationId xmlns:p14="http://schemas.microsoft.com/office/powerpoint/2010/main" val="24617985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素数测试</a:t>
            </a:r>
          </a:p>
        </p:txBody>
      </p:sp>
      <p:sp>
        <p:nvSpPr>
          <p:cNvPr id="3" name="内容占位符 2"/>
          <p:cNvSpPr>
            <a:spLocks noGrp="1"/>
          </p:cNvSpPr>
          <p:nvPr>
            <p:ph idx="1"/>
          </p:nvPr>
        </p:nvSpPr>
        <p:spPr/>
        <p:txBody>
          <a:bodyPr/>
          <a:lstStyle/>
          <a:p>
            <a:r>
              <a:rPr lang="zh-CN" altLang="zh-CN" dirty="0"/>
              <a:t>求</a:t>
            </a:r>
            <a:r>
              <a:rPr lang="en-US" altLang="zh-CN" dirty="0"/>
              <a:t>a</a:t>
            </a:r>
            <a:r>
              <a:rPr lang="en-US" altLang="zh-CN" baseline="30000" dirty="0"/>
              <a:t>m</a:t>
            </a:r>
            <a:r>
              <a:rPr lang="en-US" altLang="zh-CN" dirty="0"/>
              <a:t>(mod n)</a:t>
            </a:r>
            <a:r>
              <a:rPr lang="zh-CN" altLang="zh-CN" dirty="0"/>
              <a:t>的算法</a:t>
            </a:r>
            <a:r>
              <a:rPr lang="en-US" altLang="zh-CN" dirty="0"/>
              <a:t>(m</a:t>
            </a:r>
            <a:r>
              <a:rPr lang="zh-CN" altLang="zh-CN" dirty="0"/>
              <a:t>≤</a:t>
            </a:r>
            <a:r>
              <a:rPr lang="en-US" altLang="zh-CN" dirty="0"/>
              <a:t>n)</a:t>
            </a:r>
          </a:p>
          <a:p>
            <a:pPr lvl="2"/>
            <a:r>
              <a:rPr lang="zh-CN" altLang="zh-CN" dirty="0"/>
              <a:t>求</a:t>
            </a:r>
            <a:r>
              <a:rPr lang="en-US" altLang="zh-CN" dirty="0"/>
              <a:t>a</a:t>
            </a:r>
            <a:r>
              <a:rPr lang="en-US" altLang="zh-CN" baseline="30000" dirty="0"/>
              <a:t>m</a:t>
            </a:r>
            <a:r>
              <a:rPr lang="zh-CN" altLang="zh-CN" dirty="0"/>
              <a:t>可以用下述方法：</a:t>
            </a:r>
            <a:endParaRPr lang="en-US" altLang="zh-CN" dirty="0"/>
          </a:p>
          <a:p>
            <a:pPr lvl="3"/>
            <a:r>
              <a:rPr lang="zh-CN" altLang="en-US" b="1" dirty="0"/>
              <a:t>从</a:t>
            </a:r>
            <a:r>
              <a:rPr lang="en-US" altLang="zh-CN" b="1" dirty="0"/>
              <a:t>m</a:t>
            </a:r>
            <a:r>
              <a:rPr lang="zh-CN" altLang="en-US" b="1" dirty="0"/>
              <a:t>的二进制的高位到低位，平方，遇</a:t>
            </a:r>
            <a:r>
              <a:rPr lang="en-US" altLang="zh-CN" b="1" dirty="0"/>
              <a:t>1</a:t>
            </a:r>
            <a:r>
              <a:rPr lang="zh-CN" altLang="en-US" b="1" dirty="0"/>
              <a:t>还要乘</a:t>
            </a:r>
            <a:r>
              <a:rPr lang="en-US" altLang="zh-CN" b="1" dirty="0"/>
              <a:t>a</a:t>
            </a:r>
          </a:p>
          <a:p>
            <a:pPr lvl="2"/>
            <a:r>
              <a:rPr lang="zh-CN" altLang="zh-CN" dirty="0"/>
              <a:t>∵</a:t>
            </a:r>
            <a:r>
              <a:rPr lang="zh-CN" altLang="en-US" dirty="0"/>
              <a:t>模运算有规则：</a:t>
            </a:r>
            <a:r>
              <a:rPr lang="en-US" altLang="zh-CN" dirty="0"/>
              <a:t>(x*y)%n =( (</a:t>
            </a:r>
            <a:r>
              <a:rPr lang="en-US" altLang="zh-CN" dirty="0" err="1"/>
              <a:t>x%n</a:t>
            </a:r>
            <a:r>
              <a:rPr lang="en-US" altLang="zh-CN" dirty="0"/>
              <a:t>) * (</a:t>
            </a:r>
            <a:r>
              <a:rPr lang="en-US" altLang="zh-CN" dirty="0" err="1"/>
              <a:t>y%n</a:t>
            </a:r>
            <a:r>
              <a:rPr lang="en-US" altLang="zh-CN" dirty="0"/>
              <a:t>) ) % n</a:t>
            </a:r>
          </a:p>
          <a:p>
            <a:pPr lvl="2"/>
            <a:r>
              <a:rPr lang="zh-CN" altLang="en-US" dirty="0"/>
              <a:t>求</a:t>
            </a:r>
            <a:r>
              <a:rPr lang="en-US" altLang="zh-CN" dirty="0"/>
              <a:t>a</a:t>
            </a:r>
            <a:r>
              <a:rPr lang="en-US" altLang="zh-CN" baseline="30000" dirty="0"/>
              <a:t>m</a:t>
            </a:r>
            <a:r>
              <a:rPr lang="en-US" altLang="zh-CN" dirty="0"/>
              <a:t>(mod n)</a:t>
            </a:r>
            <a:r>
              <a:rPr lang="zh-CN" altLang="en-US" dirty="0"/>
              <a:t>可在求</a:t>
            </a:r>
            <a:r>
              <a:rPr lang="en-US" altLang="zh-CN" dirty="0"/>
              <a:t>a</a:t>
            </a:r>
            <a:r>
              <a:rPr lang="en-US" altLang="zh-CN" baseline="30000" dirty="0"/>
              <a:t>m</a:t>
            </a:r>
            <a:r>
              <a:rPr lang="zh-CN" altLang="en-US" dirty="0"/>
              <a:t>过程中的每一步求模</a:t>
            </a:r>
            <a:endParaRPr lang="en-US" altLang="zh-CN" dirty="0"/>
          </a:p>
          <a:p>
            <a:pPr lvl="2"/>
            <a:r>
              <a:rPr lang="en-US" altLang="zh-CN" dirty="0"/>
              <a:t>EXPMOD(</a:t>
            </a:r>
            <a:r>
              <a:rPr lang="en-US" altLang="zh-CN" dirty="0" err="1"/>
              <a:t>a,m,n</a:t>
            </a:r>
            <a:r>
              <a:rPr lang="en-US" altLang="zh-CN" dirty="0"/>
              <a:t>)</a:t>
            </a:r>
          </a:p>
          <a:p>
            <a:pPr lvl="2"/>
            <a:r>
              <a:rPr lang="en-US" altLang="zh-CN" dirty="0"/>
              <a:t>     C=1;                                  </a:t>
            </a:r>
            <a:endParaRPr lang="zh-CN" altLang="zh-CN" dirty="0"/>
          </a:p>
          <a:p>
            <a:pPr lvl="2"/>
            <a:r>
              <a:rPr lang="en-US" altLang="zh-CN" dirty="0"/>
              <a:t>     for j=k to 0 do                           </a:t>
            </a:r>
            <a:endParaRPr lang="zh-CN" altLang="zh-CN" dirty="0"/>
          </a:p>
          <a:p>
            <a:pPr lvl="2"/>
            <a:r>
              <a:rPr lang="en-US" altLang="zh-CN" dirty="0"/>
              <a:t>          C=C</a:t>
            </a:r>
            <a:r>
              <a:rPr lang="en-US" altLang="zh-CN" baseline="30000" dirty="0"/>
              <a:t>2</a:t>
            </a:r>
            <a:r>
              <a:rPr lang="en-US" altLang="zh-CN" dirty="0"/>
              <a:t>(mod n) </a:t>
            </a:r>
          </a:p>
          <a:p>
            <a:pPr lvl="2"/>
            <a:r>
              <a:rPr lang="en-US" altLang="zh-CN" dirty="0"/>
              <a:t>          if </a:t>
            </a:r>
            <a:r>
              <a:rPr lang="en-US" altLang="zh-CN" dirty="0" err="1"/>
              <a:t>b</a:t>
            </a:r>
            <a:r>
              <a:rPr lang="en-US" altLang="zh-CN" baseline="-25000" dirty="0" err="1"/>
              <a:t>j</a:t>
            </a:r>
            <a:r>
              <a:rPr lang="en-US" altLang="zh-CN" dirty="0"/>
              <a:t>=1 then C=a*C (mod n)                                  </a:t>
            </a:r>
            <a:endParaRPr lang="zh-CN" altLang="zh-CN" dirty="0"/>
          </a:p>
          <a:p>
            <a:pPr lvl="2"/>
            <a:r>
              <a:rPr lang="en-US" altLang="zh-CN" dirty="0"/>
              <a:t>     return C</a:t>
            </a:r>
            <a:endParaRPr lang="zh-CN" altLang="en-US" dirty="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49</a:t>
            </a:fld>
            <a:endParaRPr lang="en-US" altLang="zh-CN" dirty="0"/>
          </a:p>
        </p:txBody>
      </p:sp>
      <p:sp>
        <p:nvSpPr>
          <p:cNvPr id="5" name="矩形 4"/>
          <p:cNvSpPr/>
          <p:nvPr/>
        </p:nvSpPr>
        <p:spPr>
          <a:xfrm>
            <a:off x="4716016" y="3778246"/>
            <a:ext cx="4248472" cy="1323439"/>
          </a:xfrm>
          <a:prstGeom prst="rect">
            <a:avLst/>
          </a:prstGeom>
        </p:spPr>
        <p:txBody>
          <a:bodyPr wrap="square">
            <a:spAutoFit/>
          </a:bodyPr>
          <a:lstStyle/>
          <a:p>
            <a:r>
              <a:rPr lang="zh-CN" altLang="en-US" sz="2000" b="1" dirty="0">
                <a:solidFill>
                  <a:srgbClr val="FF0000"/>
                </a:solidFill>
                <a:latin typeface="+mj-lt"/>
                <a:ea typeface="黑体" pitchFamily="49" charset="-122"/>
              </a:rPr>
              <a:t>每一步求模</a:t>
            </a:r>
            <a:r>
              <a:rPr lang="zh-CN" altLang="zh-CN" sz="2000" b="1" dirty="0">
                <a:solidFill>
                  <a:srgbClr val="FF0000"/>
                </a:solidFill>
                <a:latin typeface="+mj-lt"/>
                <a:ea typeface="黑体" pitchFamily="49" charset="-122"/>
              </a:rPr>
              <a:t>的好处是</a:t>
            </a:r>
            <a:r>
              <a:rPr lang="zh-CN" altLang="en-US" sz="2000" b="1" dirty="0">
                <a:solidFill>
                  <a:srgbClr val="FF0000"/>
                </a:solidFill>
                <a:latin typeface="+mj-lt"/>
                <a:ea typeface="黑体" pitchFamily="49" charset="-122"/>
              </a:rPr>
              <a:t>：</a:t>
            </a:r>
            <a:endParaRPr lang="en-US" altLang="zh-CN" sz="2000" b="1" dirty="0">
              <a:solidFill>
                <a:srgbClr val="FF0000"/>
              </a:solidFill>
              <a:latin typeface="+mj-lt"/>
              <a:ea typeface="黑体" pitchFamily="49" charset="-122"/>
            </a:endParaRPr>
          </a:p>
          <a:p>
            <a:r>
              <a:rPr lang="en-US" altLang="zh-CN" sz="2000" b="1" dirty="0">
                <a:solidFill>
                  <a:srgbClr val="FF0000"/>
                </a:solidFill>
                <a:latin typeface="+mj-lt"/>
                <a:ea typeface="黑体" pitchFamily="49" charset="-122"/>
              </a:rPr>
              <a:t>C</a:t>
            </a:r>
            <a:r>
              <a:rPr lang="zh-CN" altLang="zh-CN" sz="2000" b="1" dirty="0">
                <a:solidFill>
                  <a:srgbClr val="FF0000"/>
                </a:solidFill>
                <a:latin typeface="+mj-lt"/>
                <a:ea typeface="黑体" pitchFamily="49" charset="-122"/>
              </a:rPr>
              <a:t>的最大值不超过</a:t>
            </a:r>
            <a:r>
              <a:rPr lang="en-US" altLang="zh-CN" sz="2000" b="1" dirty="0">
                <a:solidFill>
                  <a:srgbClr val="FF0000"/>
                </a:solidFill>
                <a:latin typeface="+mj-lt"/>
                <a:ea typeface="黑体" pitchFamily="49" charset="-122"/>
              </a:rPr>
              <a:t>n-1</a:t>
            </a:r>
            <a:r>
              <a:rPr lang="zh-CN" altLang="zh-CN" sz="2000" b="1" dirty="0">
                <a:solidFill>
                  <a:srgbClr val="FF0000"/>
                </a:solidFill>
                <a:latin typeface="+mj-lt"/>
                <a:ea typeface="黑体" pitchFamily="49" charset="-122"/>
              </a:rPr>
              <a:t>，</a:t>
            </a:r>
          </a:p>
          <a:p>
            <a:r>
              <a:rPr lang="zh-CN" altLang="en-US" sz="2000" b="1" dirty="0">
                <a:solidFill>
                  <a:srgbClr val="FF0000"/>
                </a:solidFill>
                <a:latin typeface="+mj-lt"/>
                <a:ea typeface="黑体" pitchFamily="49" charset="-122"/>
              </a:rPr>
              <a:t>中间</a:t>
            </a:r>
            <a:r>
              <a:rPr lang="zh-CN" altLang="zh-CN" sz="2000" b="1" dirty="0">
                <a:solidFill>
                  <a:srgbClr val="FF0000"/>
                </a:solidFill>
                <a:latin typeface="+mj-lt"/>
                <a:ea typeface="黑体" pitchFamily="49" charset="-122"/>
              </a:rPr>
              <a:t>值不超过</a:t>
            </a:r>
            <a:r>
              <a:rPr lang="en-US" altLang="zh-CN" sz="2000" b="1" dirty="0">
                <a:solidFill>
                  <a:srgbClr val="FF0000"/>
                </a:solidFill>
                <a:latin typeface="+mj-lt"/>
                <a:ea typeface="黑体" pitchFamily="49" charset="-122"/>
              </a:rPr>
              <a:t>max{(n-1)</a:t>
            </a:r>
            <a:r>
              <a:rPr lang="en-US" altLang="zh-CN" sz="2000" b="1" baseline="30000" dirty="0">
                <a:solidFill>
                  <a:srgbClr val="FF0000"/>
                </a:solidFill>
                <a:latin typeface="+mj-lt"/>
                <a:ea typeface="黑体" pitchFamily="49" charset="-122"/>
              </a:rPr>
              <a:t>2</a:t>
            </a:r>
            <a:r>
              <a:rPr lang="en-US" altLang="zh-CN" sz="2000" b="1" dirty="0">
                <a:solidFill>
                  <a:srgbClr val="FF0000"/>
                </a:solidFill>
                <a:latin typeface="+mj-lt"/>
                <a:ea typeface="黑体" pitchFamily="49" charset="-122"/>
              </a:rPr>
              <a:t>,a(n-1)}</a:t>
            </a:r>
          </a:p>
          <a:p>
            <a:r>
              <a:rPr lang="zh-CN" altLang="zh-CN" sz="2000" b="1" dirty="0">
                <a:solidFill>
                  <a:srgbClr val="FF0000"/>
                </a:solidFill>
                <a:latin typeface="+mj-lt"/>
                <a:ea typeface="黑体" pitchFamily="49" charset="-122"/>
              </a:rPr>
              <a:t>求</a:t>
            </a:r>
            <a:r>
              <a:rPr lang="en-US" altLang="zh-CN" sz="2000" b="1" dirty="0">
                <a:solidFill>
                  <a:srgbClr val="FF0000"/>
                </a:solidFill>
                <a:latin typeface="+mj-lt"/>
                <a:ea typeface="黑体" pitchFamily="49" charset="-122"/>
              </a:rPr>
              <a:t>a</a:t>
            </a:r>
            <a:r>
              <a:rPr lang="en-US" altLang="zh-CN" sz="2000" b="1" baseline="30000" dirty="0">
                <a:solidFill>
                  <a:srgbClr val="FF0000"/>
                </a:solidFill>
                <a:latin typeface="+mj-lt"/>
                <a:ea typeface="黑体" pitchFamily="49" charset="-122"/>
              </a:rPr>
              <a:t>m</a:t>
            </a:r>
            <a:r>
              <a:rPr lang="en-US" altLang="zh-CN" sz="2000" b="1" dirty="0">
                <a:solidFill>
                  <a:srgbClr val="FF0000"/>
                </a:solidFill>
                <a:latin typeface="+mj-lt"/>
                <a:ea typeface="黑体" pitchFamily="49" charset="-122"/>
              </a:rPr>
              <a:t>(mod n)</a:t>
            </a:r>
            <a:r>
              <a:rPr lang="zh-CN" altLang="zh-CN" sz="2000" b="1" dirty="0">
                <a:solidFill>
                  <a:srgbClr val="FF0000"/>
                </a:solidFill>
                <a:latin typeface="+mj-lt"/>
                <a:ea typeface="黑体" pitchFamily="49" charset="-122"/>
              </a:rPr>
              <a:t>时不会占用很多空间</a:t>
            </a:r>
            <a:endParaRPr lang="zh-CN" altLang="en-US" sz="2000" b="1" dirty="0">
              <a:solidFill>
                <a:srgbClr val="FF0000"/>
              </a:solidFill>
              <a:latin typeface="+mj-lt"/>
              <a:ea typeface="黑体" pitchFamily="49" charset="-122"/>
            </a:endParaRPr>
          </a:p>
        </p:txBody>
      </p:sp>
    </p:spTree>
    <p:extLst>
      <p:ext uri="{BB962C8B-B14F-4D97-AF65-F5344CB8AC3E}">
        <p14:creationId xmlns:p14="http://schemas.microsoft.com/office/powerpoint/2010/main" val="23962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dirty="0"/>
              <a:t>随机算法的基本概念</a:t>
            </a:r>
          </a:p>
        </p:txBody>
      </p:sp>
      <p:sp>
        <p:nvSpPr>
          <p:cNvPr id="8195" name="内容占位符 2"/>
          <p:cNvSpPr>
            <a:spLocks noGrp="1"/>
          </p:cNvSpPr>
          <p:nvPr>
            <p:ph idx="1"/>
          </p:nvPr>
        </p:nvSpPr>
        <p:spPr/>
        <p:txBody>
          <a:bodyPr/>
          <a:lstStyle/>
          <a:p>
            <a:r>
              <a:rPr lang="zh-CN" altLang="en-US" dirty="0">
                <a:latin typeface="Arial" charset="0"/>
                <a:ea typeface="黑体" pitchFamily="2" charset="-122"/>
              </a:rPr>
              <a:t>随机算法分类</a:t>
            </a:r>
            <a:endParaRPr lang="en-US" altLang="zh-CN" dirty="0">
              <a:latin typeface="Arial" charset="0"/>
              <a:ea typeface="黑体" pitchFamily="2" charset="-122"/>
            </a:endParaRPr>
          </a:p>
          <a:p>
            <a:pPr lvl="1"/>
            <a:r>
              <a:rPr lang="zh-CN" altLang="en-US" dirty="0">
                <a:latin typeface="Arial" charset="0"/>
                <a:ea typeface="黑体" pitchFamily="2" charset="-122"/>
              </a:rPr>
              <a:t>随机数值算法</a:t>
            </a:r>
          </a:p>
          <a:p>
            <a:pPr lvl="1"/>
            <a:r>
              <a:rPr lang="en-US" altLang="zh-CN" dirty="0">
                <a:latin typeface="Arial" charset="0"/>
                <a:ea typeface="黑体" pitchFamily="2" charset="-122"/>
              </a:rPr>
              <a:t>Monte Carlo</a:t>
            </a:r>
            <a:r>
              <a:rPr lang="zh-CN" altLang="en-US" dirty="0">
                <a:latin typeface="Arial" charset="0"/>
                <a:ea typeface="黑体" pitchFamily="2" charset="-122"/>
              </a:rPr>
              <a:t>算法</a:t>
            </a:r>
          </a:p>
          <a:p>
            <a:pPr lvl="1"/>
            <a:r>
              <a:rPr lang="en-US" altLang="zh-CN" dirty="0">
                <a:latin typeface="Arial" charset="0"/>
                <a:ea typeface="黑体" pitchFamily="2" charset="-122"/>
              </a:rPr>
              <a:t>Las Vegas</a:t>
            </a:r>
            <a:r>
              <a:rPr lang="zh-CN" altLang="en-US" dirty="0">
                <a:latin typeface="Arial" charset="0"/>
                <a:ea typeface="黑体" pitchFamily="2" charset="-122"/>
              </a:rPr>
              <a:t>算法</a:t>
            </a:r>
          </a:p>
          <a:p>
            <a:pPr lvl="1"/>
            <a:r>
              <a:rPr lang="en-US" altLang="zh-CN" dirty="0">
                <a:latin typeface="Arial" charset="0"/>
                <a:ea typeface="黑体" pitchFamily="2" charset="-122"/>
              </a:rPr>
              <a:t>Sherwood</a:t>
            </a:r>
            <a:r>
              <a:rPr lang="zh-CN" altLang="en-US" dirty="0">
                <a:latin typeface="Arial" charset="0"/>
                <a:ea typeface="黑体" pitchFamily="2" charset="-122"/>
              </a:rPr>
              <a:t>算法</a:t>
            </a:r>
          </a:p>
          <a:p>
            <a:r>
              <a:rPr lang="zh-CN" altLang="en-US" dirty="0">
                <a:latin typeface="Arial" charset="0"/>
                <a:ea typeface="黑体" pitchFamily="2" charset="-122"/>
              </a:rPr>
              <a:t>随机数值算法</a:t>
            </a:r>
          </a:p>
          <a:p>
            <a:pPr lvl="1" algn="just"/>
            <a:r>
              <a:rPr lang="zh-CN" altLang="en-US" dirty="0">
                <a:latin typeface="Arial" charset="0"/>
                <a:ea typeface="黑体" pitchFamily="2" charset="-122"/>
              </a:rPr>
              <a:t>主要用于数值问题求解</a:t>
            </a:r>
          </a:p>
          <a:p>
            <a:pPr lvl="1" algn="just"/>
            <a:r>
              <a:rPr lang="zh-CN" altLang="en-US" dirty="0">
                <a:latin typeface="Arial" charset="0"/>
                <a:ea typeface="黑体" pitchFamily="2" charset="-122"/>
              </a:rPr>
              <a:t>算法的输出往往是近似解</a:t>
            </a:r>
          </a:p>
          <a:p>
            <a:pPr lvl="1" algn="just"/>
            <a:r>
              <a:rPr lang="zh-CN" altLang="en-US" dirty="0">
                <a:latin typeface="Arial" charset="0"/>
                <a:ea typeface="黑体" pitchFamily="2" charset="-122"/>
              </a:rPr>
              <a:t>近似解的精确度与算法执行时间成正比</a:t>
            </a:r>
          </a:p>
        </p:txBody>
      </p:sp>
      <p:sp>
        <p:nvSpPr>
          <p:cNvPr id="8196" name="灯片编号占位符 3"/>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66F650B-5347-4F36-8304-1500CA3F90AB}" type="slidenum">
              <a:rPr lang="en-US" altLang="zh-CN" smtClean="0">
                <a:solidFill>
                  <a:srgbClr val="006600"/>
                </a:solidFill>
                <a:latin typeface="Courier New" pitchFamily="49" charset="0"/>
                <a:ea typeface="华文新魏" pitchFamily="2" charset="-122"/>
              </a:rPr>
              <a:pPr eaLnBrk="1" hangingPunct="1"/>
              <a:t>5</a:t>
            </a:fld>
            <a:endParaRPr lang="en-US" altLang="zh-CN">
              <a:solidFill>
                <a:srgbClr val="006600"/>
              </a:solidFill>
              <a:latin typeface="Courier New" pitchFamily="49" charset="0"/>
              <a:ea typeface="华文新魏" pitchFamily="2" charset="-122"/>
            </a:endParaRPr>
          </a:p>
        </p:txBody>
      </p:sp>
    </p:spTree>
    <p:extLst>
      <p:ext uri="{BB962C8B-B14F-4D97-AF65-F5344CB8AC3E}">
        <p14:creationId xmlns:p14="http://schemas.microsoft.com/office/powerpoint/2010/main" val="35462869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素数测试</a:t>
            </a:r>
          </a:p>
        </p:txBody>
      </p:sp>
      <p:sp>
        <p:nvSpPr>
          <p:cNvPr id="3" name="内容占位符 2"/>
          <p:cNvSpPr>
            <a:spLocks noGrp="1"/>
          </p:cNvSpPr>
          <p:nvPr>
            <p:ph idx="1"/>
          </p:nvPr>
        </p:nvSpPr>
        <p:spPr/>
        <p:txBody>
          <a:bodyPr/>
          <a:lstStyle/>
          <a:p>
            <a:r>
              <a:rPr lang="zh-CN" altLang="zh-CN" dirty="0"/>
              <a:t>求</a:t>
            </a:r>
            <a:r>
              <a:rPr lang="en-US" altLang="zh-CN" dirty="0"/>
              <a:t>a</a:t>
            </a:r>
            <a:r>
              <a:rPr lang="en-US" altLang="zh-CN" baseline="30000" dirty="0"/>
              <a:t>m</a:t>
            </a:r>
            <a:r>
              <a:rPr lang="en-US" altLang="zh-CN" dirty="0"/>
              <a:t>(mod n)</a:t>
            </a:r>
            <a:r>
              <a:rPr lang="zh-CN" altLang="zh-CN" dirty="0"/>
              <a:t>的算法</a:t>
            </a:r>
            <a:r>
              <a:rPr lang="en-US" altLang="zh-CN" dirty="0"/>
              <a:t>(m</a:t>
            </a:r>
            <a:r>
              <a:rPr lang="zh-CN" altLang="zh-CN" dirty="0"/>
              <a:t>≤</a:t>
            </a:r>
            <a:r>
              <a:rPr lang="en-US" altLang="zh-CN" dirty="0"/>
              <a:t>n)</a:t>
            </a:r>
          </a:p>
          <a:p>
            <a:pPr lvl="2"/>
            <a:r>
              <a:rPr lang="zh-CN" altLang="zh-CN" dirty="0"/>
              <a:t>求</a:t>
            </a:r>
            <a:r>
              <a:rPr lang="en-US" altLang="zh-CN" dirty="0"/>
              <a:t>a</a:t>
            </a:r>
            <a:r>
              <a:rPr lang="en-US" altLang="zh-CN" baseline="30000" dirty="0"/>
              <a:t>m</a:t>
            </a:r>
            <a:r>
              <a:rPr lang="zh-CN" altLang="zh-CN" dirty="0"/>
              <a:t>可以用下述方法：</a:t>
            </a:r>
            <a:endParaRPr lang="en-US" altLang="zh-CN" dirty="0"/>
          </a:p>
          <a:p>
            <a:pPr lvl="3"/>
            <a:r>
              <a:rPr lang="zh-CN" altLang="en-US" b="1" dirty="0"/>
              <a:t>从</a:t>
            </a:r>
            <a:r>
              <a:rPr lang="en-US" altLang="zh-CN" b="1" dirty="0"/>
              <a:t>m</a:t>
            </a:r>
            <a:r>
              <a:rPr lang="zh-CN" altLang="en-US" b="1" dirty="0"/>
              <a:t>的二进制的高位到低位，平方，遇</a:t>
            </a:r>
            <a:r>
              <a:rPr lang="en-US" altLang="zh-CN" b="1" dirty="0"/>
              <a:t>1</a:t>
            </a:r>
            <a:r>
              <a:rPr lang="zh-CN" altLang="en-US" b="1" dirty="0"/>
              <a:t>还要乘</a:t>
            </a:r>
            <a:r>
              <a:rPr lang="en-US" altLang="zh-CN" b="1" dirty="0"/>
              <a:t>a</a:t>
            </a:r>
          </a:p>
          <a:p>
            <a:pPr lvl="2"/>
            <a:r>
              <a:rPr lang="zh-CN" altLang="zh-CN" dirty="0"/>
              <a:t>∵</a:t>
            </a:r>
            <a:r>
              <a:rPr lang="zh-CN" altLang="en-US" dirty="0"/>
              <a:t>模运算有规则：</a:t>
            </a:r>
            <a:r>
              <a:rPr lang="en-US" altLang="zh-CN" dirty="0"/>
              <a:t>(x*y)%n =( (</a:t>
            </a:r>
            <a:r>
              <a:rPr lang="en-US" altLang="zh-CN" dirty="0" err="1"/>
              <a:t>x%n</a:t>
            </a:r>
            <a:r>
              <a:rPr lang="en-US" altLang="zh-CN" dirty="0"/>
              <a:t>) * (</a:t>
            </a:r>
            <a:r>
              <a:rPr lang="en-US" altLang="zh-CN" dirty="0" err="1"/>
              <a:t>y%n</a:t>
            </a:r>
            <a:r>
              <a:rPr lang="en-US" altLang="zh-CN" dirty="0"/>
              <a:t>) ) % n</a:t>
            </a:r>
          </a:p>
          <a:p>
            <a:pPr lvl="2"/>
            <a:r>
              <a:rPr lang="zh-CN" altLang="en-US" dirty="0"/>
              <a:t>求</a:t>
            </a:r>
            <a:r>
              <a:rPr lang="en-US" altLang="zh-CN" dirty="0"/>
              <a:t>a</a:t>
            </a:r>
            <a:r>
              <a:rPr lang="en-US" altLang="zh-CN" baseline="30000" dirty="0"/>
              <a:t>m</a:t>
            </a:r>
            <a:r>
              <a:rPr lang="en-US" altLang="zh-CN" dirty="0"/>
              <a:t>(mod n)</a:t>
            </a:r>
            <a:r>
              <a:rPr lang="zh-CN" altLang="en-US" dirty="0"/>
              <a:t>可在求</a:t>
            </a:r>
            <a:r>
              <a:rPr lang="en-US" altLang="zh-CN" dirty="0"/>
              <a:t>a</a:t>
            </a:r>
            <a:r>
              <a:rPr lang="en-US" altLang="zh-CN" baseline="30000" dirty="0"/>
              <a:t>m</a:t>
            </a:r>
            <a:r>
              <a:rPr lang="zh-CN" altLang="en-US" dirty="0"/>
              <a:t>过程中的每一步求模</a:t>
            </a:r>
            <a:endParaRPr lang="en-US" altLang="zh-CN" dirty="0"/>
          </a:p>
          <a:p>
            <a:pPr lvl="2"/>
            <a:r>
              <a:rPr lang="zh-CN" altLang="en-US" dirty="0"/>
              <a:t>例如，计算</a:t>
            </a:r>
            <a:r>
              <a:rPr lang="en-US" altLang="zh-CN" dirty="0"/>
              <a:t>a</a:t>
            </a:r>
            <a:r>
              <a:rPr lang="en-US" altLang="zh-CN" baseline="30000" dirty="0"/>
              <a:t>5</a:t>
            </a:r>
            <a:r>
              <a:rPr lang="en-US" altLang="zh-CN" dirty="0"/>
              <a:t> mod n</a:t>
            </a:r>
          </a:p>
          <a:p>
            <a:pPr lvl="2"/>
            <a:r>
              <a:rPr lang="zh-CN" altLang="zh-CN" dirty="0"/>
              <a:t>初始</a:t>
            </a:r>
            <a:r>
              <a:rPr lang="en-US" altLang="zh-CN" dirty="0"/>
              <a:t>C=1</a:t>
            </a:r>
            <a:endParaRPr lang="zh-CN" altLang="zh-CN" dirty="0"/>
          </a:p>
          <a:p>
            <a:pPr lvl="2"/>
            <a:r>
              <a:rPr lang="en-US" altLang="zh-CN" dirty="0"/>
              <a:t>b</a:t>
            </a:r>
            <a:r>
              <a:rPr lang="en-US" altLang="zh-CN" baseline="-25000" dirty="0"/>
              <a:t>2</a:t>
            </a:r>
            <a:r>
              <a:rPr lang="en-US" altLang="zh-CN" dirty="0"/>
              <a:t>=</a:t>
            </a:r>
            <a:r>
              <a:rPr lang="en-US" altLang="zh-CN" dirty="0">
                <a:solidFill>
                  <a:srgbClr val="FF0000"/>
                </a:solidFill>
              </a:rPr>
              <a:t>1</a:t>
            </a:r>
            <a:r>
              <a:rPr lang="zh-CN" altLang="zh-CN" dirty="0"/>
              <a:t>：</a:t>
            </a:r>
            <a:r>
              <a:rPr lang="en-US" altLang="zh-CN" dirty="0"/>
              <a:t>C=C</a:t>
            </a:r>
            <a:r>
              <a:rPr lang="en-US" altLang="zh-CN" baseline="30000" dirty="0"/>
              <a:t>2</a:t>
            </a:r>
            <a:r>
              <a:rPr lang="en-US" altLang="zh-CN" dirty="0"/>
              <a:t> mod n</a:t>
            </a:r>
            <a:r>
              <a:rPr lang="zh-CN" altLang="zh-CN" dirty="0"/>
              <a:t>，∵</a:t>
            </a:r>
            <a:r>
              <a:rPr lang="en-US" altLang="zh-CN" dirty="0"/>
              <a:t>b</a:t>
            </a:r>
            <a:r>
              <a:rPr lang="en-US" altLang="zh-CN" baseline="-25000" dirty="0"/>
              <a:t>2</a:t>
            </a:r>
            <a:r>
              <a:rPr lang="en-US" altLang="zh-CN" dirty="0"/>
              <a:t>=1</a:t>
            </a:r>
            <a:r>
              <a:rPr lang="zh-CN" altLang="zh-CN" dirty="0"/>
              <a:t>，</a:t>
            </a:r>
            <a:r>
              <a:rPr lang="en-US" altLang="zh-CN" dirty="0"/>
              <a:t>C=a*C mod n</a:t>
            </a:r>
            <a:r>
              <a:rPr lang="zh-CN" altLang="zh-CN" dirty="0"/>
              <a:t>；</a:t>
            </a:r>
          </a:p>
          <a:p>
            <a:pPr lvl="2"/>
            <a:r>
              <a:rPr lang="en-US" altLang="zh-CN" dirty="0"/>
              <a:t>b</a:t>
            </a:r>
            <a:r>
              <a:rPr lang="en-US" altLang="zh-CN" baseline="-25000" dirty="0"/>
              <a:t>2</a:t>
            </a:r>
            <a:r>
              <a:rPr lang="en-US" altLang="zh-CN" dirty="0"/>
              <a:t>b</a:t>
            </a:r>
            <a:r>
              <a:rPr lang="en-US" altLang="zh-CN" baseline="-25000" dirty="0"/>
              <a:t>1</a:t>
            </a:r>
            <a:r>
              <a:rPr lang="en-US" altLang="zh-CN" dirty="0"/>
              <a:t>=1</a:t>
            </a:r>
            <a:r>
              <a:rPr lang="en-US" altLang="zh-CN" dirty="0">
                <a:solidFill>
                  <a:srgbClr val="FF0000"/>
                </a:solidFill>
              </a:rPr>
              <a:t>0</a:t>
            </a:r>
            <a:r>
              <a:rPr lang="zh-CN" altLang="zh-CN" dirty="0"/>
              <a:t>：</a:t>
            </a:r>
            <a:r>
              <a:rPr lang="en-US" altLang="zh-CN" dirty="0"/>
              <a:t>C=C</a:t>
            </a:r>
            <a:r>
              <a:rPr lang="en-US" altLang="zh-CN" baseline="30000" dirty="0"/>
              <a:t>2</a:t>
            </a:r>
            <a:r>
              <a:rPr lang="en-US" altLang="zh-CN" dirty="0"/>
              <a:t> mod n</a:t>
            </a:r>
          </a:p>
          <a:p>
            <a:pPr lvl="2"/>
            <a:r>
              <a:rPr lang="en-US" altLang="zh-CN" dirty="0"/>
              <a:t>b</a:t>
            </a:r>
            <a:r>
              <a:rPr lang="en-US" altLang="zh-CN" baseline="-25000" dirty="0"/>
              <a:t>2</a:t>
            </a:r>
            <a:r>
              <a:rPr lang="en-US" altLang="zh-CN" dirty="0"/>
              <a:t>b</a:t>
            </a:r>
            <a:r>
              <a:rPr lang="en-US" altLang="zh-CN" baseline="-25000" dirty="0"/>
              <a:t>1</a:t>
            </a:r>
            <a:r>
              <a:rPr lang="en-US" altLang="zh-CN" dirty="0"/>
              <a:t>b</a:t>
            </a:r>
            <a:r>
              <a:rPr lang="en-US" altLang="zh-CN" baseline="-25000" dirty="0"/>
              <a:t>0</a:t>
            </a:r>
            <a:r>
              <a:rPr lang="en-US" altLang="zh-CN" dirty="0"/>
              <a:t>=10</a:t>
            </a:r>
            <a:r>
              <a:rPr lang="en-US" altLang="zh-CN" dirty="0">
                <a:solidFill>
                  <a:srgbClr val="FF0000"/>
                </a:solidFill>
              </a:rPr>
              <a:t>1</a:t>
            </a:r>
            <a:r>
              <a:rPr lang="zh-CN" altLang="zh-CN" dirty="0"/>
              <a:t>：</a:t>
            </a:r>
            <a:r>
              <a:rPr lang="en-US" altLang="zh-CN" dirty="0"/>
              <a:t>C=C</a:t>
            </a:r>
            <a:r>
              <a:rPr lang="en-US" altLang="zh-CN" baseline="30000" dirty="0"/>
              <a:t>2</a:t>
            </a:r>
            <a:r>
              <a:rPr lang="en-US" altLang="zh-CN" dirty="0"/>
              <a:t> mod n</a:t>
            </a:r>
            <a:r>
              <a:rPr lang="zh-CN" altLang="zh-CN" dirty="0"/>
              <a:t>，∵</a:t>
            </a:r>
            <a:r>
              <a:rPr lang="en-US" altLang="zh-CN" dirty="0"/>
              <a:t>b</a:t>
            </a:r>
            <a:r>
              <a:rPr lang="en-US" altLang="zh-CN" baseline="-25000" dirty="0"/>
              <a:t>0</a:t>
            </a:r>
            <a:r>
              <a:rPr lang="en-US" altLang="zh-CN" dirty="0"/>
              <a:t>=1</a:t>
            </a:r>
            <a:r>
              <a:rPr lang="zh-CN" altLang="zh-CN" dirty="0"/>
              <a:t>，</a:t>
            </a:r>
            <a:r>
              <a:rPr lang="en-US" altLang="zh-CN" dirty="0"/>
              <a:t>C=a*C mod n</a:t>
            </a:r>
            <a:endParaRPr lang="zh-CN" altLang="en-US" dirty="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50</a:t>
            </a:fld>
            <a:endParaRPr lang="en-US" altLang="zh-CN" dirty="0"/>
          </a:p>
        </p:txBody>
      </p:sp>
    </p:spTree>
    <p:extLst>
      <p:ext uri="{BB962C8B-B14F-4D97-AF65-F5344CB8AC3E}">
        <p14:creationId xmlns:p14="http://schemas.microsoft.com/office/powerpoint/2010/main" val="958956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素数测试</a:t>
            </a:r>
          </a:p>
        </p:txBody>
      </p:sp>
      <p:sp>
        <p:nvSpPr>
          <p:cNvPr id="3" name="内容占位符 2"/>
          <p:cNvSpPr>
            <a:spLocks noGrp="1"/>
          </p:cNvSpPr>
          <p:nvPr>
            <p:ph idx="1"/>
          </p:nvPr>
        </p:nvSpPr>
        <p:spPr/>
        <p:txBody>
          <a:bodyPr/>
          <a:lstStyle/>
          <a:p>
            <a:r>
              <a:rPr lang="zh-CN" altLang="zh-CN" dirty="0"/>
              <a:t>求</a:t>
            </a:r>
            <a:r>
              <a:rPr lang="en-US" altLang="zh-CN" dirty="0"/>
              <a:t>a</a:t>
            </a:r>
            <a:r>
              <a:rPr lang="en-US" altLang="zh-CN" baseline="30000" dirty="0"/>
              <a:t>m</a:t>
            </a:r>
            <a:r>
              <a:rPr lang="en-US" altLang="zh-CN" dirty="0"/>
              <a:t>(mod n)</a:t>
            </a:r>
            <a:r>
              <a:rPr lang="zh-CN" altLang="zh-CN" dirty="0"/>
              <a:t>的算法</a:t>
            </a:r>
            <a:r>
              <a:rPr lang="en-US" altLang="zh-CN" dirty="0"/>
              <a:t>(m</a:t>
            </a:r>
            <a:r>
              <a:rPr lang="zh-CN" altLang="zh-CN" dirty="0"/>
              <a:t>≤</a:t>
            </a:r>
            <a:r>
              <a:rPr lang="en-US" altLang="zh-CN" dirty="0"/>
              <a:t>n)</a:t>
            </a:r>
          </a:p>
          <a:p>
            <a:pPr lvl="1"/>
            <a:r>
              <a:rPr lang="zh-CN" altLang="zh-CN" dirty="0"/>
              <a:t>如果把乘、取模看成常数时间，</a:t>
            </a:r>
          </a:p>
          <a:p>
            <a:pPr lvl="2"/>
            <a:r>
              <a:rPr lang="zh-CN" altLang="zh-CN" dirty="0"/>
              <a:t>则算法的时间复杂度为</a:t>
            </a:r>
            <a:r>
              <a:rPr lang="en-US" altLang="zh-CN" dirty="0">
                <a:sym typeface="Symbol"/>
              </a:rPr>
              <a:t></a:t>
            </a:r>
            <a:r>
              <a:rPr lang="en-US" altLang="zh-CN" dirty="0"/>
              <a:t>(k)= </a:t>
            </a:r>
            <a:r>
              <a:rPr lang="en-US" altLang="zh-CN" dirty="0">
                <a:sym typeface="Symbol"/>
              </a:rPr>
              <a:t></a:t>
            </a:r>
            <a:r>
              <a:rPr lang="en-US" altLang="zh-CN" dirty="0"/>
              <a:t>(log m)=O(log n)</a:t>
            </a:r>
          </a:p>
          <a:p>
            <a:pPr lvl="1"/>
            <a:r>
              <a:rPr lang="zh-CN" altLang="en-US" dirty="0"/>
              <a:t>把二进制位操作看成常数时间</a:t>
            </a:r>
            <a:endParaRPr lang="en-US" altLang="zh-CN" dirty="0"/>
          </a:p>
          <a:p>
            <a:pPr lvl="2"/>
            <a:r>
              <a:rPr lang="zh-CN" altLang="zh-CN" dirty="0"/>
              <a:t>而当</a:t>
            </a:r>
            <a:r>
              <a:rPr lang="en-US" altLang="zh-CN" dirty="0"/>
              <a:t>n</a:t>
            </a:r>
            <a:r>
              <a:rPr lang="zh-CN" altLang="zh-CN" dirty="0"/>
              <a:t>极大时，</a:t>
            </a:r>
            <a:r>
              <a:rPr lang="en-US" altLang="zh-CN" dirty="0"/>
              <a:t>C=C</a:t>
            </a:r>
            <a:r>
              <a:rPr lang="en-US" altLang="zh-CN" baseline="30000" dirty="0"/>
              <a:t>2</a:t>
            </a:r>
            <a:r>
              <a:rPr lang="en-US" altLang="zh-CN" dirty="0"/>
              <a:t>(mod n)</a:t>
            </a:r>
            <a:r>
              <a:rPr lang="zh-CN" altLang="en-US" dirty="0"/>
              <a:t>运算不超过</a:t>
            </a:r>
            <a:r>
              <a:rPr lang="en-US" altLang="zh-CN" dirty="0"/>
              <a:t>O(log</a:t>
            </a:r>
            <a:r>
              <a:rPr lang="en-US" altLang="zh-CN" baseline="30000" dirty="0"/>
              <a:t>3</a:t>
            </a:r>
            <a:r>
              <a:rPr lang="en-US" altLang="zh-CN" dirty="0"/>
              <a:t>n)</a:t>
            </a:r>
            <a:r>
              <a:rPr lang="zh-CN" altLang="zh-CN" dirty="0"/>
              <a:t>次二进制位操作。</a:t>
            </a:r>
            <a:endParaRPr lang="en-US" altLang="zh-CN" dirty="0">
              <a:solidFill>
                <a:srgbClr val="FF0000"/>
              </a:solidFill>
            </a:endParaRPr>
          </a:p>
          <a:p>
            <a:pPr lvl="2"/>
            <a:r>
              <a:rPr lang="zh-CN" altLang="zh-CN" dirty="0"/>
              <a:t>算法的时间复杂性为</a:t>
            </a:r>
            <a:r>
              <a:rPr lang="en-US" altLang="zh-CN" dirty="0">
                <a:solidFill>
                  <a:srgbClr val="FF0000"/>
                </a:solidFill>
              </a:rPr>
              <a:t>O(log</a:t>
            </a:r>
            <a:r>
              <a:rPr lang="en-US" altLang="zh-CN" baseline="30000" dirty="0">
                <a:solidFill>
                  <a:srgbClr val="FF0000"/>
                </a:solidFill>
              </a:rPr>
              <a:t>4</a:t>
            </a:r>
            <a:r>
              <a:rPr lang="en-US" altLang="zh-CN" dirty="0">
                <a:solidFill>
                  <a:srgbClr val="FF0000"/>
                </a:solidFill>
              </a:rPr>
              <a:t>n)</a:t>
            </a:r>
            <a:r>
              <a:rPr lang="zh-CN" altLang="zh-CN" dirty="0"/>
              <a:t>二进制位操作</a:t>
            </a:r>
            <a:endParaRPr lang="en-US" altLang="zh-CN" dirty="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51</a:t>
            </a:fld>
            <a:endParaRPr lang="en-US" altLang="zh-CN" dirty="0"/>
          </a:p>
        </p:txBody>
      </p:sp>
    </p:spTree>
    <p:extLst>
      <p:ext uri="{BB962C8B-B14F-4D97-AF65-F5344CB8AC3E}">
        <p14:creationId xmlns:p14="http://schemas.microsoft.com/office/powerpoint/2010/main" val="25733486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素数测试</a:t>
            </a:r>
          </a:p>
        </p:txBody>
      </p:sp>
      <p:sp>
        <p:nvSpPr>
          <p:cNvPr id="3" name="内容占位符 2"/>
          <p:cNvSpPr>
            <a:spLocks noGrp="1"/>
          </p:cNvSpPr>
          <p:nvPr>
            <p:ph idx="1"/>
          </p:nvPr>
        </p:nvSpPr>
        <p:spPr/>
        <p:txBody>
          <a:bodyPr/>
          <a:lstStyle/>
          <a:p>
            <a:r>
              <a:rPr lang="en-US" altLang="zh-CN" dirty="0"/>
              <a:t>Fermat</a:t>
            </a:r>
            <a:r>
              <a:rPr lang="zh-CN" altLang="en-US" dirty="0"/>
              <a:t>小定理</a:t>
            </a:r>
            <a:endParaRPr lang="en-US" altLang="zh-CN" dirty="0"/>
          </a:p>
          <a:p>
            <a:pPr lvl="1"/>
            <a:r>
              <a:rPr lang="zh-CN" altLang="zh-CN" dirty="0"/>
              <a:t>若</a:t>
            </a:r>
            <a:r>
              <a:rPr lang="en-US" altLang="zh-CN" dirty="0"/>
              <a:t>n</a:t>
            </a:r>
            <a:r>
              <a:rPr lang="zh-CN" altLang="zh-CN" dirty="0"/>
              <a:t>为素数，</a:t>
            </a:r>
            <a:r>
              <a:rPr lang="en-US" altLang="zh-CN" dirty="0"/>
              <a:t>0&lt;a&lt;n</a:t>
            </a:r>
            <a:r>
              <a:rPr lang="zh-CN" altLang="en-US" dirty="0"/>
              <a:t>，</a:t>
            </a:r>
            <a:r>
              <a:rPr lang="zh-CN" altLang="zh-CN" dirty="0"/>
              <a:t>则有</a:t>
            </a:r>
            <a:r>
              <a:rPr lang="en-US" altLang="zh-CN" dirty="0"/>
              <a:t>a</a:t>
            </a:r>
            <a:r>
              <a:rPr lang="en-US" altLang="zh-CN" baseline="30000" dirty="0"/>
              <a:t>n-1 </a:t>
            </a:r>
            <a:r>
              <a:rPr lang="zh-CN" altLang="zh-CN" dirty="0"/>
              <a:t>≡</a:t>
            </a:r>
            <a:r>
              <a:rPr lang="en-US" altLang="zh-CN" dirty="0"/>
              <a:t> 1(mod n)</a:t>
            </a:r>
          </a:p>
          <a:p>
            <a:pPr lvl="1"/>
            <a:r>
              <a:rPr lang="zh-CN" altLang="zh-CN" dirty="0"/>
              <a:t>即若</a:t>
            </a:r>
            <a:r>
              <a:rPr lang="en-US" altLang="zh-CN" dirty="0"/>
              <a:t>a</a:t>
            </a:r>
            <a:r>
              <a:rPr lang="en-US" altLang="zh-CN" baseline="30000" dirty="0"/>
              <a:t>n-1</a:t>
            </a:r>
            <a:r>
              <a:rPr lang="en-US" altLang="zh-CN" dirty="0"/>
              <a:t> </a:t>
            </a:r>
            <a:r>
              <a:rPr lang="zh-CN" altLang="zh-CN" dirty="0"/>
              <a:t>≠</a:t>
            </a:r>
            <a:r>
              <a:rPr lang="en-US" altLang="zh-CN" dirty="0"/>
              <a:t> 1(mod n)</a:t>
            </a:r>
            <a:r>
              <a:rPr lang="zh-CN" altLang="zh-CN" dirty="0"/>
              <a:t>，则</a:t>
            </a:r>
            <a:r>
              <a:rPr lang="en-US" altLang="zh-CN" dirty="0"/>
              <a:t>n</a:t>
            </a:r>
            <a:r>
              <a:rPr lang="zh-CN" altLang="zh-CN" dirty="0"/>
              <a:t>必为合数</a:t>
            </a:r>
            <a:endParaRPr lang="en-US" altLang="zh-CN" dirty="0"/>
          </a:p>
          <a:p>
            <a:pPr lvl="1"/>
            <a:r>
              <a:rPr lang="zh-CN" altLang="en-US" dirty="0"/>
              <a:t>而</a:t>
            </a:r>
            <a:r>
              <a:rPr lang="zh-CN" altLang="zh-CN" dirty="0"/>
              <a:t>条件</a:t>
            </a:r>
            <a:r>
              <a:rPr lang="en-US" altLang="zh-CN" dirty="0"/>
              <a:t>a</a:t>
            </a:r>
            <a:r>
              <a:rPr lang="en-US" altLang="zh-CN" baseline="30000" dirty="0"/>
              <a:t>n-1</a:t>
            </a:r>
            <a:r>
              <a:rPr lang="zh-CN" altLang="zh-CN" dirty="0"/>
              <a:t>≡</a:t>
            </a:r>
            <a:r>
              <a:rPr lang="en-US" altLang="zh-CN" dirty="0"/>
              <a:t>1(mod n)</a:t>
            </a:r>
            <a:r>
              <a:rPr lang="zh-CN" altLang="zh-CN" dirty="0"/>
              <a:t>是素数的必要条件</a:t>
            </a:r>
            <a:r>
              <a:rPr lang="zh-CN" altLang="en-US" dirty="0"/>
              <a:t>，非充分</a:t>
            </a:r>
            <a:endParaRPr lang="en-US" altLang="zh-CN" dirty="0"/>
          </a:p>
          <a:p>
            <a:pPr lvl="2"/>
            <a:r>
              <a:rPr lang="en-US" altLang="zh-CN" dirty="0"/>
              <a:t>n</a:t>
            </a:r>
            <a:r>
              <a:rPr lang="zh-CN" altLang="en-US" dirty="0"/>
              <a:t>是合数，对任意</a:t>
            </a:r>
            <a:r>
              <a:rPr lang="en-US" altLang="zh-CN" dirty="0"/>
              <a:t>a</a:t>
            </a:r>
            <a:r>
              <a:rPr lang="zh-CN" altLang="en-US" dirty="0"/>
              <a:t>，也可能</a:t>
            </a:r>
            <a:r>
              <a:rPr lang="en-US" altLang="zh-CN" dirty="0"/>
              <a:t>a</a:t>
            </a:r>
            <a:r>
              <a:rPr lang="en-US" altLang="zh-CN" baseline="30000" dirty="0"/>
              <a:t>n-1</a:t>
            </a:r>
            <a:r>
              <a:rPr lang="zh-CN" altLang="zh-CN" dirty="0"/>
              <a:t>≡</a:t>
            </a:r>
            <a:r>
              <a:rPr lang="en-US" altLang="zh-CN" dirty="0"/>
              <a:t>1(mod n) </a:t>
            </a:r>
            <a:r>
              <a:rPr lang="zh-CN" altLang="en-US" dirty="0"/>
              <a:t>，称之为</a:t>
            </a:r>
            <a:r>
              <a:rPr lang="en-US" altLang="zh-CN" dirty="0"/>
              <a:t>Carmichael</a:t>
            </a:r>
            <a:r>
              <a:rPr lang="zh-CN" altLang="zh-CN" dirty="0"/>
              <a:t>数</a:t>
            </a:r>
            <a:r>
              <a:rPr lang="zh-CN" altLang="en-US" dirty="0"/>
              <a:t>，例如前几个</a:t>
            </a:r>
            <a:r>
              <a:rPr lang="en-US" altLang="zh-CN" dirty="0"/>
              <a:t>561</a:t>
            </a:r>
            <a:r>
              <a:rPr lang="zh-CN" altLang="zh-CN" dirty="0"/>
              <a:t>，</a:t>
            </a:r>
            <a:r>
              <a:rPr lang="en-US" altLang="zh-CN" dirty="0"/>
              <a:t>1105</a:t>
            </a:r>
            <a:r>
              <a:rPr lang="zh-CN" altLang="zh-CN" dirty="0"/>
              <a:t>，</a:t>
            </a:r>
            <a:r>
              <a:rPr lang="en-US" altLang="zh-CN" dirty="0"/>
              <a:t>1729</a:t>
            </a:r>
            <a:r>
              <a:rPr lang="zh-CN" altLang="zh-CN" dirty="0"/>
              <a:t>，</a:t>
            </a:r>
            <a:r>
              <a:rPr lang="en-US" altLang="zh-CN" dirty="0"/>
              <a:t> 2465</a:t>
            </a:r>
            <a:r>
              <a:rPr lang="zh-CN" altLang="zh-CN" dirty="0"/>
              <a:t>，…</a:t>
            </a:r>
            <a:r>
              <a:rPr lang="zh-CN" altLang="en-US" dirty="0"/>
              <a:t>，小于</a:t>
            </a:r>
            <a:r>
              <a:rPr lang="en-US" altLang="zh-CN" dirty="0"/>
              <a:t>1</a:t>
            </a:r>
            <a:r>
              <a:rPr lang="zh-CN" altLang="en-US" dirty="0"/>
              <a:t>亿只有</a:t>
            </a:r>
            <a:r>
              <a:rPr lang="en-US" altLang="zh-CN" dirty="0"/>
              <a:t>255</a:t>
            </a:r>
            <a:r>
              <a:rPr lang="zh-CN" altLang="en-US" dirty="0"/>
              <a:t>个</a:t>
            </a:r>
            <a:r>
              <a:rPr lang="en-US" altLang="zh-CN" dirty="0"/>
              <a:t>Carmichael</a:t>
            </a:r>
            <a:r>
              <a:rPr lang="zh-CN" altLang="zh-CN" dirty="0"/>
              <a:t>数</a:t>
            </a:r>
            <a:endParaRPr lang="en-US" altLang="zh-CN" dirty="0"/>
          </a:p>
          <a:p>
            <a:pPr lvl="2"/>
            <a:r>
              <a:rPr lang="en-US" altLang="zh-CN" dirty="0"/>
              <a:t>Carmichael</a:t>
            </a:r>
            <a:r>
              <a:rPr lang="zh-CN" altLang="zh-CN" dirty="0"/>
              <a:t>数虽然分布很稀</a:t>
            </a:r>
            <a:r>
              <a:rPr lang="zh-CN" altLang="en-US" dirty="0"/>
              <a:t>，但仍</a:t>
            </a:r>
            <a:r>
              <a:rPr lang="zh-CN" altLang="zh-CN" dirty="0"/>
              <a:t>有无穷多个</a:t>
            </a:r>
            <a:endParaRPr lang="en-US" altLang="zh-CN" dirty="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52</a:t>
            </a:fld>
            <a:endParaRPr lang="en-US" altLang="zh-CN" dirty="0"/>
          </a:p>
        </p:txBody>
      </p:sp>
      <p:sp>
        <p:nvSpPr>
          <p:cNvPr id="12" name="矩形 11"/>
          <p:cNvSpPr/>
          <p:nvPr/>
        </p:nvSpPr>
        <p:spPr>
          <a:xfrm>
            <a:off x="1259632" y="5157191"/>
            <a:ext cx="7359695" cy="954107"/>
          </a:xfrm>
          <a:prstGeom prst="rect">
            <a:avLst/>
          </a:prstGeom>
          <a:solidFill>
            <a:schemeClr val="accent2">
              <a:lumMod val="40000"/>
              <a:lumOff val="60000"/>
            </a:schemeClr>
          </a:solidFill>
        </p:spPr>
        <p:txBody>
          <a:bodyPr wrap="square">
            <a:spAutoFit/>
          </a:bodyPr>
          <a:lstStyle/>
          <a:p>
            <a:r>
              <a:rPr lang="zh-CN" altLang="en-US" sz="2800" b="1" dirty="0">
                <a:solidFill>
                  <a:srgbClr val="FF0000"/>
                </a:solidFill>
                <a:latin typeface="+mj-lt"/>
                <a:ea typeface="黑体" pitchFamily="49" charset="-122"/>
              </a:rPr>
              <a:t>用与</a:t>
            </a:r>
            <a:r>
              <a:rPr lang="en-US" altLang="zh-CN" sz="2800" b="1" dirty="0">
                <a:solidFill>
                  <a:srgbClr val="FF0000"/>
                </a:solidFill>
                <a:latin typeface="+mj-lt"/>
                <a:ea typeface="黑体" pitchFamily="49" charset="-122"/>
              </a:rPr>
              <a:t>n</a:t>
            </a:r>
            <a:r>
              <a:rPr lang="zh-CN" altLang="en-US" sz="2800" b="1" dirty="0">
                <a:solidFill>
                  <a:srgbClr val="FF0000"/>
                </a:solidFill>
                <a:latin typeface="+mj-lt"/>
                <a:ea typeface="黑体" pitchFamily="49" charset="-122"/>
              </a:rPr>
              <a:t>互质的</a:t>
            </a:r>
            <a:r>
              <a:rPr lang="en-US" altLang="zh-CN" sz="2800" b="1" dirty="0">
                <a:solidFill>
                  <a:srgbClr val="FF0000"/>
                </a:solidFill>
                <a:latin typeface="+mj-lt"/>
                <a:ea typeface="黑体" pitchFamily="49" charset="-122"/>
              </a:rPr>
              <a:t>a</a:t>
            </a:r>
            <a:r>
              <a:rPr lang="zh-CN" altLang="en-US" sz="2800" b="1" dirty="0">
                <a:solidFill>
                  <a:srgbClr val="FF0000"/>
                </a:solidFill>
                <a:latin typeface="+mj-lt"/>
                <a:ea typeface="黑体" pitchFamily="49" charset="-122"/>
              </a:rPr>
              <a:t>去测试，</a:t>
            </a:r>
            <a:r>
              <a:rPr lang="en-US" altLang="zh-CN" sz="2800" b="1" dirty="0">
                <a:solidFill>
                  <a:srgbClr val="FF0000"/>
                </a:solidFill>
                <a:latin typeface="+mj-lt"/>
                <a:ea typeface="黑体" pitchFamily="49" charset="-122"/>
              </a:rPr>
              <a:t>Carmichael</a:t>
            </a:r>
            <a:r>
              <a:rPr lang="zh-CN" altLang="zh-CN" sz="2800" b="1" dirty="0">
                <a:solidFill>
                  <a:srgbClr val="FF0000"/>
                </a:solidFill>
                <a:latin typeface="+mj-lt"/>
                <a:ea typeface="黑体" pitchFamily="49" charset="-122"/>
              </a:rPr>
              <a:t>数会漏网</a:t>
            </a:r>
            <a:endParaRPr lang="en-US" altLang="zh-CN" sz="2800" b="1" dirty="0">
              <a:solidFill>
                <a:srgbClr val="FF0000"/>
              </a:solidFill>
              <a:latin typeface="+mj-lt"/>
              <a:ea typeface="黑体" pitchFamily="49" charset="-122"/>
            </a:endParaRPr>
          </a:p>
          <a:p>
            <a:r>
              <a:rPr lang="en-US" altLang="zh-CN" sz="2800" b="1" dirty="0">
                <a:solidFill>
                  <a:srgbClr val="FF0000"/>
                </a:solidFill>
                <a:latin typeface="+mj-lt"/>
                <a:ea typeface="黑体" pitchFamily="49" charset="-122"/>
              </a:rPr>
              <a:t>a</a:t>
            </a:r>
            <a:r>
              <a:rPr lang="zh-CN" altLang="en-US" sz="2800" b="1" dirty="0">
                <a:solidFill>
                  <a:srgbClr val="FF0000"/>
                </a:solidFill>
                <a:latin typeface="+mj-lt"/>
                <a:ea typeface="黑体" pitchFamily="49" charset="-122"/>
              </a:rPr>
              <a:t>从</a:t>
            </a:r>
            <a:r>
              <a:rPr lang="en-US" altLang="zh-CN" sz="2800" b="1" dirty="0">
                <a:solidFill>
                  <a:srgbClr val="FF0000"/>
                </a:solidFill>
                <a:latin typeface="+mj-lt"/>
                <a:ea typeface="黑体" pitchFamily="49" charset="-122"/>
              </a:rPr>
              <a:t>(2,3,…,n-1)</a:t>
            </a:r>
            <a:r>
              <a:rPr lang="zh-CN" altLang="en-US" sz="2800" b="1" dirty="0">
                <a:solidFill>
                  <a:srgbClr val="FF0000"/>
                </a:solidFill>
                <a:latin typeface="+mj-lt"/>
                <a:ea typeface="黑体" pitchFamily="49" charset="-122"/>
              </a:rPr>
              <a:t>全部判断不现实</a:t>
            </a:r>
          </a:p>
        </p:txBody>
      </p:sp>
    </p:spTree>
    <p:extLst>
      <p:ext uri="{BB962C8B-B14F-4D97-AF65-F5344CB8AC3E}">
        <p14:creationId xmlns:p14="http://schemas.microsoft.com/office/powerpoint/2010/main" val="150563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素数测试</a:t>
            </a:r>
          </a:p>
        </p:txBody>
      </p:sp>
      <p:sp>
        <p:nvSpPr>
          <p:cNvPr id="3" name="内容占位符 2"/>
          <p:cNvSpPr>
            <a:spLocks noGrp="1"/>
          </p:cNvSpPr>
          <p:nvPr>
            <p:ph idx="1"/>
          </p:nvPr>
        </p:nvSpPr>
        <p:spPr>
          <a:xfrm>
            <a:off x="457200" y="1484313"/>
            <a:ext cx="8543292" cy="5149043"/>
          </a:xfrm>
        </p:spPr>
        <p:txBody>
          <a:bodyPr/>
          <a:lstStyle/>
          <a:p>
            <a:r>
              <a:rPr lang="en-US" altLang="zh-CN" dirty="0"/>
              <a:t>Miller</a:t>
            </a:r>
            <a:r>
              <a:rPr lang="zh-CN" altLang="en-US" dirty="0"/>
              <a:t>判定方法</a:t>
            </a:r>
            <a:endParaRPr lang="en-US" altLang="zh-CN" dirty="0"/>
          </a:p>
          <a:p>
            <a:pPr lvl="1"/>
            <a:r>
              <a:rPr lang="en-US" altLang="zh-CN" dirty="0"/>
              <a:t>W(a): </a:t>
            </a:r>
            <a:r>
              <a:rPr lang="en-US" altLang="zh-CN" sz="2400" dirty="0"/>
              <a:t>1&lt;a&lt;n</a:t>
            </a:r>
            <a:r>
              <a:rPr lang="zh-CN" altLang="zh-CN" sz="2400" dirty="0"/>
              <a:t>，有</a:t>
            </a:r>
            <a:r>
              <a:rPr lang="en-US" altLang="zh-CN" sz="2400" dirty="0"/>
              <a:t>a</a:t>
            </a:r>
            <a:r>
              <a:rPr lang="en-US" altLang="zh-CN" sz="2400" baseline="30000" dirty="0"/>
              <a:t>n-1</a:t>
            </a:r>
            <a:r>
              <a:rPr lang="zh-CN" altLang="zh-CN" sz="2400" dirty="0"/>
              <a:t>≠</a:t>
            </a:r>
            <a:r>
              <a:rPr lang="en-US" altLang="zh-CN" sz="2400" dirty="0"/>
              <a:t>1(mod n)</a:t>
            </a:r>
            <a:r>
              <a:rPr lang="zh-CN" altLang="zh-CN" sz="2400" dirty="0"/>
              <a:t> ，或</a:t>
            </a:r>
            <a:r>
              <a:rPr lang="en-US" altLang="zh-CN" sz="2400" dirty="0"/>
              <a:t>1&lt;GCD(a</a:t>
            </a:r>
            <a:r>
              <a:rPr lang="en-US" altLang="zh-CN" sz="2400" baseline="30000" dirty="0"/>
              <a:t>m</a:t>
            </a:r>
            <a:r>
              <a:rPr lang="en-US" altLang="zh-CN" sz="2400" dirty="0"/>
              <a:t>-1,n)&lt;n</a:t>
            </a:r>
            <a:r>
              <a:rPr lang="zh-CN" altLang="en-US" sz="2400" dirty="0"/>
              <a:t>，其中</a:t>
            </a:r>
            <a:r>
              <a:rPr lang="en-US" altLang="zh-CN" dirty="0"/>
              <a:t>m</a:t>
            </a:r>
            <a:r>
              <a:rPr lang="zh-CN" altLang="zh-CN" dirty="0"/>
              <a:t>是满足</a:t>
            </a:r>
            <a:r>
              <a:rPr lang="en-US" altLang="zh-CN" dirty="0"/>
              <a:t>n-1=m*2</a:t>
            </a:r>
            <a:r>
              <a:rPr lang="en-US" altLang="zh-CN" baseline="30000" dirty="0"/>
              <a:t>q</a:t>
            </a:r>
            <a:r>
              <a:rPr lang="en-US" altLang="zh-CN" dirty="0"/>
              <a:t> </a:t>
            </a:r>
            <a:r>
              <a:rPr lang="zh-CN" altLang="zh-CN" dirty="0"/>
              <a:t>的奇数</a:t>
            </a:r>
            <a:endParaRPr lang="en-US" altLang="zh-CN" dirty="0"/>
          </a:p>
          <a:p>
            <a:pPr lvl="2"/>
            <a:r>
              <a:rPr lang="zh-CN" altLang="en-US" dirty="0"/>
              <a:t>可理解为</a:t>
            </a:r>
            <a:r>
              <a:rPr lang="zh-CN" altLang="zh-CN" dirty="0"/>
              <a:t>选取的</a:t>
            </a:r>
            <a:r>
              <a:rPr lang="en-US" altLang="zh-CN" dirty="0"/>
              <a:t>a</a:t>
            </a:r>
            <a:r>
              <a:rPr lang="zh-CN" altLang="zh-CN" dirty="0"/>
              <a:t>不满足</a:t>
            </a:r>
            <a:r>
              <a:rPr lang="en-US" altLang="zh-CN" dirty="0"/>
              <a:t>Fermat</a:t>
            </a:r>
            <a:r>
              <a:rPr lang="zh-CN" altLang="zh-CN" dirty="0"/>
              <a:t>条件</a:t>
            </a:r>
            <a:r>
              <a:rPr lang="zh-CN" altLang="en-US" dirty="0"/>
              <a:t>，或</a:t>
            </a:r>
            <a:r>
              <a:rPr lang="en-US" altLang="zh-CN" dirty="0"/>
              <a:t>a</a:t>
            </a:r>
            <a:r>
              <a:rPr lang="en-US" altLang="zh-CN" baseline="30000" dirty="0"/>
              <a:t>m</a:t>
            </a:r>
            <a:r>
              <a:rPr lang="en-US" altLang="zh-CN" dirty="0"/>
              <a:t>-1</a:t>
            </a:r>
            <a:r>
              <a:rPr lang="zh-CN" altLang="en-US" dirty="0"/>
              <a:t>和</a:t>
            </a:r>
            <a:r>
              <a:rPr lang="en-US" altLang="zh-CN" dirty="0"/>
              <a:t>n</a:t>
            </a:r>
            <a:r>
              <a:rPr lang="zh-CN" altLang="zh-CN" dirty="0"/>
              <a:t>不互</a:t>
            </a:r>
            <a:r>
              <a:rPr lang="zh-CN" altLang="en-US" dirty="0"/>
              <a:t>素</a:t>
            </a:r>
            <a:endParaRPr lang="en-US" altLang="zh-CN" dirty="0"/>
          </a:p>
          <a:p>
            <a:pPr lvl="2"/>
            <a:r>
              <a:rPr lang="zh-CN" altLang="en-US" dirty="0"/>
              <a:t>例</a:t>
            </a:r>
            <a:r>
              <a:rPr lang="en-US" altLang="zh-CN" dirty="0"/>
              <a:t>: n=26113</a:t>
            </a:r>
            <a:r>
              <a:rPr lang="zh-CN" altLang="zh-CN" dirty="0"/>
              <a:t>，</a:t>
            </a:r>
            <a:r>
              <a:rPr lang="en-US" altLang="zh-CN" dirty="0"/>
              <a:t>n-1=26112=51*2</a:t>
            </a:r>
            <a:r>
              <a:rPr lang="en-US" altLang="zh-CN" baseline="30000" dirty="0"/>
              <a:t>9</a:t>
            </a:r>
            <a:r>
              <a:rPr lang="zh-CN" altLang="zh-CN" dirty="0"/>
              <a:t>，即</a:t>
            </a:r>
            <a:r>
              <a:rPr lang="en-US" altLang="zh-CN" dirty="0"/>
              <a:t>m=51</a:t>
            </a:r>
            <a:r>
              <a:rPr lang="zh-CN" altLang="zh-CN" dirty="0"/>
              <a:t>，</a:t>
            </a:r>
            <a:r>
              <a:rPr lang="en-US" altLang="zh-CN" dirty="0"/>
              <a:t>q=9  </a:t>
            </a:r>
            <a:endParaRPr lang="zh-CN" altLang="zh-CN" dirty="0"/>
          </a:p>
          <a:p>
            <a:pPr lvl="1"/>
            <a:r>
              <a:rPr lang="en-US" altLang="zh-CN" dirty="0"/>
              <a:t>W(a)</a:t>
            </a:r>
            <a:r>
              <a:rPr lang="zh-CN" altLang="zh-CN" dirty="0"/>
              <a:t>成立时，</a:t>
            </a:r>
            <a:r>
              <a:rPr lang="en-US" altLang="zh-CN" dirty="0"/>
              <a:t>n</a:t>
            </a:r>
            <a:r>
              <a:rPr lang="zh-CN" altLang="zh-CN" dirty="0"/>
              <a:t>必为合数</a:t>
            </a:r>
            <a:endParaRPr lang="en-US" altLang="zh-CN" dirty="0"/>
          </a:p>
          <a:p>
            <a:pPr lvl="2"/>
            <a:r>
              <a:rPr lang="zh-CN" altLang="zh-CN" dirty="0"/>
              <a:t>此时称</a:t>
            </a:r>
            <a:r>
              <a:rPr lang="en-US" altLang="zh-CN" dirty="0"/>
              <a:t>a</a:t>
            </a:r>
            <a:r>
              <a:rPr lang="zh-CN" altLang="zh-CN" dirty="0"/>
              <a:t>是</a:t>
            </a:r>
            <a:r>
              <a:rPr lang="en-US" altLang="zh-CN" dirty="0"/>
              <a:t>n</a:t>
            </a:r>
            <a:r>
              <a:rPr lang="zh-CN" altLang="zh-CN" dirty="0"/>
              <a:t>为合数的“证据数”：</a:t>
            </a:r>
            <a:r>
              <a:rPr lang="en-US" altLang="zh-CN" dirty="0"/>
              <a:t>witness</a:t>
            </a:r>
            <a:endParaRPr lang="zh-CN" altLang="zh-CN" dirty="0"/>
          </a:p>
          <a:p>
            <a:pPr lvl="1"/>
            <a:r>
              <a:rPr lang="en-US" altLang="zh-CN" dirty="0"/>
              <a:t>W(a)</a:t>
            </a:r>
            <a:r>
              <a:rPr lang="zh-CN" altLang="zh-CN" dirty="0"/>
              <a:t>不成立时，</a:t>
            </a:r>
            <a:r>
              <a:rPr lang="en-US" altLang="zh-CN" dirty="0"/>
              <a:t>n</a:t>
            </a:r>
            <a:r>
              <a:rPr lang="zh-CN" altLang="zh-CN" dirty="0"/>
              <a:t>是素数的可能性极大</a:t>
            </a:r>
            <a:endParaRPr lang="en-US" altLang="zh-CN" dirty="0"/>
          </a:p>
          <a:p>
            <a:pPr lvl="2"/>
            <a:r>
              <a:rPr lang="en-US" altLang="zh-CN" dirty="0"/>
              <a:t>n</a:t>
            </a:r>
            <a:r>
              <a:rPr lang="zh-CN" altLang="zh-CN" dirty="0"/>
              <a:t>也有可能是合数（概率极小极小）</a:t>
            </a:r>
            <a:endParaRPr lang="en-US" altLang="zh-CN" dirty="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53</a:t>
            </a:fld>
            <a:endParaRPr lang="en-US" altLang="zh-CN" dirty="0"/>
          </a:p>
        </p:txBody>
      </p:sp>
      <p:sp>
        <p:nvSpPr>
          <p:cNvPr id="5" name="矩形 4"/>
          <p:cNvSpPr/>
          <p:nvPr/>
        </p:nvSpPr>
        <p:spPr>
          <a:xfrm>
            <a:off x="647564" y="5517232"/>
            <a:ext cx="7812868" cy="1046440"/>
          </a:xfrm>
          <a:prstGeom prst="rect">
            <a:avLst/>
          </a:prstGeom>
        </p:spPr>
        <p:txBody>
          <a:bodyPr wrap="square">
            <a:spAutoFit/>
          </a:bodyPr>
          <a:lstStyle/>
          <a:p>
            <a:r>
              <a:rPr lang="zh-CN" altLang="zh-CN" sz="2000" b="1" dirty="0">
                <a:solidFill>
                  <a:srgbClr val="FF0000"/>
                </a:solidFill>
                <a:latin typeface="+mj-lt"/>
                <a:ea typeface="黑体" pitchFamily="49" charset="-122"/>
              </a:rPr>
              <a:t>在</a:t>
            </a:r>
            <a:r>
              <a:rPr lang="en-US" altLang="zh-CN" sz="2000" b="1" dirty="0">
                <a:solidFill>
                  <a:srgbClr val="FF0000"/>
                </a:solidFill>
                <a:latin typeface="+mj-lt"/>
                <a:ea typeface="黑体" pitchFamily="49" charset="-122"/>
              </a:rPr>
              <a:t>1</a:t>
            </a:r>
            <a:r>
              <a:rPr lang="en-US" altLang="zh-CN" sz="2000" b="1" dirty="0">
                <a:solidFill>
                  <a:srgbClr val="FF0000"/>
                </a:solidFill>
                <a:latin typeface="+mj-lt"/>
                <a:ea typeface="黑体" pitchFamily="49" charset="-122"/>
                <a:sym typeface="Symbol"/>
              </a:rPr>
              <a:t></a:t>
            </a:r>
            <a:r>
              <a:rPr lang="en-US" altLang="zh-CN" sz="2000" b="1" dirty="0">
                <a:solidFill>
                  <a:srgbClr val="FF0000"/>
                </a:solidFill>
                <a:latin typeface="+mj-lt"/>
                <a:ea typeface="黑体" pitchFamily="49" charset="-122"/>
              </a:rPr>
              <a:t>n</a:t>
            </a:r>
            <a:r>
              <a:rPr lang="zh-CN" altLang="zh-CN" sz="2000" b="1" dirty="0">
                <a:solidFill>
                  <a:srgbClr val="FF0000"/>
                </a:solidFill>
                <a:latin typeface="+mj-lt"/>
                <a:ea typeface="黑体" pitchFamily="49" charset="-122"/>
              </a:rPr>
              <a:t>之间的</a:t>
            </a:r>
            <a:r>
              <a:rPr lang="en-US" altLang="zh-CN" sz="2000" b="1" dirty="0">
                <a:solidFill>
                  <a:srgbClr val="FF0000"/>
                </a:solidFill>
                <a:latin typeface="+mj-lt"/>
                <a:ea typeface="黑体" pitchFamily="49" charset="-122"/>
              </a:rPr>
              <a:t>Miller</a:t>
            </a:r>
            <a:r>
              <a:rPr lang="zh-CN" altLang="zh-CN" sz="2000" b="1" dirty="0">
                <a:solidFill>
                  <a:srgbClr val="FF0000"/>
                </a:solidFill>
                <a:latin typeface="+mj-lt"/>
                <a:ea typeface="黑体" pitchFamily="49" charset="-122"/>
              </a:rPr>
              <a:t>证据数极多，</a:t>
            </a:r>
            <a:r>
              <a:rPr lang="en-US" altLang="zh-CN" sz="2000" b="1" dirty="0">
                <a:solidFill>
                  <a:srgbClr val="FF0000"/>
                </a:solidFill>
                <a:latin typeface="+mj-lt"/>
                <a:ea typeface="黑体" pitchFamily="49" charset="-122"/>
              </a:rPr>
              <a:t> </a:t>
            </a:r>
            <a:r>
              <a:rPr lang="zh-CN" altLang="zh-CN" sz="2000" b="1" dirty="0">
                <a:solidFill>
                  <a:srgbClr val="FF0000"/>
                </a:solidFill>
                <a:latin typeface="+mj-lt"/>
                <a:ea typeface="黑体" pitchFamily="49" charset="-122"/>
              </a:rPr>
              <a:t>但目前在理论上只能证明它们超过</a:t>
            </a:r>
            <a:r>
              <a:rPr lang="en-US" altLang="zh-CN" sz="2000" b="1" dirty="0">
                <a:solidFill>
                  <a:srgbClr val="FF0000"/>
                </a:solidFill>
                <a:latin typeface="+mj-lt"/>
                <a:ea typeface="黑体" pitchFamily="49" charset="-122"/>
              </a:rPr>
              <a:t>(n-1)/2</a:t>
            </a:r>
            <a:r>
              <a:rPr lang="zh-CN" altLang="zh-CN" sz="2000" b="1" dirty="0">
                <a:solidFill>
                  <a:srgbClr val="FF0000"/>
                </a:solidFill>
                <a:latin typeface="+mj-lt"/>
                <a:ea typeface="黑体" pitchFamily="49" charset="-122"/>
              </a:rPr>
              <a:t>，即至少有一半以上的证据数。于是答错的概率最多为</a:t>
            </a:r>
            <a:r>
              <a:rPr lang="en-US" altLang="zh-CN" sz="2000" b="1" dirty="0">
                <a:solidFill>
                  <a:srgbClr val="FF0000"/>
                </a:solidFill>
                <a:latin typeface="+mj-lt"/>
                <a:ea typeface="黑体" pitchFamily="49" charset="-122"/>
              </a:rPr>
              <a:t>1/2</a:t>
            </a:r>
            <a:r>
              <a:rPr lang="zh-CN" altLang="en-US" sz="2000" b="1" dirty="0">
                <a:solidFill>
                  <a:srgbClr val="FF0000"/>
                </a:solidFill>
                <a:latin typeface="+mj-lt"/>
                <a:ea typeface="黑体" pitchFamily="49" charset="-122"/>
              </a:rPr>
              <a:t>，</a:t>
            </a:r>
            <a:r>
              <a:rPr lang="zh-CN" altLang="zh-CN" sz="2000" b="1" dirty="0">
                <a:solidFill>
                  <a:srgbClr val="FF0000"/>
                </a:solidFill>
                <a:latin typeface="+mj-lt"/>
                <a:ea typeface="黑体" pitchFamily="49" charset="-122"/>
              </a:rPr>
              <a:t>（实际上低得多）</a:t>
            </a:r>
            <a:r>
              <a:rPr lang="zh-CN" altLang="en-US" sz="2000" b="1" dirty="0">
                <a:solidFill>
                  <a:srgbClr val="FF0000"/>
                </a:solidFill>
                <a:latin typeface="+mj-lt"/>
                <a:ea typeface="黑体" pitchFamily="49" charset="-122"/>
              </a:rPr>
              <a:t>。随机选</a:t>
            </a:r>
            <a:r>
              <a:rPr lang="en-US" altLang="zh-CN" sz="2000" b="1" dirty="0">
                <a:solidFill>
                  <a:srgbClr val="FF0000"/>
                </a:solidFill>
                <a:latin typeface="+mj-lt"/>
                <a:ea typeface="黑体" pitchFamily="49" charset="-122"/>
              </a:rPr>
              <a:t>k</a:t>
            </a:r>
            <a:r>
              <a:rPr lang="zh-CN" altLang="en-US" sz="2000" b="1" dirty="0">
                <a:solidFill>
                  <a:srgbClr val="FF0000"/>
                </a:solidFill>
                <a:latin typeface="+mj-lt"/>
                <a:ea typeface="黑体" pitchFamily="49" charset="-122"/>
              </a:rPr>
              <a:t>个证据数</a:t>
            </a:r>
            <a:r>
              <a:rPr lang="en-US" altLang="zh-CN" sz="2000" b="1" dirty="0">
                <a:solidFill>
                  <a:srgbClr val="FF0000"/>
                </a:solidFill>
                <a:latin typeface="+mj-lt"/>
                <a:ea typeface="黑体" pitchFamily="49" charset="-122"/>
              </a:rPr>
              <a:t>a</a:t>
            </a:r>
            <a:r>
              <a:rPr lang="zh-CN" altLang="en-US" sz="2000" b="1" dirty="0">
                <a:solidFill>
                  <a:srgbClr val="FF0000"/>
                </a:solidFill>
                <a:latin typeface="+mj-lt"/>
                <a:ea typeface="黑体" pitchFamily="49" charset="-122"/>
              </a:rPr>
              <a:t>，答错概率小于</a:t>
            </a:r>
            <a:r>
              <a:rPr lang="en-US" altLang="zh-CN" sz="2000" b="1" dirty="0">
                <a:solidFill>
                  <a:srgbClr val="FF0000"/>
                </a:solidFill>
                <a:latin typeface="+mj-lt"/>
                <a:ea typeface="黑体" pitchFamily="49" charset="-122"/>
              </a:rPr>
              <a:t>1/2</a:t>
            </a:r>
            <a:r>
              <a:rPr lang="en-US" altLang="zh-CN" sz="2000" b="1" baseline="30000" dirty="0">
                <a:solidFill>
                  <a:srgbClr val="FF0000"/>
                </a:solidFill>
                <a:latin typeface="+mj-lt"/>
                <a:ea typeface="黑体" pitchFamily="49" charset="-122"/>
              </a:rPr>
              <a:t>k</a:t>
            </a:r>
            <a:endParaRPr lang="zh-CN" altLang="en-US" sz="2000" b="1" baseline="30000" dirty="0">
              <a:solidFill>
                <a:srgbClr val="FF0000"/>
              </a:solidFill>
              <a:latin typeface="+mj-lt"/>
              <a:ea typeface="黑体" pitchFamily="49" charset="-122"/>
            </a:endParaRPr>
          </a:p>
        </p:txBody>
      </p:sp>
    </p:spTree>
    <p:extLst>
      <p:ext uri="{BB962C8B-B14F-4D97-AF65-F5344CB8AC3E}">
        <p14:creationId xmlns:p14="http://schemas.microsoft.com/office/powerpoint/2010/main" val="2422621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素数测试</a:t>
            </a:r>
          </a:p>
        </p:txBody>
      </p:sp>
      <p:sp>
        <p:nvSpPr>
          <p:cNvPr id="3" name="内容占位符 2"/>
          <p:cNvSpPr>
            <a:spLocks noGrp="1"/>
          </p:cNvSpPr>
          <p:nvPr>
            <p:ph idx="1"/>
          </p:nvPr>
        </p:nvSpPr>
        <p:spPr>
          <a:xfrm>
            <a:off x="457200" y="1484313"/>
            <a:ext cx="8543292" cy="4752975"/>
          </a:xfrm>
        </p:spPr>
        <p:txBody>
          <a:bodyPr/>
          <a:lstStyle/>
          <a:p>
            <a:r>
              <a:rPr lang="en-US" altLang="zh-CN" dirty="0"/>
              <a:t>Miller</a:t>
            </a:r>
            <a:r>
              <a:rPr lang="zh-CN" altLang="en-US" dirty="0"/>
              <a:t>判定方法</a:t>
            </a:r>
            <a:endParaRPr lang="en-US" altLang="zh-CN" dirty="0"/>
          </a:p>
          <a:p>
            <a:pPr lvl="1"/>
            <a:r>
              <a:rPr lang="en-US" altLang="zh-CN" dirty="0"/>
              <a:t>Miller</a:t>
            </a:r>
            <a:r>
              <a:rPr lang="zh-CN" altLang="en-US" dirty="0"/>
              <a:t>判定条件中随机选</a:t>
            </a:r>
            <a:r>
              <a:rPr lang="en-US" altLang="zh-CN" dirty="0"/>
              <a:t>k</a:t>
            </a:r>
            <a:r>
              <a:rPr lang="zh-CN" altLang="en-US" dirty="0"/>
              <a:t>个证据数</a:t>
            </a:r>
            <a:r>
              <a:rPr lang="en-US" altLang="zh-CN" dirty="0"/>
              <a:t>a</a:t>
            </a:r>
            <a:r>
              <a:rPr lang="zh-CN" altLang="en-US" dirty="0"/>
              <a:t>，答错概率小于</a:t>
            </a:r>
            <a:r>
              <a:rPr lang="en-US" altLang="zh-CN" dirty="0"/>
              <a:t>1/2</a:t>
            </a:r>
            <a:r>
              <a:rPr lang="en-US" altLang="zh-CN" baseline="30000" dirty="0"/>
              <a:t>k</a:t>
            </a:r>
            <a:r>
              <a:rPr lang="zh-CN" altLang="en-US" dirty="0"/>
              <a:t>。减少了证据数</a:t>
            </a:r>
            <a:r>
              <a:rPr lang="en-US" altLang="zh-CN" dirty="0"/>
              <a:t>a</a:t>
            </a:r>
            <a:r>
              <a:rPr lang="zh-CN" altLang="en-US" dirty="0"/>
              <a:t>的选择次数，提高了判定效率</a:t>
            </a:r>
            <a:endParaRPr lang="en-US" altLang="zh-CN" dirty="0"/>
          </a:p>
          <a:p>
            <a:pPr lvl="1"/>
            <a:r>
              <a:rPr lang="en-US" altLang="zh-CN" dirty="0"/>
              <a:t>Rabin</a:t>
            </a:r>
            <a:r>
              <a:rPr lang="zh-CN" altLang="en-US" dirty="0"/>
              <a:t>在此基础上，进一步提高判定效率，</a:t>
            </a:r>
            <a:endParaRPr lang="en-US" altLang="zh-CN" dirty="0"/>
          </a:p>
          <a:p>
            <a:pPr lvl="1"/>
            <a:endParaRPr lang="en-US" altLang="zh-CN" dirty="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54</a:t>
            </a:fld>
            <a:endParaRPr lang="en-US" altLang="zh-CN" dirty="0"/>
          </a:p>
        </p:txBody>
      </p:sp>
      <p:sp>
        <p:nvSpPr>
          <p:cNvPr id="6" name="矩形 5"/>
          <p:cNvSpPr/>
          <p:nvPr/>
        </p:nvSpPr>
        <p:spPr>
          <a:xfrm>
            <a:off x="1223628" y="4041067"/>
            <a:ext cx="6588224" cy="461665"/>
          </a:xfrm>
          <a:prstGeom prst="rect">
            <a:avLst/>
          </a:prstGeom>
          <a:solidFill>
            <a:schemeClr val="accent2">
              <a:lumMod val="40000"/>
              <a:lumOff val="60000"/>
            </a:schemeClr>
          </a:solidFill>
        </p:spPr>
        <p:txBody>
          <a:bodyPr wrap="square">
            <a:spAutoFit/>
          </a:bodyPr>
          <a:lstStyle/>
          <a:p>
            <a:r>
              <a:rPr lang="zh-CN" altLang="en-US" sz="2400" b="1" dirty="0">
                <a:solidFill>
                  <a:srgbClr val="FF0000"/>
                </a:solidFill>
                <a:ea typeface="黑体" pitchFamily="49" charset="-122"/>
              </a:rPr>
              <a:t>下面介绍</a:t>
            </a:r>
            <a:r>
              <a:rPr lang="en-US" altLang="zh-CN" sz="2400" b="1" dirty="0">
                <a:solidFill>
                  <a:srgbClr val="FF0000"/>
                </a:solidFill>
                <a:ea typeface="黑体" pitchFamily="49" charset="-122"/>
              </a:rPr>
              <a:t>Miller-Rabin</a:t>
            </a:r>
            <a:r>
              <a:rPr lang="zh-CN" altLang="zh-CN" sz="2400" b="1" dirty="0">
                <a:solidFill>
                  <a:srgbClr val="FF0000"/>
                </a:solidFill>
                <a:ea typeface="黑体" pitchFamily="49" charset="-122"/>
              </a:rPr>
              <a:t>算法</a:t>
            </a:r>
            <a:endParaRPr lang="zh-CN" altLang="en-US" sz="2400" b="1" dirty="0">
              <a:solidFill>
                <a:srgbClr val="FF0000"/>
              </a:solidFill>
              <a:ea typeface="黑体" pitchFamily="49" charset="-122"/>
            </a:endParaRPr>
          </a:p>
        </p:txBody>
      </p:sp>
    </p:spTree>
    <p:extLst>
      <p:ext uri="{BB962C8B-B14F-4D97-AF65-F5344CB8AC3E}">
        <p14:creationId xmlns:p14="http://schemas.microsoft.com/office/powerpoint/2010/main" val="42423330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素数测试</a:t>
            </a:r>
          </a:p>
        </p:txBody>
      </p:sp>
      <p:sp>
        <p:nvSpPr>
          <p:cNvPr id="3" name="内容占位符 2"/>
          <p:cNvSpPr>
            <a:spLocks noGrp="1"/>
          </p:cNvSpPr>
          <p:nvPr>
            <p:ph idx="1"/>
          </p:nvPr>
        </p:nvSpPr>
        <p:spPr>
          <a:xfrm>
            <a:off x="457200" y="1484313"/>
            <a:ext cx="8543292" cy="5257055"/>
          </a:xfrm>
        </p:spPr>
        <p:txBody>
          <a:bodyPr/>
          <a:lstStyle/>
          <a:p>
            <a:r>
              <a:rPr lang="en-US" altLang="zh-CN" dirty="0"/>
              <a:t>Miller-Rabin</a:t>
            </a:r>
            <a:r>
              <a:rPr lang="zh-CN" altLang="zh-CN" dirty="0"/>
              <a:t>算法</a:t>
            </a:r>
            <a:endParaRPr lang="en-US" altLang="zh-CN" dirty="0"/>
          </a:p>
          <a:p>
            <a:pPr lvl="1"/>
            <a:r>
              <a:rPr lang="zh-CN" altLang="en-US" dirty="0"/>
              <a:t>定理：</a:t>
            </a:r>
            <a:r>
              <a:rPr lang="zh-CN" altLang="zh-CN" dirty="0"/>
              <a:t>设</a:t>
            </a:r>
            <a:r>
              <a:rPr lang="en-US" altLang="zh-CN" dirty="0"/>
              <a:t>n</a:t>
            </a:r>
            <a:r>
              <a:rPr lang="zh-CN" altLang="zh-CN" dirty="0"/>
              <a:t>为素数</a:t>
            </a:r>
            <a:r>
              <a:rPr lang="en-US" altLang="zh-CN" dirty="0"/>
              <a:t>,</a:t>
            </a:r>
            <a:r>
              <a:rPr lang="zh-CN" altLang="zh-CN" dirty="0"/>
              <a:t>且</a:t>
            </a:r>
            <a:r>
              <a:rPr lang="en-US" altLang="zh-CN" dirty="0"/>
              <a:t>0&lt;x&lt;n</a:t>
            </a:r>
            <a:r>
              <a:rPr lang="zh-CN" altLang="zh-CN" dirty="0"/>
              <a:t>，则当</a:t>
            </a:r>
            <a:r>
              <a:rPr lang="en-US" altLang="zh-CN" dirty="0"/>
              <a:t>x</a:t>
            </a:r>
            <a:r>
              <a:rPr lang="en-US" altLang="zh-CN" baseline="30000" dirty="0"/>
              <a:t>2</a:t>
            </a:r>
            <a:r>
              <a:rPr lang="zh-CN" altLang="zh-CN" dirty="0"/>
              <a:t>≡</a:t>
            </a:r>
            <a:r>
              <a:rPr lang="en-US" altLang="zh-CN" dirty="0"/>
              <a:t>1(mod n)</a:t>
            </a:r>
            <a:r>
              <a:rPr lang="zh-CN" altLang="zh-CN" dirty="0"/>
              <a:t>时</a:t>
            </a:r>
            <a:r>
              <a:rPr lang="zh-CN" altLang="en-US" dirty="0"/>
              <a:t>，</a:t>
            </a:r>
            <a:r>
              <a:rPr lang="zh-CN" altLang="zh-CN" dirty="0"/>
              <a:t>必有</a:t>
            </a:r>
            <a:r>
              <a:rPr lang="en-US" altLang="zh-CN" dirty="0"/>
              <a:t> x=1 </a:t>
            </a:r>
            <a:r>
              <a:rPr lang="zh-CN" altLang="zh-CN" dirty="0"/>
              <a:t>或</a:t>
            </a:r>
            <a:r>
              <a:rPr lang="en-US" altLang="zh-CN" dirty="0"/>
              <a:t> x=n-1</a:t>
            </a:r>
          </a:p>
          <a:p>
            <a:pPr lvl="1"/>
            <a:r>
              <a:rPr lang="zh-CN" altLang="zh-CN" dirty="0"/>
              <a:t>推论</a:t>
            </a:r>
            <a:r>
              <a:rPr lang="zh-CN" altLang="en-US" dirty="0"/>
              <a:t>：</a:t>
            </a:r>
            <a:r>
              <a:rPr lang="zh-CN" altLang="zh-CN" dirty="0"/>
              <a:t>当</a:t>
            </a:r>
            <a:r>
              <a:rPr lang="en-US" altLang="zh-CN" dirty="0"/>
              <a:t>0&lt;x&lt;n </a:t>
            </a:r>
            <a:r>
              <a:rPr lang="zh-CN" altLang="zh-CN" dirty="0"/>
              <a:t>且</a:t>
            </a:r>
            <a:r>
              <a:rPr lang="en-US" altLang="zh-CN" dirty="0"/>
              <a:t> x</a:t>
            </a:r>
            <a:r>
              <a:rPr lang="en-US" altLang="zh-CN" baseline="30000" dirty="0"/>
              <a:t>2</a:t>
            </a:r>
            <a:r>
              <a:rPr lang="zh-CN" altLang="zh-CN" dirty="0"/>
              <a:t>≡</a:t>
            </a:r>
            <a:r>
              <a:rPr lang="en-US" altLang="zh-CN" dirty="0"/>
              <a:t>1(mod n)</a:t>
            </a:r>
            <a:r>
              <a:rPr lang="zh-CN" altLang="zh-CN" dirty="0"/>
              <a:t>成立时，若</a:t>
            </a:r>
            <a:r>
              <a:rPr lang="en-US" altLang="zh-CN" dirty="0"/>
              <a:t>x</a:t>
            </a:r>
            <a:r>
              <a:rPr lang="en-US" altLang="zh-CN" dirty="0">
                <a:sym typeface="Symbol"/>
              </a:rPr>
              <a:t></a:t>
            </a:r>
            <a:r>
              <a:rPr lang="en-US" altLang="zh-CN" dirty="0"/>
              <a:t>1</a:t>
            </a:r>
            <a:r>
              <a:rPr lang="zh-CN" altLang="en-US" dirty="0"/>
              <a:t>且</a:t>
            </a:r>
            <a:r>
              <a:rPr lang="en-US" altLang="zh-CN" dirty="0"/>
              <a:t>x</a:t>
            </a:r>
            <a:r>
              <a:rPr lang="en-US" altLang="zh-CN" dirty="0">
                <a:sym typeface="Symbol"/>
              </a:rPr>
              <a:t></a:t>
            </a:r>
            <a:r>
              <a:rPr lang="en-US" altLang="zh-CN" dirty="0"/>
              <a:t>n-1</a:t>
            </a:r>
            <a:r>
              <a:rPr lang="zh-CN" altLang="zh-CN" dirty="0"/>
              <a:t>，则</a:t>
            </a:r>
            <a:r>
              <a:rPr lang="en-US" altLang="zh-CN" dirty="0"/>
              <a:t>n</a:t>
            </a:r>
            <a:r>
              <a:rPr lang="zh-CN" altLang="zh-CN" dirty="0"/>
              <a:t>是合数</a:t>
            </a:r>
            <a:endParaRPr lang="en-US" altLang="zh-CN" dirty="0"/>
          </a:p>
          <a:p>
            <a:pPr lvl="2"/>
            <a:r>
              <a:rPr lang="en-US" altLang="zh-CN" sz="2000" dirty="0"/>
              <a:t>x=a</a:t>
            </a:r>
            <a:r>
              <a:rPr lang="en-US" altLang="zh-CN" sz="2000" baseline="30000" dirty="0"/>
              <a:t>m</a:t>
            </a:r>
            <a:r>
              <a:rPr lang="en-US" altLang="zh-CN" sz="2000" dirty="0"/>
              <a:t>(mod n);</a:t>
            </a:r>
          </a:p>
          <a:p>
            <a:pPr lvl="2"/>
            <a:r>
              <a:rPr lang="en-US" altLang="zh-CN" sz="2000" dirty="0"/>
              <a:t>for i=1 to q do       </a:t>
            </a:r>
            <a:endParaRPr lang="zh-CN" altLang="zh-CN" sz="2000" dirty="0"/>
          </a:p>
          <a:p>
            <a:pPr lvl="2"/>
            <a:r>
              <a:rPr lang="en-US" altLang="zh-CN" sz="2000" dirty="0"/>
              <a:t>      y = x</a:t>
            </a:r>
            <a:r>
              <a:rPr lang="en-US" altLang="zh-CN" sz="2000" baseline="30000" dirty="0"/>
              <a:t>2</a:t>
            </a:r>
            <a:r>
              <a:rPr lang="en-US" altLang="zh-CN" sz="2000" dirty="0"/>
              <a:t>(mod n);</a:t>
            </a:r>
          </a:p>
          <a:p>
            <a:pPr lvl="2"/>
            <a:r>
              <a:rPr lang="en-US" altLang="zh-CN" sz="2000" dirty="0"/>
              <a:t>      if y=1 </a:t>
            </a:r>
            <a:r>
              <a:rPr lang="zh-CN" altLang="zh-CN" sz="2000" dirty="0"/>
              <a:t>且</a:t>
            </a:r>
            <a:r>
              <a:rPr lang="en-US" altLang="zh-CN" sz="2000" dirty="0"/>
              <a:t> x</a:t>
            </a:r>
            <a:r>
              <a:rPr lang="zh-CN" altLang="zh-CN" sz="2000" dirty="0"/>
              <a:t>≠</a:t>
            </a:r>
            <a:r>
              <a:rPr lang="en-US" altLang="zh-CN" sz="2000" dirty="0"/>
              <a:t>n-1</a:t>
            </a:r>
            <a:r>
              <a:rPr lang="zh-CN" altLang="zh-CN" sz="2000" dirty="0"/>
              <a:t>且</a:t>
            </a:r>
            <a:r>
              <a:rPr lang="en-US" altLang="zh-CN" sz="2000" dirty="0"/>
              <a:t> x</a:t>
            </a:r>
            <a:r>
              <a:rPr lang="zh-CN" altLang="zh-CN" sz="2000" dirty="0"/>
              <a:t>≠</a:t>
            </a:r>
            <a:r>
              <a:rPr lang="en-US" altLang="zh-CN" sz="2000" dirty="0"/>
              <a:t>1 then </a:t>
            </a:r>
            <a:r>
              <a:rPr lang="en-US" altLang="zh-CN" sz="2000" dirty="0">
                <a:solidFill>
                  <a:srgbClr val="FF0000"/>
                </a:solidFill>
              </a:rPr>
              <a:t>//</a:t>
            </a:r>
            <a:r>
              <a:rPr lang="zh-CN" altLang="en-US" sz="2000" dirty="0">
                <a:solidFill>
                  <a:srgbClr val="FF0000"/>
                </a:solidFill>
              </a:rPr>
              <a:t>此时满足推论</a:t>
            </a:r>
            <a:endParaRPr lang="en-US" altLang="zh-CN" sz="2000" dirty="0"/>
          </a:p>
          <a:p>
            <a:pPr lvl="2"/>
            <a:r>
              <a:rPr lang="en-US" altLang="zh-CN" sz="2000" dirty="0"/>
              <a:t>            return “n</a:t>
            </a:r>
            <a:r>
              <a:rPr lang="zh-CN" altLang="zh-CN" sz="2000" dirty="0"/>
              <a:t>为合数</a:t>
            </a:r>
            <a:r>
              <a:rPr lang="en-US" altLang="zh-CN" sz="2000" dirty="0"/>
              <a:t>”;</a:t>
            </a:r>
          </a:p>
          <a:p>
            <a:pPr lvl="2"/>
            <a:r>
              <a:rPr lang="en-US" altLang="zh-CN" sz="2000" dirty="0"/>
              <a:t>      x = y;</a:t>
            </a:r>
            <a:endParaRPr lang="zh-CN" altLang="zh-CN" sz="2000" dirty="0"/>
          </a:p>
          <a:p>
            <a:pPr lvl="2"/>
            <a:r>
              <a:rPr lang="en-US" altLang="zh-CN" sz="2000" dirty="0"/>
              <a:t>if x</a:t>
            </a:r>
            <a:r>
              <a:rPr lang="zh-CN" altLang="zh-CN" sz="2000" dirty="0"/>
              <a:t>≠</a:t>
            </a:r>
            <a:r>
              <a:rPr lang="en-US" altLang="zh-CN" sz="2000" dirty="0"/>
              <a:t>1 then return  “n</a:t>
            </a:r>
            <a:r>
              <a:rPr lang="zh-CN" altLang="zh-CN" sz="2000" dirty="0"/>
              <a:t>为合数</a:t>
            </a:r>
            <a:r>
              <a:rPr lang="en-US" altLang="zh-CN" sz="2000" dirty="0"/>
              <a:t>” </a:t>
            </a:r>
          </a:p>
          <a:p>
            <a:pPr lvl="2"/>
            <a:r>
              <a:rPr lang="en-US" altLang="zh-CN" sz="2000" dirty="0"/>
              <a:t>else return </a:t>
            </a:r>
            <a:r>
              <a:rPr lang="zh-CN" altLang="zh-CN" sz="2000" dirty="0"/>
              <a:t>“</a:t>
            </a:r>
            <a:r>
              <a:rPr lang="en-US" altLang="zh-CN" sz="2000" dirty="0"/>
              <a:t>n</a:t>
            </a:r>
            <a:r>
              <a:rPr lang="zh-CN" altLang="zh-CN" sz="2000" dirty="0"/>
              <a:t>为素数”</a:t>
            </a:r>
            <a:r>
              <a:rPr lang="en-US" altLang="zh-CN" sz="2000" dirty="0">
                <a:solidFill>
                  <a:srgbClr val="FF0000"/>
                </a:solidFill>
              </a:rPr>
              <a:t> //</a:t>
            </a:r>
            <a:r>
              <a:rPr lang="zh-CN" altLang="en-US" sz="2000" dirty="0">
                <a:solidFill>
                  <a:srgbClr val="FF0000"/>
                </a:solidFill>
              </a:rPr>
              <a:t>此时满足</a:t>
            </a:r>
            <a:r>
              <a:rPr lang="en-US" altLang="zh-CN" sz="2000" dirty="0">
                <a:solidFill>
                  <a:srgbClr val="FF0000"/>
                </a:solidFill>
              </a:rPr>
              <a:t>Fermat</a:t>
            </a:r>
            <a:r>
              <a:rPr lang="zh-CN" altLang="en-US" sz="2000" dirty="0">
                <a:solidFill>
                  <a:srgbClr val="FF0000"/>
                </a:solidFill>
              </a:rPr>
              <a:t>小定理</a:t>
            </a:r>
            <a:endParaRPr lang="zh-CN" altLang="zh-CN" sz="2000" dirty="0">
              <a:solidFill>
                <a:srgbClr val="FF0000"/>
              </a:solidFill>
            </a:endParaRPr>
          </a:p>
          <a:p>
            <a:pPr lvl="2"/>
            <a:endParaRPr lang="en-US" altLang="zh-CN" sz="2000" dirty="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55</a:t>
            </a:fld>
            <a:endParaRPr lang="en-US" altLang="zh-CN" dirty="0"/>
          </a:p>
        </p:txBody>
      </p:sp>
      <mc:AlternateContent xmlns:mc="http://schemas.openxmlformats.org/markup-compatibility/2006" xmlns:a14="http://schemas.microsoft.com/office/drawing/2010/main">
        <mc:Choice Requires="a14">
          <p:sp>
            <p:nvSpPr>
              <p:cNvPr id="5" name="TextBox 4"/>
              <p:cNvSpPr txBox="1"/>
              <p:nvPr/>
            </p:nvSpPr>
            <p:spPr>
              <a:xfrm>
                <a:off x="6884644" y="3537012"/>
                <a:ext cx="2257413" cy="1142300"/>
              </a:xfrm>
              <a:prstGeom prst="rect">
                <a:avLst/>
              </a:prstGeom>
              <a:noFill/>
              <a:ln w="25400">
                <a:noFill/>
              </a:ln>
            </p:spPr>
            <p:txBody>
              <a:bodyPr wrap="none" rtlCol="0">
                <a:spAutoFit/>
              </a:bodyPr>
              <a:lstStyle/>
              <a:p>
                <a:pPr eaLnBrk="1" hangingPunct="1">
                  <a:buFont typeface="Wingdings" pitchFamily="2" charset="2"/>
                  <a:buNone/>
                </a:pPr>
                <a:r>
                  <a:rPr lang="en-US" altLang="zh-CN" sz="3200" b="1" dirty="0">
                    <a:solidFill>
                      <a:srgbClr val="FF0000"/>
                    </a:solidFill>
                    <a:latin typeface="+mj-lt"/>
                  </a:rPr>
                  <a:t>n-1=m*2</a:t>
                </a:r>
                <a:r>
                  <a:rPr lang="en-US" altLang="zh-CN" sz="3200" b="1" baseline="30000" dirty="0">
                    <a:solidFill>
                      <a:srgbClr val="FF0000"/>
                    </a:solidFill>
                    <a:latin typeface="+mj-lt"/>
                  </a:rPr>
                  <a:t>q</a:t>
                </a:r>
                <a:endParaRPr lang="en-US" altLang="zh-CN" sz="3200" b="1" dirty="0">
                  <a:solidFill>
                    <a:srgbClr val="FF0000"/>
                  </a:solidFill>
                  <a:latin typeface="+mj-lt"/>
                </a:endParaRPr>
              </a:p>
              <a:p>
                <a:pPr eaLnBrk="1" hangingPunct="1">
                  <a:buFont typeface="Wingdings" pitchFamily="2" charset="2"/>
                  <a:buNone/>
                </a:pPr>
                <a14:m>
                  <m:oMath xmlns:m="http://schemas.openxmlformats.org/officeDocument/2006/math">
                    <m:sSup>
                      <m:sSupPr>
                        <m:ctrlPr>
                          <a:rPr lang="en-US" altLang="zh-CN" sz="3200" b="1" i="1" smtClean="0">
                            <a:solidFill>
                              <a:srgbClr val="FF0000"/>
                            </a:solidFill>
                            <a:latin typeface="Cambria Math" panose="02040503050406030204" pitchFamily="18" charset="0"/>
                          </a:rPr>
                        </m:ctrlPr>
                      </m:sSupPr>
                      <m:e>
                        <m:r>
                          <a:rPr lang="en-US" altLang="zh-CN" sz="3200" b="1" i="0" smtClean="0">
                            <a:solidFill>
                              <a:srgbClr val="FF0000"/>
                            </a:solidFill>
                            <a:latin typeface="Cambria Math"/>
                          </a:rPr>
                          <m:t>𝐚</m:t>
                        </m:r>
                      </m:e>
                      <m:sup>
                        <m:r>
                          <a:rPr lang="en-US" altLang="zh-CN" sz="3200" b="1" i="0" smtClean="0">
                            <a:solidFill>
                              <a:srgbClr val="FF0000"/>
                            </a:solidFill>
                            <a:latin typeface="Cambria Math"/>
                          </a:rPr>
                          <m:t>𝐧</m:t>
                        </m:r>
                        <m:r>
                          <a:rPr lang="en-US" altLang="zh-CN" sz="3200" b="1" i="0" smtClean="0">
                            <a:solidFill>
                              <a:srgbClr val="FF0000"/>
                            </a:solidFill>
                            <a:latin typeface="Cambria Math"/>
                          </a:rPr>
                          <m:t>−</m:t>
                        </m:r>
                        <m:r>
                          <a:rPr lang="en-US" altLang="zh-CN" sz="3200" b="1" i="0" smtClean="0">
                            <a:solidFill>
                              <a:srgbClr val="FF0000"/>
                            </a:solidFill>
                            <a:latin typeface="Cambria Math"/>
                          </a:rPr>
                          <m:t>𝟏</m:t>
                        </m:r>
                      </m:sup>
                    </m:sSup>
                  </m:oMath>
                </a14:m>
                <a:r>
                  <a:rPr lang="en-US" altLang="zh-CN" sz="3200" b="1" dirty="0">
                    <a:solidFill>
                      <a:srgbClr val="FF0000"/>
                    </a:solidFill>
                    <a:latin typeface="+mj-lt"/>
                  </a:rPr>
                  <a:t>=</a:t>
                </a:r>
                <a14:m>
                  <m:oMath xmlns:m="http://schemas.openxmlformats.org/officeDocument/2006/math">
                    <m:sSup>
                      <m:sSupPr>
                        <m:ctrlPr>
                          <a:rPr lang="en-US" altLang="zh-CN" sz="3200" b="1" i="1" dirty="0" smtClean="0">
                            <a:solidFill>
                              <a:srgbClr val="FF0000"/>
                            </a:solidFill>
                            <a:latin typeface="Cambria Math" panose="02040503050406030204" pitchFamily="18" charset="0"/>
                          </a:rPr>
                        </m:ctrlPr>
                      </m:sSupPr>
                      <m:e>
                        <m:r>
                          <a:rPr lang="en-US" altLang="zh-CN" sz="3200" b="1" i="0" dirty="0" smtClean="0">
                            <a:solidFill>
                              <a:srgbClr val="FF0000"/>
                            </a:solidFill>
                            <a:latin typeface="Cambria Math"/>
                          </a:rPr>
                          <m:t>𝐚</m:t>
                        </m:r>
                      </m:e>
                      <m:sup>
                        <m:r>
                          <a:rPr lang="en-US" altLang="zh-CN" sz="3200" b="1" i="0" dirty="0" smtClean="0">
                            <a:solidFill>
                              <a:srgbClr val="FF0000"/>
                            </a:solidFill>
                            <a:latin typeface="Cambria Math"/>
                          </a:rPr>
                          <m:t>𝐦</m:t>
                        </m:r>
                        <m:r>
                          <a:rPr lang="en-US" altLang="zh-CN" sz="3200" b="1" i="0" dirty="0" smtClean="0">
                            <a:solidFill>
                              <a:srgbClr val="FF0000"/>
                            </a:solidFill>
                            <a:latin typeface="Cambria Math"/>
                          </a:rPr>
                          <m:t>∗</m:t>
                        </m:r>
                        <m:sSup>
                          <m:sSupPr>
                            <m:ctrlPr>
                              <a:rPr lang="en-US" altLang="zh-CN" sz="3200" b="1" i="1" dirty="0" smtClean="0">
                                <a:solidFill>
                                  <a:srgbClr val="FF0000"/>
                                </a:solidFill>
                                <a:latin typeface="Cambria Math" panose="02040503050406030204" pitchFamily="18" charset="0"/>
                              </a:rPr>
                            </m:ctrlPr>
                          </m:sSupPr>
                          <m:e>
                            <m:r>
                              <a:rPr lang="en-US" altLang="zh-CN" sz="3200" b="1" i="0" dirty="0" smtClean="0">
                                <a:solidFill>
                                  <a:srgbClr val="FF0000"/>
                                </a:solidFill>
                                <a:latin typeface="Cambria Math"/>
                              </a:rPr>
                              <m:t>𝟐</m:t>
                            </m:r>
                          </m:e>
                          <m:sup>
                            <m:r>
                              <a:rPr lang="en-US" altLang="zh-CN" sz="3200" b="1" i="0" dirty="0" smtClean="0">
                                <a:solidFill>
                                  <a:srgbClr val="FF0000"/>
                                </a:solidFill>
                                <a:latin typeface="Cambria Math"/>
                              </a:rPr>
                              <m:t>𝐪</m:t>
                            </m:r>
                          </m:sup>
                        </m:sSup>
                      </m:sup>
                    </m:sSup>
                  </m:oMath>
                </a14:m>
                <a:endParaRPr lang="en-US" altLang="zh-CN" sz="3200" b="1" dirty="0">
                  <a:solidFill>
                    <a:srgbClr val="FF0000"/>
                  </a:solidFill>
                  <a:latin typeface="+mj-lt"/>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6884644" y="3537012"/>
                <a:ext cx="2257413" cy="1142300"/>
              </a:xfrm>
              <a:prstGeom prst="rect">
                <a:avLst/>
              </a:prstGeom>
              <a:blipFill rotWithShape="1">
                <a:blip r:embed="rId2"/>
                <a:stretch>
                  <a:fillRect l="-6739" t="-6915" b="-15957"/>
                </a:stretch>
              </a:blipFill>
              <a:ln w="25400">
                <a:noFill/>
              </a:ln>
            </p:spPr>
            <p:txBody>
              <a:bodyPr/>
              <a:lstStyle/>
              <a:p>
                <a:r>
                  <a:rPr lang="zh-CN" altLang="en-US">
                    <a:noFill/>
                  </a:rPr>
                  <a:t> </a:t>
                </a:r>
              </a:p>
            </p:txBody>
          </p:sp>
        </mc:Fallback>
      </mc:AlternateContent>
      <p:sp>
        <p:nvSpPr>
          <p:cNvPr id="7" name="TextBox 6"/>
          <p:cNvSpPr txBox="1"/>
          <p:nvPr/>
        </p:nvSpPr>
        <p:spPr>
          <a:xfrm>
            <a:off x="258526" y="3830442"/>
            <a:ext cx="1090363" cy="369332"/>
          </a:xfrm>
          <a:prstGeom prst="rect">
            <a:avLst/>
          </a:prstGeom>
          <a:noFill/>
          <a:ln w="25400">
            <a:noFill/>
          </a:ln>
        </p:spPr>
        <p:txBody>
          <a:bodyPr wrap="none" rtlCol="0">
            <a:spAutoFit/>
          </a:bodyPr>
          <a:lstStyle/>
          <a:p>
            <a:pPr eaLnBrk="1" hangingPunct="1">
              <a:buFont typeface="Wingdings" pitchFamily="2" charset="2"/>
              <a:buNone/>
            </a:pPr>
            <a:r>
              <a:rPr lang="en-US" altLang="zh-CN" b="1" dirty="0">
                <a:solidFill>
                  <a:srgbClr val="FF0000"/>
                </a:solidFill>
              </a:rPr>
              <a:t>O(log</a:t>
            </a:r>
            <a:r>
              <a:rPr lang="en-US" altLang="zh-CN" b="1" baseline="30000" dirty="0">
                <a:solidFill>
                  <a:srgbClr val="FF0000"/>
                </a:solidFill>
              </a:rPr>
              <a:t>3</a:t>
            </a:r>
            <a:r>
              <a:rPr lang="en-US" altLang="zh-CN" b="1" dirty="0">
                <a:solidFill>
                  <a:srgbClr val="FF0000"/>
                </a:solidFill>
              </a:rPr>
              <a:t>n)</a:t>
            </a:r>
            <a:endParaRPr lang="zh-CN" altLang="en-US" b="1" dirty="0">
              <a:solidFill>
                <a:srgbClr val="FF0000"/>
              </a:solidFill>
              <a:ea typeface="黑体" pitchFamily="49" charset="-122"/>
            </a:endParaRPr>
          </a:p>
        </p:txBody>
      </p:sp>
      <p:sp>
        <p:nvSpPr>
          <p:cNvPr id="8" name="矩形 7"/>
          <p:cNvSpPr/>
          <p:nvPr/>
        </p:nvSpPr>
        <p:spPr>
          <a:xfrm>
            <a:off x="0" y="4209513"/>
            <a:ext cx="1337226" cy="369332"/>
          </a:xfrm>
          <a:prstGeom prst="rect">
            <a:avLst/>
          </a:prstGeom>
        </p:spPr>
        <p:txBody>
          <a:bodyPr wrap="none">
            <a:spAutoFit/>
          </a:bodyPr>
          <a:lstStyle/>
          <a:p>
            <a:r>
              <a:rPr lang="en-US" altLang="zh-CN" b="1" dirty="0">
                <a:solidFill>
                  <a:srgbClr val="FF0000"/>
                </a:solidFill>
              </a:rPr>
              <a:t>q</a:t>
            </a:r>
            <a:r>
              <a:rPr lang="zh-CN" altLang="en-US" b="1" dirty="0">
                <a:solidFill>
                  <a:srgbClr val="FF0000"/>
                </a:solidFill>
              </a:rPr>
              <a:t>≤</a:t>
            </a:r>
            <a:r>
              <a:rPr lang="en-US" altLang="zh-CN" b="1" dirty="0">
                <a:solidFill>
                  <a:srgbClr val="FF0000"/>
                </a:solidFill>
              </a:rPr>
              <a:t>O(log n)</a:t>
            </a:r>
            <a:endParaRPr lang="zh-CN" altLang="en-US" dirty="0">
              <a:solidFill>
                <a:srgbClr val="FF0000"/>
              </a:solidFill>
            </a:endParaRPr>
          </a:p>
        </p:txBody>
      </p:sp>
      <p:sp>
        <p:nvSpPr>
          <p:cNvPr id="9" name="TextBox 8"/>
          <p:cNvSpPr txBox="1"/>
          <p:nvPr/>
        </p:nvSpPr>
        <p:spPr>
          <a:xfrm>
            <a:off x="241277" y="4578845"/>
            <a:ext cx="1090363" cy="369332"/>
          </a:xfrm>
          <a:prstGeom prst="rect">
            <a:avLst/>
          </a:prstGeom>
          <a:noFill/>
          <a:ln w="25400">
            <a:noFill/>
          </a:ln>
        </p:spPr>
        <p:txBody>
          <a:bodyPr wrap="none" rtlCol="0">
            <a:spAutoFit/>
          </a:bodyPr>
          <a:lstStyle/>
          <a:p>
            <a:pPr eaLnBrk="1" hangingPunct="1">
              <a:buFont typeface="Wingdings" pitchFamily="2" charset="2"/>
              <a:buNone/>
            </a:pPr>
            <a:r>
              <a:rPr lang="en-US" altLang="zh-CN" b="1" dirty="0">
                <a:solidFill>
                  <a:srgbClr val="FF0000"/>
                </a:solidFill>
              </a:rPr>
              <a:t>O(log</a:t>
            </a:r>
            <a:r>
              <a:rPr lang="en-US" altLang="zh-CN" b="1" baseline="30000" dirty="0">
                <a:solidFill>
                  <a:srgbClr val="FF0000"/>
                </a:solidFill>
              </a:rPr>
              <a:t>2</a:t>
            </a:r>
            <a:r>
              <a:rPr lang="en-US" altLang="zh-CN" b="1" dirty="0">
                <a:solidFill>
                  <a:srgbClr val="FF0000"/>
                </a:solidFill>
              </a:rPr>
              <a:t>n)</a:t>
            </a:r>
            <a:endParaRPr lang="zh-CN" altLang="en-US" b="1" dirty="0">
              <a:solidFill>
                <a:srgbClr val="FF0000"/>
              </a:solidFill>
              <a:ea typeface="黑体" pitchFamily="49" charset="-122"/>
            </a:endParaRPr>
          </a:p>
        </p:txBody>
      </p:sp>
      <p:sp>
        <p:nvSpPr>
          <p:cNvPr id="10" name="TextBox 9"/>
          <p:cNvSpPr txBox="1"/>
          <p:nvPr/>
        </p:nvSpPr>
        <p:spPr>
          <a:xfrm>
            <a:off x="4574389" y="1268760"/>
            <a:ext cx="4120039" cy="523220"/>
          </a:xfrm>
          <a:prstGeom prst="rect">
            <a:avLst/>
          </a:prstGeom>
          <a:solidFill>
            <a:schemeClr val="accent2">
              <a:lumMod val="40000"/>
              <a:lumOff val="60000"/>
            </a:schemeClr>
          </a:solidFill>
          <a:ln w="25400">
            <a:noFill/>
          </a:ln>
        </p:spPr>
        <p:txBody>
          <a:bodyPr wrap="none" rtlCol="0">
            <a:spAutoFit/>
          </a:bodyPr>
          <a:lstStyle/>
          <a:p>
            <a:pPr eaLnBrk="1" hangingPunct="1">
              <a:buFont typeface="Wingdings" pitchFamily="2" charset="2"/>
              <a:buNone/>
            </a:pPr>
            <a:r>
              <a:rPr lang="zh-CN" altLang="en-US" sz="2800" b="1" dirty="0">
                <a:solidFill>
                  <a:srgbClr val="FF0000"/>
                </a:solidFill>
              </a:rPr>
              <a:t>总的时间复杂度</a:t>
            </a:r>
            <a:r>
              <a:rPr lang="en-US" altLang="zh-CN" sz="2800" b="1" dirty="0">
                <a:solidFill>
                  <a:srgbClr val="FF0000"/>
                </a:solidFill>
              </a:rPr>
              <a:t>O(log</a:t>
            </a:r>
            <a:r>
              <a:rPr lang="en-US" altLang="zh-CN" sz="2800" b="1" baseline="30000" dirty="0">
                <a:solidFill>
                  <a:srgbClr val="FF0000"/>
                </a:solidFill>
              </a:rPr>
              <a:t>3</a:t>
            </a:r>
            <a:r>
              <a:rPr lang="en-US" altLang="zh-CN" sz="2800" b="1" dirty="0">
                <a:solidFill>
                  <a:srgbClr val="FF0000"/>
                </a:solidFill>
              </a:rPr>
              <a:t>n)</a:t>
            </a:r>
            <a:endParaRPr lang="zh-CN" altLang="en-US" sz="2800" b="1" dirty="0">
              <a:solidFill>
                <a:srgbClr val="FF0000"/>
              </a:solidFill>
              <a:ea typeface="黑体" pitchFamily="49" charset="-122"/>
            </a:endParaRPr>
          </a:p>
        </p:txBody>
      </p:sp>
      <p:sp>
        <p:nvSpPr>
          <p:cNvPr id="16" name="矩形 15"/>
          <p:cNvSpPr/>
          <p:nvPr/>
        </p:nvSpPr>
        <p:spPr>
          <a:xfrm>
            <a:off x="0" y="0"/>
            <a:ext cx="9142057" cy="830997"/>
          </a:xfrm>
          <a:prstGeom prst="rect">
            <a:avLst/>
          </a:prstGeom>
          <a:solidFill>
            <a:schemeClr val="accent5"/>
          </a:solidFill>
        </p:spPr>
        <p:txBody>
          <a:bodyPr wrap="square">
            <a:spAutoFit/>
          </a:bodyPr>
          <a:lstStyle/>
          <a:p>
            <a:r>
              <a:rPr lang="zh-CN" altLang="zh-CN" sz="2400" b="1" dirty="0">
                <a:solidFill>
                  <a:srgbClr val="FF0000"/>
                </a:solidFill>
                <a:latin typeface="+mj-lt"/>
                <a:ea typeface="黑体" pitchFamily="49" charset="-122"/>
              </a:rPr>
              <a:t>定理：设</a:t>
            </a:r>
            <a:r>
              <a:rPr lang="en-US" altLang="zh-CN" sz="2400" b="1" dirty="0">
                <a:solidFill>
                  <a:srgbClr val="FF0000"/>
                </a:solidFill>
                <a:latin typeface="+mj-lt"/>
                <a:ea typeface="黑体" pitchFamily="49" charset="-122"/>
              </a:rPr>
              <a:t>n</a:t>
            </a:r>
            <a:r>
              <a:rPr lang="zh-CN" altLang="zh-CN" sz="2400" b="1" dirty="0">
                <a:solidFill>
                  <a:srgbClr val="FF0000"/>
                </a:solidFill>
                <a:latin typeface="+mj-lt"/>
                <a:ea typeface="黑体" pitchFamily="49" charset="-122"/>
              </a:rPr>
              <a:t>是一个奇合数，则使得</a:t>
            </a:r>
            <a:r>
              <a:rPr lang="en-US" altLang="zh-CN" sz="2400" b="1" dirty="0">
                <a:solidFill>
                  <a:srgbClr val="FF0000"/>
                </a:solidFill>
                <a:latin typeface="+mj-lt"/>
                <a:ea typeface="黑体" pitchFamily="49" charset="-122"/>
              </a:rPr>
              <a:t>Miller-Rabin</a:t>
            </a:r>
            <a:r>
              <a:rPr lang="zh-CN" altLang="zh-CN" sz="2400" b="1" dirty="0">
                <a:solidFill>
                  <a:srgbClr val="FF0000"/>
                </a:solidFill>
                <a:latin typeface="+mj-lt"/>
                <a:ea typeface="黑体" pitchFamily="49" charset="-122"/>
              </a:rPr>
              <a:t>算法回答为“合数”的</a:t>
            </a:r>
            <a:r>
              <a:rPr lang="en-US" altLang="zh-CN" sz="2400" b="1" dirty="0">
                <a:solidFill>
                  <a:srgbClr val="FF0000"/>
                </a:solidFill>
                <a:latin typeface="+mj-lt"/>
                <a:ea typeface="黑体" pitchFamily="49" charset="-122"/>
              </a:rPr>
              <a:t>a</a:t>
            </a:r>
            <a:r>
              <a:rPr lang="zh-CN" altLang="zh-CN" sz="2400" b="1" dirty="0">
                <a:solidFill>
                  <a:srgbClr val="FF0000"/>
                </a:solidFill>
                <a:latin typeface="+mj-lt"/>
                <a:ea typeface="黑体" pitchFamily="49" charset="-122"/>
              </a:rPr>
              <a:t>（合数的证据数）在</a:t>
            </a:r>
            <a:r>
              <a:rPr lang="en-US" altLang="zh-CN" sz="2400" b="1" dirty="0">
                <a:solidFill>
                  <a:srgbClr val="FF0000"/>
                </a:solidFill>
                <a:latin typeface="+mj-lt"/>
                <a:ea typeface="黑体" pitchFamily="49" charset="-122"/>
              </a:rPr>
              <a:t>{1,2,…n-1}</a:t>
            </a:r>
            <a:r>
              <a:rPr lang="zh-CN" altLang="zh-CN" sz="2400" b="1" dirty="0">
                <a:solidFill>
                  <a:srgbClr val="FF0000"/>
                </a:solidFill>
                <a:latin typeface="+mj-lt"/>
                <a:ea typeface="黑体" pitchFamily="49" charset="-122"/>
              </a:rPr>
              <a:t>中至少有一半</a:t>
            </a:r>
            <a:r>
              <a:rPr lang="zh-CN" altLang="en-US" sz="2400" b="1" dirty="0">
                <a:solidFill>
                  <a:srgbClr val="FF0000"/>
                </a:solidFill>
                <a:latin typeface="+mj-lt"/>
                <a:ea typeface="黑体" pitchFamily="49" charset="-122"/>
              </a:rPr>
              <a:t>（</a:t>
            </a:r>
            <a:r>
              <a:rPr lang="en-US" altLang="zh-CN" sz="2400" b="1" dirty="0">
                <a:solidFill>
                  <a:srgbClr val="FF0000"/>
                </a:solidFill>
                <a:latin typeface="+mj-lt"/>
                <a:ea typeface="黑体" pitchFamily="49" charset="-122"/>
              </a:rPr>
              <a:t>≥(n-1)/2</a:t>
            </a:r>
            <a:r>
              <a:rPr lang="zh-CN" altLang="en-US" sz="2400" b="1" dirty="0">
                <a:solidFill>
                  <a:srgbClr val="FF0000"/>
                </a:solidFill>
                <a:latin typeface="+mj-lt"/>
                <a:ea typeface="黑体" pitchFamily="49" charset="-122"/>
              </a:rPr>
              <a:t>）</a:t>
            </a:r>
            <a:endParaRPr lang="zh-CN" altLang="en-US" sz="2400" dirty="0">
              <a:solidFill>
                <a:srgbClr val="FF0000"/>
              </a:solidFill>
              <a:latin typeface="+mj-lt"/>
              <a:ea typeface="黑体" pitchFamily="49" charset="-122"/>
            </a:endParaRPr>
          </a:p>
        </p:txBody>
      </p:sp>
    </p:spTree>
    <p:extLst>
      <p:ext uri="{BB962C8B-B14F-4D97-AF65-F5344CB8AC3E}">
        <p14:creationId xmlns:p14="http://schemas.microsoft.com/office/powerpoint/2010/main" val="4175901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P spid="10" grpId="0" animBg="1"/>
      <p:bldP spid="1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素数测试</a:t>
            </a:r>
          </a:p>
        </p:txBody>
      </p:sp>
      <p:sp>
        <p:nvSpPr>
          <p:cNvPr id="3" name="内容占位符 2"/>
          <p:cNvSpPr>
            <a:spLocks noGrp="1"/>
          </p:cNvSpPr>
          <p:nvPr>
            <p:ph idx="1"/>
          </p:nvPr>
        </p:nvSpPr>
        <p:spPr/>
        <p:txBody>
          <a:bodyPr/>
          <a:lstStyle/>
          <a:p>
            <a:r>
              <a:rPr lang="en-US" altLang="zh-CN" dirty="0"/>
              <a:t>Carmichael</a:t>
            </a:r>
            <a:r>
              <a:rPr lang="zh-CN" altLang="zh-CN" dirty="0"/>
              <a:t>数</a:t>
            </a:r>
            <a:r>
              <a:rPr lang="en-US" altLang="zh-CN" dirty="0"/>
              <a:t>561</a:t>
            </a:r>
            <a:r>
              <a:rPr lang="zh-CN" altLang="zh-CN" dirty="0"/>
              <a:t>：</a:t>
            </a:r>
          </a:p>
          <a:p>
            <a:pPr lvl="1"/>
            <a:r>
              <a:rPr lang="en-US" altLang="zh-CN" dirty="0"/>
              <a:t>n-1=560=2</a:t>
            </a:r>
            <a:r>
              <a:rPr lang="en-US" altLang="zh-CN" baseline="30000" dirty="0"/>
              <a:t>4</a:t>
            </a:r>
            <a:r>
              <a:rPr lang="en-US" altLang="zh-CN" dirty="0"/>
              <a:t>*35</a:t>
            </a:r>
            <a:r>
              <a:rPr lang="zh-CN" altLang="zh-CN" dirty="0"/>
              <a:t>，即有</a:t>
            </a:r>
            <a:r>
              <a:rPr lang="en-US" altLang="zh-CN" dirty="0"/>
              <a:t>q=4</a:t>
            </a:r>
            <a:r>
              <a:rPr lang="zh-CN" altLang="zh-CN" dirty="0"/>
              <a:t>，</a:t>
            </a:r>
            <a:r>
              <a:rPr lang="en-US" altLang="zh-CN" dirty="0"/>
              <a:t>m=35</a:t>
            </a:r>
            <a:r>
              <a:rPr lang="zh-CN" altLang="zh-CN" dirty="0"/>
              <a:t>。</a:t>
            </a:r>
          </a:p>
          <a:p>
            <a:pPr lvl="1"/>
            <a:r>
              <a:rPr lang="zh-CN" altLang="zh-CN" dirty="0"/>
              <a:t>假定选</a:t>
            </a:r>
            <a:r>
              <a:rPr lang="en-US" altLang="zh-CN" dirty="0"/>
              <a:t>a=7</a:t>
            </a:r>
            <a:r>
              <a:rPr lang="zh-CN" altLang="zh-CN" dirty="0"/>
              <a:t>，则</a:t>
            </a:r>
            <a:r>
              <a:rPr lang="en-US" altLang="zh-CN" dirty="0"/>
              <a:t>a</a:t>
            </a:r>
            <a:r>
              <a:rPr lang="en-US" altLang="zh-CN" baseline="30000" dirty="0"/>
              <a:t>m</a:t>
            </a:r>
            <a:r>
              <a:rPr lang="en-US" altLang="zh-CN" dirty="0"/>
              <a:t>=7</a:t>
            </a:r>
            <a:r>
              <a:rPr lang="en-US" altLang="zh-CN" baseline="30000" dirty="0"/>
              <a:t>35</a:t>
            </a:r>
            <a:r>
              <a:rPr lang="en-US" altLang="zh-CN" dirty="0">
                <a:sym typeface="Symbol"/>
              </a:rPr>
              <a:t></a:t>
            </a:r>
            <a:r>
              <a:rPr lang="en-US" altLang="zh-CN" dirty="0"/>
              <a:t>241(mod 561)</a:t>
            </a:r>
            <a:r>
              <a:rPr lang="zh-CN" altLang="zh-CN" dirty="0"/>
              <a:t>。</a:t>
            </a:r>
            <a:endParaRPr lang="en-US" altLang="zh-CN" dirty="0"/>
          </a:p>
          <a:p>
            <a:pPr lvl="2"/>
            <a:r>
              <a:rPr lang="en-US" altLang="zh-CN" dirty="0"/>
              <a:t>7</a:t>
            </a:r>
            <a:r>
              <a:rPr lang="en-US" altLang="zh-CN" baseline="30000" dirty="0"/>
              <a:t>35</a:t>
            </a:r>
            <a:r>
              <a:rPr lang="zh-CN" altLang="zh-CN" dirty="0"/>
              <a:t>，</a:t>
            </a:r>
            <a:r>
              <a:rPr lang="en-US" altLang="zh-CN" dirty="0"/>
              <a:t>7</a:t>
            </a:r>
            <a:r>
              <a:rPr lang="en-US" altLang="zh-CN" baseline="30000" dirty="0"/>
              <a:t>70</a:t>
            </a:r>
            <a:r>
              <a:rPr lang="zh-CN" altLang="zh-CN" dirty="0"/>
              <a:t>，</a:t>
            </a:r>
            <a:r>
              <a:rPr lang="en-US" altLang="zh-CN" dirty="0"/>
              <a:t>7</a:t>
            </a:r>
            <a:r>
              <a:rPr lang="en-US" altLang="zh-CN" baseline="30000" dirty="0"/>
              <a:t>140</a:t>
            </a:r>
            <a:r>
              <a:rPr lang="zh-CN" altLang="zh-CN" dirty="0"/>
              <a:t>，</a:t>
            </a:r>
            <a:r>
              <a:rPr lang="en-US" altLang="zh-CN" dirty="0"/>
              <a:t>7</a:t>
            </a:r>
            <a:r>
              <a:rPr lang="en-US" altLang="zh-CN" baseline="30000" dirty="0"/>
              <a:t>280</a:t>
            </a:r>
            <a:r>
              <a:rPr lang="zh-CN" altLang="zh-CN" dirty="0"/>
              <a:t>，</a:t>
            </a:r>
            <a:r>
              <a:rPr lang="en-US" altLang="zh-CN" dirty="0"/>
              <a:t>7</a:t>
            </a:r>
            <a:r>
              <a:rPr lang="en-US" altLang="zh-CN" baseline="30000" dirty="0"/>
              <a:t>560</a:t>
            </a:r>
          </a:p>
          <a:p>
            <a:pPr lvl="2"/>
            <a:r>
              <a:rPr lang="en-US" altLang="zh-CN" dirty="0"/>
              <a:t>mod n </a:t>
            </a:r>
            <a:r>
              <a:rPr lang="zh-CN" altLang="zh-CN" dirty="0"/>
              <a:t>后分别为：</a:t>
            </a:r>
            <a:r>
              <a:rPr lang="en-US" altLang="zh-CN" dirty="0"/>
              <a:t>241</a:t>
            </a:r>
            <a:r>
              <a:rPr lang="zh-CN" altLang="zh-CN" dirty="0"/>
              <a:t>，</a:t>
            </a:r>
            <a:r>
              <a:rPr lang="en-US" altLang="zh-CN" dirty="0"/>
              <a:t>298</a:t>
            </a:r>
            <a:r>
              <a:rPr lang="zh-CN" altLang="zh-CN" dirty="0"/>
              <a:t>，</a:t>
            </a:r>
            <a:r>
              <a:rPr lang="en-US" altLang="zh-CN" dirty="0"/>
              <a:t>166</a:t>
            </a:r>
            <a:r>
              <a:rPr lang="zh-CN" altLang="zh-CN" dirty="0"/>
              <a:t>，</a:t>
            </a:r>
            <a:r>
              <a:rPr lang="en-US" altLang="zh-CN" dirty="0"/>
              <a:t>67</a:t>
            </a:r>
            <a:r>
              <a:rPr lang="zh-CN" altLang="zh-CN" dirty="0"/>
              <a:t>，</a:t>
            </a:r>
            <a:r>
              <a:rPr lang="en-US" altLang="zh-CN" dirty="0"/>
              <a:t>1</a:t>
            </a:r>
          </a:p>
          <a:p>
            <a:pPr lvl="2"/>
            <a:r>
              <a:rPr lang="en-US" altLang="zh-CN" dirty="0"/>
              <a:t>x=7</a:t>
            </a:r>
            <a:r>
              <a:rPr lang="en-US" altLang="zh-CN" baseline="30000" dirty="0"/>
              <a:t>280</a:t>
            </a:r>
            <a:r>
              <a:rPr lang="en-US" altLang="zh-CN" dirty="0">
                <a:sym typeface="Symbol"/>
              </a:rPr>
              <a:t></a:t>
            </a:r>
            <a:r>
              <a:rPr lang="en-US" altLang="zh-CN" dirty="0"/>
              <a:t>67(mod 561)</a:t>
            </a:r>
            <a:r>
              <a:rPr lang="zh-CN" altLang="zh-CN" dirty="0"/>
              <a:t>，</a:t>
            </a:r>
            <a:endParaRPr lang="en-US" altLang="zh-CN" dirty="0"/>
          </a:p>
          <a:p>
            <a:pPr lvl="2"/>
            <a:r>
              <a:rPr lang="zh-CN" altLang="zh-CN" dirty="0"/>
              <a:t>而</a:t>
            </a:r>
            <a:r>
              <a:rPr lang="en-US" altLang="zh-CN" dirty="0"/>
              <a:t>x</a:t>
            </a:r>
            <a:r>
              <a:rPr lang="en-US" altLang="zh-CN" baseline="30000" dirty="0"/>
              <a:t>2</a:t>
            </a:r>
            <a:r>
              <a:rPr lang="en-US" altLang="zh-CN" dirty="0"/>
              <a:t>=7</a:t>
            </a:r>
            <a:r>
              <a:rPr lang="en-US" altLang="zh-CN" baseline="30000" dirty="0"/>
              <a:t>560</a:t>
            </a:r>
            <a:r>
              <a:rPr lang="en-US" altLang="zh-CN" dirty="0">
                <a:sym typeface="Symbol"/>
              </a:rPr>
              <a:t></a:t>
            </a:r>
            <a:r>
              <a:rPr lang="en-US" altLang="zh-CN" dirty="0"/>
              <a:t>1(mod 561)</a:t>
            </a:r>
            <a:r>
              <a:rPr lang="zh-CN" altLang="en-US" dirty="0"/>
              <a:t>，</a:t>
            </a:r>
            <a:r>
              <a:rPr lang="en-US" altLang="zh-CN" dirty="0"/>
              <a:t>x</a:t>
            </a:r>
            <a:r>
              <a:rPr lang="en-US" altLang="zh-CN" dirty="0">
                <a:sym typeface="Symbol"/>
              </a:rPr>
              <a:t></a:t>
            </a:r>
            <a:r>
              <a:rPr lang="en-US" altLang="zh-CN" dirty="0"/>
              <a:t>1</a:t>
            </a:r>
            <a:r>
              <a:rPr lang="zh-CN" altLang="en-US" dirty="0"/>
              <a:t>且</a:t>
            </a:r>
            <a:r>
              <a:rPr lang="en-US" altLang="zh-CN" dirty="0"/>
              <a:t>x</a:t>
            </a:r>
            <a:r>
              <a:rPr lang="en-US" altLang="zh-CN" dirty="0">
                <a:sym typeface="Symbol"/>
              </a:rPr>
              <a:t></a:t>
            </a:r>
            <a:r>
              <a:rPr lang="en-US" altLang="zh-CN" dirty="0"/>
              <a:t>n-1</a:t>
            </a:r>
            <a:r>
              <a:rPr lang="zh-CN" altLang="zh-CN" dirty="0"/>
              <a:t>，则</a:t>
            </a:r>
            <a:r>
              <a:rPr lang="en-US" altLang="zh-CN" dirty="0"/>
              <a:t>561</a:t>
            </a:r>
            <a:r>
              <a:rPr lang="zh-CN" altLang="zh-CN" dirty="0"/>
              <a:t>是合数</a:t>
            </a:r>
            <a:endParaRPr lang="en-US" altLang="zh-CN" dirty="0"/>
          </a:p>
          <a:p>
            <a:pPr lvl="2"/>
            <a:endParaRPr lang="zh-CN" altLang="zh-CN" dirty="0"/>
          </a:p>
          <a:p>
            <a:endParaRPr lang="zh-CN" altLang="en-US" dirty="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56</a:t>
            </a:fld>
            <a:endParaRPr lang="en-US" altLang="zh-CN" dirty="0"/>
          </a:p>
        </p:txBody>
      </p:sp>
    </p:spTree>
    <p:extLst>
      <p:ext uri="{BB962C8B-B14F-4D97-AF65-F5344CB8AC3E}">
        <p14:creationId xmlns:p14="http://schemas.microsoft.com/office/powerpoint/2010/main" val="283510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dirty="0"/>
              <a:t>随机算法的基本概念</a:t>
            </a:r>
          </a:p>
        </p:txBody>
      </p:sp>
      <p:sp>
        <p:nvSpPr>
          <p:cNvPr id="8195" name="内容占位符 2"/>
          <p:cNvSpPr>
            <a:spLocks noGrp="1"/>
          </p:cNvSpPr>
          <p:nvPr>
            <p:ph idx="1"/>
          </p:nvPr>
        </p:nvSpPr>
        <p:spPr/>
        <p:txBody>
          <a:bodyPr/>
          <a:lstStyle/>
          <a:p>
            <a:r>
              <a:rPr lang="zh-CN" altLang="en-US" dirty="0">
                <a:latin typeface="Arial" charset="0"/>
                <a:ea typeface="黑体" pitchFamily="2" charset="-122"/>
              </a:rPr>
              <a:t>随机算法分类</a:t>
            </a:r>
            <a:endParaRPr lang="en-US" altLang="zh-CN" dirty="0">
              <a:latin typeface="Arial" charset="0"/>
              <a:ea typeface="黑体" pitchFamily="2" charset="-122"/>
            </a:endParaRPr>
          </a:p>
          <a:p>
            <a:pPr lvl="1"/>
            <a:r>
              <a:rPr lang="zh-CN" altLang="en-US" dirty="0">
                <a:latin typeface="Arial" charset="0"/>
                <a:ea typeface="黑体" pitchFamily="2" charset="-122"/>
              </a:rPr>
              <a:t>随机数值算法</a:t>
            </a:r>
          </a:p>
          <a:p>
            <a:pPr lvl="1"/>
            <a:r>
              <a:rPr lang="en-US" altLang="zh-CN" dirty="0">
                <a:latin typeface="Arial" charset="0"/>
                <a:ea typeface="黑体" pitchFamily="2" charset="-122"/>
              </a:rPr>
              <a:t>Monte Carlo</a:t>
            </a:r>
            <a:r>
              <a:rPr lang="zh-CN" altLang="en-US" dirty="0">
                <a:latin typeface="Arial" charset="0"/>
                <a:ea typeface="黑体" pitchFamily="2" charset="-122"/>
              </a:rPr>
              <a:t>算法</a:t>
            </a:r>
          </a:p>
          <a:p>
            <a:pPr lvl="1"/>
            <a:r>
              <a:rPr lang="en-US" altLang="zh-CN" dirty="0">
                <a:latin typeface="Arial" charset="0"/>
                <a:ea typeface="黑体" pitchFamily="2" charset="-122"/>
              </a:rPr>
              <a:t>Las Vegas</a:t>
            </a:r>
            <a:r>
              <a:rPr lang="zh-CN" altLang="en-US" dirty="0">
                <a:latin typeface="Arial" charset="0"/>
                <a:ea typeface="黑体" pitchFamily="2" charset="-122"/>
              </a:rPr>
              <a:t>算法</a:t>
            </a:r>
          </a:p>
          <a:p>
            <a:pPr lvl="1"/>
            <a:r>
              <a:rPr lang="en-US" altLang="zh-CN" dirty="0">
                <a:latin typeface="Arial" charset="0"/>
                <a:ea typeface="黑体" pitchFamily="2" charset="-122"/>
              </a:rPr>
              <a:t>Sherwood</a:t>
            </a:r>
            <a:r>
              <a:rPr lang="zh-CN" altLang="en-US" dirty="0">
                <a:latin typeface="Arial" charset="0"/>
                <a:ea typeface="黑体" pitchFamily="2" charset="-122"/>
              </a:rPr>
              <a:t>算法</a:t>
            </a:r>
          </a:p>
          <a:p>
            <a:r>
              <a:rPr lang="en-US" altLang="zh-CN" dirty="0">
                <a:latin typeface="Arial" charset="0"/>
                <a:ea typeface="黑体" pitchFamily="2" charset="-122"/>
              </a:rPr>
              <a:t>Monte Carlo</a:t>
            </a:r>
            <a:r>
              <a:rPr lang="zh-CN" altLang="en-US" dirty="0">
                <a:latin typeface="Arial" charset="0"/>
                <a:ea typeface="黑体" pitchFamily="2" charset="-122"/>
              </a:rPr>
              <a:t>算法</a:t>
            </a:r>
          </a:p>
          <a:p>
            <a:pPr lvl="1" algn="just"/>
            <a:r>
              <a:rPr lang="zh-CN" altLang="en-US" dirty="0">
                <a:latin typeface="Arial" charset="0"/>
                <a:ea typeface="黑体" pitchFamily="2" charset="-122"/>
              </a:rPr>
              <a:t>主要用于求解需要准确解的问题</a:t>
            </a:r>
          </a:p>
          <a:p>
            <a:pPr lvl="1" algn="just"/>
            <a:r>
              <a:rPr lang="zh-CN" altLang="en-US" dirty="0">
                <a:latin typeface="Arial" charset="0"/>
                <a:ea typeface="黑体" pitchFamily="2" charset="-122"/>
              </a:rPr>
              <a:t>算法可能给出错误解</a:t>
            </a:r>
          </a:p>
          <a:p>
            <a:pPr lvl="1" algn="just"/>
            <a:r>
              <a:rPr lang="zh-CN" altLang="en-US" dirty="0">
                <a:latin typeface="Arial" charset="0"/>
                <a:ea typeface="黑体" pitchFamily="2" charset="-122"/>
              </a:rPr>
              <a:t>获得精确解概率与算法执行时间成正比</a:t>
            </a:r>
            <a:endParaRPr lang="en-US" altLang="zh-CN" dirty="0">
              <a:latin typeface="Arial" charset="0"/>
              <a:ea typeface="黑体" pitchFamily="2" charset="-122"/>
            </a:endParaRPr>
          </a:p>
        </p:txBody>
      </p:sp>
      <p:sp>
        <p:nvSpPr>
          <p:cNvPr id="8196" name="灯片编号占位符 3"/>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66F650B-5347-4F36-8304-1500CA3F90AB}" type="slidenum">
              <a:rPr lang="en-US" altLang="zh-CN" smtClean="0">
                <a:solidFill>
                  <a:srgbClr val="006600"/>
                </a:solidFill>
                <a:latin typeface="Courier New" pitchFamily="49" charset="0"/>
                <a:ea typeface="华文新魏" pitchFamily="2" charset="-122"/>
              </a:rPr>
              <a:pPr eaLnBrk="1" hangingPunct="1"/>
              <a:t>6</a:t>
            </a:fld>
            <a:endParaRPr lang="en-US" altLang="zh-CN">
              <a:solidFill>
                <a:srgbClr val="006600"/>
              </a:solidFill>
              <a:latin typeface="Courier New" pitchFamily="49" charset="0"/>
              <a:ea typeface="华文新魏" pitchFamily="2" charset="-122"/>
            </a:endParaRPr>
          </a:p>
        </p:txBody>
      </p:sp>
      <p:sp>
        <p:nvSpPr>
          <p:cNvPr id="5" name="矩形 4"/>
          <p:cNvSpPr/>
          <p:nvPr/>
        </p:nvSpPr>
        <p:spPr bwMode="auto">
          <a:xfrm>
            <a:off x="1187624" y="4959311"/>
            <a:ext cx="3240360" cy="504056"/>
          </a:xfrm>
          <a:prstGeom prst="rect">
            <a:avLst/>
          </a:prstGeom>
          <a:noFill/>
          <a:ln w="3810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Tree>
    <p:extLst>
      <p:ext uri="{BB962C8B-B14F-4D97-AF65-F5344CB8AC3E}">
        <p14:creationId xmlns:p14="http://schemas.microsoft.com/office/powerpoint/2010/main" val="3785505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dirty="0"/>
              <a:t>随机算法的基本概念</a:t>
            </a:r>
          </a:p>
        </p:txBody>
      </p:sp>
      <p:sp>
        <p:nvSpPr>
          <p:cNvPr id="8195" name="内容占位符 2"/>
          <p:cNvSpPr>
            <a:spLocks noGrp="1"/>
          </p:cNvSpPr>
          <p:nvPr>
            <p:ph idx="1"/>
          </p:nvPr>
        </p:nvSpPr>
        <p:spPr/>
        <p:txBody>
          <a:bodyPr/>
          <a:lstStyle/>
          <a:p>
            <a:r>
              <a:rPr lang="zh-CN" altLang="en-US" dirty="0">
                <a:latin typeface="Arial" charset="0"/>
                <a:ea typeface="黑体" pitchFamily="2" charset="-122"/>
              </a:rPr>
              <a:t>随机算法分类</a:t>
            </a:r>
            <a:endParaRPr lang="en-US" altLang="zh-CN" dirty="0">
              <a:latin typeface="Arial" charset="0"/>
              <a:ea typeface="黑体" pitchFamily="2" charset="-122"/>
            </a:endParaRPr>
          </a:p>
          <a:p>
            <a:pPr lvl="1"/>
            <a:r>
              <a:rPr lang="zh-CN" altLang="en-US" dirty="0">
                <a:latin typeface="Arial" charset="0"/>
                <a:ea typeface="黑体" pitchFamily="2" charset="-122"/>
              </a:rPr>
              <a:t>随机数值算法</a:t>
            </a:r>
          </a:p>
          <a:p>
            <a:pPr lvl="1"/>
            <a:r>
              <a:rPr lang="en-US" altLang="zh-CN" dirty="0">
                <a:latin typeface="Arial" charset="0"/>
                <a:ea typeface="黑体" pitchFamily="2" charset="-122"/>
              </a:rPr>
              <a:t>Monte Carlo</a:t>
            </a:r>
            <a:r>
              <a:rPr lang="zh-CN" altLang="en-US" dirty="0">
                <a:latin typeface="Arial" charset="0"/>
                <a:ea typeface="黑体" pitchFamily="2" charset="-122"/>
              </a:rPr>
              <a:t>算法</a:t>
            </a:r>
          </a:p>
          <a:p>
            <a:pPr lvl="1"/>
            <a:r>
              <a:rPr lang="en-US" altLang="zh-CN" dirty="0">
                <a:latin typeface="Arial" charset="0"/>
                <a:ea typeface="黑体" pitchFamily="2" charset="-122"/>
              </a:rPr>
              <a:t>Las Vegas</a:t>
            </a:r>
            <a:r>
              <a:rPr lang="zh-CN" altLang="en-US" dirty="0">
                <a:latin typeface="Arial" charset="0"/>
                <a:ea typeface="黑体" pitchFamily="2" charset="-122"/>
              </a:rPr>
              <a:t>算法</a:t>
            </a:r>
          </a:p>
          <a:p>
            <a:pPr lvl="1"/>
            <a:r>
              <a:rPr lang="en-US" altLang="zh-CN" dirty="0">
                <a:latin typeface="Arial" charset="0"/>
                <a:ea typeface="黑体" pitchFamily="2" charset="-122"/>
              </a:rPr>
              <a:t>Sherwood</a:t>
            </a:r>
            <a:r>
              <a:rPr lang="zh-CN" altLang="en-US" dirty="0">
                <a:latin typeface="Arial" charset="0"/>
                <a:ea typeface="黑体" pitchFamily="2" charset="-122"/>
              </a:rPr>
              <a:t>算法</a:t>
            </a:r>
          </a:p>
          <a:p>
            <a:r>
              <a:rPr lang="en-US" altLang="zh-CN" dirty="0">
                <a:latin typeface="Arial" charset="0"/>
                <a:ea typeface="黑体" pitchFamily="2" charset="-122"/>
              </a:rPr>
              <a:t>Las Vegas</a:t>
            </a:r>
            <a:r>
              <a:rPr lang="zh-CN" altLang="en-US" dirty="0">
                <a:latin typeface="Arial" charset="0"/>
                <a:ea typeface="黑体" pitchFamily="2" charset="-122"/>
              </a:rPr>
              <a:t>算法</a:t>
            </a:r>
            <a:endParaRPr lang="en-US" altLang="zh-CN" dirty="0">
              <a:latin typeface="Arial" charset="0"/>
              <a:ea typeface="黑体" pitchFamily="2" charset="-122"/>
            </a:endParaRPr>
          </a:p>
          <a:p>
            <a:pPr lvl="1"/>
            <a:r>
              <a:rPr lang="zh-CN" altLang="en-US" dirty="0">
                <a:latin typeface="Arial" charset="0"/>
                <a:ea typeface="黑体" pitchFamily="2" charset="-122"/>
              </a:rPr>
              <a:t>一旦找到一个解</a:t>
            </a:r>
            <a:r>
              <a:rPr lang="en-US" altLang="zh-CN" dirty="0">
                <a:latin typeface="Arial" charset="0"/>
                <a:ea typeface="黑体" pitchFamily="2" charset="-122"/>
              </a:rPr>
              <a:t>, </a:t>
            </a:r>
            <a:r>
              <a:rPr lang="zh-CN" altLang="en-US" dirty="0">
                <a:latin typeface="Arial" charset="0"/>
                <a:ea typeface="黑体" pitchFamily="2" charset="-122"/>
              </a:rPr>
              <a:t>该解一定是正确的</a:t>
            </a:r>
            <a:endParaRPr lang="en-US" altLang="zh-CN" dirty="0">
              <a:latin typeface="Arial" charset="0"/>
              <a:ea typeface="黑体" pitchFamily="2" charset="-122"/>
            </a:endParaRPr>
          </a:p>
          <a:p>
            <a:pPr lvl="1"/>
            <a:r>
              <a:rPr lang="zh-CN" altLang="en-US" dirty="0">
                <a:latin typeface="Arial" charset="0"/>
                <a:ea typeface="黑体" pitchFamily="2" charset="-122"/>
              </a:rPr>
              <a:t>找到解的概率与算法执行时间成正比</a:t>
            </a:r>
            <a:endParaRPr lang="en-US" altLang="zh-CN" dirty="0">
              <a:latin typeface="Arial" charset="0"/>
              <a:ea typeface="黑体" pitchFamily="2" charset="-122"/>
            </a:endParaRPr>
          </a:p>
          <a:p>
            <a:pPr lvl="1"/>
            <a:r>
              <a:rPr lang="zh-CN" altLang="en-US" dirty="0">
                <a:latin typeface="Arial" charset="0"/>
                <a:ea typeface="黑体" pitchFamily="2" charset="-122"/>
              </a:rPr>
              <a:t>增加对问题反复求解次数</a:t>
            </a:r>
            <a:r>
              <a:rPr lang="en-US" altLang="zh-CN" dirty="0">
                <a:latin typeface="Arial" charset="0"/>
                <a:ea typeface="黑体" pitchFamily="2" charset="-122"/>
              </a:rPr>
              <a:t>, </a:t>
            </a:r>
            <a:r>
              <a:rPr lang="zh-CN" altLang="en-US" dirty="0">
                <a:latin typeface="Arial" charset="0"/>
                <a:ea typeface="黑体" pitchFamily="2" charset="-122"/>
              </a:rPr>
              <a:t>可是求解无效的概率任意小</a:t>
            </a:r>
          </a:p>
          <a:p>
            <a:pPr lvl="1"/>
            <a:endParaRPr lang="zh-CN" altLang="en-US" dirty="0">
              <a:latin typeface="Arial" charset="0"/>
              <a:ea typeface="黑体" pitchFamily="2" charset="-122"/>
            </a:endParaRPr>
          </a:p>
        </p:txBody>
      </p:sp>
      <p:sp>
        <p:nvSpPr>
          <p:cNvPr id="8196" name="灯片编号占位符 3"/>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66F650B-5347-4F36-8304-1500CA3F90AB}" type="slidenum">
              <a:rPr lang="en-US" altLang="zh-CN" smtClean="0">
                <a:solidFill>
                  <a:srgbClr val="006600"/>
                </a:solidFill>
                <a:latin typeface="Courier New" pitchFamily="49" charset="0"/>
                <a:ea typeface="华文新魏" pitchFamily="2" charset="-122"/>
              </a:rPr>
              <a:pPr eaLnBrk="1" hangingPunct="1"/>
              <a:t>7</a:t>
            </a:fld>
            <a:endParaRPr lang="en-US" altLang="zh-CN">
              <a:solidFill>
                <a:srgbClr val="006600"/>
              </a:solidFill>
              <a:latin typeface="Courier New" pitchFamily="49" charset="0"/>
              <a:ea typeface="华文新魏" pitchFamily="2" charset="-122"/>
            </a:endParaRPr>
          </a:p>
        </p:txBody>
      </p:sp>
      <p:sp>
        <p:nvSpPr>
          <p:cNvPr id="2" name="矩形 1"/>
          <p:cNvSpPr/>
          <p:nvPr/>
        </p:nvSpPr>
        <p:spPr bwMode="auto">
          <a:xfrm>
            <a:off x="1295636" y="4473116"/>
            <a:ext cx="5436604" cy="504056"/>
          </a:xfrm>
          <a:prstGeom prst="rect">
            <a:avLst/>
          </a:prstGeom>
          <a:noFill/>
          <a:ln w="3810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Tree>
    <p:extLst>
      <p:ext uri="{BB962C8B-B14F-4D97-AF65-F5344CB8AC3E}">
        <p14:creationId xmlns:p14="http://schemas.microsoft.com/office/powerpoint/2010/main" val="3785505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dirty="0"/>
              <a:t>随机算法的基本概念</a:t>
            </a:r>
          </a:p>
        </p:txBody>
      </p:sp>
      <p:sp>
        <p:nvSpPr>
          <p:cNvPr id="8195" name="内容占位符 2"/>
          <p:cNvSpPr>
            <a:spLocks noGrp="1"/>
          </p:cNvSpPr>
          <p:nvPr>
            <p:ph idx="1"/>
          </p:nvPr>
        </p:nvSpPr>
        <p:spPr/>
        <p:txBody>
          <a:bodyPr/>
          <a:lstStyle/>
          <a:p>
            <a:r>
              <a:rPr lang="zh-CN" altLang="en-US" dirty="0">
                <a:latin typeface="Arial" charset="0"/>
                <a:ea typeface="黑体" pitchFamily="2" charset="-122"/>
              </a:rPr>
              <a:t>随机算法分类</a:t>
            </a:r>
            <a:endParaRPr lang="en-US" altLang="zh-CN" dirty="0">
              <a:latin typeface="Arial" charset="0"/>
              <a:ea typeface="黑体" pitchFamily="2" charset="-122"/>
            </a:endParaRPr>
          </a:p>
          <a:p>
            <a:pPr lvl="1"/>
            <a:r>
              <a:rPr lang="zh-CN" altLang="en-US" dirty="0">
                <a:latin typeface="Arial" charset="0"/>
                <a:ea typeface="黑体" pitchFamily="2" charset="-122"/>
              </a:rPr>
              <a:t>随机数值算法</a:t>
            </a:r>
          </a:p>
          <a:p>
            <a:pPr lvl="1"/>
            <a:r>
              <a:rPr lang="en-US" altLang="zh-CN" dirty="0">
                <a:latin typeface="Arial" charset="0"/>
                <a:ea typeface="黑体" pitchFamily="2" charset="-122"/>
              </a:rPr>
              <a:t>Monte Carlo</a:t>
            </a:r>
            <a:r>
              <a:rPr lang="zh-CN" altLang="en-US" dirty="0">
                <a:latin typeface="Arial" charset="0"/>
                <a:ea typeface="黑体" pitchFamily="2" charset="-122"/>
              </a:rPr>
              <a:t>算法</a:t>
            </a:r>
          </a:p>
          <a:p>
            <a:pPr lvl="1"/>
            <a:r>
              <a:rPr lang="en-US" altLang="zh-CN" dirty="0">
                <a:latin typeface="Arial" charset="0"/>
                <a:ea typeface="黑体" pitchFamily="2" charset="-122"/>
              </a:rPr>
              <a:t>Las Vegas</a:t>
            </a:r>
            <a:r>
              <a:rPr lang="zh-CN" altLang="en-US" dirty="0">
                <a:latin typeface="Arial" charset="0"/>
                <a:ea typeface="黑体" pitchFamily="2" charset="-122"/>
              </a:rPr>
              <a:t>算法</a:t>
            </a:r>
          </a:p>
          <a:p>
            <a:pPr lvl="1"/>
            <a:r>
              <a:rPr lang="en-US" altLang="zh-CN" dirty="0">
                <a:latin typeface="Arial" charset="0"/>
                <a:ea typeface="黑体" pitchFamily="2" charset="-122"/>
              </a:rPr>
              <a:t>Sherwood</a:t>
            </a:r>
            <a:r>
              <a:rPr lang="zh-CN" altLang="en-US" dirty="0">
                <a:latin typeface="Arial" charset="0"/>
                <a:ea typeface="黑体" pitchFamily="2" charset="-122"/>
              </a:rPr>
              <a:t>算法</a:t>
            </a:r>
          </a:p>
          <a:p>
            <a:r>
              <a:rPr lang="en-US" altLang="zh-CN" dirty="0">
                <a:latin typeface="Arial" charset="0"/>
                <a:ea typeface="黑体" pitchFamily="2" charset="-122"/>
              </a:rPr>
              <a:t>Sherwood</a:t>
            </a:r>
            <a:r>
              <a:rPr lang="zh-CN" altLang="en-US" dirty="0">
                <a:latin typeface="Arial" charset="0"/>
                <a:ea typeface="黑体" pitchFamily="2" charset="-122"/>
              </a:rPr>
              <a:t>算法</a:t>
            </a:r>
            <a:endParaRPr lang="en-US" altLang="zh-CN" dirty="0">
              <a:latin typeface="Arial" charset="0"/>
              <a:ea typeface="黑体" pitchFamily="2" charset="-122"/>
            </a:endParaRPr>
          </a:p>
          <a:p>
            <a:pPr lvl="1"/>
            <a:r>
              <a:rPr lang="zh-CN" altLang="en-US" dirty="0">
                <a:latin typeface="Arial" charset="0"/>
                <a:ea typeface="黑体" pitchFamily="2" charset="-122"/>
              </a:rPr>
              <a:t>一定能够求得一个正确解</a:t>
            </a:r>
            <a:endParaRPr lang="en-US" altLang="zh-CN" dirty="0">
              <a:latin typeface="Arial" charset="0"/>
              <a:ea typeface="黑体" pitchFamily="2" charset="-122"/>
            </a:endParaRPr>
          </a:p>
          <a:p>
            <a:pPr lvl="1"/>
            <a:r>
              <a:rPr lang="zh-CN" altLang="en-US" dirty="0">
                <a:latin typeface="Arial" charset="0"/>
                <a:ea typeface="黑体" pitchFamily="2" charset="-122"/>
              </a:rPr>
              <a:t>确定算法的最坏与平均复杂性差别大时</a:t>
            </a:r>
            <a:r>
              <a:rPr lang="en-US" altLang="zh-CN" dirty="0">
                <a:latin typeface="Arial" charset="0"/>
                <a:ea typeface="黑体" pitchFamily="2" charset="-122"/>
              </a:rPr>
              <a:t>, </a:t>
            </a:r>
            <a:r>
              <a:rPr lang="zh-CN" altLang="en-US" dirty="0">
                <a:latin typeface="Arial" charset="0"/>
                <a:ea typeface="黑体" pitchFamily="2" charset="-122"/>
              </a:rPr>
              <a:t>加入随机性</a:t>
            </a:r>
            <a:r>
              <a:rPr lang="en-US" altLang="zh-CN" dirty="0">
                <a:latin typeface="Arial" charset="0"/>
                <a:ea typeface="黑体" pitchFamily="2" charset="-122"/>
              </a:rPr>
              <a:t>, </a:t>
            </a:r>
            <a:r>
              <a:rPr lang="zh-CN" altLang="en-US" dirty="0">
                <a:latin typeface="Arial" charset="0"/>
                <a:ea typeface="黑体" pitchFamily="2" charset="-122"/>
              </a:rPr>
              <a:t>即得到</a:t>
            </a:r>
            <a:r>
              <a:rPr lang="en-US" altLang="zh-CN" dirty="0">
                <a:latin typeface="Arial" charset="0"/>
                <a:ea typeface="黑体" pitchFamily="2" charset="-122"/>
              </a:rPr>
              <a:t>Sherwood</a:t>
            </a:r>
            <a:r>
              <a:rPr lang="zh-CN" altLang="en-US" dirty="0">
                <a:latin typeface="Arial" charset="0"/>
                <a:ea typeface="黑体" pitchFamily="2" charset="-122"/>
              </a:rPr>
              <a:t>算法</a:t>
            </a:r>
            <a:endParaRPr lang="en-US" altLang="zh-CN" dirty="0">
              <a:latin typeface="Arial" charset="0"/>
              <a:ea typeface="黑体" pitchFamily="2" charset="-122"/>
            </a:endParaRPr>
          </a:p>
          <a:p>
            <a:pPr lvl="1"/>
            <a:r>
              <a:rPr lang="zh-CN" altLang="en-US" dirty="0">
                <a:latin typeface="Arial" charset="0"/>
                <a:ea typeface="黑体" pitchFamily="2" charset="-122"/>
              </a:rPr>
              <a:t>消除最坏行为与特定实例的联系</a:t>
            </a:r>
          </a:p>
          <a:p>
            <a:pPr lvl="1" algn="just"/>
            <a:endParaRPr lang="zh-CN" altLang="en-US" dirty="0">
              <a:latin typeface="Arial" charset="0"/>
              <a:ea typeface="黑体" pitchFamily="2" charset="-122"/>
            </a:endParaRPr>
          </a:p>
          <a:p>
            <a:pPr lvl="1"/>
            <a:endParaRPr lang="zh-CN" altLang="en-US" dirty="0">
              <a:latin typeface="Arial" charset="0"/>
              <a:ea typeface="黑体" pitchFamily="2" charset="-122"/>
            </a:endParaRPr>
          </a:p>
        </p:txBody>
      </p:sp>
      <p:sp>
        <p:nvSpPr>
          <p:cNvPr id="8196" name="灯片编号占位符 3"/>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66F650B-5347-4F36-8304-1500CA3F90AB}" type="slidenum">
              <a:rPr lang="en-US" altLang="zh-CN" smtClean="0">
                <a:solidFill>
                  <a:srgbClr val="006600"/>
                </a:solidFill>
                <a:latin typeface="Courier New" pitchFamily="49" charset="0"/>
                <a:ea typeface="华文新魏" pitchFamily="2" charset="-122"/>
              </a:rPr>
              <a:pPr eaLnBrk="1" hangingPunct="1"/>
              <a:t>8</a:t>
            </a:fld>
            <a:endParaRPr lang="en-US" altLang="zh-CN">
              <a:solidFill>
                <a:srgbClr val="006600"/>
              </a:solidFill>
              <a:latin typeface="Courier New" pitchFamily="49" charset="0"/>
              <a:ea typeface="华文新魏" pitchFamily="2" charset="-122"/>
            </a:endParaRPr>
          </a:p>
        </p:txBody>
      </p:sp>
    </p:spTree>
    <p:extLst>
      <p:ext uri="{BB962C8B-B14F-4D97-AF65-F5344CB8AC3E}">
        <p14:creationId xmlns:p14="http://schemas.microsoft.com/office/powerpoint/2010/main" val="3785505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随机算法的基本概念</a:t>
            </a:r>
          </a:p>
        </p:txBody>
      </p:sp>
      <p:sp>
        <p:nvSpPr>
          <p:cNvPr id="3" name="内容占位符 2"/>
          <p:cNvSpPr>
            <a:spLocks noGrp="1"/>
          </p:cNvSpPr>
          <p:nvPr>
            <p:ph idx="1"/>
          </p:nvPr>
        </p:nvSpPr>
        <p:spPr/>
        <p:txBody>
          <a:bodyPr/>
          <a:lstStyle/>
          <a:p>
            <a:pPr>
              <a:lnSpc>
                <a:spcPct val="95000"/>
              </a:lnSpc>
            </a:pPr>
            <a:r>
              <a:rPr lang="zh-CN" altLang="en-US" dirty="0">
                <a:latin typeface="Arial" charset="0"/>
                <a:ea typeface="黑体" pitchFamily="2" charset="-122"/>
              </a:rPr>
              <a:t>随机算法分析的目标</a:t>
            </a:r>
            <a:endParaRPr lang="en-US" altLang="zh-CN" dirty="0">
              <a:latin typeface="Arial" charset="0"/>
              <a:ea typeface="黑体" pitchFamily="2" charset="-122"/>
            </a:endParaRPr>
          </a:p>
          <a:p>
            <a:pPr lvl="1">
              <a:lnSpc>
                <a:spcPct val="95000"/>
              </a:lnSpc>
            </a:pPr>
            <a:r>
              <a:rPr lang="zh-CN" altLang="en-US" dirty="0">
                <a:latin typeface="Arial" charset="0"/>
                <a:ea typeface="黑体" pitchFamily="2" charset="-122"/>
              </a:rPr>
              <a:t>平均时间复杂性：时间复杂性随机变量的均值</a:t>
            </a:r>
          </a:p>
          <a:p>
            <a:pPr lvl="1">
              <a:lnSpc>
                <a:spcPct val="95000"/>
              </a:lnSpc>
            </a:pPr>
            <a:r>
              <a:rPr lang="zh-CN" altLang="en-US" dirty="0">
                <a:latin typeface="Arial" charset="0"/>
                <a:ea typeface="黑体" pitchFamily="2" charset="-122"/>
              </a:rPr>
              <a:t>获得正确解的概率</a:t>
            </a:r>
          </a:p>
          <a:p>
            <a:pPr lvl="1">
              <a:lnSpc>
                <a:spcPct val="95000"/>
              </a:lnSpc>
            </a:pPr>
            <a:r>
              <a:rPr lang="zh-CN" altLang="en-US" dirty="0">
                <a:latin typeface="Arial" charset="0"/>
                <a:ea typeface="黑体" pitchFamily="2" charset="-122"/>
              </a:rPr>
              <a:t>获得优化解的概率</a:t>
            </a:r>
          </a:p>
          <a:p>
            <a:pPr lvl="1">
              <a:lnSpc>
                <a:spcPct val="95000"/>
              </a:lnSpc>
            </a:pPr>
            <a:r>
              <a:rPr lang="zh-CN" altLang="en-US" dirty="0">
                <a:latin typeface="Arial" charset="0"/>
                <a:ea typeface="黑体" pitchFamily="2" charset="-122"/>
              </a:rPr>
              <a:t>解的精确度估计</a:t>
            </a:r>
          </a:p>
          <a:p>
            <a:endParaRPr lang="zh-CN" altLang="en-US" dirty="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9</a:t>
            </a:fld>
            <a:endParaRPr lang="en-US" altLang="zh-CN" dirty="0"/>
          </a:p>
        </p:txBody>
      </p:sp>
    </p:spTree>
    <p:extLst>
      <p:ext uri="{BB962C8B-B14F-4D97-AF65-F5344CB8AC3E}">
        <p14:creationId xmlns:p14="http://schemas.microsoft.com/office/powerpoint/2010/main" val="1396569057"/>
      </p:ext>
    </p:extLst>
  </p:cSld>
  <p:clrMapOvr>
    <a:masterClrMapping/>
  </p:clrMapOvr>
</p:sld>
</file>

<file path=ppt/theme/theme1.xml><?xml version="1.0" encoding="utf-8"?>
<a:theme xmlns:a="http://schemas.openxmlformats.org/drawingml/2006/main" name="Pixel">
  <a:themeElements>
    <a:clrScheme name="自定义 1">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自定义 1">
      <a:majorFont>
        <a:latin typeface="Arial"/>
        <a:ea typeface="隶书"/>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a:spPr>
      <a:bodyPr lIns="18000" tIns="10800" rIns="18000" bIns="10800" rtlCol="0" anchor="ctr"/>
      <a:lstStyle>
        <a:defPPr algn="ctr" eaLnBrk="1" hangingPunct="1">
          <a:lnSpc>
            <a:spcPct val="96000"/>
          </a:lnSpc>
          <a:spcBef>
            <a:spcPct val="0"/>
          </a:spcBef>
          <a:buClrTx/>
          <a:buFontTx/>
          <a:buNone/>
          <a:defRPr b="1" dirty="0">
            <a:solidFill>
              <a:srgbClr val="000099"/>
            </a:solidFill>
            <a:ea typeface="黑体" pitchFamily="49" charset="-122"/>
          </a:defRPr>
        </a:defPPr>
      </a:lstStyle>
    </a:spDef>
    <a:lnDef>
      <a:spPr bwMode="auto">
        <a:ln w="38100">
          <a:solidFill>
            <a:srgbClr val="FF0000"/>
          </a:solidFill>
          <a:tailEnd type="arrow"/>
        </a:ln>
      </a:spPr>
      <a:bodyPr/>
      <a:lstStyle/>
      <a:style>
        <a:lnRef idx="1">
          <a:schemeClr val="accent1"/>
        </a:lnRef>
        <a:fillRef idx="0">
          <a:schemeClr val="accent1"/>
        </a:fillRef>
        <a:effectRef idx="0">
          <a:schemeClr val="accent1"/>
        </a:effectRef>
        <a:fontRef idx="minor">
          <a:schemeClr val="tx1"/>
        </a:fontRef>
      </a:style>
    </a:lnDef>
    <a:txDef>
      <a:spPr>
        <a:noFill/>
        <a:ln w="25400">
          <a:noFill/>
        </a:ln>
      </a:spPr>
      <a:bodyPr wrap="none" rtlCol="0">
        <a:spAutoFit/>
      </a:bodyPr>
      <a:lstStyle>
        <a:defPPr eaLnBrk="1" hangingPunct="1">
          <a:buFont typeface="Wingdings" pitchFamily="2" charset="2"/>
          <a:buNone/>
          <a:defRPr b="1" dirty="0" smtClean="0">
            <a:solidFill>
              <a:srgbClr val="000099"/>
            </a:solidFill>
            <a:ea typeface="黑体" pitchFamily="49" charset="-122"/>
          </a:defRPr>
        </a:defPPr>
      </a:lstStyle>
    </a:tx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
      <a:clrScheme name="Pixel 13">
        <a:dk1>
          <a:srgbClr val="000099"/>
        </a:dk1>
        <a:lt1>
          <a:srgbClr val="FFFFFF"/>
        </a:lt1>
        <a:dk2>
          <a:srgbClr val="CC0000"/>
        </a:dk2>
        <a:lt2>
          <a:srgbClr val="808080"/>
        </a:lt2>
        <a:accent1>
          <a:srgbClr val="FFFF66"/>
        </a:accent1>
        <a:accent2>
          <a:srgbClr val="000099"/>
        </a:accent2>
        <a:accent3>
          <a:srgbClr val="FFFFFF"/>
        </a:accent3>
        <a:accent4>
          <a:srgbClr val="000082"/>
        </a:accent4>
        <a:accent5>
          <a:srgbClr val="FFFFB8"/>
        </a:accent5>
        <a:accent6>
          <a:srgbClr val="00008A"/>
        </a:accent6>
        <a:hlink>
          <a:srgbClr val="CC0000"/>
        </a:hlink>
        <a:folHlink>
          <a:srgbClr val="CCCCE6"/>
        </a:folHlink>
      </a:clrScheme>
      <a:clrMap bg1="lt1" tx1="dk1" bg2="lt2" tx2="dk2" accent1="accent1" accent2="accent2" accent3="accent3" accent4="accent4" accent5="accent5" accent6="accent6" hlink="hlink" folHlink="folHlink"/>
    </a:extraClrScheme>
    <a:extraClrScheme>
      <a:clrScheme name="Pixel 14">
        <a:dk1>
          <a:srgbClr val="000099"/>
        </a:dk1>
        <a:lt1>
          <a:srgbClr val="FFFFFF"/>
        </a:lt1>
        <a:dk2>
          <a:srgbClr val="CC0000"/>
        </a:dk2>
        <a:lt2>
          <a:srgbClr val="0033CC"/>
        </a:lt2>
        <a:accent1>
          <a:srgbClr val="FFFF66"/>
        </a:accent1>
        <a:accent2>
          <a:srgbClr val="000099"/>
        </a:accent2>
        <a:accent3>
          <a:srgbClr val="FFFFFF"/>
        </a:accent3>
        <a:accent4>
          <a:srgbClr val="000082"/>
        </a:accent4>
        <a:accent5>
          <a:srgbClr val="FFFFB8"/>
        </a:accent5>
        <a:accent6>
          <a:srgbClr val="00008A"/>
        </a:accent6>
        <a:hlink>
          <a:srgbClr val="CC0000"/>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15374</TotalTime>
  <Words>6462</Words>
  <Application>Microsoft Office PowerPoint</Application>
  <PresentationFormat>全屏显示(4:3)</PresentationFormat>
  <Paragraphs>962</Paragraphs>
  <Slides>56</Slides>
  <Notes>4</Notes>
  <HiddenSlides>8</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1</vt:i4>
      </vt:variant>
      <vt:variant>
        <vt:lpstr>幻灯片标题</vt:lpstr>
      </vt:variant>
      <vt:variant>
        <vt:i4>56</vt:i4>
      </vt:variant>
    </vt:vector>
  </HeadingPairs>
  <TitlesOfParts>
    <vt:vector size="68" baseType="lpstr">
      <vt:lpstr>仿宋_GB2312</vt:lpstr>
      <vt:lpstr>黑体</vt:lpstr>
      <vt:lpstr>隶书</vt:lpstr>
      <vt:lpstr>Arial</vt:lpstr>
      <vt:lpstr>Calibri</vt:lpstr>
      <vt:lpstr>Cambria Math</vt:lpstr>
      <vt:lpstr>Courier New</vt:lpstr>
      <vt:lpstr>Times New Roman</vt:lpstr>
      <vt:lpstr>Wingdings</vt:lpstr>
      <vt:lpstr>Pixel</vt:lpstr>
      <vt:lpstr>自定义设计方案</vt:lpstr>
      <vt:lpstr>公式</vt:lpstr>
      <vt:lpstr>随机算法</vt:lpstr>
      <vt:lpstr>本章内容</vt:lpstr>
      <vt:lpstr>随机算法的基本概念</vt:lpstr>
      <vt:lpstr>随机算法的基本概念</vt:lpstr>
      <vt:lpstr>随机算法的基本概念</vt:lpstr>
      <vt:lpstr>随机算法的基本概念</vt:lpstr>
      <vt:lpstr>随机算法的基本概念</vt:lpstr>
      <vt:lpstr>随机算法的基本概念</vt:lpstr>
      <vt:lpstr>随机算法的基本概念</vt:lpstr>
      <vt:lpstr>随机数值算法</vt:lpstr>
      <vt:lpstr>随机数值算法</vt:lpstr>
      <vt:lpstr>随机数值算法</vt:lpstr>
      <vt:lpstr>随机数值算法</vt:lpstr>
      <vt:lpstr>随机数值算法</vt:lpstr>
      <vt:lpstr>第k小元素(Las Vegas)</vt:lpstr>
      <vt:lpstr>第k小元素(Las Vegas)</vt:lpstr>
      <vt:lpstr>第k小元素(Las Vegas)</vt:lpstr>
      <vt:lpstr>第k小元素(Las Vegas)</vt:lpstr>
      <vt:lpstr>第k小元素(Las Vegas)</vt:lpstr>
      <vt:lpstr>Sherwood随机化方法</vt:lpstr>
      <vt:lpstr>判断字符串是否相等(Monte Carlo)</vt:lpstr>
      <vt:lpstr>判断字符串是否相等(Monte Carlo)</vt:lpstr>
      <vt:lpstr>判断字符串是否相等(Monte Carlo)</vt:lpstr>
      <vt:lpstr>判断字符串是否相等(Monte Carlo)</vt:lpstr>
      <vt:lpstr>判断字符串是否相等(Monte Carlo)</vt:lpstr>
      <vt:lpstr>子串匹配问题</vt:lpstr>
      <vt:lpstr>子串匹配问题</vt:lpstr>
      <vt:lpstr>子串匹配问题</vt:lpstr>
      <vt:lpstr>子串匹配问题</vt:lpstr>
      <vt:lpstr>子串匹配问题</vt:lpstr>
      <vt:lpstr>子串匹配问题</vt:lpstr>
      <vt:lpstr>子串匹配问题</vt:lpstr>
      <vt:lpstr>子串匹配问题</vt:lpstr>
      <vt:lpstr>子串匹配问题</vt:lpstr>
      <vt:lpstr>子串匹配问题</vt:lpstr>
      <vt:lpstr>子串匹配问题</vt:lpstr>
      <vt:lpstr>子串匹配问题</vt:lpstr>
      <vt:lpstr>子串匹配问题</vt:lpstr>
      <vt:lpstr>子串匹配问题</vt:lpstr>
      <vt:lpstr>最近点对随机算法</vt:lpstr>
      <vt:lpstr>最近点对随机算法</vt:lpstr>
      <vt:lpstr>最近点对随机算法</vt:lpstr>
      <vt:lpstr>最近点对随机算法</vt:lpstr>
      <vt:lpstr>最近点对随机算法</vt:lpstr>
      <vt:lpstr>素数测试</vt:lpstr>
      <vt:lpstr>素数测试</vt:lpstr>
      <vt:lpstr>素数测试</vt:lpstr>
      <vt:lpstr>素数测试</vt:lpstr>
      <vt:lpstr>素数测试</vt:lpstr>
      <vt:lpstr>素数测试</vt:lpstr>
      <vt:lpstr>素数测试</vt:lpstr>
      <vt:lpstr>素数测试</vt:lpstr>
      <vt:lpstr>素数测试</vt:lpstr>
      <vt:lpstr>素数测试</vt:lpstr>
      <vt:lpstr>素数测试</vt:lpstr>
      <vt:lpstr>素数测试</vt:lpstr>
    </vt:vector>
  </TitlesOfParts>
  <Company>计算机系</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100</dc:title>
  <dc:creator>清华大学</dc:creator>
  <cp:lastModifiedBy>f xl</cp:lastModifiedBy>
  <cp:revision>1633</cp:revision>
  <cp:lastPrinted>1601-01-01T00:00:00Z</cp:lastPrinted>
  <dcterms:created xsi:type="dcterms:W3CDTF">2009-06-26T00:04:30Z</dcterms:created>
  <dcterms:modified xsi:type="dcterms:W3CDTF">2020-03-26T19:50:26Z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6</vt:i4>
  </property>
</Properties>
</file>