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32"/>
  </p:notesMasterIdLst>
  <p:handoutMasterIdLst>
    <p:handoutMasterId r:id="rId33"/>
  </p:handoutMasterIdLst>
  <p:sldIdLst>
    <p:sldId id="286" r:id="rId3"/>
    <p:sldId id="277" r:id="rId4"/>
    <p:sldId id="287" r:id="rId5"/>
    <p:sldId id="291" r:id="rId6"/>
    <p:sldId id="288" r:id="rId7"/>
    <p:sldId id="290" r:id="rId8"/>
    <p:sldId id="293" r:id="rId9"/>
    <p:sldId id="292" r:id="rId10"/>
    <p:sldId id="289" r:id="rId11"/>
    <p:sldId id="294" r:id="rId12"/>
    <p:sldId id="310" r:id="rId13"/>
    <p:sldId id="309" r:id="rId14"/>
    <p:sldId id="311" r:id="rId15"/>
    <p:sldId id="312" r:id="rId16"/>
    <p:sldId id="313" r:id="rId17"/>
    <p:sldId id="314" r:id="rId18"/>
    <p:sldId id="295" r:id="rId19"/>
    <p:sldId id="299" r:id="rId20"/>
    <p:sldId id="296" r:id="rId21"/>
    <p:sldId id="300" r:id="rId22"/>
    <p:sldId id="302" r:id="rId23"/>
    <p:sldId id="303" r:id="rId24"/>
    <p:sldId id="297" r:id="rId25"/>
    <p:sldId id="304" r:id="rId26"/>
    <p:sldId id="305" r:id="rId27"/>
    <p:sldId id="298" r:id="rId28"/>
    <p:sldId id="307" r:id="rId29"/>
    <p:sldId id="306" r:id="rId30"/>
    <p:sldId id="30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A8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87111" autoAdjust="0"/>
  </p:normalViewPr>
  <p:slideViewPr>
    <p:cSldViewPr>
      <p:cViewPr varScale="1">
        <p:scale>
          <a:sx n="100" d="100"/>
          <a:sy n="100" d="100"/>
        </p:scale>
        <p:origin x="21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针对第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种情况，</a:t>
                </a:r>
                <a:r>
                  <a:rPr lang="en-US" altLang="zh-CN" dirty="0" err="1" smtClean="0"/>
                  <a:t>Ci</a:t>
                </a:r>
                <a:r>
                  <a:rPr lang="zh-CN" altLang="en-US" dirty="0" smtClean="0"/>
                  <a:t>可满足，必然有一个变量</a:t>
                </a:r>
                <a:r>
                  <a:rPr lang="en-US" altLang="zh-CN" dirty="0" err="1" smtClean="0"/>
                  <a:t>xij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若是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2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，则令</a:t>
                </a:r>
                <a:r>
                  <a:rPr lang="en-US" altLang="zh-CN" dirty="0" smtClean="0"/>
                  <a:t>3CNF-SAT</a:t>
                </a:r>
                <a:r>
                  <a:rPr lang="zh-CN" altLang="en-US" dirty="0" smtClean="0"/>
                  <a:t>中每个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0" i="1" smtClean="0">
                            <a:latin typeface="Cambria Math"/>
                            <a:ea typeface="黑体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/>
                        <a:ea typeface="黑体" pitchFamily="2" charset="-122"/>
                      </a:rPr>
                      <m:t>=0</m:t>
                    </m:r>
                  </m:oMath>
                </a14:m>
                <a:r>
                  <a:rPr lang="zh-CN" altLang="en-US" dirty="0" smtClean="0"/>
                  <a:t>，此时后面每个子句都有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200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2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0" i="1" dirty="0" smtClean="0">
                            <a:latin typeface="Cambria Math"/>
                            <a:ea typeface="黑体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1200" b="0" i="1" dirty="0" smtClean="0">
                        <a:latin typeface="Cambria Math"/>
                        <a:ea typeface="黑体" pitchFamily="2" charset="-122"/>
                      </a:rPr>
                      <m:t>=1</m:t>
                    </m:r>
                  </m:oMath>
                </a14:m>
                <a:r>
                  <a:rPr lang="zh-CN" altLang="en-US" sz="1200" b="0" dirty="0" smtClean="0"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/>
                      <m:t>即每个子句为</m:t>
                    </m:r>
                    <m:r>
                      <m:rPr>
                        <m:nor/>
                      </m:rPr>
                      <a:rPr lang="en-US" altLang="zh-CN" dirty="0" smtClean="0"/>
                      <m:t>1</m:t>
                    </m:r>
                  </m:oMath>
                </a14:m>
                <a:r>
                  <a:rPr lang="zh-CN" altLang="en-US" sz="1200" b="0" dirty="0" smtClean="0">
                    <a:ea typeface="黑体" pitchFamily="2" charset="-122"/>
                  </a:rPr>
                  <a:t>；</a:t>
                </a:r>
                <a:endParaRPr lang="en-US" altLang="zh-CN" sz="1200" b="0" dirty="0" smtClean="0">
                  <a:ea typeface="黑体" pitchFamily="2" charset="-122"/>
                </a:endParaRPr>
              </a:p>
              <a:p>
                <a:r>
                  <a:rPr lang="zh-CN" altLang="en-US" dirty="0" smtClean="0"/>
                  <a:t>若是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(|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|−</m:t>
                        </m:r>
                        <m:r>
                          <a:rPr lang="en-US" altLang="zh-CN" sz="12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12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|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，则令</a:t>
                </a:r>
                <a:r>
                  <a:rPr lang="en-US" altLang="zh-CN" dirty="0" smtClean="0"/>
                  <a:t>3CNF-SAT</a:t>
                </a:r>
                <a:r>
                  <a:rPr lang="zh-CN" altLang="en-US" dirty="0" smtClean="0"/>
                  <a:t>中每个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200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2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0" i="1" dirty="0" smtClean="0">
                            <a:latin typeface="Cambria Math"/>
                            <a:ea typeface="黑体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1200" b="0" i="1" dirty="0" smtClean="0">
                        <a:latin typeface="Cambria Math"/>
                        <a:ea typeface="黑体" pitchFamily="2" charset="-122"/>
                      </a:rPr>
                      <m:t>=</m:t>
                    </m:r>
                  </m:oMath>
                </a14:m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，此时前面每个子句都有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0" i="1" smtClean="0">
                            <a:latin typeface="Cambria Math"/>
                            <a:ea typeface="黑体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/>
                        <a:ea typeface="黑体" pitchFamily="2" charset="-122"/>
                      </a:rPr>
                      <m:t>=1</m:t>
                    </m:r>
                  </m:oMath>
                </a14:m>
                <a:r>
                  <a:rPr lang="zh-CN" altLang="en-US" dirty="0" smtClean="0"/>
                  <a:t>，即每个子句为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否则中间某个</a:t>
                </a:r>
                <a:r>
                  <a:rPr lang="en-US" altLang="zh-CN" dirty="0" err="1" smtClean="0"/>
                  <a:t>xij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，则令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之前的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200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2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0" i="1" dirty="0" smtClean="0">
                            <a:latin typeface="Cambria Math"/>
                            <a:ea typeface="黑体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1200" b="0" i="1" dirty="0" smtClean="0">
                        <a:latin typeface="Cambria Math"/>
                        <a:ea typeface="黑体" pitchFamily="2" charset="-122"/>
                      </a:rPr>
                      <m:t>=</m:t>
                    </m:r>
                  </m:oMath>
                </a14:m>
                <a:r>
                  <a:rPr lang="en-US" altLang="zh-CN" dirty="0" smtClean="0"/>
                  <a:t>0,</a:t>
                </a:r>
                <a:r>
                  <a:rPr lang="zh-CN" altLang="en-US" dirty="0" smtClean="0"/>
                  <a:t>而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之后的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0" i="1" smtClean="0">
                            <a:latin typeface="Cambria Math"/>
                            <a:ea typeface="黑体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1200" b="0" i="1" smtClean="0">
                        <a:latin typeface="Cambria Math"/>
                        <a:ea typeface="黑体" pitchFamily="2" charset="-122"/>
                      </a:rPr>
                      <m:t>=0</m:t>
                    </m:r>
                  </m:oMath>
                </a14:m>
                <a:r>
                  <a:rPr lang="zh-CN" altLang="en-US" dirty="0" smtClean="0"/>
                  <a:t>，这样每个子句都为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针对第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种情况，</a:t>
                </a:r>
                <a:r>
                  <a:rPr lang="en-US" altLang="zh-CN" dirty="0" err="1" smtClean="0"/>
                  <a:t>Ci</a:t>
                </a:r>
                <a:r>
                  <a:rPr lang="zh-CN" altLang="en-US" dirty="0" smtClean="0"/>
                  <a:t>可满足，必然有一个变量</a:t>
                </a:r>
                <a:r>
                  <a:rPr lang="en-US" altLang="zh-CN" dirty="0" err="1" smtClean="0"/>
                  <a:t>xij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若是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𝒙</a:t>
                </a:r>
                <a:r>
                  <a:rPr lang="en-US" altLang="zh-CN" sz="1200" i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𝒊𝟏</a:t>
                </a:r>
                <a:r>
                  <a:rPr lang="en-US" altLang="zh-CN" sz="1200" i="0">
                    <a:latin typeface="Cambria Math"/>
                    <a:ea typeface="Cambria Math"/>
                  </a:rPr>
                  <a:t>∨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𝒙_𝒊𝟐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，则令</a:t>
                </a:r>
                <a:r>
                  <a:rPr lang="en-US" altLang="zh-CN" dirty="0" smtClean="0"/>
                  <a:t>3CNF-SAT</a:t>
                </a:r>
                <a:r>
                  <a:rPr lang="zh-CN" altLang="en-US" dirty="0" smtClean="0"/>
                  <a:t>中每个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𝒚</a:t>
                </a:r>
                <a:r>
                  <a:rPr lang="en-US" altLang="zh-CN" sz="1200" i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𝒊</a:t>
                </a:r>
                <a:r>
                  <a:rPr lang="en-US" altLang="zh-CN" sz="1200" b="0" i="0" smtClean="0">
                    <a:latin typeface="Cambria Math"/>
                    <a:ea typeface="黑体" pitchFamily="2" charset="-122"/>
                  </a:rPr>
                  <a:t>𝑗=0</a:t>
                </a:r>
                <a:r>
                  <a:rPr lang="zh-CN" altLang="en-US" dirty="0" smtClean="0"/>
                  <a:t>，此时后面每个子句都有</a:t>
                </a:r>
                <a:r>
                  <a:rPr lang="en-US" altLang="zh-CN" sz="1200" i="0" dirty="0">
                    <a:latin typeface="Cambria Math"/>
                    <a:ea typeface="黑体" pitchFamily="2" charset="-122"/>
                  </a:rPr>
                  <a:t>𝒚 ̅</a:t>
                </a:r>
                <a:r>
                  <a:rPr lang="en-US" altLang="zh-CN" sz="1200" i="0" dirty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i="0" dirty="0">
                    <a:latin typeface="Cambria Math"/>
                    <a:ea typeface="黑体" pitchFamily="2" charset="-122"/>
                  </a:rPr>
                  <a:t>𝒊</a:t>
                </a:r>
                <a:r>
                  <a:rPr lang="en-US" altLang="zh-CN" sz="1200" b="0" i="0" dirty="0" smtClean="0">
                    <a:latin typeface="Cambria Math"/>
                    <a:ea typeface="黑体" pitchFamily="2" charset="-122"/>
                  </a:rPr>
                  <a:t>𝑗=1</a:t>
                </a:r>
                <a:r>
                  <a:rPr lang="zh-CN" altLang="en-US" sz="1200" b="0" dirty="0" smtClean="0">
                    <a:ea typeface="黑体" pitchFamily="2" charset="-122"/>
                  </a:rPr>
                  <a:t>，</a:t>
                </a:r>
                <a:r>
                  <a:rPr lang="zh-CN" altLang="en-US" i="0" dirty="0" smtClean="0">
                    <a:latin typeface="Cambria Math"/>
                  </a:rPr>
                  <a:t>"即每个子句为</a:t>
                </a:r>
                <a:r>
                  <a:rPr lang="en-US" altLang="zh-CN" i="0" dirty="0" smtClean="0">
                    <a:latin typeface="Cambria Math"/>
                  </a:rPr>
                  <a:t>1</a:t>
                </a:r>
                <a:r>
                  <a:rPr lang="zh-CN" altLang="en-US" i="0" dirty="0" smtClean="0"/>
                  <a:t>"</a:t>
                </a:r>
                <a:r>
                  <a:rPr lang="zh-CN" altLang="en-US" sz="1200" b="0" dirty="0" smtClean="0">
                    <a:ea typeface="黑体" pitchFamily="2" charset="-122"/>
                  </a:rPr>
                  <a:t>；</a:t>
                </a:r>
                <a:endParaRPr lang="en-US" altLang="zh-CN" sz="1200" b="0" dirty="0" smtClean="0">
                  <a:ea typeface="黑体" pitchFamily="2" charset="-122"/>
                </a:endParaRPr>
              </a:p>
              <a:p>
                <a:r>
                  <a:rPr lang="zh-CN" altLang="en-US" dirty="0" smtClean="0"/>
                  <a:t>若是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𝒙</a:t>
                </a:r>
                <a:r>
                  <a:rPr lang="en-US" altLang="zh-CN" sz="1200" i="0" smtClean="0">
                    <a:latin typeface="Cambria Math"/>
                    <a:ea typeface="黑体" pitchFamily="2" charset="-122"/>
                  </a:rPr>
                  <a:t>_(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𝒊(|𝑪_𝒊 |−</a:t>
                </a:r>
                <a:r>
                  <a:rPr lang="en-US" altLang="zh-CN" sz="1200" b="1" i="0">
                    <a:latin typeface="Cambria Math"/>
                    <a:ea typeface="黑体" pitchFamily="2" charset="-122"/>
                  </a:rPr>
                  <a:t>𝟏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)</a:t>
                </a:r>
                <a:r>
                  <a:rPr lang="en-US" altLang="zh-CN" sz="1200" i="0" smtClean="0">
                    <a:latin typeface="Cambria Math"/>
                    <a:ea typeface="黑体" pitchFamily="2" charset="-122"/>
                  </a:rPr>
                  <a:t>)</a:t>
                </a:r>
                <a:r>
                  <a:rPr lang="en-US" altLang="zh-CN" sz="1200" i="0">
                    <a:latin typeface="Cambria Math"/>
                    <a:ea typeface="Cambria Math"/>
                  </a:rPr>
                  <a:t>∨</a:t>
                </a:r>
                <a:r>
                  <a:rPr lang="en-US" altLang="zh-CN" sz="1200" b="1" i="0">
                    <a:latin typeface="Cambria Math"/>
                    <a:ea typeface="黑体" pitchFamily="2" charset="-122"/>
                  </a:rPr>
                  <a:t>𝒙_(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𝒊|𝑪_𝒊 |)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，则令</a:t>
                </a:r>
                <a:r>
                  <a:rPr lang="en-US" altLang="zh-CN" dirty="0" smtClean="0"/>
                  <a:t>3CNF-SAT</a:t>
                </a:r>
                <a:r>
                  <a:rPr lang="zh-CN" altLang="en-US" dirty="0" smtClean="0"/>
                  <a:t>中每个</a:t>
                </a:r>
                <a:r>
                  <a:rPr lang="en-US" altLang="zh-CN" sz="1200" i="0" dirty="0">
                    <a:latin typeface="Cambria Math"/>
                    <a:ea typeface="黑体" pitchFamily="2" charset="-122"/>
                  </a:rPr>
                  <a:t>𝒚 ̅</a:t>
                </a:r>
                <a:r>
                  <a:rPr lang="en-US" altLang="zh-CN" sz="1200" i="0" dirty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i="0" dirty="0">
                    <a:latin typeface="Cambria Math"/>
                    <a:ea typeface="黑体" pitchFamily="2" charset="-122"/>
                  </a:rPr>
                  <a:t>𝒊</a:t>
                </a:r>
                <a:r>
                  <a:rPr lang="en-US" altLang="zh-CN" sz="1200" b="0" i="0" dirty="0" smtClean="0">
                    <a:latin typeface="Cambria Math"/>
                    <a:ea typeface="黑体" pitchFamily="2" charset="-122"/>
                  </a:rPr>
                  <a:t>𝑗=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，此时前面每个子句都有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𝒚</a:t>
                </a:r>
                <a:r>
                  <a:rPr lang="en-US" altLang="zh-CN" sz="1200" i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𝒊</a:t>
                </a:r>
                <a:r>
                  <a:rPr lang="en-US" altLang="zh-CN" sz="1200" b="0" i="0" smtClean="0">
                    <a:latin typeface="Cambria Math"/>
                    <a:ea typeface="黑体" pitchFamily="2" charset="-122"/>
                  </a:rPr>
                  <a:t>𝑗=</a:t>
                </a:r>
                <a:r>
                  <a:rPr lang="en-US" altLang="zh-CN" sz="1200" b="0" i="0" smtClean="0">
                    <a:latin typeface="Cambria Math"/>
                    <a:ea typeface="黑体" pitchFamily="2" charset="-122"/>
                  </a:rPr>
                  <a:t>1</a:t>
                </a:r>
                <a:r>
                  <a:rPr lang="zh-CN" altLang="en-US" dirty="0" smtClean="0"/>
                  <a:t>，即每个子句为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否则中间某个</a:t>
                </a:r>
                <a:r>
                  <a:rPr lang="en-US" altLang="zh-CN" dirty="0" err="1" smtClean="0"/>
                  <a:t>xij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，则令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之前的</a:t>
                </a:r>
                <a:r>
                  <a:rPr lang="en-US" altLang="zh-CN" sz="1200" i="0" dirty="0">
                    <a:latin typeface="Cambria Math"/>
                    <a:ea typeface="黑体" pitchFamily="2" charset="-122"/>
                  </a:rPr>
                  <a:t>𝒚 ̅</a:t>
                </a:r>
                <a:r>
                  <a:rPr lang="en-US" altLang="zh-CN" sz="1200" i="0" dirty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i="0" dirty="0">
                    <a:latin typeface="Cambria Math"/>
                    <a:ea typeface="黑体" pitchFamily="2" charset="-122"/>
                  </a:rPr>
                  <a:t>𝒊</a:t>
                </a:r>
                <a:r>
                  <a:rPr lang="en-US" altLang="zh-CN" sz="1200" b="0" i="0" dirty="0" smtClean="0">
                    <a:latin typeface="Cambria Math"/>
                    <a:ea typeface="黑体" pitchFamily="2" charset="-122"/>
                  </a:rPr>
                  <a:t>𝑘</a:t>
                </a:r>
                <a:r>
                  <a:rPr lang="en-US" altLang="zh-CN" sz="1200" b="0" i="0" dirty="0" smtClean="0">
                    <a:latin typeface="Cambria Math"/>
                    <a:ea typeface="黑体" pitchFamily="2" charset="-122"/>
                  </a:rPr>
                  <a:t>=</a:t>
                </a:r>
                <a:r>
                  <a:rPr lang="en-US" altLang="zh-CN" dirty="0" smtClean="0"/>
                  <a:t>0,</a:t>
                </a:r>
                <a:r>
                  <a:rPr lang="zh-CN" altLang="en-US" dirty="0" smtClean="0"/>
                  <a:t>而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之后的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𝒚</a:t>
                </a:r>
                <a:r>
                  <a:rPr lang="en-US" altLang="zh-CN" sz="1200" i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𝒊</a:t>
                </a:r>
                <a:r>
                  <a:rPr lang="en-US" altLang="zh-CN" sz="1200" b="0" i="0" smtClean="0">
                    <a:latin typeface="Cambria Math"/>
                    <a:ea typeface="黑体" pitchFamily="2" charset="-122"/>
                  </a:rPr>
                  <a:t>𝑘</a:t>
                </a:r>
                <a:r>
                  <a:rPr lang="en-US" altLang="zh-CN" sz="1200" b="0" i="0" smtClean="0">
                    <a:latin typeface="Cambria Math"/>
                    <a:ea typeface="黑体" pitchFamily="2" charset="-122"/>
                  </a:rPr>
                  <a:t>=</a:t>
                </a:r>
                <a:r>
                  <a:rPr lang="en-US" altLang="zh-CN" sz="1200" b="0" i="0" smtClean="0">
                    <a:latin typeface="Cambria Math"/>
                    <a:ea typeface="黑体" pitchFamily="2" charset="-122"/>
                  </a:rPr>
                  <a:t>0</a:t>
                </a:r>
                <a:r>
                  <a:rPr lang="zh-CN" altLang="en-US" dirty="0" smtClean="0"/>
                  <a:t>，这样每个子句都为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420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针对第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种情况，必然有一个变量</a:t>
                </a:r>
                <a:r>
                  <a:rPr lang="en-US" altLang="zh-CN" dirty="0" err="1" smtClean="0"/>
                  <a:t>xij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。否则，假设所有</a:t>
                </a:r>
                <a:r>
                  <a:rPr lang="en-US" altLang="zh-CN" dirty="0" err="1" smtClean="0"/>
                  <a:t>xij</a:t>
                </a:r>
                <a:r>
                  <a:rPr lang="zh-CN" altLang="en-US" dirty="0" smtClean="0"/>
                  <a:t>都为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，则第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个子句中</a:t>
                </a:r>
                <a:r>
                  <a:rPr lang="en-US" altLang="zh-CN" dirty="0" smtClean="0"/>
                  <a:t>yi1</a:t>
                </a:r>
                <a:r>
                  <a:rPr lang="zh-CN" altLang="en-US" dirty="0" smtClean="0"/>
                  <a:t>必须为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，第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个子句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dirty="0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2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200" b="1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200" b="1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1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 smtClean="0"/>
                  <a:t>=0,</a:t>
                </a: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2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 smtClean="0"/>
                  <a:t>必须为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，以此类推，得到最后一个子句为</a:t>
                </a:r>
                <a:r>
                  <a:rPr lang="en-US" altLang="zh-CN" dirty="0" smtClean="0"/>
                  <a:t>0</a:t>
                </a:r>
                <a:r>
                  <a:rPr lang="zh-CN" altLang="en-US" smtClean="0"/>
                  <a:t>，矛盾。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针对第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种情况，必然有一个变量</a:t>
                </a:r>
                <a:r>
                  <a:rPr lang="en-US" altLang="zh-CN" dirty="0" err="1" smtClean="0"/>
                  <a:t>xij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。否则，假设所有</a:t>
                </a:r>
                <a:r>
                  <a:rPr lang="en-US" altLang="zh-CN" dirty="0" err="1" smtClean="0"/>
                  <a:t>xij</a:t>
                </a:r>
                <a:r>
                  <a:rPr lang="zh-CN" altLang="en-US" dirty="0" smtClean="0"/>
                  <a:t>都为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，则第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个子句中</a:t>
                </a:r>
                <a:r>
                  <a:rPr lang="en-US" altLang="zh-CN" dirty="0" smtClean="0"/>
                  <a:t>yi1</a:t>
                </a:r>
                <a:r>
                  <a:rPr lang="zh-CN" altLang="en-US" dirty="0" smtClean="0"/>
                  <a:t>必须为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，第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个子句</a:t>
                </a:r>
                <a:r>
                  <a:rPr lang="en-US" altLang="zh-CN" sz="1200" b="1" i="0" dirty="0">
                    <a:latin typeface="Cambria Math"/>
                    <a:ea typeface="黑体" pitchFamily="2" charset="-122"/>
                  </a:rPr>
                  <a:t>𝒚 ̅</a:t>
                </a:r>
                <a:r>
                  <a:rPr lang="en-US" altLang="zh-CN" sz="1200" b="1" i="0" dirty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b="1" i="0" dirty="0">
                    <a:latin typeface="Cambria Math"/>
                    <a:ea typeface="黑体" pitchFamily="2" charset="-122"/>
                  </a:rPr>
                  <a:t>𝒊𝟏</a:t>
                </a:r>
                <a:r>
                  <a:rPr lang="en-US" altLang="zh-CN" dirty="0" smtClean="0"/>
                  <a:t>=0,</a:t>
                </a:r>
                <a:r>
                  <a:rPr lang="zh-CN" altLang="en-US" dirty="0" smtClean="0"/>
                  <a:t>则</a:t>
                </a:r>
                <a:r>
                  <a:rPr lang="en-US" altLang="zh-CN" sz="1200" b="1" i="0">
                    <a:latin typeface="Cambria Math"/>
                    <a:ea typeface="黑体" pitchFamily="2" charset="-122"/>
                  </a:rPr>
                  <a:t>𝒚</a:t>
                </a:r>
                <a:r>
                  <a:rPr lang="en-US" altLang="zh-CN" sz="1200" b="1" i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b="1" i="0">
                    <a:latin typeface="Cambria Math"/>
                    <a:ea typeface="黑体" pitchFamily="2" charset="-122"/>
                  </a:rPr>
                  <a:t>𝒊𝟐</a:t>
                </a:r>
                <a:r>
                  <a:rPr lang="zh-CN" altLang="en-US" dirty="0" smtClean="0"/>
                  <a:t>必须为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，以此类推，得到最后一个子句为</a:t>
                </a:r>
                <a:r>
                  <a:rPr lang="en-US" altLang="zh-CN" dirty="0" smtClean="0"/>
                  <a:t>0</a:t>
                </a:r>
                <a:r>
                  <a:rPr lang="zh-CN" altLang="en-US" smtClean="0"/>
                  <a:t>，矛盾。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420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008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0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0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 smtClean="0">
                <a:latin typeface="仿宋_GB2312" pitchFamily="49" charset="-122"/>
              </a:rPr>
              <a:t>东南大学计算机学院 方效林</a:t>
            </a:r>
            <a:endParaRPr lang="en-US" altLang="zh-CN" sz="3600" dirty="0" smtClean="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dirty="0" smtClean="0"/>
              <a:t>NP</a:t>
            </a:r>
            <a:r>
              <a:rPr lang="zh-CN" altLang="en-US" sz="5400" dirty="0" smtClean="0"/>
              <a:t>完</a:t>
            </a:r>
            <a:r>
              <a:rPr lang="zh-CN" altLang="en-US" sz="5400" dirty="0" smtClean="0">
                <a:latin typeface="+mj-ea"/>
              </a:rPr>
              <a:t>全问题</a:t>
            </a:r>
            <a:endParaRPr lang="en-US" altLang="zh-CN" sz="5400" dirty="0" smtClean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en-US" dirty="0" smtClean="0"/>
              <a:t>完全问题证明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证明问题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是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完全问题分两步：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en-US" altLang="zh-CN" dirty="0">
                <a:latin typeface="Arial" charset="0"/>
                <a:ea typeface="黑体" pitchFamily="2" charset="-122"/>
              </a:rPr>
              <a:t>A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是</a:t>
            </a:r>
            <a:r>
              <a:rPr lang="zh-CN" altLang="en-US" dirty="0">
                <a:latin typeface="Arial" charset="0"/>
                <a:ea typeface="黑体" pitchFamily="2" charset="-122"/>
              </a:rPr>
              <a:t>一个</a:t>
            </a:r>
            <a:r>
              <a:rPr lang="en-US" altLang="zh-CN" dirty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问题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多项式时间可</a:t>
            </a:r>
            <a:r>
              <a:rPr lang="zh-CN" altLang="en-US" dirty="0">
                <a:latin typeface="Arial" charset="0"/>
                <a:ea typeface="黑体" pitchFamily="2" charset="-122"/>
              </a:rPr>
              <a:t>验证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解是否正确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endParaRPr lang="zh-CN" altLang="en-US" dirty="0">
              <a:latin typeface="Arial" charset="0"/>
              <a:ea typeface="黑体" pitchFamily="2" charset="-122"/>
            </a:endParaRPr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zh-CN" altLang="en-US" dirty="0" smtClean="0">
                <a:latin typeface="Arial" charset="0"/>
                <a:ea typeface="黑体" pitchFamily="2" charset="-122"/>
              </a:rPr>
              <a:t>从一个已知的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完全问题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A’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，多项式时间规约到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的一个实例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A’’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，证明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A’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有解当且仅当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A’’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有解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marL="1371600" lvl="2" indent="-514350">
              <a:buSzPct val="55000"/>
            </a:pP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endParaRPr lang="zh-CN" altLang="en-US" dirty="0">
              <a:latin typeface="Arial" charset="0"/>
              <a:ea typeface="黑体" pitchFamily="2" charset="-122"/>
            </a:endParaRPr>
          </a:p>
          <a:p>
            <a:pPr lvl="1"/>
            <a:endParaRPr lang="zh-CN" altLang="zh-CN" dirty="0" smtClean="0">
              <a:latin typeface="Arial" charset="0"/>
              <a:ea typeface="黑体" pitchFamily="2" charset="-122"/>
            </a:endParaRPr>
          </a:p>
          <a:p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10</a:t>
            </a:fld>
            <a:endParaRPr lang="en-US" altLang="zh-CN" dirty="0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6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CNF-SAT</a:t>
                </a:r>
                <a:r>
                  <a:rPr lang="zh-CN" altLang="en-US" dirty="0" smtClean="0"/>
                  <a:t>问题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可满足问题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布尔变量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0" dirty="0" smtClean="0">
                        <a:latin typeface="Cambria Math"/>
                        <a:ea typeface="黑体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0" dirty="0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,</m:t>
                    </m:r>
                    <m:r>
                      <a:rPr lang="en-US" altLang="zh-CN" b="1" i="0" dirty="0" smtClean="0">
                        <a:latin typeface="Cambria Math"/>
                        <a:ea typeface="黑体" pitchFamily="2" charset="-122"/>
                      </a:rPr>
                      <m:t>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0" dirty="0" smtClean="0">
                            <a:latin typeface="Cambria Math"/>
                            <a:ea typeface="黑体" pitchFamily="2" charset="-122"/>
                          </a:rPr>
                          <m:t>𝐧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，和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子句，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子句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是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个或多个个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文字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变量或变量的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非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的析取操作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 smtClean="0">
                    <a:ea typeface="黑体" pitchFamily="2" charset="-122"/>
                  </a:rPr>
                  <a:t>如：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b="1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b="1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b="1" i="0" dirty="0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b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0" dirty="0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b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0" dirty="0" smtClean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b="1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b="1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给定这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个子句的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合取范式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𝟕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∧⋯∧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问该合取范式的值可否为真？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Cook</a:t>
            </a:r>
            <a:r>
              <a:rPr lang="zh-CN" altLang="en-US" dirty="0" smtClean="0"/>
              <a:t>定理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可满足问题是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 </a:t>
            </a:r>
            <a:r>
              <a:rPr lang="en-US" altLang="zh-CN" dirty="0" smtClean="0"/>
              <a:t>(CNF-SAT</a:t>
            </a:r>
            <a:r>
              <a:rPr lang="zh-CN" altLang="zh-CN" dirty="0"/>
              <a:t>∈</a:t>
            </a:r>
            <a:r>
              <a:rPr lang="en-US" altLang="zh-CN" dirty="0" smtClean="0"/>
              <a:t>NP-C)</a:t>
            </a:r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51620" y="2589914"/>
            <a:ext cx="6804756" cy="55399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3000" b="1" kern="0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其证明过程用到非确定图灵机</a:t>
            </a:r>
            <a:r>
              <a:rPr lang="zh-CN" altLang="en-US" sz="3000" b="1" kern="0" dirty="0" smtClean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理论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6925" y="3320988"/>
            <a:ext cx="66607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SAT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4412" y="4034823"/>
            <a:ext cx="891099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3-SAT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4689140"/>
            <a:ext cx="1728440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3-Dimentional Matching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8664" y="5687960"/>
            <a:ext cx="1174631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Partition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7985" y="4689140"/>
            <a:ext cx="162018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Vertex Cover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9952" y="5517232"/>
            <a:ext cx="1176611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Hamilton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00092" y="5517232"/>
            <a:ext cx="891099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Clique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 bwMode="auto">
          <a:xfrm>
            <a:off x="4229962" y="3690320"/>
            <a:ext cx="0" cy="34450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0"/>
          </p:cNvCxnSpPr>
          <p:nvPr/>
        </p:nvCxnSpPr>
        <p:spPr bwMode="auto">
          <a:xfrm flipH="1">
            <a:off x="3275980" y="4404155"/>
            <a:ext cx="598195" cy="2849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0" idx="0"/>
          </p:cNvCxnSpPr>
          <p:nvPr/>
        </p:nvCxnSpPr>
        <p:spPr bwMode="auto">
          <a:xfrm>
            <a:off x="4553998" y="4404155"/>
            <a:ext cx="684077" cy="2849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9" idx="0"/>
          </p:cNvCxnSpPr>
          <p:nvPr/>
        </p:nvCxnSpPr>
        <p:spPr bwMode="auto">
          <a:xfrm>
            <a:off x="3275980" y="5335471"/>
            <a:ext cx="0" cy="3524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1" idx="0"/>
          </p:cNvCxnSpPr>
          <p:nvPr/>
        </p:nvCxnSpPr>
        <p:spPr bwMode="auto">
          <a:xfrm flipH="1">
            <a:off x="4728258" y="5058472"/>
            <a:ext cx="347798" cy="4587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0"/>
          </p:cNvCxnSpPr>
          <p:nvPr/>
        </p:nvCxnSpPr>
        <p:spPr bwMode="auto">
          <a:xfrm>
            <a:off x="5400092" y="5058472"/>
            <a:ext cx="445550" cy="4587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3CNF-SAT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问题是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完全问题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问题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个布尔变元和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个子句，子句是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个文字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变元或变元的非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的析取操作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问这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个子句的合取范式的值可否为真？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𝟕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∧⋯∧</m:t>
                    </m:r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𝟔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420972" y="4212667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0437" y="4185084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6296" y="4212667"/>
            <a:ext cx="556563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Cm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3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3CNF-SAT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问题是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完全问题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证明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显然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是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NP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问题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多项式时间可判定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将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CNF-SAT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归约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多项式时间转换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到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3CNF-SAT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CNF-SAT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中各子句中文字个数可能为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或≥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个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时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,  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。增加两个布尔变量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𝑼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0" smtClean="0">
                            <a:latin typeface="Cambria Math"/>
                            <a:ea typeface="黑体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zh-CN" altLang="en-US" sz="2000" b="1" i="1" smtClean="0">
                        <a:latin typeface="Cambria Math"/>
                        <a:ea typeface="黑体" pitchFamily="2" charset="-122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子句变换为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sz="2000" b="1" i="1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 smtClean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 smtClean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dirty="0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 smtClean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 smtClean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dirty="0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dirty="0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sz="2000" i="1" dirty="0" smtClean="0">
                  <a:latin typeface="Cambria Math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𝟐</m:t>
                    </m:r>
                  </m:oMath>
                </a14:m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时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,  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Cambria Math"/>
                    <a:ea typeface="黑体" pitchFamily="2" charset="-122"/>
                  </a:rPr>
                  <a:t>。增加一个布尔变量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𝑼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i="1" smtClean="0">
                            <a:latin typeface="Cambria Math"/>
                            <a:ea typeface="黑体" pitchFamily="2" charset="-122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Cambria Math"/>
                    <a:ea typeface="黑体" pitchFamily="2" charset="-122"/>
                  </a:rPr>
                  <a:t>，子句变换为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dirty="0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Cambria Math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𝟑</m:t>
                    </m:r>
                  </m:oMath>
                </a14:m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时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, 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Cambria Math"/>
                    <a:ea typeface="黑体" pitchFamily="2" charset="-122"/>
                  </a:rPr>
                  <a:t>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Cambria Math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𝟑</m:t>
                    </m:r>
                  </m:oMath>
                </a14:m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时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,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altLang="zh-CN" sz="2000" b="1" i="1" smtClean="0">
                        <a:latin typeface="Cambria Math"/>
                        <a:ea typeface="Cambria Math"/>
                      </a:rPr>
                      <m:t>…</m:t>
                    </m:r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|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。增加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−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𝟑</m:t>
                    </m:r>
                  </m:oMath>
                </a14:m>
                <a:r>
                  <a:rPr lang="zh-CN" altLang="en-US" sz="2000" dirty="0" smtClean="0">
                    <a:latin typeface="Cambria Math"/>
                    <a:ea typeface="黑体" pitchFamily="2" charset="-122"/>
                  </a:rPr>
                  <a:t>个布尔变量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𝑼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>
                            <a:latin typeface="Cambria Math"/>
                            <a:ea typeface="黑体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(|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itchFamily="2" charset="-122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  <a:ea typeface="黑体" pitchFamily="2" charset="-122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|−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 smtClean="0">
                    <a:latin typeface="Cambria Math"/>
                    <a:ea typeface="黑体" pitchFamily="2" charset="-122"/>
                  </a:rPr>
                  <a:t>，子句变换为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000" b="1" i="1" smtClean="0">
                        <a:latin typeface="Cambria Math"/>
                        <a:ea typeface="Cambria Math"/>
                      </a:rPr>
                      <m:t>…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dirty="0" smtClean="0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Cambria Math"/>
                      </a:rPr>
                      <m:t>∧…∧</m:t>
                    </m:r>
                  </m:oMath>
                </a14:m>
                <a:r>
                  <a:rPr lang="en-US" altLang="zh-CN" sz="2000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(|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|−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(|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|−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|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sz="2000" dirty="0">
                  <a:latin typeface="Cambria Math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2"/>
                <a:stretch>
                  <a:fillRect l="-296" t="-2041" r="-741" b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3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3CNF-SAT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问题是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完全问题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证明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显然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是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NP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问题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多项式时间可判定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pPr lvl="1"/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将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CNF-SAT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归约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多项式时间转换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到某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实例</a:t>
                </a:r>
                <a:endParaRPr lang="en-US" altLang="zh-CN" sz="2300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300" dirty="0" smtClean="0">
                    <a:latin typeface="Cambria Math"/>
                    <a:ea typeface="黑体" pitchFamily="2" charset="-122"/>
                  </a:rPr>
                  <a:t>证明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CNF-SAT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可满足当且仅当构造的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可满足</a:t>
                </a:r>
                <a:endParaRPr lang="en-US" altLang="zh-CN" sz="23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必要性：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 CNF-SAT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可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满足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每个子句都可满足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则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可满足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。</a:t>
                </a:r>
                <a:r>
                  <a:rPr lang="en-US" altLang="zh-CN" sz="2000" dirty="0" smtClean="0">
                    <a:ea typeface="黑体" pitchFamily="2" charset="-122"/>
                  </a:rPr>
                  <a:t> 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7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7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700" b="1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7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700" b="1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700" b="1" i="1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700" b="1" dirty="0" smtClean="0">
                    <a:latin typeface="Arial" charset="0"/>
                    <a:ea typeface="黑体" pitchFamily="2" charset="-122"/>
                  </a:rPr>
                  <a:t>时可满足</a:t>
                </a:r>
                <a:r>
                  <a:rPr lang="en-US" altLang="zh-CN" sz="1700" b="1" dirty="0" smtClean="0">
                    <a:latin typeface="Arial" charset="0"/>
                    <a:ea typeface="黑体" pitchFamily="2" charset="-122"/>
                  </a:rPr>
                  <a:t>,</a:t>
                </a:r>
                <a:r>
                  <a:rPr lang="en-US" altLang="zh-CN" sz="1800" b="1" dirty="0" smtClean="0">
                    <a:ea typeface="黑体" pitchFamily="2" charset="-122"/>
                  </a:rPr>
                  <a:t> </a:t>
                </a:r>
                <a:r>
                  <a:rPr lang="zh-CN" altLang="en-US" sz="1800" b="1" dirty="0" smtClean="0">
                    <a:ea typeface="黑体" pitchFamily="2" charset="-122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700" b="1" dirty="0" smtClean="0">
                    <a:latin typeface="Cambria Math"/>
                    <a:ea typeface="黑体" pitchFamily="2" charset="-122"/>
                  </a:rPr>
                  <a:t>，得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700" b="1" dirty="0" smtClean="0">
                  <a:latin typeface="Cambria Math"/>
                  <a:ea typeface="黑体" pitchFamily="2" charset="-122"/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𝟐</m:t>
                    </m:r>
                  </m:oMath>
                </a14:m>
                <a:r>
                  <a:rPr lang="zh-CN" altLang="en-US" sz="1800" b="1" dirty="0" smtClean="0">
                    <a:latin typeface="Arial" charset="0"/>
                    <a:ea typeface="黑体" pitchFamily="2" charset="-122"/>
                  </a:rPr>
                  <a:t>时可满足</a:t>
                </a:r>
                <a:r>
                  <a:rPr lang="en-US" altLang="zh-CN" sz="1800" b="1" dirty="0" smtClean="0">
                    <a:latin typeface="Arial" charset="0"/>
                    <a:ea typeface="黑体" pitchFamily="2" charset="-122"/>
                  </a:rPr>
                  <a:t>, </a:t>
                </a:r>
                <a:r>
                  <a:rPr lang="zh-CN" altLang="en-US" sz="1800" b="1" dirty="0">
                    <a:latin typeface="Arial" charset="0"/>
                    <a:ea typeface="黑体" pitchFamily="2" charset="-122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0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0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700" b="1" dirty="0" smtClean="0">
                    <a:latin typeface="Cambria Math"/>
                    <a:ea typeface="黑体" pitchFamily="2" charset="-122"/>
                  </a:rPr>
                  <a:t>，得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700" b="1" dirty="0" smtClean="0">
                  <a:latin typeface="Cambria Math"/>
                  <a:ea typeface="黑体" pitchFamily="2" charset="-122"/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𝟑</m:t>
                    </m:r>
                  </m:oMath>
                </a14:m>
                <a:r>
                  <a:rPr lang="zh-CN" altLang="en-US" sz="1800" b="1" dirty="0">
                    <a:latin typeface="Arial" charset="0"/>
                    <a:ea typeface="黑体" pitchFamily="2" charset="-122"/>
                  </a:rPr>
                  <a:t>时可满足</a:t>
                </a:r>
                <a:r>
                  <a:rPr lang="en-US" altLang="zh-CN" sz="1800" b="1" dirty="0">
                    <a:latin typeface="Arial" charset="0"/>
                    <a:ea typeface="黑体" pitchFamily="2" charset="-122"/>
                  </a:rPr>
                  <a:t>, </a:t>
                </a:r>
                <a:r>
                  <a:rPr lang="zh-CN" altLang="en-US" sz="1800" b="1" dirty="0">
                    <a:latin typeface="Arial" charset="0"/>
                    <a:ea typeface="黑体" pitchFamily="2" charset="-122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800" b="1" dirty="0" smtClean="0">
                    <a:latin typeface="Cambria Math"/>
                    <a:ea typeface="黑体" pitchFamily="2" charset="-122"/>
                  </a:rPr>
                  <a:t>，得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800" b="1" dirty="0" smtClean="0">
                  <a:latin typeface="Cambria Math"/>
                  <a:ea typeface="黑体" pitchFamily="2" charset="-122"/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𝟑</m:t>
                    </m:r>
                  </m:oMath>
                </a14:m>
                <a:r>
                  <a:rPr lang="zh-CN" altLang="en-US" sz="1800" b="1" dirty="0">
                    <a:latin typeface="Arial" charset="0"/>
                    <a:ea typeface="黑体" pitchFamily="2" charset="-122"/>
                  </a:rPr>
                  <a:t>时可满足</a:t>
                </a:r>
                <a:r>
                  <a:rPr lang="en-US" altLang="zh-CN" sz="1800" b="1" dirty="0">
                    <a:latin typeface="Arial" charset="0"/>
                    <a:ea typeface="黑体" pitchFamily="2" charset="-122"/>
                  </a:rPr>
                  <a:t>, </a:t>
                </a:r>
                <a:r>
                  <a:rPr lang="zh-CN" altLang="en-US" sz="1800" b="1" dirty="0">
                    <a:latin typeface="Arial" charset="0"/>
                    <a:ea typeface="黑体" pitchFamily="2" charset="-122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∨…∨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800" b="1" dirty="0" smtClean="0">
                    <a:latin typeface="Cambria Math"/>
                    <a:ea typeface="黑体" pitchFamily="2" charset="-122"/>
                  </a:rPr>
                  <a:t>，得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=(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b="1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en-US" altLang="zh-CN" sz="1800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∧…∧</m:t>
                    </m:r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b="1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  <m:t>𝒊𝒌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en-US" altLang="zh-CN" sz="1800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∧…∧</m:t>
                    </m:r>
                  </m:oMath>
                </a14:m>
                <a:r>
                  <a:rPr lang="en-US" altLang="zh-CN" sz="1800" b="1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1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d>
                              <m:dPr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b="1" i="1" dirty="0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1" i="1">
                                            <a:latin typeface="Cambria Math" panose="02040503050406030204" pitchFamily="18" charset="0"/>
                                            <a:ea typeface="黑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𝟑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d>
                              <m:d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1" i="1">
                                            <a:latin typeface="Cambria Math" panose="02040503050406030204" pitchFamily="18" charset="0"/>
                                            <a:ea typeface="黑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𝟏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/>
                                        <a:ea typeface="黑体" pitchFamily="2" charset="-122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800" b="1" dirty="0" smtClean="0">
                  <a:latin typeface="Cambria Math"/>
                  <a:ea typeface="黑体" pitchFamily="2" charset="-122"/>
                </a:endParaRPr>
              </a:p>
              <a:p>
                <a:pPr lvl="3"/>
                <a:endParaRPr lang="en-US" altLang="zh-CN" sz="1700" dirty="0">
                  <a:latin typeface="Cambria Math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3"/>
                <a:stretch>
                  <a:fillRect l="-296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0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3CNF-SAT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问题是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完全问题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证明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显然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是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NP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问题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多项式时间可判定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pPr lvl="1"/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将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CNF-SAT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归约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多项式时间转换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到某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实例</a:t>
                </a:r>
                <a:endParaRPr lang="en-US" altLang="zh-CN" sz="2300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300" dirty="0" smtClean="0">
                    <a:latin typeface="Cambria Math"/>
                    <a:ea typeface="黑体" pitchFamily="2" charset="-122"/>
                  </a:rPr>
                  <a:t>证明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CNF-SAT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可满足当且仅当构造的</a:t>
                </a:r>
                <a:r>
                  <a:rPr lang="en-US" altLang="zh-CN" sz="2300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sz="2300" dirty="0" smtClean="0">
                    <a:latin typeface="Arial" charset="0"/>
                    <a:ea typeface="黑体" pitchFamily="2" charset="-122"/>
                  </a:rPr>
                  <a:t>可满足</a:t>
                </a:r>
                <a:endParaRPr lang="en-US" altLang="zh-CN" sz="23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充分性：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 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可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满足，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则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CNF-SAT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可满足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。</a:t>
                </a:r>
                <a:r>
                  <a:rPr lang="en-US" altLang="zh-CN" sz="2000" dirty="0" smtClean="0">
                    <a:ea typeface="黑体" pitchFamily="2" charset="-122"/>
                  </a:rPr>
                  <a:t> </a:t>
                </a:r>
              </a:p>
              <a:p>
                <a:pPr marL="1714500" lvl="3" indent="-342900">
                  <a:buClr>
                    <a:srgbClr val="0000A8"/>
                  </a:buClr>
                  <a:buSzPct val="100000"/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800" b="1" dirty="0" smtClean="0">
                    <a:latin typeface="Cambria Math"/>
                    <a:ea typeface="黑体" pitchFamily="2" charset="-122"/>
                  </a:rPr>
                  <a:t> </a:t>
                </a:r>
                <a:r>
                  <a:rPr lang="zh-CN" altLang="en-US" sz="1800" b="1" dirty="0">
                    <a:latin typeface="Cambria Math"/>
                    <a:ea typeface="黑体" pitchFamily="2" charset="-122"/>
                  </a:rPr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800" b="1" dirty="0" smtClean="0">
                  <a:latin typeface="Cambria Math"/>
                  <a:ea typeface="黑体" pitchFamily="2" charset="-122"/>
                </a:endParaRPr>
              </a:p>
              <a:p>
                <a:pPr marL="1714500" lvl="3" indent="-342900">
                  <a:buClr>
                    <a:srgbClr val="0000A8"/>
                  </a:buClr>
                  <a:buSzPct val="100000"/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800" b="1" dirty="0">
                    <a:latin typeface="Cambria Math"/>
                    <a:ea typeface="黑体" pitchFamily="2" charset="-122"/>
                  </a:rPr>
                  <a:t>，</a:t>
                </a:r>
                <a:r>
                  <a:rPr lang="zh-CN" altLang="en-US" sz="1800" b="1" dirty="0" smtClean="0">
                    <a:latin typeface="Cambria Math"/>
                    <a:ea typeface="黑体" pitchFamily="2" charset="-122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800" b="1" dirty="0" smtClean="0">
                  <a:latin typeface="Cambria Math"/>
                  <a:ea typeface="黑体" pitchFamily="2" charset="-122"/>
                </a:endParaRPr>
              </a:p>
              <a:p>
                <a:pPr marL="1714500" lvl="3" indent="-342900">
                  <a:buClr>
                    <a:srgbClr val="0000A8"/>
                  </a:buClr>
                  <a:buSzPct val="100000"/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zh-CN" altLang="zh-CN" sz="1800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800" b="1" i="1" dirty="0" smtClean="0">
                  <a:latin typeface="Cambria Math"/>
                  <a:ea typeface="黑体" pitchFamily="2" charset="-122"/>
                </a:endParaRPr>
              </a:p>
              <a:p>
                <a:pPr marL="1714500" lvl="3" indent="-342900">
                  <a:buClr>
                    <a:srgbClr val="0000A8"/>
                  </a:buClr>
                  <a:buSzPct val="100000"/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=(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b="1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en-US" altLang="zh-CN" sz="1800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∧…∧</m:t>
                    </m:r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b="1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  <m:t>𝒊𝒌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en-US" altLang="zh-CN" sz="1800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∧…∧</m:t>
                    </m:r>
                  </m:oMath>
                </a14:m>
                <a:r>
                  <a:rPr lang="en-US" altLang="zh-CN" sz="1800" b="1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1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d>
                              <m:dPr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b="1" i="1" dirty="0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1" i="1">
                                            <a:latin typeface="Cambria Math" panose="02040503050406030204" pitchFamily="18" charset="0"/>
                                            <a:ea typeface="黑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𝟑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d>
                              <m:d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1" i="1">
                                            <a:latin typeface="Cambria Math" panose="02040503050406030204" pitchFamily="18" charset="0"/>
                                            <a:ea typeface="黑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𝟏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/>
                                        <a:ea typeface="黑体" pitchFamily="2" charset="-122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800" b="1" dirty="0">
                    <a:latin typeface="Cambria Math"/>
                    <a:ea typeface="黑体" pitchFamily="2" charset="-122"/>
                  </a:rPr>
                  <a:t>，</a:t>
                </a:r>
                <a:r>
                  <a:rPr lang="zh-CN" altLang="en-US" sz="1800" b="1" dirty="0" smtClean="0">
                    <a:latin typeface="Cambria Math"/>
                    <a:ea typeface="黑体" pitchFamily="2" charset="-122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∨…∨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800" b="1" dirty="0" smtClean="0">
                  <a:latin typeface="Cambria Math"/>
                  <a:ea typeface="黑体" pitchFamily="2" charset="-122"/>
                </a:endParaRPr>
              </a:p>
              <a:p>
                <a:pPr lvl="3"/>
                <a:endParaRPr lang="en-US" altLang="zh-CN" sz="1700" dirty="0">
                  <a:latin typeface="Cambria Math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3"/>
                <a:stretch>
                  <a:fillRect l="-296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8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en-US" dirty="0" smtClean="0"/>
              <a:t>完全问题证明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假设已知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3CNF-SAT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问题是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完全问题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现在要证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团问题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顶点覆盖问题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子集和问题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endParaRPr lang="zh-CN" altLang="en-US" dirty="0">
              <a:latin typeface="Arial" charset="0"/>
              <a:ea typeface="黑体" pitchFamily="2" charset="-122"/>
            </a:endParaRPr>
          </a:p>
          <a:p>
            <a:pPr lvl="1"/>
            <a:endParaRPr lang="zh-CN" altLang="zh-CN" dirty="0" smtClean="0">
              <a:latin typeface="Arial" charset="0"/>
              <a:ea typeface="黑体" pitchFamily="2" charset="-122"/>
            </a:endParaRPr>
          </a:p>
          <a:p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17</a:t>
            </a:fld>
            <a:endParaRPr lang="en-US" altLang="zh-CN" dirty="0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4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 smtClean="0"/>
              <a:t>团问题是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k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团问题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给定一个图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G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和常数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k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G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有没有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k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团？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问题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个布尔变元和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个子句，子句是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个文字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变元或变元的非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的析取操作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b="1" i="0" dirty="0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问这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个子句的合取范式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的值可否为真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？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𝟕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b="1" i="0" dirty="0" smtClean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∧⋯∧</m:t>
                    </m:r>
                    <m:r>
                      <a:rPr lang="en-US" altLang="zh-CN" b="1" i="0" dirty="0" smtClean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𝟔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18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80515" y="1628800"/>
            <a:ext cx="2880320" cy="1386633"/>
            <a:chOff x="611560" y="4706663"/>
            <a:chExt cx="2880320" cy="1386633"/>
          </a:xfrm>
          <a:solidFill>
            <a:schemeClr val="tx1"/>
          </a:solidFill>
        </p:grpSpPr>
        <p:sp>
          <p:nvSpPr>
            <p:cNvPr id="7" name="椭圆 6"/>
            <p:cNvSpPr/>
            <p:nvPr/>
          </p:nvSpPr>
          <p:spPr bwMode="auto">
            <a:xfrm>
              <a:off x="1619672" y="4833156"/>
              <a:ext cx="108012" cy="10801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465766" y="4706663"/>
              <a:ext cx="108012" cy="10801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1475291" y="5604774"/>
              <a:ext cx="108012" cy="10801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2182644" y="5985284"/>
              <a:ext cx="108012" cy="10801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735796" y="5496762"/>
              <a:ext cx="108012" cy="10801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7" idx="3"/>
              <a:endCxn id="9" idx="0"/>
            </p:cNvCxnSpPr>
            <p:nvPr/>
          </p:nvCxnSpPr>
          <p:spPr bwMode="auto">
            <a:xfrm flipH="1">
              <a:off x="1529297" y="4925350"/>
              <a:ext cx="106193" cy="679424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" idx="3"/>
              <a:endCxn id="9" idx="7"/>
            </p:cNvCxnSpPr>
            <p:nvPr/>
          </p:nvCxnSpPr>
          <p:spPr bwMode="auto">
            <a:xfrm flipH="1">
              <a:off x="1567485" y="4798857"/>
              <a:ext cx="914099" cy="82173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1" idx="2"/>
              <a:endCxn id="9" idx="6"/>
            </p:cNvCxnSpPr>
            <p:nvPr/>
          </p:nvCxnSpPr>
          <p:spPr bwMode="auto">
            <a:xfrm flipH="1">
              <a:off x="1583303" y="5550768"/>
              <a:ext cx="1152493" cy="10801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1"/>
              <a:endCxn id="9" idx="5"/>
            </p:cNvCxnSpPr>
            <p:nvPr/>
          </p:nvCxnSpPr>
          <p:spPr bwMode="auto">
            <a:xfrm flipH="1" flipV="1">
              <a:off x="1567485" y="5696968"/>
              <a:ext cx="630977" cy="304134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4"/>
              <a:endCxn id="10" idx="1"/>
            </p:cNvCxnSpPr>
            <p:nvPr/>
          </p:nvCxnSpPr>
          <p:spPr bwMode="auto">
            <a:xfrm>
              <a:off x="1673678" y="4941168"/>
              <a:ext cx="524784" cy="1059934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5"/>
              <a:endCxn id="11" idx="1"/>
            </p:cNvCxnSpPr>
            <p:nvPr/>
          </p:nvCxnSpPr>
          <p:spPr bwMode="auto">
            <a:xfrm>
              <a:off x="1711866" y="4925350"/>
              <a:ext cx="1039748" cy="58723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7"/>
              <a:endCxn id="8" idx="2"/>
            </p:cNvCxnSpPr>
            <p:nvPr/>
          </p:nvCxnSpPr>
          <p:spPr bwMode="auto">
            <a:xfrm flipV="1">
              <a:off x="1711866" y="4760669"/>
              <a:ext cx="753900" cy="883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4"/>
              <a:endCxn id="10" idx="0"/>
            </p:cNvCxnSpPr>
            <p:nvPr/>
          </p:nvCxnSpPr>
          <p:spPr bwMode="auto">
            <a:xfrm flipH="1">
              <a:off x="2236650" y="4814675"/>
              <a:ext cx="283122" cy="1170609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5"/>
              <a:endCxn id="11" idx="0"/>
            </p:cNvCxnSpPr>
            <p:nvPr/>
          </p:nvCxnSpPr>
          <p:spPr bwMode="auto">
            <a:xfrm>
              <a:off x="2557960" y="4798857"/>
              <a:ext cx="231842" cy="6979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7"/>
              <a:endCxn id="11" idx="3"/>
            </p:cNvCxnSpPr>
            <p:nvPr/>
          </p:nvCxnSpPr>
          <p:spPr bwMode="auto">
            <a:xfrm flipV="1">
              <a:off x="2274838" y="5588956"/>
              <a:ext cx="476776" cy="41214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 bwMode="auto">
            <a:xfrm>
              <a:off x="611560" y="5588956"/>
              <a:ext cx="108012" cy="10801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3383868" y="5442756"/>
              <a:ext cx="108012" cy="10801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2"/>
              <a:endCxn id="11" idx="6"/>
            </p:cNvCxnSpPr>
            <p:nvPr/>
          </p:nvCxnSpPr>
          <p:spPr bwMode="auto">
            <a:xfrm flipH="1">
              <a:off x="2843808" y="5496762"/>
              <a:ext cx="540060" cy="5400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9" idx="2"/>
              <a:endCxn id="22" idx="6"/>
            </p:cNvCxnSpPr>
            <p:nvPr/>
          </p:nvCxnSpPr>
          <p:spPr bwMode="auto">
            <a:xfrm flipH="1" flipV="1">
              <a:off x="719572" y="5642962"/>
              <a:ext cx="755719" cy="15818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7044245" y="1628799"/>
            <a:ext cx="1368517" cy="1386633"/>
            <a:chOff x="8636807" y="1844824"/>
            <a:chExt cx="1368517" cy="1386633"/>
          </a:xfrm>
        </p:grpSpPr>
        <p:sp>
          <p:nvSpPr>
            <p:cNvPr id="27" name="椭圆 26"/>
            <p:cNvSpPr/>
            <p:nvPr/>
          </p:nvSpPr>
          <p:spPr bwMode="auto">
            <a:xfrm>
              <a:off x="8781188" y="1971317"/>
              <a:ext cx="108012" cy="108012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9627282" y="1844824"/>
              <a:ext cx="108012" cy="108012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8636807" y="2742935"/>
              <a:ext cx="108012" cy="108012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9344160" y="3123445"/>
              <a:ext cx="108012" cy="108012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9897312" y="2634923"/>
              <a:ext cx="108012" cy="108012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27" idx="3"/>
              <a:endCxn id="29" idx="0"/>
            </p:cNvCxnSpPr>
            <p:nvPr/>
          </p:nvCxnSpPr>
          <p:spPr bwMode="auto">
            <a:xfrm flipH="1">
              <a:off x="8690813" y="2063511"/>
              <a:ext cx="106193" cy="679424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8" idx="3"/>
              <a:endCxn id="29" idx="7"/>
            </p:cNvCxnSpPr>
            <p:nvPr/>
          </p:nvCxnSpPr>
          <p:spPr bwMode="auto">
            <a:xfrm flipH="1">
              <a:off x="8729001" y="1937018"/>
              <a:ext cx="914099" cy="821735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1" idx="2"/>
              <a:endCxn id="29" idx="6"/>
            </p:cNvCxnSpPr>
            <p:nvPr/>
          </p:nvCxnSpPr>
          <p:spPr bwMode="auto">
            <a:xfrm flipH="1">
              <a:off x="8744819" y="2688929"/>
              <a:ext cx="1152493" cy="108012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0" idx="1"/>
              <a:endCxn id="29" idx="5"/>
            </p:cNvCxnSpPr>
            <p:nvPr/>
          </p:nvCxnSpPr>
          <p:spPr bwMode="auto">
            <a:xfrm flipH="1" flipV="1">
              <a:off x="8729001" y="2835129"/>
              <a:ext cx="630977" cy="304134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7" idx="4"/>
              <a:endCxn id="30" idx="1"/>
            </p:cNvCxnSpPr>
            <p:nvPr/>
          </p:nvCxnSpPr>
          <p:spPr bwMode="auto">
            <a:xfrm>
              <a:off x="8835194" y="2079329"/>
              <a:ext cx="524784" cy="1059934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7" idx="5"/>
              <a:endCxn id="31" idx="1"/>
            </p:cNvCxnSpPr>
            <p:nvPr/>
          </p:nvCxnSpPr>
          <p:spPr bwMode="auto">
            <a:xfrm>
              <a:off x="8873382" y="2063511"/>
              <a:ext cx="1039748" cy="587230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7" idx="7"/>
              <a:endCxn id="28" idx="2"/>
            </p:cNvCxnSpPr>
            <p:nvPr/>
          </p:nvCxnSpPr>
          <p:spPr bwMode="auto">
            <a:xfrm flipV="1">
              <a:off x="8873382" y="1898830"/>
              <a:ext cx="753900" cy="88305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8" idx="4"/>
              <a:endCxn id="30" idx="0"/>
            </p:cNvCxnSpPr>
            <p:nvPr/>
          </p:nvCxnSpPr>
          <p:spPr bwMode="auto">
            <a:xfrm flipH="1">
              <a:off x="9398166" y="1952836"/>
              <a:ext cx="283122" cy="1170609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8" idx="5"/>
              <a:endCxn id="31" idx="0"/>
            </p:cNvCxnSpPr>
            <p:nvPr/>
          </p:nvCxnSpPr>
          <p:spPr bwMode="auto">
            <a:xfrm>
              <a:off x="9719476" y="1937018"/>
              <a:ext cx="231842" cy="697905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0" idx="7"/>
              <a:endCxn id="31" idx="3"/>
            </p:cNvCxnSpPr>
            <p:nvPr/>
          </p:nvCxnSpPr>
          <p:spPr bwMode="auto">
            <a:xfrm flipV="1">
              <a:off x="9436354" y="2727117"/>
              <a:ext cx="476776" cy="412146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254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团问题是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5373687"/>
          </a:xfrm>
        </p:spPr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证明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首先，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团问题是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问题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多项式时间可验证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规约方法 ：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3CNF-SAT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表达式中每一文字对应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团问题一个顶点，</a:t>
            </a:r>
            <a:r>
              <a:rPr lang="zh-CN" altLang="zh-CN" dirty="0" smtClean="0"/>
              <a:t>若两顶点</a:t>
            </a:r>
            <a:r>
              <a:rPr lang="zh-CN" altLang="zh-CN" dirty="0"/>
              <a:t>同时满足下列两</a:t>
            </a:r>
            <a:r>
              <a:rPr lang="zh-CN" altLang="zh-CN" dirty="0" smtClean="0"/>
              <a:t>条</a:t>
            </a:r>
            <a:r>
              <a:rPr lang="zh-CN" altLang="en-US" dirty="0" smtClean="0"/>
              <a:t>则存在</a:t>
            </a:r>
            <a:r>
              <a:rPr lang="zh-CN" altLang="zh-CN" dirty="0" smtClean="0"/>
              <a:t>边</a:t>
            </a:r>
            <a:r>
              <a:rPr lang="zh-CN" altLang="zh-CN" dirty="0"/>
              <a:t>：</a:t>
            </a:r>
          </a:p>
          <a:p>
            <a:pPr lvl="2"/>
            <a:r>
              <a:rPr lang="zh-CN" altLang="zh-CN" dirty="0"/>
              <a:t>两个顶点中的文字不属于同一</a:t>
            </a:r>
            <a:r>
              <a:rPr lang="zh-CN" altLang="zh-CN" dirty="0" smtClean="0"/>
              <a:t>子句</a:t>
            </a:r>
            <a:endParaRPr lang="zh-CN" altLang="zh-CN" dirty="0"/>
          </a:p>
          <a:p>
            <a:pPr lvl="2"/>
            <a:r>
              <a:rPr lang="zh-CN" altLang="zh-CN" dirty="0"/>
              <a:t>两</a:t>
            </a:r>
            <a:r>
              <a:rPr lang="zh-CN" altLang="zh-CN" dirty="0" smtClean="0"/>
              <a:t>个顶点</a:t>
            </a:r>
            <a:r>
              <a:rPr lang="zh-CN" altLang="zh-CN" dirty="0"/>
              <a:t>中的文字不是互补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2"/>
            <a:r>
              <a:rPr lang="zh-CN" altLang="en-US" sz="2400" dirty="0">
                <a:latin typeface="Arial" charset="0"/>
                <a:ea typeface="黑体" pitchFamily="2" charset="-122"/>
              </a:rPr>
              <a:t>令</a:t>
            </a:r>
            <a:r>
              <a:rPr lang="en-US" altLang="zh-CN" sz="2400" dirty="0" smtClean="0">
                <a:latin typeface="Arial" charset="0"/>
                <a:ea typeface="黑体" pitchFamily="2" charset="-122"/>
              </a:rPr>
              <a:t>k=m</a:t>
            </a:r>
            <a:endParaRPr lang="en-US" altLang="zh-CN" sz="2400" dirty="0">
              <a:latin typeface="Arial" charset="0"/>
              <a:ea typeface="黑体" pitchFamily="2" charset="-122"/>
            </a:endParaRPr>
          </a:p>
          <a:p>
            <a:pPr lvl="2"/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endParaRPr lang="zh-CN" altLang="en-US" dirty="0">
              <a:latin typeface="Arial" charset="0"/>
              <a:ea typeface="黑体" pitchFamily="2" charset="-122"/>
            </a:endParaRPr>
          </a:p>
          <a:p>
            <a:pPr lvl="1"/>
            <a:endParaRPr lang="zh-CN" altLang="zh-CN" dirty="0" smtClean="0">
              <a:latin typeface="Arial" charset="0"/>
              <a:ea typeface="黑体" pitchFamily="2" charset="-122"/>
            </a:endParaRPr>
          </a:p>
          <a:p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/>
              <p:cNvSpPr/>
              <p:nvPr/>
            </p:nvSpPr>
            <p:spPr>
              <a:xfrm>
                <a:off x="-508" y="5884065"/>
                <a:ext cx="590319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8" y="5884065"/>
                <a:ext cx="5903191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207" r="-2169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741814" y="5616824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279" y="5589241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30246" y="558924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C3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/>
              <p:cNvSpPr/>
              <p:nvPr/>
            </p:nvSpPr>
            <p:spPr>
              <a:xfrm>
                <a:off x="6829907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907" y="4006225"/>
                <a:ext cx="375616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6452" r="-17742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/>
              <p:cNvSpPr/>
              <p:nvPr/>
            </p:nvSpPr>
            <p:spPr>
              <a:xfrm>
                <a:off x="5976362" y="4863934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矩形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4863934"/>
                <a:ext cx="375616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6452" r="-8065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8696884" y="495579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4955799"/>
                <a:ext cx="375616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8197" r="-8197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矩形 104"/>
              <p:cNvSpPr/>
              <p:nvPr/>
            </p:nvSpPr>
            <p:spPr>
              <a:xfrm>
                <a:off x="7447251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矩形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251" y="4006225"/>
                <a:ext cx="37561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8197" r="-8197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8064594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94" y="4006225"/>
                <a:ext cx="375616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8065" r="-6452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/>
              <p:cNvSpPr/>
              <p:nvPr/>
            </p:nvSpPr>
            <p:spPr>
              <a:xfrm>
                <a:off x="5976362" y="5409044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矩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5409044"/>
                <a:ext cx="375616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6452" r="-8065" b="-1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 107"/>
              <p:cNvSpPr/>
              <p:nvPr/>
            </p:nvSpPr>
            <p:spPr>
              <a:xfrm>
                <a:off x="5976362" y="599439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矩形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5994399"/>
                <a:ext cx="375616" cy="338554"/>
              </a:xfrm>
              <a:prstGeom prst="rect">
                <a:avLst/>
              </a:prstGeom>
              <a:blipFill rotWithShape="1">
                <a:blip r:embed="rId9"/>
                <a:stretch>
                  <a:fillRect l="-6452" r="-8065" b="-1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8696884" y="5526912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5526912"/>
                <a:ext cx="375616" cy="338554"/>
              </a:xfrm>
              <a:prstGeom prst="rect">
                <a:avLst/>
              </a:prstGeom>
              <a:blipFill rotWithShape="1">
                <a:blip r:embed="rId10"/>
                <a:stretch>
                  <a:fillRect l="-8197" r="-18033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8696884" y="602244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6022449"/>
                <a:ext cx="375616" cy="338554"/>
              </a:xfrm>
              <a:prstGeom prst="rect">
                <a:avLst/>
              </a:prstGeom>
              <a:blipFill rotWithShape="1">
                <a:blip r:embed="rId11"/>
                <a:stretch>
                  <a:fillRect l="-8197" r="-18033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接连接符 110"/>
          <p:cNvCxnSpPr>
            <a:stCxn id="102" idx="2"/>
            <a:endCxn id="109" idx="1"/>
          </p:cNvCxnSpPr>
          <p:nvPr/>
        </p:nvCxnSpPr>
        <p:spPr bwMode="auto">
          <a:xfrm>
            <a:off x="7017715" y="4344779"/>
            <a:ext cx="1679169" cy="135141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02" idx="2"/>
            <a:endCxn id="110" idx="1"/>
          </p:cNvCxnSpPr>
          <p:nvPr/>
        </p:nvCxnSpPr>
        <p:spPr bwMode="auto">
          <a:xfrm>
            <a:off x="7017715" y="4344779"/>
            <a:ext cx="1679169" cy="184694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05" idx="2"/>
            <a:endCxn id="103" idx="3"/>
          </p:cNvCxnSpPr>
          <p:nvPr/>
        </p:nvCxnSpPr>
        <p:spPr bwMode="auto">
          <a:xfrm flipH="1">
            <a:off x="6351978" y="4344779"/>
            <a:ext cx="1283081" cy="68843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05" idx="2"/>
            <a:endCxn id="108" idx="3"/>
          </p:cNvCxnSpPr>
          <p:nvPr/>
        </p:nvCxnSpPr>
        <p:spPr bwMode="auto">
          <a:xfrm flipH="1">
            <a:off x="6351978" y="4344779"/>
            <a:ext cx="1283081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06" idx="2"/>
            <a:endCxn id="107" idx="3"/>
          </p:cNvCxnSpPr>
          <p:nvPr/>
        </p:nvCxnSpPr>
        <p:spPr bwMode="auto">
          <a:xfrm flipH="1">
            <a:off x="6351978" y="4344779"/>
            <a:ext cx="1900424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06" idx="2"/>
            <a:endCxn id="103" idx="3"/>
          </p:cNvCxnSpPr>
          <p:nvPr/>
        </p:nvCxnSpPr>
        <p:spPr bwMode="auto">
          <a:xfrm flipH="1">
            <a:off x="6351978" y="4344779"/>
            <a:ext cx="1900424" cy="68843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2" idx="2"/>
            <a:endCxn id="107" idx="3"/>
          </p:cNvCxnSpPr>
          <p:nvPr/>
        </p:nvCxnSpPr>
        <p:spPr bwMode="auto">
          <a:xfrm flipH="1">
            <a:off x="6351978" y="4344779"/>
            <a:ext cx="665737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2" idx="2"/>
            <a:endCxn id="108" idx="3"/>
          </p:cNvCxnSpPr>
          <p:nvPr/>
        </p:nvCxnSpPr>
        <p:spPr bwMode="auto">
          <a:xfrm flipH="1">
            <a:off x="6351978" y="4344779"/>
            <a:ext cx="665737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05" idx="2"/>
            <a:endCxn id="107" idx="3"/>
          </p:cNvCxnSpPr>
          <p:nvPr/>
        </p:nvCxnSpPr>
        <p:spPr bwMode="auto">
          <a:xfrm flipH="1">
            <a:off x="6351978" y="4344779"/>
            <a:ext cx="1283081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5" idx="2"/>
            <a:endCxn id="104" idx="1"/>
          </p:cNvCxnSpPr>
          <p:nvPr/>
        </p:nvCxnSpPr>
        <p:spPr bwMode="auto">
          <a:xfrm>
            <a:off x="7635059" y="4344779"/>
            <a:ext cx="1061825" cy="7802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05" idx="2"/>
            <a:endCxn id="110" idx="1"/>
          </p:cNvCxnSpPr>
          <p:nvPr/>
        </p:nvCxnSpPr>
        <p:spPr bwMode="auto">
          <a:xfrm>
            <a:off x="7635059" y="4344779"/>
            <a:ext cx="1061825" cy="184694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06" idx="2"/>
            <a:endCxn id="108" idx="3"/>
          </p:cNvCxnSpPr>
          <p:nvPr/>
        </p:nvCxnSpPr>
        <p:spPr bwMode="auto">
          <a:xfrm flipH="1">
            <a:off x="6351978" y="4344779"/>
            <a:ext cx="1900424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06" idx="2"/>
            <a:endCxn id="104" idx="1"/>
          </p:cNvCxnSpPr>
          <p:nvPr/>
        </p:nvCxnSpPr>
        <p:spPr bwMode="auto">
          <a:xfrm>
            <a:off x="8252402" y="4344779"/>
            <a:ext cx="444482" cy="7802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6" idx="2"/>
            <a:endCxn id="109" idx="1"/>
          </p:cNvCxnSpPr>
          <p:nvPr/>
        </p:nvCxnSpPr>
        <p:spPr bwMode="auto">
          <a:xfrm>
            <a:off x="8252402" y="4344779"/>
            <a:ext cx="444482" cy="135141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03" idx="3"/>
            <a:endCxn id="104" idx="1"/>
          </p:cNvCxnSpPr>
          <p:nvPr/>
        </p:nvCxnSpPr>
        <p:spPr bwMode="auto">
          <a:xfrm>
            <a:off x="6351978" y="5033211"/>
            <a:ext cx="2344906" cy="9186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03" idx="3"/>
            <a:endCxn id="109" idx="1"/>
          </p:cNvCxnSpPr>
          <p:nvPr/>
        </p:nvCxnSpPr>
        <p:spPr bwMode="auto">
          <a:xfrm>
            <a:off x="6351978" y="5033211"/>
            <a:ext cx="2344906" cy="662978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03" idx="3"/>
            <a:endCxn id="110" idx="1"/>
          </p:cNvCxnSpPr>
          <p:nvPr/>
        </p:nvCxnSpPr>
        <p:spPr bwMode="auto">
          <a:xfrm>
            <a:off x="6351978" y="5033211"/>
            <a:ext cx="2344906" cy="115851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07" idx="3"/>
            <a:endCxn id="104" idx="1"/>
          </p:cNvCxnSpPr>
          <p:nvPr/>
        </p:nvCxnSpPr>
        <p:spPr bwMode="auto">
          <a:xfrm flipV="1">
            <a:off x="6351978" y="5125076"/>
            <a:ext cx="2344906" cy="45324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07" idx="3"/>
            <a:endCxn id="110" idx="1"/>
          </p:cNvCxnSpPr>
          <p:nvPr/>
        </p:nvCxnSpPr>
        <p:spPr bwMode="auto">
          <a:xfrm>
            <a:off x="6351978" y="5578321"/>
            <a:ext cx="2344906" cy="61340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04" idx="1"/>
            <a:endCxn id="108" idx="3"/>
          </p:cNvCxnSpPr>
          <p:nvPr/>
        </p:nvCxnSpPr>
        <p:spPr bwMode="auto">
          <a:xfrm flipH="1">
            <a:off x="6351978" y="5125076"/>
            <a:ext cx="2344906" cy="103860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09" idx="1"/>
            <a:endCxn id="108" idx="3"/>
          </p:cNvCxnSpPr>
          <p:nvPr/>
        </p:nvCxnSpPr>
        <p:spPr bwMode="auto">
          <a:xfrm flipH="1">
            <a:off x="6351978" y="5696189"/>
            <a:ext cx="2344906" cy="46748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问题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完全问题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完全问题证明方法</a:t>
            </a:r>
            <a:endParaRPr lang="zh-CN" altLang="zh-CN" dirty="0"/>
          </a:p>
          <a:p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 dirty="0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团问题是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5373687"/>
          </a:xfrm>
        </p:spPr>
        <p:txBody>
          <a:bodyPr/>
          <a:lstStyle/>
          <a:p>
            <a:pPr lvl="1"/>
            <a:r>
              <a:rPr lang="zh-CN" altLang="en-US" sz="2200" dirty="0" smtClean="0">
                <a:latin typeface="Arial" charset="0"/>
                <a:ea typeface="黑体" pitchFamily="2" charset="-122"/>
              </a:rPr>
              <a:t>往证</a:t>
            </a:r>
            <a:r>
              <a:rPr lang="zh-CN" altLang="zh-CN" sz="2200" dirty="0"/>
              <a:t>有</a:t>
            </a:r>
            <a:r>
              <a:rPr lang="en-US" altLang="zh-CN" sz="2200" dirty="0"/>
              <a:t>k</a:t>
            </a:r>
            <a:r>
              <a:rPr lang="zh-CN" altLang="zh-CN" sz="2200" dirty="0"/>
              <a:t>个子句的</a:t>
            </a:r>
            <a:r>
              <a:rPr lang="en-US" altLang="zh-CN" sz="2200" dirty="0" smtClean="0"/>
              <a:t>3CNF-SAT</a:t>
            </a:r>
            <a:r>
              <a:rPr lang="zh-CN" altLang="en-US" sz="2200" dirty="0" smtClean="0"/>
              <a:t>表达</a:t>
            </a:r>
            <a:r>
              <a:rPr lang="zh-CN" altLang="zh-CN" sz="2200" dirty="0" smtClean="0"/>
              <a:t>式</a:t>
            </a:r>
            <a:r>
              <a:rPr lang="en-US" altLang="zh-CN" sz="2200" dirty="0">
                <a:sym typeface="Symbol"/>
              </a:rPr>
              <a:t>A</a:t>
            </a:r>
            <a:r>
              <a:rPr lang="zh-CN" altLang="zh-CN" sz="2200" dirty="0" smtClean="0"/>
              <a:t>是</a:t>
            </a:r>
            <a:r>
              <a:rPr lang="zh-CN" altLang="zh-CN" sz="2200" dirty="0"/>
              <a:t>可满足</a:t>
            </a:r>
            <a:r>
              <a:rPr lang="zh-CN" altLang="zh-CN" sz="2200" dirty="0" smtClean="0"/>
              <a:t>的</a:t>
            </a:r>
            <a:r>
              <a:rPr lang="zh-CN" altLang="en-US" sz="2200" dirty="0" smtClean="0"/>
              <a:t>当且仅当</a:t>
            </a:r>
            <a:r>
              <a:rPr lang="zh-CN" altLang="zh-CN" sz="2200" dirty="0" smtClean="0"/>
              <a:t>构造</a:t>
            </a:r>
            <a:r>
              <a:rPr lang="zh-CN" altLang="zh-CN" sz="2200" dirty="0"/>
              <a:t>出来的无向图</a:t>
            </a:r>
            <a:r>
              <a:rPr lang="en-US" altLang="zh-CN" sz="2200" dirty="0"/>
              <a:t>G</a:t>
            </a:r>
            <a:r>
              <a:rPr lang="zh-CN" altLang="zh-CN" sz="2200" dirty="0"/>
              <a:t>中有一个</a:t>
            </a:r>
            <a:r>
              <a:rPr lang="en-US" altLang="zh-CN" sz="2200" dirty="0" smtClean="0"/>
              <a:t>k</a:t>
            </a:r>
            <a:r>
              <a:rPr lang="zh-CN" altLang="zh-CN" sz="2200" dirty="0" smtClean="0"/>
              <a:t>团</a:t>
            </a:r>
            <a:endParaRPr lang="en-US" altLang="zh-CN" sz="2200" dirty="0" smtClean="0"/>
          </a:p>
          <a:p>
            <a:pPr lvl="1"/>
            <a:r>
              <a:rPr lang="zh-CN" altLang="zh-CN" sz="2200" dirty="0"/>
              <a:t>必要性证明</a:t>
            </a:r>
            <a:r>
              <a:rPr lang="zh-CN" altLang="zh-CN" sz="2200" dirty="0" smtClean="0"/>
              <a:t>：设表达式</a:t>
            </a:r>
            <a:r>
              <a:rPr lang="en-US" altLang="zh-CN" sz="2200" dirty="0">
                <a:sym typeface="Symbol"/>
              </a:rPr>
              <a:t>A</a:t>
            </a:r>
            <a:r>
              <a:rPr lang="zh-CN" altLang="zh-CN" sz="2200" dirty="0" smtClean="0"/>
              <a:t>是</a:t>
            </a:r>
            <a:r>
              <a:rPr lang="zh-CN" altLang="zh-CN" sz="2200" dirty="0"/>
              <a:t>可满足的</a:t>
            </a:r>
            <a:r>
              <a:rPr lang="zh-CN" altLang="zh-CN" sz="2200" dirty="0" smtClean="0"/>
              <a:t>，</a:t>
            </a:r>
            <a:r>
              <a:rPr lang="zh-CN" altLang="en-US" sz="2200" dirty="0" smtClean="0"/>
              <a:t>必有</a:t>
            </a:r>
            <a:r>
              <a:rPr lang="en-US" altLang="zh-CN" sz="2200" dirty="0">
                <a:sym typeface="Symbol"/>
              </a:rPr>
              <a:t>A</a:t>
            </a:r>
            <a:r>
              <a:rPr lang="en-US" altLang="zh-CN" sz="2200" dirty="0" smtClean="0"/>
              <a:t>=1</a:t>
            </a:r>
            <a:r>
              <a:rPr lang="zh-CN" altLang="en-US" sz="2200" dirty="0" smtClean="0"/>
              <a:t>，由于合取，</a:t>
            </a:r>
            <a:r>
              <a:rPr lang="zh-CN" altLang="zh-CN" sz="2200" dirty="0" smtClean="0"/>
              <a:t>必</a:t>
            </a:r>
            <a:r>
              <a:rPr lang="zh-CN" altLang="zh-CN" sz="2200" dirty="0"/>
              <a:t>有</a:t>
            </a:r>
            <a:r>
              <a:rPr lang="en-US" altLang="zh-CN" sz="2200" dirty="0"/>
              <a:t>c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=c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=</a:t>
            </a:r>
            <a:r>
              <a:rPr lang="zh-CN" altLang="zh-CN" sz="2200" dirty="0"/>
              <a:t>…</a:t>
            </a:r>
            <a:r>
              <a:rPr lang="en-US" altLang="zh-CN" sz="2200" dirty="0"/>
              <a:t>=</a:t>
            </a:r>
            <a:r>
              <a:rPr lang="en-US" altLang="zh-CN" sz="2200" dirty="0" err="1" smtClean="0"/>
              <a:t>c</a:t>
            </a:r>
            <a:r>
              <a:rPr lang="en-US" altLang="zh-CN" sz="2200" baseline="-25000" dirty="0" err="1" smtClean="0"/>
              <a:t>k</a:t>
            </a:r>
            <a:r>
              <a:rPr lang="en-US" altLang="zh-CN" sz="2200" dirty="0" smtClean="0"/>
              <a:t>=1</a:t>
            </a:r>
            <a:r>
              <a:rPr lang="zh-CN" altLang="en-US" sz="2200" dirty="0" smtClean="0"/>
              <a:t>，</a:t>
            </a:r>
            <a:r>
              <a:rPr lang="zh-CN" altLang="zh-CN" sz="2200" dirty="0" smtClean="0"/>
              <a:t>每个</a:t>
            </a:r>
            <a:r>
              <a:rPr lang="zh-CN" altLang="zh-CN" sz="2200" dirty="0"/>
              <a:t>子句</a:t>
            </a:r>
            <a:r>
              <a:rPr lang="en-US" altLang="zh-CN" sz="2200" dirty="0"/>
              <a:t>c</a:t>
            </a:r>
            <a:r>
              <a:rPr lang="en-US" altLang="zh-CN" sz="2200" baseline="-25000" dirty="0"/>
              <a:t>i</a:t>
            </a:r>
            <a:r>
              <a:rPr lang="zh-CN" altLang="zh-CN" sz="2200" dirty="0"/>
              <a:t>中的</a:t>
            </a:r>
            <a:r>
              <a:rPr lang="zh-CN" altLang="zh-CN" sz="2200" dirty="0" smtClean="0"/>
              <a:t>文字至少</a:t>
            </a:r>
            <a:r>
              <a:rPr lang="zh-CN" altLang="zh-CN" sz="2200" dirty="0"/>
              <a:t>有一个取值为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，</a:t>
            </a:r>
            <a:r>
              <a:rPr lang="en-US" altLang="zh-CN" sz="2200" dirty="0"/>
              <a:t> c</a:t>
            </a:r>
            <a:r>
              <a:rPr lang="en-US" altLang="zh-CN" sz="2200" baseline="-25000" dirty="0"/>
              <a:t>i</a:t>
            </a:r>
            <a:r>
              <a:rPr lang="zh-CN" altLang="zh-CN" sz="2200" dirty="0"/>
              <a:t>中</a:t>
            </a:r>
            <a:r>
              <a:rPr lang="zh-CN" altLang="zh-CN" sz="2200" dirty="0" smtClean="0"/>
              <a:t>取</a:t>
            </a:r>
            <a:r>
              <a:rPr lang="zh-CN" altLang="zh-CN" sz="2200" dirty="0"/>
              <a:t>一</a:t>
            </a:r>
            <a:r>
              <a:rPr lang="zh-CN" altLang="zh-CN" sz="2200" dirty="0" smtClean="0"/>
              <a:t>个</a:t>
            </a:r>
            <a:r>
              <a:rPr lang="zh-CN" altLang="en-US" sz="2200" dirty="0" smtClean="0"/>
              <a:t>值为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的</a:t>
            </a:r>
            <a:r>
              <a:rPr lang="zh-CN" altLang="zh-CN" sz="2200" dirty="0" smtClean="0"/>
              <a:t>文字</a:t>
            </a:r>
            <a:r>
              <a:rPr lang="zh-CN" altLang="zh-CN" sz="2200" dirty="0"/>
              <a:t>所对应的顶点</a:t>
            </a:r>
            <a:r>
              <a:rPr lang="zh-CN" altLang="zh-CN" sz="2200" dirty="0" smtClean="0"/>
              <a:t>，可</a:t>
            </a:r>
            <a:r>
              <a:rPr lang="zh-CN" altLang="zh-CN" sz="2200" dirty="0"/>
              <a:t>得一个由</a:t>
            </a:r>
            <a:r>
              <a:rPr lang="en-US" altLang="zh-CN" sz="2200" dirty="0"/>
              <a:t>k</a:t>
            </a:r>
            <a:r>
              <a:rPr lang="zh-CN" altLang="zh-CN" sz="2200" dirty="0"/>
              <a:t>个顶点所构成的</a:t>
            </a:r>
            <a:r>
              <a:rPr lang="zh-CN" altLang="zh-CN" sz="2200" dirty="0" smtClean="0"/>
              <a:t>子集</a:t>
            </a:r>
            <a:r>
              <a:rPr lang="en-US" altLang="zh-CN" sz="2200" dirty="0" smtClean="0"/>
              <a:t> V</a:t>
            </a:r>
            <a:r>
              <a:rPr lang="zh-CN" altLang="zh-CN" sz="2200" dirty="0" smtClean="0"/>
              <a:t>。</a:t>
            </a:r>
            <a:r>
              <a:rPr lang="en-US" altLang="zh-CN" sz="2200" dirty="0" smtClean="0"/>
              <a:t>V</a:t>
            </a:r>
            <a:r>
              <a:rPr lang="zh-CN" altLang="zh-CN" sz="2200" dirty="0" smtClean="0"/>
              <a:t>中</a:t>
            </a:r>
            <a:r>
              <a:rPr lang="zh-CN" altLang="zh-CN" sz="2200" dirty="0"/>
              <a:t>任取两</a:t>
            </a:r>
            <a:r>
              <a:rPr lang="zh-CN" altLang="zh-CN" sz="2200" dirty="0" smtClean="0"/>
              <a:t>点</a:t>
            </a:r>
            <a:r>
              <a:rPr lang="zh-CN" altLang="en-US" sz="2200" dirty="0" smtClean="0"/>
              <a:t>，</a:t>
            </a:r>
            <a:r>
              <a:rPr lang="zh-CN" altLang="zh-CN" sz="2200" dirty="0" smtClean="0"/>
              <a:t>对应</a:t>
            </a:r>
            <a:r>
              <a:rPr lang="zh-CN" altLang="zh-CN" sz="2200" dirty="0"/>
              <a:t>的文字来自不同的子句</a:t>
            </a:r>
            <a:r>
              <a:rPr lang="zh-CN" altLang="zh-CN" sz="2200" dirty="0" smtClean="0"/>
              <a:t>，两</a:t>
            </a:r>
            <a:r>
              <a:rPr lang="zh-CN" altLang="zh-CN" sz="2200" dirty="0"/>
              <a:t>个文字必定不是互补的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pPr lvl="1"/>
            <a:r>
              <a:rPr lang="zh-CN" altLang="zh-CN" sz="2200" dirty="0" smtClean="0"/>
              <a:t>∴</a:t>
            </a:r>
            <a:r>
              <a:rPr lang="zh-CN" altLang="zh-CN" sz="2200" dirty="0"/>
              <a:t>两个顶点之间必定</a:t>
            </a:r>
            <a:r>
              <a:rPr lang="zh-CN" altLang="zh-CN" sz="2200" dirty="0" smtClean="0"/>
              <a:t>有边。</a:t>
            </a:r>
            <a:endParaRPr lang="en-US" altLang="zh-CN" sz="2200" dirty="0" smtClean="0"/>
          </a:p>
          <a:p>
            <a:pPr lvl="1"/>
            <a:r>
              <a:rPr lang="zh-CN" altLang="zh-CN" sz="2200" dirty="0" smtClean="0"/>
              <a:t>∴</a:t>
            </a:r>
            <a:r>
              <a:rPr lang="en-US" altLang="zh-CN" sz="2200" dirty="0" smtClean="0"/>
              <a:t>V</a:t>
            </a:r>
            <a:r>
              <a:rPr lang="zh-CN" altLang="zh-CN" sz="2200" dirty="0" smtClean="0"/>
              <a:t>是</a:t>
            </a:r>
            <a:r>
              <a:rPr lang="en-US" altLang="zh-CN" sz="2200" dirty="0"/>
              <a:t>k</a:t>
            </a:r>
            <a:r>
              <a:rPr lang="zh-CN" altLang="zh-CN" sz="2200" dirty="0" smtClean="0"/>
              <a:t>团</a:t>
            </a:r>
            <a:endParaRPr lang="en-US" altLang="zh-CN" sz="2200" dirty="0" smtClean="0">
              <a:latin typeface="Arial" charset="0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-508" y="5884065"/>
                <a:ext cx="590319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8" y="5884065"/>
                <a:ext cx="5903191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207" r="-2169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41814" y="5616824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1279" y="5589241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0246" y="558924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C3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32286" y="4947555"/>
            <a:ext cx="52375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c</a:t>
            </a:r>
            <a:r>
              <a:rPr lang="en-US" altLang="zh-CN" sz="2400" b="1" baseline="-25000" dirty="0"/>
              <a:t>1</a:t>
            </a:r>
            <a:r>
              <a:rPr lang="zh-CN" altLang="zh-CN" sz="2400" b="1" dirty="0"/>
              <a:t>∧</a:t>
            </a:r>
            <a:r>
              <a:rPr lang="en-US" altLang="zh-CN" sz="2400" b="1" dirty="0"/>
              <a:t>c</a:t>
            </a:r>
            <a:r>
              <a:rPr lang="en-US" altLang="zh-CN" sz="2400" b="1" baseline="-25000" dirty="0"/>
              <a:t>2</a:t>
            </a:r>
            <a:r>
              <a:rPr lang="zh-CN" altLang="zh-CN" sz="2400" b="1" dirty="0"/>
              <a:t>∧</a:t>
            </a:r>
            <a:r>
              <a:rPr lang="en-US" altLang="zh-CN" sz="2400" b="1" dirty="0" smtClean="0"/>
              <a:t>c</a:t>
            </a:r>
            <a:r>
              <a:rPr lang="en-US" altLang="zh-CN" sz="2400" b="1" baseline="-25000" dirty="0" smtClean="0"/>
              <a:t>3</a:t>
            </a:r>
            <a:r>
              <a:rPr lang="en-US" altLang="zh-CN" sz="2400" b="1" dirty="0" smtClean="0"/>
              <a:t>=1</a:t>
            </a:r>
            <a:r>
              <a:rPr lang="zh-CN" altLang="en-US" sz="2400" b="1" dirty="0" smtClean="0"/>
              <a:t>，取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=0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=1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3</a:t>
            </a:r>
            <a:r>
              <a:rPr lang="en-US" altLang="zh-CN" sz="2400" b="1" dirty="0" smtClean="0"/>
              <a:t>=0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829907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907" y="4006225"/>
                <a:ext cx="375616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6452" r="-17742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5976362" y="4863934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4863934"/>
                <a:ext cx="375616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6452" r="-8065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696884" y="495579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4955799"/>
                <a:ext cx="375616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8197" r="-8197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7447251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251" y="4006225"/>
                <a:ext cx="37561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8197" r="-8197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8064594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94" y="4006225"/>
                <a:ext cx="375616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8065" r="-6452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5976362" y="5409044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5409044"/>
                <a:ext cx="375616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6452" r="-8065" b="-1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5976362" y="599439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5994399"/>
                <a:ext cx="375616" cy="338554"/>
              </a:xfrm>
              <a:prstGeom prst="rect">
                <a:avLst/>
              </a:prstGeom>
              <a:blipFill rotWithShape="1">
                <a:blip r:embed="rId9"/>
                <a:stretch>
                  <a:fillRect l="-6452" r="-8065" b="-1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8696884" y="5526912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5526912"/>
                <a:ext cx="375616" cy="338554"/>
              </a:xfrm>
              <a:prstGeom prst="rect">
                <a:avLst/>
              </a:prstGeom>
              <a:blipFill rotWithShape="1">
                <a:blip r:embed="rId10"/>
                <a:stretch>
                  <a:fillRect l="-8197" r="-18033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8696884" y="602244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6022449"/>
                <a:ext cx="375616" cy="338554"/>
              </a:xfrm>
              <a:prstGeom prst="rect">
                <a:avLst/>
              </a:prstGeom>
              <a:blipFill rotWithShape="1">
                <a:blip r:embed="rId11"/>
                <a:stretch>
                  <a:fillRect l="-8197" r="-18033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连接符 62"/>
          <p:cNvCxnSpPr>
            <a:stCxn id="43" idx="2"/>
            <a:endCxn id="60" idx="1"/>
          </p:cNvCxnSpPr>
          <p:nvPr/>
        </p:nvCxnSpPr>
        <p:spPr bwMode="auto">
          <a:xfrm>
            <a:off x="7017715" y="4344779"/>
            <a:ext cx="1679169" cy="135141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43" idx="2"/>
            <a:endCxn id="61" idx="1"/>
          </p:cNvCxnSpPr>
          <p:nvPr/>
        </p:nvCxnSpPr>
        <p:spPr bwMode="auto">
          <a:xfrm>
            <a:off x="7017715" y="4344779"/>
            <a:ext cx="1679169" cy="184694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8" idx="2"/>
            <a:endCxn id="45" idx="3"/>
          </p:cNvCxnSpPr>
          <p:nvPr/>
        </p:nvCxnSpPr>
        <p:spPr bwMode="auto">
          <a:xfrm flipH="1">
            <a:off x="6351978" y="4344779"/>
            <a:ext cx="1283081" cy="68843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48" idx="2"/>
            <a:endCxn id="58" idx="3"/>
          </p:cNvCxnSpPr>
          <p:nvPr/>
        </p:nvCxnSpPr>
        <p:spPr bwMode="auto">
          <a:xfrm flipH="1">
            <a:off x="6351978" y="4344779"/>
            <a:ext cx="1283081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9" idx="2"/>
            <a:endCxn id="57" idx="3"/>
          </p:cNvCxnSpPr>
          <p:nvPr/>
        </p:nvCxnSpPr>
        <p:spPr bwMode="auto">
          <a:xfrm flipH="1">
            <a:off x="6351978" y="4344779"/>
            <a:ext cx="1900424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2"/>
            <a:endCxn id="45" idx="3"/>
          </p:cNvCxnSpPr>
          <p:nvPr/>
        </p:nvCxnSpPr>
        <p:spPr bwMode="auto">
          <a:xfrm flipH="1">
            <a:off x="6351978" y="4344779"/>
            <a:ext cx="1900424" cy="68843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43" idx="2"/>
            <a:endCxn id="57" idx="3"/>
          </p:cNvCxnSpPr>
          <p:nvPr/>
        </p:nvCxnSpPr>
        <p:spPr bwMode="auto">
          <a:xfrm flipH="1">
            <a:off x="6351978" y="4344779"/>
            <a:ext cx="665737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43" idx="2"/>
            <a:endCxn id="58" idx="3"/>
          </p:cNvCxnSpPr>
          <p:nvPr/>
        </p:nvCxnSpPr>
        <p:spPr bwMode="auto">
          <a:xfrm flipH="1">
            <a:off x="6351978" y="4344779"/>
            <a:ext cx="665737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48" idx="2"/>
            <a:endCxn id="57" idx="3"/>
          </p:cNvCxnSpPr>
          <p:nvPr/>
        </p:nvCxnSpPr>
        <p:spPr bwMode="auto">
          <a:xfrm flipH="1">
            <a:off x="6351978" y="4344779"/>
            <a:ext cx="1283081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48" idx="2"/>
            <a:endCxn id="46" idx="1"/>
          </p:cNvCxnSpPr>
          <p:nvPr/>
        </p:nvCxnSpPr>
        <p:spPr bwMode="auto">
          <a:xfrm>
            <a:off x="7635059" y="4344779"/>
            <a:ext cx="1061825" cy="7802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48" idx="2"/>
            <a:endCxn id="61" idx="1"/>
          </p:cNvCxnSpPr>
          <p:nvPr/>
        </p:nvCxnSpPr>
        <p:spPr bwMode="auto">
          <a:xfrm>
            <a:off x="7635059" y="4344779"/>
            <a:ext cx="1061825" cy="184694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49" idx="2"/>
            <a:endCxn id="58" idx="3"/>
          </p:cNvCxnSpPr>
          <p:nvPr/>
        </p:nvCxnSpPr>
        <p:spPr bwMode="auto">
          <a:xfrm flipH="1">
            <a:off x="6351978" y="4344779"/>
            <a:ext cx="1900424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49" idx="2"/>
            <a:endCxn id="46" idx="1"/>
          </p:cNvCxnSpPr>
          <p:nvPr/>
        </p:nvCxnSpPr>
        <p:spPr bwMode="auto">
          <a:xfrm>
            <a:off x="8252402" y="4344779"/>
            <a:ext cx="444482" cy="7802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49" idx="2"/>
            <a:endCxn id="60" idx="1"/>
          </p:cNvCxnSpPr>
          <p:nvPr/>
        </p:nvCxnSpPr>
        <p:spPr bwMode="auto">
          <a:xfrm>
            <a:off x="8252402" y="4344779"/>
            <a:ext cx="444482" cy="135141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45" idx="3"/>
            <a:endCxn id="46" idx="1"/>
          </p:cNvCxnSpPr>
          <p:nvPr/>
        </p:nvCxnSpPr>
        <p:spPr bwMode="auto">
          <a:xfrm>
            <a:off x="6351978" y="5033211"/>
            <a:ext cx="2344906" cy="9186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45" idx="3"/>
            <a:endCxn id="60" idx="1"/>
          </p:cNvCxnSpPr>
          <p:nvPr/>
        </p:nvCxnSpPr>
        <p:spPr bwMode="auto">
          <a:xfrm>
            <a:off x="6351978" y="5033211"/>
            <a:ext cx="2344906" cy="662978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45" idx="3"/>
            <a:endCxn id="61" idx="1"/>
          </p:cNvCxnSpPr>
          <p:nvPr/>
        </p:nvCxnSpPr>
        <p:spPr bwMode="auto">
          <a:xfrm>
            <a:off x="6351978" y="5033211"/>
            <a:ext cx="2344906" cy="115851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57" idx="3"/>
            <a:endCxn id="46" idx="1"/>
          </p:cNvCxnSpPr>
          <p:nvPr/>
        </p:nvCxnSpPr>
        <p:spPr bwMode="auto">
          <a:xfrm flipV="1">
            <a:off x="6351978" y="5125076"/>
            <a:ext cx="2344906" cy="45324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57" idx="3"/>
            <a:endCxn id="61" idx="1"/>
          </p:cNvCxnSpPr>
          <p:nvPr/>
        </p:nvCxnSpPr>
        <p:spPr bwMode="auto">
          <a:xfrm>
            <a:off x="6351978" y="5578321"/>
            <a:ext cx="2344906" cy="61340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46" idx="1"/>
            <a:endCxn id="58" idx="3"/>
          </p:cNvCxnSpPr>
          <p:nvPr/>
        </p:nvCxnSpPr>
        <p:spPr bwMode="auto">
          <a:xfrm flipH="1">
            <a:off x="6351978" y="5125076"/>
            <a:ext cx="2344906" cy="103860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60" idx="1"/>
            <a:endCxn id="58" idx="3"/>
          </p:cNvCxnSpPr>
          <p:nvPr/>
        </p:nvCxnSpPr>
        <p:spPr bwMode="auto">
          <a:xfrm flipH="1">
            <a:off x="6351978" y="5696189"/>
            <a:ext cx="2344906" cy="46748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>
            <a:off x="6351978" y="4354361"/>
            <a:ext cx="2344906" cy="1846947"/>
            <a:chOff x="8680756" y="2650232"/>
            <a:chExt cx="2344906" cy="1846947"/>
          </a:xfrm>
        </p:grpSpPr>
        <p:cxnSp>
          <p:nvCxnSpPr>
            <p:cNvPr id="96" name="直接连接符 95"/>
            <p:cNvCxnSpPr/>
            <p:nvPr/>
          </p:nvCxnSpPr>
          <p:spPr bwMode="auto">
            <a:xfrm>
              <a:off x="9346493" y="2650232"/>
              <a:ext cx="1679169" cy="1846947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 bwMode="auto">
            <a:xfrm flipH="1">
              <a:off x="8680756" y="2650232"/>
              <a:ext cx="665737" cy="1233542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auto">
            <a:xfrm>
              <a:off x="8680756" y="3883774"/>
              <a:ext cx="2344906" cy="613405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085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团问题是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pPr lvl="1"/>
                <a:r>
                  <a:rPr lang="zh-CN" altLang="en-US" sz="2200" dirty="0" smtClean="0"/>
                  <a:t>充分</a:t>
                </a:r>
                <a:r>
                  <a:rPr lang="zh-CN" altLang="zh-CN" sz="2200" dirty="0" smtClean="0"/>
                  <a:t>性证明</a:t>
                </a:r>
                <a:r>
                  <a:rPr lang="zh-CN" altLang="en-US" sz="2200" dirty="0" smtClean="0"/>
                  <a:t>：</a:t>
                </a:r>
                <a:r>
                  <a:rPr lang="zh-CN" altLang="zh-CN" sz="2200" dirty="0" smtClean="0"/>
                  <a:t>设</a:t>
                </a:r>
                <a:r>
                  <a:rPr lang="en-US" altLang="zh-CN" sz="2200" dirty="0" smtClean="0"/>
                  <a:t>V</a:t>
                </a:r>
                <a:r>
                  <a:rPr lang="zh-CN" altLang="zh-CN" sz="2200" dirty="0" smtClean="0"/>
                  <a:t>是构造出来的无向图中的</a:t>
                </a:r>
                <a:r>
                  <a:rPr lang="en-US" altLang="zh-CN" sz="2200" dirty="0" smtClean="0"/>
                  <a:t>k</a:t>
                </a:r>
                <a:r>
                  <a:rPr lang="zh-CN" altLang="zh-CN" sz="2200" dirty="0" smtClean="0"/>
                  <a:t>团，</a:t>
                </a:r>
                <a:r>
                  <a:rPr lang="en-US" altLang="zh-CN" sz="2200" dirty="0" smtClean="0"/>
                  <a:t> </a:t>
                </a:r>
                <a:r>
                  <a:rPr lang="zh-CN" altLang="zh-CN" sz="2200" dirty="0" smtClean="0"/>
                  <a:t>则</a:t>
                </a:r>
                <a:r>
                  <a:rPr lang="en-US" altLang="zh-CN" sz="2200" dirty="0" smtClean="0"/>
                  <a:t>V</a:t>
                </a:r>
                <a:r>
                  <a:rPr lang="zh-CN" altLang="zh-CN" sz="2200" dirty="0" smtClean="0"/>
                  <a:t>中任意两点</a:t>
                </a:r>
                <a:r>
                  <a:rPr lang="zh-CN" altLang="en-US" sz="2200" dirty="0" smtClean="0"/>
                  <a:t>间</a:t>
                </a:r>
                <a:r>
                  <a:rPr lang="zh-CN" altLang="zh-CN" sz="2200" dirty="0" smtClean="0"/>
                  <a:t>有边</a:t>
                </a:r>
                <a:r>
                  <a:rPr lang="zh-CN" altLang="en-US" sz="2200" dirty="0" smtClean="0"/>
                  <a:t>。</a:t>
                </a:r>
                <a:r>
                  <a:rPr lang="zh-CN" altLang="zh-CN" sz="2200" dirty="0" smtClean="0"/>
                  <a:t>由于同一子句中的顶点无边相连，故</a:t>
                </a:r>
                <a:r>
                  <a:rPr lang="en-US" altLang="zh-CN" sz="2200" dirty="0" smtClean="0"/>
                  <a:t> k</a:t>
                </a:r>
                <a:r>
                  <a:rPr lang="zh-CN" altLang="zh-CN" sz="2200" dirty="0" smtClean="0"/>
                  <a:t>个点恰好来自</a:t>
                </a:r>
                <a:r>
                  <a:rPr lang="en-US" altLang="zh-CN" sz="2200" dirty="0" smtClean="0"/>
                  <a:t>k</a:t>
                </a:r>
                <a:r>
                  <a:rPr lang="zh-CN" altLang="zh-CN" sz="2200" dirty="0" smtClean="0"/>
                  <a:t>个不同的子句。</a:t>
                </a:r>
                <a:r>
                  <a:rPr lang="zh-CN" altLang="en-US" sz="2200" dirty="0" smtClean="0"/>
                  <a:t>现</a:t>
                </a:r>
                <a:r>
                  <a:rPr lang="zh-CN" altLang="zh-CN" sz="2200" dirty="0" smtClean="0"/>
                  <a:t>对这</a:t>
                </a:r>
                <a:r>
                  <a:rPr lang="en-US" altLang="zh-CN" sz="2200" dirty="0" smtClean="0"/>
                  <a:t>k</a:t>
                </a:r>
                <a:r>
                  <a:rPr lang="zh-CN" altLang="zh-CN" sz="2200" dirty="0" smtClean="0"/>
                  <a:t>个顶点文字进行</a:t>
                </a:r>
                <a:r>
                  <a:rPr lang="zh-CN" altLang="en-US" sz="2200" dirty="0" smtClean="0"/>
                  <a:t>赋值：</a:t>
                </a:r>
                <a:endParaRPr lang="en-US" altLang="zh-CN" sz="2200" dirty="0" smtClean="0"/>
              </a:p>
              <a:p>
                <a:pPr lvl="2"/>
                <a:r>
                  <a:rPr lang="zh-CN" altLang="zh-CN" sz="2000" dirty="0" smtClean="0"/>
                  <a:t>若</a:t>
                </a:r>
                <a:r>
                  <a:rPr lang="zh-CN" altLang="en-US" sz="2000" dirty="0" smtClean="0"/>
                  <a:t>顶点</a:t>
                </a:r>
                <a:r>
                  <a:rPr lang="zh-CN" altLang="zh-CN" sz="2000" dirty="0" smtClean="0"/>
                  <a:t>文字为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000" dirty="0" smtClean="0"/>
                  <a:t>，</a:t>
                </a:r>
                <a:r>
                  <a:rPr lang="zh-CN" altLang="zh-CN" sz="2000" dirty="0"/>
                  <a:t>则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000" dirty="0" smtClean="0"/>
                  <a:t>赋值</a:t>
                </a:r>
                <a:r>
                  <a:rPr lang="en-US" altLang="zh-CN" sz="2000" dirty="0" smtClean="0"/>
                  <a:t>1</a:t>
                </a:r>
                <a:r>
                  <a:rPr lang="zh-CN" altLang="zh-CN" sz="2000" dirty="0" smtClean="0"/>
                  <a:t>，</a:t>
                </a:r>
                <a:r>
                  <a:rPr lang="zh-CN" altLang="en-US" sz="2000" dirty="0" smtClean="0"/>
                  <a:t>其</a:t>
                </a:r>
                <a:r>
                  <a:rPr lang="zh-CN" altLang="zh-CN" sz="2000" dirty="0" smtClean="0"/>
                  <a:t>所在</a:t>
                </a:r>
                <a:r>
                  <a:rPr lang="zh-CN" altLang="en-US" sz="2000" dirty="0" smtClean="0"/>
                  <a:t>子</a:t>
                </a:r>
                <a:r>
                  <a:rPr lang="zh-CN" altLang="zh-CN" sz="2000" dirty="0" smtClean="0"/>
                  <a:t>句</a:t>
                </a:r>
                <a:r>
                  <a:rPr lang="zh-CN" altLang="zh-CN" sz="2000" dirty="0"/>
                  <a:t>的值为</a:t>
                </a:r>
                <a:r>
                  <a:rPr lang="en-US" altLang="zh-CN" sz="2000" dirty="0"/>
                  <a:t>1</a:t>
                </a:r>
                <a:r>
                  <a:rPr lang="zh-CN" altLang="zh-CN" sz="2000" dirty="0"/>
                  <a:t>；</a:t>
                </a:r>
              </a:p>
              <a:p>
                <a:pPr lvl="2"/>
                <a:r>
                  <a:rPr lang="zh-CN" altLang="zh-CN" sz="2000" dirty="0" smtClean="0"/>
                  <a:t>若</a:t>
                </a:r>
                <a:r>
                  <a:rPr lang="zh-CN" altLang="en-US" sz="2000" dirty="0" smtClean="0"/>
                  <a:t>顶点</a:t>
                </a:r>
                <a:r>
                  <a:rPr lang="zh-CN" altLang="zh-CN" sz="2000" dirty="0" smtClean="0"/>
                  <a:t>文字</a:t>
                </a:r>
                <a:r>
                  <a:rPr lang="zh-CN" altLang="zh-CN" sz="2000" dirty="0"/>
                  <a:t>为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zh-CN" sz="2000" dirty="0"/>
                  <a:t>，</a:t>
                </a:r>
                <a:r>
                  <a:rPr lang="zh-CN" altLang="zh-CN" sz="2000" dirty="0" smtClean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000" dirty="0" smtClean="0"/>
                  <a:t>赋值</a:t>
                </a:r>
                <a:r>
                  <a:rPr lang="en-US" altLang="zh-CN" sz="2000" dirty="0" smtClean="0"/>
                  <a:t>0</a:t>
                </a:r>
                <a:r>
                  <a:rPr lang="zh-CN" altLang="zh-CN" sz="2000" dirty="0" smtClean="0"/>
                  <a:t>，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/>
                  <a:t>其</a:t>
                </a:r>
                <a:r>
                  <a:rPr lang="zh-CN" altLang="zh-CN" sz="2000" dirty="0" smtClean="0"/>
                  <a:t>所在</a:t>
                </a:r>
                <a:r>
                  <a:rPr lang="zh-CN" altLang="en-US" sz="2000" dirty="0"/>
                  <a:t>子</a:t>
                </a:r>
                <a:r>
                  <a:rPr lang="zh-CN" altLang="zh-CN" sz="2000" dirty="0" smtClean="0"/>
                  <a:t>句</a:t>
                </a:r>
                <a:r>
                  <a:rPr lang="zh-CN" altLang="zh-CN" sz="2000" dirty="0"/>
                  <a:t>的值为</a:t>
                </a:r>
                <a:r>
                  <a:rPr lang="en-US" altLang="zh-CN" sz="2000" dirty="0" smtClean="0"/>
                  <a:t>1</a:t>
                </a:r>
                <a:endParaRPr lang="zh-CN" altLang="zh-CN" sz="2000" dirty="0"/>
              </a:p>
              <a:p>
                <a:pPr lvl="1"/>
                <a:r>
                  <a:rPr lang="zh-CN" altLang="zh-CN" sz="2200" dirty="0" smtClean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dirty="0" smtClean="0"/>
                  <a:t>与</a:t>
                </a:r>
                <a:r>
                  <a:rPr lang="en-US" altLang="zh-CN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dirty="0" smtClean="0"/>
                  <a:t>无边相连</a:t>
                </a:r>
                <a:r>
                  <a:rPr lang="zh-CN" altLang="en-US" sz="2200" dirty="0" smtClean="0"/>
                  <a:t>，这</a:t>
                </a:r>
                <a:r>
                  <a:rPr lang="en-US" altLang="zh-CN" sz="2200" dirty="0" smtClean="0"/>
                  <a:t>k</a:t>
                </a:r>
                <a:r>
                  <a:rPr lang="zh-CN" altLang="en-US" sz="2200" dirty="0" smtClean="0"/>
                  <a:t>个顶点文字不会同时出现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dirty="0"/>
                  <a:t>与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，</a:t>
                </a:r>
                <a:r>
                  <a:rPr lang="zh-CN" altLang="zh-CN" sz="2200" dirty="0" smtClean="0"/>
                  <a:t>∴</a:t>
                </a:r>
                <a:r>
                  <a:rPr lang="zh-CN" altLang="zh-CN" sz="2200" dirty="0"/>
                  <a:t>上述的赋值</a:t>
                </a:r>
                <a:r>
                  <a:rPr lang="zh-CN" altLang="zh-CN" sz="2200" dirty="0" smtClean="0"/>
                  <a:t>方法</a:t>
                </a:r>
                <a:r>
                  <a:rPr lang="zh-CN" altLang="en-US" sz="2200" dirty="0" smtClean="0"/>
                  <a:t>可使表达式为</a:t>
                </a:r>
                <a:r>
                  <a:rPr lang="en-US" altLang="zh-CN" sz="2200" dirty="0" smtClean="0"/>
                  <a:t>1</a:t>
                </a:r>
                <a:endParaRPr lang="en-US" altLang="zh-CN" sz="2200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2"/>
                <a:stretch>
                  <a:fillRect t="-1247" r="-2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-508" y="5884065"/>
                <a:ext cx="590319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8" y="5884065"/>
                <a:ext cx="5903191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207" r="-2169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41814" y="5616824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1279" y="5589241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0246" y="558924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C3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1702" y="4758245"/>
            <a:ext cx="52375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=0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=1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3</a:t>
            </a:r>
            <a:r>
              <a:rPr lang="en-US" altLang="zh-CN" sz="2400" b="1" dirty="0" smtClean="0"/>
              <a:t>=0</a:t>
            </a:r>
            <a:r>
              <a:rPr lang="zh-CN" altLang="zh-CN" sz="2400" b="1" dirty="0" smtClean="0"/>
              <a:t>，</a:t>
            </a:r>
            <a:r>
              <a:rPr lang="zh-CN" altLang="zh-CN" sz="2400" b="1" dirty="0"/>
              <a:t>则</a:t>
            </a:r>
            <a:r>
              <a:rPr lang="en-US" altLang="zh-CN" sz="2400" b="1" dirty="0"/>
              <a:t>c</a:t>
            </a:r>
            <a:r>
              <a:rPr lang="en-US" altLang="zh-CN" sz="2400" b="1" baseline="-25000" dirty="0"/>
              <a:t>1</a:t>
            </a:r>
            <a:r>
              <a:rPr lang="zh-CN" altLang="zh-CN" sz="2400" b="1" dirty="0"/>
              <a:t>∧</a:t>
            </a:r>
            <a:r>
              <a:rPr lang="en-US" altLang="zh-CN" sz="2400" b="1" dirty="0"/>
              <a:t>c</a:t>
            </a:r>
            <a:r>
              <a:rPr lang="en-US" altLang="zh-CN" sz="2400" b="1" baseline="-25000" dirty="0"/>
              <a:t>2</a:t>
            </a:r>
            <a:r>
              <a:rPr lang="zh-CN" altLang="zh-CN" sz="2400" b="1" dirty="0"/>
              <a:t>∧</a:t>
            </a:r>
            <a:r>
              <a:rPr lang="en-US" altLang="zh-CN" sz="2400" b="1" dirty="0" smtClean="0"/>
              <a:t>c</a:t>
            </a:r>
            <a:r>
              <a:rPr lang="en-US" altLang="zh-CN" sz="2400" b="1" baseline="-25000" dirty="0" smtClean="0"/>
              <a:t>3</a:t>
            </a:r>
            <a:r>
              <a:rPr lang="en-US" altLang="zh-CN" sz="2400" b="1" dirty="0" smtClean="0"/>
              <a:t>=1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6829907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907" y="4006225"/>
                <a:ext cx="375616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6452" r="-17742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5976362" y="4863934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4863934"/>
                <a:ext cx="375616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6452" r="-8065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8696884" y="495579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4955799"/>
                <a:ext cx="37561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8197" r="-8197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7447251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251" y="4006225"/>
                <a:ext cx="375616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8197" r="-8197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8064594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94" y="4006225"/>
                <a:ext cx="375616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8065" r="-6452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5976362" y="5409044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5409044"/>
                <a:ext cx="375616" cy="338554"/>
              </a:xfrm>
              <a:prstGeom prst="rect">
                <a:avLst/>
              </a:prstGeom>
              <a:blipFill rotWithShape="1">
                <a:blip r:embed="rId9"/>
                <a:stretch>
                  <a:fillRect l="-6452" r="-8065" b="-1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/>
              <p:cNvSpPr/>
              <p:nvPr/>
            </p:nvSpPr>
            <p:spPr>
              <a:xfrm>
                <a:off x="5976362" y="599439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5994399"/>
                <a:ext cx="375616" cy="338554"/>
              </a:xfrm>
              <a:prstGeom prst="rect">
                <a:avLst/>
              </a:prstGeom>
              <a:blipFill rotWithShape="1">
                <a:blip r:embed="rId10"/>
                <a:stretch>
                  <a:fillRect l="-6452" r="-8065" b="-1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>
              <a:xfrm>
                <a:off x="8696884" y="5526912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5526912"/>
                <a:ext cx="375616" cy="338554"/>
              </a:xfrm>
              <a:prstGeom prst="rect">
                <a:avLst/>
              </a:prstGeom>
              <a:blipFill rotWithShape="1">
                <a:blip r:embed="rId11"/>
                <a:stretch>
                  <a:fillRect l="-8197" r="-18033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/>
              <p:cNvSpPr/>
              <p:nvPr/>
            </p:nvSpPr>
            <p:spPr>
              <a:xfrm>
                <a:off x="8696884" y="602244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6022449"/>
                <a:ext cx="375616" cy="338554"/>
              </a:xfrm>
              <a:prstGeom prst="rect">
                <a:avLst/>
              </a:prstGeom>
              <a:blipFill rotWithShape="1">
                <a:blip r:embed="rId12"/>
                <a:stretch>
                  <a:fillRect l="-8197" r="-18033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接连接符 81"/>
          <p:cNvCxnSpPr>
            <a:stCxn id="69" idx="2"/>
            <a:endCxn id="79" idx="1"/>
          </p:cNvCxnSpPr>
          <p:nvPr/>
        </p:nvCxnSpPr>
        <p:spPr bwMode="auto">
          <a:xfrm>
            <a:off x="7017715" y="4344779"/>
            <a:ext cx="1679169" cy="135141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9" idx="2"/>
            <a:endCxn id="81" idx="1"/>
          </p:cNvCxnSpPr>
          <p:nvPr/>
        </p:nvCxnSpPr>
        <p:spPr bwMode="auto">
          <a:xfrm>
            <a:off x="7017715" y="4344779"/>
            <a:ext cx="1679169" cy="184694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3" idx="2"/>
            <a:endCxn id="70" idx="3"/>
          </p:cNvCxnSpPr>
          <p:nvPr/>
        </p:nvCxnSpPr>
        <p:spPr bwMode="auto">
          <a:xfrm flipH="1">
            <a:off x="6351978" y="4344779"/>
            <a:ext cx="1283081" cy="68843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73" idx="2"/>
            <a:endCxn id="78" idx="3"/>
          </p:cNvCxnSpPr>
          <p:nvPr/>
        </p:nvCxnSpPr>
        <p:spPr bwMode="auto">
          <a:xfrm flipH="1">
            <a:off x="6351978" y="4344779"/>
            <a:ext cx="1283081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5" idx="2"/>
            <a:endCxn id="76" idx="3"/>
          </p:cNvCxnSpPr>
          <p:nvPr/>
        </p:nvCxnSpPr>
        <p:spPr bwMode="auto">
          <a:xfrm flipH="1">
            <a:off x="6351978" y="4344779"/>
            <a:ext cx="1900424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75" idx="2"/>
            <a:endCxn id="70" idx="3"/>
          </p:cNvCxnSpPr>
          <p:nvPr/>
        </p:nvCxnSpPr>
        <p:spPr bwMode="auto">
          <a:xfrm flipH="1">
            <a:off x="6351978" y="4344779"/>
            <a:ext cx="1900424" cy="68843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69" idx="2"/>
            <a:endCxn id="76" idx="3"/>
          </p:cNvCxnSpPr>
          <p:nvPr/>
        </p:nvCxnSpPr>
        <p:spPr bwMode="auto">
          <a:xfrm flipH="1">
            <a:off x="6351978" y="4344779"/>
            <a:ext cx="665737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69" idx="2"/>
            <a:endCxn id="78" idx="3"/>
          </p:cNvCxnSpPr>
          <p:nvPr/>
        </p:nvCxnSpPr>
        <p:spPr bwMode="auto">
          <a:xfrm flipH="1">
            <a:off x="6351978" y="4344779"/>
            <a:ext cx="665737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73" idx="2"/>
            <a:endCxn id="76" idx="3"/>
          </p:cNvCxnSpPr>
          <p:nvPr/>
        </p:nvCxnSpPr>
        <p:spPr bwMode="auto">
          <a:xfrm flipH="1">
            <a:off x="6351978" y="4344779"/>
            <a:ext cx="1283081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73" idx="2"/>
            <a:endCxn id="72" idx="1"/>
          </p:cNvCxnSpPr>
          <p:nvPr/>
        </p:nvCxnSpPr>
        <p:spPr bwMode="auto">
          <a:xfrm>
            <a:off x="7635059" y="4344779"/>
            <a:ext cx="1061825" cy="7802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3" idx="2"/>
            <a:endCxn id="81" idx="1"/>
          </p:cNvCxnSpPr>
          <p:nvPr/>
        </p:nvCxnSpPr>
        <p:spPr bwMode="auto">
          <a:xfrm>
            <a:off x="7635059" y="4344779"/>
            <a:ext cx="1061825" cy="184694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75" idx="2"/>
            <a:endCxn id="78" idx="3"/>
          </p:cNvCxnSpPr>
          <p:nvPr/>
        </p:nvCxnSpPr>
        <p:spPr bwMode="auto">
          <a:xfrm flipH="1">
            <a:off x="6351978" y="4344779"/>
            <a:ext cx="1900424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75" idx="2"/>
            <a:endCxn id="72" idx="1"/>
          </p:cNvCxnSpPr>
          <p:nvPr/>
        </p:nvCxnSpPr>
        <p:spPr bwMode="auto">
          <a:xfrm>
            <a:off x="8252402" y="4344779"/>
            <a:ext cx="444482" cy="7802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75" idx="2"/>
            <a:endCxn id="79" idx="1"/>
          </p:cNvCxnSpPr>
          <p:nvPr/>
        </p:nvCxnSpPr>
        <p:spPr bwMode="auto">
          <a:xfrm>
            <a:off x="8252402" y="4344779"/>
            <a:ext cx="444482" cy="135141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70" idx="3"/>
            <a:endCxn id="72" idx="1"/>
          </p:cNvCxnSpPr>
          <p:nvPr/>
        </p:nvCxnSpPr>
        <p:spPr bwMode="auto">
          <a:xfrm>
            <a:off x="6351978" y="5033211"/>
            <a:ext cx="2344906" cy="9186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70" idx="3"/>
            <a:endCxn id="79" idx="1"/>
          </p:cNvCxnSpPr>
          <p:nvPr/>
        </p:nvCxnSpPr>
        <p:spPr bwMode="auto">
          <a:xfrm>
            <a:off x="6351978" y="5033211"/>
            <a:ext cx="2344906" cy="662978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70" idx="3"/>
            <a:endCxn id="81" idx="1"/>
          </p:cNvCxnSpPr>
          <p:nvPr/>
        </p:nvCxnSpPr>
        <p:spPr bwMode="auto">
          <a:xfrm>
            <a:off x="6351978" y="5033211"/>
            <a:ext cx="2344906" cy="115851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76" idx="3"/>
            <a:endCxn id="72" idx="1"/>
          </p:cNvCxnSpPr>
          <p:nvPr/>
        </p:nvCxnSpPr>
        <p:spPr bwMode="auto">
          <a:xfrm flipV="1">
            <a:off x="6351978" y="5125076"/>
            <a:ext cx="2344906" cy="45324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76" idx="3"/>
            <a:endCxn id="81" idx="1"/>
          </p:cNvCxnSpPr>
          <p:nvPr/>
        </p:nvCxnSpPr>
        <p:spPr bwMode="auto">
          <a:xfrm>
            <a:off x="6351978" y="5578321"/>
            <a:ext cx="2344906" cy="61340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72" idx="1"/>
            <a:endCxn id="78" idx="3"/>
          </p:cNvCxnSpPr>
          <p:nvPr/>
        </p:nvCxnSpPr>
        <p:spPr bwMode="auto">
          <a:xfrm flipH="1">
            <a:off x="6351978" y="5125076"/>
            <a:ext cx="2344906" cy="103860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79" idx="1"/>
            <a:endCxn id="78" idx="3"/>
          </p:cNvCxnSpPr>
          <p:nvPr/>
        </p:nvCxnSpPr>
        <p:spPr bwMode="auto">
          <a:xfrm flipH="1">
            <a:off x="6351978" y="5696189"/>
            <a:ext cx="2344906" cy="46748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6351978" y="4354361"/>
            <a:ext cx="2344906" cy="1846947"/>
            <a:chOff x="8680756" y="2650232"/>
            <a:chExt cx="2344906" cy="1846947"/>
          </a:xfrm>
        </p:grpSpPr>
        <p:cxnSp>
          <p:nvCxnSpPr>
            <p:cNvPr id="108" name="直接连接符 107"/>
            <p:cNvCxnSpPr/>
            <p:nvPr/>
          </p:nvCxnSpPr>
          <p:spPr bwMode="auto">
            <a:xfrm>
              <a:off x="9346493" y="2650232"/>
              <a:ext cx="1679169" cy="1846947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auto">
            <a:xfrm flipH="1">
              <a:off x="8680756" y="2650232"/>
              <a:ext cx="665737" cy="1233542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auto">
            <a:xfrm>
              <a:off x="8680756" y="3883774"/>
              <a:ext cx="2344906" cy="613405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91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</a:t>
            </a:r>
            <a:r>
              <a:rPr lang="zh-CN" altLang="en-US" dirty="0" smtClean="0"/>
              <a:t>问题是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顶点覆盖问题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zh-CN" dirty="0"/>
                  <a:t>无向图</a:t>
                </a:r>
                <a:r>
                  <a:rPr lang="en-US" altLang="zh-CN" dirty="0"/>
                  <a:t>G</a:t>
                </a:r>
                <a:r>
                  <a:rPr lang="zh-CN" altLang="zh-CN" dirty="0"/>
                  <a:t>中是否存在顶点数为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的顶点覆盖？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G </a:t>
                </a:r>
                <a:r>
                  <a:rPr lang="zh-CN" altLang="en-US" dirty="0"/>
                  <a:t>中大小为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的顶点集合，使得 </a:t>
                </a:r>
                <a:r>
                  <a:rPr lang="en-US" altLang="zh-CN" dirty="0"/>
                  <a:t>G </a:t>
                </a:r>
                <a:r>
                  <a:rPr lang="zh-CN" altLang="en-US" dirty="0"/>
                  <a:t>中</a:t>
                </a:r>
                <a:r>
                  <a:rPr lang="zh-CN" altLang="zh-CN" dirty="0"/>
                  <a:t>任一条边的两个顶点至少有一个在此集合中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问题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个布尔变元和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个子句，子句是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个文字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变元或变元的非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的析取操作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问这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个子句的合取范式的值可否为真？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𝟕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∧⋯∧</m:t>
                    </m:r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𝟔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zh-CN" altLang="en-US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22</a:t>
            </a:fld>
            <a:endParaRPr lang="en-US" altLang="zh-CN" dirty="0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8230" name="组合 8229"/>
          <p:cNvGrpSpPr/>
          <p:nvPr/>
        </p:nvGrpSpPr>
        <p:grpSpPr>
          <a:xfrm>
            <a:off x="6192180" y="4238611"/>
            <a:ext cx="2880320" cy="1386633"/>
            <a:chOff x="5821780" y="4209437"/>
            <a:chExt cx="2880320" cy="1386633"/>
          </a:xfrm>
        </p:grpSpPr>
        <p:sp>
          <p:nvSpPr>
            <p:cNvPr id="6" name="椭圆 5"/>
            <p:cNvSpPr/>
            <p:nvPr/>
          </p:nvSpPr>
          <p:spPr bwMode="auto">
            <a:xfrm>
              <a:off x="6829892" y="4335930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7675986" y="4209437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6685511" y="5107548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7392864" y="5488058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7946016" y="4999536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stCxn id="6" idx="3"/>
              <a:endCxn id="8" idx="0"/>
            </p:cNvCxnSpPr>
            <p:nvPr/>
          </p:nvCxnSpPr>
          <p:spPr bwMode="auto">
            <a:xfrm flipH="1">
              <a:off x="6739517" y="4428124"/>
              <a:ext cx="106193" cy="679424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7" idx="3"/>
              <a:endCxn id="8" idx="7"/>
            </p:cNvCxnSpPr>
            <p:nvPr/>
          </p:nvCxnSpPr>
          <p:spPr bwMode="auto">
            <a:xfrm flipH="1">
              <a:off x="6777705" y="4301631"/>
              <a:ext cx="914099" cy="821735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2"/>
              <a:endCxn id="8" idx="6"/>
            </p:cNvCxnSpPr>
            <p:nvPr/>
          </p:nvCxnSpPr>
          <p:spPr bwMode="auto">
            <a:xfrm flipH="1">
              <a:off x="6793523" y="5053542"/>
              <a:ext cx="1152493" cy="108012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9" idx="1"/>
              <a:endCxn id="8" idx="5"/>
            </p:cNvCxnSpPr>
            <p:nvPr/>
          </p:nvCxnSpPr>
          <p:spPr bwMode="auto">
            <a:xfrm flipH="1" flipV="1">
              <a:off x="6777705" y="5199742"/>
              <a:ext cx="630977" cy="304134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5"/>
              <a:endCxn id="10" idx="1"/>
            </p:cNvCxnSpPr>
            <p:nvPr/>
          </p:nvCxnSpPr>
          <p:spPr bwMode="auto">
            <a:xfrm>
              <a:off x="6922086" y="4428124"/>
              <a:ext cx="1039748" cy="587230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7" idx="5"/>
              <a:endCxn id="10" idx="0"/>
            </p:cNvCxnSpPr>
            <p:nvPr/>
          </p:nvCxnSpPr>
          <p:spPr bwMode="auto">
            <a:xfrm>
              <a:off x="7768180" y="4301631"/>
              <a:ext cx="231842" cy="697905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9" idx="7"/>
              <a:endCxn id="10" idx="3"/>
            </p:cNvCxnSpPr>
            <p:nvPr/>
          </p:nvCxnSpPr>
          <p:spPr bwMode="auto">
            <a:xfrm flipV="1">
              <a:off x="7485058" y="5091730"/>
              <a:ext cx="476776" cy="412146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 bwMode="auto">
            <a:xfrm>
              <a:off x="5821780" y="5091730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8594088" y="4945530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2"/>
              <a:endCxn id="10" idx="6"/>
            </p:cNvCxnSpPr>
            <p:nvPr/>
          </p:nvCxnSpPr>
          <p:spPr bwMode="auto">
            <a:xfrm flipH="1">
              <a:off x="8054028" y="4999536"/>
              <a:ext cx="540060" cy="54006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8" idx="2"/>
              <a:endCxn id="21" idx="6"/>
            </p:cNvCxnSpPr>
            <p:nvPr/>
          </p:nvCxnSpPr>
          <p:spPr bwMode="auto">
            <a:xfrm flipH="1" flipV="1">
              <a:off x="5929792" y="5145736"/>
              <a:ext cx="755719" cy="15818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连接符 25"/>
          <p:cNvCxnSpPr>
            <a:endCxn id="25" idx="0"/>
          </p:cNvCxnSpPr>
          <p:nvPr/>
        </p:nvCxnSpPr>
        <p:spPr bwMode="auto">
          <a:xfrm flipH="1">
            <a:off x="7120632" y="4451081"/>
            <a:ext cx="90000" cy="630919"/>
          </a:xfrm>
          <a:prstGeom prst="line">
            <a:avLst/>
          </a:prstGeom>
          <a:solidFill>
            <a:schemeClr val="tx1"/>
          </a:solidFill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25" idx="7"/>
          </p:cNvCxnSpPr>
          <p:nvPr/>
        </p:nvCxnSpPr>
        <p:spPr bwMode="auto">
          <a:xfrm flipH="1">
            <a:off x="7184272" y="4308770"/>
            <a:ext cx="877932" cy="799590"/>
          </a:xfrm>
          <a:prstGeom prst="line">
            <a:avLst/>
          </a:prstGeom>
          <a:solidFill>
            <a:schemeClr val="tx1"/>
          </a:solidFill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5" idx="6"/>
          </p:cNvCxnSpPr>
          <p:nvPr/>
        </p:nvCxnSpPr>
        <p:spPr bwMode="auto">
          <a:xfrm flipH="1">
            <a:off x="7210632" y="5060681"/>
            <a:ext cx="1105784" cy="111319"/>
          </a:xfrm>
          <a:prstGeom prst="line">
            <a:avLst/>
          </a:prstGeom>
          <a:solidFill>
            <a:schemeClr val="tx1"/>
          </a:solidFill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25" idx="5"/>
          </p:cNvCxnSpPr>
          <p:nvPr/>
        </p:nvCxnSpPr>
        <p:spPr bwMode="auto">
          <a:xfrm flipH="1" flipV="1">
            <a:off x="7184272" y="5235640"/>
            <a:ext cx="594810" cy="275375"/>
          </a:xfrm>
          <a:prstGeom prst="line">
            <a:avLst/>
          </a:prstGeom>
          <a:solidFill>
            <a:schemeClr val="tx1"/>
          </a:solidFill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5" idx="2"/>
          </p:cNvCxnSpPr>
          <p:nvPr/>
        </p:nvCxnSpPr>
        <p:spPr bwMode="auto">
          <a:xfrm flipH="1" flipV="1">
            <a:off x="6300192" y="5152875"/>
            <a:ext cx="730440" cy="19125"/>
          </a:xfrm>
          <a:prstGeom prst="line">
            <a:avLst/>
          </a:prstGeom>
          <a:solidFill>
            <a:schemeClr val="tx1"/>
          </a:solidFill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 bwMode="auto">
          <a:xfrm>
            <a:off x="7030632" y="5082000"/>
            <a:ext cx="180000" cy="180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endCxn id="70" idx="1"/>
          </p:cNvCxnSpPr>
          <p:nvPr/>
        </p:nvCxnSpPr>
        <p:spPr bwMode="auto">
          <a:xfrm>
            <a:off x="7274489" y="4435263"/>
            <a:ext cx="1050290" cy="597772"/>
          </a:xfrm>
          <a:prstGeom prst="line">
            <a:avLst/>
          </a:prstGeom>
          <a:solidFill>
            <a:schemeClr val="tx1"/>
          </a:solidFill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70" idx="0"/>
          </p:cNvCxnSpPr>
          <p:nvPr/>
        </p:nvCxnSpPr>
        <p:spPr bwMode="auto">
          <a:xfrm>
            <a:off x="8120583" y="4308770"/>
            <a:ext cx="267836" cy="697905"/>
          </a:xfrm>
          <a:prstGeom prst="line">
            <a:avLst/>
          </a:prstGeom>
          <a:solidFill>
            <a:schemeClr val="tx1"/>
          </a:solidFill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endCxn id="70" idx="3"/>
          </p:cNvCxnSpPr>
          <p:nvPr/>
        </p:nvCxnSpPr>
        <p:spPr bwMode="auto">
          <a:xfrm flipV="1">
            <a:off x="7837461" y="5160315"/>
            <a:ext cx="487318" cy="350700"/>
          </a:xfrm>
          <a:prstGeom prst="line">
            <a:avLst/>
          </a:prstGeom>
          <a:solidFill>
            <a:schemeClr val="tx1"/>
          </a:solidFill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endCxn id="70" idx="6"/>
          </p:cNvCxnSpPr>
          <p:nvPr/>
        </p:nvCxnSpPr>
        <p:spPr bwMode="auto">
          <a:xfrm flipH="1">
            <a:off x="8478419" y="5006675"/>
            <a:ext cx="468072" cy="90000"/>
          </a:xfrm>
          <a:prstGeom prst="line">
            <a:avLst/>
          </a:prstGeom>
          <a:solidFill>
            <a:schemeClr val="tx1"/>
          </a:solidFill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 bwMode="auto">
          <a:xfrm>
            <a:off x="8298419" y="5006675"/>
            <a:ext cx="180000" cy="180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0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</a:t>
            </a:r>
            <a:r>
              <a:rPr lang="zh-CN" altLang="en-US" dirty="0" smtClean="0"/>
              <a:t>问题是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证明</a:t>
                </a:r>
                <a:endParaRPr lang="zh-CN" altLang="en-US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首先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, 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顶点覆盖问题是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NP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问题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多项式时间可验证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pPr lvl="1"/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规约方法 ：</a:t>
                </a:r>
                <a:endParaRPr lang="en-US" altLang="zh-CN" sz="22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n 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个变元对应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2n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个顶点 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 smtClean="0"/>
                  <a:t>和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, 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共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2n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个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)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,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/>
                  <a:t>和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间有边</a:t>
                </a:r>
                <a:endParaRPr lang="en-US" altLang="zh-CN" sz="22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个子句对应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3m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个顶点 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(3m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文字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), 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子句内文字两两有边</a:t>
                </a:r>
                <a:endParaRPr lang="en-US" altLang="zh-CN" sz="22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子句内的文字与变元对应的顶点间有边</a:t>
                </a:r>
                <a:endParaRPr lang="en-US" altLang="zh-CN" sz="22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令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k=n+2m</a:t>
                </a:r>
                <a:endParaRPr lang="en-US" altLang="zh-CN" sz="2200" dirty="0">
                  <a:latin typeface="Arial" charset="0"/>
                  <a:ea typeface="黑体" pitchFamily="2" charset="-122"/>
                </a:endParaRPr>
              </a:p>
              <a:p>
                <a:pPr lvl="1"/>
                <a:endParaRPr lang="zh-CN" altLang="zh-CN" dirty="0" smtClean="0">
                  <a:latin typeface="Arial" charset="0"/>
                  <a:ea typeface="黑体" pitchFamily="2" charset="-122"/>
                </a:endParaRPr>
              </a:p>
              <a:p>
                <a:endParaRPr lang="zh-CN" altLang="en-US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3"/>
                <a:stretch>
                  <a:fillRect l="-296" t="-2041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矩形 186"/>
              <p:cNvSpPr/>
              <p:nvPr/>
            </p:nvSpPr>
            <p:spPr>
              <a:xfrm>
                <a:off x="1511660" y="6025836"/>
                <a:ext cx="392443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7" name="矩形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6025836"/>
                <a:ext cx="3924436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311" r="-3106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TextBox 187"/>
          <p:cNvSpPr txBox="1"/>
          <p:nvPr/>
        </p:nvSpPr>
        <p:spPr>
          <a:xfrm>
            <a:off x="2267744" y="5759968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380414" y="5759968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555776" y="6384024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ea typeface="黑体" pitchFamily="2" charset="-122"/>
              </a:rPr>
              <a:t>k=n+2m=3+2</a:t>
            </a:r>
            <a:r>
              <a:rPr lang="zh-CN" altLang="en-US" b="1" dirty="0" smtClean="0">
                <a:ea typeface="黑体" pitchFamily="2" charset="-122"/>
              </a:rPr>
              <a:t>*</a:t>
            </a:r>
            <a:r>
              <a:rPr lang="en-US" altLang="zh-CN" b="1" dirty="0" smtClean="0">
                <a:ea typeface="黑体" pitchFamily="2" charset="-122"/>
              </a:rPr>
              <a:t>2=7</a:t>
            </a:r>
            <a:endParaRPr lang="zh-CN" altLang="en-US" b="1" dirty="0"/>
          </a:p>
        </p:txBody>
      </p:sp>
      <p:cxnSp>
        <p:nvCxnSpPr>
          <p:cNvPr id="271" name="直接连接符 270"/>
          <p:cNvCxnSpPr/>
          <p:nvPr/>
        </p:nvCxnSpPr>
        <p:spPr bwMode="auto">
          <a:xfrm flipH="1" flipV="1">
            <a:off x="5904148" y="5193714"/>
            <a:ext cx="395626" cy="1223038"/>
          </a:xfrm>
          <a:prstGeom prst="line">
            <a:avLst/>
          </a:prstGeom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88" idx="4"/>
            <a:endCxn id="320" idx="0"/>
          </p:cNvCxnSpPr>
          <p:nvPr/>
        </p:nvCxnSpPr>
        <p:spPr bwMode="auto">
          <a:xfrm flipH="1">
            <a:off x="6413137" y="5443353"/>
            <a:ext cx="283095" cy="868671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91" idx="3"/>
            <a:endCxn id="318" idx="7"/>
          </p:cNvCxnSpPr>
          <p:nvPr/>
        </p:nvCxnSpPr>
        <p:spPr bwMode="auto">
          <a:xfrm flipH="1">
            <a:off x="6764404" y="5429568"/>
            <a:ext cx="581269" cy="3862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95" idx="4"/>
            <a:endCxn id="319" idx="6"/>
          </p:cNvCxnSpPr>
          <p:nvPr/>
        </p:nvCxnSpPr>
        <p:spPr bwMode="auto">
          <a:xfrm flipH="1">
            <a:off x="7101691" y="5440112"/>
            <a:ext cx="1322733" cy="902797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87" idx="4"/>
            <a:endCxn id="314" idx="1"/>
          </p:cNvCxnSpPr>
          <p:nvPr/>
        </p:nvCxnSpPr>
        <p:spPr bwMode="auto">
          <a:xfrm>
            <a:off x="6228188" y="5440112"/>
            <a:ext cx="1979715" cy="88245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>
            <a:stCxn id="292" idx="5"/>
            <a:endCxn id="312" idx="1"/>
          </p:cNvCxnSpPr>
          <p:nvPr/>
        </p:nvCxnSpPr>
        <p:spPr bwMode="auto">
          <a:xfrm>
            <a:off x="7918465" y="5432809"/>
            <a:ext cx="615249" cy="383007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296" idx="4"/>
            <a:endCxn id="313" idx="7"/>
          </p:cNvCxnSpPr>
          <p:nvPr/>
        </p:nvCxnSpPr>
        <p:spPr bwMode="auto">
          <a:xfrm>
            <a:off x="8892476" y="5443353"/>
            <a:ext cx="18893" cy="8741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组合 277"/>
          <p:cNvGrpSpPr/>
          <p:nvPr/>
        </p:nvGrpSpPr>
        <p:grpSpPr>
          <a:xfrm>
            <a:off x="6067341" y="5013176"/>
            <a:ext cx="2985982" cy="430177"/>
            <a:chOff x="5825577" y="5087047"/>
            <a:chExt cx="2985982" cy="430177"/>
          </a:xfrm>
        </p:grpSpPr>
        <p:grpSp>
          <p:nvGrpSpPr>
            <p:cNvPr id="279" name="组合 278"/>
            <p:cNvGrpSpPr/>
            <p:nvPr/>
          </p:nvGrpSpPr>
          <p:grpSpPr>
            <a:xfrm>
              <a:off x="5950424" y="5254067"/>
              <a:ext cx="2738055" cy="263157"/>
              <a:chOff x="5950424" y="5254067"/>
              <a:chExt cx="2738055" cy="263157"/>
            </a:xfrm>
          </p:grpSpPr>
          <p:cxnSp>
            <p:nvCxnSpPr>
              <p:cNvPr id="286" name="直接连接符 285"/>
              <p:cNvCxnSpPr/>
              <p:nvPr/>
            </p:nvCxnSpPr>
            <p:spPr bwMode="auto">
              <a:xfrm>
                <a:off x="6113787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椭圆 286"/>
              <p:cNvSpPr/>
              <p:nvPr/>
            </p:nvSpPr>
            <p:spPr bwMode="auto">
              <a:xfrm>
                <a:off x="5950424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8" name="椭圆 287"/>
              <p:cNvSpPr/>
              <p:nvPr/>
            </p:nvSpPr>
            <p:spPr bwMode="auto">
              <a:xfrm>
                <a:off x="6418468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289" name="直接连接符 288"/>
              <p:cNvCxnSpPr/>
              <p:nvPr/>
            </p:nvCxnSpPr>
            <p:spPr bwMode="auto">
              <a:xfrm>
                <a:off x="6020665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 bwMode="auto">
              <a:xfrm>
                <a:off x="7309365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椭圆 290"/>
              <p:cNvSpPr/>
              <p:nvPr/>
            </p:nvSpPr>
            <p:spPr bwMode="auto">
              <a:xfrm>
                <a:off x="7093365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2" name="椭圆 291"/>
              <p:cNvSpPr/>
              <p:nvPr/>
            </p:nvSpPr>
            <p:spPr bwMode="auto">
              <a:xfrm>
                <a:off x="7615245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293" name="直接连接符 292"/>
              <p:cNvCxnSpPr/>
              <p:nvPr/>
            </p:nvCxnSpPr>
            <p:spPr bwMode="auto">
              <a:xfrm>
                <a:off x="7165365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接连接符 293"/>
              <p:cNvCxnSpPr/>
              <p:nvPr/>
            </p:nvCxnSpPr>
            <p:spPr bwMode="auto">
              <a:xfrm>
                <a:off x="8473980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椭圆 294"/>
              <p:cNvSpPr/>
              <p:nvPr/>
            </p:nvSpPr>
            <p:spPr bwMode="auto">
              <a:xfrm>
                <a:off x="8146660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6" name="椭圆 295"/>
              <p:cNvSpPr/>
              <p:nvPr/>
            </p:nvSpPr>
            <p:spPr bwMode="auto">
              <a:xfrm>
                <a:off x="8614712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297" name="直接连接符 296"/>
              <p:cNvCxnSpPr/>
              <p:nvPr/>
            </p:nvCxnSpPr>
            <p:spPr bwMode="auto">
              <a:xfrm>
                <a:off x="8218668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矩形 279"/>
                <p:cNvSpPr/>
                <p:nvPr/>
              </p:nvSpPr>
              <p:spPr>
                <a:xfrm>
                  <a:off x="6303859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0" name="矩形 2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59" y="5087047"/>
                  <a:ext cx="340863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矩形 280"/>
                <p:cNvSpPr/>
                <p:nvPr/>
              </p:nvSpPr>
              <p:spPr>
                <a:xfrm>
                  <a:off x="5825577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矩形 2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77" y="5087047"/>
                  <a:ext cx="340863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矩形 281"/>
                <p:cNvSpPr/>
                <p:nvPr/>
              </p:nvSpPr>
              <p:spPr>
                <a:xfrm>
                  <a:off x="7498336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矩形 2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8336" y="5087047"/>
                  <a:ext cx="340863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矩形 282"/>
                <p:cNvSpPr/>
                <p:nvPr/>
              </p:nvSpPr>
              <p:spPr>
                <a:xfrm>
                  <a:off x="6948264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3" name="矩形 2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5087047"/>
                  <a:ext cx="340863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矩形 283"/>
                <p:cNvSpPr/>
                <p:nvPr/>
              </p:nvSpPr>
              <p:spPr>
                <a:xfrm>
                  <a:off x="8470696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矩形 2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696" y="5087047"/>
                  <a:ext cx="340863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7143" r="-19643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矩形 284"/>
                <p:cNvSpPr/>
                <p:nvPr/>
              </p:nvSpPr>
              <p:spPr>
                <a:xfrm>
                  <a:off x="8038648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矩形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648" y="5087047"/>
                  <a:ext cx="340863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8" name="组合 297"/>
          <p:cNvGrpSpPr/>
          <p:nvPr/>
        </p:nvGrpSpPr>
        <p:grpSpPr>
          <a:xfrm>
            <a:off x="6283365" y="5805272"/>
            <a:ext cx="2769958" cy="866536"/>
            <a:chOff x="6103345" y="5805272"/>
            <a:chExt cx="2769958" cy="866536"/>
          </a:xfrm>
        </p:grpSpPr>
        <p:cxnSp>
          <p:nvCxnSpPr>
            <p:cNvPr id="299" name="直接连接符 298"/>
            <p:cNvCxnSpPr/>
            <p:nvPr/>
          </p:nvCxnSpPr>
          <p:spPr bwMode="auto">
            <a:xfrm flipH="1">
              <a:off x="6247033" y="6106160"/>
              <a:ext cx="160753" cy="257871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 bwMode="auto">
            <a:xfrm>
              <a:off x="6427033" y="6364031"/>
              <a:ext cx="288032" cy="0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组合 300"/>
            <p:cNvGrpSpPr/>
            <p:nvPr/>
          </p:nvGrpSpPr>
          <p:grpSpPr>
            <a:xfrm>
              <a:off x="6197117" y="5805272"/>
              <a:ext cx="724554" cy="578752"/>
              <a:chOff x="5818248" y="5858613"/>
              <a:chExt cx="724554" cy="578752"/>
            </a:xfrm>
          </p:grpSpPr>
          <p:sp>
            <p:nvSpPr>
              <p:cNvPr id="318" name="椭圆 317"/>
              <p:cNvSpPr/>
              <p:nvPr/>
            </p:nvSpPr>
            <p:spPr bwMode="auto">
              <a:xfrm>
                <a:off x="6144059" y="585861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椭圆 318"/>
              <p:cNvSpPr/>
              <p:nvPr/>
            </p:nvSpPr>
            <p:spPr bwMode="auto">
              <a:xfrm>
                <a:off x="6470802" y="63602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椭圆 319"/>
              <p:cNvSpPr/>
              <p:nvPr/>
            </p:nvSpPr>
            <p:spPr bwMode="auto">
              <a:xfrm>
                <a:off x="5818248" y="636536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1" name="直接连接符 320"/>
              <p:cNvCxnSpPr>
                <a:stCxn id="318" idx="3"/>
                <a:endCxn id="320" idx="7"/>
              </p:cNvCxnSpPr>
              <p:nvPr/>
            </p:nvCxnSpPr>
            <p:spPr bwMode="auto">
              <a:xfrm flipH="1">
                <a:off x="5879704" y="5920069"/>
                <a:ext cx="274899" cy="45584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接连接符 321"/>
              <p:cNvCxnSpPr>
                <a:stCxn id="320" idx="5"/>
                <a:endCxn id="319" idx="3"/>
              </p:cNvCxnSpPr>
              <p:nvPr/>
            </p:nvCxnSpPr>
            <p:spPr bwMode="auto">
              <a:xfrm flipV="1">
                <a:off x="5879704" y="6421706"/>
                <a:ext cx="601642" cy="511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直接连接符 322"/>
              <p:cNvCxnSpPr>
                <a:stCxn id="318" idx="5"/>
                <a:endCxn id="319" idx="5"/>
              </p:cNvCxnSpPr>
              <p:nvPr/>
            </p:nvCxnSpPr>
            <p:spPr bwMode="auto">
              <a:xfrm>
                <a:off x="6205515" y="5920069"/>
                <a:ext cx="326743" cy="501637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2" name="直接连接符 301"/>
            <p:cNvCxnSpPr/>
            <p:nvPr/>
          </p:nvCxnSpPr>
          <p:spPr bwMode="auto">
            <a:xfrm flipH="1">
              <a:off x="8052534" y="6178208"/>
              <a:ext cx="191496" cy="185823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 bwMode="auto">
            <a:xfrm>
              <a:off x="8498588" y="6178208"/>
              <a:ext cx="232761" cy="185823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 bwMode="auto">
            <a:xfrm>
              <a:off x="8232534" y="6364031"/>
              <a:ext cx="318815" cy="0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组合 304"/>
            <p:cNvGrpSpPr/>
            <p:nvPr/>
          </p:nvGrpSpPr>
          <p:grpSpPr>
            <a:xfrm>
              <a:off x="8017339" y="5805272"/>
              <a:ext cx="724554" cy="578752"/>
              <a:chOff x="5818248" y="5858613"/>
              <a:chExt cx="724554" cy="578752"/>
            </a:xfrm>
          </p:grpSpPr>
          <p:sp>
            <p:nvSpPr>
              <p:cNvPr id="312" name="椭圆 311"/>
              <p:cNvSpPr/>
              <p:nvPr/>
            </p:nvSpPr>
            <p:spPr bwMode="auto">
              <a:xfrm>
                <a:off x="6144059" y="585861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椭圆 312"/>
              <p:cNvSpPr/>
              <p:nvPr/>
            </p:nvSpPr>
            <p:spPr bwMode="auto">
              <a:xfrm>
                <a:off x="6470802" y="63602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椭圆 313"/>
              <p:cNvSpPr/>
              <p:nvPr/>
            </p:nvSpPr>
            <p:spPr bwMode="auto">
              <a:xfrm>
                <a:off x="5818248" y="636536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5" name="直接连接符 314"/>
              <p:cNvCxnSpPr>
                <a:stCxn id="312" idx="3"/>
                <a:endCxn id="314" idx="7"/>
              </p:cNvCxnSpPr>
              <p:nvPr/>
            </p:nvCxnSpPr>
            <p:spPr bwMode="auto">
              <a:xfrm flipH="1">
                <a:off x="5879704" y="5920069"/>
                <a:ext cx="274899" cy="45584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连接符 315"/>
              <p:cNvCxnSpPr>
                <a:stCxn id="314" idx="5"/>
                <a:endCxn id="313" idx="3"/>
              </p:cNvCxnSpPr>
              <p:nvPr/>
            </p:nvCxnSpPr>
            <p:spPr bwMode="auto">
              <a:xfrm flipV="1">
                <a:off x="5879704" y="6421706"/>
                <a:ext cx="601642" cy="511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/>
              <p:cNvCxnSpPr>
                <a:stCxn id="312" idx="5"/>
                <a:endCxn id="313" idx="5"/>
              </p:cNvCxnSpPr>
              <p:nvPr/>
            </p:nvCxnSpPr>
            <p:spPr bwMode="auto">
              <a:xfrm>
                <a:off x="6205515" y="5920069"/>
                <a:ext cx="326743" cy="501637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矩形 305"/>
                <p:cNvSpPr/>
                <p:nvPr/>
              </p:nvSpPr>
              <p:spPr>
                <a:xfrm>
                  <a:off x="8532440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6" name="矩形 3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2440" y="6364031"/>
                  <a:ext cx="340863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7143" r="-196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矩形 306"/>
                <p:cNvSpPr/>
                <p:nvPr/>
              </p:nvSpPr>
              <p:spPr>
                <a:xfrm>
                  <a:off x="8244408" y="5877272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7" name="矩形 3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408" y="5877272"/>
                  <a:ext cx="340863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矩形 307"/>
                <p:cNvSpPr/>
                <p:nvPr/>
              </p:nvSpPr>
              <p:spPr>
                <a:xfrm>
                  <a:off x="7939549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8" name="矩形 3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549" y="6364031"/>
                  <a:ext cx="340863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929" r="-71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矩形 308"/>
                <p:cNvSpPr/>
                <p:nvPr/>
              </p:nvSpPr>
              <p:spPr>
                <a:xfrm>
                  <a:off x="6103345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9" name="矩形 3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3345" y="6364031"/>
                  <a:ext cx="340863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929" r="-17857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矩形 309"/>
                <p:cNvSpPr/>
                <p:nvPr/>
              </p:nvSpPr>
              <p:spPr>
                <a:xfrm>
                  <a:off x="6407786" y="5877272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0" name="矩形 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7786" y="5877272"/>
                  <a:ext cx="340863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929" r="-7143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矩形 310"/>
                <p:cNvSpPr/>
                <p:nvPr/>
              </p:nvSpPr>
              <p:spPr>
                <a:xfrm>
                  <a:off x="6696236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1" name="矩形 3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236" y="6364031"/>
                  <a:ext cx="340863" cy="30777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929" r="-71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853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</a:t>
            </a:r>
            <a:r>
              <a:rPr lang="zh-CN" altLang="en-US" dirty="0" smtClean="0"/>
              <a:t>问题是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pPr lvl="1"/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往证</a:t>
                </a:r>
                <a:r>
                  <a:rPr lang="en-US" altLang="zh-CN" sz="2200" dirty="0" smtClean="0"/>
                  <a:t>3CNF-SAT</a:t>
                </a:r>
                <a:r>
                  <a:rPr lang="zh-CN" altLang="en-US" sz="2200" dirty="0" smtClean="0"/>
                  <a:t>表达</a:t>
                </a:r>
                <a:r>
                  <a:rPr lang="zh-CN" altLang="zh-CN" sz="2200" dirty="0" smtClean="0"/>
                  <a:t>式是</a:t>
                </a:r>
                <a:r>
                  <a:rPr lang="zh-CN" altLang="zh-CN" sz="2200" dirty="0"/>
                  <a:t>可满足</a:t>
                </a:r>
                <a:r>
                  <a:rPr lang="zh-CN" altLang="zh-CN" sz="2200" dirty="0" smtClean="0"/>
                  <a:t>的</a:t>
                </a:r>
                <a:r>
                  <a:rPr lang="zh-CN" altLang="en-US" sz="2200" dirty="0" smtClean="0"/>
                  <a:t>当且仅当</a:t>
                </a:r>
                <a:r>
                  <a:rPr lang="zh-CN" altLang="zh-CN" sz="2200" dirty="0"/>
                  <a:t>构造出来的无向图</a:t>
                </a:r>
                <a:r>
                  <a:rPr lang="en-US" altLang="zh-CN" sz="2200" dirty="0"/>
                  <a:t>G</a:t>
                </a:r>
                <a:r>
                  <a:rPr lang="zh-CN" altLang="zh-CN" sz="2200" dirty="0"/>
                  <a:t>中有一</a:t>
                </a:r>
                <a:r>
                  <a:rPr lang="zh-CN" altLang="zh-CN" sz="2200" dirty="0" smtClean="0"/>
                  <a:t>个</a:t>
                </a:r>
                <a:r>
                  <a:rPr lang="zh-CN" altLang="en-US" sz="2200" dirty="0" smtClean="0"/>
                  <a:t>大小为</a:t>
                </a:r>
                <a:r>
                  <a:rPr lang="en-US" altLang="zh-CN" sz="2200" dirty="0" smtClean="0"/>
                  <a:t>k</a:t>
                </a:r>
                <a:r>
                  <a:rPr lang="zh-CN" altLang="en-US" sz="2200" dirty="0" smtClean="0"/>
                  <a:t>覆盖集合，其中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k=n+2m</a:t>
                </a:r>
              </a:p>
              <a:p>
                <a:pPr lvl="1"/>
                <a:r>
                  <a:rPr lang="zh-CN" altLang="en-US" sz="2200" dirty="0" smtClean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必要性证明：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若表达式可满足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，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则有一种变元</a:t>
                </a:r>
                <a:r>
                  <a:rPr lang="zh-CN" altLang="en-US" sz="22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的赋值方式</a:t>
                </a:r>
                <a:r>
                  <a:rPr lang="en-US" altLang="zh-CN" sz="22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,</a:t>
                </a:r>
                <a:r>
                  <a:rPr lang="zh-CN" altLang="en-US" sz="22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使得表达式为真。</a:t>
                </a:r>
                <a:endParaRPr lang="en-US" altLang="zh-CN" sz="2200" dirty="0" smtClean="0">
                  <a:solidFill>
                    <a:srgbClr val="0000A8"/>
                  </a:solidFill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2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变元对应的</a:t>
                </a:r>
                <a:r>
                  <a:rPr lang="en-US" altLang="zh-CN" sz="22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2n</a:t>
                </a:r>
                <a:r>
                  <a:rPr lang="zh-CN" altLang="en-US" sz="22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个顶点选择方式：若变元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=1</a:t>
                </a:r>
                <a:r>
                  <a:rPr lang="zh-CN" altLang="en-US" sz="22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，则将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加入集合；若变元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=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0</a:t>
                </a:r>
                <a:r>
                  <a:rPr lang="zh-CN" altLang="en-US" sz="22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，则将</a:t>
                </a:r>
                <a:r>
                  <a:rPr lang="zh-CN" altLang="en-US" sz="22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加入</a:t>
                </a:r>
                <a:r>
                  <a:rPr lang="zh-CN" altLang="en-US" sz="22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集合。共选择了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sz="22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个</a:t>
                </a:r>
                <a:endParaRPr lang="en-US" altLang="zh-CN" sz="2200" dirty="0" smtClean="0">
                  <a:solidFill>
                    <a:srgbClr val="0000A8"/>
                  </a:solidFill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子句对应的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3m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个顶点选择方式：</a:t>
                </a:r>
                <a:r>
                  <a:rPr lang="zh-CN" altLang="en-US" sz="2200" dirty="0" smtClean="0"/>
                  <a:t>表达式</a:t>
                </a:r>
                <a:r>
                  <a:rPr lang="zh-CN" altLang="zh-CN" sz="2200" dirty="0" smtClean="0"/>
                  <a:t>可</a:t>
                </a:r>
                <a:r>
                  <a:rPr lang="zh-CN" altLang="zh-CN" sz="2200" dirty="0"/>
                  <a:t>满足</a:t>
                </a:r>
                <a:r>
                  <a:rPr lang="zh-CN" altLang="zh-CN" sz="2200" dirty="0" smtClean="0"/>
                  <a:t>，每个子句至少</a:t>
                </a:r>
                <a:r>
                  <a:rPr lang="zh-CN" altLang="zh-CN" sz="2200" dirty="0"/>
                  <a:t>有一个</a:t>
                </a:r>
                <a:r>
                  <a:rPr lang="zh-CN" altLang="zh-CN" sz="2200" dirty="0" smtClean="0"/>
                  <a:t>文字</a:t>
                </a:r>
                <a:r>
                  <a:rPr lang="zh-CN" altLang="en-US" sz="2200" dirty="0" smtClean="0"/>
                  <a:t>值</a:t>
                </a:r>
                <a:r>
                  <a:rPr lang="zh-CN" altLang="zh-CN" sz="2200" dirty="0" smtClean="0"/>
                  <a:t>为</a:t>
                </a: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1</a:t>
                </a:r>
                <a:r>
                  <a:rPr lang="zh-CN" altLang="zh-CN" sz="2200" dirty="0" smtClean="0"/>
                  <a:t>，该文字对应</a:t>
                </a:r>
                <a:r>
                  <a:rPr lang="zh-CN" altLang="zh-CN" sz="2200" dirty="0"/>
                  <a:t>的</a:t>
                </a:r>
                <a:r>
                  <a:rPr lang="zh-CN" altLang="zh-CN" sz="2200" dirty="0" smtClean="0"/>
                  <a:t>顶点</a:t>
                </a:r>
                <a:r>
                  <a:rPr lang="zh-CN" altLang="en-US" sz="2200" dirty="0" smtClean="0"/>
                  <a:t>与变元对应顶点之间的边</a:t>
                </a:r>
                <a:r>
                  <a:rPr lang="zh-CN" altLang="zh-CN" sz="2200" dirty="0" smtClean="0"/>
                  <a:t>已被覆盖</a:t>
                </a:r>
                <a:r>
                  <a:rPr lang="zh-CN" altLang="en-US" sz="2200" dirty="0" smtClean="0"/>
                  <a:t>。选择剩下的两个顶点即可，共</a:t>
                </a: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2m</a:t>
                </a:r>
                <a:r>
                  <a:rPr lang="zh-CN" altLang="en-US" sz="2200" dirty="0" smtClean="0"/>
                  <a:t>个</a:t>
                </a:r>
                <a:endParaRPr lang="en-US" altLang="zh-CN" sz="2200" dirty="0" smtClean="0"/>
              </a:p>
              <a:p>
                <a:pPr lvl="1"/>
                <a:r>
                  <a:rPr lang="zh-CN" altLang="zh-CN" sz="2200" dirty="0" smtClean="0"/>
                  <a:t>∴</a:t>
                </a:r>
                <a:r>
                  <a:rPr lang="en-US" altLang="zh-CN" sz="2200" dirty="0" smtClean="0"/>
                  <a:t>G</a:t>
                </a:r>
                <a:r>
                  <a:rPr lang="zh-CN" altLang="en-US" sz="2200" dirty="0" smtClean="0"/>
                  <a:t>中有大小为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k=n+2m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的覆盖集合</a:t>
                </a:r>
                <a:endParaRPr lang="en-US" altLang="zh-CN" sz="2200" dirty="0" smtClean="0">
                  <a:solidFill>
                    <a:srgbClr val="0000A8"/>
                  </a:solidFill>
                  <a:latin typeface="Arial" charset="0"/>
                  <a:ea typeface="黑体" pitchFamily="2" charset="-122"/>
                </a:endParaRPr>
              </a:p>
              <a:p>
                <a:pPr lvl="1"/>
                <a:endParaRPr lang="en-US" altLang="zh-CN" sz="2200" dirty="0" smtClean="0">
                  <a:solidFill>
                    <a:srgbClr val="0000A8"/>
                  </a:solidFill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2"/>
                <a:stretch>
                  <a:fillRect t="-1247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矩形 140"/>
              <p:cNvSpPr/>
              <p:nvPr/>
            </p:nvSpPr>
            <p:spPr>
              <a:xfrm>
                <a:off x="1511660" y="6025836"/>
                <a:ext cx="392443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矩形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6025836"/>
                <a:ext cx="3924436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311" r="-3106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/>
          <p:cNvSpPr txBox="1"/>
          <p:nvPr/>
        </p:nvSpPr>
        <p:spPr>
          <a:xfrm>
            <a:off x="2267744" y="586798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355976" y="586798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2555776" y="6384024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ea typeface="黑体" pitchFamily="2" charset="-122"/>
              </a:rPr>
              <a:t>k=n+2m=3+2</a:t>
            </a:r>
            <a:r>
              <a:rPr lang="zh-CN" altLang="en-US" b="1" dirty="0" smtClean="0">
                <a:ea typeface="黑体" pitchFamily="2" charset="-122"/>
              </a:rPr>
              <a:t>*</a:t>
            </a:r>
            <a:r>
              <a:rPr lang="en-US" altLang="zh-CN" b="1" dirty="0" smtClean="0">
                <a:ea typeface="黑体" pitchFamily="2" charset="-122"/>
              </a:rPr>
              <a:t>2=7</a:t>
            </a:r>
            <a:endParaRPr lang="zh-CN" altLang="en-US" b="1" dirty="0"/>
          </a:p>
        </p:txBody>
      </p:sp>
      <p:cxnSp>
        <p:nvCxnSpPr>
          <p:cNvPr id="145" name="直接连接符 144"/>
          <p:cNvCxnSpPr/>
          <p:nvPr/>
        </p:nvCxnSpPr>
        <p:spPr bwMode="auto">
          <a:xfrm flipH="1" flipV="1">
            <a:off x="5904148" y="5193714"/>
            <a:ext cx="395626" cy="1223038"/>
          </a:xfrm>
          <a:prstGeom prst="line">
            <a:avLst/>
          </a:prstGeom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78" idx="4"/>
            <a:endCxn id="211" idx="0"/>
          </p:cNvCxnSpPr>
          <p:nvPr/>
        </p:nvCxnSpPr>
        <p:spPr bwMode="auto">
          <a:xfrm flipH="1">
            <a:off x="6413137" y="5443353"/>
            <a:ext cx="283095" cy="868671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82" idx="3"/>
            <a:endCxn id="209" idx="7"/>
          </p:cNvCxnSpPr>
          <p:nvPr/>
        </p:nvCxnSpPr>
        <p:spPr bwMode="auto">
          <a:xfrm flipH="1">
            <a:off x="6764404" y="5429568"/>
            <a:ext cx="581269" cy="3862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86" idx="4"/>
            <a:endCxn id="210" idx="6"/>
          </p:cNvCxnSpPr>
          <p:nvPr/>
        </p:nvCxnSpPr>
        <p:spPr bwMode="auto">
          <a:xfrm flipH="1">
            <a:off x="7101691" y="5440112"/>
            <a:ext cx="1322733" cy="902797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77" idx="4"/>
            <a:endCxn id="205" idx="1"/>
          </p:cNvCxnSpPr>
          <p:nvPr/>
        </p:nvCxnSpPr>
        <p:spPr bwMode="auto">
          <a:xfrm>
            <a:off x="6228188" y="5440112"/>
            <a:ext cx="1979715" cy="88245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83" idx="5"/>
            <a:endCxn id="203" idx="1"/>
          </p:cNvCxnSpPr>
          <p:nvPr/>
        </p:nvCxnSpPr>
        <p:spPr bwMode="auto">
          <a:xfrm>
            <a:off x="7918465" y="5432809"/>
            <a:ext cx="615249" cy="383007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87" idx="4"/>
            <a:endCxn id="204" idx="7"/>
          </p:cNvCxnSpPr>
          <p:nvPr/>
        </p:nvCxnSpPr>
        <p:spPr bwMode="auto">
          <a:xfrm>
            <a:off x="8892476" y="5443353"/>
            <a:ext cx="18893" cy="8741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/>
          <p:cNvGrpSpPr/>
          <p:nvPr/>
        </p:nvGrpSpPr>
        <p:grpSpPr>
          <a:xfrm>
            <a:off x="6067341" y="5013176"/>
            <a:ext cx="2985982" cy="430177"/>
            <a:chOff x="5825577" y="5087047"/>
            <a:chExt cx="2985982" cy="430177"/>
          </a:xfrm>
        </p:grpSpPr>
        <p:grpSp>
          <p:nvGrpSpPr>
            <p:cNvPr id="166" name="组合 165"/>
            <p:cNvGrpSpPr/>
            <p:nvPr/>
          </p:nvGrpSpPr>
          <p:grpSpPr>
            <a:xfrm>
              <a:off x="5950424" y="5254067"/>
              <a:ext cx="2738055" cy="263157"/>
              <a:chOff x="5950424" y="5254067"/>
              <a:chExt cx="2738055" cy="263157"/>
            </a:xfrm>
          </p:grpSpPr>
          <p:cxnSp>
            <p:nvCxnSpPr>
              <p:cNvPr id="176" name="直接连接符 175"/>
              <p:cNvCxnSpPr/>
              <p:nvPr/>
            </p:nvCxnSpPr>
            <p:spPr bwMode="auto">
              <a:xfrm>
                <a:off x="6113787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椭圆 176"/>
              <p:cNvSpPr/>
              <p:nvPr/>
            </p:nvSpPr>
            <p:spPr bwMode="auto">
              <a:xfrm>
                <a:off x="5950424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8" name="椭圆 177"/>
              <p:cNvSpPr/>
              <p:nvPr/>
            </p:nvSpPr>
            <p:spPr bwMode="auto">
              <a:xfrm>
                <a:off x="6418468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80" name="直接连接符 179"/>
              <p:cNvCxnSpPr/>
              <p:nvPr/>
            </p:nvCxnSpPr>
            <p:spPr bwMode="auto">
              <a:xfrm>
                <a:off x="6020665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/>
              <p:nvPr/>
            </p:nvCxnSpPr>
            <p:spPr bwMode="auto">
              <a:xfrm>
                <a:off x="7309365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椭圆 181"/>
              <p:cNvSpPr/>
              <p:nvPr/>
            </p:nvSpPr>
            <p:spPr bwMode="auto">
              <a:xfrm>
                <a:off x="7093365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3" name="椭圆 182"/>
              <p:cNvSpPr/>
              <p:nvPr/>
            </p:nvSpPr>
            <p:spPr bwMode="auto">
              <a:xfrm>
                <a:off x="7615245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84" name="直接连接符 183"/>
              <p:cNvCxnSpPr/>
              <p:nvPr/>
            </p:nvCxnSpPr>
            <p:spPr bwMode="auto">
              <a:xfrm>
                <a:off x="7165365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 bwMode="auto">
              <a:xfrm>
                <a:off x="8473980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椭圆 185"/>
              <p:cNvSpPr/>
              <p:nvPr/>
            </p:nvSpPr>
            <p:spPr bwMode="auto">
              <a:xfrm>
                <a:off x="8146660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7" name="椭圆 186"/>
              <p:cNvSpPr/>
              <p:nvPr/>
            </p:nvSpPr>
            <p:spPr bwMode="auto">
              <a:xfrm>
                <a:off x="8614712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88" name="直接连接符 187"/>
              <p:cNvCxnSpPr/>
              <p:nvPr/>
            </p:nvCxnSpPr>
            <p:spPr bwMode="auto">
              <a:xfrm>
                <a:off x="8218668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矩形 166"/>
                <p:cNvSpPr/>
                <p:nvPr/>
              </p:nvSpPr>
              <p:spPr>
                <a:xfrm>
                  <a:off x="6303859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矩形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59" y="5087047"/>
                  <a:ext cx="340863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矩形 168"/>
                <p:cNvSpPr/>
                <p:nvPr/>
              </p:nvSpPr>
              <p:spPr>
                <a:xfrm>
                  <a:off x="5825577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矩形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77" y="5087047"/>
                  <a:ext cx="340863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矩形 169"/>
                <p:cNvSpPr/>
                <p:nvPr/>
              </p:nvSpPr>
              <p:spPr>
                <a:xfrm>
                  <a:off x="7498336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矩形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8336" y="5087047"/>
                  <a:ext cx="340863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矩形 171"/>
                <p:cNvSpPr/>
                <p:nvPr/>
              </p:nvSpPr>
              <p:spPr>
                <a:xfrm>
                  <a:off x="6948264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矩形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5087047"/>
                  <a:ext cx="340863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矩形 172"/>
                <p:cNvSpPr/>
                <p:nvPr/>
              </p:nvSpPr>
              <p:spPr>
                <a:xfrm>
                  <a:off x="8470696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3" name="矩形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696" y="5087047"/>
                  <a:ext cx="340863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143" r="-19643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矩形 174"/>
                <p:cNvSpPr/>
                <p:nvPr/>
              </p:nvSpPr>
              <p:spPr>
                <a:xfrm>
                  <a:off x="8038648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矩形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648" y="5087047"/>
                  <a:ext cx="340863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/>
          <p:cNvGrpSpPr/>
          <p:nvPr/>
        </p:nvGrpSpPr>
        <p:grpSpPr>
          <a:xfrm>
            <a:off x="6283365" y="5805272"/>
            <a:ext cx="2769958" cy="866536"/>
            <a:chOff x="6103345" y="5805272"/>
            <a:chExt cx="2769958" cy="866536"/>
          </a:xfrm>
        </p:grpSpPr>
        <p:cxnSp>
          <p:nvCxnSpPr>
            <p:cNvPr id="190" name="直接连接符 189"/>
            <p:cNvCxnSpPr/>
            <p:nvPr/>
          </p:nvCxnSpPr>
          <p:spPr bwMode="auto">
            <a:xfrm flipH="1">
              <a:off x="6247033" y="6106160"/>
              <a:ext cx="160753" cy="257871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 bwMode="auto">
            <a:xfrm>
              <a:off x="6427033" y="6364031"/>
              <a:ext cx="288032" cy="0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/>
            <p:cNvGrpSpPr/>
            <p:nvPr/>
          </p:nvGrpSpPr>
          <p:grpSpPr>
            <a:xfrm>
              <a:off x="6197117" y="5805272"/>
              <a:ext cx="724554" cy="578752"/>
              <a:chOff x="5818248" y="5858613"/>
              <a:chExt cx="724554" cy="578752"/>
            </a:xfrm>
          </p:grpSpPr>
          <p:sp>
            <p:nvSpPr>
              <p:cNvPr id="209" name="椭圆 208"/>
              <p:cNvSpPr/>
              <p:nvPr/>
            </p:nvSpPr>
            <p:spPr bwMode="auto">
              <a:xfrm>
                <a:off x="6144059" y="585861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 bwMode="auto">
              <a:xfrm>
                <a:off x="6470802" y="63602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 bwMode="auto">
              <a:xfrm>
                <a:off x="5818248" y="636536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2" name="直接连接符 211"/>
              <p:cNvCxnSpPr>
                <a:stCxn id="209" idx="3"/>
                <a:endCxn id="211" idx="7"/>
              </p:cNvCxnSpPr>
              <p:nvPr/>
            </p:nvCxnSpPr>
            <p:spPr bwMode="auto">
              <a:xfrm flipH="1">
                <a:off x="5879704" y="5920069"/>
                <a:ext cx="274899" cy="45584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>
                <a:stCxn id="211" idx="5"/>
                <a:endCxn id="210" idx="3"/>
              </p:cNvCxnSpPr>
              <p:nvPr/>
            </p:nvCxnSpPr>
            <p:spPr bwMode="auto">
              <a:xfrm flipV="1">
                <a:off x="5879704" y="6421706"/>
                <a:ext cx="601642" cy="511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/>
              <p:cNvCxnSpPr>
                <a:stCxn id="209" idx="5"/>
                <a:endCxn id="210" idx="5"/>
              </p:cNvCxnSpPr>
              <p:nvPr/>
            </p:nvCxnSpPr>
            <p:spPr bwMode="auto">
              <a:xfrm>
                <a:off x="6205515" y="5920069"/>
                <a:ext cx="326743" cy="501637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直接连接符 192"/>
            <p:cNvCxnSpPr/>
            <p:nvPr/>
          </p:nvCxnSpPr>
          <p:spPr bwMode="auto">
            <a:xfrm flipH="1">
              <a:off x="8052534" y="6178208"/>
              <a:ext cx="191496" cy="185823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 bwMode="auto">
            <a:xfrm>
              <a:off x="8498588" y="6178208"/>
              <a:ext cx="232761" cy="185823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 bwMode="auto">
            <a:xfrm>
              <a:off x="8232534" y="6364031"/>
              <a:ext cx="318815" cy="0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组合 195"/>
            <p:cNvGrpSpPr/>
            <p:nvPr/>
          </p:nvGrpSpPr>
          <p:grpSpPr>
            <a:xfrm>
              <a:off x="8017339" y="5805272"/>
              <a:ext cx="724554" cy="578752"/>
              <a:chOff x="5818248" y="5858613"/>
              <a:chExt cx="724554" cy="578752"/>
            </a:xfrm>
          </p:grpSpPr>
          <p:sp>
            <p:nvSpPr>
              <p:cNvPr id="203" name="椭圆 202"/>
              <p:cNvSpPr/>
              <p:nvPr/>
            </p:nvSpPr>
            <p:spPr bwMode="auto">
              <a:xfrm>
                <a:off x="6144059" y="585861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 bwMode="auto">
              <a:xfrm>
                <a:off x="6470802" y="63602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 bwMode="auto">
              <a:xfrm>
                <a:off x="5818248" y="636536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6" name="直接连接符 205"/>
              <p:cNvCxnSpPr>
                <a:stCxn id="203" idx="3"/>
                <a:endCxn id="205" idx="7"/>
              </p:cNvCxnSpPr>
              <p:nvPr/>
            </p:nvCxnSpPr>
            <p:spPr bwMode="auto">
              <a:xfrm flipH="1">
                <a:off x="5879704" y="5920069"/>
                <a:ext cx="274899" cy="45584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>
                <a:stCxn id="205" idx="5"/>
                <a:endCxn id="204" idx="3"/>
              </p:cNvCxnSpPr>
              <p:nvPr/>
            </p:nvCxnSpPr>
            <p:spPr bwMode="auto">
              <a:xfrm flipV="1">
                <a:off x="5879704" y="6421706"/>
                <a:ext cx="601642" cy="511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/>
              <p:cNvCxnSpPr>
                <a:stCxn id="203" idx="5"/>
                <a:endCxn id="204" idx="5"/>
              </p:cNvCxnSpPr>
              <p:nvPr/>
            </p:nvCxnSpPr>
            <p:spPr bwMode="auto">
              <a:xfrm>
                <a:off x="6205515" y="5920069"/>
                <a:ext cx="326743" cy="501637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矩形 196"/>
                <p:cNvSpPr/>
                <p:nvPr/>
              </p:nvSpPr>
              <p:spPr>
                <a:xfrm>
                  <a:off x="8532440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矩形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2440" y="6364031"/>
                  <a:ext cx="340863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7143" r="-196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矩形 197"/>
                <p:cNvSpPr/>
                <p:nvPr/>
              </p:nvSpPr>
              <p:spPr>
                <a:xfrm>
                  <a:off x="8244408" y="5877272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矩形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408" y="5877272"/>
                  <a:ext cx="340863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/>
                <p:cNvSpPr/>
                <p:nvPr/>
              </p:nvSpPr>
              <p:spPr>
                <a:xfrm>
                  <a:off x="7939549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矩形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549" y="6364031"/>
                  <a:ext cx="340863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29" r="-71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/>
                <p:cNvSpPr/>
                <p:nvPr/>
              </p:nvSpPr>
              <p:spPr>
                <a:xfrm>
                  <a:off x="6103345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矩形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3345" y="6364031"/>
                  <a:ext cx="340863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929" r="-17857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/>
                <p:cNvSpPr/>
                <p:nvPr/>
              </p:nvSpPr>
              <p:spPr>
                <a:xfrm>
                  <a:off x="6407786" y="5877272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矩形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7786" y="5877272"/>
                  <a:ext cx="340863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929" r="-7143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/>
                <p:cNvSpPr/>
                <p:nvPr/>
              </p:nvSpPr>
              <p:spPr>
                <a:xfrm>
                  <a:off x="6696236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矩形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236" y="6364031"/>
                  <a:ext cx="340863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929" r="-71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5" name="矩形 214"/>
          <p:cNvSpPr/>
          <p:nvPr/>
        </p:nvSpPr>
        <p:spPr>
          <a:xfrm>
            <a:off x="503549" y="5343568"/>
            <a:ext cx="4644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=0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=0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3</a:t>
            </a:r>
            <a:r>
              <a:rPr lang="en-US" altLang="zh-CN" sz="2400" b="1" dirty="0" smtClean="0"/>
              <a:t>=1</a:t>
            </a:r>
            <a:r>
              <a:rPr lang="zh-CN" altLang="zh-CN" sz="2400" b="1" dirty="0" smtClean="0"/>
              <a:t>，</a:t>
            </a:r>
            <a:r>
              <a:rPr lang="zh-CN" altLang="zh-CN" sz="2400" b="1" dirty="0"/>
              <a:t>则</a:t>
            </a:r>
            <a:r>
              <a:rPr lang="en-US" altLang="zh-CN" sz="2400" b="1" dirty="0"/>
              <a:t>c</a:t>
            </a:r>
            <a:r>
              <a:rPr lang="en-US" altLang="zh-CN" sz="2400" b="1" baseline="-25000" dirty="0"/>
              <a:t>1</a:t>
            </a:r>
            <a:r>
              <a:rPr lang="zh-CN" altLang="zh-CN" sz="2400" b="1" dirty="0"/>
              <a:t>∧</a:t>
            </a:r>
            <a:r>
              <a:rPr lang="en-US" altLang="zh-CN" sz="2400" b="1" dirty="0" smtClean="0"/>
              <a:t>c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=1</a:t>
            </a:r>
            <a:endParaRPr lang="zh-CN" altLang="en-US" sz="2400" dirty="0"/>
          </a:p>
        </p:txBody>
      </p:sp>
      <p:sp>
        <p:nvSpPr>
          <p:cNvPr id="216" name="椭圆 215"/>
          <p:cNvSpPr/>
          <p:nvPr/>
        </p:nvSpPr>
        <p:spPr bwMode="auto">
          <a:xfrm>
            <a:off x="6624244" y="5320953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 bwMode="auto">
          <a:xfrm>
            <a:off x="7838531" y="5332112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 bwMode="auto">
          <a:xfrm>
            <a:off x="8324264" y="5330972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20" name="直接连接符 219"/>
          <p:cNvCxnSpPr/>
          <p:nvPr/>
        </p:nvCxnSpPr>
        <p:spPr bwMode="auto">
          <a:xfrm flipH="1">
            <a:off x="6411863" y="5443353"/>
            <a:ext cx="283095" cy="868671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/>
          <p:nvPr/>
        </p:nvCxnSpPr>
        <p:spPr bwMode="auto">
          <a:xfrm flipH="1">
            <a:off x="7105948" y="5392953"/>
            <a:ext cx="1354484" cy="925924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 bwMode="auto">
          <a:xfrm>
            <a:off x="7917191" y="5432809"/>
            <a:ext cx="615249" cy="383007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 bwMode="auto">
          <a:xfrm>
            <a:off x="6262421" y="5385935"/>
            <a:ext cx="469811" cy="0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/>
        </p:nvCxnSpPr>
        <p:spPr bwMode="auto">
          <a:xfrm>
            <a:off x="7423198" y="5395065"/>
            <a:ext cx="469811" cy="0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/>
        </p:nvCxnSpPr>
        <p:spPr bwMode="auto">
          <a:xfrm>
            <a:off x="8452102" y="5392953"/>
            <a:ext cx="469811" cy="0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 bwMode="auto">
          <a:xfrm flipH="1">
            <a:off x="6450894" y="5851069"/>
            <a:ext cx="274899" cy="455840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 bwMode="auto">
          <a:xfrm flipV="1">
            <a:off x="6450894" y="6352706"/>
            <a:ext cx="601642" cy="5115"/>
          </a:xfrm>
          <a:prstGeom prst="line">
            <a:avLst/>
          </a:prstGeom>
          <a:ln w="635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/>
          <p:nvPr/>
        </p:nvCxnSpPr>
        <p:spPr bwMode="auto">
          <a:xfrm>
            <a:off x="6739414" y="5851069"/>
            <a:ext cx="326743" cy="501637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椭圆 227"/>
          <p:cNvSpPr/>
          <p:nvPr/>
        </p:nvSpPr>
        <p:spPr bwMode="auto">
          <a:xfrm>
            <a:off x="6983038" y="6276024"/>
            <a:ext cx="144000" cy="144000"/>
          </a:xfrm>
          <a:prstGeom prst="ellipse">
            <a:avLst/>
          </a:prstGeom>
          <a:solidFill>
            <a:srgbClr val="0000A8"/>
          </a:solidFill>
          <a:ln w="381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34" name="直接连接符 233"/>
          <p:cNvCxnSpPr/>
          <p:nvPr/>
        </p:nvCxnSpPr>
        <p:spPr bwMode="auto">
          <a:xfrm flipH="1">
            <a:off x="8264573" y="5841272"/>
            <a:ext cx="274899" cy="455840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 bwMode="auto">
          <a:xfrm flipV="1">
            <a:off x="8264573" y="6342909"/>
            <a:ext cx="601642" cy="5115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 bwMode="auto">
          <a:xfrm>
            <a:off x="8553093" y="5841272"/>
            <a:ext cx="326743" cy="501637"/>
          </a:xfrm>
          <a:prstGeom prst="line">
            <a:avLst/>
          </a:prstGeom>
          <a:ln w="635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 bwMode="auto">
          <a:xfrm flipH="1">
            <a:off x="6774948" y="5417139"/>
            <a:ext cx="581269" cy="386248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/>
          <p:cNvSpPr/>
          <p:nvPr/>
        </p:nvSpPr>
        <p:spPr bwMode="auto">
          <a:xfrm>
            <a:off x="6660232" y="5788618"/>
            <a:ext cx="144000" cy="144000"/>
          </a:xfrm>
          <a:prstGeom prst="ellipse">
            <a:avLst/>
          </a:prstGeom>
          <a:solidFill>
            <a:srgbClr val="006600"/>
          </a:solidFill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40" name="直接连接符 239"/>
          <p:cNvCxnSpPr/>
          <p:nvPr/>
        </p:nvCxnSpPr>
        <p:spPr bwMode="auto">
          <a:xfrm>
            <a:off x="6268850" y="5438972"/>
            <a:ext cx="1979715" cy="882456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 bwMode="auto">
          <a:xfrm>
            <a:off x="8192573" y="6254332"/>
            <a:ext cx="144000" cy="144000"/>
          </a:xfrm>
          <a:prstGeom prst="ellipse">
            <a:avLst/>
          </a:prstGeom>
          <a:solidFill>
            <a:srgbClr val="006600"/>
          </a:solidFill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41" name="直接连接符 240"/>
          <p:cNvCxnSpPr/>
          <p:nvPr/>
        </p:nvCxnSpPr>
        <p:spPr bwMode="auto">
          <a:xfrm flipH="1">
            <a:off x="8901625" y="5443353"/>
            <a:ext cx="3963" cy="898063"/>
          </a:xfrm>
          <a:prstGeom prst="line">
            <a:avLst/>
          </a:prstGeom>
          <a:ln w="635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椭圆 237"/>
          <p:cNvSpPr/>
          <p:nvPr/>
        </p:nvSpPr>
        <p:spPr bwMode="auto">
          <a:xfrm>
            <a:off x="8796717" y="6266227"/>
            <a:ext cx="144000" cy="144000"/>
          </a:xfrm>
          <a:prstGeom prst="ellipse">
            <a:avLst/>
          </a:prstGeom>
          <a:solidFill>
            <a:srgbClr val="0000A8"/>
          </a:solidFill>
          <a:ln w="381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8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  <p:bldP spid="216" grpId="0" animBg="1"/>
      <p:bldP spid="217" grpId="0" animBg="1"/>
      <p:bldP spid="218" grpId="0" animBg="1"/>
      <p:bldP spid="228" grpId="0" animBg="1"/>
      <p:bldP spid="227" grpId="0" animBg="1"/>
      <p:bldP spid="237" grpId="0" animBg="1"/>
      <p:bldP spid="2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</a:t>
            </a:r>
            <a:r>
              <a:rPr lang="zh-CN" altLang="en-US" dirty="0" smtClean="0"/>
              <a:t>问题是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pPr lvl="1"/>
                <a:r>
                  <a:rPr lang="zh-CN" altLang="en-US" sz="2000" dirty="0" smtClean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充分性证明：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若</a:t>
                </a:r>
                <a:r>
                  <a:rPr lang="en-US" altLang="zh-CN" sz="2000" dirty="0"/>
                  <a:t>G</a:t>
                </a:r>
                <a:r>
                  <a:rPr lang="zh-CN" altLang="en-US" sz="2000" dirty="0"/>
                  <a:t>中有大小为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k=n+2m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的覆盖集合</a:t>
                </a:r>
                <a:r>
                  <a:rPr lang="zh-CN" altLang="en-US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。</a:t>
                </a:r>
                <a:endParaRPr lang="en-US" altLang="zh-CN" sz="2000" dirty="0" smtClean="0">
                  <a:solidFill>
                    <a:srgbClr val="0000A8"/>
                  </a:solidFill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变元对应的</a:t>
                </a:r>
                <a:r>
                  <a:rPr lang="en-US" altLang="zh-CN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2n</a:t>
                </a:r>
                <a:r>
                  <a:rPr lang="zh-CN" altLang="en-US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个顶点有</a:t>
                </a:r>
                <a:r>
                  <a:rPr lang="en-US" altLang="zh-CN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条边</a:t>
                </a:r>
                <a:r>
                  <a:rPr lang="en-US" altLang="zh-CN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,</a:t>
                </a:r>
                <a:r>
                  <a:rPr lang="zh-CN" altLang="en-US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要覆盖这</a:t>
                </a:r>
                <a:r>
                  <a:rPr lang="en-US" altLang="zh-CN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条边</a:t>
                </a:r>
                <a:r>
                  <a:rPr lang="en-US" altLang="zh-CN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,</a:t>
                </a:r>
                <a:r>
                  <a:rPr lang="zh-CN" altLang="en-US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每条边至少得选</a:t>
                </a:r>
                <a:r>
                  <a:rPr lang="en-US" altLang="zh-CN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个顶点，至少共</a:t>
                </a:r>
                <a:r>
                  <a:rPr lang="en-US" altLang="zh-CN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个顶点。</a:t>
                </a:r>
                <a:endParaRPr lang="en-US" altLang="zh-CN" sz="2000" dirty="0" smtClean="0">
                  <a:solidFill>
                    <a:srgbClr val="0000A8"/>
                  </a:solidFill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子句对应的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3m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个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顶点是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个大小为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的团，要覆盖每个大小为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的团至少得选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个顶点，至少共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2m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个顶点。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000" dirty="0" smtClean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必然在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变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元对应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的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2n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个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顶点选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个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每条边选一个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；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子句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对应的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3m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个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顶点选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2m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个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每个子句选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个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pPr lvl="2"/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剩哪一个不选？剩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和变元对应的顶点相连的不选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000" dirty="0" smtClean="0"/>
                  <a:t>如何对变元赋值使表达式为真？</a:t>
                </a:r>
                <a:endParaRPr lang="en-US" altLang="zh-CN" sz="2000" dirty="0" smtClean="0">
                  <a:solidFill>
                    <a:srgbClr val="0000A8"/>
                  </a:solidFill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若选择的变元</a:t>
                </a:r>
                <a:r>
                  <a:rPr lang="zh-CN" altLang="en-US" sz="2000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对应的顶点为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，则</a:t>
                </a:r>
                <a:r>
                  <a:rPr lang="en-US" altLang="zh-CN" sz="2000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dirty="0">
                        <a:solidFill>
                          <a:schemeClr val="bg2"/>
                        </a:solidFill>
                        <a:latin typeface="Cambria Math"/>
                        <a:ea typeface="黑体" pitchFamily="2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赋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000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；</a:t>
                </a:r>
                <a:endParaRPr lang="en-US" altLang="zh-CN" sz="2000" dirty="0" smtClean="0">
                  <a:solidFill>
                    <a:schemeClr val="bg2"/>
                  </a:solidFill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若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顶点为</a:t>
                </a:r>
                <a:r>
                  <a:rPr lang="zh-CN" altLang="en-US" sz="2000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赋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0</a:t>
                </a:r>
              </a:p>
              <a:p>
                <a:pPr lvl="2"/>
                <a:endParaRPr lang="en-US" altLang="zh-CN" sz="2000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2"/>
                <a:stretch>
                  <a:fillRect t="-1020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矩形 140"/>
              <p:cNvSpPr/>
              <p:nvPr/>
            </p:nvSpPr>
            <p:spPr>
              <a:xfrm>
                <a:off x="1511660" y="6025836"/>
                <a:ext cx="392443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矩形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6025836"/>
                <a:ext cx="3924436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311" r="-3106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/>
          <p:cNvSpPr txBox="1"/>
          <p:nvPr/>
        </p:nvSpPr>
        <p:spPr>
          <a:xfrm>
            <a:off x="2267744" y="586798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355976" y="586798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2555776" y="6384024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ea typeface="黑体" pitchFamily="2" charset="-122"/>
              </a:rPr>
              <a:t>k=n+2m=3+2</a:t>
            </a:r>
            <a:r>
              <a:rPr lang="zh-CN" altLang="en-US" b="1" dirty="0" smtClean="0">
                <a:ea typeface="黑体" pitchFamily="2" charset="-122"/>
              </a:rPr>
              <a:t>*</a:t>
            </a:r>
            <a:r>
              <a:rPr lang="en-US" altLang="zh-CN" b="1" dirty="0" smtClean="0">
                <a:ea typeface="黑体" pitchFamily="2" charset="-122"/>
              </a:rPr>
              <a:t>2=7</a:t>
            </a:r>
            <a:endParaRPr lang="zh-CN" altLang="en-US" b="1" dirty="0"/>
          </a:p>
        </p:txBody>
      </p:sp>
      <p:cxnSp>
        <p:nvCxnSpPr>
          <p:cNvPr id="64" name="直接连接符 63"/>
          <p:cNvCxnSpPr/>
          <p:nvPr/>
        </p:nvCxnSpPr>
        <p:spPr bwMode="auto">
          <a:xfrm flipH="1" flipV="1">
            <a:off x="5904148" y="5193714"/>
            <a:ext cx="395626" cy="1223038"/>
          </a:xfrm>
          <a:prstGeom prst="line">
            <a:avLst/>
          </a:prstGeom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2" idx="4"/>
            <a:endCxn id="168" idx="0"/>
          </p:cNvCxnSpPr>
          <p:nvPr/>
        </p:nvCxnSpPr>
        <p:spPr bwMode="auto">
          <a:xfrm flipH="1">
            <a:off x="6413137" y="5443353"/>
            <a:ext cx="283095" cy="868671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125" idx="3"/>
            <a:endCxn id="166" idx="7"/>
          </p:cNvCxnSpPr>
          <p:nvPr/>
        </p:nvCxnSpPr>
        <p:spPr bwMode="auto">
          <a:xfrm flipH="1">
            <a:off x="6764404" y="5429568"/>
            <a:ext cx="581269" cy="3862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34" idx="4"/>
            <a:endCxn id="167" idx="6"/>
          </p:cNvCxnSpPr>
          <p:nvPr/>
        </p:nvCxnSpPr>
        <p:spPr bwMode="auto">
          <a:xfrm flipH="1">
            <a:off x="7101691" y="5440112"/>
            <a:ext cx="1322733" cy="902797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1" idx="4"/>
            <a:endCxn id="162" idx="1"/>
          </p:cNvCxnSpPr>
          <p:nvPr/>
        </p:nvCxnSpPr>
        <p:spPr bwMode="auto">
          <a:xfrm>
            <a:off x="6228188" y="5440112"/>
            <a:ext cx="1979715" cy="88245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126" idx="5"/>
            <a:endCxn id="160" idx="1"/>
          </p:cNvCxnSpPr>
          <p:nvPr/>
        </p:nvCxnSpPr>
        <p:spPr bwMode="auto">
          <a:xfrm>
            <a:off x="7918465" y="5432809"/>
            <a:ext cx="615249" cy="383007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135" idx="4"/>
            <a:endCxn id="161" idx="7"/>
          </p:cNvCxnSpPr>
          <p:nvPr/>
        </p:nvCxnSpPr>
        <p:spPr bwMode="auto">
          <a:xfrm>
            <a:off x="8892476" y="5443353"/>
            <a:ext cx="18893" cy="8741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6067341" y="5013176"/>
            <a:ext cx="2985982" cy="430177"/>
            <a:chOff x="5825577" y="5087047"/>
            <a:chExt cx="2985982" cy="430177"/>
          </a:xfrm>
        </p:grpSpPr>
        <p:grpSp>
          <p:nvGrpSpPr>
            <p:cNvPr id="81" name="组合 80"/>
            <p:cNvGrpSpPr/>
            <p:nvPr/>
          </p:nvGrpSpPr>
          <p:grpSpPr>
            <a:xfrm>
              <a:off x="5950424" y="5254067"/>
              <a:ext cx="2738055" cy="263157"/>
              <a:chOff x="5950424" y="5254067"/>
              <a:chExt cx="2738055" cy="263157"/>
            </a:xfrm>
          </p:grpSpPr>
          <p:cxnSp>
            <p:nvCxnSpPr>
              <p:cNvPr id="109" name="直接连接符 108"/>
              <p:cNvCxnSpPr/>
              <p:nvPr/>
            </p:nvCxnSpPr>
            <p:spPr bwMode="auto">
              <a:xfrm>
                <a:off x="6113787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椭圆 120"/>
              <p:cNvSpPr/>
              <p:nvPr/>
            </p:nvSpPr>
            <p:spPr bwMode="auto">
              <a:xfrm>
                <a:off x="5950424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2" name="椭圆 121"/>
              <p:cNvSpPr/>
              <p:nvPr/>
            </p:nvSpPr>
            <p:spPr bwMode="auto">
              <a:xfrm>
                <a:off x="6418468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23" name="直接连接符 122"/>
              <p:cNvCxnSpPr/>
              <p:nvPr/>
            </p:nvCxnSpPr>
            <p:spPr bwMode="auto">
              <a:xfrm>
                <a:off x="6020665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auto">
              <a:xfrm>
                <a:off x="7309365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椭圆 124"/>
              <p:cNvSpPr/>
              <p:nvPr/>
            </p:nvSpPr>
            <p:spPr bwMode="auto">
              <a:xfrm>
                <a:off x="7093365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6" name="椭圆 125"/>
              <p:cNvSpPr/>
              <p:nvPr/>
            </p:nvSpPr>
            <p:spPr bwMode="auto">
              <a:xfrm>
                <a:off x="7615245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27" name="直接连接符 126"/>
              <p:cNvCxnSpPr/>
              <p:nvPr/>
            </p:nvCxnSpPr>
            <p:spPr bwMode="auto">
              <a:xfrm>
                <a:off x="7165365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 bwMode="auto">
              <a:xfrm>
                <a:off x="8473980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椭圆 133"/>
              <p:cNvSpPr/>
              <p:nvPr/>
            </p:nvSpPr>
            <p:spPr bwMode="auto">
              <a:xfrm>
                <a:off x="8146660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5" name="椭圆 134"/>
              <p:cNvSpPr/>
              <p:nvPr/>
            </p:nvSpPr>
            <p:spPr bwMode="auto">
              <a:xfrm>
                <a:off x="8614712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45" name="直接连接符 144"/>
              <p:cNvCxnSpPr/>
              <p:nvPr/>
            </p:nvCxnSpPr>
            <p:spPr bwMode="auto">
              <a:xfrm>
                <a:off x="8218668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/>
                <p:cNvSpPr/>
                <p:nvPr/>
              </p:nvSpPr>
              <p:spPr>
                <a:xfrm>
                  <a:off x="6303859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59" y="5087047"/>
                  <a:ext cx="340863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矩形 89"/>
                <p:cNvSpPr/>
                <p:nvPr/>
              </p:nvSpPr>
              <p:spPr>
                <a:xfrm>
                  <a:off x="5825577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矩形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77" y="5087047"/>
                  <a:ext cx="340863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/>
                <p:cNvSpPr/>
                <p:nvPr/>
              </p:nvSpPr>
              <p:spPr>
                <a:xfrm>
                  <a:off x="7498336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矩形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8336" y="5087047"/>
                  <a:ext cx="340863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/>
                <p:cNvSpPr/>
                <p:nvPr/>
              </p:nvSpPr>
              <p:spPr>
                <a:xfrm>
                  <a:off x="6948264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5087047"/>
                  <a:ext cx="340863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/>
                <p:cNvSpPr/>
                <p:nvPr/>
              </p:nvSpPr>
              <p:spPr>
                <a:xfrm>
                  <a:off x="8470696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696" y="5087047"/>
                  <a:ext cx="340863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143" r="-19643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/>
                <p:cNvSpPr/>
                <p:nvPr/>
              </p:nvSpPr>
              <p:spPr>
                <a:xfrm>
                  <a:off x="8038648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648" y="5087047"/>
                  <a:ext cx="340863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组合 145"/>
          <p:cNvGrpSpPr/>
          <p:nvPr/>
        </p:nvGrpSpPr>
        <p:grpSpPr>
          <a:xfrm>
            <a:off x="6283365" y="5805272"/>
            <a:ext cx="2769958" cy="866536"/>
            <a:chOff x="6103345" y="5805272"/>
            <a:chExt cx="2769958" cy="866536"/>
          </a:xfrm>
        </p:grpSpPr>
        <p:cxnSp>
          <p:nvCxnSpPr>
            <p:cNvPr id="147" name="直接连接符 146"/>
            <p:cNvCxnSpPr/>
            <p:nvPr/>
          </p:nvCxnSpPr>
          <p:spPr bwMode="auto">
            <a:xfrm flipH="1">
              <a:off x="6247033" y="6106160"/>
              <a:ext cx="160753" cy="257871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 bwMode="auto">
            <a:xfrm>
              <a:off x="6427033" y="6364031"/>
              <a:ext cx="288032" cy="0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组合 148"/>
            <p:cNvGrpSpPr/>
            <p:nvPr/>
          </p:nvGrpSpPr>
          <p:grpSpPr>
            <a:xfrm>
              <a:off x="6197117" y="5805272"/>
              <a:ext cx="724554" cy="578752"/>
              <a:chOff x="5818248" y="5858613"/>
              <a:chExt cx="724554" cy="578752"/>
            </a:xfrm>
          </p:grpSpPr>
          <p:sp>
            <p:nvSpPr>
              <p:cNvPr id="166" name="椭圆 165"/>
              <p:cNvSpPr/>
              <p:nvPr/>
            </p:nvSpPr>
            <p:spPr bwMode="auto">
              <a:xfrm>
                <a:off x="6144059" y="585861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/>
              <p:cNvSpPr/>
              <p:nvPr/>
            </p:nvSpPr>
            <p:spPr bwMode="auto">
              <a:xfrm>
                <a:off x="6470802" y="63602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 bwMode="auto">
              <a:xfrm>
                <a:off x="5818248" y="636536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9" name="直接连接符 168"/>
              <p:cNvCxnSpPr>
                <a:stCxn id="166" idx="3"/>
                <a:endCxn id="168" idx="7"/>
              </p:cNvCxnSpPr>
              <p:nvPr/>
            </p:nvCxnSpPr>
            <p:spPr bwMode="auto">
              <a:xfrm flipH="1">
                <a:off x="5879704" y="5920069"/>
                <a:ext cx="274899" cy="45584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>
                <a:stCxn id="168" idx="5"/>
                <a:endCxn id="167" idx="3"/>
              </p:cNvCxnSpPr>
              <p:nvPr/>
            </p:nvCxnSpPr>
            <p:spPr bwMode="auto">
              <a:xfrm flipV="1">
                <a:off x="5879704" y="6421706"/>
                <a:ext cx="601642" cy="511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>
                <a:stCxn id="166" idx="5"/>
                <a:endCxn id="167" idx="5"/>
              </p:cNvCxnSpPr>
              <p:nvPr/>
            </p:nvCxnSpPr>
            <p:spPr bwMode="auto">
              <a:xfrm>
                <a:off x="6205515" y="5920069"/>
                <a:ext cx="326743" cy="501637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0" name="直接连接符 149"/>
            <p:cNvCxnSpPr/>
            <p:nvPr/>
          </p:nvCxnSpPr>
          <p:spPr bwMode="auto">
            <a:xfrm flipH="1">
              <a:off x="8052534" y="6178208"/>
              <a:ext cx="191496" cy="185823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 bwMode="auto">
            <a:xfrm>
              <a:off x="8498588" y="6178208"/>
              <a:ext cx="232761" cy="185823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 bwMode="auto">
            <a:xfrm>
              <a:off x="8232534" y="6364031"/>
              <a:ext cx="318815" cy="0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组合 152"/>
            <p:cNvGrpSpPr/>
            <p:nvPr/>
          </p:nvGrpSpPr>
          <p:grpSpPr>
            <a:xfrm>
              <a:off x="8017339" y="5805272"/>
              <a:ext cx="724554" cy="578752"/>
              <a:chOff x="5818248" y="5858613"/>
              <a:chExt cx="724554" cy="578752"/>
            </a:xfrm>
          </p:grpSpPr>
          <p:sp>
            <p:nvSpPr>
              <p:cNvPr id="160" name="椭圆 159"/>
              <p:cNvSpPr/>
              <p:nvPr/>
            </p:nvSpPr>
            <p:spPr bwMode="auto">
              <a:xfrm>
                <a:off x="6144059" y="585861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 bwMode="auto">
              <a:xfrm>
                <a:off x="6470802" y="63602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 bwMode="auto">
              <a:xfrm>
                <a:off x="5818248" y="636536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3" name="直接连接符 162"/>
              <p:cNvCxnSpPr>
                <a:stCxn id="160" idx="3"/>
                <a:endCxn id="162" idx="7"/>
              </p:cNvCxnSpPr>
              <p:nvPr/>
            </p:nvCxnSpPr>
            <p:spPr bwMode="auto">
              <a:xfrm flipH="1">
                <a:off x="5879704" y="5920069"/>
                <a:ext cx="274899" cy="45584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>
                <a:stCxn id="162" idx="5"/>
                <a:endCxn id="161" idx="3"/>
              </p:cNvCxnSpPr>
              <p:nvPr/>
            </p:nvCxnSpPr>
            <p:spPr bwMode="auto">
              <a:xfrm flipV="1">
                <a:off x="5879704" y="6421706"/>
                <a:ext cx="601642" cy="511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>
                <a:stCxn id="160" idx="5"/>
                <a:endCxn id="161" idx="5"/>
              </p:cNvCxnSpPr>
              <p:nvPr/>
            </p:nvCxnSpPr>
            <p:spPr bwMode="auto">
              <a:xfrm>
                <a:off x="6205515" y="5920069"/>
                <a:ext cx="326743" cy="501637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矩形 153"/>
                <p:cNvSpPr/>
                <p:nvPr/>
              </p:nvSpPr>
              <p:spPr>
                <a:xfrm>
                  <a:off x="8532440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矩形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2440" y="6364031"/>
                  <a:ext cx="340863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7143" r="-196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矩形 154"/>
                <p:cNvSpPr/>
                <p:nvPr/>
              </p:nvSpPr>
              <p:spPr>
                <a:xfrm>
                  <a:off x="8244408" y="5877272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矩形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408" y="5877272"/>
                  <a:ext cx="340863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矩形 155"/>
                <p:cNvSpPr/>
                <p:nvPr/>
              </p:nvSpPr>
              <p:spPr>
                <a:xfrm>
                  <a:off x="7939549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矩形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549" y="6364031"/>
                  <a:ext cx="340863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29" r="-71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矩形 156"/>
                <p:cNvSpPr/>
                <p:nvPr/>
              </p:nvSpPr>
              <p:spPr>
                <a:xfrm>
                  <a:off x="6103345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矩形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3345" y="6364031"/>
                  <a:ext cx="340863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929" r="-17857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矩形 157"/>
                <p:cNvSpPr/>
                <p:nvPr/>
              </p:nvSpPr>
              <p:spPr>
                <a:xfrm>
                  <a:off x="6407786" y="5877272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矩形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7786" y="5877272"/>
                  <a:ext cx="340863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929" r="-7143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矩形 158"/>
                <p:cNvSpPr/>
                <p:nvPr/>
              </p:nvSpPr>
              <p:spPr>
                <a:xfrm>
                  <a:off x="6696236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矩形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236" y="6364031"/>
                  <a:ext cx="340863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929" r="-71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2" name="椭圆 171"/>
          <p:cNvSpPr/>
          <p:nvPr/>
        </p:nvSpPr>
        <p:spPr bwMode="auto">
          <a:xfrm>
            <a:off x="6624244" y="5320953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 bwMode="auto">
          <a:xfrm>
            <a:off x="7838531" y="5332112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 bwMode="auto">
          <a:xfrm>
            <a:off x="8324264" y="5330972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75" name="直接连接符 174"/>
          <p:cNvCxnSpPr/>
          <p:nvPr/>
        </p:nvCxnSpPr>
        <p:spPr bwMode="auto">
          <a:xfrm flipH="1">
            <a:off x="6411863" y="5443353"/>
            <a:ext cx="283095" cy="868671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 bwMode="auto">
          <a:xfrm flipH="1">
            <a:off x="7105948" y="5392953"/>
            <a:ext cx="1354484" cy="925924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 bwMode="auto">
          <a:xfrm>
            <a:off x="7917191" y="5432809"/>
            <a:ext cx="615249" cy="383007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 bwMode="auto">
          <a:xfrm>
            <a:off x="6262421" y="5385935"/>
            <a:ext cx="469811" cy="0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 bwMode="auto">
          <a:xfrm>
            <a:off x="7423198" y="5395065"/>
            <a:ext cx="469811" cy="0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 bwMode="auto">
          <a:xfrm>
            <a:off x="8452102" y="5392953"/>
            <a:ext cx="469811" cy="0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 bwMode="auto">
          <a:xfrm flipH="1">
            <a:off x="6450894" y="5851069"/>
            <a:ext cx="274899" cy="455840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 bwMode="auto">
          <a:xfrm flipV="1">
            <a:off x="6450894" y="6352706"/>
            <a:ext cx="601642" cy="5115"/>
          </a:xfrm>
          <a:prstGeom prst="line">
            <a:avLst/>
          </a:prstGeom>
          <a:ln w="635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 bwMode="auto">
          <a:xfrm>
            <a:off x="6739414" y="5851069"/>
            <a:ext cx="326743" cy="501637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/>
          <p:cNvSpPr/>
          <p:nvPr/>
        </p:nvSpPr>
        <p:spPr bwMode="auto">
          <a:xfrm>
            <a:off x="6983038" y="6276024"/>
            <a:ext cx="144000" cy="144000"/>
          </a:xfrm>
          <a:prstGeom prst="ellipse">
            <a:avLst/>
          </a:prstGeom>
          <a:solidFill>
            <a:srgbClr val="0000A8"/>
          </a:solidFill>
          <a:ln w="381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85" name="直接连接符 184"/>
          <p:cNvCxnSpPr/>
          <p:nvPr/>
        </p:nvCxnSpPr>
        <p:spPr bwMode="auto">
          <a:xfrm flipH="1">
            <a:off x="8264573" y="5841272"/>
            <a:ext cx="274899" cy="455840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 bwMode="auto">
          <a:xfrm flipV="1">
            <a:off x="8264573" y="6342909"/>
            <a:ext cx="601642" cy="5115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 bwMode="auto">
          <a:xfrm>
            <a:off x="8553093" y="5841272"/>
            <a:ext cx="326743" cy="501637"/>
          </a:xfrm>
          <a:prstGeom prst="line">
            <a:avLst/>
          </a:prstGeom>
          <a:ln w="635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 bwMode="auto">
          <a:xfrm flipH="1">
            <a:off x="6774948" y="5417139"/>
            <a:ext cx="581269" cy="386248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 bwMode="auto">
          <a:xfrm>
            <a:off x="6660232" y="5788618"/>
            <a:ext cx="144000" cy="144000"/>
          </a:xfrm>
          <a:prstGeom prst="ellipse">
            <a:avLst/>
          </a:prstGeom>
          <a:solidFill>
            <a:srgbClr val="006600"/>
          </a:solidFill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90" name="直接连接符 189"/>
          <p:cNvCxnSpPr/>
          <p:nvPr/>
        </p:nvCxnSpPr>
        <p:spPr bwMode="auto">
          <a:xfrm>
            <a:off x="6268850" y="5438972"/>
            <a:ext cx="1979715" cy="882456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/>
          <p:cNvSpPr/>
          <p:nvPr/>
        </p:nvSpPr>
        <p:spPr bwMode="auto">
          <a:xfrm>
            <a:off x="8192573" y="6254332"/>
            <a:ext cx="144000" cy="144000"/>
          </a:xfrm>
          <a:prstGeom prst="ellipse">
            <a:avLst/>
          </a:prstGeom>
          <a:solidFill>
            <a:srgbClr val="006600"/>
          </a:solidFill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92" name="直接连接符 191"/>
          <p:cNvCxnSpPr/>
          <p:nvPr/>
        </p:nvCxnSpPr>
        <p:spPr bwMode="auto">
          <a:xfrm flipH="1">
            <a:off x="8901625" y="5443353"/>
            <a:ext cx="3963" cy="898063"/>
          </a:xfrm>
          <a:prstGeom prst="line">
            <a:avLst/>
          </a:prstGeom>
          <a:ln w="635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 bwMode="auto">
          <a:xfrm>
            <a:off x="8796717" y="6266227"/>
            <a:ext cx="144000" cy="144000"/>
          </a:xfrm>
          <a:prstGeom prst="ellipse">
            <a:avLst/>
          </a:prstGeom>
          <a:solidFill>
            <a:srgbClr val="0000A8"/>
          </a:solidFill>
          <a:ln w="381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2265254" y="5402972"/>
            <a:ext cx="2844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=0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=0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3</a:t>
            </a:r>
            <a:r>
              <a:rPr lang="en-US" altLang="zh-CN" sz="2400" b="1" dirty="0" smtClean="0"/>
              <a:t>=1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062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84" grpId="0" animBg="1"/>
      <p:bldP spid="189" grpId="0" animBg="1"/>
      <p:bldP spid="191" grpId="0" animBg="1"/>
      <p:bldP spid="193" grpId="0" animBg="1"/>
      <p:bldP spid="19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子集和问题是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子集和问题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zh-CN" dirty="0"/>
                  <a:t>有一个数</a:t>
                </a:r>
                <a:r>
                  <a:rPr lang="zh-CN" altLang="zh-CN" dirty="0" smtClean="0"/>
                  <a:t>集</a:t>
                </a:r>
                <a:r>
                  <a:rPr lang="en-US" altLang="zh-CN" dirty="0" smtClean="0"/>
                  <a:t> A ={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,a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</a:t>
                </a:r>
                <a:r>
                  <a:rPr lang="zh-CN" altLang="zh-CN" dirty="0"/>
                  <a:t>…</a:t>
                </a:r>
                <a:r>
                  <a:rPr lang="en-US" altLang="zh-CN" dirty="0"/>
                  <a:t>,a</a:t>
                </a:r>
                <a:r>
                  <a:rPr lang="en-US" altLang="zh-CN" baseline="-25000" dirty="0"/>
                  <a:t>n</a:t>
                </a:r>
                <a:r>
                  <a:rPr lang="en-US" altLang="zh-CN" dirty="0"/>
                  <a:t>}</a:t>
                </a:r>
                <a:r>
                  <a:rPr lang="zh-CN" altLang="zh-CN" dirty="0"/>
                  <a:t>及一</a:t>
                </a:r>
                <a:r>
                  <a:rPr lang="zh-CN" altLang="zh-CN" dirty="0" smtClean="0"/>
                  <a:t>个目标数</a:t>
                </a:r>
                <a:r>
                  <a:rPr lang="en-US" altLang="zh-CN" dirty="0"/>
                  <a:t>B</a:t>
                </a:r>
                <a:r>
                  <a:rPr lang="zh-CN" altLang="zh-CN" dirty="0" smtClean="0"/>
                  <a:t>，</a:t>
                </a:r>
                <a:r>
                  <a:rPr lang="zh-CN" altLang="zh-CN" dirty="0"/>
                  <a:t>问</a:t>
                </a:r>
                <a:r>
                  <a:rPr lang="en-US" altLang="zh-CN" dirty="0"/>
                  <a:t>A</a:t>
                </a:r>
                <a:r>
                  <a:rPr lang="zh-CN" altLang="zh-CN" dirty="0"/>
                  <a:t>中是否能</a:t>
                </a:r>
                <a:r>
                  <a:rPr lang="zh-CN" altLang="zh-CN" dirty="0" smtClean="0"/>
                  <a:t>找出子集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′⊆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r>
                  <a:rPr lang="zh-CN" altLang="zh-CN" dirty="0" smtClean="0"/>
                  <a:t>，</a:t>
                </a:r>
                <a:r>
                  <a:rPr lang="zh-CN" altLang="zh-CN" dirty="0"/>
                  <a:t>使得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nary>
                  </m:oMath>
                </a14:m>
                <a:r>
                  <a:rPr lang="zh-CN" altLang="zh-CN" dirty="0" smtClean="0"/>
                  <a:t>？</a:t>
                </a:r>
                <a:endParaRPr lang="en-US" altLang="zh-CN" dirty="0" smtClean="0"/>
              </a:p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问题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个布尔变元和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个子句，子句是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个文字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变元或变元的非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的析取操作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问这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个子句的合取范式的值可否为真？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𝟕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∧⋯∧</m:t>
                    </m:r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𝟔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zh-CN" altLang="en-US" dirty="0">
                  <a:latin typeface="Arial" charset="0"/>
                  <a:ea typeface="黑体" pitchFamily="2" charset="-122"/>
                </a:endParaRPr>
              </a:p>
              <a:p>
                <a:pPr lvl="1"/>
                <a:endParaRPr lang="zh-CN" altLang="zh-CN" dirty="0" smtClean="0">
                  <a:latin typeface="Arial" charset="0"/>
                  <a:ea typeface="黑体" pitchFamily="2" charset="-122"/>
                </a:endParaRPr>
              </a:p>
              <a:p>
                <a:endParaRPr lang="zh-CN" altLang="en-US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26</a:t>
            </a:fld>
            <a:endParaRPr lang="en-US" altLang="zh-CN" dirty="0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91880" y="1268760"/>
            <a:ext cx="4191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={2, 5, 3, 6, 8, 9, 11}, B=13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A’={2, 3, </a:t>
            </a:r>
            <a:r>
              <a:rPr lang="en-US" altLang="zh-CN" sz="2400" b="1" dirty="0">
                <a:solidFill>
                  <a:srgbClr val="FF0000"/>
                </a:solidFill>
              </a:rPr>
              <a:t>8}</a:t>
            </a:r>
            <a:r>
              <a:rPr lang="zh-CN" altLang="en-US" sz="2400" b="1" dirty="0">
                <a:solidFill>
                  <a:srgbClr val="FF0000"/>
                </a:solidFill>
              </a:rPr>
              <a:t> ⊆ </a:t>
            </a: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 2+3+8=13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3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子集和问题是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证明</a:t>
                </a:r>
              </a:p>
              <a:p>
                <a:pPr lvl="1"/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首先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, 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子集和问题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是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NP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问题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多项式时间可验证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pPr lvl="1"/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规约方法 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：</a:t>
                </a:r>
                <a:endParaRPr lang="en-US" altLang="zh-CN" sz="22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有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个变元，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个子句，</a:t>
                </a:r>
                <a:endParaRPr lang="en-US" altLang="zh-CN" sz="22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构造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2(</a:t>
                </a:r>
                <a:r>
                  <a:rPr lang="en-US" altLang="zh-CN" sz="2200" dirty="0" err="1" smtClean="0">
                    <a:latin typeface="Arial" charset="0"/>
                    <a:ea typeface="黑体" pitchFamily="2" charset="-122"/>
                  </a:rPr>
                  <a:t>n+m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)+1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个十进制数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每个数</a:t>
                </a:r>
                <a:r>
                  <a:rPr lang="en-US" altLang="zh-CN" sz="2200" dirty="0" err="1" smtClean="0">
                    <a:latin typeface="Arial" charset="0"/>
                    <a:ea typeface="黑体" pitchFamily="2" charset="-122"/>
                  </a:rPr>
                  <a:t>n+m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位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：</a:t>
                </a:r>
                <a:endParaRPr lang="en-US" altLang="zh-CN" sz="2200" dirty="0" smtClean="0">
                  <a:latin typeface="Arial" charset="0"/>
                  <a:ea typeface="黑体" pitchFamily="2" charset="-122"/>
                </a:endParaRPr>
              </a:p>
              <a:p>
                <a:pPr lvl="3"/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前</a:t>
                </a:r>
                <a:r>
                  <a:rPr lang="en-US" altLang="zh-CN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2n</a:t>
                </a:r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个数：</a:t>
                </a:r>
                <a:r>
                  <a:rPr lang="en-US" altLang="zh-CN" sz="2200" b="1" dirty="0" smtClean="0">
                    <a:solidFill>
                      <a:schemeClr val="bg2"/>
                    </a:solidFill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b="1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b="1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b="1" dirty="0">
                    <a:solidFill>
                      <a:schemeClr val="bg2"/>
                    </a:solidFill>
                  </a:rPr>
                  <a:t>与</a:t>
                </a:r>
                <a:r>
                  <a:rPr lang="en-US" altLang="zh-CN" sz="2200" b="1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b="1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第 </a:t>
                </a:r>
                <a:r>
                  <a:rPr lang="en-US" altLang="zh-CN" sz="2200" b="1" i="1" dirty="0" smtClean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i </a:t>
                </a:r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位</a:t>
                </a:r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为</a:t>
                </a:r>
                <a:r>
                  <a:rPr lang="en-US" altLang="zh-CN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，出现在</a:t>
                </a:r>
                <a:endParaRPr lang="en-US" altLang="zh-CN" sz="2200" b="1" dirty="0" smtClean="0">
                  <a:solidFill>
                    <a:schemeClr val="bg2"/>
                  </a:solidFill>
                  <a:latin typeface="Arial" charset="0"/>
                  <a:ea typeface="黑体" pitchFamily="2" charset="-122"/>
                </a:endParaRPr>
              </a:p>
              <a:p>
                <a:pPr marL="1371600" lvl="3" indent="0">
                  <a:buNone/>
                </a:pPr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第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 </a:t>
                </a:r>
                <a:r>
                  <a:rPr lang="en-US" altLang="zh-CN" sz="2200" b="1" i="1" dirty="0" smtClean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j</a:t>
                </a:r>
                <a:r>
                  <a:rPr lang="en-US" altLang="zh-CN" sz="2200" b="1" i="1" dirty="0" smtClean="0">
                    <a:solidFill>
                      <a:schemeClr val="bg2"/>
                    </a:solidFill>
                    <a:latin typeface="+mn-lt"/>
                    <a:ea typeface="黑体" pitchFamily="2" charset="-122"/>
                  </a:rPr>
                  <a:t> </a:t>
                </a:r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个子句，</a:t>
                </a:r>
                <a:r>
                  <a:rPr lang="en-US" altLang="zh-CN" sz="2200" b="1" i="1" dirty="0" err="1" smtClean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n+j</a:t>
                </a:r>
                <a:r>
                  <a:rPr lang="en-US" altLang="zh-CN" sz="2200" b="1" i="1" dirty="0" smtClean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 </a:t>
                </a:r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位</a:t>
                </a:r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为</a:t>
                </a:r>
                <a:r>
                  <a:rPr lang="en-US" altLang="zh-CN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，其他位为</a:t>
                </a:r>
                <a:r>
                  <a:rPr lang="en-US" altLang="zh-CN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0</a:t>
                </a:r>
              </a:p>
              <a:p>
                <a:pPr lvl="3"/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中间</a:t>
                </a:r>
                <a:r>
                  <a:rPr lang="en-US" altLang="zh-CN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2m</a:t>
                </a:r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个数：</a:t>
                </a:r>
                <a:r>
                  <a:rPr lang="en-US" altLang="zh-CN" sz="2200" b="1" dirty="0" smtClean="0">
                    <a:solidFill>
                      <a:srgbClr val="FF0000"/>
                    </a:solidFill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𝒈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zh-CN" sz="2200" b="1" dirty="0">
                    <a:solidFill>
                      <a:schemeClr val="bg2"/>
                    </a:solidFill>
                  </a:rPr>
                  <a:t>与</a:t>
                </a:r>
                <a:r>
                  <a:rPr lang="en-US" altLang="zh-CN" sz="2200" b="1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第 </a:t>
                </a:r>
                <a:r>
                  <a:rPr lang="en-US" altLang="zh-CN" sz="2200" b="1" i="1" dirty="0" smtClean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n+j</a:t>
                </a:r>
                <a:r>
                  <a:rPr lang="zh-CN" altLang="en-US" sz="2200" b="1" dirty="0" smtClean="0">
                    <a:solidFill>
                      <a:schemeClr val="bg2"/>
                    </a:solidFill>
                    <a:latin typeface="+mn-lt"/>
                    <a:ea typeface="黑体" pitchFamily="2" charset="-122"/>
                  </a:rPr>
                  <a:t> </a:t>
                </a:r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位为</a:t>
                </a:r>
                <a:r>
                  <a:rPr lang="en-US" altLang="zh-CN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1</a:t>
                </a:r>
              </a:p>
              <a:p>
                <a:pPr lvl="3"/>
                <a:r>
                  <a:rPr lang="zh-CN" altLang="en-US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最后一个数：</a:t>
                </a:r>
                <a:r>
                  <a:rPr lang="en-US" altLang="zh-CN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1……13……3(</a:t>
                </a:r>
                <a:r>
                  <a:rPr lang="en-US" altLang="zh-CN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个</a:t>
                </a:r>
                <a:r>
                  <a:rPr lang="en-US" altLang="zh-CN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1</a:t>
                </a:r>
                <a:r>
                  <a:rPr lang="en-US" altLang="zh-CN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,</a:t>
                </a:r>
                <a:r>
                  <a:rPr lang="en-US" altLang="zh-CN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个</a:t>
                </a:r>
                <a:r>
                  <a:rPr lang="en-US" altLang="zh-CN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3</a:t>
                </a:r>
                <a:r>
                  <a:rPr lang="en-US" altLang="zh-CN" sz="2200" b="1" dirty="0" smtClean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)</a:t>
                </a:r>
                <a:endParaRPr lang="zh-CN" altLang="en-US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2"/>
                <a:stretch>
                  <a:fillRect l="-296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377262" y="3176972"/>
                <a:ext cx="1659234" cy="19389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0 1 0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0 1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0   0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0 0 1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0 0 1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0 1</a:t>
                </a:r>
                <a:endParaRPr lang="zh-CN" altLang="en-US" b="1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262" y="3176972"/>
                <a:ext cx="1659234" cy="1938992"/>
              </a:xfrm>
              <a:prstGeom prst="rect">
                <a:avLst/>
              </a:prstGeom>
              <a:blipFill rotWithShape="1">
                <a:blip r:embed="rId3"/>
                <a:stretch>
                  <a:fillRect t="-1572" r="-368" b="-47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377262" y="5058603"/>
                <a:ext cx="1766738" cy="13234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0   1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0   0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endParaRPr lang="zh-CN" altLang="en-US" b="1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262" y="5058603"/>
                <a:ext cx="1766738" cy="1323439"/>
              </a:xfrm>
              <a:prstGeom prst="rect">
                <a:avLst/>
              </a:prstGeom>
              <a:blipFill rotWithShape="1">
                <a:blip r:embed="rId4"/>
                <a:stretch>
                  <a:fillRect t="-2304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7377262" y="6351997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B   1 1 1   3 3</a:t>
            </a:r>
            <a:endParaRPr lang="zh-CN" altLang="en-US" sz="2000" b="1" dirty="0">
              <a:latin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257453" y="1324143"/>
                <a:ext cx="1887055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b="1" i="1" kern="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b="1" i="1" kern="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b="1" kern="0" dirty="0">
                    <a:solidFill>
                      <a:srgbClr val="00007D"/>
                    </a:solidFill>
                    <a:latin typeface="Arial" pitchFamily="34" charset="0"/>
                    <a:ea typeface="黑体" pitchFamily="49" charset="-122"/>
                  </a:rPr>
                  <a:t>与</a:t>
                </a:r>
                <a:r>
                  <a:rPr lang="en-US" altLang="zh-CN" sz="2200" b="1" kern="0" dirty="0">
                    <a:solidFill>
                      <a:srgbClr val="00007D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b="1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b="1" i="1" kern="0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b="1" i="1" kern="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b="1" kern="0" dirty="0" smtClean="0">
                    <a:solidFill>
                      <a:srgbClr val="00007D"/>
                    </a:solidFill>
                    <a:latin typeface="Arial" pitchFamily="34" charset="0"/>
                    <a:ea typeface="黑体" pitchFamily="49" charset="-122"/>
                  </a:rPr>
                  <a:t>在</a:t>
                </a:r>
                <a:endParaRPr lang="en-US" altLang="zh-CN" sz="2200" b="1" kern="0" dirty="0" smtClean="0">
                  <a:solidFill>
                    <a:srgbClr val="00007D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r>
                  <a:rPr lang="zh-CN" altLang="en-US" sz="2200" b="1" kern="0" dirty="0" smtClean="0">
                    <a:solidFill>
                      <a:srgbClr val="00007D"/>
                    </a:solidFill>
                    <a:latin typeface="Arial" pitchFamily="34" charset="0"/>
                    <a:ea typeface="黑体" pitchFamily="49" charset="-122"/>
                  </a:rPr>
                  <a:t>子集</a:t>
                </a:r>
                <a:r>
                  <a:rPr lang="zh-CN" altLang="en-US" sz="2200" b="1" kern="0" dirty="0">
                    <a:solidFill>
                      <a:srgbClr val="00007D"/>
                    </a:solidFill>
                    <a:latin typeface="Arial" pitchFamily="34" charset="0"/>
                    <a:ea typeface="黑体" pitchFamily="49" charset="-122"/>
                  </a:rPr>
                  <a:t>和</a:t>
                </a:r>
                <a:r>
                  <a:rPr lang="zh-CN" altLang="en-US" sz="2200" b="1" kern="0" dirty="0" smtClean="0">
                    <a:solidFill>
                      <a:srgbClr val="00007D"/>
                    </a:solidFill>
                    <a:latin typeface="Arial" pitchFamily="34" charset="0"/>
                    <a:ea typeface="黑体" pitchFamily="49" charset="-122"/>
                  </a:rPr>
                  <a:t>问题中</a:t>
                </a:r>
                <a:endParaRPr lang="en-US" altLang="zh-CN" sz="2200" b="1" kern="0" dirty="0" smtClean="0">
                  <a:solidFill>
                    <a:srgbClr val="00007D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r>
                  <a:rPr lang="zh-CN" altLang="en-US" sz="2200" b="1" kern="0" dirty="0" smtClean="0">
                    <a:solidFill>
                      <a:srgbClr val="00007D"/>
                    </a:solidFill>
                    <a:latin typeface="Arial" pitchFamily="34" charset="0"/>
                    <a:ea typeface="黑体" pitchFamily="49" charset="-122"/>
                  </a:rPr>
                  <a:t>表示十进制数</a:t>
                </a:r>
                <a:endParaRPr lang="zh-CN" altLang="en-US" sz="2200" b="1" kern="0" dirty="0">
                  <a:solidFill>
                    <a:srgbClr val="00007D"/>
                  </a:solidFill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53" y="1324143"/>
                <a:ext cx="1887055" cy="1107996"/>
              </a:xfrm>
              <a:prstGeom prst="rect">
                <a:avLst/>
              </a:prstGeom>
              <a:blipFill rotWithShape="1">
                <a:blip r:embed="rId5"/>
                <a:stretch>
                  <a:fillRect l="-4207" t="-4945" r="-3560" b="-8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15516" y="6025836"/>
                <a:ext cx="392443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6025836"/>
                <a:ext cx="3924436" cy="430887"/>
              </a:xfrm>
              <a:prstGeom prst="rect">
                <a:avLst/>
              </a:prstGeom>
              <a:blipFill rotWithShape="1">
                <a:blip r:embed="rId6"/>
                <a:stretch>
                  <a:fillRect l="-155" r="-3261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71600" y="5831976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1820" y="5831976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61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377262" y="3176972"/>
                <a:ext cx="1659234" cy="19389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0 1 0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0 1 0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 0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0 0 1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0 0 1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0 1</a:t>
                </a:r>
                <a:endParaRPr lang="zh-CN" altLang="en-US" b="1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262" y="3176972"/>
                <a:ext cx="1659234" cy="1938992"/>
              </a:xfrm>
              <a:prstGeom prst="rect">
                <a:avLst/>
              </a:prstGeom>
              <a:blipFill rotWithShape="1">
                <a:blip r:embed="rId2"/>
                <a:stretch>
                  <a:fillRect t="-1572" r="-368" b="-47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377262" y="5058603"/>
                <a:ext cx="1766738" cy="13234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0   1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0   0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endParaRPr lang="zh-CN" altLang="en-US" b="1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262" y="5058603"/>
                <a:ext cx="1766738" cy="1323439"/>
              </a:xfrm>
              <a:prstGeom prst="rect">
                <a:avLst/>
              </a:prstGeom>
              <a:blipFill rotWithShape="1">
                <a:blip r:embed="rId3"/>
                <a:stretch>
                  <a:fillRect t="-2304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7377262" y="6351997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B   1 1 1   3 3</a:t>
            </a:r>
            <a:endParaRPr lang="zh-CN" altLang="en-US" sz="2000" b="1" dirty="0">
              <a:latin typeface="Cambria Math" pitchFamily="18" charset="0"/>
            </a:endParaRPr>
          </a:p>
        </p:txBody>
      </p:sp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子集和问题是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pPr lvl="1"/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往证</a:t>
                </a:r>
                <a:r>
                  <a:rPr lang="en-US" altLang="zh-CN" sz="2200" dirty="0"/>
                  <a:t>3CNF-SAT</a:t>
                </a:r>
                <a:r>
                  <a:rPr lang="zh-CN" altLang="en-US" sz="2200" dirty="0"/>
                  <a:t>表达</a:t>
                </a:r>
                <a:r>
                  <a:rPr lang="zh-CN" altLang="zh-CN" sz="2200" dirty="0"/>
                  <a:t>式是可满足的</a:t>
                </a:r>
                <a:r>
                  <a:rPr lang="zh-CN" altLang="en-US" sz="2200" dirty="0"/>
                  <a:t>当且仅当</a:t>
                </a:r>
                <a:r>
                  <a:rPr lang="zh-CN" altLang="zh-CN" sz="2200" dirty="0"/>
                  <a:t>构造</a:t>
                </a:r>
                <a:r>
                  <a:rPr lang="zh-CN" altLang="zh-CN" sz="2200" dirty="0" smtClean="0"/>
                  <a:t>出</a:t>
                </a:r>
                <a:r>
                  <a:rPr lang="zh-CN" altLang="en-US" sz="2200" dirty="0" smtClean="0"/>
                  <a:t>的前</a:t>
                </a:r>
                <a:r>
                  <a:rPr lang="en-US" altLang="zh-CN" sz="2200" dirty="0" smtClean="0"/>
                  <a:t>2(</a:t>
                </a:r>
                <a:r>
                  <a:rPr lang="en-US" altLang="zh-CN" sz="2200" dirty="0" err="1" smtClean="0"/>
                  <a:t>n+m</a:t>
                </a:r>
                <a:r>
                  <a:rPr lang="en-US" altLang="zh-CN" sz="2200" dirty="0" smtClean="0"/>
                  <a:t>)</a:t>
                </a:r>
                <a:r>
                  <a:rPr lang="zh-CN" altLang="en-US" sz="2200" dirty="0" smtClean="0"/>
                  <a:t>个十进制数中</a:t>
                </a:r>
                <a:r>
                  <a:rPr lang="zh-CN" altLang="en-US" sz="2200" dirty="0"/>
                  <a:t>的</a:t>
                </a:r>
                <a:r>
                  <a:rPr lang="zh-CN" altLang="en-US" sz="2200" dirty="0" smtClean="0"/>
                  <a:t>若干个数之和等于</a:t>
                </a:r>
                <a:r>
                  <a:rPr lang="en-US" altLang="zh-CN" sz="2200" dirty="0" smtClean="0"/>
                  <a:t>B</a:t>
                </a:r>
              </a:p>
              <a:p>
                <a:pPr lvl="1"/>
                <a:r>
                  <a:rPr lang="zh-CN" altLang="en-US" sz="2200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必要性证明：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若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表达式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可满足，则有一种变元的赋值方式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,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使得表达式为真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。</a:t>
                </a:r>
                <a:endParaRPr lang="en-US" altLang="zh-CN" sz="2200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若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变元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赋值为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真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，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就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把十进制数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放入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子集</a:t>
                </a:r>
                <a:endParaRPr lang="zh-CN" altLang="en-US" sz="2200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若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变元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赋值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为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假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，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就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把十进制数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放入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子集</a:t>
                </a:r>
                <a:endParaRPr lang="en-US" altLang="zh-CN" sz="22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此时，选择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的数的和前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位中每位均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为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，</a:t>
                </a:r>
                <a:endParaRPr lang="en-US" altLang="zh-CN" sz="2000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后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位：第 </a:t>
                </a:r>
                <a:r>
                  <a:rPr lang="en-US" altLang="zh-CN" sz="2000" dirty="0" err="1" smtClean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n+j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位可能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为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，可能为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，可能为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。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marL="914400" lvl="2" indent="0">
                  <a:buNone/>
                </a:pP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和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均选择加入子集；为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dirty="0"/>
                  <a:t>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任选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marL="914400" lvl="2" indent="0">
                  <a:buNone/>
                </a:pP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一个加入子集；为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则均不选择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此时选择数的和的后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位每位均为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3</a:t>
                </a:r>
                <a:endParaRPr lang="zh-CN" altLang="en-US" sz="2000" dirty="0">
                  <a:latin typeface="Arial" charset="0"/>
                  <a:ea typeface="黑体" pitchFamily="2" charset="-122"/>
                </a:endParaRPr>
              </a:p>
              <a:p>
                <a:pPr lvl="1"/>
                <a:endParaRPr lang="zh-CN" altLang="en-US" sz="2200" dirty="0">
                  <a:latin typeface="Arial" charset="0"/>
                  <a:ea typeface="黑体" pitchFamily="2" charset="-122"/>
                </a:endParaRPr>
              </a:p>
              <a:p>
                <a:pPr lvl="1"/>
                <a:endParaRPr lang="zh-CN" altLang="en-US" sz="2200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4"/>
                <a:stretch>
                  <a:fillRect t="-1247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15516" y="6025836"/>
                <a:ext cx="392443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6025836"/>
                <a:ext cx="3924436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155" r="-3261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71600" y="5831976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1820" y="5831976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1980" y="6010446"/>
            <a:ext cx="2772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=0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=0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3</a:t>
            </a:r>
            <a:r>
              <a:rPr lang="en-US" altLang="zh-CN" sz="2400" b="1" dirty="0" smtClean="0"/>
              <a:t>=1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 bwMode="auto">
          <a:xfrm>
            <a:off x="7496549" y="3537048"/>
            <a:ext cx="1440160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 bwMode="auto">
          <a:xfrm>
            <a:off x="7496549" y="4149116"/>
            <a:ext cx="1440160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7496549" y="4473152"/>
            <a:ext cx="1440160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>
            <a:off x="7812360" y="6375575"/>
            <a:ext cx="648000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>
            <a:off x="7496549" y="5115964"/>
            <a:ext cx="1440160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7496549" y="5734379"/>
            <a:ext cx="1440160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 bwMode="auto">
          <a:xfrm>
            <a:off x="7496549" y="6058415"/>
            <a:ext cx="1440160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 bwMode="auto">
          <a:xfrm>
            <a:off x="8460504" y="6381328"/>
            <a:ext cx="476205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8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377262" y="3176972"/>
                <a:ext cx="1659234" cy="19389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0 1 0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0 1 0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 0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0 0 1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0 0 1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0 1</a:t>
                </a:r>
                <a:endParaRPr lang="zh-CN" altLang="en-US" b="1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262" y="3176972"/>
                <a:ext cx="1659234" cy="1938992"/>
              </a:xfrm>
              <a:prstGeom prst="rect">
                <a:avLst/>
              </a:prstGeom>
              <a:blipFill rotWithShape="1">
                <a:blip r:embed="rId2"/>
                <a:stretch>
                  <a:fillRect t="-1572" r="-368" b="-47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377262" y="5058603"/>
                <a:ext cx="1766738" cy="13234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0   1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0   0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endParaRPr lang="zh-CN" altLang="en-US" b="1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262" y="5058603"/>
                <a:ext cx="1766738" cy="1323439"/>
              </a:xfrm>
              <a:prstGeom prst="rect">
                <a:avLst/>
              </a:prstGeom>
              <a:blipFill rotWithShape="1">
                <a:blip r:embed="rId3"/>
                <a:stretch>
                  <a:fillRect t="-2304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7377262" y="6351997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B   1 1 1   3 3</a:t>
            </a:r>
            <a:endParaRPr lang="zh-CN" altLang="en-US" sz="2000" b="1" dirty="0">
              <a:latin typeface="Cambria Math" pitchFamily="18" charset="0"/>
            </a:endParaRPr>
          </a:p>
        </p:txBody>
      </p:sp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子集和问题是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pPr lvl="1"/>
                <a:r>
                  <a:rPr lang="zh-CN" altLang="en-US" sz="2200" dirty="0" smtClean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充分性证明：</a:t>
                </a:r>
                <a:r>
                  <a:rPr lang="zh-CN" altLang="zh-CN" sz="2200" dirty="0" smtClean="0">
                    <a:latin typeface="Arial" charset="0"/>
                    <a:ea typeface="黑体" pitchFamily="2" charset="-122"/>
                  </a:rPr>
                  <a:t>设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2(</a:t>
                </a:r>
                <a:r>
                  <a:rPr lang="en-US" altLang="zh-CN" sz="2200" dirty="0" err="1" smtClean="0">
                    <a:latin typeface="Arial" charset="0"/>
                    <a:ea typeface="黑体" pitchFamily="2" charset="-122"/>
                  </a:rPr>
                  <a:t>n+m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zh-CN" sz="2200" dirty="0">
                    <a:latin typeface="Arial" charset="0"/>
                    <a:ea typeface="黑体" pitchFamily="2" charset="-122"/>
                  </a:rPr>
                  <a:t>个数中有若干个加起来恰好为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zh-CN" sz="2200" dirty="0">
                    <a:latin typeface="Arial" charset="0"/>
                    <a:ea typeface="黑体" pitchFamily="2" charset="-122"/>
                  </a:rPr>
                  <a:t>……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13</a:t>
                </a:r>
                <a:r>
                  <a:rPr lang="zh-CN" altLang="zh-CN" sz="2200" dirty="0">
                    <a:latin typeface="Arial" charset="0"/>
                    <a:ea typeface="黑体" pitchFamily="2" charset="-122"/>
                  </a:rPr>
                  <a:t>……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3</a:t>
                </a:r>
              </a:p>
              <a:p>
                <a:pPr lvl="2"/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即使是所有数加和每位最多为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5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，不会产生进位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200" dirty="0" smtClean="0"/>
                  <a:t>和中</a:t>
                </a:r>
                <a:r>
                  <a:rPr lang="zh-CN" altLang="zh-CN" sz="2200" dirty="0" smtClean="0"/>
                  <a:t>前</a:t>
                </a:r>
                <a:r>
                  <a:rPr lang="en-US" altLang="zh-CN" sz="2200" dirty="0" smtClean="0"/>
                  <a:t>n</a:t>
                </a:r>
                <a:r>
                  <a:rPr lang="zh-CN" altLang="en-US" sz="2200" dirty="0" smtClean="0"/>
                  <a:t>位</a:t>
                </a:r>
                <a:r>
                  <a:rPr lang="zh-CN" altLang="zh-CN" sz="2200" dirty="0" smtClean="0"/>
                  <a:t>中</a:t>
                </a:r>
                <a:r>
                  <a:rPr lang="zh-CN" altLang="zh-CN" sz="2200" dirty="0"/>
                  <a:t>每位均为</a:t>
                </a:r>
                <a:r>
                  <a:rPr lang="en-US" altLang="zh-CN" sz="2200" dirty="0"/>
                  <a:t>1</a:t>
                </a:r>
                <a:r>
                  <a:rPr lang="zh-CN" altLang="zh-CN" sz="2200" dirty="0"/>
                  <a:t>，说明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dirty="0">
                    <a:solidFill>
                      <a:schemeClr val="bg2"/>
                    </a:solidFill>
                  </a:rPr>
                  <a:t>与</a:t>
                </a:r>
                <a:r>
                  <a:rPr lang="en-US" altLang="zh-CN" sz="2200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dirty="0" smtClean="0"/>
                  <a:t>恰好</a:t>
                </a:r>
                <a:r>
                  <a:rPr lang="zh-CN" altLang="en-US" sz="2200" dirty="0" smtClean="0"/>
                  <a:t>只</a:t>
                </a:r>
                <a:r>
                  <a:rPr lang="zh-CN" altLang="zh-CN" sz="2200" dirty="0" smtClean="0"/>
                  <a:t>取</a:t>
                </a:r>
                <a:r>
                  <a:rPr lang="zh-CN" altLang="zh-CN" sz="2200" dirty="0"/>
                  <a:t>了一个。</a:t>
                </a:r>
              </a:p>
              <a:p>
                <a:pPr lvl="2"/>
                <a:r>
                  <a:rPr lang="zh-CN" altLang="zh-CN" sz="2000" dirty="0" smtClean="0"/>
                  <a:t>若</a:t>
                </a:r>
                <a:r>
                  <a:rPr lang="zh-CN" altLang="en-US" sz="2000" dirty="0" smtClean="0"/>
                  <a:t>十进制</a:t>
                </a:r>
                <a:r>
                  <a:rPr lang="zh-CN" altLang="zh-CN" sz="2000" dirty="0" smtClean="0"/>
                  <a:t>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000" dirty="0" smtClean="0"/>
                  <a:t>在</a:t>
                </a:r>
                <a:r>
                  <a:rPr lang="zh-CN" altLang="zh-CN" sz="2000" dirty="0"/>
                  <a:t>子集中，则令</a:t>
                </a:r>
                <a:r>
                  <a:rPr lang="zh-CN" altLang="zh-CN" sz="2000" dirty="0" smtClean="0"/>
                  <a:t>变</a:t>
                </a:r>
                <a:r>
                  <a:rPr lang="zh-CN" altLang="en-US" sz="2000" dirty="0" smtClean="0"/>
                  <a:t>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000" dirty="0" smtClean="0"/>
                  <a:t>为</a:t>
                </a:r>
                <a:r>
                  <a:rPr lang="en-US" altLang="zh-CN" sz="2000" dirty="0" smtClean="0"/>
                  <a:t>1(</a:t>
                </a:r>
                <a:r>
                  <a:rPr lang="zh-CN" altLang="en-US" sz="2000" dirty="0" smtClean="0"/>
                  <a:t>真</a:t>
                </a:r>
                <a:r>
                  <a:rPr lang="en-US" altLang="zh-CN" sz="2000" dirty="0" smtClean="0"/>
                  <a:t>)</a:t>
                </a:r>
                <a:endParaRPr lang="zh-CN" altLang="zh-CN" sz="2000" dirty="0"/>
              </a:p>
              <a:p>
                <a:pPr lvl="2"/>
                <a:r>
                  <a:rPr lang="zh-CN" altLang="zh-CN" sz="2000" dirty="0" smtClean="0"/>
                  <a:t>若</a:t>
                </a:r>
                <a:r>
                  <a:rPr lang="zh-CN" altLang="en-US" sz="2000" dirty="0" smtClean="0"/>
                  <a:t>十进制数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000" dirty="0" smtClean="0"/>
                  <a:t>在</a:t>
                </a:r>
                <a:r>
                  <a:rPr lang="zh-CN" altLang="zh-CN" sz="2000" dirty="0"/>
                  <a:t>子集中，则</a:t>
                </a:r>
                <a:r>
                  <a:rPr lang="zh-CN" altLang="zh-CN" sz="2000" dirty="0" smtClean="0"/>
                  <a:t>令</a:t>
                </a:r>
                <a:r>
                  <a:rPr lang="zh-CN" altLang="en-US" sz="2000" dirty="0" smtClean="0"/>
                  <a:t>变元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000" dirty="0" smtClean="0"/>
                  <a:t>为</a:t>
                </a:r>
                <a:r>
                  <a:rPr lang="en-US" altLang="zh-CN" sz="2000" dirty="0" smtClean="0"/>
                  <a:t>0(</a:t>
                </a:r>
                <a:r>
                  <a:rPr lang="zh-CN" altLang="en-US" sz="2000" dirty="0" smtClean="0"/>
                  <a:t>假</a:t>
                </a:r>
                <a:r>
                  <a:rPr lang="en-US" altLang="zh-CN" sz="2000" dirty="0" smtClean="0"/>
                  <a:t>)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和中后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sz="2200" dirty="0" smtClean="0">
                    <a:latin typeface="Arial" charset="0"/>
                    <a:ea typeface="黑体" pitchFamily="2" charset="-122"/>
                  </a:rPr>
                  <a:t>位中每位均为</a:t>
                </a:r>
                <a:r>
                  <a:rPr lang="en-US" altLang="zh-CN" sz="2200" dirty="0" smtClean="0">
                    <a:latin typeface="Arial" charset="0"/>
                    <a:ea typeface="黑体" pitchFamily="2" charset="-122"/>
                  </a:rPr>
                  <a:t>3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即使所有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dirty="0"/>
                  <a:t>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中间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2m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个数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均在子集中，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marL="914400" lvl="2" indent="0">
                  <a:buNone/>
                </a:pP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后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位中每位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的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和也不过为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，必然还要加上</a:t>
                </a:r>
                <a:endParaRPr lang="en-US" altLang="zh-CN" sz="2000" dirty="0" smtClean="0">
                  <a:latin typeface="Arial" charset="0"/>
                  <a:ea typeface="黑体" pitchFamily="2" charset="-122"/>
                </a:endParaRPr>
              </a:p>
              <a:p>
                <a:pPr marL="914400" lvl="2" indent="0">
                  <a:buNone/>
                </a:pPr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前面某个已在子集中的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或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charset="0"/>
                    <a:ea typeface="黑体" pitchFamily="2" charset="-122"/>
                  </a:rPr>
                  <a:t>，和才为</a:t>
                </a:r>
                <a:r>
                  <a:rPr lang="en-US" altLang="zh-CN" sz="2000" dirty="0" smtClean="0">
                    <a:latin typeface="Arial" charset="0"/>
                    <a:ea typeface="黑体" pitchFamily="2" charset="-122"/>
                  </a:rPr>
                  <a:t>3</a:t>
                </a:r>
                <a:endParaRPr lang="zh-CN" altLang="en-US" sz="2000" dirty="0">
                  <a:latin typeface="Arial" charset="0"/>
                  <a:ea typeface="黑体" pitchFamily="2" charset="-122"/>
                </a:endParaRPr>
              </a:p>
              <a:p>
                <a:pPr lvl="1"/>
                <a:endParaRPr lang="zh-CN" altLang="en-US" sz="2200" dirty="0">
                  <a:latin typeface="Arial" charset="0"/>
                  <a:ea typeface="黑体" pitchFamily="2" charset="-122"/>
                </a:endParaRPr>
              </a:p>
              <a:p>
                <a:pPr lvl="1"/>
                <a:endParaRPr lang="zh-CN" altLang="en-US" sz="2200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4"/>
                <a:stretch>
                  <a:fillRect t="-1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15516" y="6025836"/>
                <a:ext cx="392443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6025836"/>
                <a:ext cx="3924436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155" r="-3261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71600" y="5831976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1820" y="5831976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1980" y="6010446"/>
            <a:ext cx="2772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=0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=0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3</a:t>
            </a:r>
            <a:r>
              <a:rPr lang="en-US" altLang="zh-CN" sz="2400" b="1" dirty="0" smtClean="0"/>
              <a:t>=1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9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en-US" dirty="0" smtClean="0"/>
              <a:t>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问题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(Polynomial)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多项式时间可解的问题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多项式时间：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O(n), O(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logn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), O(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n</a:t>
            </a:r>
            <a:r>
              <a:rPr lang="en-US" altLang="zh-CN" baseline="30000" dirty="0" err="1" smtClean="0">
                <a:latin typeface="Arial" charset="0"/>
                <a:ea typeface="黑体" pitchFamily="2" charset="-122"/>
              </a:rPr>
              <a:t>c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非多项式时间：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O(2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n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), O(n!)</a:t>
            </a:r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>
                <a:latin typeface="Arial" charset="0"/>
                <a:ea typeface="黑体" pitchFamily="2" charset="-122"/>
              </a:rPr>
              <a:t>问题 </a:t>
            </a:r>
            <a:r>
              <a:rPr lang="en-US" altLang="zh-CN" dirty="0">
                <a:latin typeface="Arial" charset="0"/>
                <a:ea typeface="黑体" pitchFamily="2" charset="-122"/>
              </a:rPr>
              <a:t>(Non-Deterministic Polynomial)</a:t>
            </a: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多项式时间可验证一个解的问题</a:t>
            </a:r>
            <a:endParaRPr lang="zh-CN" altLang="zh-CN" dirty="0">
              <a:latin typeface="Arial" charset="0"/>
              <a:ea typeface="黑体" pitchFamily="2" charset="-122"/>
            </a:endParaRPr>
          </a:p>
          <a:p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038" y="4690591"/>
            <a:ext cx="7648373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ea typeface="黑体" pitchFamily="49" charset="-122"/>
              </a:rPr>
              <a:t>所有</a:t>
            </a:r>
            <a:r>
              <a:rPr lang="en-US" altLang="zh-CN" sz="3200" b="1" dirty="0" smtClean="0">
                <a:solidFill>
                  <a:srgbClr val="FF0000"/>
                </a:solidFill>
                <a:ea typeface="黑体" pitchFamily="49" charset="-122"/>
              </a:rPr>
              <a:t>NP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itchFamily="49" charset="-122"/>
              </a:rPr>
              <a:t>问题都是判定问题，回答</a:t>
            </a:r>
            <a:r>
              <a:rPr lang="en-US" altLang="zh-CN" sz="3200" b="1" dirty="0" smtClean="0">
                <a:solidFill>
                  <a:srgbClr val="FF0000"/>
                </a:solidFill>
                <a:ea typeface="黑体" pitchFamily="49" charset="-122"/>
              </a:rPr>
              <a:t>yes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itchFamily="49" charset="-122"/>
              </a:rPr>
              <a:t>或</a:t>
            </a:r>
            <a:r>
              <a:rPr lang="en-US" altLang="zh-CN" sz="3200" b="1" dirty="0" smtClean="0">
                <a:solidFill>
                  <a:srgbClr val="FF0000"/>
                </a:solidFill>
                <a:ea typeface="黑体" pitchFamily="49" charset="-122"/>
              </a:rPr>
              <a:t>no</a:t>
            </a:r>
            <a:endParaRPr lang="zh-CN" altLang="en-US" sz="3200" b="1" dirty="0" smtClean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1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en-US" dirty="0" smtClean="0"/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113039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问题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个布尔变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元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子句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个文字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变元或变元的非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) 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的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析取操作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个子句的合取操作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𝟕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∧⋯∧</m:t>
                    </m:r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𝟔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问该合取范式的值可否为真？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个变元的一个取值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x</a:t>
                </a:r>
                <a:r>
                  <a:rPr lang="en-US" altLang="zh-CN" baseline="-25000" dirty="0" smtClean="0">
                    <a:latin typeface="Arial" charset="0"/>
                    <a:ea typeface="黑体" pitchFamily="2" charset="-122"/>
                  </a:rPr>
                  <a:t>1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,x</a:t>
                </a:r>
                <a:r>
                  <a:rPr lang="en-US" altLang="zh-CN" baseline="-25000" dirty="0" smtClean="0">
                    <a:latin typeface="Arial" charset="0"/>
                    <a:ea typeface="黑体" pitchFamily="2" charset="-122"/>
                  </a:rPr>
                  <a:t>2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, …, </a:t>
                </a:r>
                <a:r>
                  <a:rPr lang="en-US" altLang="zh-CN" dirty="0" err="1">
                    <a:latin typeface="Arial" charset="0"/>
                    <a:ea typeface="黑体" pitchFamily="2" charset="-122"/>
                  </a:rPr>
                  <a:t>x</a:t>
                </a:r>
                <a:r>
                  <a:rPr lang="en-US" altLang="zh-CN" baseline="-25000" dirty="0" err="1" smtClean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x</a:t>
                </a:r>
                <a:r>
                  <a:rPr lang="en-US" altLang="zh-CN" baseline="-25000" dirty="0" smtClean="0">
                    <a:latin typeface="Arial" charset="0"/>
                    <a:ea typeface="黑体" pitchFamily="2" charset="-122"/>
                  </a:rPr>
                  <a:t>i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=1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或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0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，判断能否使合取范式为真，时间复杂度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O(n)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，即多项式时间可判定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113039"/>
              </a:xfrm>
              <a:blipFill rotWithShape="1">
                <a:blip r:embed="rId2"/>
                <a:stretch>
                  <a:fillRect l="-296" t="-2145" r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203848" y="5698413"/>
                <a:ext cx="590319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698413"/>
                <a:ext cx="5903191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207" r="-2169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946170" y="554075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5635" y="5513167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4602" y="5513166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C3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46499" y="6053226"/>
            <a:ext cx="4283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x</a:t>
            </a:r>
            <a:r>
              <a:rPr lang="en-US" altLang="zh-CN" sz="2000" b="1" baseline="-25000" dirty="0" smtClean="0"/>
              <a:t>1</a:t>
            </a:r>
            <a:r>
              <a:rPr lang="en-US" altLang="zh-CN" sz="2000" b="1" dirty="0" smtClean="0"/>
              <a:t>=0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x</a:t>
            </a:r>
            <a:r>
              <a:rPr lang="en-US" altLang="zh-CN" sz="2000" b="1" baseline="-25000" dirty="0" smtClean="0"/>
              <a:t>2</a:t>
            </a:r>
            <a:r>
              <a:rPr lang="en-US" altLang="zh-CN" sz="2000" b="1" dirty="0" smtClean="0"/>
              <a:t>=1</a:t>
            </a:r>
            <a:r>
              <a:rPr lang="zh-CN" altLang="zh-CN" sz="2000" b="1" dirty="0" smtClean="0"/>
              <a:t>，</a:t>
            </a:r>
            <a:r>
              <a:rPr lang="en-US" altLang="zh-CN" sz="2000" b="1" dirty="0" smtClean="0"/>
              <a:t>x</a:t>
            </a:r>
            <a:r>
              <a:rPr lang="en-US" altLang="zh-CN" sz="2000" b="1" baseline="-25000" dirty="0" smtClean="0"/>
              <a:t>3</a:t>
            </a:r>
            <a:r>
              <a:rPr lang="en-US" altLang="zh-CN" sz="2000" b="1" dirty="0" smtClean="0"/>
              <a:t>=0</a:t>
            </a:r>
            <a:r>
              <a:rPr lang="zh-CN" altLang="zh-CN" sz="2000" b="1" dirty="0" smtClean="0"/>
              <a:t>，</a:t>
            </a:r>
            <a:r>
              <a:rPr lang="zh-CN" altLang="zh-CN" sz="2000" b="1" dirty="0"/>
              <a:t>则</a:t>
            </a:r>
            <a:r>
              <a:rPr lang="en-US" altLang="zh-CN" sz="2000" b="1" dirty="0"/>
              <a:t>c</a:t>
            </a:r>
            <a:r>
              <a:rPr lang="en-US" altLang="zh-CN" sz="2000" b="1" baseline="-25000" dirty="0"/>
              <a:t>1</a:t>
            </a:r>
            <a:r>
              <a:rPr lang="zh-CN" altLang="zh-CN" sz="2000" b="1" dirty="0"/>
              <a:t>∧</a:t>
            </a:r>
            <a:r>
              <a:rPr lang="en-US" altLang="zh-CN" sz="2000" b="1" dirty="0"/>
              <a:t>c</a:t>
            </a:r>
            <a:r>
              <a:rPr lang="en-US" altLang="zh-CN" sz="2000" b="1" baseline="-25000" dirty="0"/>
              <a:t>2</a:t>
            </a:r>
            <a:r>
              <a:rPr lang="zh-CN" altLang="zh-CN" sz="2000" b="1" dirty="0"/>
              <a:t>∧</a:t>
            </a:r>
            <a:r>
              <a:rPr lang="en-US" altLang="zh-CN" sz="2000" b="1" dirty="0" smtClean="0"/>
              <a:t>c</a:t>
            </a:r>
            <a:r>
              <a:rPr lang="en-US" altLang="zh-CN" sz="2000" b="1" baseline="-25000" dirty="0" smtClean="0"/>
              <a:t>3</a:t>
            </a:r>
            <a:r>
              <a:rPr lang="en-US" altLang="zh-CN" sz="2000" b="1" dirty="0" smtClean="0"/>
              <a:t>=1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185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en-US" dirty="0" smtClean="0"/>
              <a:t>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团问题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给定一个图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>
                <a:latin typeface="Arial" charset="0"/>
                <a:ea typeface="黑体" pitchFamily="2" charset="-122"/>
              </a:rPr>
              <a:t>和常数</a:t>
            </a:r>
            <a:r>
              <a:rPr lang="en-US" altLang="zh-CN" dirty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>
                <a:latin typeface="Arial" charset="0"/>
                <a:ea typeface="黑体" pitchFamily="2" charset="-122"/>
              </a:rPr>
              <a:t>有没有</a:t>
            </a:r>
            <a:r>
              <a:rPr lang="en-US" altLang="zh-CN" dirty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>
                <a:latin typeface="Arial" charset="0"/>
                <a:ea typeface="黑体" pitchFamily="2" charset="-122"/>
              </a:rPr>
              <a:t>团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？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一</a:t>
            </a:r>
            <a:r>
              <a:rPr lang="zh-CN" altLang="en-US" dirty="0">
                <a:latin typeface="Arial" charset="0"/>
                <a:ea typeface="黑体" pitchFamily="2" charset="-122"/>
              </a:rPr>
              <a:t>个图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>
                <a:latin typeface="Arial" charset="0"/>
                <a:ea typeface="黑体" pitchFamily="2" charset="-122"/>
              </a:rPr>
              <a:t>的</a:t>
            </a:r>
            <a:r>
              <a:rPr lang="en-US" altLang="zh-CN" dirty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>
                <a:latin typeface="Arial" charset="0"/>
                <a:ea typeface="黑体" pitchFamily="2" charset="-122"/>
              </a:rPr>
              <a:t>团是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的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 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个</a:t>
            </a:r>
            <a:r>
              <a:rPr lang="zh-CN" altLang="en-US" dirty="0">
                <a:latin typeface="Arial" charset="0"/>
                <a:ea typeface="黑体" pitchFamily="2" charset="-122"/>
              </a:rPr>
              <a:t>顶点的集合，使得这个集合中每对顶点之间都有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边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任取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 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个顶点，判断是否两两之间有边，时间复杂度为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O(n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，即多项式时间可判定这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个点是否是一个团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5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853950" y="4649910"/>
            <a:ext cx="2880320" cy="1386633"/>
            <a:chOff x="611560" y="4706663"/>
            <a:chExt cx="2880320" cy="1386633"/>
          </a:xfrm>
        </p:grpSpPr>
        <p:sp>
          <p:nvSpPr>
            <p:cNvPr id="2" name="椭圆 1"/>
            <p:cNvSpPr/>
            <p:nvPr/>
          </p:nvSpPr>
          <p:spPr bwMode="auto">
            <a:xfrm>
              <a:off x="1619672" y="4833156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2465766" y="4706663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1475291" y="5604774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182644" y="5985284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735796" y="5496762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>
              <a:stCxn id="2" idx="3"/>
              <a:endCxn id="7" idx="0"/>
            </p:cNvCxnSpPr>
            <p:nvPr/>
          </p:nvCxnSpPr>
          <p:spPr bwMode="auto">
            <a:xfrm flipH="1">
              <a:off x="1529297" y="4925350"/>
              <a:ext cx="106193" cy="679424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7" idx="7"/>
            </p:cNvCxnSpPr>
            <p:nvPr/>
          </p:nvCxnSpPr>
          <p:spPr bwMode="auto">
            <a:xfrm flipH="1">
              <a:off x="1567485" y="4798857"/>
              <a:ext cx="914099" cy="821735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9" idx="2"/>
              <a:endCxn id="7" idx="6"/>
            </p:cNvCxnSpPr>
            <p:nvPr/>
          </p:nvCxnSpPr>
          <p:spPr bwMode="auto">
            <a:xfrm flipH="1">
              <a:off x="1583303" y="5550768"/>
              <a:ext cx="1152493" cy="108012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1"/>
              <a:endCxn id="7" idx="5"/>
            </p:cNvCxnSpPr>
            <p:nvPr/>
          </p:nvCxnSpPr>
          <p:spPr bwMode="auto">
            <a:xfrm flipH="1" flipV="1">
              <a:off x="1567485" y="5696968"/>
              <a:ext cx="630977" cy="304134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" idx="4"/>
              <a:endCxn id="8" idx="1"/>
            </p:cNvCxnSpPr>
            <p:nvPr/>
          </p:nvCxnSpPr>
          <p:spPr bwMode="auto">
            <a:xfrm>
              <a:off x="1673678" y="4941168"/>
              <a:ext cx="524784" cy="1059934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" idx="5"/>
              <a:endCxn id="9" idx="1"/>
            </p:cNvCxnSpPr>
            <p:nvPr/>
          </p:nvCxnSpPr>
          <p:spPr bwMode="auto">
            <a:xfrm>
              <a:off x="1711866" y="4925350"/>
              <a:ext cx="1039748" cy="587230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" idx="7"/>
              <a:endCxn id="6" idx="2"/>
            </p:cNvCxnSpPr>
            <p:nvPr/>
          </p:nvCxnSpPr>
          <p:spPr bwMode="auto">
            <a:xfrm flipV="1">
              <a:off x="1711866" y="4760669"/>
              <a:ext cx="753900" cy="88305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6" idx="4"/>
              <a:endCxn id="8" idx="0"/>
            </p:cNvCxnSpPr>
            <p:nvPr/>
          </p:nvCxnSpPr>
          <p:spPr bwMode="auto">
            <a:xfrm flipH="1">
              <a:off x="2236650" y="4814675"/>
              <a:ext cx="283122" cy="1170609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6" idx="5"/>
              <a:endCxn id="9" idx="0"/>
            </p:cNvCxnSpPr>
            <p:nvPr/>
          </p:nvCxnSpPr>
          <p:spPr bwMode="auto">
            <a:xfrm>
              <a:off x="2557960" y="4798857"/>
              <a:ext cx="231842" cy="697905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8" idx="7"/>
              <a:endCxn id="9" idx="3"/>
            </p:cNvCxnSpPr>
            <p:nvPr/>
          </p:nvCxnSpPr>
          <p:spPr bwMode="auto">
            <a:xfrm flipV="1">
              <a:off x="2274838" y="5588956"/>
              <a:ext cx="476776" cy="412146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/>
          </p:nvSpPr>
          <p:spPr bwMode="auto">
            <a:xfrm>
              <a:off x="611560" y="5588956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3383868" y="5442756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stCxn id="51" idx="2"/>
              <a:endCxn id="9" idx="6"/>
            </p:cNvCxnSpPr>
            <p:nvPr/>
          </p:nvCxnSpPr>
          <p:spPr bwMode="auto">
            <a:xfrm flipH="1">
              <a:off x="2843808" y="5496762"/>
              <a:ext cx="540060" cy="54006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7" idx="2"/>
              <a:endCxn id="50" idx="6"/>
            </p:cNvCxnSpPr>
            <p:nvPr/>
          </p:nvCxnSpPr>
          <p:spPr bwMode="auto">
            <a:xfrm flipH="1" flipV="1">
              <a:off x="719572" y="5642962"/>
              <a:ext cx="755719" cy="15818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0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en-US" dirty="0" smtClean="0"/>
              <a:t>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5005027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Hamilton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路径问题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给定无向图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，问</a:t>
            </a:r>
            <a:r>
              <a:rPr lang="zh-CN" altLang="en-US" dirty="0" smtClean="0">
                <a:latin typeface="+mj-lt"/>
                <a:ea typeface="黑体" pitchFamily="2" charset="-122"/>
              </a:rPr>
              <a:t>是否存在一条路径经过</a:t>
            </a:r>
            <a:r>
              <a:rPr lang="en-US" altLang="zh-CN" dirty="0" smtClean="0">
                <a:latin typeface="+mj-lt"/>
                <a:ea typeface="黑体" pitchFamily="2" charset="-122"/>
              </a:rPr>
              <a:t>G</a:t>
            </a:r>
            <a:r>
              <a:rPr lang="zh-CN" altLang="en-US" dirty="0" smtClean="0">
                <a:latin typeface="+mj-lt"/>
                <a:ea typeface="黑体" pitchFamily="2" charset="-122"/>
              </a:rPr>
              <a:t>中所有顶点一次且</a:t>
            </a:r>
            <a:r>
              <a:rPr lang="zh-CN" altLang="en-US" dirty="0">
                <a:latin typeface="+mj-lt"/>
                <a:ea typeface="黑体" pitchFamily="2" charset="-122"/>
              </a:rPr>
              <a:t>只经过一</a:t>
            </a:r>
            <a:r>
              <a:rPr lang="zh-CN" altLang="en-US" dirty="0" smtClean="0">
                <a:latin typeface="+mj-lt"/>
                <a:ea typeface="黑体" pitchFamily="2" charset="-122"/>
              </a:rPr>
              <a:t>次？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给定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个顶点的一个排列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v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i1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,v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i2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, …, v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in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，依次判断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v</a:t>
            </a:r>
            <a:r>
              <a:rPr lang="en-US" altLang="zh-CN" baseline="-25000" dirty="0" err="1" smtClean="0">
                <a:latin typeface="Arial" charset="0"/>
                <a:ea typeface="黑体" pitchFamily="2" charset="-122"/>
              </a:rPr>
              <a:t>ik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v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i(k+1)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之间是否存在边，时间复杂度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O(n)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，即多项式时间可判定这个排列是否是一条路径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6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19872" y="4173105"/>
            <a:ext cx="2724150" cy="2171700"/>
            <a:chOff x="3419872" y="4173105"/>
            <a:chExt cx="2724150" cy="2171700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173105"/>
              <a:ext cx="2724150" cy="217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147" y="4257092"/>
              <a:ext cx="2105025" cy="2028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4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en-US" dirty="0" smtClean="0"/>
              <a:t>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最优化问题可与一个判定问题对应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最优化问题：</a:t>
            </a:r>
            <a:r>
              <a:rPr lang="zh-CN" altLang="en-US" dirty="0">
                <a:latin typeface="Arial" charset="0"/>
                <a:ea typeface="黑体" pitchFamily="2" charset="-122"/>
              </a:rPr>
              <a:t>给定一个图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，寻找 最大团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判定问题：</a:t>
            </a:r>
            <a:r>
              <a:rPr lang="zh-CN" altLang="en-US" dirty="0">
                <a:latin typeface="Arial" charset="0"/>
                <a:ea typeface="黑体" pitchFamily="2" charset="-122"/>
              </a:rPr>
              <a:t>给定一个图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>
                <a:latin typeface="Arial" charset="0"/>
                <a:ea typeface="黑体" pitchFamily="2" charset="-122"/>
              </a:rPr>
              <a:t>和常数</a:t>
            </a:r>
            <a:r>
              <a:rPr lang="en-US" altLang="zh-CN" dirty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>
                <a:latin typeface="Arial" charset="0"/>
                <a:ea typeface="黑体" pitchFamily="2" charset="-122"/>
              </a:rPr>
              <a:t>有没有</a:t>
            </a:r>
            <a:r>
              <a:rPr lang="en-US" altLang="zh-CN" dirty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>
                <a:latin typeface="Arial" charset="0"/>
                <a:ea typeface="黑体" pitchFamily="2" charset="-122"/>
              </a:rPr>
              <a:t>团？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如何对应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?</a:t>
            </a: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若判定问题多项式时间可解，则可采用二分搜索策略找到最优的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</a:t>
            </a: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反之，若已求解最优化问题，就已求解判定问题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7</a:t>
            </a:fld>
            <a:endParaRPr lang="en-US" altLang="zh-CN" dirty="0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5293059"/>
          </a:xfrm>
        </p:spPr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问题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是一个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完全问题，则有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en-US" altLang="zh-CN" dirty="0" smtClean="0">
                <a:latin typeface="Arial" charset="0"/>
                <a:ea typeface="黑体" pitchFamily="2" charset="-122"/>
              </a:rPr>
              <a:t>A</a:t>
            </a:r>
            <a:r>
              <a:rPr lang="zh-CN" altLang="zh-CN" dirty="0"/>
              <a:t>∈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问题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多项式时间可</a:t>
            </a:r>
            <a:r>
              <a:rPr lang="zh-CN" altLang="en-US" dirty="0">
                <a:latin typeface="Arial" charset="0"/>
                <a:ea typeface="黑体" pitchFamily="2" charset="-122"/>
              </a:rPr>
              <a:t>验证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解是否正确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endParaRPr lang="zh-CN" altLang="en-US" dirty="0">
              <a:latin typeface="Arial" charset="0"/>
              <a:ea typeface="黑体" pitchFamily="2" charset="-122"/>
            </a:endParaRPr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zh-CN" altLang="en-US" dirty="0" smtClean="0">
                <a:latin typeface="Arial" charset="0"/>
                <a:ea typeface="黑体" pitchFamily="2" charset="-122"/>
              </a:rPr>
              <a:t>且</a:t>
            </a:r>
            <a:r>
              <a:rPr lang="en-US" altLang="zh-CN" dirty="0">
                <a:sym typeface="Symbol"/>
              </a:rPr>
              <a:t>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B</a:t>
            </a:r>
            <a:r>
              <a:rPr lang="zh-CN" altLang="zh-CN" dirty="0" smtClean="0"/>
              <a:t>∈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NP,B</a:t>
            </a:r>
            <a:r>
              <a:rPr lang="zh-CN" altLang="zh-CN" dirty="0"/>
              <a:t> ≤</a:t>
            </a:r>
            <a:r>
              <a:rPr lang="en-US" altLang="zh-CN" baseline="-25000" dirty="0"/>
              <a:t>p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</a:t>
            </a:r>
          </a:p>
          <a:p>
            <a:pPr marL="1200150" lvl="2" indent="-342900">
              <a:buSzPct val="55000"/>
            </a:pPr>
            <a:r>
              <a:rPr lang="zh-CN" altLang="en-US" dirty="0" smtClean="0">
                <a:latin typeface="Arial" charset="0"/>
                <a:ea typeface="黑体" pitchFamily="2" charset="-122"/>
              </a:rPr>
              <a:t>任意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问题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B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都</a:t>
            </a:r>
            <a:r>
              <a:rPr lang="zh-CN" altLang="en-US" dirty="0">
                <a:latin typeface="Arial" charset="0"/>
                <a:ea typeface="黑体" pitchFamily="2" charset="-122"/>
              </a:rPr>
              <a:t>可多项式时间归约到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</a:t>
            </a:r>
          </a:p>
          <a:p>
            <a:pPr marL="1200150" lvl="2" indent="-342900">
              <a:buSzPct val="55000"/>
            </a:pPr>
            <a:r>
              <a:rPr lang="zh-CN" altLang="en-US" dirty="0" smtClean="0">
                <a:latin typeface="Arial" charset="0"/>
                <a:ea typeface="黑体" pitchFamily="2" charset="-122"/>
              </a:rPr>
              <a:t>构造一个多项式时间对应关系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endParaRPr lang="zh-CN" altLang="en-US" dirty="0">
              <a:latin typeface="Arial" charset="0"/>
              <a:ea typeface="黑体" pitchFamily="2" charset="-122"/>
            </a:endParaRPr>
          </a:p>
          <a:p>
            <a:pPr lvl="1"/>
            <a:endParaRPr lang="zh-CN" altLang="zh-CN" dirty="0" smtClean="0">
              <a:latin typeface="Arial" charset="0"/>
              <a:ea typeface="黑体" pitchFamily="2" charset="-122"/>
            </a:endParaRPr>
          </a:p>
          <a:p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8</a:t>
            </a:fld>
            <a:endParaRPr lang="en-US" altLang="zh-CN" dirty="0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86005" y="5049180"/>
            <a:ext cx="2578484" cy="1622199"/>
            <a:chOff x="5652120" y="4617132"/>
            <a:chExt cx="3096344" cy="1656184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5652120" y="4617132"/>
              <a:ext cx="3096344" cy="1656184"/>
            </a:xfrm>
            <a:prstGeom prst="round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42601" y="4757840"/>
              <a:ext cx="970137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NP</a:t>
              </a:r>
              <a:r>
                <a:rPr lang="zh-CN" altLang="en-US" b="1" dirty="0" smtClean="0">
                  <a:solidFill>
                    <a:srgbClr val="000099"/>
                  </a:solidFill>
                  <a:ea typeface="黑体" pitchFamily="49" charset="-122"/>
                </a:rPr>
                <a:t>问题</a:t>
              </a: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5890082" y="5172909"/>
              <a:ext cx="1162230" cy="79208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r>
                <a:rPr lang="zh-CN" altLang="en-US" b="1" dirty="0" smtClean="0">
                  <a:solidFill>
                    <a:srgbClr val="000099"/>
                  </a:solidFill>
                  <a:ea typeface="黑体" pitchFamily="49" charset="-122"/>
                </a:rPr>
                <a:t>问题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7290290" y="5229200"/>
              <a:ext cx="1458174" cy="79208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N</a:t>
              </a: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r>
                <a:rPr lang="zh-CN" altLang="en-US" b="1" dirty="0" smtClean="0">
                  <a:solidFill>
                    <a:srgbClr val="000099"/>
                  </a:solidFill>
                  <a:ea typeface="黑体" pitchFamily="49" charset="-122"/>
                </a:rPr>
                <a:t>完全</a:t>
              </a:r>
              <a:endParaRPr lang="en-US" altLang="zh-CN" b="1" dirty="0" smtClean="0">
                <a:solidFill>
                  <a:srgbClr val="000099"/>
                </a:solidFill>
                <a:ea typeface="黑体" pitchFamily="49" charset="-122"/>
              </a:endParaRPr>
            </a:p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 dirty="0" smtClean="0">
                  <a:solidFill>
                    <a:srgbClr val="000099"/>
                  </a:solidFill>
                  <a:ea typeface="黑体" pitchFamily="49" charset="-122"/>
                </a:rPr>
                <a:t>问题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015716" y="5390274"/>
            <a:ext cx="3456384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a typeface="黑体" pitchFamily="49" charset="-122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≠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49" charset="-122"/>
              </a:rPr>
              <a:t>NP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49" charset="-122"/>
              </a:rPr>
              <a:t>否还不知道，</a:t>
            </a:r>
            <a:endParaRPr lang="en-US" altLang="zh-CN" sz="2800" b="1" dirty="0" smtClean="0">
              <a:solidFill>
                <a:srgbClr val="FF0000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a typeface="黑体" pitchFamily="49" charset="-122"/>
              </a:rPr>
              <a:t>现在普遍认为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49" charset="-122"/>
              </a:rPr>
              <a:t>P≠NP</a:t>
            </a:r>
            <a:endParaRPr lang="zh-CN" altLang="en-US" sz="2800" b="1" dirty="0" smtClean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2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484312"/>
            <a:ext cx="8229600" cy="5293059"/>
          </a:xfrm>
        </p:spPr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引入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完全性的意义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/>
              <a:t>若</a:t>
            </a:r>
            <a:r>
              <a:rPr lang="zh-CN" altLang="zh-CN" dirty="0" smtClean="0"/>
              <a:t>某个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</a:t>
            </a:r>
            <a:r>
              <a:rPr lang="zh-CN" altLang="zh-CN" dirty="0" smtClean="0"/>
              <a:t>问题多项式时间</a:t>
            </a:r>
            <a:r>
              <a:rPr lang="zh-CN" altLang="en-US" dirty="0" smtClean="0"/>
              <a:t>可</a:t>
            </a:r>
            <a:r>
              <a:rPr lang="zh-CN" altLang="zh-CN" dirty="0" smtClean="0"/>
              <a:t>解，则</a:t>
            </a:r>
            <a:r>
              <a:rPr lang="zh-CN" altLang="zh-CN" dirty="0"/>
              <a:t>所有</a:t>
            </a:r>
            <a:r>
              <a:rPr lang="en-US" altLang="zh-CN" dirty="0"/>
              <a:t>NP</a:t>
            </a:r>
            <a:r>
              <a:rPr lang="zh-CN" altLang="zh-CN" dirty="0"/>
              <a:t>问题均</a:t>
            </a:r>
            <a:r>
              <a:rPr lang="zh-CN" altLang="zh-CN" dirty="0" smtClean="0"/>
              <a:t>可多项式时间求解</a:t>
            </a:r>
            <a:r>
              <a:rPr lang="zh-CN" altLang="zh-CN" dirty="0"/>
              <a:t>，从而有</a:t>
            </a:r>
            <a:r>
              <a:rPr lang="en-US" altLang="zh-CN" dirty="0" smtClean="0"/>
              <a:t>P=NP</a:t>
            </a:r>
            <a:endParaRPr lang="zh-CN" altLang="zh-CN" dirty="0"/>
          </a:p>
          <a:p>
            <a:pPr lvl="1"/>
            <a:r>
              <a:rPr lang="zh-CN" altLang="en-US" dirty="0" smtClean="0"/>
              <a:t>若</a:t>
            </a:r>
            <a:r>
              <a:rPr lang="zh-CN" altLang="zh-CN" dirty="0" smtClean="0"/>
              <a:t>能证明</a:t>
            </a:r>
            <a:r>
              <a:rPr lang="zh-CN" altLang="zh-CN" dirty="0"/>
              <a:t>某个</a:t>
            </a:r>
            <a:r>
              <a:rPr lang="en-US" altLang="zh-CN" dirty="0"/>
              <a:t>NP</a:t>
            </a:r>
            <a:r>
              <a:rPr lang="zh-CN" altLang="zh-CN" dirty="0"/>
              <a:t>问题不存在</a:t>
            </a:r>
            <a:r>
              <a:rPr lang="zh-CN" altLang="zh-CN" dirty="0" smtClean="0"/>
              <a:t>多项式时间求解算法</a:t>
            </a:r>
            <a:r>
              <a:rPr lang="en-US" altLang="zh-CN" dirty="0" smtClean="0"/>
              <a:t>  (</a:t>
            </a:r>
            <a:r>
              <a:rPr lang="zh-CN" altLang="zh-CN" dirty="0" smtClean="0"/>
              <a:t>即</a:t>
            </a:r>
            <a:r>
              <a:rPr lang="en-US" altLang="zh-CN" dirty="0"/>
              <a:t>P</a:t>
            </a:r>
            <a:r>
              <a:rPr lang="zh-CN" altLang="zh-CN" dirty="0"/>
              <a:t>≠</a:t>
            </a:r>
            <a:r>
              <a:rPr lang="en-US" altLang="zh-CN" dirty="0" smtClean="0"/>
              <a:t>NP), </a:t>
            </a:r>
            <a:r>
              <a:rPr lang="zh-CN" altLang="zh-CN" dirty="0" smtClean="0"/>
              <a:t>则</a:t>
            </a:r>
            <a:r>
              <a:rPr lang="zh-CN" altLang="zh-CN" dirty="0"/>
              <a:t>所有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</a:t>
            </a:r>
            <a:r>
              <a:rPr lang="zh-CN" altLang="zh-CN" dirty="0" smtClean="0"/>
              <a:t>问题</a:t>
            </a:r>
            <a:r>
              <a:rPr lang="zh-CN" altLang="zh-CN" dirty="0"/>
              <a:t>都不存在</a:t>
            </a:r>
            <a:r>
              <a:rPr lang="zh-CN" altLang="zh-CN" dirty="0" smtClean="0"/>
              <a:t>多项式时间求解</a:t>
            </a:r>
            <a:r>
              <a:rPr lang="zh-CN" altLang="zh-CN" dirty="0"/>
              <a:t>算法，即有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</a:t>
            </a:r>
            <a:r>
              <a:rPr lang="zh-CN" altLang="zh-CN" dirty="0" smtClean="0"/>
              <a:t>∩</a:t>
            </a:r>
            <a:r>
              <a:rPr lang="en-US" altLang="zh-CN" dirty="0"/>
              <a:t>P=</a:t>
            </a:r>
            <a:r>
              <a:rPr lang="en-US" altLang="zh-CN" dirty="0">
                <a:sym typeface="Symbol"/>
              </a:rPr>
              <a:t>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 smtClean="0"/>
              <a:t>∴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</a:t>
            </a:r>
            <a:r>
              <a:rPr lang="zh-CN" altLang="zh-CN" dirty="0" smtClean="0"/>
              <a:t>问题</a:t>
            </a:r>
            <a:r>
              <a:rPr lang="zh-CN" altLang="zh-CN" dirty="0"/>
              <a:t>是</a:t>
            </a:r>
            <a:r>
              <a:rPr lang="en-US" altLang="zh-CN" dirty="0"/>
              <a:t>NP</a:t>
            </a:r>
            <a:r>
              <a:rPr lang="zh-CN" altLang="zh-CN" dirty="0"/>
              <a:t>问题</a:t>
            </a:r>
            <a:r>
              <a:rPr lang="zh-CN" altLang="zh-CN" dirty="0" smtClean="0"/>
              <a:t>中</a:t>
            </a:r>
            <a:r>
              <a:rPr lang="en-US" altLang="zh-CN" dirty="0" smtClean="0"/>
              <a:t>””</a:t>
            </a:r>
            <a:r>
              <a:rPr lang="zh-CN" altLang="zh-CN" dirty="0" smtClean="0"/>
              <a:t>最难的”</a:t>
            </a:r>
            <a:endParaRPr lang="zh-CN" altLang="en-US" dirty="0">
              <a:latin typeface="Arial" charset="0"/>
              <a:ea typeface="黑体" pitchFamily="2" charset="-122"/>
            </a:endParaRPr>
          </a:p>
          <a:p>
            <a:pPr lvl="1"/>
            <a:endParaRPr lang="zh-CN" altLang="zh-CN" dirty="0" smtClean="0">
              <a:latin typeface="Arial" charset="0"/>
              <a:ea typeface="黑体" pitchFamily="2" charset="-122"/>
            </a:endParaRPr>
          </a:p>
          <a:p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9</a:t>
            </a:fld>
            <a:endParaRPr lang="en-US" altLang="zh-CN" dirty="0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86005" y="5049180"/>
            <a:ext cx="2578484" cy="1622199"/>
            <a:chOff x="5652120" y="4617132"/>
            <a:chExt cx="3096344" cy="1656184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5652120" y="4617132"/>
              <a:ext cx="3096344" cy="1656184"/>
            </a:xfrm>
            <a:prstGeom prst="round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42601" y="4757840"/>
              <a:ext cx="970137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NP</a:t>
              </a:r>
              <a:r>
                <a:rPr lang="zh-CN" altLang="en-US" b="1" dirty="0" smtClean="0">
                  <a:solidFill>
                    <a:srgbClr val="000099"/>
                  </a:solidFill>
                  <a:ea typeface="黑体" pitchFamily="49" charset="-122"/>
                </a:rPr>
                <a:t>问题</a:t>
              </a: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5890082" y="5172909"/>
              <a:ext cx="1162230" cy="79208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r>
                <a:rPr lang="zh-CN" altLang="en-US" b="1" dirty="0" smtClean="0">
                  <a:solidFill>
                    <a:srgbClr val="000099"/>
                  </a:solidFill>
                  <a:ea typeface="黑体" pitchFamily="49" charset="-122"/>
                </a:rPr>
                <a:t>问题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7290290" y="5229200"/>
              <a:ext cx="1458174" cy="79208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N</a:t>
              </a: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r>
                <a:rPr lang="zh-CN" altLang="en-US" b="1" dirty="0" smtClean="0">
                  <a:solidFill>
                    <a:srgbClr val="000099"/>
                  </a:solidFill>
                  <a:ea typeface="黑体" pitchFamily="49" charset="-122"/>
                </a:rPr>
                <a:t>完全</a:t>
              </a:r>
              <a:endParaRPr lang="en-US" altLang="zh-CN" b="1" dirty="0" smtClean="0">
                <a:solidFill>
                  <a:srgbClr val="000099"/>
                </a:solidFill>
                <a:ea typeface="黑体" pitchFamily="49" charset="-122"/>
              </a:endParaRPr>
            </a:p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 dirty="0" smtClean="0">
                  <a:solidFill>
                    <a:srgbClr val="000099"/>
                  </a:solidFill>
                  <a:ea typeface="黑体" pitchFamily="49" charset="-122"/>
                </a:rPr>
                <a:t>问题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015716" y="5390274"/>
            <a:ext cx="3456384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a typeface="黑体" pitchFamily="49" charset="-122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≠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49" charset="-122"/>
              </a:rPr>
              <a:t>NP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49" charset="-122"/>
              </a:rPr>
              <a:t>否还不知道，</a:t>
            </a:r>
            <a:endParaRPr lang="en-US" altLang="zh-CN" sz="2800" b="1" dirty="0" smtClean="0">
              <a:solidFill>
                <a:srgbClr val="FF0000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a typeface="黑体" pitchFamily="49" charset="-122"/>
              </a:rPr>
              <a:t>现在普遍认为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49" charset="-122"/>
              </a:rPr>
              <a:t>P≠NP</a:t>
            </a:r>
            <a:endParaRPr lang="zh-CN" altLang="en-US" sz="2800" b="1" dirty="0" smtClean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8100">
          <a:solidFill>
            <a:srgbClr val="FF0000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 bwMode="auto"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15734</TotalTime>
  <Words>1952</Words>
  <Application>Microsoft Office PowerPoint</Application>
  <PresentationFormat>全屏显示(4:3)</PresentationFormat>
  <Paragraphs>397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仿宋_GB2312</vt:lpstr>
      <vt:lpstr>黑体</vt:lpstr>
      <vt:lpstr>华文新魏</vt:lpstr>
      <vt:lpstr>隶书</vt:lpstr>
      <vt:lpstr>宋体</vt:lpstr>
      <vt:lpstr>Arial</vt:lpstr>
      <vt:lpstr>Calibri</vt:lpstr>
      <vt:lpstr>Cambria Math</vt:lpstr>
      <vt:lpstr>Courier New</vt:lpstr>
      <vt:lpstr>Symbol</vt:lpstr>
      <vt:lpstr>Times New Roman</vt:lpstr>
      <vt:lpstr>Wingdings</vt:lpstr>
      <vt:lpstr>Pixel</vt:lpstr>
      <vt:lpstr>自定义设计方案</vt:lpstr>
      <vt:lpstr>NP完全问题</vt:lpstr>
      <vt:lpstr>本章内容</vt:lpstr>
      <vt:lpstr>NP问题</vt:lpstr>
      <vt:lpstr>NP问题</vt:lpstr>
      <vt:lpstr>NP问题</vt:lpstr>
      <vt:lpstr>NP问题</vt:lpstr>
      <vt:lpstr>NP问题</vt:lpstr>
      <vt:lpstr>NP完全问题</vt:lpstr>
      <vt:lpstr>NP完全问题</vt:lpstr>
      <vt:lpstr>NP完全问题证明</vt:lpstr>
      <vt:lpstr>第一个NP完全问题</vt:lpstr>
      <vt:lpstr>第一个NP完全问题</vt:lpstr>
      <vt:lpstr>3CNF-SAT问题是NP完全问题</vt:lpstr>
      <vt:lpstr>3CNF-SAT问题是NP完全问题</vt:lpstr>
      <vt:lpstr>3CNF-SAT问题是NP完全问题</vt:lpstr>
      <vt:lpstr>3CNF-SAT问题是NP完全问题</vt:lpstr>
      <vt:lpstr>NP完全问题证明</vt:lpstr>
      <vt:lpstr>k团问题是NP完全问题</vt:lpstr>
      <vt:lpstr>k团问题是NP完全问题</vt:lpstr>
      <vt:lpstr>k团问题是NP完全问题</vt:lpstr>
      <vt:lpstr>k团问题是NP完全问题</vt:lpstr>
      <vt:lpstr>顶点覆盖问题是NP完全问题</vt:lpstr>
      <vt:lpstr>顶点覆盖问题是NP完全问题</vt:lpstr>
      <vt:lpstr>顶点覆盖问题是NP完全问题</vt:lpstr>
      <vt:lpstr>顶点覆盖问题是NP完全问题</vt:lpstr>
      <vt:lpstr>子集和问题是NP完全问题</vt:lpstr>
      <vt:lpstr>子集和问题是NP完全问题</vt:lpstr>
      <vt:lpstr>子集和问题是NP完全问题</vt:lpstr>
      <vt:lpstr>子集和问题是NP完全问题</vt:lpstr>
    </vt:vector>
  </TitlesOfParts>
  <Company>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swim</cp:lastModifiedBy>
  <cp:revision>1934</cp:revision>
  <cp:lastPrinted>1601-01-01T00:00:00Z</cp:lastPrinted>
  <dcterms:created xsi:type="dcterms:W3CDTF">2009-06-26T00:04:30Z</dcterms:created>
  <dcterms:modified xsi:type="dcterms:W3CDTF">2018-12-03T01:06:33Z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