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85" r:id="rId2"/>
    <p:sldId id="600" r:id="rId3"/>
    <p:sldId id="598" r:id="rId4"/>
    <p:sldId id="597" r:id="rId5"/>
    <p:sldId id="596" r:id="rId6"/>
    <p:sldId id="601" r:id="rId7"/>
    <p:sldId id="635" r:id="rId8"/>
    <p:sldId id="602" r:id="rId9"/>
    <p:sldId id="603" r:id="rId10"/>
    <p:sldId id="636" r:id="rId11"/>
    <p:sldId id="644" r:id="rId12"/>
    <p:sldId id="646" r:id="rId13"/>
    <p:sldId id="605" r:id="rId14"/>
    <p:sldId id="589" r:id="rId15"/>
    <p:sldId id="590" r:id="rId16"/>
    <p:sldId id="591" r:id="rId17"/>
    <p:sldId id="592" r:id="rId18"/>
    <p:sldId id="588" r:id="rId19"/>
    <p:sldId id="593" r:id="rId20"/>
    <p:sldId id="599" r:id="rId21"/>
    <p:sldId id="594" r:id="rId22"/>
    <p:sldId id="637" r:id="rId23"/>
    <p:sldId id="638" r:id="rId24"/>
    <p:sldId id="639" r:id="rId25"/>
    <p:sldId id="647" r:id="rId26"/>
    <p:sldId id="648" r:id="rId27"/>
    <p:sldId id="645" r:id="rId28"/>
    <p:sldId id="640" r:id="rId29"/>
    <p:sldId id="64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99"/>
    <a:srgbClr val="CC0099"/>
    <a:srgbClr val="008080"/>
    <a:srgbClr val="003399"/>
    <a:srgbClr val="008000"/>
    <a:srgbClr val="FF3300"/>
    <a:srgbClr val="FF6600"/>
    <a:srgbClr val="00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3AEFB69-4436-46DD-9CCF-9B52008F0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81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8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8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EAC51A-7ACB-4725-A555-DFBF85783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272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9A0E-D3D0-4D66-98E9-99478A930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8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B2D4-B88B-4F6D-B116-B345CC095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50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D3725-ACA6-477B-B92A-C3F3D9F05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38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938BD-027E-4AF4-84AA-204ADB460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3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34095-1F61-4037-9DC8-E4211146B8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4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40F2-B0EA-4A01-ACD3-4C92BA940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3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F2D13-76EA-444E-B403-0905FF2AA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94EAA-846E-4225-B64E-4D856F7789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D1019-C574-4148-A09C-DD5DE5682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1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CF9-AB96-4885-93DD-E83A9730CF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9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0A0CD-83F1-4821-B420-7C4B6B04D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2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1961B-237E-42C6-9A5E-0B5C373A4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D1E42-1872-452B-8AC6-5EC03E524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6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3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60F2779-76FF-4EA2-B499-BAB101A13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064500" cy="4032349"/>
          </a:xfrm>
        </p:spPr>
        <p:txBody>
          <a:bodyPr lIns="92075" tIns="46038" rIns="92075" bIns="46038"/>
          <a:lstStyle/>
          <a:p>
            <a:pPr eaLnBrk="1" hangingPunct="1">
              <a:buClr>
                <a:srgbClr val="0066FF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sz="3600" dirty="0" smtClean="0"/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基本概念</a:t>
            </a:r>
          </a:p>
          <a:p>
            <a:pPr eaLnBrk="1" hangingPunct="1">
              <a:buClr>
                <a:srgbClr val="0066FF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图的遍历</a:t>
            </a:r>
          </a:p>
          <a:p>
            <a:pPr eaLnBrk="1" hangingPunct="1">
              <a:buClr>
                <a:srgbClr val="0066FF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最小生成树（两个算法）</a:t>
            </a:r>
          </a:p>
          <a:p>
            <a:pPr eaLnBrk="1" hangingPunct="1">
              <a:buClr>
                <a:srgbClr val="0066FF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最短路径（两个算法）</a:t>
            </a:r>
          </a:p>
          <a:p>
            <a:pPr eaLnBrk="1" hangingPunct="1">
              <a:buClr>
                <a:srgbClr val="0066FF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拓扑排序</a:t>
            </a:r>
          </a:p>
          <a:p>
            <a:pPr eaLnBrk="1" hangingPunct="1">
              <a:buClr>
                <a:srgbClr val="0066FF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关键路径 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92475" y="333375"/>
            <a:ext cx="1882775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388" y="395288"/>
            <a:ext cx="8856662" cy="56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355600" indent="-355600" eaLnBrk="0" hangingPunct="0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关键路径算法</a:t>
            </a:r>
          </a:p>
          <a:p>
            <a:pPr marL="985838" lvl="1" indent="-357188" eaLnBrk="0" hangingPunct="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按照拓扑排序的顺序，从源点开始计算每个顶点（事件）的最早发生时间；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985838" lvl="1" indent="-357188" eaLnBrk="0" hangingPunct="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按照逆拓扑排序的顺序，从汇点开始计算每个顶点（事件）的最迟发生时间；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985838" lvl="1" indent="-357188" eaLnBrk="0" hangingPunct="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根据每个顶点的最早发生时间，确定与该顶点相关的边（活动）的最早开始时间；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985838" lvl="1" indent="-357188" eaLnBrk="0" hangingPunct="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根据每个顶点的最迟发生时间，决定与该顶点相关的边（活动）的最迟开始时间；</a:t>
            </a:r>
          </a:p>
          <a:p>
            <a:pPr marL="985838" lvl="1" indent="-357188" eaLnBrk="0" hangingPunct="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确定关键活动（最早、最迟开始时间相同）；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985838" lvl="1" indent="-357188" eaLnBrk="0" hangingPunct="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确定关键路径。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355600" indent="-355600" eaLnBrk="0" hangingPunct="0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关键路径的工程意义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13454" y="802428"/>
            <a:ext cx="9144000" cy="54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895350" indent="-895350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 dirty="0">
                <a:latin typeface="Times New Roman" pitchFamily="18" charset="0"/>
              </a:rPr>
              <a:t>已知无向图</a:t>
            </a:r>
            <a:r>
              <a:rPr lang="en-US" altLang="zh-CN" sz="2800" b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中各个顶点的度如下：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51520" y="2420888"/>
            <a:ext cx="8712968" cy="140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 anchor="ctr">
            <a:spAutoFit/>
          </a:bodyPr>
          <a:lstStyle/>
          <a:p>
            <a:r>
              <a:rPr lang="zh-CN" altLang="zh-CN" sz="2800" b="1" dirty="0"/>
              <a:t>请回答下列问题：</a:t>
            </a:r>
          </a:p>
          <a:p>
            <a:r>
              <a:rPr lang="zh-CN" altLang="zh-CN" sz="2800" b="1" dirty="0"/>
              <a:t>① 写出</a:t>
            </a:r>
            <a:r>
              <a:rPr lang="en-US" altLang="zh-CN" sz="2800" b="1" dirty="0"/>
              <a:t>G</a:t>
            </a:r>
            <a:r>
              <a:rPr lang="zh-CN" altLang="zh-CN" sz="2800" b="1" dirty="0"/>
              <a:t>的邻接矩阵</a:t>
            </a:r>
          </a:p>
          <a:p>
            <a:r>
              <a:rPr lang="zh-CN" altLang="zh-CN" sz="2800" b="1" dirty="0"/>
              <a:t>② 说明你所采用的方法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4633"/>
              </p:ext>
            </p:extLst>
          </p:nvPr>
        </p:nvGraphicFramePr>
        <p:xfrm>
          <a:off x="1835696" y="1484784"/>
          <a:ext cx="4968552" cy="864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487"/>
                <a:gridCol w="814493"/>
                <a:gridCol w="793393"/>
                <a:gridCol w="793393"/>
                <a:gridCol w="793393"/>
                <a:gridCol w="793393"/>
              </a:tblGrid>
              <a:tr h="394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顶点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0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64729"/>
            <a:ext cx="2669128" cy="23283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03404"/>
              </p:ext>
            </p:extLst>
          </p:nvPr>
        </p:nvGraphicFramePr>
        <p:xfrm>
          <a:off x="899594" y="4058369"/>
          <a:ext cx="3528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/>
                <a:gridCol w="588065"/>
                <a:gridCol w="588065"/>
                <a:gridCol w="588065"/>
                <a:gridCol w="588065"/>
                <a:gridCol w="58806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75658" y="4418409"/>
            <a:ext cx="2952328" cy="187220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9286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7704" y="581960"/>
            <a:ext cx="8712968" cy="528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建立一个矩阵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和一个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顶点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度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对偶的列表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endParaRPr lang="zh-CN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while True {</a:t>
            </a:r>
            <a:endParaRPr lang="zh-CN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将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按度的大小降序排列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如果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的第一个顶点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的度为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，结束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	for  v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后面的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个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(w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，度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对偶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//d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是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的度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将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的度和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的度各自减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endParaRPr lang="zh-CN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	       A[v][w] = A[w][v] = 1</a:t>
            </a:r>
            <a:endParaRPr lang="zh-CN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41406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47529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基本概念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基于线性结构的搜索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80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效率估计，二分查找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基于二叉树的搜索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80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二叉搜索树的主要操作，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AVL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树的调整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Hash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80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原理与概念，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Hash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函数（除余），解决冲突的基本方法（线性探查、二次探查）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Hash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表的构造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80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效率估计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树的概念和操作（查找、插入）</a:t>
            </a:r>
          </a:p>
          <a:p>
            <a:pPr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B+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树的概念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107950" y="260350"/>
            <a:ext cx="24479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搜索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endParaRPr lang="zh-CN" altLang="en-US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4288" y="593725"/>
            <a:ext cx="9153526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076325" indent="-1076325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试给出根据关键码序列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{16,3,7,11,9,26,18,14,15}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构造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AVL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树的过程。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H="1">
            <a:off x="3959225" y="44910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>
            <a:off x="1597025" y="167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454025" y="167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0550" y="1255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292225" y="20526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987425" y="235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2740025" y="167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2435225" y="20526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2130425" y="235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57350" y="125571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108075" y="1976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511425" y="27384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70" name="Oval 15"/>
          <p:cNvSpPr>
            <a:spLocks noChangeArrowheads="1"/>
          </p:cNvSpPr>
          <p:nvPr/>
        </p:nvSpPr>
        <p:spPr bwMode="auto">
          <a:xfrm>
            <a:off x="2740025" y="30432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7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936875" y="2662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2190750" y="1941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952750" y="125571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349625" y="24336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273425" y="19002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476" name="Oval 21"/>
          <p:cNvSpPr>
            <a:spLocks noChangeArrowheads="1"/>
          </p:cNvSpPr>
          <p:nvPr/>
        </p:nvSpPr>
        <p:spPr bwMode="auto">
          <a:xfrm>
            <a:off x="5407025" y="167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477" name="Oval 22"/>
          <p:cNvSpPr>
            <a:spLocks noChangeArrowheads="1"/>
          </p:cNvSpPr>
          <p:nvPr/>
        </p:nvSpPr>
        <p:spPr bwMode="auto">
          <a:xfrm>
            <a:off x="4721225" y="235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5102225" y="20526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788025" y="20526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80" name="Oval 25"/>
          <p:cNvSpPr>
            <a:spLocks noChangeArrowheads="1"/>
          </p:cNvSpPr>
          <p:nvPr/>
        </p:nvSpPr>
        <p:spPr bwMode="auto">
          <a:xfrm>
            <a:off x="6016625" y="235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781550" y="1941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076950" y="1941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543550" y="1255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19484" name="Oval 29"/>
          <p:cNvSpPr>
            <a:spLocks noChangeArrowheads="1"/>
          </p:cNvSpPr>
          <p:nvPr/>
        </p:nvSpPr>
        <p:spPr bwMode="auto">
          <a:xfrm>
            <a:off x="7540625" y="167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7235825" y="20526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86" name="Oval 31"/>
          <p:cNvSpPr>
            <a:spLocks noChangeArrowheads="1"/>
          </p:cNvSpPr>
          <p:nvPr/>
        </p:nvSpPr>
        <p:spPr bwMode="auto">
          <a:xfrm>
            <a:off x="6854825" y="235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921625" y="20526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7921625" y="27384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89" name="Oval 34"/>
          <p:cNvSpPr>
            <a:spLocks noChangeArrowheads="1"/>
          </p:cNvSpPr>
          <p:nvPr/>
        </p:nvSpPr>
        <p:spPr bwMode="auto">
          <a:xfrm>
            <a:off x="7540625" y="30432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11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600950" y="2627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8362950" y="194151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7677150" y="1255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19493" name="Oval 38"/>
          <p:cNvSpPr>
            <a:spLocks noChangeArrowheads="1"/>
          </p:cNvSpPr>
          <p:nvPr/>
        </p:nvSpPr>
        <p:spPr bwMode="auto">
          <a:xfrm>
            <a:off x="758825" y="41100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H="1">
            <a:off x="454025" y="44910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95" name="Oval 40"/>
          <p:cNvSpPr>
            <a:spLocks noChangeArrowheads="1"/>
          </p:cNvSpPr>
          <p:nvPr/>
        </p:nvSpPr>
        <p:spPr bwMode="auto">
          <a:xfrm>
            <a:off x="149225" y="47958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139825" y="44910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497" name="Oval 42"/>
          <p:cNvSpPr>
            <a:spLocks noChangeArrowheads="1"/>
          </p:cNvSpPr>
          <p:nvPr/>
        </p:nvSpPr>
        <p:spPr bwMode="auto">
          <a:xfrm>
            <a:off x="1444625" y="47958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498" name="Oval 43"/>
          <p:cNvSpPr>
            <a:spLocks noChangeArrowheads="1"/>
          </p:cNvSpPr>
          <p:nvPr/>
        </p:nvSpPr>
        <p:spPr bwMode="auto">
          <a:xfrm>
            <a:off x="8150225" y="235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1063625" y="51768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00" name="Oval 45"/>
          <p:cNvSpPr>
            <a:spLocks noChangeArrowheads="1"/>
          </p:cNvSpPr>
          <p:nvPr/>
        </p:nvSpPr>
        <p:spPr bwMode="auto">
          <a:xfrm>
            <a:off x="758825" y="548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flipH="1">
            <a:off x="377825" y="58626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02" name="Oval 47"/>
          <p:cNvSpPr>
            <a:spLocks noChangeArrowheads="1"/>
          </p:cNvSpPr>
          <p:nvPr/>
        </p:nvSpPr>
        <p:spPr bwMode="auto">
          <a:xfrm>
            <a:off x="149225" y="60912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9</a:t>
            </a: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209550" y="56753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819150" y="506571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1597025" y="437991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2130425" y="52530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2114550" y="47386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右单旋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508" name="Oval 53"/>
          <p:cNvSpPr>
            <a:spLocks noChangeArrowheads="1"/>
          </p:cNvSpPr>
          <p:nvPr/>
        </p:nvSpPr>
        <p:spPr bwMode="auto">
          <a:xfrm>
            <a:off x="3654425" y="47958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4568825" y="44910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10" name="Oval 55"/>
          <p:cNvSpPr>
            <a:spLocks noChangeArrowheads="1"/>
          </p:cNvSpPr>
          <p:nvPr/>
        </p:nvSpPr>
        <p:spPr bwMode="auto">
          <a:xfrm>
            <a:off x="4264025" y="41100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5178425" y="51768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12" name="Oval 57"/>
          <p:cNvSpPr>
            <a:spLocks noChangeArrowheads="1"/>
          </p:cNvSpPr>
          <p:nvPr/>
        </p:nvSpPr>
        <p:spPr bwMode="auto">
          <a:xfrm>
            <a:off x="5483225" y="548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4492625" y="51768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14" name="Oval 59"/>
          <p:cNvSpPr>
            <a:spLocks noChangeArrowheads="1"/>
          </p:cNvSpPr>
          <p:nvPr/>
        </p:nvSpPr>
        <p:spPr bwMode="auto">
          <a:xfrm>
            <a:off x="4264025" y="548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9" name="Text Box 60"/>
          <p:cNvSpPr txBox="1">
            <a:spLocks noChangeArrowheads="1"/>
          </p:cNvSpPr>
          <p:nvPr/>
        </p:nvSpPr>
        <p:spPr bwMode="auto">
          <a:xfrm>
            <a:off x="4324350" y="5065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5543550" y="5065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4933950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2" name="Text Box 63"/>
          <p:cNvSpPr txBox="1">
            <a:spLocks noChangeArrowheads="1"/>
          </p:cNvSpPr>
          <p:nvPr/>
        </p:nvSpPr>
        <p:spPr bwMode="auto">
          <a:xfrm>
            <a:off x="4400550" y="36528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 flipH="1">
            <a:off x="6473825" y="44910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20" name="Oval 65"/>
          <p:cNvSpPr>
            <a:spLocks noChangeArrowheads="1"/>
          </p:cNvSpPr>
          <p:nvPr/>
        </p:nvSpPr>
        <p:spPr bwMode="auto">
          <a:xfrm>
            <a:off x="6169025" y="47958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521" name="Oval 66"/>
          <p:cNvSpPr>
            <a:spLocks noChangeArrowheads="1"/>
          </p:cNvSpPr>
          <p:nvPr/>
        </p:nvSpPr>
        <p:spPr bwMode="auto">
          <a:xfrm>
            <a:off x="6778625" y="41100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7159625" y="44910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23" name="Oval 68"/>
          <p:cNvSpPr>
            <a:spLocks noChangeArrowheads="1"/>
          </p:cNvSpPr>
          <p:nvPr/>
        </p:nvSpPr>
        <p:spPr bwMode="auto">
          <a:xfrm>
            <a:off x="7388225" y="47958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8" name="Line 69"/>
          <p:cNvSpPr>
            <a:spLocks noChangeShapeType="1"/>
          </p:cNvSpPr>
          <p:nvPr/>
        </p:nvSpPr>
        <p:spPr bwMode="auto">
          <a:xfrm>
            <a:off x="7769225" y="5176838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69" name="Line 70"/>
          <p:cNvSpPr>
            <a:spLocks noChangeShapeType="1"/>
          </p:cNvSpPr>
          <p:nvPr/>
        </p:nvSpPr>
        <p:spPr bwMode="auto">
          <a:xfrm>
            <a:off x="8302625" y="58626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26" name="Oval 71"/>
          <p:cNvSpPr>
            <a:spLocks noChangeArrowheads="1"/>
          </p:cNvSpPr>
          <p:nvPr/>
        </p:nvSpPr>
        <p:spPr bwMode="auto">
          <a:xfrm>
            <a:off x="8531225" y="61674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26</a:t>
            </a:r>
          </a:p>
        </p:txBody>
      </p:sp>
      <p:sp>
        <p:nvSpPr>
          <p:cNvPr id="71" name="Line 72"/>
          <p:cNvSpPr>
            <a:spLocks noChangeShapeType="1"/>
          </p:cNvSpPr>
          <p:nvPr/>
        </p:nvSpPr>
        <p:spPr bwMode="auto">
          <a:xfrm flipH="1">
            <a:off x="7007225" y="51768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9528" name="Oval 73"/>
          <p:cNvSpPr>
            <a:spLocks noChangeArrowheads="1"/>
          </p:cNvSpPr>
          <p:nvPr/>
        </p:nvSpPr>
        <p:spPr bwMode="auto">
          <a:xfrm>
            <a:off x="6778625" y="548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529" name="Oval 74"/>
          <p:cNvSpPr>
            <a:spLocks noChangeArrowheads="1"/>
          </p:cNvSpPr>
          <p:nvPr/>
        </p:nvSpPr>
        <p:spPr bwMode="auto">
          <a:xfrm>
            <a:off x="7997825" y="54816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9530" name="Oval 75"/>
          <p:cNvSpPr>
            <a:spLocks noChangeArrowheads="1"/>
          </p:cNvSpPr>
          <p:nvPr/>
        </p:nvSpPr>
        <p:spPr bwMode="auto">
          <a:xfrm>
            <a:off x="4797425" y="479583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8667750" y="5751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8134350" y="5065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7524750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78" name="Text Box 79"/>
          <p:cNvSpPr txBox="1">
            <a:spLocks noChangeArrowheads="1"/>
          </p:cNvSpPr>
          <p:nvPr/>
        </p:nvSpPr>
        <p:spPr bwMode="auto">
          <a:xfrm>
            <a:off x="6915150" y="3694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79" name="Text Box 80"/>
          <p:cNvSpPr txBox="1">
            <a:spLocks noChangeArrowheads="1"/>
          </p:cNvSpPr>
          <p:nvPr/>
        </p:nvSpPr>
        <p:spPr bwMode="auto">
          <a:xfrm>
            <a:off x="1047750" y="36941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81"/>
          <p:cNvSpPr>
            <a:spLocks noChangeArrowheads="1"/>
          </p:cNvSpPr>
          <p:nvPr/>
        </p:nvSpPr>
        <p:spPr bwMode="auto">
          <a:xfrm>
            <a:off x="1827213" y="142875"/>
            <a:ext cx="533717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{16,  3,  7,  11,  9,  26,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18,  14,  15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}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>
            <a:off x="5897563" y="5741988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5440363" y="4979988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6430963" y="4979988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202363" y="42941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5440363" y="429418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465263" y="5000625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379663" y="5000625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36863" y="5000625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151063" y="43148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81600" y="21558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572000" y="20796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514600" y="13938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124200" y="20796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2455863" y="4619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6507163" y="45989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447800" y="139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1295400" y="21558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914400" y="2460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2819400" y="17748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4602163" y="4903788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4373563" y="53609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897563" y="49799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590800" y="860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2074863" y="5381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998663" y="50006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521450" y="139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7315200" y="185102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239000" y="13176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右左双旋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4876800" y="17748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4267200" y="2460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5410200" y="2460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414713" y="50006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369050" y="2765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60663" y="42386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6248400" y="31464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18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6629400" y="28416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6934200" y="2460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  <a:ea typeface="MS Hei" pitchFamily="49" charset="-122"/>
              </a:rPr>
              <a:t>26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943600" y="14700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>
            <a:off x="5257800" y="14700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5562600" y="10890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086600" y="2079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1160463" y="4619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779463" y="50006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474663" y="5381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1905000" y="21558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3217863" y="5381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26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6248400" y="17748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H="1">
            <a:off x="1541463" y="43148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1846263" y="39338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2133600" y="2460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6704013" y="42179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53" name="AutoShape 53"/>
          <p:cNvSpPr>
            <a:spLocks noChangeArrowheads="1"/>
          </p:cNvSpPr>
          <p:nvPr/>
        </p:nvSpPr>
        <p:spPr bwMode="auto">
          <a:xfrm>
            <a:off x="152400" y="185102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152400" y="13176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左单旋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>
            <a:off x="1465263" y="5381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5135563" y="45989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>
            <a:off x="6126163" y="53609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5592763" y="61991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14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1557338" y="3743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5440363" y="58181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61" name="Text Box 61"/>
          <p:cNvSpPr txBox="1">
            <a:spLocks noChangeArrowheads="1"/>
          </p:cNvSpPr>
          <p:nvPr/>
        </p:nvSpPr>
        <p:spPr bwMode="auto">
          <a:xfrm>
            <a:off x="3092450" y="1393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62" name="Line 62"/>
          <p:cNvSpPr>
            <a:spLocks noChangeShapeType="1"/>
          </p:cNvSpPr>
          <p:nvPr/>
        </p:nvSpPr>
        <p:spPr bwMode="auto">
          <a:xfrm flipH="1">
            <a:off x="1905000" y="14700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43" name="Oval 63"/>
          <p:cNvSpPr>
            <a:spLocks noChangeArrowheads="1"/>
          </p:cNvSpPr>
          <p:nvPr/>
        </p:nvSpPr>
        <p:spPr bwMode="auto">
          <a:xfrm>
            <a:off x="1600200" y="17748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2209800" y="10890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629400" y="21558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6888163" y="49799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>
            <a:off x="3429000" y="246062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26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7269163" y="53609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26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0549" name="Oval 69"/>
          <p:cNvSpPr>
            <a:spLocks noChangeArrowheads="1"/>
          </p:cNvSpPr>
          <p:nvPr/>
        </p:nvSpPr>
        <p:spPr bwMode="auto">
          <a:xfrm>
            <a:off x="5440363" y="53609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607050" y="3563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5988050" y="784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5821363" y="39131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1827213" y="142875"/>
            <a:ext cx="533717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{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16,  3,  7,  11,  9,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  26,  18,  14,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 15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}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>
            <a:off x="7173913" y="2795588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7021513" y="210978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6183313" y="20335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297113" y="210978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916113" y="3481388"/>
            <a:ext cx="304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50113" y="35575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183313" y="27955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6640513" y="3557588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458913" y="2795588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449513" y="2795588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92313" y="4319588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5497513" y="279558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982913" y="279558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220913" y="47767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latin typeface="Times New Roman" pitchFamily="18" charset="0"/>
                <a:ea typeface="MS Hei" pitchFamily="49" charset="-122"/>
              </a:rPr>
              <a:t>15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7326313" y="2414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265363" y="1347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96913" y="2719388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468313" y="31003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2601913" y="2414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18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25" name="Oval 21"/>
          <p:cNvSpPr>
            <a:spLocks noChangeArrowheads="1"/>
          </p:cNvSpPr>
          <p:nvPr/>
        </p:nvSpPr>
        <p:spPr bwMode="auto">
          <a:xfrm>
            <a:off x="2144713" y="31003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  <a:ea typeface="MS Hei" pitchFamily="49" charset="-122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068513" y="2643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charset="-122"/>
                <a:ea typeface="楷体_GB231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973513" y="264318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97313" y="20335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5878513" y="2414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5116513" y="3176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3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259513" y="3633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792913" y="2795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49513" y="4395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6640513" y="17287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1154113" y="2414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7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687513" y="3938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2"/>
                </a:solidFill>
                <a:latin typeface="Times New Roman" pitchFamily="18" charset="0"/>
              </a:rPr>
              <a:t>14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1535113" y="31003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402513" y="203358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7326313" y="40147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16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6869113" y="3176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15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7523163" y="3633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913563" y="1347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1535113" y="195738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1544" name="Oval 40"/>
          <p:cNvSpPr>
            <a:spLocks noChangeArrowheads="1"/>
          </p:cNvSpPr>
          <p:nvPr/>
        </p:nvSpPr>
        <p:spPr bwMode="auto">
          <a:xfrm>
            <a:off x="1916113" y="17287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  <a:ea typeface="MS Hei" pitchFamily="49" charset="-122"/>
              </a:rPr>
              <a:t>11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7707313" y="2795588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charset="-122"/>
              <a:ea typeface="楷体_GB2312" charset="-122"/>
            </a:endParaRPr>
          </a:p>
        </p:txBody>
      </p:sp>
      <p:sp>
        <p:nvSpPr>
          <p:cNvPr id="21546" name="Oval 42"/>
          <p:cNvSpPr>
            <a:spLocks noChangeArrowheads="1"/>
          </p:cNvSpPr>
          <p:nvPr/>
        </p:nvSpPr>
        <p:spPr bwMode="auto">
          <a:xfrm>
            <a:off x="3287713" y="31003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26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47" name="Oval 43"/>
          <p:cNvSpPr>
            <a:spLocks noChangeArrowheads="1"/>
          </p:cNvSpPr>
          <p:nvPr/>
        </p:nvSpPr>
        <p:spPr bwMode="auto">
          <a:xfrm>
            <a:off x="8088313" y="3176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26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21548" name="Oval 44"/>
          <p:cNvSpPr>
            <a:spLocks noChangeArrowheads="1"/>
          </p:cNvSpPr>
          <p:nvPr/>
        </p:nvSpPr>
        <p:spPr bwMode="auto">
          <a:xfrm>
            <a:off x="6411913" y="40147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14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068513" y="3709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754313" y="20335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charset="-122"/>
                <a:ea typeface="楷体_GB2312" charset="-122"/>
              </a:rPr>
              <a:t>-</a:t>
            </a:r>
            <a:r>
              <a:rPr lang="en-US" altLang="zh-CN" sz="24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21551" name="Oval 47"/>
          <p:cNvSpPr>
            <a:spLocks noChangeArrowheads="1"/>
          </p:cNvSpPr>
          <p:nvPr/>
        </p:nvSpPr>
        <p:spPr bwMode="auto">
          <a:xfrm>
            <a:off x="6259513" y="317658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3300"/>
                </a:solidFill>
                <a:latin typeface="Times New Roman" pitchFamily="18" charset="0"/>
              </a:rPr>
              <a:t>9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1827213" y="142875"/>
            <a:ext cx="5337175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{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16,  3,  7,  11,  9,  26,  18,  14,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  15}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28098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6325" indent="-1076325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给定一组元素，它们的关键码为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，散列表为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HT[12]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，采用的散列函数是：</a:t>
            </a:r>
          </a:p>
          <a:p>
            <a:pPr indent="1076325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Hash(x)=x%11</a:t>
            </a:r>
          </a:p>
          <a:p>
            <a:pPr marL="1076325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试用线性探查法解决冲突，构造散列表并估计其效率。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50825" y="3052763"/>
            <a:ext cx="86423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函数：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Hash(37)=4       Hash(25)=3        Hash(14)=3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Hash(36)=3       Hash(49)=5        Hash(68)=2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Hash(57)=2       Hash(11)=0</a:t>
            </a:r>
          </a:p>
        </p:txBody>
      </p:sp>
      <p:graphicFrame>
        <p:nvGraphicFramePr>
          <p:cNvPr id="4" name="Group 38"/>
          <p:cNvGraphicFramePr>
            <a:graphicFrameLocks/>
          </p:cNvGraphicFramePr>
          <p:nvPr/>
        </p:nvGraphicFramePr>
        <p:xfrm>
          <a:off x="642938" y="5129213"/>
          <a:ext cx="7358062" cy="1036638"/>
        </p:xfrm>
        <a:graphic>
          <a:graphicData uri="http://schemas.openxmlformats.org/drawingml/2006/table">
            <a:tbl>
              <a:tblPr/>
              <a:tblGrid>
                <a:gridCol w="1428750"/>
                <a:gridCol w="857250"/>
                <a:gridCol w="714375"/>
                <a:gridCol w="642937"/>
                <a:gridCol w="714375"/>
                <a:gridCol w="714375"/>
                <a:gridCol w="714375"/>
                <a:gridCol w="696913"/>
                <a:gridCol w="874712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关键码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散列地址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14313" y="3857625"/>
          <a:ext cx="83962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公式" r:id="rId3" imgW="3454400" imgH="431800" progId="Equation.3">
                  <p:embed/>
                </p:oleObj>
              </mc:Choice>
              <mc:Fallback>
                <p:oleObj name="公式" r:id="rId3" imgW="3454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857625"/>
                        <a:ext cx="83962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214313" y="5286375"/>
          <a:ext cx="72405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公式" r:id="rId5" imgW="3492500" imgH="393700" progId="Equation.3">
                  <p:embed/>
                </p:oleObj>
              </mc:Choice>
              <mc:Fallback>
                <p:oleObj name="公式" r:id="rId5" imgW="3492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286375"/>
                        <a:ext cx="72405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/>
        </p:nvGraphicFramePr>
        <p:xfrm>
          <a:off x="417513" y="2566988"/>
          <a:ext cx="8229600" cy="51753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409" marB="454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</a:t>
                      </a: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409" marB="454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612775" y="2135188"/>
            <a:ext cx="793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0        1          2        3         4         5        6         7        8         9        10       11 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571500" y="3143250"/>
            <a:ext cx="7561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1                    1        1         1         3         4         3        7           </a:t>
            </a:r>
          </a:p>
        </p:txBody>
      </p:sp>
      <p:graphicFrame>
        <p:nvGraphicFramePr>
          <p:cNvPr id="7" name="Group 38"/>
          <p:cNvGraphicFramePr>
            <a:graphicFrameLocks/>
          </p:cNvGraphicFramePr>
          <p:nvPr/>
        </p:nvGraphicFramePr>
        <p:xfrm>
          <a:off x="714375" y="642938"/>
          <a:ext cx="7358063" cy="1036638"/>
        </p:xfrm>
        <a:graphic>
          <a:graphicData uri="http://schemas.openxmlformats.org/drawingml/2006/table">
            <a:tbl>
              <a:tblPr/>
              <a:tblGrid>
                <a:gridCol w="1428750"/>
                <a:gridCol w="857250"/>
                <a:gridCol w="714375"/>
                <a:gridCol w="642938"/>
                <a:gridCol w="714375"/>
                <a:gridCol w="714375"/>
                <a:gridCol w="714375"/>
                <a:gridCol w="696912"/>
                <a:gridCol w="874713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关键码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68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散列地址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296863" y="368300"/>
            <a:ext cx="3935412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/>
          <a:p>
            <a:r>
              <a:rPr lang="zh-CN" altLang="en-US" sz="3200" b="1">
                <a:latin typeface="Times New Roman" pitchFamily="18" charset="0"/>
              </a:rPr>
              <a:t>图的遍历需要注意：</a:t>
            </a: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341313" y="1196975"/>
            <a:ext cx="85963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457200" indent="-4572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</a:rPr>
              <a:t>深度优先遍历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遍历当前顶点的相邻点（有边相连）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按照遍历过程回朔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不能重复访问</a:t>
            </a:r>
          </a:p>
          <a:p>
            <a:pPr marL="457200" indent="-4572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3200" b="1">
                <a:latin typeface="Times New Roman" pitchFamily="18" charset="0"/>
              </a:rPr>
              <a:t>广度优先遍历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遍历当前顶点的相邻点（有边相连）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按照由近及远的原则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按照访问相邻点的次序访问相邻点的相邻点</a:t>
            </a:r>
          </a:p>
          <a:p>
            <a:pPr marL="1085850" lvl="1" indent="-457200"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</a:rPr>
              <a:t>不能重复访问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3"/>
          <p:cNvSpPr>
            <a:spLocks noChangeArrowheads="1"/>
          </p:cNvSpPr>
          <p:nvPr/>
        </p:nvSpPr>
        <p:spPr bwMode="auto">
          <a:xfrm>
            <a:off x="184150" y="404813"/>
            <a:ext cx="871220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关于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B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树：</a:t>
            </a:r>
            <a:endParaRPr kumimoji="1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15900" y="1125538"/>
            <a:ext cx="8712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1074738" indent="-1074738">
              <a:defRPr/>
            </a:pP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</a:rPr>
              <a:t>叉平衡树；</a:t>
            </a:r>
            <a:endParaRPr lang="en-US" altLang="zh-CN" sz="2800" b="1" dirty="0">
              <a:latin typeface="Times New Roman" pitchFamily="18" charset="0"/>
            </a:endParaRPr>
          </a:p>
          <a:p>
            <a:pPr marL="1074738" indent="-1074738">
              <a:defRPr/>
            </a:pP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、每个结点最多有</a:t>
            </a:r>
            <a:r>
              <a:rPr lang="en-US" altLang="zh-CN" sz="2800" b="1" dirty="0">
                <a:latin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</a:rPr>
              <a:t>个子树；</a:t>
            </a:r>
            <a:endParaRPr lang="en-US" altLang="zh-CN" sz="2800" b="1" dirty="0">
              <a:latin typeface="Times New Roman" pitchFamily="18" charset="0"/>
            </a:endParaRPr>
          </a:p>
          <a:p>
            <a:pPr marL="1074738" indent="-1074738">
              <a:defRPr/>
            </a:pPr>
            <a:r>
              <a:rPr lang="en-US" altLang="zh-CN" sz="2800" b="1" dirty="0">
                <a:latin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</a:rPr>
              <a:t>、根结点至少有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棵子树；</a:t>
            </a:r>
            <a:endParaRPr lang="en-US" altLang="zh-CN" sz="2800" b="1" dirty="0">
              <a:latin typeface="Times New Roman" pitchFamily="18" charset="0"/>
            </a:endParaRPr>
          </a:p>
          <a:p>
            <a:pPr marL="1074738" indent="-1074738">
              <a:defRPr/>
            </a:pPr>
            <a:r>
              <a:rPr lang="en-US" altLang="zh-CN" sz="2800" b="1" dirty="0">
                <a:latin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</a:rPr>
              <a:t>、除根结点之外的其他结至少有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800" b="1" dirty="0">
                <a:latin typeface="Times New Roman" pitchFamily="18" charset="0"/>
              </a:rPr>
              <a:t>m/2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个子树；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 marL="1074738" indent="-1074738">
              <a:defRPr/>
            </a:pPr>
            <a:r>
              <a:rPr lang="en-US" altLang="zh-CN" sz="2800" b="1" dirty="0">
                <a:latin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</a:rPr>
              <a:t>、每个结点中最多有</a:t>
            </a:r>
            <a:r>
              <a:rPr lang="en-US" altLang="zh-CN" sz="2800" b="1" dirty="0">
                <a:latin typeface="Times New Roman" pitchFamily="18" charset="0"/>
              </a:rPr>
              <a:t>m-1</a:t>
            </a:r>
            <a:r>
              <a:rPr lang="zh-CN" altLang="en-US" sz="2800" b="1" dirty="0">
                <a:latin typeface="Times New Roman" pitchFamily="18" charset="0"/>
              </a:rPr>
              <a:t>个关键字；</a:t>
            </a:r>
            <a:endParaRPr lang="en-US" altLang="zh-CN" sz="2800" b="1" dirty="0">
              <a:latin typeface="Times New Roman" pitchFamily="18" charset="0"/>
            </a:endParaRPr>
          </a:p>
          <a:p>
            <a:pPr marL="1074738" indent="-1074738">
              <a:defRPr/>
            </a:pPr>
            <a:r>
              <a:rPr lang="en-US" altLang="zh-CN" sz="2800" b="1" dirty="0">
                <a:latin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</a:rPr>
              <a:t>、插入关键字的位置都是在叶子结点中；</a:t>
            </a:r>
            <a:endParaRPr lang="en-US" altLang="zh-CN" sz="2800" b="1" dirty="0">
              <a:latin typeface="Times New Roman" pitchFamily="18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4221163"/>
            <a:ext cx="5505450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7988"/>
            <a:ext cx="9144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6175"/>
            <a:ext cx="9144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3"/>
          <p:cNvSpPr>
            <a:spLocks noChangeArrowheads="1"/>
          </p:cNvSpPr>
          <p:nvPr/>
        </p:nvSpPr>
        <p:spPr bwMode="auto">
          <a:xfrm>
            <a:off x="184150" y="404813"/>
            <a:ext cx="871220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marL="1076325" indent="-1076325"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【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试给出将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53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75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139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49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145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36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101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插入初始为空的三阶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B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charset="-122"/>
              </a:rPr>
              <a:t>树的过程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06375" y="279400"/>
            <a:ext cx="4344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关于算法设计</a:t>
            </a:r>
            <a:r>
              <a:rPr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endParaRPr lang="zh-CN" altLang="en-US" sz="40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41313" y="1363663"/>
            <a:ext cx="880268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r>
              <a:rPr lang="en-US" altLang="zh-CN" sz="3200" b="1">
                <a:latin typeface="Times New Roman" pitchFamily="18" charset="0"/>
              </a:rPr>
              <a:t>1</a:t>
            </a:r>
            <a:r>
              <a:rPr lang="zh-CN" altLang="en-US" sz="3200" b="1">
                <a:latin typeface="Times New Roman" pitchFamily="18" charset="0"/>
              </a:rPr>
              <a:t>、重要的是解决问题的方法，而非程序设计 ；</a:t>
            </a:r>
          </a:p>
          <a:p>
            <a:r>
              <a:rPr lang="en-US" altLang="zh-CN" sz="3200" b="1">
                <a:latin typeface="Times New Roman" pitchFamily="18" charset="0"/>
              </a:rPr>
              <a:t>2</a:t>
            </a:r>
            <a:r>
              <a:rPr lang="zh-CN" altLang="en-US" sz="3200" b="1">
                <a:latin typeface="Times New Roman" pitchFamily="18" charset="0"/>
              </a:rPr>
              <a:t>、解决问题是前提，在此基础上再考虑效率；</a:t>
            </a:r>
          </a:p>
          <a:p>
            <a:r>
              <a:rPr lang="en-US" altLang="zh-CN" sz="3200" b="1">
                <a:latin typeface="Times New Roman" pitchFamily="18" charset="0"/>
              </a:rPr>
              <a:t>3</a:t>
            </a:r>
            <a:r>
              <a:rPr lang="zh-CN" altLang="en-US" sz="3200" b="1">
                <a:latin typeface="Times New Roman" pitchFamily="18" charset="0"/>
              </a:rPr>
              <a:t>、时间效率比空间效率更重要；</a:t>
            </a:r>
          </a:p>
          <a:p>
            <a:r>
              <a:rPr lang="en-US" altLang="zh-CN" sz="3200" b="1">
                <a:latin typeface="Times New Roman" pitchFamily="18" charset="0"/>
              </a:rPr>
              <a:t>4</a:t>
            </a:r>
            <a:r>
              <a:rPr lang="zh-CN" altLang="en-US" sz="3200" b="1">
                <a:latin typeface="Times New Roman" pitchFamily="18" charset="0"/>
              </a:rPr>
              <a:t>、时间要分配好；</a:t>
            </a:r>
          </a:p>
          <a:p>
            <a:r>
              <a:rPr lang="en-US" altLang="zh-CN" sz="3200" b="1">
                <a:latin typeface="Times New Roman" pitchFamily="18" charset="0"/>
              </a:rPr>
              <a:t>5</a:t>
            </a:r>
            <a:r>
              <a:rPr lang="zh-CN" altLang="en-US" sz="3200" b="1">
                <a:latin typeface="Times New Roman" pitchFamily="18" charset="0"/>
              </a:rPr>
              <a:t>、实现算法的代码不可能很长。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9406" y="620688"/>
            <a:ext cx="9144000" cy="313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1076325" indent="-1076325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在长度为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的整型数组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A= {a</a:t>
            </a:r>
            <a:r>
              <a:rPr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a</a:t>
            </a:r>
            <a:r>
              <a:rPr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…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, a</a:t>
            </a:r>
            <a:r>
              <a:rPr lang="en-US" altLang="zh-CN" sz="28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n-1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中，称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-a</a:t>
            </a:r>
            <a:r>
              <a:rPr lang="en-US" altLang="zh-CN" sz="2800" b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0&lt;=i&lt;j&lt;n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）为数对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800" b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之逆差（后面的元素减去前面的元素）。试设计一个尽可能高效的法，求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中所有数对之逆差的最大值，并说明算法的时间和空间复杂度。例如在数组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{ 2, 4, 1, 11, 7, 5, 16, 9}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中，所有数对之逆差的最大值是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15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，即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16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减去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的结果。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20107"/>
            <a:ext cx="9144000" cy="4853808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/>
        </p:spPr>
        <p:txBody>
          <a:bodyPr wrap="square" lIns="112947" tIns="56473" rIns="112947" bIns="56473" anchor="ctr">
            <a:spAutoFit/>
          </a:bodyPr>
          <a:lstStyle/>
          <a:p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MaxDiff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A [],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currentDiff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min = A[0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maxDiff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for (i = 1; i &lt; n; i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currentDiff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A[i] - min;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currentDiff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maxDiff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maxDiff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currentDiff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if (A[i] &lt; min) min = A[i];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return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maxDiff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620688"/>
            <a:ext cx="9144000" cy="356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1076325" indent="-1076325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在长度为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的一维数组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中，数组元素为互不相同的整型数。若存在这样的数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0&lt;x&lt;n-1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），它大于左侧所有数，小于右侧所有数，则称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为中间数。例如：若数组为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{3, 1, 6, 4, 5, 7, 9, 8, 10, 14, 12}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，则其中有中间数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7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。试设计在时间上尽可能高效的算法，找出给定数组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中的所有中间数。请简要说明算法的设计思想，用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C++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语言给出算法，并请说明算法的时间、空间复杂度。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23972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760"/>
            <a:ext cx="9144000" cy="6577357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/>
        </p:spPr>
        <p:txBody>
          <a:bodyPr wrap="square" lIns="112947" tIns="56473" rIns="112947" bIns="56473" anchor="ctr">
            <a:spAutoFit/>
          </a:bodyPr>
          <a:lstStyle/>
          <a:p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findMid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A[],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B[],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C[],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i,max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=A[0],min=A[n-1];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for(i=1; i&lt;n; i++) {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if( A[i] &gt; max) max = A[i];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B[i] = max;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for(i=n-2; i&gt;=0; i--) {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if( A[i] &lt; min) min = A[i];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C[i] = min;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for (i=1;i&lt;n-1;i++) 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	if (A[i]&gt;=B[i]&amp;&amp;A[i]&lt;=C[i])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输出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A[i];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-6350" y="523108"/>
            <a:ext cx="9144000" cy="226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1076325" indent="-1076325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】</a:t>
            </a:r>
            <a:r>
              <a:rPr lang="zh-CN" altLang="en-US" sz="2800" b="1" dirty="0">
                <a:latin typeface="Times New Roman" pitchFamily="18" charset="0"/>
              </a:rPr>
              <a:t>试编写效率尽可能高的算法，找出在一个整数序列</a:t>
            </a:r>
            <a:r>
              <a:rPr lang="en-US" altLang="zh-CN" sz="2800" b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中，其和等于给定数</a:t>
            </a:r>
            <a:r>
              <a:rPr lang="en-US" altLang="zh-CN" sz="2800" b="1" dirty="0">
                <a:latin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</a:rPr>
              <a:t>的所有连续子序列。例如：若</a:t>
            </a:r>
            <a:r>
              <a:rPr lang="en-US" altLang="zh-CN" sz="2800" b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为：</a:t>
            </a:r>
          </a:p>
          <a:p>
            <a:pPr marL="895350" indent="-895350"/>
            <a:r>
              <a:rPr lang="en-US" altLang="zh-CN" sz="2800" b="1" dirty="0" smtClean="0">
                <a:latin typeface="Times New Roman" pitchFamily="18" charset="0"/>
              </a:rPr>
              <a:t>               { </a:t>
            </a:r>
            <a:r>
              <a:rPr lang="en-US" altLang="zh-CN" sz="2800" b="1" dirty="0">
                <a:latin typeface="Times New Roman" pitchFamily="18" charset="0"/>
              </a:rPr>
              <a:t>5, 7, 3, 3, 3, 9, 14, 4, 11, 5, 5, 4, 14, 14, 8 }</a:t>
            </a:r>
          </a:p>
          <a:p>
            <a:pPr marL="1076325"/>
            <a:r>
              <a:rPr lang="en-US" altLang="zh-CN" sz="2800" b="1" dirty="0">
                <a:latin typeface="Times New Roman" pitchFamily="18" charset="0"/>
              </a:rPr>
              <a:t>K = 25</a:t>
            </a:r>
            <a:r>
              <a:rPr lang="zh-CN" altLang="en-US" sz="2800" b="1" dirty="0">
                <a:latin typeface="Times New Roman" pitchFamily="18" charset="0"/>
              </a:rPr>
              <a:t>，则有（序列元素位置的编号从</a:t>
            </a:r>
            <a:r>
              <a:rPr lang="en-US" altLang="zh-CN" sz="2800" b="1" dirty="0">
                <a:latin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</a:rPr>
              <a:t>开始）：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043608" y="4653136"/>
            <a:ext cx="7949768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947" tIns="56473" rIns="112947" bIns="56473" anchor="ctr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</a:rPr>
              <a:t>要求算法输出其和等于</a:t>
            </a:r>
            <a:r>
              <a:rPr lang="en-US" altLang="zh-CN" sz="2800" b="1" dirty="0">
                <a:latin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</a:rPr>
              <a:t>的每个子序列的起始和终止位置，并分析算法的时间和空间复杂度。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95335"/>
              </p:ext>
            </p:extLst>
          </p:nvPr>
        </p:nvGraphicFramePr>
        <p:xfrm>
          <a:off x="1151620" y="2924944"/>
          <a:ext cx="684076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998"/>
                <a:gridCol w="1730402"/>
                <a:gridCol w="2232248"/>
                <a:gridCol w="1008112"/>
              </a:tblGrid>
              <a:tr h="349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起始位置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终止位置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子序列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7, 3, 3, 3, 9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4, 11, 5, 5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95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11, 5, 5, 4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5483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04664"/>
            <a:ext cx="9144000" cy="6146470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/>
        </p:spPr>
        <p:txBody>
          <a:bodyPr wrap="square" lIns="112947" tIns="56473" rIns="112947" bIns="56473" anchor="ctr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void Find(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A[], 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n, 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K) { //A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是数组，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为指定和</a:t>
            </a: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i=0, j=0, sum =A[0]; </a:t>
            </a:r>
            <a:endParaRPr lang="en-US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//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是连续子序列的最左侧元素下标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lang="en-US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// j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是最右侧元素下标</a:t>
            </a: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while (i &lt; n-1 &amp;&amp; j &lt; n-1) {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if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(sum == K) {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</a:t>
            </a:r>
            <a:r>
              <a:rPr lang="en-US" altLang="zh-CN" sz="2800" b="1" dirty="0" err="1">
                <a:latin typeface="Times New Roman" pitchFamily="18" charset="0"/>
                <a:ea typeface="+mn-ea"/>
                <a:cs typeface="Times New Roman" pitchFamily="18" charset="0"/>
              </a:rPr>
              <a:t>printf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(" %d 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%d 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之间的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数</a:t>
            </a:r>
            <a:endParaRPr lang="en-US" altLang="zh-CN" sz="28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                   </a:t>
            </a:r>
            <a:r>
              <a:rPr lang="zh-CN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之</a:t>
            </a:r>
            <a:r>
              <a:rPr lang="zh-CN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和等于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%d\n", i, j, K);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      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sum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-= A[i++];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	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else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if (sum &gt; K) sum -= A[i++];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else sum += A[++j];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    }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lang="zh-CN" altLang="zh-CN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395288" y="404813"/>
            <a:ext cx="75723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已知一有向图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的邻接表存储结构如下：</a:t>
            </a:r>
          </a:p>
          <a:p>
            <a:pPr eaLnBrk="0" hangingPunct="0"/>
            <a:endParaRPr kumimoji="1" lang="en-US" altLang="zh-CN" sz="240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981075"/>
            <a:ext cx="33845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500438"/>
            <a:ext cx="8970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60325"/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开始对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进行深度优先遍历，则得到的顶点序列是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95288" y="4868863"/>
            <a:ext cx="8497887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A.  ABCED                 B.  ACBDE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C.  ACDEB                 D.  ADCEB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179388" y="5445125"/>
            <a:ext cx="792162" cy="53975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250825" y="762000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1079500" indent="-1079500"/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【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】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无向图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如下图所示。下列选项中，不可能是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G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的广度优先遍历序列的是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844675"/>
            <a:ext cx="247173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11188" y="4730750"/>
            <a:ext cx="59436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A. 0,1,2,3,4,5              B. 0,2,1,3,4,5</a:t>
            </a:r>
          </a:p>
          <a:p>
            <a:pPr eaLnBrk="0" hangingPunct="0">
              <a:spcBef>
                <a:spcPct val="3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C. 0,3,2,1,5,4              D. 0,1,2,3,5,4       </a:t>
            </a: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3779838" y="5300663"/>
            <a:ext cx="2232025" cy="53975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23850" y="1092200"/>
            <a:ext cx="85963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355600" indent="-355600" eaLnBrk="0" hangingPunct="0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Prim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算法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从一个指定的顶点开始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算法的执行过程就是最小生成树的生长过程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明确在什么范围内选择最短边</a:t>
            </a:r>
          </a:p>
          <a:p>
            <a:pPr marL="355600" indent="-355600" eaLnBrk="0" hangingPunct="0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Kruscal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算法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算法的执行过程反映连通子图的合并过程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最短边的选择需满足条件：不产生回路</a:t>
            </a:r>
          </a:p>
          <a:p>
            <a:pPr marL="628650" lvl="1" eaLnBrk="0" hangingPunct="0">
              <a:lnSpc>
                <a:spcPct val="120000"/>
              </a:lnSpc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522288"/>
            <a:ext cx="9144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990600" indent="-990600"/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带权无向图</a:t>
            </a:r>
            <a:r>
              <a:rPr lang="en-US" altLang="zh-CN" sz="2800" b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如下图所示，试分别用</a:t>
            </a:r>
            <a:r>
              <a:rPr lang="en-US" altLang="zh-CN" sz="2800" b="1">
                <a:latin typeface="Times New Roman" pitchFamily="18" charset="0"/>
              </a:rPr>
              <a:t>Prim</a:t>
            </a:r>
            <a:r>
              <a:rPr lang="zh-CN" altLang="en-US" sz="2800" b="1">
                <a:latin typeface="Times New Roman" pitchFamily="18" charset="0"/>
              </a:rPr>
              <a:t>算法（从顶点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开始）和</a:t>
            </a:r>
            <a:r>
              <a:rPr lang="en-US" altLang="zh-CN" sz="2800" b="1">
                <a:latin typeface="Times New Roman" pitchFamily="18" charset="0"/>
              </a:rPr>
              <a:t>Kruskal</a:t>
            </a:r>
            <a:r>
              <a:rPr lang="zh-CN" altLang="en-US" sz="2800" b="1">
                <a:latin typeface="Times New Roman" pitchFamily="18" charset="0"/>
              </a:rPr>
              <a:t>算法求此最小生成树。在求解过程中，第三个被选中的边的权值分别是多少？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6375" y="4643438"/>
            <a:ext cx="7921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分别是：</a:t>
            </a:r>
            <a:r>
              <a:rPr lang="en-US" altLang="zh-CN" sz="2800" b="1">
                <a:latin typeface="Times New Roman" pitchFamily="18" charset="0"/>
              </a:rPr>
              <a:t>22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14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303463"/>
            <a:ext cx="2700338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038" y="5589588"/>
            <a:ext cx="7921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zh-CN" altLang="en-US" sz="2800" b="1">
                <a:latin typeface="Times New Roman" pitchFamily="18" charset="0"/>
              </a:rPr>
              <a:t>最小生成树的唯一性问题？</a:t>
            </a:r>
            <a:endParaRPr lang="en-US" altLang="zh-CN" sz="2800" b="1">
              <a:latin typeface="Times New Roman" pitchFamily="18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115888"/>
            <a:ext cx="8856662" cy="66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355600" indent="-355600" eaLnBrk="0" hangingPunct="0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Dijkstra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算法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对除起点外的所有顶点设初值；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循环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n-1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次：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1543050" lvl="2" indent="-457200" eaLnBrk="0" hangingPunct="0">
              <a:lnSpc>
                <a:spcPct val="120000"/>
              </a:lnSpc>
              <a:buClr>
                <a:srgbClr val="0066FF"/>
              </a:buClr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根据最小距离值确定一条最短路径；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1543050" lvl="2" indent="-457200" eaLnBrk="0" hangingPunct="0">
              <a:lnSpc>
                <a:spcPct val="120000"/>
              </a:lnSpc>
              <a:buClr>
                <a:srgbClr val="0066FF"/>
              </a:buClr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调整剩余顶点的距离值。</a:t>
            </a: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输出各条最短路径及其长度。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355600" indent="-355600" eaLnBrk="0" hangingPunct="0"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3200" b="1">
                <a:latin typeface="Times New Roman" pitchFamily="18" charset="0"/>
                <a:ea typeface="楷体_GB2312" pitchFamily="49" charset="-122"/>
              </a:rPr>
              <a:t>Floyd</a:t>
            </a:r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算法</a:t>
            </a:r>
            <a:endParaRPr lang="en-US" altLang="zh-CN" sz="3200" b="1">
              <a:latin typeface="Times New Roman" pitchFamily="18" charset="0"/>
              <a:ea typeface="楷体_GB2312" pitchFamily="49" charset="-122"/>
            </a:endParaRP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以邻接矩阵作为初始矩阵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；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循环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次（循环变量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）计算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阶方阵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i-1</a:t>
            </a:r>
          </a:p>
          <a:p>
            <a:pPr marL="1543050" lvl="2" indent="-457200" eaLnBrk="0" hangingPunct="0">
              <a:lnSpc>
                <a:spcPct val="120000"/>
              </a:lnSpc>
              <a:buClr>
                <a:srgbClr val="0066FF"/>
              </a:buClr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检查图中任意两顶点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（矩阵中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Times New Roman" pitchFamily="18" charset="0"/>
                <a:ea typeface="楷体_GB2312" pitchFamily="49" charset="-122"/>
              </a:rPr>
              <a:t>xy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），有无经过顶点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的更短路径；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1543050" lvl="2" indent="-457200" eaLnBrk="0" hangingPunct="0">
              <a:lnSpc>
                <a:spcPct val="120000"/>
              </a:lnSpc>
              <a:buClr>
                <a:srgbClr val="0066FF"/>
              </a:buClr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 如存在，则替换之。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628650" lvl="1" eaLnBrk="0" hangingPunct="0">
              <a:lnSpc>
                <a:spcPct val="120000"/>
              </a:lnSpc>
              <a:buClr>
                <a:srgbClr val="0066FF"/>
              </a:buClr>
              <a:buSzPct val="80000"/>
              <a:buFont typeface="Wingdings" pitchFamily="2" charset="2"/>
              <a:buChar char="Ø"/>
            </a:pP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 输出各条最短路径及其长度。</a:t>
            </a:r>
            <a:endParaRPr lang="en-US" altLang="zh-CN" sz="28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71463"/>
            <a:ext cx="91440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990600" indent="-990600"/>
            <a:r>
              <a:rPr lang="en-US" altLang="zh-CN" sz="2800" b="1">
                <a:latin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2800" b="1">
                <a:latin typeface="Times New Roman" pitchFamily="18" charset="0"/>
              </a:rPr>
              <a:t>】</a:t>
            </a:r>
            <a:r>
              <a:rPr lang="zh-CN" altLang="en-US" sz="2800" b="1">
                <a:latin typeface="Times New Roman" pitchFamily="18" charset="0"/>
              </a:rPr>
              <a:t>利用</a:t>
            </a:r>
            <a:r>
              <a:rPr lang="en-US" altLang="zh-CN" sz="2800" b="1">
                <a:latin typeface="Times New Roman" pitchFamily="18" charset="0"/>
              </a:rPr>
              <a:t>Dijkstra</a:t>
            </a:r>
            <a:r>
              <a:rPr lang="zh-CN" altLang="en-US" sz="2800" b="1">
                <a:latin typeface="Times New Roman" pitchFamily="18" charset="0"/>
              </a:rPr>
              <a:t>算法对下图求从顶点</a:t>
            </a:r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到其它各点间的最短路径，请写出其过程和结果。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1314450"/>
            <a:ext cx="2144712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66738" y="3608388"/>
          <a:ext cx="7772400" cy="2886077"/>
        </p:xfrm>
        <a:graphic>
          <a:graphicData uri="http://schemas.openxmlformats.org/drawingml/2006/table">
            <a:tbl>
              <a:tblPr/>
              <a:tblGrid>
                <a:gridCol w="1189037"/>
                <a:gridCol w="1268413"/>
                <a:gridCol w="1355725"/>
                <a:gridCol w="1355725"/>
                <a:gridCol w="1335087"/>
                <a:gridCol w="1268413"/>
              </a:tblGrid>
              <a:tr h="492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10/A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∞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15/B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17/D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charset="-122"/>
                          <a:cs typeface="Times New Roman" pitchFamily="18" charset="0"/>
                        </a:rPr>
                        <a:t>17/D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marL="112947" marR="112947" marT="56481" marB="564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4600" y="497437"/>
            <a:ext cx="9144000" cy="6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>
            <a:spAutoFit/>
          </a:bodyPr>
          <a:lstStyle/>
          <a:p>
            <a:pPr marL="990600" indent="-990600"/>
            <a:r>
              <a:rPr lang="en-US" altLang="zh-CN" sz="3200" b="1" dirty="0">
                <a:latin typeface="Times New Roman" pitchFamily="18" charset="0"/>
              </a:rPr>
              <a:t>【</a:t>
            </a:r>
            <a:r>
              <a:rPr lang="zh-CN" altLang="en-US" sz="3200" b="1" dirty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3200" b="1" dirty="0" smtClean="0">
                <a:latin typeface="Times New Roman" pitchFamily="18" charset="0"/>
              </a:rPr>
              <a:t>】</a:t>
            </a:r>
            <a:r>
              <a:rPr lang="zh-CN" altLang="en-US" sz="3200" b="1" dirty="0" smtClean="0">
                <a:latin typeface="Times New Roman" pitchFamily="18" charset="0"/>
              </a:rPr>
              <a:t>试给出下图的拓扑排序序列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529734" y="4221088"/>
            <a:ext cx="7921625" cy="66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</a:rPr>
              <a:t>a, b, c, d, e, f</a:t>
            </a:r>
            <a:endParaRPr lang="en-US" altLang="zh-CN" sz="3600" b="1" dirty="0">
              <a:latin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15" y="1323896"/>
            <a:ext cx="7181073" cy="246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theme/theme1.xml><?xml version="1.0" encoding="utf-8"?>
<a:theme xmlns:a="http://schemas.openxmlformats.org/drawingml/2006/main" name="aa">
  <a:themeElements>
    <a:clrScheme name="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</Template>
  <TotalTime>6093</TotalTime>
  <Words>1920</Words>
  <Application>Microsoft Office PowerPoint</Application>
  <PresentationFormat>全屏显示(4:3)</PresentationFormat>
  <Paragraphs>415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aa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计算机系</Manager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集合与搜索</dc:title>
  <dc:subject>数据结构</dc:subject>
  <dc:creator>殷人昆</dc:creator>
  <cp:lastModifiedBy>admin</cp:lastModifiedBy>
  <cp:revision>234</cp:revision>
  <dcterms:created xsi:type="dcterms:W3CDTF">1999-01-18T11:32:56Z</dcterms:created>
  <dcterms:modified xsi:type="dcterms:W3CDTF">2018-01-10T01:38:35Z</dcterms:modified>
</cp:coreProperties>
</file>