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61" r:id="rId3"/>
    <p:sldId id="258" r:id="rId4"/>
    <p:sldId id="262" r:id="rId5"/>
    <p:sldId id="259" r:id="rId6"/>
    <p:sldId id="264" r:id="rId7"/>
    <p:sldId id="260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141" autoAdjust="0"/>
  </p:normalViewPr>
  <p:slideViewPr>
    <p:cSldViewPr snapToGrid="0">
      <p:cViewPr varScale="1">
        <p:scale>
          <a:sx n="75" d="100"/>
          <a:sy n="75" d="100"/>
        </p:scale>
        <p:origin x="38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4902F4-F85A-487D-B5DA-B959AFAEAF27}" type="datetimeFigureOut">
              <a:rPr lang="zh-CN" altLang="en-US" smtClean="0"/>
              <a:t>2020/11/4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00D484-2A93-44E1-AC53-8AA3C45439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1211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这是一种特殊的队列，可以同时从队首和队尾出队，一般我们用它来维护一个队列的单调性，如果决策的最优性不单调，我们就通过队尾出队的方式来保证队列中的元素单调，并通过队头出队抛弃过期的决策。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00D484-2A93-44E1-AC53-8AA3C454395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53946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00D484-2A93-44E1-AC53-8AA3C454395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5345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321D4F-01EA-43DC-8D84-60A8C6C052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C02C755-7A87-445F-95C2-F16F280608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E34736-68FE-46C6-B4CB-05C28C25F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A77B8-BA1A-4640-80F0-54AE6D079460}" type="datetimeFigureOut">
              <a:rPr lang="zh-CN" altLang="en-US" smtClean="0"/>
              <a:t>2020/11/4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08E303-281A-4B64-90FC-3A29736B7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3B8395-192E-4A36-B02E-EA0C031EF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1D5A0-6EDD-48EB-A0FB-51CB40320C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4695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7F4C85-892B-44F6-8A7D-8D97A6A3B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3A81FFF-481C-42DC-A615-6F9F02593F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45153B-53CD-4B06-A0EF-9005B3EB2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A77B8-BA1A-4640-80F0-54AE6D079460}" type="datetimeFigureOut">
              <a:rPr lang="zh-CN" altLang="en-US" smtClean="0"/>
              <a:t>2020/11/4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AEECDA-55C8-4168-AFA1-6CE4D3BD6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82F38E-DDC2-474A-BB81-D54ADBEE3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1D5A0-6EDD-48EB-A0FB-51CB40320C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2135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92919C9-6A95-499E-BE6B-29E90C0C25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0E79E09-9E93-4610-8E03-6BE89E2CDD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788D21-C887-45C4-9D2B-2213A9763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A77B8-BA1A-4640-80F0-54AE6D079460}" type="datetimeFigureOut">
              <a:rPr lang="zh-CN" altLang="en-US" smtClean="0"/>
              <a:t>2020/11/4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93C89B-E7AD-496A-A90B-AD9A04EC3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A1FCB8-E337-4BAD-944D-D269671B8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1D5A0-6EDD-48EB-A0FB-51CB40320C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4595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993589-C2A2-4DE4-8C46-45ACA9087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1D2F93-EAB3-413B-A430-89A4FC5A5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E2DE36-9B6D-4675-A16D-898CB89A7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A77B8-BA1A-4640-80F0-54AE6D079460}" type="datetimeFigureOut">
              <a:rPr lang="zh-CN" altLang="en-US" smtClean="0"/>
              <a:t>2020/11/4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C77098-972E-46A0-967D-2BF1399B8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26FDA3-B9F6-4FFD-8BF9-7F8773202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1D5A0-6EDD-48EB-A0FB-51CB40320C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226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097566-041E-429D-953E-5D90C8E16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763D6C-5F6D-426E-9E3C-EA364B8618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9E5AE7-D2E4-46C6-904D-BC0A8A8E9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A77B8-BA1A-4640-80F0-54AE6D079460}" type="datetimeFigureOut">
              <a:rPr lang="zh-CN" altLang="en-US" smtClean="0"/>
              <a:t>2020/11/4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3CF331-A134-4508-82A7-A19AE46AA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27F2CC-3E36-4A60-94E5-184FAF0A7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1D5A0-6EDD-48EB-A0FB-51CB40320C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3247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117177-B5A1-429A-95F1-0FA1072EF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1A3C67-63BA-486B-96ED-AB998493F1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0BCC890-C844-48D1-B66D-64EF173F83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C849775-678C-45B5-892D-51C549BC4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A77B8-BA1A-4640-80F0-54AE6D079460}" type="datetimeFigureOut">
              <a:rPr lang="zh-CN" altLang="en-US" smtClean="0"/>
              <a:t>2020/11/4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CE090A3-89BF-4C9B-AB12-2CAADEC9C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CF61A3B-8899-4879-A31C-C01BDEBCA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1D5A0-6EDD-48EB-A0FB-51CB40320C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9789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E59D53-C765-4A48-99E6-0FC556BFB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008478-65A4-44FE-A0FD-C9BCB6BE0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7F31AE1-0D71-4122-874B-2FD2F1F6E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4657DE0-2875-4330-BB53-3D837C5583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E91EA1A-1F9B-48D6-B4C3-F8780FA85E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23336BD-6628-4669-928A-37CDA5C1F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A77B8-BA1A-4640-80F0-54AE6D079460}" type="datetimeFigureOut">
              <a:rPr lang="zh-CN" altLang="en-US" smtClean="0"/>
              <a:t>2020/11/4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613706E-7812-4665-B06E-826EF3C0F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B62DE6F-9915-45B6-8AA3-77A8BDAC8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1D5A0-6EDD-48EB-A0FB-51CB40320C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5297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4FD76B-E21E-4419-9439-8A7B1B2F9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994FE66-B13C-453D-ACDB-DE86337D8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A77B8-BA1A-4640-80F0-54AE6D079460}" type="datetimeFigureOut">
              <a:rPr lang="zh-CN" altLang="en-US" smtClean="0"/>
              <a:t>2020/11/4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38A5A55-EA87-45B4-B3FF-015A8A72D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A6589DA-F84E-41CC-BC58-C3462F645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1D5A0-6EDD-48EB-A0FB-51CB40320C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7931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15F857F-65F0-47F2-A797-62EE8A29C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A77B8-BA1A-4640-80F0-54AE6D079460}" type="datetimeFigureOut">
              <a:rPr lang="zh-CN" altLang="en-US" smtClean="0"/>
              <a:t>2020/11/4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13585FB-01F0-40A5-88A4-EE583E034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C588C8E-6E81-4C65-A5DA-5AED528D3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1D5A0-6EDD-48EB-A0FB-51CB40320C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7842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416F78-2B67-4DB8-8E4E-52930A302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344CE8-03BE-43F6-9F16-74956AD19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74FEB4-B7F7-41E2-B431-37A75B3596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1A46D14-0CE4-4A3D-8F45-8C8C554A8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A77B8-BA1A-4640-80F0-54AE6D079460}" type="datetimeFigureOut">
              <a:rPr lang="zh-CN" altLang="en-US" smtClean="0"/>
              <a:t>2020/11/4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8ECCB9-E485-45EB-B18E-F64C31E79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1889542-04BC-4EC3-9FE6-6C438D8B6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1D5A0-6EDD-48EB-A0FB-51CB40320C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2361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EE6623-D94C-4EF8-94D4-3714A1FAC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1719527-DD0A-4428-BEA8-85BA7CCEDA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FC2B285-8302-42DB-8259-0644044EAB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2208519-815D-41C9-95C1-3E9BF3183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A77B8-BA1A-4640-80F0-54AE6D079460}" type="datetimeFigureOut">
              <a:rPr lang="zh-CN" altLang="en-US" smtClean="0"/>
              <a:t>2020/11/4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5B9C1D-4574-4531-9E41-F7DEE87AB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CBB14EF-E3BC-4DD3-BBFF-D47497855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1D5A0-6EDD-48EB-A0FB-51CB40320C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78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6B2A9B3-6AB4-4513-BFE8-D3AD7A017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1800CC4-74D1-4DB3-9663-F206532C1C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6118A1-811A-42FD-B09C-C2A9A80C0A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FA77B8-BA1A-4640-80F0-54AE6D079460}" type="datetimeFigureOut">
              <a:rPr lang="zh-CN" altLang="en-US" smtClean="0"/>
              <a:t>2020/11/4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911B77-0F0D-4AC4-9F16-8091ADE7B9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C669AA-3282-4436-93E0-9FBF260D33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1D5A0-6EDD-48EB-A0FB-51CB40320C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117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leetcode-cn.com/problems/kth-node-from-end-of-list-lcci/" TargetMode="External"/><Relationship Id="rId2" Type="http://schemas.openxmlformats.org/officeDocument/2006/relationships/hyperlink" Target="https://leetcode-cn.com/problems/middle-of-the-linked-list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eetcode-cn.com/problems/linked-list-cycle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.zhihu.com/?target=https%3A//leetcode-cn.com/problems/trapping-rain-water/" TargetMode="External"/><Relationship Id="rId2" Type="http://schemas.openxmlformats.org/officeDocument/2006/relationships/hyperlink" Target="https://link.zhihu.com/?target=https%3A//leetcode-cn.com/problems/largest-rectangle-in-histogra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leetcode-cn.com/problems/sliding-window-maximu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2966CC9-85A0-405B-85E1-FB06FE721061}"/>
              </a:ext>
            </a:extLst>
          </p:cNvPr>
          <p:cNvSpPr/>
          <p:nvPr/>
        </p:nvSpPr>
        <p:spPr>
          <a:xfrm>
            <a:off x="663355" y="321382"/>
            <a:ext cx="3467616" cy="7559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/>
              <a:t>数组</a:t>
            </a:r>
            <a:r>
              <a:rPr lang="zh-CN" altLang="en-US" sz="3200" b="1" dirty="0">
                <a:latin typeface="+mn-ea"/>
              </a:rPr>
              <a:t>相关</a:t>
            </a:r>
            <a:r>
              <a:rPr lang="zh-CN" altLang="en-US" sz="3200" b="1" dirty="0"/>
              <a:t>：前缀和</a:t>
            </a:r>
          </a:p>
        </p:txBody>
      </p: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E0337AE4-9F01-4956-897C-EDA3AB19268F}"/>
              </a:ext>
            </a:extLst>
          </p:cNvPr>
          <p:cNvGrpSpPr/>
          <p:nvPr/>
        </p:nvGrpSpPr>
        <p:grpSpPr>
          <a:xfrm>
            <a:off x="3570584" y="1299121"/>
            <a:ext cx="3772882" cy="1129209"/>
            <a:chOff x="2846714" y="1890232"/>
            <a:chExt cx="3772882" cy="1129209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5D59504B-31FB-474E-BA31-345E859EC5C6}"/>
                </a:ext>
              </a:extLst>
            </p:cNvPr>
            <p:cNvSpPr/>
            <p:nvPr/>
          </p:nvSpPr>
          <p:spPr>
            <a:xfrm>
              <a:off x="2846714" y="1890232"/>
              <a:ext cx="641395" cy="64139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zh-CN" sz="1400" dirty="0">
                  <a:solidFill>
                    <a:schemeClr val="tx1"/>
                  </a:solidFill>
                </a:rPr>
                <a:t>-2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2A00D273-6DC0-491A-B3B6-8BA75925CEBE}"/>
                </a:ext>
              </a:extLst>
            </p:cNvPr>
            <p:cNvSpPr/>
            <p:nvPr/>
          </p:nvSpPr>
          <p:spPr>
            <a:xfrm>
              <a:off x="3475206" y="1890232"/>
              <a:ext cx="641395" cy="64139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zh-CN" dirty="0">
                  <a:solidFill>
                    <a:schemeClr val="tx1"/>
                  </a:solidFill>
                </a:rPr>
                <a:t>0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F664A8E5-F70D-48AF-8564-773B8F5719E7}"/>
                </a:ext>
              </a:extLst>
            </p:cNvPr>
            <p:cNvSpPr/>
            <p:nvPr/>
          </p:nvSpPr>
          <p:spPr>
            <a:xfrm>
              <a:off x="4075131" y="1890232"/>
              <a:ext cx="641395" cy="64139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zh-CN" dirty="0">
                  <a:solidFill>
                    <a:schemeClr val="tx1"/>
                  </a:solidFill>
                </a:rPr>
                <a:t>3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16100B03-7E0F-43D9-B3FA-21D4715088D6}"/>
                </a:ext>
              </a:extLst>
            </p:cNvPr>
            <p:cNvSpPr/>
            <p:nvPr/>
          </p:nvSpPr>
          <p:spPr>
            <a:xfrm>
              <a:off x="4715629" y="1890232"/>
              <a:ext cx="641395" cy="64139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zh-CN" dirty="0">
                  <a:solidFill>
                    <a:schemeClr val="tx1"/>
                  </a:solidFill>
                </a:rPr>
                <a:t>-5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3D8D603F-2EA6-4990-8A5D-CBEBDD4423AE}"/>
                </a:ext>
              </a:extLst>
            </p:cNvPr>
            <p:cNvSpPr/>
            <p:nvPr/>
          </p:nvSpPr>
          <p:spPr>
            <a:xfrm>
              <a:off x="5349464" y="1897094"/>
              <a:ext cx="635866" cy="6313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zh-CN" dirty="0">
                  <a:solidFill>
                    <a:schemeClr val="tx1"/>
                  </a:solidFill>
                </a:rPr>
                <a:t>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C017F477-8679-411E-A80E-79B923E036AC}"/>
                </a:ext>
              </a:extLst>
            </p:cNvPr>
            <p:cNvSpPr/>
            <p:nvPr/>
          </p:nvSpPr>
          <p:spPr>
            <a:xfrm>
              <a:off x="5978201" y="1897095"/>
              <a:ext cx="641395" cy="6313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zh-CN" dirty="0">
                  <a:solidFill>
                    <a:schemeClr val="tx1"/>
                  </a:solidFill>
                </a:rPr>
                <a:t>-1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F3E2F6BB-0520-4CD6-AD3B-1E94AC8FAF71}"/>
                </a:ext>
              </a:extLst>
            </p:cNvPr>
            <p:cNvSpPr txBox="1"/>
            <p:nvPr/>
          </p:nvSpPr>
          <p:spPr>
            <a:xfrm>
              <a:off x="3014164" y="2552102"/>
              <a:ext cx="306494" cy="4656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F1749B2E-2602-4008-B162-7B8FE9B6C72F}"/>
                </a:ext>
              </a:extLst>
            </p:cNvPr>
            <p:cNvSpPr txBox="1"/>
            <p:nvPr/>
          </p:nvSpPr>
          <p:spPr>
            <a:xfrm>
              <a:off x="3642656" y="2552448"/>
              <a:ext cx="306494" cy="4656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B3ACD495-D6EE-445A-A5F1-053F7C9CB4D1}"/>
                </a:ext>
              </a:extLst>
            </p:cNvPr>
            <p:cNvSpPr txBox="1"/>
            <p:nvPr/>
          </p:nvSpPr>
          <p:spPr>
            <a:xfrm>
              <a:off x="4242581" y="2553801"/>
              <a:ext cx="306494" cy="4656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20D8C257-C9E3-4D31-AB31-753C7160EC4A}"/>
                </a:ext>
              </a:extLst>
            </p:cNvPr>
            <p:cNvSpPr txBox="1"/>
            <p:nvPr/>
          </p:nvSpPr>
          <p:spPr>
            <a:xfrm>
              <a:off x="4883079" y="2552447"/>
              <a:ext cx="306494" cy="4656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63DB7C89-2EA2-4736-AD7C-ADC8087BAC96}"/>
                </a:ext>
              </a:extLst>
            </p:cNvPr>
            <p:cNvSpPr txBox="1"/>
            <p:nvPr/>
          </p:nvSpPr>
          <p:spPr>
            <a:xfrm>
              <a:off x="6139402" y="2552102"/>
              <a:ext cx="306494" cy="4656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89F82735-EDC3-4E3B-89C4-487408EB4CF4}"/>
                </a:ext>
              </a:extLst>
            </p:cNvPr>
            <p:cNvSpPr txBox="1"/>
            <p:nvPr/>
          </p:nvSpPr>
          <p:spPr>
            <a:xfrm>
              <a:off x="5518943" y="2552102"/>
              <a:ext cx="306494" cy="4656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dirty="0"/>
                <a:t>4</a:t>
              </a:r>
              <a:endParaRPr lang="zh-CN" altLang="en-US" dirty="0"/>
            </a:p>
          </p:txBody>
        </p:sp>
      </p:grpSp>
      <p:sp>
        <p:nvSpPr>
          <p:cNvPr id="34" name="文本框 33">
            <a:extLst>
              <a:ext uri="{FF2B5EF4-FFF2-40B4-BE49-F238E27FC236}">
                <a16:creationId xmlns:a16="http://schemas.microsoft.com/office/drawing/2014/main" id="{6946C1E7-D27A-4E11-BBF8-F20CE801E3AB}"/>
              </a:ext>
            </a:extLst>
          </p:cNvPr>
          <p:cNvSpPr txBox="1"/>
          <p:nvPr/>
        </p:nvSpPr>
        <p:spPr>
          <a:xfrm>
            <a:off x="788820" y="1390661"/>
            <a:ext cx="1778051" cy="5900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原数组</a:t>
            </a:r>
            <a:r>
              <a:rPr lang="en-US" altLang="zh-CN" sz="2400" dirty="0" err="1"/>
              <a:t>arr</a:t>
            </a:r>
            <a:r>
              <a:rPr lang="zh-CN" altLang="en-US" sz="2400" dirty="0"/>
              <a:t>：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F5543454-3514-4F39-9CDC-359BE9C63E33}"/>
              </a:ext>
            </a:extLst>
          </p:cNvPr>
          <p:cNvSpPr txBox="1"/>
          <p:nvPr/>
        </p:nvSpPr>
        <p:spPr>
          <a:xfrm>
            <a:off x="788820" y="2705990"/>
            <a:ext cx="2577950" cy="5071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前缀和数组</a:t>
            </a:r>
            <a:r>
              <a:rPr lang="en-US" altLang="zh-CN" sz="2000" dirty="0" err="1"/>
              <a:t>preSum</a:t>
            </a:r>
            <a:r>
              <a:rPr lang="zh-CN" altLang="en-US" sz="2000" dirty="0"/>
              <a:t>：</a:t>
            </a:r>
          </a:p>
        </p:txBody>
      </p:sp>
      <p:sp>
        <p:nvSpPr>
          <p:cNvPr id="38" name="Rectangle 3">
            <a:extLst>
              <a:ext uri="{FF2B5EF4-FFF2-40B4-BE49-F238E27FC236}">
                <a16:creationId xmlns:a16="http://schemas.microsoft.com/office/drawing/2014/main" id="{01E1B6C9-77B1-4C80-B6EE-CCE48209E1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735" y="3794140"/>
            <a:ext cx="5971507" cy="42415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600" i="1" dirty="0">
                <a:solidFill>
                  <a:srgbClr val="000000"/>
                </a:solidFill>
                <a:latin typeface="+mn-ea"/>
              </a:rPr>
              <a:t>其中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preSum[k] 表示 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Courier New" panose="02070309020205020404" pitchFamily="49" charset="0"/>
              </a:rPr>
              <a:t>nums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 的前 </a:t>
            </a:r>
            <a:r>
              <a:rPr kumimoji="0" lang="en-US" altLang="zh-CN" sz="16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k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个元素（即 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Courier New" panose="02070309020205020404" pitchFamily="49" charset="0"/>
              </a:rPr>
              <a:t>nums[0..k</a:t>
            </a:r>
            <a:r>
              <a:rPr kumimoji="0" lang="en-US" altLang="zh-CN" sz="16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Courier New" panose="02070309020205020404" pitchFamily="49" charset="0"/>
              </a:rPr>
              <a:t>]</a:t>
            </a:r>
            <a:r>
              <a:rPr kumimoji="0" lang="zh-CN" altLang="en-US" sz="16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Courier New" panose="02070309020205020404" pitchFamily="49" charset="0"/>
              </a:rPr>
              <a:t>）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之和。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</a:t>
            </a:r>
          </a:p>
        </p:txBody>
      </p: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F8B21CDC-93C4-4B73-A87C-C5068868B6E9}"/>
              </a:ext>
            </a:extLst>
          </p:cNvPr>
          <p:cNvGrpSpPr/>
          <p:nvPr/>
        </p:nvGrpSpPr>
        <p:grpSpPr>
          <a:xfrm>
            <a:off x="3570584" y="2564096"/>
            <a:ext cx="3807797" cy="1130092"/>
            <a:chOff x="3320658" y="3840160"/>
            <a:chExt cx="3807797" cy="1130092"/>
          </a:xfrm>
        </p:grpSpPr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id="{D2E10433-CED8-4742-AFE8-30697A6DCBA5}"/>
                </a:ext>
              </a:extLst>
            </p:cNvPr>
            <p:cNvGrpSpPr/>
            <p:nvPr/>
          </p:nvGrpSpPr>
          <p:grpSpPr>
            <a:xfrm>
              <a:off x="3320658" y="3840160"/>
              <a:ext cx="3807797" cy="648802"/>
              <a:chOff x="3932744" y="3847564"/>
              <a:chExt cx="3807797" cy="648802"/>
            </a:xfrm>
          </p:grpSpPr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0AE72995-A8F8-488C-AE6E-F46F5CE0EB4D}"/>
                  </a:ext>
                </a:extLst>
              </p:cNvPr>
              <p:cNvSpPr/>
              <p:nvPr/>
            </p:nvSpPr>
            <p:spPr>
              <a:xfrm>
                <a:off x="3932744" y="3847564"/>
                <a:ext cx="641395" cy="646333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1400" dirty="0">
                    <a:solidFill>
                      <a:schemeClr val="tx1"/>
                    </a:solidFill>
                  </a:rPr>
                  <a:t>-2</a:t>
                </a:r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9F744673-8C92-4607-BFD6-9C45F9214FA7}"/>
                  </a:ext>
                </a:extLst>
              </p:cNvPr>
              <p:cNvSpPr/>
              <p:nvPr/>
            </p:nvSpPr>
            <p:spPr>
              <a:xfrm>
                <a:off x="4561236" y="3847566"/>
                <a:ext cx="641395" cy="646333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dirty="0">
                    <a:solidFill>
                      <a:schemeClr val="tx1"/>
                    </a:solidFill>
                  </a:rPr>
                  <a:t>-2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A85F065B-A01A-4928-AAA9-1A806FC2425A}"/>
                  </a:ext>
                </a:extLst>
              </p:cNvPr>
              <p:cNvSpPr/>
              <p:nvPr/>
            </p:nvSpPr>
            <p:spPr>
              <a:xfrm>
                <a:off x="5199798" y="3847567"/>
                <a:ext cx="641395" cy="64633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dirty="0">
                    <a:solidFill>
                      <a:schemeClr val="tx1"/>
                    </a:solidFill>
                  </a:rPr>
                  <a:t>1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DB65A32D-368C-4EC4-A291-0A9A766F2509}"/>
                  </a:ext>
                </a:extLst>
              </p:cNvPr>
              <p:cNvSpPr/>
              <p:nvPr/>
            </p:nvSpPr>
            <p:spPr>
              <a:xfrm>
                <a:off x="5840296" y="3847567"/>
                <a:ext cx="641395" cy="64633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dirty="0">
                    <a:solidFill>
                      <a:schemeClr val="tx1"/>
                    </a:solidFill>
                  </a:rPr>
                  <a:t>-4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245A5415-2BEA-4930-9F11-735CD9BC9C35}"/>
                  </a:ext>
                </a:extLst>
              </p:cNvPr>
              <p:cNvSpPr/>
              <p:nvPr/>
            </p:nvSpPr>
            <p:spPr>
              <a:xfrm>
                <a:off x="6476413" y="3847567"/>
                <a:ext cx="641395" cy="64879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dirty="0">
                    <a:solidFill>
                      <a:schemeClr val="tx1"/>
                    </a:solidFill>
                  </a:rPr>
                  <a:t>-2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D0D7E9A8-F507-4F45-9EEF-978328B2E600}"/>
                  </a:ext>
                </a:extLst>
              </p:cNvPr>
              <p:cNvSpPr/>
              <p:nvPr/>
            </p:nvSpPr>
            <p:spPr>
              <a:xfrm>
                <a:off x="7099146" y="3847567"/>
                <a:ext cx="641395" cy="64633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dirty="0">
                    <a:solidFill>
                      <a:schemeClr val="tx1"/>
                    </a:solidFill>
                  </a:rPr>
                  <a:t>-3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06CB3713-0860-4FC3-BC7C-BE37EE29AE3B}"/>
                </a:ext>
              </a:extLst>
            </p:cNvPr>
            <p:cNvSpPr txBox="1"/>
            <p:nvPr/>
          </p:nvSpPr>
          <p:spPr>
            <a:xfrm>
              <a:off x="5348643" y="4501841"/>
              <a:ext cx="306494" cy="4656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1620CAFE-D39A-4314-ADC9-B75AB0BEA9B4}"/>
                </a:ext>
              </a:extLst>
            </p:cNvPr>
            <p:cNvSpPr txBox="1"/>
            <p:nvPr/>
          </p:nvSpPr>
          <p:spPr>
            <a:xfrm>
              <a:off x="5990912" y="4504612"/>
              <a:ext cx="306494" cy="4656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F7DA8AC3-F2F0-4F36-9782-273D38E2CB41}"/>
                </a:ext>
              </a:extLst>
            </p:cNvPr>
            <p:cNvSpPr txBox="1"/>
            <p:nvPr/>
          </p:nvSpPr>
          <p:spPr>
            <a:xfrm>
              <a:off x="6628754" y="4488962"/>
              <a:ext cx="306494" cy="4656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6A4023EA-9381-4BBD-B0FD-95FE5E4D4CD5}"/>
                </a:ext>
              </a:extLst>
            </p:cNvPr>
            <p:cNvSpPr txBox="1"/>
            <p:nvPr/>
          </p:nvSpPr>
          <p:spPr>
            <a:xfrm>
              <a:off x="4096351" y="4499735"/>
              <a:ext cx="306494" cy="4656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812CD268-B5F9-423D-A75F-213326D01636}"/>
                </a:ext>
              </a:extLst>
            </p:cNvPr>
            <p:cNvSpPr txBox="1"/>
            <p:nvPr/>
          </p:nvSpPr>
          <p:spPr>
            <a:xfrm>
              <a:off x="4762979" y="4497589"/>
              <a:ext cx="306494" cy="4656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7CA341D2-E275-4D59-89C2-8EB3A696441E}"/>
                </a:ext>
              </a:extLst>
            </p:cNvPr>
            <p:cNvSpPr txBox="1"/>
            <p:nvPr/>
          </p:nvSpPr>
          <p:spPr>
            <a:xfrm>
              <a:off x="3452748" y="4488962"/>
              <a:ext cx="306494" cy="4656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dirty="0"/>
                <a:t>0</a:t>
              </a:r>
              <a:endParaRPr lang="zh-CN" altLang="en-US" dirty="0"/>
            </a:p>
          </p:txBody>
        </p:sp>
      </p:grpSp>
      <p:sp>
        <p:nvSpPr>
          <p:cNvPr id="49" name="矩形 48">
            <a:extLst>
              <a:ext uri="{FF2B5EF4-FFF2-40B4-BE49-F238E27FC236}">
                <a16:creationId xmlns:a16="http://schemas.microsoft.com/office/drawing/2014/main" id="{4264DE10-0C90-4FDF-897F-79DFF13D7DD7}"/>
              </a:ext>
            </a:extLst>
          </p:cNvPr>
          <p:cNvSpPr/>
          <p:nvPr/>
        </p:nvSpPr>
        <p:spPr>
          <a:xfrm>
            <a:off x="870864" y="4839124"/>
            <a:ext cx="9778663" cy="18921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i="0" dirty="0">
                <a:solidFill>
                  <a:srgbClr val="000000"/>
                </a:solidFill>
                <a:effectLst/>
                <a:latin typeface="Optima-Regular"/>
              </a:rPr>
              <a:t>一般用法：</a:t>
            </a:r>
            <a:endParaRPr lang="en-US" altLang="zh-CN" sz="2000" i="0" dirty="0">
              <a:solidFill>
                <a:srgbClr val="000000"/>
              </a:solidFill>
              <a:effectLst/>
              <a:latin typeface="Optima-Regular"/>
            </a:endParaRPr>
          </a:p>
          <a:p>
            <a:pPr>
              <a:lnSpc>
                <a:spcPct val="150000"/>
              </a:lnSpc>
            </a:pPr>
            <a:r>
              <a:rPr lang="en-US" altLang="zh-CN" sz="2000" i="0" dirty="0">
                <a:solidFill>
                  <a:srgbClr val="000000"/>
                </a:solidFill>
                <a:effectLst/>
                <a:latin typeface="Optima-Regular"/>
              </a:rPr>
              <a:t>         </a:t>
            </a:r>
            <a:r>
              <a:rPr lang="zh-CN" altLang="en-US" sz="2000" i="0" dirty="0">
                <a:solidFill>
                  <a:srgbClr val="000000"/>
                </a:solidFill>
                <a:effectLst/>
                <a:latin typeface="Optima-Regular"/>
              </a:rPr>
              <a:t>区间求和，</a:t>
            </a:r>
            <a:r>
              <a:rPr lang="en-US" altLang="zh-CN" sz="2000" dirty="0" err="1"/>
              <a:t>presum</a:t>
            </a:r>
            <a:r>
              <a:rPr lang="en-US" altLang="zh-CN" sz="2000" dirty="0"/>
              <a:t>[j] – </a:t>
            </a:r>
            <a:r>
              <a:rPr lang="en-US" altLang="zh-CN" sz="2000" dirty="0" err="1"/>
              <a:t>presum</a:t>
            </a:r>
            <a:r>
              <a:rPr lang="en-US" altLang="zh-CN" sz="2000" dirty="0"/>
              <a:t>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 = sum(</a:t>
            </a:r>
            <a:r>
              <a:rPr lang="en-US" altLang="zh-CN" sz="2000" dirty="0" err="1"/>
              <a:t>arr</a:t>
            </a:r>
            <a:r>
              <a:rPr lang="en-US" altLang="zh-CN" sz="2000" dirty="0"/>
              <a:t>[i+1..j]), </a:t>
            </a:r>
            <a:r>
              <a:rPr lang="zh-CN" altLang="en-US" sz="2000" dirty="0"/>
              <a:t>其中</a:t>
            </a:r>
            <a:r>
              <a:rPr lang="en-US" altLang="zh-CN" sz="2000" dirty="0"/>
              <a:t>j &gt; </a:t>
            </a:r>
            <a:r>
              <a:rPr lang="en-US" altLang="zh-CN" sz="2000" dirty="0" err="1"/>
              <a:t>i</a:t>
            </a:r>
            <a:r>
              <a:rPr lang="zh-CN" altLang="en-US" sz="2000" dirty="0"/>
              <a:t>。在</a:t>
            </a:r>
            <a:r>
              <a:rPr lang="en-US" altLang="zh-CN" sz="2000" dirty="0"/>
              <a:t>O(1)</a:t>
            </a:r>
            <a:r>
              <a:rPr lang="zh-CN" altLang="en-US" sz="2000" dirty="0"/>
              <a:t>的时间内求除任意子数组的和。</a:t>
            </a:r>
          </a:p>
          <a:p>
            <a:pPr>
              <a:lnSpc>
                <a:spcPct val="150000"/>
              </a:lnSpc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24037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21290CBD-6566-4300-9BF3-606818F70479}"/>
              </a:ext>
            </a:extLst>
          </p:cNvPr>
          <p:cNvSpPr txBox="1"/>
          <p:nvPr/>
        </p:nvSpPr>
        <p:spPr>
          <a:xfrm>
            <a:off x="710006" y="1357224"/>
            <a:ext cx="11790407" cy="5071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题目：给定一个整数数组</a:t>
            </a:r>
            <a:r>
              <a:rPr lang="en-US" altLang="zh-CN" sz="2000" dirty="0" err="1"/>
              <a:t>nums</a:t>
            </a:r>
            <a:r>
              <a:rPr lang="zh-CN" altLang="en-US" sz="2000" dirty="0"/>
              <a:t>，求出数组从索引</a:t>
            </a:r>
            <a:r>
              <a:rPr lang="en-US" altLang="zh-CN" sz="2000" dirty="0" err="1"/>
              <a:t>i</a:t>
            </a:r>
            <a:r>
              <a:rPr lang="zh-CN" altLang="en-US" sz="2000" dirty="0"/>
              <a:t>到</a:t>
            </a:r>
            <a:r>
              <a:rPr lang="en-US" altLang="zh-CN" sz="2000" dirty="0"/>
              <a:t>j</a:t>
            </a:r>
            <a:r>
              <a:rPr lang="zh-CN" altLang="en-US" sz="2000" dirty="0"/>
              <a:t>范围内元素的总和，包括</a:t>
            </a:r>
            <a:r>
              <a:rPr lang="en-US" altLang="zh-CN" sz="2000" dirty="0" err="1"/>
              <a:t>i</a:t>
            </a:r>
            <a:r>
              <a:rPr lang="zh-CN" altLang="en-US" sz="2000" dirty="0"/>
              <a:t>、</a:t>
            </a:r>
            <a:r>
              <a:rPr lang="en-US" altLang="zh-CN" sz="2000" dirty="0"/>
              <a:t>j</a:t>
            </a:r>
            <a:r>
              <a:rPr lang="zh-CN" altLang="en-US" sz="2000" dirty="0"/>
              <a:t>两点。（会求多次。）</a:t>
            </a:r>
            <a:endParaRPr lang="en-US" altLang="zh-CN" sz="2000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3092D997-63B5-4275-A36F-6ED70EF7D361}"/>
              </a:ext>
            </a:extLst>
          </p:cNvPr>
          <p:cNvGrpSpPr/>
          <p:nvPr/>
        </p:nvGrpSpPr>
        <p:grpSpPr>
          <a:xfrm>
            <a:off x="710005" y="1994415"/>
            <a:ext cx="5146064" cy="1833913"/>
            <a:chOff x="710005" y="1994415"/>
            <a:chExt cx="5146064" cy="1833913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6274CBA3-860D-411E-83BD-C5D4C2B0475E}"/>
                </a:ext>
              </a:extLst>
            </p:cNvPr>
            <p:cNvSpPr/>
            <p:nvPr/>
          </p:nvSpPr>
          <p:spPr>
            <a:xfrm>
              <a:off x="710005" y="1994415"/>
              <a:ext cx="1800493" cy="46564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b="1" i="0" dirty="0">
                  <a:solidFill>
                    <a:srgbClr val="000000"/>
                  </a:solidFill>
                  <a:effectLst/>
                  <a:latin typeface="Optima-Regular"/>
                </a:rPr>
                <a:t>解法一：暴力法</a:t>
              </a:r>
              <a:endParaRPr lang="zh-CN" altLang="en-US" dirty="0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7A2BE1B1-0177-4F56-A9BC-B3263877DD93}"/>
                </a:ext>
              </a:extLst>
            </p:cNvPr>
            <p:cNvSpPr txBox="1"/>
            <p:nvPr/>
          </p:nvSpPr>
          <p:spPr>
            <a:xfrm>
              <a:off x="1157347" y="2947189"/>
              <a:ext cx="2005677" cy="8811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dirty="0"/>
                <a:t>时间复杂度：</a:t>
              </a:r>
              <a:r>
                <a:rPr lang="en-US" altLang="zh-CN" dirty="0"/>
                <a:t>O(n)</a:t>
              </a:r>
            </a:p>
            <a:p>
              <a:pPr>
                <a:lnSpc>
                  <a:spcPct val="150000"/>
                </a:lnSpc>
              </a:pPr>
              <a:r>
                <a:rPr lang="zh-CN" altLang="en-US" dirty="0"/>
                <a:t>空间复杂度：</a:t>
              </a:r>
              <a:r>
                <a:rPr lang="en-US" altLang="zh-CN" dirty="0"/>
                <a:t>O(1)</a:t>
              </a: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668AC031-D056-4739-9989-FC3949D6D578}"/>
                </a:ext>
              </a:extLst>
            </p:cNvPr>
            <p:cNvSpPr txBox="1"/>
            <p:nvPr/>
          </p:nvSpPr>
          <p:spPr>
            <a:xfrm>
              <a:off x="1157347" y="2516258"/>
              <a:ext cx="4698722" cy="4656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dirty="0"/>
                <a:t>给出</a:t>
              </a:r>
              <a:r>
                <a:rPr lang="en-US" altLang="zh-CN" dirty="0" err="1"/>
                <a:t>i</a:t>
              </a:r>
              <a:r>
                <a:rPr lang="zh-CN" altLang="en-US" dirty="0"/>
                <a:t>、</a:t>
              </a:r>
              <a:r>
                <a:rPr lang="en-US" altLang="zh-CN" dirty="0"/>
                <a:t>j</a:t>
              </a:r>
              <a:r>
                <a:rPr lang="zh-CN" altLang="en-US" dirty="0"/>
                <a:t>的下标，遍历</a:t>
              </a:r>
              <a:r>
                <a:rPr lang="en-US" altLang="zh-CN" dirty="0" err="1"/>
                <a:t>i~j</a:t>
              </a:r>
              <a:r>
                <a:rPr lang="zh-CN" altLang="en-US" dirty="0"/>
                <a:t>之间的值，并相加。</a:t>
              </a:r>
              <a:endParaRPr lang="en-US" altLang="zh-CN" dirty="0"/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0DF2699E-6048-4994-817F-EF1B77316F8A}"/>
              </a:ext>
            </a:extLst>
          </p:cNvPr>
          <p:cNvGrpSpPr/>
          <p:nvPr/>
        </p:nvGrpSpPr>
        <p:grpSpPr>
          <a:xfrm>
            <a:off x="710005" y="3842587"/>
            <a:ext cx="11016260" cy="1767523"/>
            <a:chOff x="710006" y="3842816"/>
            <a:chExt cx="11016260" cy="1767523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D4DBC564-F995-470F-8E24-29C2E5140420}"/>
                </a:ext>
              </a:extLst>
            </p:cNvPr>
            <p:cNvSpPr/>
            <p:nvPr/>
          </p:nvSpPr>
          <p:spPr>
            <a:xfrm>
              <a:off x="710006" y="3842816"/>
              <a:ext cx="1800493" cy="46564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b="1" i="0" dirty="0">
                  <a:solidFill>
                    <a:srgbClr val="000000"/>
                  </a:solidFill>
                  <a:effectLst/>
                  <a:latin typeface="Optima-Regular"/>
                </a:rPr>
                <a:t>解法二：前缀和</a:t>
              </a:r>
              <a:endParaRPr lang="zh-CN" altLang="en-US" dirty="0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E346F5BE-19FC-4CAD-B1BC-1220654B887E}"/>
                </a:ext>
              </a:extLst>
            </p:cNvPr>
            <p:cNvSpPr txBox="1"/>
            <p:nvPr/>
          </p:nvSpPr>
          <p:spPr>
            <a:xfrm>
              <a:off x="1157347" y="4729200"/>
              <a:ext cx="2005677" cy="8811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dirty="0"/>
                <a:t>时间复杂度：</a:t>
              </a:r>
              <a:r>
                <a:rPr lang="en-US" altLang="zh-CN" dirty="0"/>
                <a:t>O(1)</a:t>
              </a:r>
            </a:p>
            <a:p>
              <a:pPr>
                <a:lnSpc>
                  <a:spcPct val="150000"/>
                </a:lnSpc>
              </a:pPr>
              <a:r>
                <a:rPr lang="zh-CN" altLang="en-US" dirty="0"/>
                <a:t>空间复杂度：</a:t>
              </a:r>
              <a:r>
                <a:rPr lang="en-US" altLang="zh-CN" dirty="0"/>
                <a:t>O(n)</a:t>
              </a: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1EAFBC4B-A0A2-49F5-B0FB-2DB291D159C1}"/>
                </a:ext>
              </a:extLst>
            </p:cNvPr>
            <p:cNvSpPr txBox="1"/>
            <p:nvPr/>
          </p:nvSpPr>
          <p:spPr>
            <a:xfrm>
              <a:off x="1157347" y="4343351"/>
              <a:ext cx="10568919" cy="4656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dirty="0"/>
                <a:t>构造出前缀和数组</a:t>
              </a:r>
              <a:r>
                <a:rPr lang="en-US" altLang="zh-CN" dirty="0" err="1"/>
                <a:t>preArr</a:t>
              </a:r>
              <a:r>
                <a:rPr lang="zh-CN" altLang="en-US" dirty="0"/>
                <a:t>，当</a:t>
              </a:r>
              <a:r>
                <a:rPr lang="en-US" altLang="zh-CN" dirty="0" err="1"/>
                <a:t>i</a:t>
              </a:r>
              <a:r>
                <a:rPr lang="zh-CN" altLang="en-US" dirty="0"/>
                <a:t>不为</a:t>
              </a:r>
              <a:r>
                <a:rPr lang="en-US" altLang="zh-CN" dirty="0"/>
                <a:t>0</a:t>
              </a:r>
              <a:r>
                <a:rPr lang="zh-CN" altLang="en-US" dirty="0"/>
                <a:t>时，计算</a:t>
              </a:r>
              <a:r>
                <a:rPr lang="en-US" altLang="zh-CN" dirty="0" err="1"/>
                <a:t>preArr</a:t>
              </a:r>
              <a:r>
                <a:rPr lang="en-US" altLang="zh-CN" dirty="0"/>
                <a:t>[j] – </a:t>
              </a:r>
              <a:r>
                <a:rPr lang="en-US" altLang="zh-CN" dirty="0" err="1"/>
                <a:t>preArr</a:t>
              </a:r>
              <a:r>
                <a:rPr lang="en-US" altLang="zh-CN" dirty="0"/>
                <a:t>[i-1]</a:t>
              </a:r>
              <a:r>
                <a:rPr lang="zh-CN" altLang="en-US" dirty="0"/>
                <a:t>得到结果。</a:t>
              </a:r>
              <a:r>
                <a:rPr lang="en-US" altLang="zh-CN" dirty="0" err="1"/>
                <a:t>i</a:t>
              </a:r>
              <a:r>
                <a:rPr lang="zh-CN" altLang="en-US" dirty="0"/>
                <a:t>为</a:t>
              </a:r>
              <a:r>
                <a:rPr lang="en-US" altLang="zh-CN" dirty="0"/>
                <a:t>0</a:t>
              </a:r>
              <a:r>
                <a:rPr lang="zh-CN" altLang="en-US" dirty="0"/>
                <a:t>时结果即为</a:t>
              </a:r>
              <a:r>
                <a:rPr lang="en-US" altLang="zh-CN" dirty="0" err="1"/>
                <a:t>preArr</a:t>
              </a:r>
              <a:r>
                <a:rPr lang="en-US" altLang="zh-CN" dirty="0"/>
                <a:t>[j]</a:t>
              </a:r>
              <a:r>
                <a:rPr lang="zh-CN" altLang="en-US" dirty="0"/>
                <a:t>。</a:t>
              </a:r>
              <a:endParaRPr lang="en-US" altLang="zh-CN" dirty="0"/>
            </a:p>
          </p:txBody>
        </p:sp>
      </p:grpSp>
      <p:sp>
        <p:nvSpPr>
          <p:cNvPr id="14" name="矩形 13">
            <a:extLst>
              <a:ext uri="{FF2B5EF4-FFF2-40B4-BE49-F238E27FC236}">
                <a16:creationId xmlns:a16="http://schemas.microsoft.com/office/drawing/2014/main" id="{261980FB-071C-46F0-BE1A-21B56731BB4A}"/>
              </a:ext>
            </a:extLst>
          </p:cNvPr>
          <p:cNvSpPr/>
          <p:nvPr/>
        </p:nvSpPr>
        <p:spPr>
          <a:xfrm>
            <a:off x="663355" y="321382"/>
            <a:ext cx="3467616" cy="7559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/>
              <a:t>数组</a:t>
            </a:r>
            <a:r>
              <a:rPr lang="zh-CN" altLang="en-US" sz="3200" b="1" dirty="0">
                <a:latin typeface="+mn-ea"/>
              </a:rPr>
              <a:t>相关</a:t>
            </a:r>
            <a:r>
              <a:rPr lang="zh-CN" altLang="en-US" sz="3200" b="1" dirty="0"/>
              <a:t>：前缀和</a:t>
            </a:r>
          </a:p>
        </p:txBody>
      </p:sp>
    </p:spTree>
    <p:extLst>
      <p:ext uri="{BB962C8B-B14F-4D97-AF65-F5344CB8AC3E}">
        <p14:creationId xmlns:p14="http://schemas.microsoft.com/office/powerpoint/2010/main" val="3552912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DCDD187-E15C-4E04-94CF-85E4056C00B0}"/>
              </a:ext>
            </a:extLst>
          </p:cNvPr>
          <p:cNvSpPr/>
          <p:nvPr/>
        </p:nvSpPr>
        <p:spPr>
          <a:xfrm>
            <a:off x="608406" y="552650"/>
            <a:ext cx="38779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latin typeface="+mn-ea"/>
              </a:rPr>
              <a:t>链表相关：</a:t>
            </a:r>
            <a:r>
              <a:rPr lang="zh-CN" altLang="en-US" sz="3200" b="1" dirty="0">
                <a:effectLst/>
                <a:latin typeface="+mn-ea"/>
              </a:rPr>
              <a:t>快慢指针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3B02872-0590-49BE-8083-46CE0BFF91FE}"/>
              </a:ext>
            </a:extLst>
          </p:cNvPr>
          <p:cNvSpPr txBox="1"/>
          <p:nvPr/>
        </p:nvSpPr>
        <p:spPr>
          <a:xfrm>
            <a:off x="608406" y="1345843"/>
            <a:ext cx="7039212" cy="2815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使用两个指针同时遍历链表，一个快一个慢。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常见用法：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       1. </a:t>
            </a:r>
            <a:r>
              <a:rPr lang="zh-CN" altLang="en-US" sz="2000" dirty="0"/>
              <a:t>不知道链表长度时，找链表中中间节点问题。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       2. </a:t>
            </a:r>
            <a:r>
              <a:rPr lang="zh-CN" altLang="en-US" sz="2000" dirty="0"/>
              <a:t>找链表倒数第</a:t>
            </a:r>
            <a:r>
              <a:rPr lang="en-US" altLang="zh-CN" sz="2000" dirty="0"/>
              <a:t>K</a:t>
            </a:r>
            <a:r>
              <a:rPr lang="zh-CN" altLang="en-US" sz="2000" dirty="0"/>
              <a:t>个节点问题。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       3. </a:t>
            </a:r>
            <a:r>
              <a:rPr lang="zh-CN" altLang="en-US" sz="2000" dirty="0"/>
              <a:t>找链表中是否存在环问题。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       …</a:t>
            </a:r>
          </a:p>
        </p:txBody>
      </p:sp>
    </p:spTree>
    <p:extLst>
      <p:ext uri="{BB962C8B-B14F-4D97-AF65-F5344CB8AC3E}">
        <p14:creationId xmlns:p14="http://schemas.microsoft.com/office/powerpoint/2010/main" val="2917238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F608B9B-E5AD-4AFD-87AC-067DEBA22B45}"/>
              </a:ext>
            </a:extLst>
          </p:cNvPr>
          <p:cNvSpPr/>
          <p:nvPr/>
        </p:nvSpPr>
        <p:spPr>
          <a:xfrm>
            <a:off x="9827119" y="6002169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0" i="0" u="none" strike="noStrike" dirty="0">
                <a:solidFill>
                  <a:srgbClr val="262626"/>
                </a:solidFill>
                <a:effectLst/>
                <a:latin typeface="-apple-system"/>
                <a:hlinkClick r:id="rId2"/>
              </a:rPr>
              <a:t>876. </a:t>
            </a:r>
            <a:r>
              <a:rPr lang="zh-CN" altLang="en-US" b="0" i="0" u="none" strike="noStrike" dirty="0">
                <a:solidFill>
                  <a:srgbClr val="262626"/>
                </a:solidFill>
                <a:effectLst/>
                <a:latin typeface="-apple-system"/>
                <a:hlinkClick r:id="rId2"/>
              </a:rPr>
              <a:t>链表的中间结点</a:t>
            </a:r>
            <a:endParaRPr lang="zh-CN" altLang="en-US" b="0" i="0" dirty="0">
              <a:solidFill>
                <a:srgbClr val="262626"/>
              </a:solidFill>
              <a:effectLst/>
              <a:latin typeface="-apple-system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DAEE3F60-7D66-4D7B-ADBA-44438037F9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127" y="1448515"/>
            <a:ext cx="7266733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+mn-ea"/>
              </a:rPr>
              <a:t>题目：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+mn-ea"/>
              </a:rPr>
              <a:t>给定一个头结点为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+mn-ea"/>
                <a:cs typeface="Courier New" panose="02070309020205020404" pitchFamily="49" charset="0"/>
              </a:rPr>
              <a:t>head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+mn-ea"/>
              </a:rPr>
              <a:t> 的非空单链表，返回链表的中间结点。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262626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solidFill>
                  <a:srgbClr val="262626"/>
                </a:solidFill>
                <a:latin typeface="+mn-ea"/>
              </a:rPr>
              <a:t>       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+mn-ea"/>
              </a:rPr>
              <a:t>如果有两个中间结点，则返回第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+mn-ea"/>
              </a:rPr>
              <a:t>一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+mn-ea"/>
              </a:rPr>
              <a:t>个中间结点。</a:t>
            </a:r>
            <a:endParaRPr kumimoji="0" lang="zh-CN" altLang="zh-CN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32899F3-B0DD-4AA7-97FF-C4CE340CFDAB}"/>
              </a:ext>
            </a:extLst>
          </p:cNvPr>
          <p:cNvSpPr/>
          <p:nvPr/>
        </p:nvSpPr>
        <p:spPr>
          <a:xfrm>
            <a:off x="1897501" y="3429000"/>
            <a:ext cx="641395" cy="6413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-2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BCCEFA2-8017-490E-92E4-B507B25FF135}"/>
              </a:ext>
            </a:extLst>
          </p:cNvPr>
          <p:cNvSpPr/>
          <p:nvPr/>
        </p:nvSpPr>
        <p:spPr>
          <a:xfrm>
            <a:off x="2951610" y="3432161"/>
            <a:ext cx="641395" cy="6413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6CFF888-D36F-4A51-912E-E1B474C7E8CE}"/>
              </a:ext>
            </a:extLst>
          </p:cNvPr>
          <p:cNvSpPr/>
          <p:nvPr/>
        </p:nvSpPr>
        <p:spPr>
          <a:xfrm>
            <a:off x="4024025" y="3434010"/>
            <a:ext cx="641395" cy="6413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7D38D0E-CCD6-4385-A570-A67B7BD2CE09}"/>
              </a:ext>
            </a:extLst>
          </p:cNvPr>
          <p:cNvSpPr/>
          <p:nvPr/>
        </p:nvSpPr>
        <p:spPr>
          <a:xfrm>
            <a:off x="5086215" y="3433941"/>
            <a:ext cx="641395" cy="6413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-5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8C0035A-7D6A-40B3-9318-D0544F105A33}"/>
              </a:ext>
            </a:extLst>
          </p:cNvPr>
          <p:cNvSpPr/>
          <p:nvPr/>
        </p:nvSpPr>
        <p:spPr>
          <a:xfrm>
            <a:off x="6157704" y="3444102"/>
            <a:ext cx="635866" cy="63137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E37B5FB-5889-4EA9-BEC0-0C898F2CE7B6}"/>
              </a:ext>
            </a:extLst>
          </p:cNvPr>
          <p:cNvSpPr/>
          <p:nvPr/>
        </p:nvSpPr>
        <p:spPr>
          <a:xfrm>
            <a:off x="7200755" y="3439023"/>
            <a:ext cx="641395" cy="63137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-1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80A5DE24-2464-4142-B511-93372F1DAE73}"/>
              </a:ext>
            </a:extLst>
          </p:cNvPr>
          <p:cNvSpPr/>
          <p:nvPr/>
        </p:nvSpPr>
        <p:spPr>
          <a:xfrm>
            <a:off x="1068048" y="3541421"/>
            <a:ext cx="416551" cy="41655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A0BCC241-E35B-41E4-AB08-566B62EF7531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2538896" y="3749698"/>
            <a:ext cx="412714" cy="31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75E21ED5-97F4-41F2-A66B-C28C642A568A}"/>
              </a:ext>
            </a:extLst>
          </p:cNvPr>
          <p:cNvCxnSpPr>
            <a:cxnSpLocks/>
          </p:cNvCxnSpPr>
          <p:nvPr/>
        </p:nvCxnSpPr>
        <p:spPr>
          <a:xfrm>
            <a:off x="3620204" y="3746535"/>
            <a:ext cx="412714" cy="31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CBB2E596-7CDD-4492-88DB-C8503DC1B979}"/>
              </a:ext>
            </a:extLst>
          </p:cNvPr>
          <p:cNvCxnSpPr>
            <a:cxnSpLocks/>
          </p:cNvCxnSpPr>
          <p:nvPr/>
        </p:nvCxnSpPr>
        <p:spPr>
          <a:xfrm>
            <a:off x="4664997" y="3754707"/>
            <a:ext cx="412714" cy="31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C92CB13E-DE0F-4641-A4E1-514B5522880E}"/>
              </a:ext>
            </a:extLst>
          </p:cNvPr>
          <p:cNvCxnSpPr>
            <a:cxnSpLocks/>
          </p:cNvCxnSpPr>
          <p:nvPr/>
        </p:nvCxnSpPr>
        <p:spPr>
          <a:xfrm>
            <a:off x="5736114" y="3783564"/>
            <a:ext cx="412714" cy="31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BBE7CD8D-7019-48CC-8582-30DBB5D17C57}"/>
              </a:ext>
            </a:extLst>
          </p:cNvPr>
          <p:cNvCxnSpPr>
            <a:cxnSpLocks/>
          </p:cNvCxnSpPr>
          <p:nvPr/>
        </p:nvCxnSpPr>
        <p:spPr>
          <a:xfrm>
            <a:off x="6793570" y="3768976"/>
            <a:ext cx="412714" cy="31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84BD408C-2845-48A0-81C2-AFFE4130AD7A}"/>
              </a:ext>
            </a:extLst>
          </p:cNvPr>
          <p:cNvCxnSpPr>
            <a:cxnSpLocks/>
            <a:stCxn id="21" idx="6"/>
            <a:endCxn id="7" idx="1"/>
          </p:cNvCxnSpPr>
          <p:nvPr/>
        </p:nvCxnSpPr>
        <p:spPr>
          <a:xfrm>
            <a:off x="1484599" y="3749697"/>
            <a:ext cx="412902" cy="1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946C7A7C-36B4-4CD7-A3C3-69040CE8453B}"/>
              </a:ext>
            </a:extLst>
          </p:cNvPr>
          <p:cNvGrpSpPr/>
          <p:nvPr/>
        </p:nvGrpSpPr>
        <p:grpSpPr>
          <a:xfrm>
            <a:off x="1036321" y="2534259"/>
            <a:ext cx="274320" cy="777901"/>
            <a:chOff x="1036321" y="2534259"/>
            <a:chExt cx="274320" cy="777901"/>
          </a:xfrm>
        </p:grpSpPr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C3A81418-FB67-4B2F-A85B-2AC0EB966ADA}"/>
                </a:ext>
              </a:extLst>
            </p:cNvPr>
            <p:cNvCxnSpPr/>
            <p:nvPr/>
          </p:nvCxnSpPr>
          <p:spPr>
            <a:xfrm>
              <a:off x="1178560" y="2763520"/>
              <a:ext cx="0" cy="5486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8BA9C78D-22A8-494F-84BB-DAA3A4B22DF4}"/>
                </a:ext>
              </a:extLst>
            </p:cNvPr>
            <p:cNvSpPr/>
            <p:nvPr/>
          </p:nvSpPr>
          <p:spPr>
            <a:xfrm>
              <a:off x="1036321" y="2534259"/>
              <a:ext cx="274320" cy="2743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632151A3-C8FD-4F82-9384-DBC8BA7B4826}"/>
              </a:ext>
            </a:extLst>
          </p:cNvPr>
          <p:cNvGrpSpPr/>
          <p:nvPr/>
        </p:nvGrpSpPr>
        <p:grpSpPr>
          <a:xfrm>
            <a:off x="1306803" y="2536469"/>
            <a:ext cx="274320" cy="775691"/>
            <a:chOff x="1306803" y="2536469"/>
            <a:chExt cx="274320" cy="775691"/>
          </a:xfrm>
        </p:grpSpPr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EABE8165-5432-454F-B246-6DDEDFD3CF08}"/>
                </a:ext>
              </a:extLst>
            </p:cNvPr>
            <p:cNvCxnSpPr/>
            <p:nvPr/>
          </p:nvCxnSpPr>
          <p:spPr>
            <a:xfrm>
              <a:off x="1442720" y="2763520"/>
              <a:ext cx="0" cy="5486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FDD26B46-A69C-43B3-B993-3A5F755C4A92}"/>
                </a:ext>
              </a:extLst>
            </p:cNvPr>
            <p:cNvSpPr/>
            <p:nvPr/>
          </p:nvSpPr>
          <p:spPr>
            <a:xfrm>
              <a:off x="1306803" y="2536469"/>
              <a:ext cx="274320" cy="2743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</p:grpSp>
      <p:sp>
        <p:nvSpPr>
          <p:cNvPr id="58" name="Rectangle 2">
            <a:extLst>
              <a:ext uri="{FF2B5EF4-FFF2-40B4-BE49-F238E27FC236}">
                <a16:creationId xmlns:a16="http://schemas.microsoft.com/office/drawing/2014/main" id="{9000A541-CA29-4FBF-935F-9C3ECB4D0B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321" y="4569727"/>
            <a:ext cx="2031325" cy="87915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时间复杂度：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O(n)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/>
              <a:t>空间复杂度：</a:t>
            </a:r>
            <a:r>
              <a:rPr lang="en-US" altLang="zh-CN" dirty="0"/>
              <a:t>O(1)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0CD9B49A-34B5-45D8-9402-421C6D693AF3}"/>
              </a:ext>
            </a:extLst>
          </p:cNvPr>
          <p:cNvSpPr/>
          <p:nvPr/>
        </p:nvSpPr>
        <p:spPr>
          <a:xfrm>
            <a:off x="608406" y="552650"/>
            <a:ext cx="38779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latin typeface="+mn-ea"/>
              </a:rPr>
              <a:t>链表相关：</a:t>
            </a:r>
            <a:r>
              <a:rPr lang="zh-CN" altLang="en-US" sz="3200" b="1" dirty="0">
                <a:effectLst/>
                <a:latin typeface="+mn-ea"/>
              </a:rPr>
              <a:t>快慢指针</a:t>
            </a: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F716BD28-ED1F-405A-A9ED-2B079DB9FD52}"/>
              </a:ext>
            </a:extLst>
          </p:cNvPr>
          <p:cNvSpPr/>
          <p:nvPr/>
        </p:nvSpPr>
        <p:spPr>
          <a:xfrm>
            <a:off x="8568892" y="6371501"/>
            <a:ext cx="36231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262626"/>
                </a:solidFill>
                <a:latin typeface="-apple-system"/>
                <a:hlinkClick r:id="rId3"/>
              </a:rPr>
              <a:t>面试题 </a:t>
            </a:r>
            <a:r>
              <a:rPr lang="en-US" altLang="zh-CN" dirty="0">
                <a:solidFill>
                  <a:srgbClr val="262626"/>
                </a:solidFill>
                <a:latin typeface="-apple-system"/>
                <a:hlinkClick r:id="rId3"/>
              </a:rPr>
              <a:t>02.02. </a:t>
            </a:r>
            <a:r>
              <a:rPr lang="zh-CN" altLang="en-US" dirty="0">
                <a:solidFill>
                  <a:srgbClr val="262626"/>
                </a:solidFill>
                <a:latin typeface="-apple-system"/>
                <a:hlinkClick r:id="rId3"/>
              </a:rPr>
              <a:t>返回倒数第 </a:t>
            </a:r>
            <a:r>
              <a:rPr lang="en-US" altLang="zh-CN" dirty="0">
                <a:solidFill>
                  <a:srgbClr val="262626"/>
                </a:solidFill>
                <a:latin typeface="-apple-system"/>
                <a:hlinkClick r:id="rId3"/>
              </a:rPr>
              <a:t>k </a:t>
            </a:r>
            <a:r>
              <a:rPr lang="zh-CN" altLang="en-US" dirty="0">
                <a:solidFill>
                  <a:srgbClr val="262626"/>
                </a:solidFill>
                <a:latin typeface="-apple-system"/>
                <a:hlinkClick r:id="rId3"/>
              </a:rPr>
              <a:t>个节点</a:t>
            </a:r>
            <a:endParaRPr lang="zh-CN" altLang="en-US" b="0" i="0" dirty="0">
              <a:solidFill>
                <a:srgbClr val="262626"/>
              </a:solidFill>
              <a:effectLst/>
              <a:latin typeface="-apple-system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7319E4A8-2D48-4E3B-8D7B-392F070CC6D5}"/>
              </a:ext>
            </a:extLst>
          </p:cNvPr>
          <p:cNvSpPr/>
          <p:nvPr/>
        </p:nvSpPr>
        <p:spPr>
          <a:xfrm>
            <a:off x="10444038" y="5632837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262626"/>
                </a:solidFill>
                <a:latin typeface="-apple-system"/>
                <a:hlinkClick r:id="rId4"/>
              </a:rPr>
              <a:t>141. </a:t>
            </a:r>
            <a:r>
              <a:rPr lang="zh-CN" altLang="en-US" dirty="0">
                <a:solidFill>
                  <a:srgbClr val="262626"/>
                </a:solidFill>
                <a:latin typeface="-apple-system"/>
                <a:hlinkClick r:id="rId4"/>
              </a:rPr>
              <a:t>环形链表</a:t>
            </a:r>
            <a:endParaRPr lang="zh-CN" altLang="en-US" b="0" i="0" dirty="0">
              <a:solidFill>
                <a:srgbClr val="262626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978339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2.59259E-6 L 0.07123 2.59259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5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1.11111E-6 L 0.15 -0.0004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00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123 -4.44444E-6 L 0.17123 2.59259E-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00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 -0.00046 L 0.33411 1.11111E-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75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214 -0.00023 L 0.25378 -0.00047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75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411 4.81481E-6 L 0.5 -0.00046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20" y="-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A06D4D4-DCE8-4EFC-A2CE-6C48079023F3}"/>
              </a:ext>
            </a:extLst>
          </p:cNvPr>
          <p:cNvSpPr/>
          <p:nvPr/>
        </p:nvSpPr>
        <p:spPr>
          <a:xfrm>
            <a:off x="635308" y="490402"/>
            <a:ext cx="30572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latin typeface="+mn-ea"/>
              </a:rPr>
              <a:t>栈相关：</a:t>
            </a:r>
            <a:r>
              <a:rPr lang="zh-CN" altLang="en-US" sz="3200" b="1" dirty="0">
                <a:effectLst/>
                <a:latin typeface="+mn-ea"/>
              </a:rPr>
              <a:t>单调栈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E381506-67BB-4243-9662-213A18E7F79D}"/>
              </a:ext>
            </a:extLst>
          </p:cNvPr>
          <p:cNvSpPr/>
          <p:nvPr/>
        </p:nvSpPr>
        <p:spPr>
          <a:xfrm>
            <a:off x="635308" y="1528868"/>
            <a:ext cx="8874452" cy="1144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0" i="0" dirty="0">
                <a:solidFill>
                  <a:srgbClr val="121212"/>
                </a:solidFill>
                <a:effectLst/>
                <a:latin typeface="+mn-ea"/>
              </a:rPr>
              <a:t>栈中元素按递增顺序或者递减顺序排列，</a:t>
            </a:r>
            <a:r>
              <a:rPr lang="zh-CN" altLang="en-US" sz="2400" dirty="0">
                <a:latin typeface="+mn-ea"/>
              </a:rPr>
              <a:t>有时候需要严格的单调递增或递减。（与中缀转后缀的栈有点相似）</a:t>
            </a:r>
            <a:endParaRPr lang="en-US" altLang="zh-CN" sz="2400" dirty="0">
              <a:solidFill>
                <a:srgbClr val="121212"/>
              </a:solidFill>
              <a:latin typeface="+mn-ea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45ED6B5-8637-4F0D-B219-19B15701C87A}"/>
              </a:ext>
            </a:extLst>
          </p:cNvPr>
          <p:cNvSpPr/>
          <p:nvPr/>
        </p:nvSpPr>
        <p:spPr>
          <a:xfrm>
            <a:off x="635308" y="3228945"/>
            <a:ext cx="6777817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常见用法：</a:t>
            </a:r>
            <a:endParaRPr lang="en-US" altLang="zh-CN" dirty="0">
              <a:solidFill>
                <a:srgbClr val="121212"/>
              </a:solidFill>
              <a:latin typeface="-apple-system"/>
            </a:endParaRPr>
          </a:p>
          <a:p>
            <a:r>
              <a:rPr lang="en-US" altLang="zh-CN" dirty="0">
                <a:solidFill>
                  <a:srgbClr val="121212"/>
                </a:solidFill>
                <a:latin typeface="-apple-system"/>
              </a:rPr>
              <a:t>         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找到数组中每一个元素右边第一个比当前元素</a:t>
            </a:r>
            <a:r>
              <a:rPr lang="zh-CN" altLang="en-US" sz="2000" b="1" dirty="0">
                <a:solidFill>
                  <a:srgbClr val="121212"/>
                </a:solidFill>
                <a:latin typeface="-apple-system"/>
              </a:rPr>
              <a:t>小</a:t>
            </a:r>
            <a:r>
              <a:rPr lang="en-US" altLang="zh-CN" dirty="0">
                <a:solidFill>
                  <a:srgbClr val="121212"/>
                </a:solidFill>
                <a:latin typeface="-apple-system"/>
              </a:rPr>
              <a:t>/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大的元素。</a:t>
            </a:r>
            <a:endParaRPr lang="en-US" altLang="zh-CN" dirty="0">
              <a:solidFill>
                <a:srgbClr val="121212"/>
              </a:solidFill>
              <a:latin typeface="-apple-system"/>
            </a:endParaRPr>
          </a:p>
          <a:p>
            <a:r>
              <a:rPr lang="en-US" altLang="zh-CN" dirty="0">
                <a:solidFill>
                  <a:srgbClr val="121212"/>
                </a:solidFill>
                <a:latin typeface="-apple-system"/>
              </a:rPr>
              <a:t>          …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（用到单调栈的题目有很多）</a:t>
            </a:r>
            <a:endParaRPr lang="en-US" altLang="zh-CN" dirty="0">
              <a:solidFill>
                <a:srgbClr val="121212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62081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961E2027-BBA5-4DFC-A2FB-F9161477BEF6}"/>
              </a:ext>
            </a:extLst>
          </p:cNvPr>
          <p:cNvSpPr/>
          <p:nvPr/>
        </p:nvSpPr>
        <p:spPr>
          <a:xfrm>
            <a:off x="9461733" y="5855666"/>
            <a:ext cx="26100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0" u="none" strike="noStrike" dirty="0">
                <a:solidFill>
                  <a:srgbClr val="121212"/>
                </a:solidFill>
                <a:effectLst/>
                <a:latin typeface="-apple-system"/>
                <a:hlinkClick r:id="rId2"/>
              </a:rPr>
              <a:t>84. </a:t>
            </a:r>
            <a:r>
              <a:rPr lang="zh-CN" altLang="en-US" b="1" i="0" u="none" strike="noStrike" dirty="0">
                <a:solidFill>
                  <a:srgbClr val="121212"/>
                </a:solidFill>
                <a:effectLst/>
                <a:latin typeface="-apple-system"/>
                <a:hlinkClick r:id="rId2"/>
              </a:rPr>
              <a:t>柱状图中最大的矩形</a:t>
            </a:r>
            <a:endParaRPr lang="zh-CN" altLang="en-US" b="1" i="0" dirty="0">
              <a:solidFill>
                <a:srgbClr val="121212"/>
              </a:solidFill>
              <a:effectLst/>
              <a:latin typeface="-apple-system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5DCA9C3-9F25-425F-BE98-1F46547A7713}"/>
              </a:ext>
            </a:extLst>
          </p:cNvPr>
          <p:cNvSpPr/>
          <p:nvPr/>
        </p:nvSpPr>
        <p:spPr>
          <a:xfrm>
            <a:off x="9461733" y="6344928"/>
            <a:ext cx="12250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0" u="none" strike="noStrike" dirty="0">
                <a:solidFill>
                  <a:srgbClr val="121212"/>
                </a:solidFill>
                <a:effectLst/>
                <a:latin typeface="-apple-system"/>
                <a:hlinkClick r:id="rId3"/>
              </a:rPr>
              <a:t>42. </a:t>
            </a:r>
            <a:r>
              <a:rPr lang="zh-CN" altLang="en-US" b="1" i="0" u="none" strike="noStrike" dirty="0">
                <a:solidFill>
                  <a:srgbClr val="121212"/>
                </a:solidFill>
                <a:effectLst/>
                <a:latin typeface="-apple-system"/>
                <a:hlinkClick r:id="rId3"/>
              </a:rPr>
              <a:t>接雨水</a:t>
            </a:r>
            <a:endParaRPr lang="zh-CN" altLang="en-US" b="1" i="0" dirty="0">
              <a:solidFill>
                <a:srgbClr val="121212"/>
              </a:solidFill>
              <a:effectLst/>
              <a:latin typeface="-apple-system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6B3D600-012F-43A1-96DD-2B500F5C2BEF}"/>
              </a:ext>
            </a:extLst>
          </p:cNvPr>
          <p:cNvSpPr/>
          <p:nvPr/>
        </p:nvSpPr>
        <p:spPr>
          <a:xfrm>
            <a:off x="635308" y="1801613"/>
            <a:ext cx="60981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121212"/>
                </a:solidFill>
                <a:latin typeface="+mn-ea"/>
              </a:rPr>
              <a:t>例如：数组为</a:t>
            </a:r>
            <a:r>
              <a:rPr lang="en-US" altLang="zh-CN" sz="2000" dirty="0" err="1">
                <a:solidFill>
                  <a:srgbClr val="121212"/>
                </a:solidFill>
                <a:latin typeface="+mn-ea"/>
              </a:rPr>
              <a:t>arr</a:t>
            </a:r>
            <a:r>
              <a:rPr lang="en-US" altLang="zh-CN" sz="2000" dirty="0">
                <a:solidFill>
                  <a:srgbClr val="121212"/>
                </a:solidFill>
                <a:latin typeface="+mn-ea"/>
              </a:rPr>
              <a:t> = [3,5,4,1]</a:t>
            </a:r>
            <a:r>
              <a:rPr lang="zh-CN" altLang="en-US" sz="2000" dirty="0">
                <a:solidFill>
                  <a:srgbClr val="121212"/>
                </a:solidFill>
                <a:latin typeface="+mn-ea"/>
              </a:rPr>
              <a:t>，希望得到</a:t>
            </a:r>
            <a:r>
              <a:rPr lang="en-US" altLang="zh-CN" sz="2000" dirty="0">
                <a:solidFill>
                  <a:srgbClr val="121212"/>
                </a:solidFill>
                <a:latin typeface="+mn-ea"/>
              </a:rPr>
              <a:t>res = [1,4,1,-1]</a:t>
            </a:r>
            <a:endParaRPr lang="zh-CN" altLang="en-US" sz="2000" dirty="0">
              <a:latin typeface="+mn-ea"/>
            </a:endParaRPr>
          </a:p>
        </p:txBody>
      </p:sp>
      <p:graphicFrame>
        <p:nvGraphicFramePr>
          <p:cNvPr id="23" name="表格 22">
            <a:extLst>
              <a:ext uri="{FF2B5EF4-FFF2-40B4-BE49-F238E27FC236}">
                <a16:creationId xmlns:a16="http://schemas.microsoft.com/office/drawing/2014/main" id="{3CA7195B-9C32-4964-89BB-90783C2CD9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8307871"/>
              </p:ext>
            </p:extLst>
          </p:nvPr>
        </p:nvGraphicFramePr>
        <p:xfrm>
          <a:off x="747643" y="3765073"/>
          <a:ext cx="8049516" cy="276452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7896">
                  <a:extLst>
                    <a:ext uri="{9D8B030D-6E8A-4147-A177-3AD203B41FA5}">
                      <a16:colId xmlns:a16="http://schemas.microsoft.com/office/drawing/2014/main" val="3871628013"/>
                    </a:ext>
                  </a:extLst>
                </a:gridCol>
                <a:gridCol w="2017896">
                  <a:extLst>
                    <a:ext uri="{9D8B030D-6E8A-4147-A177-3AD203B41FA5}">
                      <a16:colId xmlns:a16="http://schemas.microsoft.com/office/drawing/2014/main" val="749601739"/>
                    </a:ext>
                  </a:extLst>
                </a:gridCol>
                <a:gridCol w="4013724">
                  <a:extLst>
                    <a:ext uri="{9D8B030D-6E8A-4147-A177-3AD203B41FA5}">
                      <a16:colId xmlns:a16="http://schemas.microsoft.com/office/drawing/2014/main" val="1624806110"/>
                    </a:ext>
                  </a:extLst>
                </a:gridCol>
              </a:tblGrid>
              <a:tr h="455481">
                <a:tc>
                  <a:txBody>
                    <a:bodyPr/>
                    <a:lstStyle/>
                    <a:p>
                      <a:r>
                        <a:rPr lang="zh-CN" altLang="en-US" dirty="0"/>
                        <a:t>序号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结果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0476407"/>
                  </a:ext>
                </a:extLst>
              </a:tr>
              <a:tr h="461808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[-1,-1,-1,-1]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5602583"/>
                  </a:ext>
                </a:extLst>
              </a:tr>
              <a:tr h="461808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[-1,-1,-1,-1]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324100"/>
                  </a:ext>
                </a:extLst>
              </a:tr>
              <a:tr h="461808"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[-1,4,-1,-1]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0004141"/>
                  </a:ext>
                </a:extLst>
              </a:tr>
              <a:tr h="461808">
                <a:tc rowSpan="2"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1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[-1,4,1,-1]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227582"/>
                  </a:ext>
                </a:extLst>
              </a:tr>
              <a:tr h="461808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[1,4,1,-1]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921946"/>
                  </a:ext>
                </a:extLst>
              </a:tr>
            </a:tbl>
          </a:graphicData>
        </a:graphic>
      </p:graphicFrame>
      <p:sp>
        <p:nvSpPr>
          <p:cNvPr id="24" name="矩形 23">
            <a:extLst>
              <a:ext uri="{FF2B5EF4-FFF2-40B4-BE49-F238E27FC236}">
                <a16:creationId xmlns:a16="http://schemas.microsoft.com/office/drawing/2014/main" id="{5640FBB2-CB75-4553-979A-CBC118CA507A}"/>
              </a:ext>
            </a:extLst>
          </p:cNvPr>
          <p:cNvSpPr/>
          <p:nvPr/>
        </p:nvSpPr>
        <p:spPr>
          <a:xfrm>
            <a:off x="635308" y="490402"/>
            <a:ext cx="30572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latin typeface="+mn-ea"/>
              </a:rPr>
              <a:t>栈相关：</a:t>
            </a:r>
            <a:r>
              <a:rPr lang="zh-CN" altLang="en-US" sz="3200" b="1" dirty="0">
                <a:effectLst/>
                <a:latin typeface="+mn-ea"/>
              </a:rPr>
              <a:t>单调栈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153516CC-95AC-41A9-A70D-819226CE7ECB}"/>
              </a:ext>
            </a:extLst>
          </p:cNvPr>
          <p:cNvSpPr/>
          <p:nvPr/>
        </p:nvSpPr>
        <p:spPr>
          <a:xfrm>
            <a:off x="635308" y="1238340"/>
            <a:ext cx="71096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121212"/>
                </a:solidFill>
                <a:latin typeface="+mn-ea"/>
              </a:rPr>
              <a:t>题目：找到数组中每一个元素右边第一个比当前元素</a:t>
            </a:r>
            <a:r>
              <a:rPr lang="zh-CN" altLang="en-US" sz="2000" b="1" dirty="0">
                <a:solidFill>
                  <a:srgbClr val="121212"/>
                </a:solidFill>
                <a:latin typeface="+mn-ea"/>
              </a:rPr>
              <a:t>小</a:t>
            </a:r>
            <a:r>
              <a:rPr lang="zh-CN" altLang="en-US" sz="2000" dirty="0">
                <a:solidFill>
                  <a:srgbClr val="121212"/>
                </a:solidFill>
                <a:latin typeface="+mn-ea"/>
              </a:rPr>
              <a:t>的元素</a:t>
            </a:r>
            <a:endParaRPr lang="zh-CN" altLang="en-US" sz="2000" dirty="0">
              <a:latin typeface="+mn-ea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1A9F7587-610B-4DF3-92FB-74B6790600F1}"/>
              </a:ext>
            </a:extLst>
          </p:cNvPr>
          <p:cNvSpPr/>
          <p:nvPr/>
        </p:nvSpPr>
        <p:spPr>
          <a:xfrm>
            <a:off x="635308" y="2446379"/>
            <a:ext cx="8719054" cy="9687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121212"/>
                </a:solidFill>
                <a:latin typeface="+mn-ea"/>
              </a:rPr>
              <a:t>解法： 维护一个单调递增栈，若当前数据小于栈顶的数据，说明栈顶元素遇</a:t>
            </a:r>
            <a:endParaRPr lang="en-US" altLang="zh-CN" sz="2000" dirty="0">
              <a:solidFill>
                <a:srgbClr val="121212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121212"/>
                </a:solidFill>
                <a:latin typeface="+mn-ea"/>
              </a:rPr>
              <a:t>到了第一个比他小的元素，记录结果并且维护单调递增栈。</a:t>
            </a:r>
            <a:endParaRPr lang="zh-CN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87609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99AE107-6E57-4242-A763-0C4026B0B83B}"/>
              </a:ext>
            </a:extLst>
          </p:cNvPr>
          <p:cNvSpPr/>
          <p:nvPr/>
        </p:nvSpPr>
        <p:spPr>
          <a:xfrm>
            <a:off x="623525" y="370761"/>
            <a:ext cx="38779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latin typeface="+mn-ea"/>
              </a:rPr>
              <a:t>队列相关：单调队列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A6A65AC-816A-497E-8C1F-CF58D8233284}"/>
              </a:ext>
            </a:extLst>
          </p:cNvPr>
          <p:cNvSpPr/>
          <p:nvPr/>
        </p:nvSpPr>
        <p:spPr>
          <a:xfrm>
            <a:off x="638626" y="1274247"/>
            <a:ext cx="78035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121212"/>
                </a:solidFill>
                <a:latin typeface="+mn-ea"/>
              </a:rPr>
              <a:t>与单调栈相似，对队列进行操作的时候需要维护队列内的单调性。</a:t>
            </a:r>
            <a:endParaRPr lang="en-US" altLang="zh-CN" sz="2000" dirty="0">
              <a:solidFill>
                <a:srgbClr val="121212"/>
              </a:solidFill>
              <a:latin typeface="+mn-ea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4D841B7-4E98-46C6-9BBA-87393FD53D91}"/>
              </a:ext>
            </a:extLst>
          </p:cNvPr>
          <p:cNvSpPr/>
          <p:nvPr/>
        </p:nvSpPr>
        <p:spPr>
          <a:xfrm>
            <a:off x="638626" y="1974456"/>
            <a:ext cx="78035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121212"/>
                </a:solidFill>
                <a:latin typeface="+mn-ea"/>
              </a:rPr>
              <a:t>例如使用数组</a:t>
            </a:r>
            <a:r>
              <a:rPr lang="en-US" altLang="zh-CN" sz="2000" dirty="0">
                <a:solidFill>
                  <a:srgbClr val="121212"/>
                </a:solidFill>
                <a:latin typeface="+mn-ea"/>
              </a:rPr>
              <a:t>[2,5,7,3,2,7]</a:t>
            </a:r>
            <a:r>
              <a:rPr lang="zh-CN" altLang="en-US" sz="2000" dirty="0">
                <a:solidFill>
                  <a:srgbClr val="121212"/>
                </a:solidFill>
                <a:latin typeface="+mn-ea"/>
              </a:rPr>
              <a:t>构造单调递减队列。</a:t>
            </a:r>
            <a:endParaRPr lang="en-US" altLang="zh-CN" sz="2000" dirty="0">
              <a:solidFill>
                <a:srgbClr val="121212"/>
              </a:solidFill>
              <a:latin typeface="+mn-ea"/>
            </a:endParaRPr>
          </a:p>
        </p:txBody>
      </p: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12B6472F-1500-4EF1-B537-7D12229E52BA}"/>
              </a:ext>
            </a:extLst>
          </p:cNvPr>
          <p:cNvGrpSpPr/>
          <p:nvPr/>
        </p:nvGrpSpPr>
        <p:grpSpPr>
          <a:xfrm>
            <a:off x="2243702" y="2726352"/>
            <a:ext cx="6387196" cy="1364778"/>
            <a:chOff x="2080727" y="4054518"/>
            <a:chExt cx="6387196" cy="1364778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C0A05F70-6B04-4BF3-AC72-374285E9250F}"/>
                </a:ext>
              </a:extLst>
            </p:cNvPr>
            <p:cNvSpPr/>
            <p:nvPr/>
          </p:nvSpPr>
          <p:spPr>
            <a:xfrm>
              <a:off x="2080727" y="4060744"/>
              <a:ext cx="662474" cy="135543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+mn-ea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52D193BE-2476-401C-A2C1-009F27D60D4C}"/>
                </a:ext>
              </a:extLst>
            </p:cNvPr>
            <p:cNvSpPr/>
            <p:nvPr/>
          </p:nvSpPr>
          <p:spPr>
            <a:xfrm>
              <a:off x="2122715" y="5077781"/>
              <a:ext cx="578498" cy="3384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+mn-ea"/>
                </a:rPr>
                <a:t>2</a:t>
              </a:r>
              <a:endParaRPr lang="zh-CN" altLang="en-US" dirty="0">
                <a:latin typeface="+mn-ea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F4E3E846-2674-4006-8AB0-4E6CEACCF8A1}"/>
                </a:ext>
              </a:extLst>
            </p:cNvPr>
            <p:cNvSpPr/>
            <p:nvPr/>
          </p:nvSpPr>
          <p:spPr>
            <a:xfrm>
              <a:off x="3200300" y="4060742"/>
              <a:ext cx="662474" cy="135543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+mn-ea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B01371A4-262A-4A1B-8EB1-95768D33C862}"/>
                </a:ext>
              </a:extLst>
            </p:cNvPr>
            <p:cNvSpPr/>
            <p:nvPr/>
          </p:nvSpPr>
          <p:spPr>
            <a:xfrm>
              <a:off x="3236062" y="5080895"/>
              <a:ext cx="578498" cy="3384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+mn-ea"/>
                </a:rPr>
                <a:t>5</a:t>
              </a:r>
              <a:endParaRPr lang="zh-CN" altLang="en-US" dirty="0">
                <a:latin typeface="+mn-ea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9FC30AFF-A5AD-4499-9DE4-8B72C77CE34B}"/>
                </a:ext>
              </a:extLst>
            </p:cNvPr>
            <p:cNvSpPr/>
            <p:nvPr/>
          </p:nvSpPr>
          <p:spPr>
            <a:xfrm>
              <a:off x="4338535" y="4060742"/>
              <a:ext cx="662474" cy="13554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+mn-ea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3F73A59A-93A0-42A5-8398-0FB81AC6D4C1}"/>
                </a:ext>
              </a:extLst>
            </p:cNvPr>
            <p:cNvSpPr/>
            <p:nvPr/>
          </p:nvSpPr>
          <p:spPr>
            <a:xfrm>
              <a:off x="4377402" y="5074665"/>
              <a:ext cx="578498" cy="3384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+mn-ea"/>
                </a:rPr>
                <a:t>7</a:t>
              </a:r>
              <a:endParaRPr lang="zh-CN" altLang="en-US" dirty="0">
                <a:latin typeface="+mn-ea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85E895CF-E66E-478D-AA8E-0A0A1268D75F}"/>
                </a:ext>
              </a:extLst>
            </p:cNvPr>
            <p:cNvSpPr/>
            <p:nvPr/>
          </p:nvSpPr>
          <p:spPr>
            <a:xfrm>
              <a:off x="5476769" y="4060740"/>
              <a:ext cx="662474" cy="135544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+mn-ea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503FBCE9-1625-4FE8-967E-AB07B63A273F}"/>
                </a:ext>
              </a:extLst>
            </p:cNvPr>
            <p:cNvSpPr/>
            <p:nvPr/>
          </p:nvSpPr>
          <p:spPr>
            <a:xfrm>
              <a:off x="5515636" y="5074661"/>
              <a:ext cx="578498" cy="3384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+mn-ea"/>
                </a:rPr>
                <a:t>7</a:t>
              </a:r>
              <a:endParaRPr lang="zh-CN" altLang="en-US" dirty="0">
                <a:latin typeface="+mn-ea"/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ECEC0D91-A018-4412-8E29-C67F4B95D6A0}"/>
                </a:ext>
              </a:extLst>
            </p:cNvPr>
            <p:cNvSpPr/>
            <p:nvPr/>
          </p:nvSpPr>
          <p:spPr>
            <a:xfrm>
              <a:off x="5528071" y="4695216"/>
              <a:ext cx="578498" cy="3384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+mn-ea"/>
                </a:rPr>
                <a:t>3</a:t>
              </a:r>
              <a:endParaRPr lang="zh-CN" altLang="en-US" dirty="0">
                <a:latin typeface="+mn-ea"/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B6843EEA-5D6C-4628-B466-67A91E8C7087}"/>
                </a:ext>
              </a:extLst>
            </p:cNvPr>
            <p:cNvSpPr/>
            <p:nvPr/>
          </p:nvSpPr>
          <p:spPr>
            <a:xfrm>
              <a:off x="6678433" y="4060740"/>
              <a:ext cx="662474" cy="135544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+mn-ea"/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AA32050B-7143-47F0-B8D5-C7DC5B99C6D4}"/>
                </a:ext>
              </a:extLst>
            </p:cNvPr>
            <p:cNvSpPr/>
            <p:nvPr/>
          </p:nvSpPr>
          <p:spPr>
            <a:xfrm>
              <a:off x="6717300" y="5074661"/>
              <a:ext cx="578498" cy="3384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+mn-ea"/>
                </a:rPr>
                <a:t>7</a:t>
              </a:r>
              <a:endParaRPr lang="zh-CN" altLang="en-US" dirty="0">
                <a:latin typeface="+mn-ea"/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3A603438-48E2-474F-B987-080C87A5F405}"/>
                </a:ext>
              </a:extLst>
            </p:cNvPr>
            <p:cNvSpPr/>
            <p:nvPr/>
          </p:nvSpPr>
          <p:spPr>
            <a:xfrm>
              <a:off x="6729735" y="4695216"/>
              <a:ext cx="578498" cy="3384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+mn-ea"/>
                </a:rPr>
                <a:t>3</a:t>
              </a:r>
              <a:endParaRPr lang="zh-CN" altLang="en-US" dirty="0">
                <a:latin typeface="+mn-ea"/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66061FF9-98D0-493F-90AA-AB7A06CFCDC5}"/>
                </a:ext>
              </a:extLst>
            </p:cNvPr>
            <p:cNvSpPr/>
            <p:nvPr/>
          </p:nvSpPr>
          <p:spPr>
            <a:xfrm>
              <a:off x="6723510" y="4306442"/>
              <a:ext cx="578498" cy="3384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+mn-ea"/>
                </a:rPr>
                <a:t>2</a:t>
              </a:r>
              <a:endParaRPr lang="zh-CN" altLang="en-US" dirty="0">
                <a:latin typeface="+mn-ea"/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F7DB1E63-2810-4486-AA65-E2D96CED6A35}"/>
                </a:ext>
              </a:extLst>
            </p:cNvPr>
            <p:cNvSpPr/>
            <p:nvPr/>
          </p:nvSpPr>
          <p:spPr>
            <a:xfrm>
              <a:off x="7805449" y="4054518"/>
              <a:ext cx="662474" cy="135544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+mn-ea"/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92A53A87-FEC3-44E5-9B0D-486A4E19719F}"/>
                </a:ext>
              </a:extLst>
            </p:cNvPr>
            <p:cNvSpPr/>
            <p:nvPr/>
          </p:nvSpPr>
          <p:spPr>
            <a:xfrm>
              <a:off x="7844316" y="5068439"/>
              <a:ext cx="578498" cy="3384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+mn-ea"/>
                </a:rPr>
                <a:t>7</a:t>
              </a:r>
              <a:endParaRPr lang="zh-CN" altLang="en-US" dirty="0">
                <a:latin typeface="+mn-ea"/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BB2198FD-1E6E-4E33-824F-D13A39B83680}"/>
                </a:ext>
              </a:extLst>
            </p:cNvPr>
            <p:cNvSpPr/>
            <p:nvPr/>
          </p:nvSpPr>
          <p:spPr>
            <a:xfrm>
              <a:off x="7847423" y="4679663"/>
              <a:ext cx="578498" cy="3384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+mn-ea"/>
                </a:rPr>
                <a:t>7</a:t>
              </a:r>
              <a:endParaRPr lang="zh-CN" altLang="en-US" dirty="0">
                <a:latin typeface="+mn-ea"/>
              </a:endParaRPr>
            </a:p>
          </p:txBody>
        </p:sp>
        <p:sp>
          <p:nvSpPr>
            <p:cNvPr id="47" name="箭头: 右 46">
              <a:extLst>
                <a:ext uri="{FF2B5EF4-FFF2-40B4-BE49-F238E27FC236}">
                  <a16:creationId xmlns:a16="http://schemas.microsoft.com/office/drawing/2014/main" id="{38D81C76-ED51-432D-99D5-47CE445B96EF}"/>
                </a:ext>
              </a:extLst>
            </p:cNvPr>
            <p:cNvSpPr/>
            <p:nvPr/>
          </p:nvSpPr>
          <p:spPr>
            <a:xfrm>
              <a:off x="2840674" y="4644843"/>
              <a:ext cx="256592" cy="18481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  <p:sp>
          <p:nvSpPr>
            <p:cNvPr id="48" name="箭头: 右 47">
              <a:extLst>
                <a:ext uri="{FF2B5EF4-FFF2-40B4-BE49-F238E27FC236}">
                  <a16:creationId xmlns:a16="http://schemas.microsoft.com/office/drawing/2014/main" id="{4BE0D8DD-FA8F-4959-B033-7C379BFD7FF0}"/>
                </a:ext>
              </a:extLst>
            </p:cNvPr>
            <p:cNvSpPr/>
            <p:nvPr/>
          </p:nvSpPr>
          <p:spPr>
            <a:xfrm>
              <a:off x="4000780" y="4657279"/>
              <a:ext cx="256592" cy="18481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  <p:sp>
          <p:nvSpPr>
            <p:cNvPr id="49" name="箭头: 右 48">
              <a:extLst>
                <a:ext uri="{FF2B5EF4-FFF2-40B4-BE49-F238E27FC236}">
                  <a16:creationId xmlns:a16="http://schemas.microsoft.com/office/drawing/2014/main" id="{5C2B0315-E18A-4140-9A59-9FC3FBAD68C4}"/>
                </a:ext>
              </a:extLst>
            </p:cNvPr>
            <p:cNvSpPr/>
            <p:nvPr/>
          </p:nvSpPr>
          <p:spPr>
            <a:xfrm>
              <a:off x="5083032" y="4644843"/>
              <a:ext cx="256592" cy="18481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  <p:sp>
          <p:nvSpPr>
            <p:cNvPr id="50" name="箭头: 右 49">
              <a:extLst>
                <a:ext uri="{FF2B5EF4-FFF2-40B4-BE49-F238E27FC236}">
                  <a16:creationId xmlns:a16="http://schemas.microsoft.com/office/drawing/2014/main" id="{4F83002F-7346-43F6-AFA6-547DB4E7D67A}"/>
                </a:ext>
              </a:extLst>
            </p:cNvPr>
            <p:cNvSpPr/>
            <p:nvPr/>
          </p:nvSpPr>
          <p:spPr>
            <a:xfrm>
              <a:off x="6274933" y="4657279"/>
              <a:ext cx="256592" cy="18481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  <p:sp>
          <p:nvSpPr>
            <p:cNvPr id="51" name="箭头: 右 50">
              <a:extLst>
                <a:ext uri="{FF2B5EF4-FFF2-40B4-BE49-F238E27FC236}">
                  <a16:creationId xmlns:a16="http://schemas.microsoft.com/office/drawing/2014/main" id="{84906547-ADF8-49F2-858C-FA65ADBBAC9C}"/>
                </a:ext>
              </a:extLst>
            </p:cNvPr>
            <p:cNvSpPr/>
            <p:nvPr/>
          </p:nvSpPr>
          <p:spPr>
            <a:xfrm>
              <a:off x="7476006" y="4651115"/>
              <a:ext cx="256592" cy="18481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</p:grpSp>
      <p:sp>
        <p:nvSpPr>
          <p:cNvPr id="53" name="矩形 52">
            <a:extLst>
              <a:ext uri="{FF2B5EF4-FFF2-40B4-BE49-F238E27FC236}">
                <a16:creationId xmlns:a16="http://schemas.microsoft.com/office/drawing/2014/main" id="{0347CDEC-CE5C-4CB3-A985-76E47486410D}"/>
              </a:ext>
            </a:extLst>
          </p:cNvPr>
          <p:cNvSpPr/>
          <p:nvPr/>
        </p:nvSpPr>
        <p:spPr>
          <a:xfrm>
            <a:off x="638626" y="4853993"/>
            <a:ext cx="780350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121212"/>
                </a:solidFill>
                <a:latin typeface="+mn-ea"/>
              </a:rPr>
              <a:t>解决求某个区间内的最大或者最小值的问题。</a:t>
            </a:r>
            <a:endParaRPr lang="en-US" altLang="zh-CN" sz="2000" dirty="0">
              <a:solidFill>
                <a:srgbClr val="121212"/>
              </a:solidFill>
              <a:latin typeface="+mn-ea"/>
            </a:endParaRPr>
          </a:p>
          <a:p>
            <a:endParaRPr lang="en-US" altLang="zh-CN" sz="2000" dirty="0">
              <a:solidFill>
                <a:srgbClr val="121212"/>
              </a:solidFill>
              <a:latin typeface="+mn-ea"/>
            </a:endParaRPr>
          </a:p>
          <a:p>
            <a:r>
              <a:rPr lang="zh-CN" altLang="en-US" sz="2000" dirty="0">
                <a:solidFill>
                  <a:srgbClr val="121212"/>
                </a:solidFill>
                <a:latin typeface="+mn-ea"/>
              </a:rPr>
              <a:t>可以从队列尾部删除元素，也可以从队列首部删除过期元素。</a:t>
            </a:r>
            <a:endParaRPr lang="en-US" altLang="zh-CN" sz="2000" dirty="0">
              <a:solidFill>
                <a:srgbClr val="121212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60287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4710373-5C80-4DBA-98EA-B8991A35E831}"/>
              </a:ext>
            </a:extLst>
          </p:cNvPr>
          <p:cNvSpPr/>
          <p:nvPr/>
        </p:nvSpPr>
        <p:spPr>
          <a:xfrm>
            <a:off x="623525" y="1007770"/>
            <a:ext cx="1077063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题目：给定一个数组 nums，有一个大小为 k 的滑动窗口从数组的最左侧移动到数组的最右侧。你只可以看到在滑动窗口内的 k 个数字。滑动窗口每次只向右移动一位。返回滑动窗口中的最大值。</a:t>
            </a:r>
            <a:r>
              <a:rPr lang="zh-CN" altLang="en-US" dirty="0">
                <a:solidFill>
                  <a:srgbClr val="262626"/>
                </a:solidFill>
                <a:latin typeface="-apple-system"/>
              </a:rPr>
              <a:t>你能在线性时间复杂度内解决此题吗？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88D6F6A-81A9-4670-873A-1AA3FF3D3B38}"/>
              </a:ext>
            </a:extLst>
          </p:cNvPr>
          <p:cNvSpPr/>
          <p:nvPr/>
        </p:nvSpPr>
        <p:spPr>
          <a:xfrm>
            <a:off x="9929842" y="6355203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262626"/>
                </a:solidFill>
                <a:latin typeface="-apple-system"/>
                <a:hlinkClick r:id="rId3"/>
              </a:rPr>
              <a:t>239. </a:t>
            </a:r>
            <a:r>
              <a:rPr lang="zh-CN" altLang="en-US" dirty="0">
                <a:solidFill>
                  <a:srgbClr val="262626"/>
                </a:solidFill>
                <a:latin typeface="-apple-system"/>
                <a:hlinkClick r:id="rId3"/>
              </a:rPr>
              <a:t>滑动窗口最大值</a:t>
            </a:r>
            <a:endParaRPr lang="zh-CN" altLang="en-US" b="0" i="0" dirty="0">
              <a:solidFill>
                <a:srgbClr val="262626"/>
              </a:solidFill>
              <a:effectLst/>
              <a:latin typeface="-apple-system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CC72694-2052-44A5-A0C5-51D690A61F11}"/>
              </a:ext>
            </a:extLst>
          </p:cNvPr>
          <p:cNvSpPr/>
          <p:nvPr/>
        </p:nvSpPr>
        <p:spPr>
          <a:xfrm>
            <a:off x="623525" y="2038870"/>
            <a:ext cx="51235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例如：</a:t>
            </a:r>
            <a:r>
              <a:rPr lang="en-US" altLang="zh-CN" dirty="0" err="1">
                <a:solidFill>
                  <a:srgbClr val="121212"/>
                </a:solidFill>
                <a:latin typeface="-apple-system"/>
              </a:rPr>
              <a:t>nums</a:t>
            </a:r>
            <a:r>
              <a:rPr lang="en-US" altLang="zh-CN" dirty="0">
                <a:solidFill>
                  <a:srgbClr val="121212"/>
                </a:solidFill>
                <a:latin typeface="-apple-system"/>
              </a:rPr>
              <a:t> = [1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，</a:t>
            </a:r>
            <a:r>
              <a:rPr lang="en-US" altLang="zh-CN" dirty="0">
                <a:solidFill>
                  <a:srgbClr val="121212"/>
                </a:solidFill>
                <a:latin typeface="-apple-system"/>
              </a:rPr>
              <a:t>3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，</a:t>
            </a:r>
            <a:r>
              <a:rPr lang="en-US" altLang="zh-CN" dirty="0">
                <a:solidFill>
                  <a:srgbClr val="121212"/>
                </a:solidFill>
                <a:latin typeface="-apple-system"/>
              </a:rPr>
              <a:t>-1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，</a:t>
            </a:r>
            <a:r>
              <a:rPr lang="en-US" altLang="zh-CN" dirty="0">
                <a:solidFill>
                  <a:srgbClr val="121212"/>
                </a:solidFill>
                <a:latin typeface="-apple-system"/>
              </a:rPr>
              <a:t>-3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，</a:t>
            </a:r>
            <a:r>
              <a:rPr lang="en-US" altLang="zh-CN" dirty="0">
                <a:solidFill>
                  <a:srgbClr val="121212"/>
                </a:solidFill>
                <a:latin typeface="-apple-system"/>
              </a:rPr>
              <a:t>5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，</a:t>
            </a:r>
            <a:r>
              <a:rPr lang="en-US" altLang="zh-CN" dirty="0">
                <a:solidFill>
                  <a:srgbClr val="121212"/>
                </a:solidFill>
                <a:latin typeface="-apple-system"/>
              </a:rPr>
              <a:t>3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，</a:t>
            </a:r>
            <a:r>
              <a:rPr lang="en-US" altLang="zh-CN" dirty="0">
                <a:solidFill>
                  <a:srgbClr val="121212"/>
                </a:solidFill>
                <a:latin typeface="-apple-system"/>
              </a:rPr>
              <a:t>6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，</a:t>
            </a:r>
            <a:r>
              <a:rPr lang="en-US" altLang="zh-CN" dirty="0">
                <a:solidFill>
                  <a:srgbClr val="121212"/>
                </a:solidFill>
                <a:latin typeface="-apple-system"/>
              </a:rPr>
              <a:t>7]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，</a:t>
            </a:r>
            <a:r>
              <a:rPr lang="en-US" altLang="zh-CN" dirty="0">
                <a:solidFill>
                  <a:srgbClr val="121212"/>
                </a:solidFill>
                <a:latin typeface="-apple-system"/>
              </a:rPr>
              <a:t>k = 3</a:t>
            </a:r>
            <a:endParaRPr lang="zh-CN" altLang="en-US" dirty="0"/>
          </a:p>
        </p:txBody>
      </p:sp>
      <p:graphicFrame>
        <p:nvGraphicFramePr>
          <p:cNvPr id="30" name="表格 29">
            <a:extLst>
              <a:ext uri="{FF2B5EF4-FFF2-40B4-BE49-F238E27FC236}">
                <a16:creationId xmlns:a16="http://schemas.microsoft.com/office/drawing/2014/main" id="{0A3DB812-E262-4B86-BB9F-C488A2FB50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1235176"/>
              </p:ext>
            </p:extLst>
          </p:nvPr>
        </p:nvGraphicFramePr>
        <p:xfrm>
          <a:off x="648451" y="3837120"/>
          <a:ext cx="10770638" cy="2590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9818">
                  <a:extLst>
                    <a:ext uri="{9D8B030D-6E8A-4147-A177-3AD203B41FA5}">
                      <a16:colId xmlns:a16="http://schemas.microsoft.com/office/drawing/2014/main" val="3871628013"/>
                    </a:ext>
                  </a:extLst>
                </a:gridCol>
                <a:gridCol w="1299818">
                  <a:extLst>
                    <a:ext uri="{9D8B030D-6E8A-4147-A177-3AD203B41FA5}">
                      <a16:colId xmlns:a16="http://schemas.microsoft.com/office/drawing/2014/main" val="749601739"/>
                    </a:ext>
                  </a:extLst>
                </a:gridCol>
                <a:gridCol w="1592235">
                  <a:extLst>
                    <a:ext uri="{9D8B030D-6E8A-4147-A177-3AD203B41FA5}">
                      <a16:colId xmlns:a16="http://schemas.microsoft.com/office/drawing/2014/main" val="2613637394"/>
                    </a:ext>
                  </a:extLst>
                </a:gridCol>
                <a:gridCol w="1826750">
                  <a:extLst>
                    <a:ext uri="{9D8B030D-6E8A-4147-A177-3AD203B41FA5}">
                      <a16:colId xmlns:a16="http://schemas.microsoft.com/office/drawing/2014/main" val="1013881369"/>
                    </a:ext>
                  </a:extLst>
                </a:gridCol>
                <a:gridCol w="2166596">
                  <a:extLst>
                    <a:ext uri="{9D8B030D-6E8A-4147-A177-3AD203B41FA5}">
                      <a16:colId xmlns:a16="http://schemas.microsoft.com/office/drawing/2014/main" val="3960300161"/>
                    </a:ext>
                  </a:extLst>
                </a:gridCol>
                <a:gridCol w="2585421">
                  <a:extLst>
                    <a:ext uri="{9D8B030D-6E8A-4147-A177-3AD203B41FA5}">
                      <a16:colId xmlns:a16="http://schemas.microsoft.com/office/drawing/2014/main" val="16248061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dirty="0"/>
                        <a:t>序号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进栈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出栈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窗口元素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栈中元素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结果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0476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3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3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5602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-1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-3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3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-1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-3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324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-1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-3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-1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-3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3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0004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-3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5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3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5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227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3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3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5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5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921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6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3</a:t>
                      </a:r>
                      <a:r>
                        <a:rPr lang="zh-CN" altLang="en-US" dirty="0"/>
                        <a:t> ，</a:t>
                      </a:r>
                      <a:r>
                        <a:rPr lang="en-US" altLang="zh-CN" dirty="0"/>
                        <a:t>5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5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6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3924792"/>
                  </a:ext>
                </a:extLst>
              </a:tr>
            </a:tbl>
          </a:graphicData>
        </a:graphic>
      </p:graphicFrame>
      <p:sp>
        <p:nvSpPr>
          <p:cNvPr id="32" name="矩形 31">
            <a:extLst>
              <a:ext uri="{FF2B5EF4-FFF2-40B4-BE49-F238E27FC236}">
                <a16:creationId xmlns:a16="http://schemas.microsoft.com/office/drawing/2014/main" id="{1C78D863-E3F5-4912-8A2C-CFD5610CCEDC}"/>
              </a:ext>
            </a:extLst>
          </p:cNvPr>
          <p:cNvSpPr/>
          <p:nvPr/>
        </p:nvSpPr>
        <p:spPr>
          <a:xfrm>
            <a:off x="572451" y="364040"/>
            <a:ext cx="38779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latin typeface="+mn-ea"/>
              </a:rPr>
              <a:t>队列相关：单调队列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6BDF40F2-13B2-4E7D-80DE-6F513F830AA4}"/>
              </a:ext>
            </a:extLst>
          </p:cNvPr>
          <p:cNvSpPr/>
          <p:nvPr/>
        </p:nvSpPr>
        <p:spPr>
          <a:xfrm>
            <a:off x="623525" y="2377733"/>
            <a:ext cx="9706503" cy="13428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121212"/>
                </a:solidFill>
                <a:latin typeface="+mn-ea"/>
              </a:rPr>
              <a:t>解法： </a:t>
            </a:r>
            <a:r>
              <a:rPr lang="zh-CN" altLang="en-US" dirty="0">
                <a:solidFill>
                  <a:srgbClr val="121212"/>
                </a:solidFill>
                <a:latin typeface="+mn-ea"/>
              </a:rPr>
              <a:t>维护窗口数据的单调递减队列，队列头即是当前窗口的最大值。</a:t>
            </a:r>
            <a:endParaRPr lang="en-US" altLang="zh-CN" dirty="0">
              <a:solidFill>
                <a:srgbClr val="121212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121212"/>
                </a:solidFill>
                <a:latin typeface="+mn-ea"/>
              </a:rPr>
              <a:t>            </a:t>
            </a:r>
            <a:r>
              <a:rPr lang="zh-CN" altLang="en-US" dirty="0">
                <a:solidFill>
                  <a:srgbClr val="121212"/>
                </a:solidFill>
                <a:latin typeface="+mn-ea"/>
              </a:rPr>
              <a:t>更新队列方法，窗口滑动时，若移除窗口的值等于队列头的值，则从队列头弹出元素，</a:t>
            </a:r>
            <a:endParaRPr lang="en-US" altLang="zh-CN" dirty="0">
              <a:solidFill>
                <a:srgbClr val="121212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121212"/>
                </a:solidFill>
                <a:latin typeface="+mn-ea"/>
              </a:rPr>
              <a:t>            </a:t>
            </a:r>
            <a:r>
              <a:rPr lang="zh-CN" altLang="en-US" dirty="0">
                <a:solidFill>
                  <a:srgbClr val="121212"/>
                </a:solidFill>
                <a:latin typeface="+mn-ea"/>
              </a:rPr>
              <a:t>窗口进入的新元素按照维护单调递减栈的规则加入栈。</a:t>
            </a:r>
            <a:endParaRPr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73155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535</TotalTime>
  <Words>1078</Words>
  <Application>Microsoft Office PowerPoint</Application>
  <PresentationFormat>宽屏</PresentationFormat>
  <Paragraphs>160</Paragraphs>
  <Slides>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-apple-system</vt:lpstr>
      <vt:lpstr>Optima-Regular</vt:lpstr>
      <vt:lpstr>等线</vt:lpstr>
      <vt:lpstr>等线 Light</vt:lpstr>
      <vt:lpstr>Arial</vt:lpstr>
      <vt:lpstr>Courier New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User</dc:creator>
  <cp:lastModifiedBy>微软用户</cp:lastModifiedBy>
  <cp:revision>27</cp:revision>
  <dcterms:created xsi:type="dcterms:W3CDTF">2020-11-03T10:17:47Z</dcterms:created>
  <dcterms:modified xsi:type="dcterms:W3CDTF">2020-11-03T20:13:09Z</dcterms:modified>
</cp:coreProperties>
</file>