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6T05:45:27.08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546-627 56 0,'-5'0'24'0,"5"0"-18"0,0 0 11 0,0 0 4 0,0 0 4 16,0 0 2-1,0 0-1-15,0 0-1 0,0 0-10 16,0 0-2-16,0 0 2 16,0 12 0-16,0 3-8 15,0 5-2-15,0 3 1 0,0 5 1 16,0 7 1-16,-4-4-2 15,-1 0-1-15,1 0-1 16,0 0 2-16,-1-3-1 16,1-9 2-16,-1-3-2 15,1-4 2-15,0-5-4 16,4-3 0-16,0-8-1 16,0-3-2-16,0-5 1 15,4-8-1-15,5-3-5 16,0-4-1-16,4-8-2 0,4-1 0 15,1 1 2-15,4 8 4 16,0 0 1-16,0 3 3 16,0 1-1-16,-5 7 2 15,1 5 7-15,-1-1 3 16,-4 0-2-16,1 4-1 16,-6 5-2-16,1-1 2 15,0 4-5-15,0 4-3 16,-5 3-1-16,0 5-1 15,1 8-3-15,-1 3 2 16,-4 4 3-16,0 8 3 16,0 4-2-16,-4 4-2 15,4 0 2-15,-5 4 0 0,1-8-4 16,0-4-1-16,4 0 1 16,0-8 0-16,0 1 1 15,0-5 0-15,4-7-11 16,5-1-3-16,8-7-35 15,5-8-13-15,0-12-32 16</inkml:trace>
  <inkml:trace contextRef="#ctx0" brushRef="#br0" timeOffset="-1986.35">-3 79 132 0,'0'-4'49'0,"0"4"-38"0,0 0 6 0,0 0 1 0,0 0-10 15,5 0-2-15,-1 0 11 16,0 0 8-16,5-4-12 15,0 4-3-15,0 0-2 0,-1-4 4 16,6 4 3-16,3 0-6 16,9 4-1-16,5 0 2 15,9-4 4-15,4 0-6 16,4 0 0-16,4 0 0 16,1-4 2-16,0 0-5 0,4 0-1 15,4 0 0-15,1-3 2 16,3 3 1-16,1 0 1 15,4-4-2-15,-4 4-1 16,-4-4-1-16,-10 4 0 16,-3 1-2-16,-6-1-2 15,-3 0 1-15,-9 0 1 16,-5 0-1-16,-4 4-1 16,-5 0 1-16,-3 0-1 15,-6 0 0-15,1 0 0 16,-9 0-18-16,0 4-8 15,-9 4-28-15,-4 3-11 0,0 1-39 16</inkml:trace>
  <inkml:trace contextRef="#ctx0" brushRef="#br0" timeOffset="-900.31">195 325 80 0,'0'-4'33'0,"0"0"-26"0,0 4 7 0,0 0 3 0,0 0 4 16,0 0 2-16,0 0 1 15,0 0 2-15,0 0-8 16,0 0 0-16,0 0-11 16,4 8 0-16,0-1 0 0,1 5-1 15,-1 0 1-15,1 7 0 16,-1 5 3-16,-4-1-5 15,0 4-1-15,0 1 0 16,-4 3 0-16,-1 0 0 16,-4 0 2-16,1-3-1 15,3-5 0-15,1-4-1 16,-1-3 0-16,1-4-2 16,0-1-2-16,4-3 1 0,0-8-1 15,4-4-3-15,5 0 2 16,0-3-1-16,-1-5-2 15,6-4 3-15,-1-3 2 16,4-5-2-16,1 1 0 16,4-4 1-16,0 3 0 15,0 1-3-15,0 3 2 16,-5 5 1-16,1 3 2 16,-1 4-1-16,1 4-1 15,-5 4 3-15,0 4 0 16,-4 8 3-16,0 4 1 15,-1-1-3-15,-3 9-1 16,-1-1-1-16,1 0 1 0,-5 1-2 16,0-1-1-16,0 1 1 15,0-5 1-15,0-3-3 16,0-5 0-16,0-3 3 16,0-4 1-16,0-4 1 15,4-8-2 1,0-3-2-16,5-5-4 15,4-7 0-15,0-5-3 16,5 1 2-16,0-4 1 16,3 0-1-16,1 3 1 15,0 5 3-15,0 3 0 16,0 5 3-16,0 3 3 16,-4 4 2-16,-1 5-3 0,1 3-1 15,-1 0 3 1,1 7 3-16,4 5 0 0,-5 4 0 15,-3 7-3-15,-1 0 1 16,-5 5-2-16,1 3 0 16,-4-4-3-16,-1 0-2 15,-4 1 1-15,0-5 1 16,0-3-1-16,4-9-1 16,-4 1-13-16,5-16-52 15,-1-11-10 1,-4-24-30-1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6T05:45:28.09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-3 1700 68 0,'0'-8'27'0,"0"5"-21"0,9-13 3 15,-5 8-1-15,1 0 0 16,3-3 2-16,6-5 4 16,-1-3 1-16,0-9-6 15,0 1-1-15,5-8 0 16,4-4 0-16,4-4-2 16,5-8 1-16,-1 4 0 15,10 1 1-15,4-5-4 16,8 0 8-16,10-7 5 0,-1-1-1 15,5-3 3-15,4-4-4 16,5-9-1-16,4 1-6 16,4-4 0-16,0 12-3 0,5 0 2 15,-5-1-2-15,-4 1 2 16,-4 4-4-16,-9 3-2 16,0 5 0-16,-9-1-1 15,-5 8-3-15,1 4 2 16,-14 8-8-16,-3 4-4 15,-10 0-40-15,0 8-17 16,-13 7-8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6T05:45:29.64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11 104 0,'0'4'38'0,"0"4"-29"0,4-8 6 15,-4 0 2-15,0 0 2 16,0 0 3-16,0 0-8 16,0 0-1-16,0-4-5 15,0 4-3-15,0-4-2 16,0 4-3-16,0-4 3 0,0 0-2 0,0 1 2 16,0 3-4-16,0 0 0 15,0 0 1-15,0 0 2 16,0 0 1-16,0 0 1 15,0-4-5-15,0 4-1 16,0 0-2-16,0 0 3 16,0 0-7-16,0 0 1 15,0 0-37 1,0 0-44-16,5-4 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6T05:45:28.96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0-3 116 0,'-9'-4'44'0,"13"8"-35"0,1 0 3 0,-5-4 0 0,0 0 1 16,4 8 4-16,0-1 0 16,1 5-1-16,-1 0-2 15,1 3 1-15,3 5-8 16,1 3 0-16,4 8 0 0,1 8-1 16,3 0 1-16,1 4-2 15,4 8 0-15,-1 0-1 16,6-1 0-16,-1 5 0 15,0 0 2-15,1 7-1 16,-1 4 0-16,0 1-3 16,1-1-2-16,-1-4 1 0,0 8-1 15,-4 1-3-15,5-9 2 16,-5 0 3-16,0-3 1 16,-1-4-1-16,-3 3 1 15,0 1-2-15,-5-1 2 16,0 4-4-16,0-7-2 15,0 11 2-15,-4-15 2 16,0-4 0-16,-5 0-1 16,1-8 1-16,-5 7 1 15,0-7-1 1,0-3-3-16,0-5 1 16,4-4 1-16,-4-7 2 15,0-1-3-15,4-3 0 0,-4-5-6 16,5-3 0-16,-1 0-19 15,0-8-6-15,5-4-58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6T05:45:45.23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101 2383 72 0,'-4'-4'30'0,"8"8"-24"0,-8 0 13 0,4-4 4 16,0 0-8-16,0 0-1 15,0 0-2-15,0 0 0 16,0 0-4-16,0 0 0 15,0 0-5-15,4 0 0 16,-4 0-1-16,5 4-2 0,-1 0 3 16,0 0 2-16,1 0 2 15,-1 0 3-15,5 0 1 16,0-4 6-16,0 0 1 0,-1-4-9 16,1 0-3-16,0-4-4 15,0 0-2-15,-1-3-2 16,-3-1 1-16,-1 0 1 15,1 4 2-15,-1 1 8 16,-4 3 5-16,-4 0-5 16,-1 4-1-16,-4 8-7 15,-4-1-2-15,0 1 0 16,4 0 0-16,1 0-3 16,-1-4 2-16,0-4 1 15,5 7 2-15,-1 1-6 16,1-4 1-16,4 4-6 15,0 0 1-15,0 0-7 16,0-5-1-16,4 1-9 0,-4-4-2 16,9 0-49-1</inkml:trace>
  <inkml:trace contextRef="#ctx0" brushRef="#br0" timeOffset="-3702.8">62 2340 104 0,'-5'-3'38'0,"1"3"-29"0,8-4 6 0,-4 4 2 15,0 0-5-15,0 0 1 16,0 0 1-16,0 0 1 16,0 0-2-16,0 0 0 15,0 0-7-15,0 4 0 0,-4-1 1 16,4 1-1-16,0-4 1 16,0 0 0-16,0 0 1 0,0 4-2 15,0-4 1 1,0 0-2-16,4 0 2 0,5 0-4 15,-4-4 0-15,-1 0-1 16,0 1 1-16,1-5-2 16,-1 4 2-16,-4 0 2 15,0 4 4-15,0 0-2 16,0 0-2-16,0 8 0 16,0-8-1-16,0 0-2 15,0 0 1-15,0 0 0 16,0 0 1-16,0 0-2 15,0 0 1-15,0 0-2 16,0 0 2-16,0 0-2 16,0 0-1-16,0 0 1 15,0 0-1-15,0 0 2 0,0 0 1 16,0 0-1-16,0 0 1 16,0 4-2-16,0-4 2 15,0 0-4-15,0 0-2 16,0 0-1-16,0 0 3 15,0 4 0-15,0-4 3 16,0 0-3-16,0 0 0 16,0 0-6-16,0 0 0 15,0 0-17-15,-4 0-4 16,-1 0-138 0,10-12 66-1</inkml:trace>
  <inkml:trace contextRef="#ctx0" brushRef="#br0" timeOffset="718.46">610 2454 152 0,'9'3'57'0,"0"1"-44"0,13-4-1 0,-9 0-5 16,4 0 1-16,10 0 5 16,3 0 4-16,6-4 4 0,3 1-11 15,9 3 10-15,5-4 6 0,4 0-8 16,4-4-2-16,10 4-5 15,8-4-2-15,-5 4-5 16,1 0-3-16,-1 1 2 16,1-1 0-16,-5 0-1 15,-4 4 1-15,-5 0-2 16,-4 0-1-16,-8 0-2 16,-10 0 1-16,-4 0-4 15,-8 0 1-15,-10 0-11 16,-8 4-6-16,-9 3-15 15,-13 5-5-15,-9 4-53 16</inkml:trace>
  <inkml:trace contextRef="#ctx0" brushRef="#br0" timeOffset="1546.25">952 2777 180 0,'-8'16'68'15,"12"-12"-52"-15,0-4-5 0,-4 0-4 0,5 8-8 16,-1 3 0-16,1 1 1 16,-5 4 2-16,0 7-1 15,0 0 8-15,-5 5 4 0,1-1-2 16,-1 4 1-16,-3-4-7 16,3-3-1-16,1-5 0 15,0-3 2-15,4-4-3 16,0-5-2-16,0-7-3 15,8-7 1-15,5-5 1 16,1-4 0-16,3-3-3 0,5-5 2 16,0 1-1-16,4 4 0 15,1 3 2-15,8 0 0 16,-4 5-3-16,-1-5 2 16,1 8 1-16,-5-3 2 15,1 7-3-15,-5 4 0 16,-5 0 5-16,1 7 2 15,-5 5 2-15,-4 8 0 16,-5 3 0-16,-4 4 0 16,0 5 0-16,-4-1 0 15,-1-4-2-15,1-4-1 16,4-3-3-16,-5-4 1 16,5-5-2-16,0-3 2 0,0-4-2 15,0-8 2-15,9-4-2 16,0-7-1-16,8-5-4 15,5-3-2-15,0-5-4 16,5 1 1-16,-1 0 0 16,5 0 3-16,-1 3 4 15,-3 5 3-15,-1-1 0 16,-4 8 2-16,0 1 0 16,-5 3 3-16,1 4 1 15,0 8 3-15,-5 4-3 16,0 3 1-16,0 9-3 15,0 3 0-15,-4 5-1 16,0 3 0-16,-5 4-5 16,1 0 1-16,-1-8-2 15,-4 1-2-15,0-9-13 0,0-3-6 16,0-8-30-16,0-12-11 16,0-16-29-1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6T05:45:47.51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70 0 156 0,'0'0'60'0,"5"8"-47"0,-5 8-3 0,0-5-5 16,0 13 6-16,-5 7 5 15,1 4 5-15,-5 8 4 16,0 0-13-16,1-4 0 0,-1-8-1 15,0 0-4-15,0-7-2 16,5-9 0-16,0 1-1 16,-1-8 0-16,5 3 2 15,0-11-3-15,5-3 0 16,-1-5-3-16,5-8-1 16,4-3-6-16,4-9 0 15,5-3-4-15,0-4 2 16,5-8-4-16,-1 8 1 0,5 0 6 15,4 0 3-15,-5 8 0 16,1 3 0-16,-4 5 4 16,-6 7 1-16,-3 4 2 15,-5 8 2-15,0 12 3 16,-4 7 5-16,-5 5 1 16,-4 7 0-16,0 8-3 15,0 4 0-15,0 0-7 16,0 4-1-16,0-8 0 15,0 3 0-15,0 1-5 16,0-4 1-16,0-4 0 16,5-11 0-16,-5-5-14 15,0-3-5-15,0-8-30 16,0-8-11-16,9-20-33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6T05:46:42.82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-144 3560 176 0,'0'-4'66'0,"0"4"-52"0,13-11 3 0,-4 7 0 0,4 0 6 15,4 0 6-15,5 0 2 16,9 4 1-16,4 0-17 16,9 0 2-16,4 4 3 0,0 0-9 15,1 4-1-15,-5 3-8 16,-5 9-4-16,-4-1-4 15,-13 5-1-15,-9 3-3 16,-13 0 1-16,-13 8-2 16,-18 8 2-16,-8 4 5 15,-9 0 4-15,-5 0-1 16,0-4 0-16,5-4-4 16,0-4 1-16,8-4 2 15,10-4 3-15,8-3 0 16,9-9 2-16,8 1 2 0,10-4 2 15,8-1 1-15,13-7 2 16,9-4-3-16,5 0 1 16,3-4-5-16,6 0 0 15,-1-3-3-15,0-1-1 16,1 0 1-16,-6 0 2 16,-3 0-8-16,-1 1-3 15,-4-5-13-15,-8 0-6 16,-5 0-29-16,-5-3-14 15,5-9-22 1</inkml:trace>
  <inkml:trace contextRef="#ctx0" brushRef="#br0" timeOffset="600.39">781 3517 212 0,'-4'4'79'0,"4"-4"-61"0,4 4-10 15,-4-4-2 1,0 16 1-16,0 7 5 0,0 8 3 15,-4 8-8-15,0 12 9 0,-5 11 4 16,0 9-2-16,-4-1 2 16,0-8-9-16,0 1-4 15,-1-9-4-15,1-7-3 16,4-4 1-16,1-12-1 16,3-7-5-16,5-24 3 15,5-8 8 1,3-12-4-16,6-11 0 15,3-20-6-15,5-7-2 16,4-1-4-16,5 1 1 16,4-1 7-16,0 5 3 15,0 7-2-15,-4 4 1 16,-5 8 4-16,1 8 2 0,-5 3 4 16,-5 13 1-16,-4 7-1 15,1 8 1-15,-1 7 0 16,-4 9 1-16,-1 7-4 15,1 4 0-15,4 8-3 16,-4 4 0-16,4 4-6 16,0 0-1-16,1 0 1 15,-1-5 0-15,-5-6-8 16,1-9-4-16,-4-8-22 16,3-30-98-1,-3-24-36 1,-10-24 68-16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6T05:46:41.27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258-570 116 0,'5'0'46'0,"-1"0"-35"0,9 0 7 0,-4-4 4 15,4 0-11-15,5-4-1 16,4-3 5-16,0-9 2 16,4 4-8-16,9-7 1 0,5-4 1 15,8-8-4-15,5-8-2 16,8-8-7-16,-4-11-1 15,0-5-8-15,-4-7-3 16,-5 0 5-16,-9-8 5 0,-4 0 7 16,-8 1 6-16,-10 6-3 15,-3-3 2-15,-10 4-5 16,-8 0 0-16,-10 4 3 16,-3 4 1-16,-10 11 3 15,-3 4 4-15,-5 9 7 16,-5 6 5-16,1 1-3 15,-1 12-2-15,1 7-9 16,-5 5-3-16,-4 7-7 16,4 4-2-16,0 11 0 15,0 9 0-15,0 11-3 16,0 16 2-16,0 8 1 16,5 11 0-16,-1 16 0 0,5 19 0 15,0 8 0-15,4 4 2 16,5-7 1-16,9-5 3 15,3-11-1-15,14-8 2 16,9-12 2-16,9-8 2 16,8-7-5-16,9-12-4 15,5-12-8-15,4-8-1 16,-1-7-21-16,1-8-9 16,9-8-87-1</inkml:trace>
  <inkml:trace contextRef="#ctx0" brushRef="#br0" timeOffset="3529">1000 233 244 0,'0'0'93'0,"4"0"-72"0,5 0-4 0,0 0-7 16,4 0-4-16,9 0 1 15,4 0 5-15,9 0 3 16,5 0-8-16,-1 0-2 0,1-4 1 16,-1 4-3-16,1-4 0 15,-5 4-1-15,-4-3-2 16,-10-1-15-16,-3 0-7 16,-5 0-20-16,-8-4-6 0,-10-4-41 15,-4 1-29 1,-8 3 49-16</inkml:trace>
  <inkml:trace contextRef="#ctx0" brushRef="#br0" timeOffset="3764.4">1158 73 100 0,'-13'-7'38'0,"17"-5"-29"0,0 8-3 16,5 4-1-16,0 0 11 16,0 4 9-16,-1 8 10 15,1 3 3-15,-4 5-9 16,-1 7-5-16,0 8-14 15,-4 4 2-15,0 0 4 0,-4 0-8 16,0 0-4-16,-1-4-3 16,1-4-1-16,-1-3-9 15,1-5-2-15,4-7-14 0,0-5-4 16,0-11-23 0,9-4-48-16,4-3 16 15</inkml:trace>
  <inkml:trace contextRef="#ctx0" brushRef="#br0" timeOffset="3258.73">0 23 200 0,'8'-4'77'0,"10"0"-60"0,4-4-1 15,-5 4-1-15,5 0 0 16,0 4 3-16,9 4 2 0,0 4 0 16,-1 0-11-16,1 3-1 0,0 5-1 15,-5 7-1-15,-4-3-1 16,-4 3-8-16,-14 5 0 16,-8 7-4-16,-14 4 0 15,-8 4 4-15,-5 0 1 16,-4-1 4-16,0 1 1 15,4-4-1-15,5-7-2 16,8-5 5-16,5-4 4 16,9-3-3-16,4-5-1 15,8 1 6-15,10-4 3 16,4-5-5-16,9-3-3 16,4-8-1-16,4-3-1 0,5-5-9 15,0-8-2-15,4-3-5 16,0-4 0-16,-4-4-10 15,-4-5 0-15,-5 1 0 16,-9 0 3-16,-4 8 11 16,-4-4 4-16,-1 7 8 15,-8 5 2-15,-5 3 6 16,1 1 5-16,-5 7-5 16,0-4-2-16,0 8-5 15,0 0-2-15,0 4-8 16,0 12-2-16,0 11 6 15,0 5 5-15,0 3 7 16,-5 4 5-16,1 0-2 0,0 0 2 16,-1 0-9-16,5-7-2 15,0-5-3-15,-4-3-2 16,4-5-2-16,0-3 1 16,0-12 1-16,4-4 0 15,5-12 0-15,4-7 0 16,5-4-3-16,-1-8 0 15,1-4-3-15,4-4 1 16,4 0 1-16,-4 4 2 16,0 8-1-16,-4 3 1 15,-5 9 2-15,0 3 2 16,-4 4 1-16,-1 5 3 16,1 7-3-16,-4 11 0 0,-1 13 1 15,0 7 0-15,1 4 0 16,-1 4 0-16,1 4 0 15,3 0 0-15,1 0-2 16,0 0 1-16,0-8-9 16,4-4-3-16,0-8-6 15,0-3-4-15,-4-8-3 16,4-9 1-16,-4-6-17 16,0-5-5-16,-5-4-60 15</inkml:trace>
  <inkml:trace contextRef="#ctx0" brushRef="#br0" timeOffset="4024.69">1610-94 228 0,'-13'15'88'0,"8"1"-69"0,1 19-7 0,4-12-9 0,0 9 7 15,0 14 7-15,0 5 9 16,0 11 7-16,0 5-18 16,0 3 1-16,-5 8 0 0,5-4-4 15,0-8-2-15,0-7-8 16,0-12-3-16,0-12-14 16,0-8-5-16,0-8-27 15,0-19-10-15,5-27-58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6T05:46:42.21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-245 3049 192 0,'-9'4'74'0,"5"-4"-58"0,8 4-4 0,5-4-4 16,4 4 8-16,4-4 9 16,5 0 1-16,5 0-1 15,3 0-13-15,6 0 1 0,7 0 3 16,10 0-4-16,8 0-2 16,10 4-1-16,12 4 1 15,9 0 4-15,9-5 1 16,4 1-4-16,9 4 1 15,-4 0-5-15,0 0-2 16,-9 0-2-16,-5-1 0 16,-4 1 0-16,-4-4 1 15,-5 4-2-15,-8 0-2 0,-9-4 1 16,-9-1 1-16,-9 5-1 16,-13-4-1-16,-8 0 1 15,-5 0-1-15,-22 4-33 16,-14 0-35-1,-12-5-16-15,-13 5-42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BC9A-EED1-44F6-B647-21F9365A0F9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A44-A94A-45FE-9180-06706E50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9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BC9A-EED1-44F6-B647-21F9365A0F9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A44-A94A-45FE-9180-06706E50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BC9A-EED1-44F6-B647-21F9365A0F9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A44-A94A-45FE-9180-06706E50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18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C6692F-F6AB-45F5-AB64-19BC4209F97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15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B9ADF6-1CD4-4375-B648-3BB4122CC27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48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606328-C91E-4D02-82E0-24E36148E15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90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EA821A-AD12-4481-B64B-702737F4DF3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407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89D712-006C-48FF-BF44-57864CFA503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02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84E95B-C428-452F-9BAC-70A8F658750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819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3B6CAB-DA56-43FC-B538-5C7AEDF816B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18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1AD811-0756-4E19-A639-D10C8A2879F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71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BC9A-EED1-44F6-B647-21F9365A0F9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A44-A94A-45FE-9180-06706E50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46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3F7BF-C6B9-407B-B1B8-B5DE177C3BB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892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2B573A-001D-4A59-8846-B366FB640CA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604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B2E412-B2B6-449B-9DFE-1432C77D707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731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15E090-2631-4097-8C63-61D9F5761B7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788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A587BE-0F33-4680-A549-A7784040B5A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615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FBBE0D-0F3B-4E81-983A-235B64F7B98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15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BC9A-EED1-44F6-B647-21F9365A0F9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A44-A94A-45FE-9180-06706E50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4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BC9A-EED1-44F6-B647-21F9365A0F9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A44-A94A-45FE-9180-06706E50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1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BC9A-EED1-44F6-B647-21F9365A0F9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A44-A94A-45FE-9180-06706E50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7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BC9A-EED1-44F6-B647-21F9365A0F9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A44-A94A-45FE-9180-06706E50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9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BC9A-EED1-44F6-B647-21F9365A0F9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A44-A94A-45FE-9180-06706E50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BC9A-EED1-44F6-B647-21F9365A0F9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A44-A94A-45FE-9180-06706E50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9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BC9A-EED1-44F6-B647-21F9365A0F9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A44-A94A-45FE-9180-06706E50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3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BC9A-EED1-44F6-B647-21F9365A0F9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0BA44-A94A-45FE-9180-06706E50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49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B11B5D-4652-4380-8C42-94AAAC8B126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41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1.e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3.e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0.bin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8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83.emf"/><Relationship Id="rId4" Type="http://schemas.openxmlformats.org/officeDocument/2006/relationships/oleObject" Target="../embeddings/oleObject8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image" Target="../media/image88.wmf"/><Relationship Id="rId7" Type="http://schemas.openxmlformats.org/officeDocument/2006/relationships/image" Target="../media/image90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image" Target="../media/image92.wmf"/><Relationship Id="rId7" Type="http://schemas.openxmlformats.org/officeDocument/2006/relationships/image" Target="../media/image94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9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0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8.emf"/><Relationship Id="rId4" Type="http://schemas.openxmlformats.org/officeDocument/2006/relationships/oleObject" Target="../embeddings/oleObject10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1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image" Target="../media/image111.emf"/><Relationship Id="rId7" Type="http://schemas.openxmlformats.org/officeDocument/2006/relationships/image" Target="../media/image113.w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23.x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1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117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1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120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1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23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2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image" Target="../media/image124.wmf"/><Relationship Id="rId7" Type="http://schemas.openxmlformats.org/officeDocument/2006/relationships/image" Target="../media/image126.w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7" Type="http://schemas.openxmlformats.org/officeDocument/2006/relationships/image" Target="../media/image130.emf"/><Relationship Id="rId2" Type="http://schemas.openxmlformats.org/officeDocument/2006/relationships/oleObject" Target="../embeddings/oleObject12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129.emf"/><Relationship Id="rId4" Type="http://schemas.openxmlformats.org/officeDocument/2006/relationships/oleObject" Target="../embeddings/oleObject12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oleObject" Target="../embeddings/oleObject131.bin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7" Type="http://schemas.openxmlformats.org/officeDocument/2006/relationships/image" Target="../media/image134.e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13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image" Target="../media/image135.emf"/><Relationship Id="rId7" Type="http://schemas.openxmlformats.org/officeDocument/2006/relationships/image" Target="../media/image137.e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36.e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38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44.wmf"/><Relationship Id="rId18" Type="http://schemas.openxmlformats.org/officeDocument/2006/relationships/oleObject" Target="../embeddings/oleObject147.bin"/><Relationship Id="rId26" Type="http://schemas.openxmlformats.org/officeDocument/2006/relationships/oleObject" Target="../embeddings/oleObject151.bin"/><Relationship Id="rId3" Type="http://schemas.openxmlformats.org/officeDocument/2006/relationships/image" Target="../media/image139.wmf"/><Relationship Id="rId21" Type="http://schemas.openxmlformats.org/officeDocument/2006/relationships/image" Target="../media/image148.wmf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146.wmf"/><Relationship Id="rId25" Type="http://schemas.openxmlformats.org/officeDocument/2006/relationships/image" Target="../media/image150.emf"/><Relationship Id="rId2" Type="http://schemas.openxmlformats.org/officeDocument/2006/relationships/oleObject" Target="../embeddings/oleObject139.bin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4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43.wmf"/><Relationship Id="rId24" Type="http://schemas.openxmlformats.org/officeDocument/2006/relationships/oleObject" Target="../embeddings/oleObject150.bin"/><Relationship Id="rId5" Type="http://schemas.openxmlformats.org/officeDocument/2006/relationships/image" Target="../media/image140.wmf"/><Relationship Id="rId15" Type="http://schemas.openxmlformats.org/officeDocument/2006/relationships/image" Target="../media/image145.wmf"/><Relationship Id="rId23" Type="http://schemas.openxmlformats.org/officeDocument/2006/relationships/image" Target="../media/image149.wmf"/><Relationship Id="rId10" Type="http://schemas.openxmlformats.org/officeDocument/2006/relationships/oleObject" Target="../embeddings/oleObject143.bin"/><Relationship Id="rId19" Type="http://schemas.openxmlformats.org/officeDocument/2006/relationships/image" Target="../media/image147.w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145.bin"/><Relationship Id="rId22" Type="http://schemas.openxmlformats.org/officeDocument/2006/relationships/oleObject" Target="../embeddings/oleObject149.bin"/><Relationship Id="rId27" Type="http://schemas.openxmlformats.org/officeDocument/2006/relationships/image" Target="../media/image15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oleObject" Target="../embeddings/oleObject152.bin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3.wmf"/><Relationship Id="rId4" Type="http://schemas.openxmlformats.org/officeDocument/2006/relationships/oleObject" Target="../embeddings/oleObject15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image" Target="../media/image154.emf"/><Relationship Id="rId7" Type="http://schemas.openxmlformats.org/officeDocument/2006/relationships/image" Target="../media/image156.wmf"/><Relationship Id="rId2" Type="http://schemas.openxmlformats.org/officeDocument/2006/relationships/oleObject" Target="../embeddings/oleObject154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56.bin"/><Relationship Id="rId5" Type="http://schemas.openxmlformats.org/officeDocument/2006/relationships/image" Target="../media/image155.e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57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63.wmf"/><Relationship Id="rId3" Type="http://schemas.openxmlformats.org/officeDocument/2006/relationships/image" Target="../media/image158.e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65.emf"/><Relationship Id="rId2" Type="http://schemas.openxmlformats.org/officeDocument/2006/relationships/oleObject" Target="../embeddings/oleObject158.bin"/><Relationship Id="rId16" Type="http://schemas.openxmlformats.org/officeDocument/2006/relationships/oleObject" Target="../embeddings/oleObject165.bin"/><Relationship Id="rId1" Type="http://schemas.openxmlformats.org/officeDocument/2006/relationships/slideLayout" Target="../slideLayouts/slideLayout23.x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62.wmf"/><Relationship Id="rId5" Type="http://schemas.openxmlformats.org/officeDocument/2006/relationships/image" Target="../media/image159.emf"/><Relationship Id="rId15" Type="http://schemas.openxmlformats.org/officeDocument/2006/relationships/image" Target="../media/image164.wmf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164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NULL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3.xml"/><Relationship Id="rId6" Type="http://schemas.openxmlformats.org/officeDocument/2006/relationships/image" Target="NULL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customXml" Target="../ink/ink4.xml"/><Relationship Id="rId1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3.xml"/><Relationship Id="rId6" Type="http://schemas.openxmlformats.org/officeDocument/2006/relationships/image" Target="NULL"/><Relationship Id="rId5" Type="http://schemas.openxmlformats.org/officeDocument/2006/relationships/customXml" Target="../ink/ink8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3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1919289" y="404814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13414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3143251" y="404814"/>
          <a:ext cx="30956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29810" imgH="241195" progId="Equation.DSMT4">
                  <p:embed/>
                </p:oleObj>
              </mc:Choice>
              <mc:Fallback>
                <p:oleObj name="Equation" r:id="rId2" imgW="1129810" imgH="241195" progId="Equation.DSMT4">
                  <p:embed/>
                  <p:pic>
                    <p:nvPicPr>
                      <p:cNvPr id="134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404814"/>
                        <a:ext cx="3095625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58" name="Group 14"/>
          <p:cNvGrpSpPr>
            <a:grpSpLocks/>
          </p:cNvGrpSpPr>
          <p:nvPr/>
        </p:nvGrpSpPr>
        <p:grpSpPr bwMode="auto">
          <a:xfrm>
            <a:off x="2279650" y="1412875"/>
            <a:ext cx="8172450" cy="2025650"/>
            <a:chOff x="476" y="890"/>
            <a:chExt cx="5148" cy="1276"/>
          </a:xfrm>
        </p:grpSpPr>
        <p:graphicFrame>
          <p:nvGraphicFramePr>
            <p:cNvPr id="47112" name="Object 7"/>
            <p:cNvGraphicFramePr>
              <a:graphicFrameLocks noChangeAspect="1"/>
            </p:cNvGraphicFramePr>
            <p:nvPr/>
          </p:nvGraphicFramePr>
          <p:xfrm>
            <a:off x="476" y="1344"/>
            <a:ext cx="5148" cy="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46400" imgH="469900" progId="Equation.DSMT4">
                    <p:embed/>
                  </p:oleObj>
                </mc:Choice>
                <mc:Fallback>
                  <p:oleObj name="Equation" r:id="rId4" imgW="2946400" imgH="469900" progId="Equation.DSMT4">
                    <p:embed/>
                    <p:pic>
                      <p:nvPicPr>
                        <p:cNvPr id="471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344"/>
                          <a:ext cx="5148" cy="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3" name="Text Box 13"/>
            <p:cNvSpPr txBox="1">
              <a:spLocks noChangeArrowheads="1"/>
            </p:cNvSpPr>
            <p:nvPr/>
          </p:nvSpPr>
          <p:spPr bwMode="auto">
            <a:xfrm>
              <a:off x="748" y="890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其中</a:t>
              </a:r>
            </a:p>
          </p:txBody>
        </p:sp>
      </p:grpSp>
      <p:grpSp>
        <p:nvGrpSpPr>
          <p:cNvPr id="134160" name="Group 16"/>
          <p:cNvGrpSpPr>
            <a:grpSpLocks/>
          </p:cNvGrpSpPr>
          <p:nvPr/>
        </p:nvGrpSpPr>
        <p:grpSpPr bwMode="auto">
          <a:xfrm>
            <a:off x="2279651" y="3789364"/>
            <a:ext cx="3743325" cy="1208087"/>
            <a:chOff x="476" y="2387"/>
            <a:chExt cx="2358" cy="761"/>
          </a:xfrm>
        </p:grpSpPr>
        <p:graphicFrame>
          <p:nvGraphicFramePr>
            <p:cNvPr id="47110" name="Object 10"/>
            <p:cNvGraphicFramePr>
              <a:graphicFrameLocks noChangeAspect="1"/>
            </p:cNvGraphicFramePr>
            <p:nvPr/>
          </p:nvGraphicFramePr>
          <p:xfrm>
            <a:off x="1383" y="2478"/>
            <a:ext cx="1451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99753" imgH="393529" progId="Equation.DSMT4">
                    <p:embed/>
                  </p:oleObj>
                </mc:Choice>
                <mc:Fallback>
                  <p:oleObj name="Equation" r:id="rId6" imgW="799753" imgH="393529" progId="Equation.DSMT4">
                    <p:embed/>
                    <p:pic>
                      <p:nvPicPr>
                        <p:cNvPr id="4711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478"/>
                          <a:ext cx="1451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1" name="Text Box 15"/>
            <p:cNvSpPr txBox="1">
              <a:spLocks noChangeArrowheads="1"/>
            </p:cNvSpPr>
            <p:nvPr/>
          </p:nvSpPr>
          <p:spPr bwMode="auto">
            <a:xfrm>
              <a:off x="476" y="2387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6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4"/>
          <p:cNvGraphicFramePr>
            <a:graphicFrameLocks noChangeAspect="1"/>
          </p:cNvGraphicFramePr>
          <p:nvPr/>
        </p:nvGraphicFramePr>
        <p:xfrm>
          <a:off x="1954214" y="260351"/>
          <a:ext cx="871378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62366" imgH="876212" progId="Equation.3">
                  <p:embed/>
                </p:oleObj>
              </mc:Choice>
              <mc:Fallback>
                <p:oleObj name="公式" r:id="rId2" imgW="2962366" imgH="876212" progId="Equation.3">
                  <p:embed/>
                  <p:pic>
                    <p:nvPicPr>
                      <p:cNvPr id="481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4" y="260351"/>
                        <a:ext cx="8713787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6" name="Group 10"/>
          <p:cNvGrpSpPr>
            <a:grpSpLocks/>
          </p:cNvGrpSpPr>
          <p:nvPr/>
        </p:nvGrpSpPr>
        <p:grpSpPr bwMode="auto">
          <a:xfrm>
            <a:off x="1774826" y="2636839"/>
            <a:ext cx="5616575" cy="1152525"/>
            <a:chOff x="158" y="1661"/>
            <a:chExt cx="3538" cy="726"/>
          </a:xfrm>
        </p:grpSpPr>
        <p:sp>
          <p:nvSpPr>
            <p:cNvPr id="48136" name="Text Box 4"/>
            <p:cNvSpPr txBox="1">
              <a:spLocks noChangeArrowheads="1"/>
            </p:cNvSpPr>
            <p:nvPr/>
          </p:nvSpPr>
          <p:spPr bwMode="auto">
            <a:xfrm>
              <a:off x="158" y="1842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解：</a:t>
              </a:r>
            </a:p>
          </p:txBody>
        </p:sp>
        <p:graphicFrame>
          <p:nvGraphicFramePr>
            <p:cNvPr id="48137" name="Object 5"/>
            <p:cNvGraphicFramePr>
              <a:graphicFrameLocks noChangeAspect="1"/>
            </p:cNvGraphicFramePr>
            <p:nvPr/>
          </p:nvGraphicFramePr>
          <p:xfrm>
            <a:off x="1020" y="1661"/>
            <a:ext cx="2676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00200" imgH="431800" progId="Equation.DSMT4">
                    <p:embed/>
                  </p:oleObj>
                </mc:Choice>
                <mc:Fallback>
                  <p:oleObj name="Equation" r:id="rId4" imgW="1600200" imgH="431800" progId="Equation.DSMT4">
                    <p:embed/>
                    <p:pic>
                      <p:nvPicPr>
                        <p:cNvPr id="4813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661"/>
                          <a:ext cx="2676" cy="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919288" y="3933825"/>
          <a:ext cx="874871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800" imgH="419100" progId="Equation.DSMT4">
                  <p:embed/>
                </p:oleObj>
              </mc:Choice>
              <mc:Fallback>
                <p:oleObj name="Equation" r:id="rId6" imgW="3352800" imgH="419100" progId="Equation.DSMT4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933825"/>
                        <a:ext cx="8748712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2116139" y="5157788"/>
            <a:ext cx="4105275" cy="1331912"/>
            <a:chOff x="373" y="3249"/>
            <a:chExt cx="2586" cy="839"/>
          </a:xfrm>
        </p:grpSpPr>
        <p:graphicFrame>
          <p:nvGraphicFramePr>
            <p:cNvPr id="48134" name="Object 7"/>
            <p:cNvGraphicFramePr>
              <a:graphicFrameLocks noChangeAspect="1"/>
            </p:cNvGraphicFramePr>
            <p:nvPr/>
          </p:nvGraphicFramePr>
          <p:xfrm>
            <a:off x="1258" y="3249"/>
            <a:ext cx="1701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77476" imgH="482391" progId="Equation.DSMT4">
                    <p:embed/>
                  </p:oleObj>
                </mc:Choice>
                <mc:Fallback>
                  <p:oleObj name="Equation" r:id="rId8" imgW="977476" imgH="482391" progId="Equation.DSMT4">
                    <p:embed/>
                    <p:pic>
                      <p:nvPicPr>
                        <p:cNvPr id="4813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3249"/>
                          <a:ext cx="1701" cy="8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5" name="Text Box 8"/>
            <p:cNvSpPr txBox="1">
              <a:spLocks noChangeArrowheads="1"/>
            </p:cNvSpPr>
            <p:nvPr/>
          </p:nvSpPr>
          <p:spPr bwMode="auto">
            <a:xfrm>
              <a:off x="373" y="3409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4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774825" y="188914"/>
            <a:ext cx="5607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三、最（极）大似然估计方法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774825" y="908051"/>
            <a:ext cx="8675688" cy="2886075"/>
            <a:chOff x="158" y="572"/>
            <a:chExt cx="5465" cy="1818"/>
          </a:xfrm>
        </p:grpSpPr>
        <p:graphicFrame>
          <p:nvGraphicFramePr>
            <p:cNvPr id="49160" name="Object 4"/>
            <p:cNvGraphicFramePr>
              <a:graphicFrameLocks noChangeAspect="1"/>
            </p:cNvGraphicFramePr>
            <p:nvPr/>
          </p:nvGraphicFramePr>
          <p:xfrm>
            <a:off x="158" y="572"/>
            <a:ext cx="5465" cy="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276594" imgH="457438" progId="Equation.3">
                    <p:embed/>
                  </p:oleObj>
                </mc:Choice>
                <mc:Fallback>
                  <p:oleObj name="公式" r:id="rId2" imgW="3276594" imgH="457438" progId="Equation.3">
                    <p:embed/>
                    <p:pic>
                      <p:nvPicPr>
                        <p:cNvPr id="491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572"/>
                          <a:ext cx="5465" cy="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1" name="Object 6"/>
            <p:cNvGraphicFramePr>
              <a:graphicFrameLocks noChangeAspect="1"/>
            </p:cNvGraphicFramePr>
            <p:nvPr/>
          </p:nvGraphicFramePr>
          <p:xfrm>
            <a:off x="582" y="1360"/>
            <a:ext cx="4067" cy="10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383" imgH="647744" progId="Equation.DSMT4">
                    <p:embed/>
                  </p:oleObj>
                </mc:Choice>
                <mc:Fallback>
                  <p:oleObj name="Equation" r:id="rId4" imgW="2538383" imgH="647744" progId="Equation.DSMT4">
                    <p:embed/>
                    <p:pic>
                      <p:nvPicPr>
                        <p:cNvPr id="4916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" y="1360"/>
                          <a:ext cx="4067" cy="10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703389" y="3860800"/>
            <a:ext cx="8569325" cy="1295400"/>
            <a:chOff x="0" y="2432"/>
            <a:chExt cx="5193" cy="816"/>
          </a:xfrm>
        </p:grpSpPr>
        <p:graphicFrame>
          <p:nvGraphicFramePr>
            <p:cNvPr id="49158" name="Object 8"/>
            <p:cNvGraphicFramePr>
              <a:graphicFrameLocks noChangeAspect="1"/>
            </p:cNvGraphicFramePr>
            <p:nvPr/>
          </p:nvGraphicFramePr>
          <p:xfrm>
            <a:off x="884" y="2527"/>
            <a:ext cx="430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605038" imgH="218927" progId="Equation.3">
                    <p:embed/>
                  </p:oleObj>
                </mc:Choice>
                <mc:Fallback>
                  <p:oleObj name="公式" r:id="rId6" imgW="2605038" imgH="218927" progId="Equation.3">
                    <p:embed/>
                    <p:pic>
                      <p:nvPicPr>
                        <p:cNvPr id="4915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527"/>
                          <a:ext cx="430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AutoShape 9">
              <a:extLst>
                <a:ext uri="{FF2B5EF4-FFF2-40B4-BE49-F238E27FC236}">
                  <a16:creationId xmlns:a16="http://schemas.microsoft.com/office/drawing/2014/main" id="{8C3DBCB2-B08E-4A7E-9483-792F96CA2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32"/>
              <a:ext cx="1012" cy="816"/>
            </a:xfrm>
            <a:prstGeom prst="irregularSeal2">
              <a:avLst/>
            </a:prstGeom>
            <a:solidFill>
              <a:schemeClr val="accent1"/>
            </a:solidFill>
            <a:ln w="127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说明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208214" y="4724400"/>
          <a:ext cx="8199437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062097" imgH="457438" progId="Equation.3">
                  <p:embed/>
                </p:oleObj>
              </mc:Choice>
              <mc:Fallback>
                <p:oleObj name="公式" r:id="rId8" imgW="3062097" imgH="457438" progId="Equation.3">
                  <p:embed/>
                  <p:pic>
                    <p:nvPicPr>
                      <p:cNvPr id="28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724400"/>
                        <a:ext cx="8199437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53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927351" y="692150"/>
          <a:ext cx="7345363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95711" imgH="914374" progId="Equation.3">
                  <p:embed/>
                </p:oleObj>
              </mc:Choice>
              <mc:Fallback>
                <p:oleObj name="公式" r:id="rId2" imgW="2895711" imgH="914374" progId="Equation.3">
                  <p:embed/>
                  <p:pic>
                    <p:nvPicPr>
                      <p:cNvPr id="89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692150"/>
                        <a:ext cx="7345363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AutoShape 6">
            <a:extLst>
              <a:ext uri="{FF2B5EF4-FFF2-40B4-BE49-F238E27FC236}">
                <a16:creationId xmlns:a16="http://schemas.microsoft.com/office/drawing/2014/main" id="{E4909759-C063-4840-97CB-197DA14C0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76250"/>
            <a:ext cx="1295400" cy="2376488"/>
          </a:xfrm>
          <a:prstGeom prst="verticalScroll">
            <a:avLst>
              <a:gd name="adj" fmla="val 12500"/>
            </a:avLst>
          </a:prstGeom>
          <a:solidFill>
            <a:srgbClr val="FF3300"/>
          </a:soli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理论依据</a:t>
            </a:r>
          </a:p>
        </p:txBody>
      </p:sp>
      <p:graphicFrame>
        <p:nvGraphicFramePr>
          <p:cNvPr id="8909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847851" y="3141663"/>
          <a:ext cx="834707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14719" imgH="966595" progId="Equation.DSMT4">
                  <p:embed/>
                </p:oleObj>
              </mc:Choice>
              <mc:Fallback>
                <p:oleObj name="Equation" r:id="rId4" imgW="3114719" imgH="966595" progId="Equation.DSMT4">
                  <p:embed/>
                  <p:pic>
                    <p:nvPicPr>
                      <p:cNvPr id="890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3141663"/>
                        <a:ext cx="8347075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80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3"/>
          <p:cNvGraphicFramePr>
            <a:graphicFrameLocks noChangeAspect="1"/>
          </p:cNvGraphicFramePr>
          <p:nvPr/>
        </p:nvGraphicFramePr>
        <p:xfrm>
          <a:off x="1416050" y="1412876"/>
          <a:ext cx="91440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5393" imgH="990697" progId="Equation.DSMT4">
                  <p:embed/>
                </p:oleObj>
              </mc:Choice>
              <mc:Fallback>
                <p:oleObj name="Equation" r:id="rId2" imgW="3405393" imgH="990697" progId="Equation.DSMT4">
                  <p:embed/>
                  <p:pic>
                    <p:nvPicPr>
                      <p:cNvPr id="512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1412876"/>
                        <a:ext cx="91440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1524001" y="1409700"/>
            <a:ext cx="1408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定义：</a:t>
            </a:r>
          </a:p>
        </p:txBody>
      </p:sp>
    </p:spTree>
    <p:extLst>
      <p:ext uri="{BB962C8B-B14F-4D97-AF65-F5344CB8AC3E}">
        <p14:creationId xmlns:p14="http://schemas.microsoft.com/office/powerpoint/2010/main" val="47344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992314" y="549276"/>
            <a:ext cx="4886325" cy="5889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最大似然估计的求解方法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132013" y="4508500"/>
            <a:ext cx="4972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、直接根据定义计算。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63750" y="1412875"/>
            <a:ext cx="7905750" cy="2628900"/>
            <a:chOff x="327" y="869"/>
            <a:chExt cx="4980" cy="1656"/>
          </a:xfrm>
        </p:grpSpPr>
        <p:sp>
          <p:nvSpPr>
            <p:cNvPr id="52229" name="Text Box 4"/>
            <p:cNvSpPr txBox="1">
              <a:spLocks noChangeArrowheads="1"/>
            </p:cNvSpPr>
            <p:nvPr/>
          </p:nvSpPr>
          <p:spPr bwMode="auto">
            <a:xfrm>
              <a:off x="327" y="869"/>
              <a:ext cx="28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、求解对数似然方程：</a:t>
              </a:r>
            </a:p>
          </p:txBody>
        </p:sp>
        <p:graphicFrame>
          <p:nvGraphicFramePr>
            <p:cNvPr id="52230" name="Object 6"/>
            <p:cNvGraphicFramePr>
              <a:graphicFrameLocks noChangeAspect="1"/>
            </p:cNvGraphicFramePr>
            <p:nvPr/>
          </p:nvGraphicFramePr>
          <p:xfrm>
            <a:off x="930" y="1389"/>
            <a:ext cx="437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298700" imgH="431800" progId="Equation.3">
                    <p:embed/>
                  </p:oleObj>
                </mc:Choice>
                <mc:Fallback>
                  <p:oleObj name="公式" r:id="rId2" imgW="2298700" imgH="431800" progId="Equation.3">
                    <p:embed/>
                    <p:pic>
                      <p:nvPicPr>
                        <p:cNvPr id="522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389"/>
                          <a:ext cx="437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793" y="2160"/>
              <a:ext cx="39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若驻点唯一，即为最大似然估计。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00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062163" y="652464"/>
          <a:ext cx="76327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38200" imgH="736560" progId="Equation.3">
                  <p:embed/>
                </p:oleObj>
              </mc:Choice>
              <mc:Fallback>
                <p:oleObj name="公式" r:id="rId2" imgW="3238200" imgH="736560" progId="Equation.3">
                  <p:embed/>
                  <p:pic>
                    <p:nvPicPr>
                      <p:cNvPr id="532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652464"/>
                        <a:ext cx="76327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043114" y="267652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3205163" y="2636839"/>
          <a:ext cx="32639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366" imgH="431613" progId="Equation.DSMT4">
                  <p:embed/>
                </p:oleObj>
              </mc:Choice>
              <mc:Fallback>
                <p:oleObj name="Equation" r:id="rId4" imgW="1231366" imgH="431613" progId="Equation.DSMT4">
                  <p:embed/>
                  <p:pic>
                    <p:nvPicPr>
                      <p:cNvPr id="3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2636839"/>
                        <a:ext cx="326390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998914" y="3933825"/>
          <a:ext cx="6497637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38400" imgH="508000" progId="Equation.DSMT4">
                  <p:embed/>
                </p:oleObj>
              </mc:Choice>
              <mc:Fallback>
                <p:oleObj name="Equation" r:id="rId6" imgW="2438400" imgH="508000" progId="Equation.DSMT4">
                  <p:embed/>
                  <p:pic>
                    <p:nvPicPr>
                      <p:cNvPr id="3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4" y="3933825"/>
                        <a:ext cx="6497637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4008439" y="5661025"/>
          <a:ext cx="27193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032" imgH="241195" progId="Equation.DSMT4">
                  <p:embed/>
                </p:oleObj>
              </mc:Choice>
              <mc:Fallback>
                <p:oleObj name="Equation" r:id="rId8" imgW="1079032" imgH="241195" progId="Equation.DSMT4">
                  <p:embed/>
                  <p:pic>
                    <p:nvPicPr>
                      <p:cNvPr id="39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5661025"/>
                        <a:ext cx="2719387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90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711450" y="908051"/>
          <a:ext cx="68405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228600" progId="Equation.DSMT4">
                  <p:embed/>
                </p:oleObj>
              </mc:Choice>
              <mc:Fallback>
                <p:oleObj name="Equation" r:id="rId2" imgW="2247900" imgH="228600" progId="Equation.DSMT4">
                  <p:embed/>
                  <p:pic>
                    <p:nvPicPr>
                      <p:cNvPr id="542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908051"/>
                        <a:ext cx="68405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40013" y="2349500"/>
          <a:ext cx="5473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431800" progId="Equation.DSMT4">
                  <p:embed/>
                </p:oleObj>
              </mc:Choice>
              <mc:Fallback>
                <p:oleObj name="Equation" r:id="rId4" imgW="1879600" imgH="431800" progId="Equation.DSMT4">
                  <p:embed/>
                  <p:pic>
                    <p:nvPicPr>
                      <p:cNvPr id="144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349500"/>
                        <a:ext cx="5473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397" name="Group 13"/>
          <p:cNvGrpSpPr>
            <a:grpSpLocks/>
          </p:cNvGrpSpPr>
          <p:nvPr/>
        </p:nvGrpSpPr>
        <p:grpSpPr bwMode="auto">
          <a:xfrm>
            <a:off x="2690813" y="4259263"/>
            <a:ext cx="2690812" cy="684212"/>
            <a:chOff x="735" y="2683"/>
            <a:chExt cx="1695" cy="431"/>
          </a:xfrm>
        </p:grpSpPr>
        <p:graphicFrame>
          <p:nvGraphicFramePr>
            <p:cNvPr id="54277" name="Object 9"/>
            <p:cNvGraphicFramePr>
              <a:graphicFrameLocks noChangeAspect="1"/>
            </p:cNvGraphicFramePr>
            <p:nvPr/>
          </p:nvGraphicFramePr>
          <p:xfrm>
            <a:off x="1696" y="2726"/>
            <a:ext cx="73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31613" imgH="228501" progId="Equation.DSMT4">
                    <p:embed/>
                  </p:oleObj>
                </mc:Choice>
                <mc:Fallback>
                  <p:oleObj name="Equation" r:id="rId6" imgW="431613" imgH="228501" progId="Equation.DSMT4">
                    <p:embed/>
                    <p:pic>
                      <p:nvPicPr>
                        <p:cNvPr id="5427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2726"/>
                          <a:ext cx="734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8" name="Text Box 12"/>
            <p:cNvSpPr txBox="1">
              <a:spLocks noChangeArrowheads="1"/>
            </p:cNvSpPr>
            <p:nvPr/>
          </p:nvSpPr>
          <p:spPr bwMode="auto">
            <a:xfrm>
              <a:off x="735" y="2683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6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1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19288" y="549276"/>
          <a:ext cx="82804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11500" imgH="457200" progId="Equation.3">
                  <p:embed/>
                </p:oleObj>
              </mc:Choice>
              <mc:Fallback>
                <p:oleObj name="公式" r:id="rId2" imgW="3111500" imgH="457200" progId="Equation.3">
                  <p:embed/>
                  <p:pic>
                    <p:nvPicPr>
                      <p:cNvPr id="55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49276"/>
                        <a:ext cx="82804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11451" y="3141663"/>
          <a:ext cx="5472113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2000" imgH="457200" progId="Equation.DSMT4">
                  <p:embed/>
                </p:oleObj>
              </mc:Choice>
              <mc:Fallback>
                <p:oleObj name="Equation" r:id="rId4" imgW="2032000" imgH="457200" progId="Equation.DSMT4">
                  <p:embed/>
                  <p:pic>
                    <p:nvPicPr>
                      <p:cNvPr id="138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141663"/>
                        <a:ext cx="5472113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56" name="Group 16"/>
          <p:cNvGrpSpPr>
            <a:grpSpLocks/>
          </p:cNvGrpSpPr>
          <p:nvPr/>
        </p:nvGrpSpPr>
        <p:grpSpPr bwMode="auto">
          <a:xfrm>
            <a:off x="1971676" y="1844676"/>
            <a:ext cx="6499225" cy="1196975"/>
            <a:chOff x="282" y="1162"/>
            <a:chExt cx="4094" cy="754"/>
          </a:xfrm>
        </p:grpSpPr>
        <p:graphicFrame>
          <p:nvGraphicFramePr>
            <p:cNvPr id="55302" name="Object 7"/>
            <p:cNvGraphicFramePr>
              <a:graphicFrameLocks noChangeAspect="1"/>
            </p:cNvGraphicFramePr>
            <p:nvPr/>
          </p:nvGraphicFramePr>
          <p:xfrm>
            <a:off x="1020" y="1162"/>
            <a:ext cx="3356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66900" imgH="419100" progId="Equation.DSMT4">
                    <p:embed/>
                  </p:oleObj>
                </mc:Choice>
                <mc:Fallback>
                  <p:oleObj name="Equation" r:id="rId6" imgW="1866900" imgH="419100" progId="Equation.DSMT4">
                    <p:embed/>
                    <p:pic>
                      <p:nvPicPr>
                        <p:cNvPr id="5530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162"/>
                          <a:ext cx="3356" cy="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3" name="Text Box 6"/>
            <p:cNvSpPr txBox="1">
              <a:spLocks noChangeArrowheads="1"/>
            </p:cNvSpPr>
            <p:nvPr/>
          </p:nvSpPr>
          <p:spPr bwMode="auto">
            <a:xfrm>
              <a:off x="282" y="1187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解：</a:t>
              </a:r>
            </a:p>
          </p:txBody>
        </p:sp>
      </p:grpSp>
      <p:graphicFrame>
        <p:nvGraphicFramePr>
          <p:cNvPr id="138253" name="Object 1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503614" y="4437064"/>
          <a:ext cx="626427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35200" imgH="711200" progId="Equation.DSMT4">
                  <p:embed/>
                </p:oleObj>
              </mc:Choice>
              <mc:Fallback>
                <p:oleObj name="Equation" r:id="rId8" imgW="2235200" imgH="711200" progId="Equation.DSMT4">
                  <p:embed/>
                  <p:pic>
                    <p:nvPicPr>
                      <p:cNvPr id="1382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4437064"/>
                        <a:ext cx="6264275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16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711451" y="908051"/>
          <a:ext cx="56181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100" imgH="431800" progId="Equation.DSMT4">
                  <p:embed/>
                </p:oleObj>
              </mc:Choice>
              <mc:Fallback>
                <p:oleObj name="Equation" r:id="rId2" imgW="2070100" imgH="431800" progId="Equation.DSMT4">
                  <p:embed/>
                  <p:pic>
                    <p:nvPicPr>
                      <p:cNvPr id="563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908051"/>
                        <a:ext cx="56181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11451" y="2636839"/>
          <a:ext cx="43211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400" imgH="406400" progId="Equation.DSMT4">
                  <p:embed/>
                </p:oleObj>
              </mc:Choice>
              <mc:Fallback>
                <p:oleObj name="Equation" r:id="rId4" imgW="1422400" imgH="406400" progId="Equation.DSMT4">
                  <p:embed/>
                  <p:pic>
                    <p:nvPicPr>
                      <p:cNvPr id="151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636839"/>
                        <a:ext cx="432117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65" name="Group 13"/>
          <p:cNvGrpSpPr>
            <a:grpSpLocks/>
          </p:cNvGrpSpPr>
          <p:nvPr/>
        </p:nvGrpSpPr>
        <p:grpSpPr bwMode="auto">
          <a:xfrm>
            <a:off x="2640013" y="4508501"/>
            <a:ext cx="2417762" cy="619125"/>
            <a:chOff x="690" y="2840"/>
            <a:chExt cx="1523" cy="390"/>
          </a:xfrm>
        </p:grpSpPr>
        <p:graphicFrame>
          <p:nvGraphicFramePr>
            <p:cNvPr id="56325" name="Object 9"/>
            <p:cNvGraphicFramePr>
              <a:graphicFrameLocks noChangeAspect="1"/>
            </p:cNvGraphicFramePr>
            <p:nvPr/>
          </p:nvGraphicFramePr>
          <p:xfrm>
            <a:off x="1505" y="2840"/>
            <a:ext cx="708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9100" imgH="228600" progId="Equation.DSMT4">
                    <p:embed/>
                  </p:oleObj>
                </mc:Choice>
                <mc:Fallback>
                  <p:oleObj name="Equation" r:id="rId6" imgW="419100" imgH="228600" progId="Equation.DSMT4">
                    <p:embed/>
                    <p:pic>
                      <p:nvPicPr>
                        <p:cNvPr id="5632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2840"/>
                          <a:ext cx="708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6" name="Text Box 12"/>
            <p:cNvSpPr txBox="1">
              <a:spLocks noChangeArrowheads="1"/>
            </p:cNvSpPr>
            <p:nvPr/>
          </p:nvSpPr>
          <p:spPr bwMode="auto">
            <a:xfrm>
              <a:off x="690" y="2865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4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792539" y="0"/>
            <a:ext cx="39703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第七章  参数估计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774826" y="549275"/>
            <a:ext cx="2968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§7.1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点估计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847850" y="1125539"/>
            <a:ext cx="3455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问题的提法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992314" y="1781175"/>
          <a:ext cx="8389937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48064" imgH="685906" progId="Equation.3">
                  <p:embed/>
                </p:oleObj>
              </mc:Choice>
              <mc:Fallback>
                <p:oleObj name="公式" r:id="rId2" imgW="3048064" imgH="685906" progId="Equation.3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781175"/>
                        <a:ext cx="8389937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992313" y="3573463"/>
          <a:ext cx="860425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91128" imgH="990697" progId="Equation.3">
                  <p:embed/>
                </p:oleObj>
              </mc:Choice>
              <mc:Fallback>
                <p:oleObj name="公式" r:id="rId4" imgW="3291128" imgH="990697" progId="Equation.3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573463"/>
                        <a:ext cx="8604250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32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1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63751" y="692150"/>
          <a:ext cx="79930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86100" imgH="457200" progId="Equation.3">
                  <p:embed/>
                </p:oleObj>
              </mc:Choice>
              <mc:Fallback>
                <p:oleObj name="公式" r:id="rId2" imgW="3086100" imgH="457200" progId="Equation.3">
                  <p:embed/>
                  <p:pic>
                    <p:nvPicPr>
                      <p:cNvPr id="5734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692150"/>
                        <a:ext cx="79930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87713" y="2060575"/>
          <a:ext cx="403225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088" imgH="482391" progId="Equation.DSMT4">
                  <p:embed/>
                </p:oleObj>
              </mc:Choice>
              <mc:Fallback>
                <p:oleObj name="Equation" r:id="rId4" imgW="1409088" imgH="482391" progId="Equation.DSMT4">
                  <p:embed/>
                  <p:pic>
                    <p:nvPicPr>
                      <p:cNvPr id="141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060575"/>
                        <a:ext cx="4032250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59150" y="3644900"/>
          <a:ext cx="55451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70100" imgH="431800" progId="Equation.DSMT4">
                  <p:embed/>
                </p:oleObj>
              </mc:Choice>
              <mc:Fallback>
                <p:oleObj name="Equation" r:id="rId6" imgW="2070100" imgH="431800" progId="Equation.DSMT4">
                  <p:embed/>
                  <p:pic>
                    <p:nvPicPr>
                      <p:cNvPr id="141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644900"/>
                        <a:ext cx="55451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2063751" y="21336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141325" name="Object 1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224339" y="4941888"/>
          <a:ext cx="4319587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500" imgH="368300" progId="Equation.DSMT4">
                  <p:embed/>
                </p:oleObj>
              </mc:Choice>
              <mc:Fallback>
                <p:oleObj name="Equation" r:id="rId8" imgW="1333500" imgH="368300" progId="Equation.DSMT4">
                  <p:embed/>
                  <p:pic>
                    <p:nvPicPr>
                      <p:cNvPr id="1413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4941888"/>
                        <a:ext cx="4319587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0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711451" y="981075"/>
          <a:ext cx="39608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0" imgH="228600" progId="Equation.DSMT4">
                  <p:embed/>
                </p:oleObj>
              </mc:Choice>
              <mc:Fallback>
                <p:oleObj name="Equation" r:id="rId2" imgW="1397000" imgH="228600" progId="Equation.DSMT4">
                  <p:embed/>
                  <p:pic>
                    <p:nvPicPr>
                      <p:cNvPr id="583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981075"/>
                        <a:ext cx="39608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11451" y="2276475"/>
          <a:ext cx="3889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393700" progId="Equation.DSMT4">
                  <p:embed/>
                </p:oleObj>
              </mc:Choice>
              <mc:Fallback>
                <p:oleObj name="Equation" r:id="rId4" imgW="1435100" imgH="393700" progId="Equation.DSMT4">
                  <p:embed/>
                  <p:pic>
                    <p:nvPicPr>
                      <p:cNvPr id="140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276475"/>
                        <a:ext cx="3889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301" name="Group 13"/>
          <p:cNvGrpSpPr>
            <a:grpSpLocks/>
          </p:cNvGrpSpPr>
          <p:nvPr/>
        </p:nvGrpSpPr>
        <p:grpSpPr bwMode="auto">
          <a:xfrm>
            <a:off x="2619375" y="3860801"/>
            <a:ext cx="2667000" cy="1116013"/>
            <a:chOff x="690" y="2432"/>
            <a:chExt cx="1680" cy="703"/>
          </a:xfrm>
        </p:grpSpPr>
        <p:graphicFrame>
          <p:nvGraphicFramePr>
            <p:cNvPr id="58373" name="Object 9"/>
            <p:cNvGraphicFramePr>
              <a:graphicFrameLocks noChangeAspect="1"/>
            </p:cNvGraphicFramePr>
            <p:nvPr/>
          </p:nvGraphicFramePr>
          <p:xfrm>
            <a:off x="1576" y="2432"/>
            <a:ext cx="794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4307" imgH="393529" progId="Equation.DSMT4">
                    <p:embed/>
                  </p:oleObj>
                </mc:Choice>
                <mc:Fallback>
                  <p:oleObj name="Equation" r:id="rId6" imgW="444307" imgH="393529" progId="Equation.DSMT4">
                    <p:embed/>
                    <p:pic>
                      <p:nvPicPr>
                        <p:cNvPr id="5837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432"/>
                          <a:ext cx="794" cy="7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4" name="Text Box 12"/>
            <p:cNvSpPr txBox="1">
              <a:spLocks noChangeArrowheads="1"/>
            </p:cNvSpPr>
            <p:nvPr/>
          </p:nvSpPr>
          <p:spPr bwMode="auto">
            <a:xfrm>
              <a:off x="690" y="2457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93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3"/>
          <p:cNvSpPr txBox="1">
            <a:spLocks noChangeArrowheads="1"/>
          </p:cNvSpPr>
          <p:nvPr/>
        </p:nvSpPr>
        <p:spPr bwMode="auto">
          <a:xfrm>
            <a:off x="1703388" y="549276"/>
            <a:ext cx="84963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1825" indent="-6318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31825" marR="0" lvl="0" indent="-631825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、设总体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服从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[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,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区间上的均匀分布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      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</a:t>
            </a: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的极大似然估计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900239" y="21717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13927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927350" y="2133600"/>
          <a:ext cx="3671888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660400" progId="Equation.DSMT4">
                  <p:embed/>
                </p:oleObj>
              </mc:Choice>
              <mc:Fallback>
                <p:oleObj name="Equation" r:id="rId2" imgW="1435100" imgH="660400" progId="Equation.DSMT4">
                  <p:embed/>
                  <p:pic>
                    <p:nvPicPr>
                      <p:cNvPr id="139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133600"/>
                        <a:ext cx="3671888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24114" y="4103689"/>
          <a:ext cx="7704137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6900" imgH="660400" progId="Equation.DSMT4">
                  <p:embed/>
                </p:oleObj>
              </mc:Choice>
              <mc:Fallback>
                <p:oleObj name="Equation" r:id="rId4" imgW="3136900" imgH="660400" progId="Equation.DSMT4">
                  <p:embed/>
                  <p:pic>
                    <p:nvPicPr>
                      <p:cNvPr id="139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103689"/>
                        <a:ext cx="7704137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4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95551" y="692150"/>
          <a:ext cx="331311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660113" progId="Equation.DSMT4">
                  <p:embed/>
                </p:oleObj>
              </mc:Choice>
              <mc:Fallback>
                <p:oleObj name="Equation" r:id="rId2" imgW="1320227" imgH="660113" progId="Equation.DSMT4">
                  <p:embed/>
                  <p:pic>
                    <p:nvPicPr>
                      <p:cNvPr id="604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692150"/>
                        <a:ext cx="3313113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888" name="Group 24"/>
          <p:cNvGrpSpPr>
            <a:grpSpLocks/>
          </p:cNvGrpSpPr>
          <p:nvPr/>
        </p:nvGrpSpPr>
        <p:grpSpPr bwMode="auto">
          <a:xfrm>
            <a:off x="2351088" y="2924175"/>
            <a:ext cx="6985000" cy="793750"/>
            <a:chOff x="521" y="1933"/>
            <a:chExt cx="4400" cy="500"/>
          </a:xfrm>
        </p:grpSpPr>
        <p:graphicFrame>
          <p:nvGraphicFramePr>
            <p:cNvPr id="60423" name="Object 7"/>
            <p:cNvGraphicFramePr>
              <a:graphicFrameLocks noChangeAspect="1"/>
            </p:cNvGraphicFramePr>
            <p:nvPr/>
          </p:nvGraphicFramePr>
          <p:xfrm>
            <a:off x="861" y="1979"/>
            <a:ext cx="118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25142" imgH="317362" progId="Equation.DSMT4">
                    <p:embed/>
                  </p:oleObj>
                </mc:Choice>
                <mc:Fallback>
                  <p:oleObj name="Equation" r:id="rId4" imgW="825142" imgH="317362" progId="Equation.DSMT4">
                    <p:embed/>
                    <p:pic>
                      <p:nvPicPr>
                        <p:cNvPr id="6042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1979"/>
                          <a:ext cx="1180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4" name="Text Box 6"/>
            <p:cNvSpPr txBox="1">
              <a:spLocks noChangeArrowheads="1"/>
            </p:cNvSpPr>
            <p:nvPr/>
          </p:nvSpPr>
          <p:spPr bwMode="auto">
            <a:xfrm>
              <a:off x="521" y="1933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当</a:t>
              </a:r>
            </a:p>
          </p:txBody>
        </p:sp>
        <p:sp>
          <p:nvSpPr>
            <p:cNvPr id="60425" name="Text Box 10"/>
            <p:cNvSpPr txBox="1">
              <a:spLocks noChangeArrowheads="1"/>
            </p:cNvSpPr>
            <p:nvPr/>
          </p:nvSpPr>
          <p:spPr bwMode="auto">
            <a:xfrm>
              <a:off x="2064" y="1979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时，</a:t>
              </a:r>
            </a:p>
          </p:txBody>
        </p:sp>
        <p:graphicFrame>
          <p:nvGraphicFramePr>
            <p:cNvPr id="60426" name="Object 11"/>
            <p:cNvGraphicFramePr>
              <a:graphicFrameLocks noChangeAspect="1"/>
            </p:cNvGraphicFramePr>
            <p:nvPr/>
          </p:nvGraphicFramePr>
          <p:xfrm>
            <a:off x="2585" y="1933"/>
            <a:ext cx="51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253890" progId="Equation.DSMT4">
                    <p:embed/>
                  </p:oleObj>
                </mc:Choice>
                <mc:Fallback>
                  <p:oleObj name="Equation" r:id="rId6" imgW="330057" imgH="253890" progId="Equation.DSMT4">
                    <p:embed/>
                    <p:pic>
                      <p:nvPicPr>
                        <p:cNvPr id="6042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5" y="1933"/>
                          <a:ext cx="51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7" name="Text Box 15"/>
            <p:cNvSpPr txBox="1">
              <a:spLocks noChangeArrowheads="1"/>
            </p:cNvSpPr>
            <p:nvPr/>
          </p:nvSpPr>
          <p:spPr bwMode="auto">
            <a:xfrm>
              <a:off x="3152" y="1979"/>
              <a:ext cx="17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达到最大值，</a:t>
              </a:r>
            </a:p>
          </p:txBody>
        </p:sp>
      </p:grpSp>
      <p:grpSp>
        <p:nvGrpSpPr>
          <p:cNvPr id="164889" name="Group 25"/>
          <p:cNvGrpSpPr>
            <a:grpSpLocks/>
          </p:cNvGrpSpPr>
          <p:nvPr/>
        </p:nvGrpSpPr>
        <p:grpSpPr bwMode="auto">
          <a:xfrm>
            <a:off x="2424114" y="4221163"/>
            <a:ext cx="3324225" cy="812800"/>
            <a:chOff x="567" y="2659"/>
            <a:chExt cx="2094" cy="512"/>
          </a:xfrm>
        </p:grpSpPr>
        <p:sp>
          <p:nvSpPr>
            <p:cNvPr id="60421" name="Text Box 17"/>
            <p:cNvSpPr txBox="1">
              <a:spLocks noChangeArrowheads="1"/>
            </p:cNvSpPr>
            <p:nvPr/>
          </p:nvSpPr>
          <p:spPr bwMode="auto">
            <a:xfrm>
              <a:off x="567" y="2659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  <p:graphicFrame>
          <p:nvGraphicFramePr>
            <p:cNvPr id="60422" name="Object 21"/>
            <p:cNvGraphicFramePr>
              <a:graphicFrameLocks noChangeAspect="1"/>
            </p:cNvGraphicFramePr>
            <p:nvPr/>
          </p:nvGraphicFramePr>
          <p:xfrm>
            <a:off x="1330" y="2659"/>
            <a:ext cx="1331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25142" imgH="317362" progId="Equation.DSMT4">
                    <p:embed/>
                  </p:oleObj>
                </mc:Choice>
                <mc:Fallback>
                  <p:oleObj name="Equation" r:id="rId8" imgW="825142" imgH="317362" progId="Equation.DSMT4">
                    <p:embed/>
                    <p:pic>
                      <p:nvPicPr>
                        <p:cNvPr id="60422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2659"/>
                          <a:ext cx="1331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821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1703388" y="549276"/>
            <a:ext cx="86407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1825" indent="-6318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31825" marR="0" lvl="0" indent="-631825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、设总体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服从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[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,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+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区间上的均匀分布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      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</a:t>
            </a: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的极大似然估计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1900239" y="21717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17101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855914" y="2349501"/>
          <a:ext cx="410368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0" imgH="482600" progId="Equation.DSMT4">
                  <p:embed/>
                </p:oleObj>
              </mc:Choice>
              <mc:Fallback>
                <p:oleObj name="Equation" r:id="rId2" imgW="1524000" imgH="482600" progId="Equation.DSMT4">
                  <p:embed/>
                  <p:pic>
                    <p:nvPicPr>
                      <p:cNvPr id="171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349501"/>
                        <a:ext cx="4103687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40000" y="4113214"/>
          <a:ext cx="81280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63900" imgH="508000" progId="Equation.DSMT4">
                  <p:embed/>
                </p:oleObj>
              </mc:Choice>
              <mc:Fallback>
                <p:oleObj name="Equation" r:id="rId4" imgW="3263900" imgH="508000" progId="Equation.DSMT4">
                  <p:embed/>
                  <p:pic>
                    <p:nvPicPr>
                      <p:cNvPr id="171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4113214"/>
                        <a:ext cx="8128000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70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51088" y="1052514"/>
          <a:ext cx="52578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700" imgH="482600" progId="Equation.DSMT4">
                  <p:embed/>
                </p:oleObj>
              </mc:Choice>
              <mc:Fallback>
                <p:oleObj name="Equation" r:id="rId2" imgW="2044700" imgH="482600" progId="Equation.DSMT4">
                  <p:embed/>
                  <p:pic>
                    <p:nvPicPr>
                      <p:cNvPr id="62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052514"/>
                        <a:ext cx="525780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044" name="Group 12"/>
          <p:cNvGrpSpPr>
            <a:grpSpLocks/>
          </p:cNvGrpSpPr>
          <p:nvPr/>
        </p:nvGrpSpPr>
        <p:grpSpPr bwMode="auto">
          <a:xfrm>
            <a:off x="1992314" y="3068639"/>
            <a:ext cx="8675687" cy="714375"/>
            <a:chOff x="295" y="1933"/>
            <a:chExt cx="5465" cy="450"/>
          </a:xfrm>
        </p:grpSpPr>
        <p:graphicFrame>
          <p:nvGraphicFramePr>
            <p:cNvPr id="62471" name="Object 4"/>
            <p:cNvGraphicFramePr>
              <a:graphicFrameLocks noChangeAspect="1"/>
            </p:cNvGraphicFramePr>
            <p:nvPr/>
          </p:nvGraphicFramePr>
          <p:xfrm>
            <a:off x="670" y="1933"/>
            <a:ext cx="237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75673" imgH="317362" progId="Equation.DSMT4">
                    <p:embed/>
                  </p:oleObj>
                </mc:Choice>
                <mc:Fallback>
                  <p:oleObj name="Equation" r:id="rId4" imgW="1675673" imgH="317362" progId="Equation.DSMT4">
                    <p:embed/>
                    <p:pic>
                      <p:nvPicPr>
                        <p:cNvPr id="6247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1933"/>
                          <a:ext cx="2376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2" name="Text Box 5"/>
            <p:cNvSpPr txBox="1">
              <a:spLocks noChangeArrowheads="1"/>
            </p:cNvSpPr>
            <p:nvPr/>
          </p:nvSpPr>
          <p:spPr bwMode="auto">
            <a:xfrm>
              <a:off x="295" y="1933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当</a:t>
              </a:r>
            </a:p>
          </p:txBody>
        </p:sp>
        <p:sp>
          <p:nvSpPr>
            <p:cNvPr id="62473" name="Text Box 6"/>
            <p:cNvSpPr txBox="1">
              <a:spLocks noChangeArrowheads="1"/>
            </p:cNvSpPr>
            <p:nvPr/>
          </p:nvSpPr>
          <p:spPr bwMode="auto">
            <a:xfrm>
              <a:off x="3016" y="1933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时，</a:t>
              </a:r>
            </a:p>
          </p:txBody>
        </p:sp>
        <p:graphicFrame>
          <p:nvGraphicFramePr>
            <p:cNvPr id="62474" name="Object 7"/>
            <p:cNvGraphicFramePr>
              <a:graphicFrameLocks noChangeAspect="1"/>
            </p:cNvGraphicFramePr>
            <p:nvPr/>
          </p:nvGraphicFramePr>
          <p:xfrm>
            <a:off x="3493" y="1933"/>
            <a:ext cx="51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253890" progId="Equation.DSMT4">
                    <p:embed/>
                  </p:oleObj>
                </mc:Choice>
                <mc:Fallback>
                  <p:oleObj name="Equation" r:id="rId6" imgW="330057" imgH="253890" progId="Equation.DSMT4">
                    <p:embed/>
                    <p:pic>
                      <p:nvPicPr>
                        <p:cNvPr id="6247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3" y="1933"/>
                          <a:ext cx="51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Text Box 8"/>
            <p:cNvSpPr txBox="1">
              <a:spLocks noChangeArrowheads="1"/>
            </p:cNvSpPr>
            <p:nvPr/>
          </p:nvSpPr>
          <p:spPr bwMode="auto">
            <a:xfrm>
              <a:off x="3991" y="1933"/>
              <a:ext cx="17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达到最大值，</a:t>
              </a:r>
            </a:p>
          </p:txBody>
        </p:sp>
      </p:grpSp>
      <p:grpSp>
        <p:nvGrpSpPr>
          <p:cNvPr id="172045" name="Group 13"/>
          <p:cNvGrpSpPr>
            <a:grpSpLocks/>
          </p:cNvGrpSpPr>
          <p:nvPr/>
        </p:nvGrpSpPr>
        <p:grpSpPr bwMode="auto">
          <a:xfrm>
            <a:off x="1992314" y="4292601"/>
            <a:ext cx="8301037" cy="766763"/>
            <a:chOff x="295" y="2704"/>
            <a:chExt cx="5229" cy="483"/>
          </a:xfrm>
        </p:grpSpPr>
        <p:sp>
          <p:nvSpPr>
            <p:cNvPr id="62469" name="Text Box 10"/>
            <p:cNvSpPr txBox="1">
              <a:spLocks noChangeArrowheads="1"/>
            </p:cNvSpPr>
            <p:nvPr/>
          </p:nvSpPr>
          <p:spPr bwMode="auto">
            <a:xfrm>
              <a:off x="295" y="2704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  <p:graphicFrame>
          <p:nvGraphicFramePr>
            <p:cNvPr id="62470" name="Object 11"/>
            <p:cNvGraphicFramePr>
              <a:graphicFrameLocks noChangeAspect="1"/>
            </p:cNvGraphicFramePr>
            <p:nvPr/>
          </p:nvGraphicFramePr>
          <p:xfrm>
            <a:off x="984" y="2704"/>
            <a:ext cx="454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84500" imgH="317500" progId="Equation.DSMT4">
                    <p:embed/>
                  </p:oleObj>
                </mc:Choice>
                <mc:Fallback>
                  <p:oleObj name="Equation" r:id="rId8" imgW="2984500" imgH="317500" progId="Equation.DSMT4">
                    <p:embed/>
                    <p:pic>
                      <p:nvPicPr>
                        <p:cNvPr id="6247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2704"/>
                          <a:ext cx="4540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1388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774826" y="765176"/>
          <a:ext cx="83534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10013" imgH="699965" progId="Equation.3">
                  <p:embed/>
                </p:oleObj>
              </mc:Choice>
              <mc:Fallback>
                <p:oleObj name="公式" r:id="rId2" imgW="2810013" imgH="699965" progId="Equation.3">
                  <p:embed/>
                  <p:pic>
                    <p:nvPicPr>
                      <p:cNvPr id="63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765176"/>
                        <a:ext cx="83534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847851" y="29972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782889" y="2924176"/>
          <a:ext cx="453548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367" imgH="431613" progId="Equation.DSMT4">
                  <p:embed/>
                </p:oleObj>
              </mc:Choice>
              <mc:Fallback>
                <p:oleObj name="Equation" r:id="rId4" imgW="1688367" imgH="431613" progId="Equation.DSMT4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2924176"/>
                        <a:ext cx="4535487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1703388" y="4221163"/>
          <a:ext cx="8964612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500" imgH="508000" progId="Equation.DSMT4">
                  <p:embed/>
                </p:oleObj>
              </mc:Choice>
              <mc:Fallback>
                <p:oleObj name="Equation" r:id="rId6" imgW="2857500" imgH="508000" progId="Equation.DSMT4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221163"/>
                        <a:ext cx="8964612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208214" y="549275"/>
          <a:ext cx="734377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400" imgH="431800" progId="Equation.DSMT4">
                  <p:embed/>
                </p:oleObj>
              </mc:Choice>
              <mc:Fallback>
                <p:oleObj name="Equation" r:id="rId2" imgW="2819400" imgH="431800" progId="Equation.DSMT4">
                  <p:embed/>
                  <p:pic>
                    <p:nvPicPr>
                      <p:cNvPr id="645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49275"/>
                        <a:ext cx="734377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5188" y="1916113"/>
          <a:ext cx="6913562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800" imgH="914400" progId="Equation.DSMT4">
                  <p:embed/>
                </p:oleObj>
              </mc:Choice>
              <mc:Fallback>
                <p:oleObj name="Equation" r:id="rId4" imgW="2844800" imgH="914400" progId="Equation.DSMT4">
                  <p:embed/>
                  <p:pic>
                    <p:nvPicPr>
                      <p:cNvPr id="173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916113"/>
                        <a:ext cx="6913562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3069" name="Group 13"/>
          <p:cNvGrpSpPr>
            <a:grpSpLocks/>
          </p:cNvGrpSpPr>
          <p:nvPr/>
        </p:nvGrpSpPr>
        <p:grpSpPr bwMode="auto">
          <a:xfrm>
            <a:off x="2208213" y="4613275"/>
            <a:ext cx="5611812" cy="1701800"/>
            <a:chOff x="431" y="2906"/>
            <a:chExt cx="3535" cy="1072"/>
          </a:xfrm>
        </p:grpSpPr>
        <p:graphicFrame>
          <p:nvGraphicFramePr>
            <p:cNvPr id="64517" name="Object 9"/>
            <p:cNvGraphicFramePr>
              <a:graphicFrameLocks noChangeAspect="1"/>
            </p:cNvGraphicFramePr>
            <p:nvPr/>
          </p:nvGraphicFramePr>
          <p:xfrm>
            <a:off x="1385" y="2906"/>
            <a:ext cx="2581" cy="1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50960" imgH="685800" progId="Equation.DSMT4">
                    <p:embed/>
                  </p:oleObj>
                </mc:Choice>
                <mc:Fallback>
                  <p:oleObj name="Equation" r:id="rId6" imgW="1650960" imgH="685800" progId="Equation.DSMT4">
                    <p:embed/>
                    <p:pic>
                      <p:nvPicPr>
                        <p:cNvPr id="645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2906"/>
                          <a:ext cx="2581" cy="1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8" name="Text Box 12"/>
            <p:cNvSpPr txBox="1">
              <a:spLocks noChangeArrowheads="1"/>
            </p:cNvSpPr>
            <p:nvPr/>
          </p:nvSpPr>
          <p:spPr bwMode="auto">
            <a:xfrm>
              <a:off x="431" y="2976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4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208214" y="692150"/>
          <a:ext cx="70564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400" imgH="431800" progId="Equation.DSMT4">
                  <p:embed/>
                </p:oleObj>
              </mc:Choice>
              <mc:Fallback>
                <p:oleObj name="Equation" r:id="rId2" imgW="2819400" imgH="431800" progId="Equation.DSMT4">
                  <p:embed/>
                  <p:pic>
                    <p:nvPicPr>
                      <p:cNvPr id="1781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692150"/>
                        <a:ext cx="705643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9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5189" y="1979613"/>
          <a:ext cx="748982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600" imgH="914400" progId="Equation.DSMT4">
                  <p:embed/>
                </p:oleObj>
              </mc:Choice>
              <mc:Fallback>
                <p:oleObj name="Equation" r:id="rId4" imgW="3022600" imgH="914400" progId="Equation.DSMT4">
                  <p:embed/>
                  <p:pic>
                    <p:nvPicPr>
                      <p:cNvPr id="178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979613"/>
                        <a:ext cx="7489825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2208214" y="4630738"/>
            <a:ext cx="5775325" cy="1719262"/>
            <a:chOff x="431" y="2916"/>
            <a:chExt cx="3548" cy="1049"/>
          </a:xfrm>
        </p:grpSpPr>
        <p:graphicFrame>
          <p:nvGraphicFramePr>
            <p:cNvPr id="65542" name="Object 5"/>
            <p:cNvGraphicFramePr>
              <a:graphicFrameLocks noChangeAspect="1"/>
            </p:cNvGraphicFramePr>
            <p:nvPr/>
          </p:nvGraphicFramePr>
          <p:xfrm>
            <a:off x="1373" y="2916"/>
            <a:ext cx="2606" cy="10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15840" imgH="736560" progId="Equation.DSMT4">
                    <p:embed/>
                  </p:oleObj>
                </mc:Choice>
                <mc:Fallback>
                  <p:oleObj name="Equation" r:id="rId6" imgW="1815840" imgH="736560" progId="Equation.DSMT4">
                    <p:embed/>
                    <p:pic>
                      <p:nvPicPr>
                        <p:cNvPr id="6554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2916"/>
                          <a:ext cx="2606" cy="10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3" name="Text Box 6"/>
            <p:cNvSpPr txBox="1">
              <a:spLocks noChangeArrowheads="1"/>
            </p:cNvSpPr>
            <p:nvPr/>
          </p:nvSpPr>
          <p:spPr bwMode="auto">
            <a:xfrm>
              <a:off x="431" y="2976"/>
              <a:ext cx="61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</p:grpSp>
      <p:sp>
        <p:nvSpPr>
          <p:cNvPr id="65541" name="Text Box 7"/>
          <p:cNvSpPr txBox="1">
            <a:spLocks noChangeArrowheads="1"/>
          </p:cNvSpPr>
          <p:nvPr/>
        </p:nvSpPr>
        <p:spPr bwMode="auto">
          <a:xfrm>
            <a:off x="1919288" y="188914"/>
            <a:ext cx="23326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对（</a:t>
            </a:r>
            <a:r>
              <a:rPr kumimoji="0" lang="el-GR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μ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l-GR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σ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7960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847851" y="620713"/>
            <a:ext cx="3984625" cy="58896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最大似然估计的性质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19288" y="3573464"/>
            <a:ext cx="8424862" cy="2071687"/>
            <a:chOff x="249" y="2296"/>
            <a:chExt cx="5307" cy="1305"/>
          </a:xfrm>
        </p:grpSpPr>
        <p:sp>
          <p:nvSpPr>
            <p:cNvPr id="66571" name="Text Box 5"/>
            <p:cNvSpPr txBox="1">
              <a:spLocks noChangeArrowheads="1"/>
            </p:cNvSpPr>
            <p:nvPr/>
          </p:nvSpPr>
          <p:spPr bwMode="auto">
            <a:xfrm>
              <a:off x="249" y="2296"/>
              <a:ext cx="5307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例如，例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8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中参数</a:t>
              </a:r>
              <a:r>
                <a:rPr kumimoji="0" lang="el-GR" altLang="zh-CN" sz="2800" b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宋体" panose="02010600030101010101" pitchFamily="2" charset="-122"/>
                  <a:cs typeface="+mn-cs"/>
                </a:rPr>
                <a:t>θ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的方差</a:t>
              </a:r>
              <a:r>
                <a:rPr kumimoji="0" lang="en-US" altLang="zh-CN" sz="3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DX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的最大似然估计为：</a:t>
              </a:r>
              <a:endParaRPr kumimoji="0" lang="zh-CN" altLang="el-GR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66572" name="Object 7"/>
            <p:cNvGraphicFramePr>
              <a:graphicFrameLocks noChangeAspect="1"/>
            </p:cNvGraphicFramePr>
            <p:nvPr/>
          </p:nvGraphicFramePr>
          <p:xfrm>
            <a:off x="839" y="2750"/>
            <a:ext cx="4128" cy="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120900" imgH="508000" progId="Equation.3">
                    <p:embed/>
                  </p:oleObj>
                </mc:Choice>
                <mc:Fallback>
                  <p:oleObj name="公式" r:id="rId2" imgW="2120900" imgH="508000" progId="Equation.3">
                    <p:embed/>
                    <p:pic>
                      <p:nvPicPr>
                        <p:cNvPr id="6657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750"/>
                          <a:ext cx="4128" cy="8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4" name="Text Box 8"/>
          <p:cNvSpPr txBox="1">
            <a:spLocks noChangeArrowheads="1"/>
          </p:cNvSpPr>
          <p:nvPr/>
        </p:nvSpPr>
        <p:spPr bwMode="auto">
          <a:xfrm>
            <a:off x="1992314" y="1196976"/>
            <a:ext cx="8372475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若  是  的最大似然估计，    是  的单调函数，则     的最大似然估计</a:t>
            </a:r>
          </a:p>
        </p:txBody>
      </p:sp>
      <p:graphicFrame>
        <p:nvGraphicFramePr>
          <p:cNvPr id="665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198353"/>
              </p:ext>
            </p:extLst>
          </p:nvPr>
        </p:nvGraphicFramePr>
        <p:xfrm>
          <a:off x="2943198" y="1331913"/>
          <a:ext cx="2968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80" imgH="215526" progId="Equation.DSMT4">
                  <p:embed/>
                </p:oleObj>
              </mc:Choice>
              <mc:Fallback>
                <p:oleObj name="Equation" r:id="rId4" imgW="126780" imgH="215526" progId="Equation.DSMT4">
                  <p:embed/>
                  <p:pic>
                    <p:nvPicPr>
                      <p:cNvPr id="665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198" y="1331913"/>
                        <a:ext cx="2968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407008"/>
              </p:ext>
            </p:extLst>
          </p:nvPr>
        </p:nvGraphicFramePr>
        <p:xfrm>
          <a:off x="3593307" y="1373211"/>
          <a:ext cx="307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5" imgH="177415" progId="Equation.DSMT4">
                  <p:embed/>
                </p:oleObj>
              </mc:Choice>
              <mc:Fallback>
                <p:oleObj name="Equation" r:id="rId6" imgW="126725" imgH="177415" progId="Equation.DSMT4">
                  <p:embed/>
                  <p:pic>
                    <p:nvPicPr>
                      <p:cNvPr id="665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307" y="1373211"/>
                        <a:ext cx="307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921382"/>
              </p:ext>
            </p:extLst>
          </p:nvPr>
        </p:nvGraphicFramePr>
        <p:xfrm>
          <a:off x="6842933" y="1341439"/>
          <a:ext cx="70329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057" imgH="203112" progId="Equation.DSMT4">
                  <p:embed/>
                </p:oleObj>
              </mc:Choice>
              <mc:Fallback>
                <p:oleObj name="Equation" r:id="rId8" imgW="330057" imgH="203112" progId="Equation.DSMT4">
                  <p:embed/>
                  <p:pic>
                    <p:nvPicPr>
                      <p:cNvPr id="665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933" y="1341439"/>
                        <a:ext cx="703291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34581"/>
              </p:ext>
            </p:extLst>
          </p:nvPr>
        </p:nvGraphicFramePr>
        <p:xfrm>
          <a:off x="7948614" y="1374821"/>
          <a:ext cx="307975" cy="43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5" imgH="177415" progId="Equation.DSMT4">
                  <p:embed/>
                </p:oleObj>
              </mc:Choice>
              <mc:Fallback>
                <p:oleObj name="Equation" r:id="rId10" imgW="126725" imgH="177415" progId="Equation.DSMT4">
                  <p:embed/>
                  <p:pic>
                    <p:nvPicPr>
                      <p:cNvPr id="665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4" y="1374821"/>
                        <a:ext cx="307975" cy="431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562813"/>
              </p:ext>
            </p:extLst>
          </p:nvPr>
        </p:nvGraphicFramePr>
        <p:xfrm>
          <a:off x="3240061" y="1997580"/>
          <a:ext cx="701191" cy="43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057" imgH="203112" progId="Equation.DSMT4">
                  <p:embed/>
                </p:oleObj>
              </mc:Choice>
              <mc:Fallback>
                <p:oleObj name="Equation" r:id="rId12" imgW="330057" imgH="203112" progId="Equation.DSMT4">
                  <p:embed/>
                  <p:pic>
                    <p:nvPicPr>
                      <p:cNvPr id="665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61" y="1997580"/>
                        <a:ext cx="701191" cy="431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5"/>
          <p:cNvGraphicFramePr>
            <a:graphicFrameLocks noChangeAspect="1"/>
          </p:cNvGraphicFramePr>
          <p:nvPr/>
        </p:nvGraphicFramePr>
        <p:xfrm>
          <a:off x="4800601" y="2725739"/>
          <a:ext cx="22320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4" imgH="241195" progId="Equation.DSMT4">
                  <p:embed/>
                </p:oleObj>
              </mc:Choice>
              <mc:Fallback>
                <p:oleObj name="Equation" r:id="rId14" imgW="774364" imgH="241195" progId="Equation.DSMT4">
                  <p:embed/>
                  <p:pic>
                    <p:nvPicPr>
                      <p:cNvPr id="6657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725739"/>
                        <a:ext cx="22320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7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847851" y="476250"/>
            <a:ext cx="320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二、矩估计法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39939" name="Object 10"/>
          <p:cNvGraphicFramePr>
            <a:graphicFrameLocks noChangeAspect="1"/>
          </p:cNvGraphicFramePr>
          <p:nvPr/>
        </p:nvGraphicFramePr>
        <p:xfrm>
          <a:off x="5951538" y="3500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3993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35004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3143251" y="2781300"/>
          <a:ext cx="540067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00209" imgH="409736" progId="Equation.3">
                  <p:embed/>
                </p:oleObj>
              </mc:Choice>
              <mc:Fallback>
                <p:oleObj name="公式" r:id="rId4" imgW="1600209" imgH="409736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781300"/>
                        <a:ext cx="540067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917700" y="1268414"/>
            <a:ext cx="8281988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由辛钦定理可知：样本的原点矩依概率收敛到总体的原点矩，即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2566989" y="4437064"/>
            <a:ext cx="7850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据此，我们来定义一种参数的估计方法。</a:t>
            </a:r>
          </a:p>
        </p:txBody>
      </p:sp>
    </p:spTree>
    <p:extLst>
      <p:ext uri="{BB962C8B-B14F-4D97-AF65-F5344CB8AC3E}">
        <p14:creationId xmlns:p14="http://schemas.microsoft.com/office/powerpoint/2010/main" val="8046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/>
      <p:bldP spid="256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919289" y="260350"/>
            <a:ext cx="4981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§7.2.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估计量的评选标准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847850" y="981076"/>
          <a:ext cx="86423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91128" imgH="204868" progId="Equation.3">
                  <p:embed/>
                </p:oleObj>
              </mc:Choice>
              <mc:Fallback>
                <p:oleObj name="公式" r:id="rId2" imgW="3291128" imgH="204868" progId="Equation.3">
                  <p:embed/>
                  <p:pic>
                    <p:nvPicPr>
                      <p:cNvPr id="67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981076"/>
                        <a:ext cx="86423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774826" y="1700214"/>
            <a:ext cx="2227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、无偏性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558926" y="2420938"/>
          <a:ext cx="889317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457513" imgH="724067" progId="Equation.3">
                  <p:embed/>
                </p:oleObj>
              </mc:Choice>
              <mc:Fallback>
                <p:oleObj name="公式" r:id="rId4" imgW="3457513" imgH="724067" progId="Equation.3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6" y="2420938"/>
                        <a:ext cx="8893175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2135188" y="4437063"/>
          <a:ext cx="71294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68600" imgH="304800" progId="Equation.3">
                  <p:embed/>
                </p:oleObj>
              </mc:Choice>
              <mc:Fallback>
                <p:oleObj name="公式" r:id="rId6" imgW="2768600" imgH="304800" progId="Equation.3">
                  <p:embed/>
                  <p:pic>
                    <p:nvPicPr>
                      <p:cNvPr id="33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437063"/>
                        <a:ext cx="712946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3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5"/>
          <p:cNvGraphicFramePr>
            <a:graphicFrameLocks noGrp="1" noChangeAspect="1"/>
          </p:cNvGraphicFramePr>
          <p:nvPr>
            <p:ph/>
          </p:nvPr>
        </p:nvGraphicFramePr>
        <p:xfrm>
          <a:off x="2640013" y="2492375"/>
          <a:ext cx="6697662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13000" imgH="711200" progId="Equation.3">
                  <p:embed/>
                </p:oleObj>
              </mc:Choice>
              <mc:Fallback>
                <p:oleObj name="公式" r:id="rId2" imgW="2413000" imgH="711200" progId="Equation.3">
                  <p:embed/>
                  <p:pic>
                    <p:nvPicPr>
                      <p:cNvPr id="686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492375"/>
                        <a:ext cx="6697662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8431212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32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X</a:t>
            </a:r>
            <a:r>
              <a:rPr kumimoji="1" lang="en-US" altLang="zh-CN" sz="32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0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X</a:t>
            </a:r>
            <a:r>
              <a:rPr kumimoji="1" lang="en-US" altLang="zh-CN" sz="32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是来自总体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的一个样本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并设总体二阶矩存在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EX=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DX=</a:t>
            </a:r>
            <a:r>
              <a:rPr kumimoji="1" lang="en-US" altLang="zh-CN" sz="3200" b="0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，证明：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93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7"/>
          <p:cNvGrpSpPr>
            <a:grpSpLocks/>
          </p:cNvGrpSpPr>
          <p:nvPr/>
        </p:nvGrpSpPr>
        <p:grpSpPr bwMode="auto">
          <a:xfrm>
            <a:off x="1774825" y="692150"/>
            <a:ext cx="8351838" cy="2701926"/>
            <a:chOff x="204" y="346"/>
            <a:chExt cx="5261" cy="1702"/>
          </a:xfrm>
        </p:grpSpPr>
        <p:sp>
          <p:nvSpPr>
            <p:cNvPr id="69637" name="Text Box 4"/>
            <p:cNvSpPr txBox="1">
              <a:spLocks noChangeArrowheads="1"/>
            </p:cNvSpPr>
            <p:nvPr/>
          </p:nvSpPr>
          <p:spPr bwMode="auto">
            <a:xfrm>
              <a:off x="204" y="346"/>
              <a:ext cx="5261" cy="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例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2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、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0" lang="en-US" altLang="zh-CN" sz="32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,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0" lang="en-US" altLang="zh-CN" sz="32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,</a:t>
              </a:r>
              <a:r>
                <a:rPr kumimoji="0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…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,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0" lang="en-US" altLang="zh-CN" sz="32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是来自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X~U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(</a:t>
              </a:r>
              <a:r>
                <a:rPr kumimoji="0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0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,</a:t>
              </a:r>
              <a:r>
                <a:rPr kumimoji="0" lang="el-GR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宋体" panose="02010600030101010101" pitchFamily="2" charset="-122"/>
                  <a:cs typeface="+mn-cs"/>
                </a:rPr>
                <a:t>θ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)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的样本，          证明：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 都是</a:t>
              </a:r>
              <a:r>
                <a:rPr kumimoji="0" lang="el-GR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θ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的无偏估计。</a:t>
              </a:r>
              <a:endParaRPr kumimoji="0" lang="zh-CN" altLang="el-GR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69638" name="Object 5"/>
            <p:cNvGraphicFramePr>
              <a:graphicFrameLocks noChangeAspect="1"/>
            </p:cNvGraphicFramePr>
            <p:nvPr/>
          </p:nvGraphicFramePr>
          <p:xfrm>
            <a:off x="930" y="1026"/>
            <a:ext cx="3840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451100" imgH="393700" progId="Equation.3">
                    <p:embed/>
                  </p:oleObj>
                </mc:Choice>
                <mc:Fallback>
                  <p:oleObj name="公式" r:id="rId2" imgW="2451100" imgH="393700" progId="Equation.3">
                    <p:embed/>
                    <p:pic>
                      <p:nvPicPr>
                        <p:cNvPr id="6963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026"/>
                          <a:ext cx="3840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919289" y="3573464"/>
            <a:ext cx="1512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证明：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424114" y="3644901"/>
          <a:ext cx="7812087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97200" imgH="889000" progId="Equation.DSMT4">
                  <p:embed/>
                </p:oleObj>
              </mc:Choice>
              <mc:Fallback>
                <p:oleObj name="Equation" r:id="rId4" imgW="2997200" imgH="889000" progId="Equation.DSMT4">
                  <p:embed/>
                  <p:pic>
                    <p:nvPicPr>
                      <p:cNvPr id="45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644901"/>
                        <a:ext cx="7812087" cy="231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3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071813" y="765175"/>
          <a:ext cx="12954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474" imgH="393529" progId="Equation.DSMT4">
                  <p:embed/>
                </p:oleObj>
              </mc:Choice>
              <mc:Fallback>
                <p:oleObj name="Equation" r:id="rId2" imgW="520474" imgH="393529" progId="Equation.DSMT4">
                  <p:embed/>
                  <p:pic>
                    <p:nvPicPr>
                      <p:cNvPr id="706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765175"/>
                        <a:ext cx="12954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71813" y="2060576"/>
          <a:ext cx="568801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900" imgH="393700" progId="Equation.DSMT4">
                  <p:embed/>
                </p:oleObj>
              </mc:Choice>
              <mc:Fallback>
                <p:oleObj name="Equation" r:id="rId4" imgW="1993900" imgH="393700" progId="Equation.DSMT4">
                  <p:embed/>
                  <p:pic>
                    <p:nvPicPr>
                      <p:cNvPr id="179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060576"/>
                        <a:ext cx="5688012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9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71813" y="3429000"/>
          <a:ext cx="42481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800" imgH="228600" progId="Equation.DSMT4">
                  <p:embed/>
                </p:oleObj>
              </mc:Choice>
              <mc:Fallback>
                <p:oleObj name="Equation" r:id="rId6" imgW="1447800" imgH="228600" progId="Equation.DSMT4">
                  <p:embed/>
                  <p:pic>
                    <p:nvPicPr>
                      <p:cNvPr id="179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429000"/>
                        <a:ext cx="42481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2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000375" y="4365626"/>
          <a:ext cx="7056438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01900" imgH="685800" progId="Equation.DSMT4">
                  <p:embed/>
                </p:oleObj>
              </mc:Choice>
              <mc:Fallback>
                <p:oleObj name="Equation" r:id="rId8" imgW="2501900" imgH="685800" progId="Equation.DSMT4">
                  <p:embed/>
                  <p:pic>
                    <p:nvPicPr>
                      <p:cNvPr id="179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365626"/>
                        <a:ext cx="7056438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9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2424113" y="906464"/>
          <a:ext cx="69850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393700" progId="Equation.DSMT4">
                  <p:embed/>
                </p:oleObj>
              </mc:Choice>
              <mc:Fallback>
                <p:oleObj name="Equation" r:id="rId2" imgW="2540000" imgH="393700" progId="Equation.DSMT4">
                  <p:embed/>
                  <p:pic>
                    <p:nvPicPr>
                      <p:cNvPr id="184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906464"/>
                        <a:ext cx="69850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3216276" y="2205038"/>
          <a:ext cx="3313113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115" imgH="393529" progId="Equation.DSMT4">
                  <p:embed/>
                </p:oleObj>
              </mc:Choice>
              <mc:Fallback>
                <p:oleObj name="Equation" r:id="rId4" imgW="1117115" imgH="393529" progId="Equation.DSMT4">
                  <p:embed/>
                  <p:pic>
                    <p:nvPicPr>
                      <p:cNvPr id="184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205038"/>
                        <a:ext cx="3313113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3216276" y="3644900"/>
          <a:ext cx="590391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5500" imgH="419100" progId="Equation.DSMT4">
                  <p:embed/>
                </p:oleObj>
              </mc:Choice>
              <mc:Fallback>
                <p:oleObj name="Equation" r:id="rId6" imgW="2095500" imgH="419100" progId="Equation.DSMT4">
                  <p:embed/>
                  <p:pic>
                    <p:nvPicPr>
                      <p:cNvPr id="184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3644900"/>
                        <a:ext cx="590391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287714" y="5373689"/>
          <a:ext cx="720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670" imgH="177569" progId="Equation.DSMT4">
                  <p:embed/>
                </p:oleObj>
              </mc:Choice>
              <mc:Fallback>
                <p:oleObj name="Equation" r:id="rId8" imgW="253670" imgH="177569" progId="Equation.DSMT4">
                  <p:embed/>
                  <p:pic>
                    <p:nvPicPr>
                      <p:cNvPr id="1843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5373689"/>
                        <a:ext cx="720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4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919289" y="617539"/>
            <a:ext cx="2225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、有效性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992314" y="1557339"/>
          <a:ext cx="77755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95479" imgH="485557" progId="Equation.3">
                  <p:embed/>
                </p:oleObj>
              </mc:Choice>
              <mc:Fallback>
                <p:oleObj name="公式" r:id="rId2" imgW="2795479" imgH="485557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557339"/>
                        <a:ext cx="777557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992314" y="3149601"/>
            <a:ext cx="8085137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所有无偏估计中方差最小的无偏估计称为最小方差无偏估计，或称为有效估计。</a:t>
            </a:r>
          </a:p>
        </p:txBody>
      </p:sp>
    </p:spTree>
    <p:extLst>
      <p:ext uri="{BB962C8B-B14F-4D97-AF65-F5344CB8AC3E}">
        <p14:creationId xmlns:p14="http://schemas.microsoft.com/office/powerpoint/2010/main" val="6000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5"/>
          <p:cNvGrpSpPr>
            <a:grpSpLocks/>
          </p:cNvGrpSpPr>
          <p:nvPr/>
        </p:nvGrpSpPr>
        <p:grpSpPr bwMode="auto">
          <a:xfrm>
            <a:off x="1975082" y="1560513"/>
            <a:ext cx="7777163" cy="1873250"/>
            <a:chOff x="295" y="2568"/>
            <a:chExt cx="4899" cy="1180"/>
          </a:xfrm>
        </p:grpSpPr>
        <p:sp>
          <p:nvSpPr>
            <p:cNvPr id="73738" name="Text Box 6"/>
            <p:cNvSpPr txBox="1">
              <a:spLocks noChangeArrowheads="1"/>
            </p:cNvSpPr>
            <p:nvPr/>
          </p:nvSpPr>
          <p:spPr bwMode="auto">
            <a:xfrm>
              <a:off x="295" y="2568"/>
              <a:ext cx="208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上例中，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n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&gt;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时，</a:t>
              </a:r>
            </a:p>
          </p:txBody>
        </p:sp>
        <p:graphicFrame>
          <p:nvGraphicFramePr>
            <p:cNvPr id="73739" name="Object 7"/>
            <p:cNvGraphicFramePr>
              <a:graphicFrameLocks noChangeAspect="1"/>
            </p:cNvGraphicFramePr>
            <p:nvPr/>
          </p:nvGraphicFramePr>
          <p:xfrm>
            <a:off x="567" y="2977"/>
            <a:ext cx="462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590800" imgH="444500" progId="Equation.3">
                    <p:embed/>
                  </p:oleObj>
                </mc:Choice>
                <mc:Fallback>
                  <p:oleObj name="公式" r:id="rId2" imgW="2590800" imgH="444500" progId="Equation.3">
                    <p:embed/>
                    <p:pic>
                      <p:nvPicPr>
                        <p:cNvPr id="7373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977"/>
                          <a:ext cx="462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1" name="Text Box 8"/>
          <p:cNvSpPr txBox="1">
            <a:spLocks noChangeArrowheads="1"/>
          </p:cNvSpPr>
          <p:nvPr/>
        </p:nvSpPr>
        <p:spPr bwMode="auto">
          <a:xfrm>
            <a:off x="2259013" y="34337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180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814744" y="1130301"/>
            <a:ext cx="8280401" cy="3313113"/>
            <a:chOff x="431" y="1480"/>
            <a:chExt cx="5216" cy="2087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431" y="1480"/>
              <a:ext cx="5216" cy="2087"/>
              <a:chOff x="431" y="1480"/>
              <a:chExt cx="5216" cy="2087"/>
            </a:xfrm>
          </p:grpSpPr>
          <p:sp>
            <p:nvSpPr>
              <p:cNvPr id="5" name="Rectangle 9"/>
              <p:cNvSpPr>
                <a:spLocks noChangeArrowheads="1"/>
              </p:cNvSpPr>
              <p:nvPr/>
            </p:nvSpPr>
            <p:spPr bwMode="auto">
              <a:xfrm>
                <a:off x="431" y="1480"/>
                <a:ext cx="5216" cy="2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例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3</a:t>
                </a: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、对任何总体</a:t>
                </a:r>
                <a:r>
                  <a:rPr kumimoji="0" lang="en-US" altLang="zh-CN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X</a:t>
                </a: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，</a:t>
                </a:r>
                <a:r>
                  <a:rPr kumimoji="0" lang="en-US" altLang="zh-CN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EX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=</a:t>
                </a:r>
                <a:r>
                  <a:rPr kumimoji="0" lang="el-GR" altLang="zh-CN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μ</a:t>
                </a: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，</a:t>
                </a:r>
                <a:r>
                  <a:rPr kumimoji="0" lang="en-US" altLang="zh-CN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DX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=</a:t>
                </a:r>
                <a:r>
                  <a:rPr kumimoji="0" lang="el-GR" altLang="zh-CN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σ</a:t>
                </a:r>
                <a:r>
                  <a:rPr kumimoji="0" lang="en-US" altLang="zh-CN" sz="32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,</a:t>
                </a:r>
                <a:r>
                  <a:rPr kumimoji="0" lang="en-US" altLang="zh-CN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X</a:t>
                </a:r>
                <a:r>
                  <a:rPr kumimoji="0" lang="en-US" altLang="zh-CN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</a:t>
                </a:r>
                <a:r>
                  <a:rPr kumimoji="0" lang="en-US" altLang="zh-CN" sz="3200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，     </a:t>
                </a:r>
                <a:r>
                  <a:rPr kumimoji="0" lang="en-US" altLang="zh-CN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X</a:t>
                </a:r>
                <a:r>
                  <a:rPr kumimoji="0" lang="en-US" altLang="zh-CN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,</a:t>
                </a:r>
                <a:r>
                  <a:rPr kumimoji="0" lang="en-US" altLang="zh-CN" sz="3200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</a:t>
                </a:r>
                <a:r>
                  <a:rPr kumimoji="0" lang="en-US" altLang="zh-CN" sz="3200" b="0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… 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,</a:t>
                </a:r>
                <a:r>
                  <a:rPr kumimoji="0" lang="en-US" altLang="zh-CN" sz="32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X</a:t>
                </a:r>
                <a:r>
                  <a:rPr kumimoji="0" lang="en-US" altLang="zh-CN" sz="32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n</a:t>
                </a:r>
                <a:r>
                  <a:rPr kumimoji="0" lang="en-US" altLang="zh-CN" sz="3200" b="1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</a:t>
                </a: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是来自</a:t>
                </a:r>
                <a:r>
                  <a:rPr kumimoji="0" lang="en-US" altLang="zh-CN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X</a:t>
                </a:r>
                <a:r>
                  <a:rPr kumimoji="0" lang="en-US" altLang="zh-CN" sz="3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</a:t>
                </a: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的样本，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证明：  比   有效。</a:t>
                </a:r>
              </a:p>
            </p:txBody>
          </p:sp>
          <p:graphicFrame>
            <p:nvGraphicFramePr>
              <p:cNvPr id="6" name="Object 10"/>
              <p:cNvGraphicFramePr>
                <a:graphicFrameLocks noChangeAspect="1"/>
              </p:cNvGraphicFramePr>
              <p:nvPr/>
            </p:nvGraphicFramePr>
            <p:xfrm>
              <a:off x="1111" y="3113"/>
              <a:ext cx="377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77569" imgH="215619" progId="Equation.3">
                      <p:embed/>
                    </p:oleObj>
                  </mc:Choice>
                  <mc:Fallback>
                    <p:oleObj name="公式" r:id="rId2" imgW="177569" imgH="215619" progId="Equation.3">
                      <p:embed/>
                      <p:pic>
                        <p:nvPicPr>
                          <p:cNvPr id="6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3113"/>
                            <a:ext cx="377" cy="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11"/>
              <p:cNvGraphicFramePr>
                <a:graphicFrameLocks noChangeAspect="1"/>
              </p:cNvGraphicFramePr>
              <p:nvPr/>
            </p:nvGraphicFramePr>
            <p:xfrm>
              <a:off x="1791" y="3113"/>
              <a:ext cx="404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90335" imgH="215713" progId="Equation.3">
                      <p:embed/>
                    </p:oleObj>
                  </mc:Choice>
                  <mc:Fallback>
                    <p:oleObj name="公式" r:id="rId4" imgW="190335" imgH="215713" progId="Equation.3">
                      <p:embed/>
                      <p:pic>
                        <p:nvPicPr>
                          <p:cNvPr id="7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1" y="3113"/>
                            <a:ext cx="404" cy="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" name="Object 12"/>
            <p:cNvGraphicFramePr>
              <a:graphicFrameLocks noChangeAspect="1"/>
            </p:cNvGraphicFramePr>
            <p:nvPr/>
          </p:nvGraphicFramePr>
          <p:xfrm>
            <a:off x="930" y="2387"/>
            <a:ext cx="4037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71700" imgH="635000" progId="Equation.DSMT4">
                    <p:embed/>
                  </p:oleObj>
                </mc:Choice>
                <mc:Fallback>
                  <p:oleObj name="Equation" r:id="rId6" imgW="2171700" imgH="635000" progId="Equation.DSMT4">
                    <p:embed/>
                    <p:pic>
                      <p:nvPicPr>
                        <p:cNvPr id="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387"/>
                          <a:ext cx="4037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3598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1971676" y="442914"/>
            <a:ext cx="1603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证明：</a:t>
            </a:r>
          </a:p>
        </p:txBody>
      </p:sp>
      <p:graphicFrame>
        <p:nvGraphicFramePr>
          <p:cNvPr id="187397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3359151" y="765176"/>
          <a:ext cx="37433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241200" progId="Equation.DSMT4">
                  <p:embed/>
                </p:oleObj>
              </mc:Choice>
              <mc:Fallback>
                <p:oleObj name="Equation" r:id="rId2" imgW="1282680" imgH="241200" progId="Equation.DSMT4">
                  <p:embed/>
                  <p:pic>
                    <p:nvPicPr>
                      <p:cNvPr id="187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765176"/>
                        <a:ext cx="37433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87714" y="1811339"/>
          <a:ext cx="5329237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838080" progId="Equation.DSMT4">
                  <p:embed/>
                </p:oleObj>
              </mc:Choice>
              <mc:Fallback>
                <p:oleObj name="Equation" r:id="rId4" imgW="1879560" imgH="838080" progId="Equation.DSMT4">
                  <p:embed/>
                  <p:pic>
                    <p:nvPicPr>
                      <p:cNvPr id="1873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1811339"/>
                        <a:ext cx="5329237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32176" y="4797426"/>
          <a:ext cx="39592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419040" progId="Equation.DSMT4">
                  <p:embed/>
                </p:oleObj>
              </mc:Choice>
              <mc:Fallback>
                <p:oleObj name="Equation" r:id="rId6" imgW="1447560" imgH="419040" progId="Equation.DSMT4">
                  <p:embed/>
                  <p:pic>
                    <p:nvPicPr>
                      <p:cNvPr id="1874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4797426"/>
                        <a:ext cx="39592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0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640014" y="620713"/>
          <a:ext cx="554513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838080" progId="Equation.DSMT4">
                  <p:embed/>
                </p:oleObj>
              </mc:Choice>
              <mc:Fallback>
                <p:oleObj name="Equation" r:id="rId2" imgW="1993680" imgH="838080" progId="Equation.DSMT4">
                  <p:embed/>
                  <p:pic>
                    <p:nvPicPr>
                      <p:cNvPr id="191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620713"/>
                        <a:ext cx="5545137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648075" y="3357564"/>
          <a:ext cx="4032250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838200" progId="Equation.DSMT4">
                  <p:embed/>
                </p:oleObj>
              </mc:Choice>
              <mc:Fallback>
                <p:oleObj name="Equation" r:id="rId4" imgW="1498600" imgH="838200" progId="Equation.DSMT4">
                  <p:embed/>
                  <p:pic>
                    <p:nvPicPr>
                      <p:cNvPr id="191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357564"/>
                        <a:ext cx="4032250" cy="225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9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8"/>
          <p:cNvGrpSpPr>
            <a:grpSpLocks/>
          </p:cNvGrpSpPr>
          <p:nvPr/>
        </p:nvGrpSpPr>
        <p:grpSpPr bwMode="auto">
          <a:xfrm>
            <a:off x="1919289" y="476251"/>
            <a:ext cx="8353425" cy="2124075"/>
            <a:chOff x="249" y="391"/>
            <a:chExt cx="5262" cy="1338"/>
          </a:xfrm>
        </p:grpSpPr>
        <p:graphicFrame>
          <p:nvGraphicFramePr>
            <p:cNvPr id="40964" name="Object 4"/>
            <p:cNvGraphicFramePr>
              <a:graphicFrameLocks noChangeAspect="1"/>
            </p:cNvGraphicFramePr>
            <p:nvPr/>
          </p:nvGraphicFramePr>
          <p:xfrm>
            <a:off x="930" y="436"/>
            <a:ext cx="4581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566949" imgH="457438" progId="Equation.3">
                    <p:embed/>
                  </p:oleObj>
                </mc:Choice>
                <mc:Fallback>
                  <p:oleObj name="公式" r:id="rId2" imgW="2566949" imgH="457438" progId="Equation.3">
                    <p:embed/>
                    <p:pic>
                      <p:nvPicPr>
                        <p:cNvPr id="4096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436"/>
                          <a:ext cx="4581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839" y="1344"/>
            <a:ext cx="330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904915" imgH="218927" progId="Equation.3">
                    <p:embed/>
                  </p:oleObj>
                </mc:Choice>
                <mc:Fallback>
                  <p:oleObj name="公式" r:id="rId4" imgW="1904915" imgH="218927" progId="Equation.3">
                    <p:embed/>
                    <p:pic>
                      <p:nvPicPr>
                        <p:cNvPr id="4096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344"/>
                          <a:ext cx="330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249" y="391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定义：</a:t>
              </a:r>
            </a:p>
          </p:txBody>
        </p:sp>
      </p:grp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2351089" y="2708275"/>
          <a:ext cx="7920037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27400" imgH="952500" progId="Equation.3">
                  <p:embed/>
                </p:oleObj>
              </mc:Choice>
              <mc:Fallback>
                <p:oleObj name="公式" r:id="rId6" imgW="3327400" imgH="952500" progId="Equation.3">
                  <p:embed/>
                  <p:pic>
                    <p:nvPicPr>
                      <p:cNvPr id="849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708275"/>
                        <a:ext cx="7920037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6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4"/>
          <p:cNvGraphicFramePr>
            <a:graphicFrameLocks noChangeAspect="1"/>
          </p:cNvGraphicFramePr>
          <p:nvPr/>
        </p:nvGraphicFramePr>
        <p:xfrm>
          <a:off x="2005013" y="1262063"/>
          <a:ext cx="8255000" cy="289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6631" imgH="1095139" progId="Equation.DSMT4">
                  <p:embed/>
                </p:oleObj>
              </mc:Choice>
              <mc:Fallback>
                <p:oleObj name="Equation" r:id="rId2" imgW="3076631" imgH="1095139" progId="Equation.DSMT4">
                  <p:embed/>
                  <p:pic>
                    <p:nvPicPr>
                      <p:cNvPr id="768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262063"/>
                        <a:ext cx="8255000" cy="289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98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279650" y="908051"/>
          <a:ext cx="72723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05038" imgH="638204" progId="Equation.3">
                  <p:embed/>
                </p:oleObj>
              </mc:Choice>
              <mc:Fallback>
                <p:oleObj name="公式" r:id="rId2" imgW="2605038" imgH="638204" progId="Equation.3">
                  <p:embed/>
                  <p:pic>
                    <p:nvPicPr>
                      <p:cNvPr id="778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908051"/>
                        <a:ext cx="7272338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8213" y="3141664"/>
          <a:ext cx="80645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10013" imgH="609582" progId="Equation.3">
                  <p:embed/>
                </p:oleObj>
              </mc:Choice>
              <mc:Fallback>
                <p:oleObj name="公式" r:id="rId4" imgW="2810013" imgH="609582" progId="Equation.3">
                  <p:embed/>
                  <p:pic>
                    <p:nvPicPr>
                      <p:cNvPr id="1003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141664"/>
                        <a:ext cx="806450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79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847850" y="404814"/>
            <a:ext cx="467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、相合性（一致估计）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919289" y="981075"/>
          <a:ext cx="7705725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05270" imgH="876212" progId="Equation.3">
                  <p:embed/>
                </p:oleObj>
              </mc:Choice>
              <mc:Fallback>
                <p:oleObj name="公式" r:id="rId2" imgW="2705270" imgH="876212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981075"/>
                        <a:ext cx="7705725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35188" y="3500439"/>
            <a:ext cx="7416800" cy="2232025"/>
            <a:chOff x="249" y="2160"/>
            <a:chExt cx="4672" cy="1406"/>
          </a:xfrm>
        </p:grpSpPr>
        <p:sp>
          <p:nvSpPr>
            <p:cNvPr id="78853" name="Text Box 8"/>
            <p:cNvSpPr txBox="1">
              <a:spLocks noChangeArrowheads="1"/>
            </p:cNvSpPr>
            <p:nvPr/>
          </p:nvSpPr>
          <p:spPr bwMode="auto">
            <a:xfrm>
              <a:off x="249" y="2160"/>
              <a:ext cx="19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由辛钦定理知：</a:t>
              </a:r>
            </a:p>
          </p:txBody>
        </p:sp>
        <p:graphicFrame>
          <p:nvGraphicFramePr>
            <p:cNvPr id="78854" name="Object 9"/>
            <p:cNvGraphicFramePr>
              <a:graphicFrameLocks noChangeAspect="1"/>
            </p:cNvGraphicFramePr>
            <p:nvPr/>
          </p:nvGraphicFramePr>
          <p:xfrm>
            <a:off x="884" y="2523"/>
            <a:ext cx="4037" cy="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362200" imgH="431800" progId="Equation.3">
                    <p:embed/>
                  </p:oleObj>
                </mc:Choice>
                <mc:Fallback>
                  <p:oleObj name="公式" r:id="rId4" imgW="2362200" imgH="431800" progId="Equation.3">
                    <p:embed/>
                    <p:pic>
                      <p:nvPicPr>
                        <p:cNvPr id="7885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523"/>
                          <a:ext cx="4037" cy="6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5" name="Text Box 10"/>
            <p:cNvSpPr txBox="1">
              <a:spLocks noChangeArrowheads="1"/>
            </p:cNvSpPr>
            <p:nvPr/>
          </p:nvSpPr>
          <p:spPr bwMode="auto">
            <a:xfrm>
              <a:off x="327" y="3201"/>
              <a:ext cx="37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故所有的矩估计都是相合估计。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83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4"/>
          <p:cNvGraphicFramePr>
            <a:graphicFrameLocks noGrp="1" noChangeAspect="1"/>
          </p:cNvGraphicFramePr>
          <p:nvPr>
            <p:ph/>
          </p:nvPr>
        </p:nvGraphicFramePr>
        <p:xfrm>
          <a:off x="1992313" y="549275"/>
          <a:ext cx="7777162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71924" imgH="966595" progId="Equation.3">
                  <p:embed/>
                </p:oleObj>
              </mc:Choice>
              <mc:Fallback>
                <p:oleObj name="公式" r:id="rId2" imgW="2771924" imgH="966595" progId="Equation.3">
                  <p:embed/>
                  <p:pic>
                    <p:nvPicPr>
                      <p:cNvPr id="798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49275"/>
                        <a:ext cx="7777162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135188" y="3141664"/>
            <a:ext cx="215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Wingdings" panose="05000000000000000000" pitchFamily="2" charset="2"/>
              </a:rPr>
              <a:t>: 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Wingdings" panose="05000000000000000000" pitchFamily="2" charset="2"/>
              </a:rPr>
              <a:t>(1)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4224338" y="3284538"/>
          <a:ext cx="14398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696" imgH="177723" progId="Equation.DSMT4">
                  <p:embed/>
                </p:oleObj>
              </mc:Choice>
              <mc:Fallback>
                <p:oleObj name="Equation" r:id="rId4" imgW="469696" imgH="177723" progId="Equation.DSMT4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3284538"/>
                        <a:ext cx="14398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3503614" y="3933826"/>
          <a:ext cx="597693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70100" imgH="419100" progId="Equation.DSMT4">
                  <p:embed/>
                </p:oleObj>
              </mc:Choice>
              <mc:Fallback>
                <p:oleObj name="Equation" r:id="rId6" imgW="2070100" imgH="419100" progId="Equation.DSMT4">
                  <p:embed/>
                  <p:pic>
                    <p:nvPicPr>
                      <p:cNvPr id="522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3933826"/>
                        <a:ext cx="5976937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3470276" y="5175250"/>
          <a:ext cx="18637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4725" imgH="304668" progId="Equation.DSMT4">
                  <p:embed/>
                </p:oleObj>
              </mc:Choice>
              <mc:Fallback>
                <p:oleObj name="Equation" r:id="rId8" imgW="634725" imgH="304668" progId="Equation.DSMT4">
                  <p:embed/>
                  <p:pic>
                    <p:nvPicPr>
                      <p:cNvPr id="52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6" y="5175250"/>
                        <a:ext cx="18637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40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927351" y="836613"/>
          <a:ext cx="33131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419100" progId="Equation.DSMT4">
                  <p:embed/>
                </p:oleObj>
              </mc:Choice>
              <mc:Fallback>
                <p:oleObj name="Equation" r:id="rId2" imgW="1409700" imgH="419100" progId="Equation.DSMT4">
                  <p:embed/>
                  <p:pic>
                    <p:nvPicPr>
                      <p:cNvPr id="808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836613"/>
                        <a:ext cx="33131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27350" y="2636838"/>
          <a:ext cx="612140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500" imgH="482600" progId="Equation.DSMT4">
                  <p:embed/>
                </p:oleObj>
              </mc:Choice>
              <mc:Fallback>
                <p:oleObj name="Equation" r:id="rId4" imgW="2476500" imgH="482600" progId="Equation.DSMT4">
                  <p:embed/>
                  <p:pic>
                    <p:nvPicPr>
                      <p:cNvPr id="808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636838"/>
                        <a:ext cx="6121400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87714" y="4437064"/>
          <a:ext cx="194468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300" imgH="419100" progId="Equation.DSMT4">
                  <p:embed/>
                </p:oleObj>
              </mc:Choice>
              <mc:Fallback>
                <p:oleObj name="Equation" r:id="rId6" imgW="749300" imgH="419100" progId="Equation.DSMT4">
                  <p:embed/>
                  <p:pic>
                    <p:nvPicPr>
                      <p:cNvPr id="8090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4437064"/>
                        <a:ext cx="1944687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299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6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640014" y="836614"/>
          <a:ext cx="18002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203112" progId="Equation.DSMT4">
                  <p:embed/>
                </p:oleObj>
              </mc:Choice>
              <mc:Fallback>
                <p:oleObj name="Equation" r:id="rId2" imgW="672808" imgH="203112" progId="Equation.DSMT4">
                  <p:embed/>
                  <p:pic>
                    <p:nvPicPr>
                      <p:cNvPr id="198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836614"/>
                        <a:ext cx="18002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82888" y="1916114"/>
          <a:ext cx="6985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200" imgH="444500" progId="Equation.DSMT4">
                  <p:embed/>
                </p:oleObj>
              </mc:Choice>
              <mc:Fallback>
                <p:oleObj name="Equation" r:id="rId4" imgW="2489200" imgH="444500" progId="Equation.DSMT4">
                  <p:embed/>
                  <p:pic>
                    <p:nvPicPr>
                      <p:cNvPr id="1986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1916114"/>
                        <a:ext cx="69850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27351" y="3573463"/>
          <a:ext cx="208756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0891" imgH="317362" progId="Equation.DSMT4">
                  <p:embed/>
                </p:oleObj>
              </mc:Choice>
              <mc:Fallback>
                <p:oleObj name="Equation" r:id="rId6" imgW="710891" imgH="317362" progId="Equation.DSMT4">
                  <p:embed/>
                  <p:pic>
                    <p:nvPicPr>
                      <p:cNvPr id="1986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573463"/>
                        <a:ext cx="2087563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60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000376" y="765175"/>
          <a:ext cx="2016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753" imgH="393529" progId="Equation.DSMT4">
                  <p:embed/>
                </p:oleObj>
              </mc:Choice>
              <mc:Fallback>
                <p:oleObj name="Equation" r:id="rId2" imgW="799753" imgH="393529" progId="Equation.DSMT4">
                  <p:embed/>
                  <p:pic>
                    <p:nvPicPr>
                      <p:cNvPr id="829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765175"/>
                        <a:ext cx="20161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00376" y="2133600"/>
          <a:ext cx="43211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393700" progId="Equation.DSMT4">
                  <p:embed/>
                </p:oleObj>
              </mc:Choice>
              <mc:Fallback>
                <p:oleObj name="Equation" r:id="rId4" imgW="1612900" imgH="393700" progId="Equation.DSMT4">
                  <p:embed/>
                  <p:pic>
                    <p:nvPicPr>
                      <p:cNvPr id="829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2133600"/>
                        <a:ext cx="43211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00375" y="3716338"/>
          <a:ext cx="7380288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82900" imgH="419100" progId="Equation.DSMT4">
                  <p:embed/>
                </p:oleObj>
              </mc:Choice>
              <mc:Fallback>
                <p:oleObj name="Equation" r:id="rId6" imgW="2882900" imgH="419100" progId="Equation.DSMT4">
                  <p:embed/>
                  <p:pic>
                    <p:nvPicPr>
                      <p:cNvPr id="8294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716338"/>
                        <a:ext cx="7380288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236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566989" y="549275"/>
          <a:ext cx="19446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203112" progId="Equation.DSMT4">
                  <p:embed/>
                </p:oleObj>
              </mc:Choice>
              <mc:Fallback>
                <p:oleObj name="Equation" r:id="rId2" imgW="672808" imgH="203112" progId="Equation.DSMT4">
                  <p:embed/>
                  <p:pic>
                    <p:nvPicPr>
                      <p:cNvPr id="205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549275"/>
                        <a:ext cx="1944687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93851" y="1341438"/>
          <a:ext cx="88947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40100" imgH="419100" progId="Equation.DSMT4">
                  <p:embed/>
                </p:oleObj>
              </mc:Choice>
              <mc:Fallback>
                <p:oleObj name="Equation" r:id="rId4" imgW="3340100" imgH="419100" progId="Equation.DSMT4">
                  <p:embed/>
                  <p:pic>
                    <p:nvPicPr>
                      <p:cNvPr id="205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1" y="1341438"/>
                        <a:ext cx="88947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55914" y="3068639"/>
          <a:ext cx="781208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500" imgH="393700" progId="Equation.DSMT4">
                  <p:embed/>
                </p:oleObj>
              </mc:Choice>
              <mc:Fallback>
                <p:oleObj name="Equation" r:id="rId6" imgW="2857500" imgH="393700" progId="Equation.DSMT4">
                  <p:embed/>
                  <p:pic>
                    <p:nvPicPr>
                      <p:cNvPr id="2058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068639"/>
                        <a:ext cx="7812087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6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640013" y="4652963"/>
          <a:ext cx="20875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10891" imgH="317362" progId="Equation.DSMT4">
                  <p:embed/>
                </p:oleObj>
              </mc:Choice>
              <mc:Fallback>
                <p:oleObj name="Equation" r:id="rId8" imgW="710891" imgH="317362" progId="Equation.DSMT4">
                  <p:embed/>
                  <p:pic>
                    <p:nvPicPr>
                      <p:cNvPr id="2058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652963"/>
                        <a:ext cx="20875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95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749877" y="333376"/>
            <a:ext cx="3485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§7.3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区间估计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92314" y="1052514"/>
            <a:ext cx="8167687" cy="2016125"/>
            <a:chOff x="295" y="799"/>
            <a:chExt cx="5145" cy="1270"/>
          </a:xfrm>
        </p:grpSpPr>
        <p:graphicFrame>
          <p:nvGraphicFramePr>
            <p:cNvPr id="84998" name="Object 5"/>
            <p:cNvGraphicFramePr>
              <a:graphicFrameLocks noChangeAspect="1"/>
            </p:cNvGraphicFramePr>
            <p:nvPr/>
          </p:nvGraphicFramePr>
          <p:xfrm>
            <a:off x="295" y="844"/>
            <a:ext cx="5145" cy="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190896" imgH="724067" progId="Equation.3">
                    <p:embed/>
                  </p:oleObj>
                </mc:Choice>
                <mc:Fallback>
                  <p:oleObj name="公式" r:id="rId2" imgW="3190896" imgH="724067" progId="Equation.3">
                    <p:embed/>
                    <p:pic>
                      <p:nvPicPr>
                        <p:cNvPr id="849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844"/>
                          <a:ext cx="5145" cy="1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999" name="Text Box 4"/>
            <p:cNvSpPr txBox="1">
              <a:spLocks noChangeArrowheads="1"/>
            </p:cNvSpPr>
            <p:nvPr/>
          </p:nvSpPr>
          <p:spPr bwMode="auto">
            <a:xfrm>
              <a:off x="295" y="799"/>
              <a:ext cx="8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定义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:</a:t>
              </a:r>
            </a:p>
          </p:txBody>
        </p:sp>
      </p:grp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063750" y="3860800"/>
          <a:ext cx="828198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76631" imgH="724067" progId="Equation.3">
                  <p:embed/>
                </p:oleObj>
              </mc:Choice>
              <mc:Fallback>
                <p:oleObj name="公式" r:id="rId4" imgW="3076631" imgH="724067" progId="Equation.3">
                  <p:embed/>
                  <p:pic>
                    <p:nvPicPr>
                      <p:cNvPr id="3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860800"/>
                        <a:ext cx="8281988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4079875" y="3141664"/>
          <a:ext cx="36004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09535" imgH="218927" progId="Equation.3">
                  <p:embed/>
                </p:oleObj>
              </mc:Choice>
              <mc:Fallback>
                <p:oleObj name="公式" r:id="rId6" imgW="1309535" imgH="218927" progId="Equation.3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3141664"/>
                        <a:ext cx="36004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03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AutoShape 6">
            <a:extLst>
              <a:ext uri="{FF2B5EF4-FFF2-40B4-BE49-F238E27FC236}">
                <a16:creationId xmlns:a16="http://schemas.microsoft.com/office/drawing/2014/main" id="{7C98A5FB-86BC-40EB-9EAA-474B7519E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692150"/>
            <a:ext cx="1871662" cy="1295400"/>
          </a:xfrm>
          <a:prstGeom prst="irregularSeal2">
            <a:avLst/>
          </a:prstGeom>
          <a:solidFill>
            <a:schemeClr val="accent1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说明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2423593" y="3356993"/>
            <a:ext cx="7704137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、置信区间长度越短，估计越精确，所以一般我们是对称地取；可以证明此时的置信区间长度最短。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627438" y="1052513"/>
            <a:ext cx="6572250" cy="2082800"/>
            <a:chOff x="1325" y="663"/>
            <a:chExt cx="4140" cy="1312"/>
          </a:xfrm>
        </p:grpSpPr>
        <p:sp>
          <p:nvSpPr>
            <p:cNvPr id="86021" name="Text Box 7"/>
            <p:cNvSpPr txBox="1">
              <a:spLocks noChangeArrowheads="1"/>
            </p:cNvSpPr>
            <p:nvPr/>
          </p:nvSpPr>
          <p:spPr bwMode="auto">
            <a:xfrm>
              <a:off x="1325" y="676"/>
              <a:ext cx="3007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、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所以置信区间并不唯一。</a:t>
              </a:r>
            </a:p>
          </p:txBody>
        </p:sp>
        <p:graphicFrame>
          <p:nvGraphicFramePr>
            <p:cNvPr id="86022" name="Object 9"/>
            <p:cNvGraphicFramePr>
              <a:graphicFrameLocks noChangeAspect="1"/>
            </p:cNvGraphicFramePr>
            <p:nvPr/>
          </p:nvGraphicFramePr>
          <p:xfrm>
            <a:off x="1610" y="663"/>
            <a:ext cx="3855" cy="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262243" imgH="485557" progId="Equation.3">
                    <p:embed/>
                  </p:oleObj>
                </mc:Choice>
                <mc:Fallback>
                  <p:oleObj name="公式" r:id="rId2" imgW="2262243" imgH="485557" progId="Equation.3">
                    <p:embed/>
                    <p:pic>
                      <p:nvPicPr>
                        <p:cNvPr id="8602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663"/>
                          <a:ext cx="3855" cy="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5194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992313" y="3573463"/>
          <a:ext cx="8280400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38274" imgH="685906" progId="Equation.3">
                  <p:embed/>
                </p:oleObj>
              </mc:Choice>
              <mc:Fallback>
                <p:oleObj name="公式" r:id="rId2" imgW="3138274" imgH="685906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573463"/>
                        <a:ext cx="8280400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7" name="Group 9"/>
          <p:cNvGrpSpPr>
            <a:grpSpLocks/>
          </p:cNvGrpSpPr>
          <p:nvPr/>
        </p:nvGrpSpPr>
        <p:grpSpPr bwMode="auto">
          <a:xfrm>
            <a:off x="1631951" y="260350"/>
            <a:ext cx="8893175" cy="3013076"/>
            <a:chOff x="0" y="164"/>
            <a:chExt cx="5602" cy="1898"/>
          </a:xfrm>
        </p:grpSpPr>
        <p:sp>
          <p:nvSpPr>
            <p:cNvPr id="41988" name="Text Box 2"/>
            <p:cNvSpPr txBox="1">
              <a:spLocks noChangeArrowheads="1"/>
            </p:cNvSpPr>
            <p:nvPr/>
          </p:nvSpPr>
          <p:spPr bwMode="auto">
            <a:xfrm>
              <a:off x="295" y="391"/>
              <a:ext cx="5307" cy="1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样本原点矩</a:t>
              </a:r>
              <a:r>
                <a:rPr kumimoji="1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依概率收敛于相应的总体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原点</a:t>
              </a:r>
              <a:r>
                <a:rPr kumimoji="1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矩, 而样本矩的连续函数依概率收敛于相应的总体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原点</a:t>
              </a:r>
              <a:r>
                <a:rPr kumimoji="1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矩的连续函数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，所以所有的矩估计都有依概率收敛这一性质（相合性）。</a:t>
              </a:r>
              <a:endPara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6632" name="AutoShape 8">
              <a:extLst>
                <a:ext uri="{FF2B5EF4-FFF2-40B4-BE49-F238E27FC236}">
                  <a16:creationId xmlns:a16="http://schemas.microsoft.com/office/drawing/2014/main" id="{9DED00FC-CE4B-4E21-A7FC-3B683073F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4"/>
              <a:ext cx="1012" cy="816"/>
            </a:xfrm>
            <a:prstGeom prst="irregularSeal2">
              <a:avLst/>
            </a:prstGeom>
            <a:solidFill>
              <a:schemeClr val="accent1"/>
            </a:solidFill>
            <a:ln w="127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说明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7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847850" y="620713"/>
            <a:ext cx="7632700" cy="58896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求置信区间的一般思路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Wingdings" panose="05000000000000000000" pitchFamily="2" charset="2"/>
              </a:rPr>
              <a:t>（枢轴量法）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774825" y="1484313"/>
            <a:ext cx="8713788" cy="314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设法构造一个随机变量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Z=Z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200" b="0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除参数</a:t>
            </a: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外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不包含其他任何未知参数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的分布已知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或可求出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并且不依赖于参数</a:t>
            </a: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1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也不依赖于其他任何未知参数。（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即称为枢轴量）</a:t>
            </a:r>
          </a:p>
        </p:txBody>
      </p:sp>
    </p:spTree>
    <p:extLst>
      <p:ext uri="{BB962C8B-B14F-4D97-AF65-F5344CB8AC3E}">
        <p14:creationId xmlns:p14="http://schemas.microsoft.com/office/powerpoint/2010/main" val="299658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19288" y="2420939"/>
            <a:ext cx="8280400" cy="2663825"/>
            <a:chOff x="340" y="709"/>
            <a:chExt cx="4989" cy="1691"/>
          </a:xfrm>
        </p:grpSpPr>
        <p:graphicFrame>
          <p:nvGraphicFramePr>
            <p:cNvPr id="88068" name="Object 7"/>
            <p:cNvGraphicFramePr>
              <a:graphicFrameLocks noChangeAspect="1"/>
            </p:cNvGraphicFramePr>
            <p:nvPr/>
          </p:nvGraphicFramePr>
          <p:xfrm>
            <a:off x="340" y="709"/>
            <a:ext cx="4989" cy="1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819535" imgH="685906" progId="Equation.3">
                    <p:embed/>
                  </p:oleObj>
                </mc:Choice>
                <mc:Fallback>
                  <p:oleObj name="公式" r:id="rId2" imgW="2819535" imgH="685906" progId="Equation.3">
                    <p:embed/>
                    <p:pic>
                      <p:nvPicPr>
                        <p:cNvPr id="8806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709"/>
                          <a:ext cx="4989" cy="1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69" name="Object 10"/>
            <p:cNvGraphicFramePr>
              <a:graphicFrameLocks noChangeAspect="1"/>
            </p:cNvGraphicFramePr>
            <p:nvPr/>
          </p:nvGraphicFramePr>
          <p:xfrm>
            <a:off x="612" y="1979"/>
            <a:ext cx="3039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25600" imgH="241300" progId="Equation.3">
                    <p:embed/>
                  </p:oleObj>
                </mc:Choice>
                <mc:Fallback>
                  <p:oleObj name="公式" r:id="rId4" imgW="1625600" imgH="241300" progId="Equation.3">
                    <p:embed/>
                    <p:pic>
                      <p:nvPicPr>
                        <p:cNvPr id="8806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979"/>
                          <a:ext cx="3039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67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20875" y="836613"/>
          <a:ext cx="79200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05270" imgH="433336" progId="Equation.3">
                  <p:embed/>
                </p:oleObj>
              </mc:Choice>
              <mc:Fallback>
                <p:oleObj name="公式" r:id="rId6" imgW="2705270" imgH="433336" progId="Equation.3">
                  <p:embed/>
                  <p:pic>
                    <p:nvPicPr>
                      <p:cNvPr id="8806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836613"/>
                        <a:ext cx="79200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26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847850" y="404814"/>
            <a:ext cx="718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§7.4.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正态总体参数的区间估计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774825" y="1196975"/>
            <a:ext cx="650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一、单个正态总体参数的区间估计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847851" y="1916114"/>
          <a:ext cx="820896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76362" imgH="457438" progId="Equation.3">
                  <p:embed/>
                </p:oleObj>
              </mc:Choice>
              <mc:Fallback>
                <p:oleObj name="公式" r:id="rId2" imgW="3176362" imgH="457438" progId="Equation.3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916114"/>
                        <a:ext cx="8208963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416176" y="3357564"/>
          <a:ext cx="49752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19449" imgH="204868" progId="Equation.3">
                  <p:embed/>
                </p:oleObj>
              </mc:Choice>
              <mc:Fallback>
                <p:oleObj name="公式" r:id="rId4" imgW="1919449" imgH="204868" progId="Equation.3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6" y="3357564"/>
                        <a:ext cx="49752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386013" y="4221163"/>
          <a:ext cx="4933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57537" imgH="204868" progId="Equation.3">
                  <p:embed/>
                </p:oleObj>
              </mc:Choice>
              <mc:Fallback>
                <p:oleObj name="公式" r:id="rId6" imgW="1957537" imgH="204868" progId="Equation.3">
                  <p:embed/>
                  <p:pic>
                    <p:nvPicPr>
                      <p:cNvPr id="4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4221163"/>
                        <a:ext cx="49339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351089" y="5013326"/>
          <a:ext cx="38877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19326" imgH="190306" progId="Equation.3">
                  <p:embed/>
                </p:oleObj>
              </mc:Choice>
              <mc:Fallback>
                <p:oleObj name="公式" r:id="rId8" imgW="1219326" imgH="190306" progId="Equation.3">
                  <p:embed/>
                  <p:pic>
                    <p:nvPicPr>
                      <p:cNvPr id="41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5013326"/>
                        <a:ext cx="38877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6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876425" y="685801"/>
            <a:ext cx="5837238" cy="5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用表格表示如下：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0838" y="2420938"/>
            <a:ext cx="7237412" cy="836612"/>
            <a:chOff x="960" y="2064"/>
            <a:chExt cx="4939" cy="586"/>
          </a:xfrm>
        </p:grpSpPr>
        <p:graphicFrame>
          <p:nvGraphicFramePr>
            <p:cNvPr id="90147" name="Object 5"/>
            <p:cNvGraphicFramePr>
              <a:graphicFrameLocks noChangeAspect="1"/>
            </p:cNvGraphicFramePr>
            <p:nvPr/>
          </p:nvGraphicFramePr>
          <p:xfrm>
            <a:off x="960" y="2208"/>
            <a:ext cx="72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82391" imgH="203112" progId="Equation.3">
                    <p:embed/>
                  </p:oleObj>
                </mc:Choice>
                <mc:Fallback>
                  <p:oleObj name="Equation" r:id="rId2" imgW="482391" imgH="203112" progId="Equation.3">
                    <p:embed/>
                    <p:pic>
                      <p:nvPicPr>
                        <p:cNvPr id="9014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208"/>
                          <a:ext cx="72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8" name="Object 6"/>
            <p:cNvGraphicFramePr>
              <a:graphicFrameLocks noChangeAspect="1"/>
            </p:cNvGraphicFramePr>
            <p:nvPr/>
          </p:nvGraphicFramePr>
          <p:xfrm>
            <a:off x="1691" y="2112"/>
            <a:ext cx="1189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27100" imgH="419100" progId="Equation.3">
                    <p:embed/>
                  </p:oleObj>
                </mc:Choice>
                <mc:Fallback>
                  <p:oleObj name="Equation" r:id="rId4" imgW="927100" imgH="419100" progId="Equation.3">
                    <p:embed/>
                    <p:pic>
                      <p:nvPicPr>
                        <p:cNvPr id="9014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" y="2112"/>
                          <a:ext cx="1189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9" name="Object 7"/>
            <p:cNvGraphicFramePr>
              <a:graphicFrameLocks noChangeAspect="1"/>
            </p:cNvGraphicFramePr>
            <p:nvPr/>
          </p:nvGraphicFramePr>
          <p:xfrm>
            <a:off x="3984" y="2064"/>
            <a:ext cx="1915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11300" imgH="431800" progId="Equation.3">
                    <p:embed/>
                  </p:oleObj>
                </mc:Choice>
                <mc:Fallback>
                  <p:oleObj name="Equation" r:id="rId6" imgW="1511300" imgH="431800" progId="Equation.3">
                    <p:embed/>
                    <p:pic>
                      <p:nvPicPr>
                        <p:cNvPr id="9014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064"/>
                          <a:ext cx="1915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50" name="Object 8"/>
            <p:cNvGraphicFramePr>
              <a:graphicFrameLocks noChangeAspect="1"/>
            </p:cNvGraphicFramePr>
            <p:nvPr/>
          </p:nvGraphicFramePr>
          <p:xfrm>
            <a:off x="3024" y="2208"/>
            <a:ext cx="62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44307" imgH="203112" progId="Equation.3">
                    <p:embed/>
                  </p:oleObj>
                </mc:Choice>
                <mc:Fallback>
                  <p:oleObj name="Equation" r:id="rId8" imgW="444307" imgH="203112" progId="Equation.3">
                    <p:embed/>
                    <p:pic>
                      <p:nvPicPr>
                        <p:cNvPr id="9015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208"/>
                          <a:ext cx="62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82889" y="3429000"/>
            <a:ext cx="7259637" cy="876300"/>
            <a:chOff x="912" y="2112"/>
            <a:chExt cx="4954" cy="613"/>
          </a:xfrm>
        </p:grpSpPr>
        <p:graphicFrame>
          <p:nvGraphicFramePr>
            <p:cNvPr id="90143" name="Object 10"/>
            <p:cNvGraphicFramePr>
              <a:graphicFrameLocks noChangeAspect="1"/>
            </p:cNvGraphicFramePr>
            <p:nvPr/>
          </p:nvGraphicFramePr>
          <p:xfrm>
            <a:off x="912" y="2256"/>
            <a:ext cx="76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94870" imgH="215713" progId="Equation.3">
                    <p:embed/>
                  </p:oleObj>
                </mc:Choice>
                <mc:Fallback>
                  <p:oleObj name="Equation" r:id="rId10" imgW="494870" imgH="215713" progId="Equation.3">
                    <p:embed/>
                    <p:pic>
                      <p:nvPicPr>
                        <p:cNvPr id="9014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256"/>
                          <a:ext cx="76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4" name="Object 11"/>
            <p:cNvGraphicFramePr>
              <a:graphicFrameLocks noChangeAspect="1"/>
            </p:cNvGraphicFramePr>
            <p:nvPr/>
          </p:nvGraphicFramePr>
          <p:xfrm>
            <a:off x="1728" y="2112"/>
            <a:ext cx="960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98197" imgH="444307" progId="Equation.3">
                    <p:embed/>
                  </p:oleObj>
                </mc:Choice>
                <mc:Fallback>
                  <p:oleObj name="Equation" r:id="rId12" imgW="698197" imgH="444307" progId="Equation.3">
                    <p:embed/>
                    <p:pic>
                      <p:nvPicPr>
                        <p:cNvPr id="9014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112"/>
                          <a:ext cx="960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5" name="Object 12"/>
            <p:cNvGraphicFramePr>
              <a:graphicFrameLocks noChangeAspect="1"/>
            </p:cNvGraphicFramePr>
            <p:nvPr/>
          </p:nvGraphicFramePr>
          <p:xfrm>
            <a:off x="4032" y="2160"/>
            <a:ext cx="1834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447800" imgH="431800" progId="Equation.3">
                    <p:embed/>
                  </p:oleObj>
                </mc:Choice>
                <mc:Fallback>
                  <p:oleObj name="Equation" r:id="rId14" imgW="1447800" imgH="431800" progId="Equation.3">
                    <p:embed/>
                    <p:pic>
                      <p:nvPicPr>
                        <p:cNvPr id="9014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160"/>
                          <a:ext cx="1834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6" name="Object 13"/>
            <p:cNvGraphicFramePr>
              <a:graphicFrameLocks noChangeAspect="1"/>
            </p:cNvGraphicFramePr>
            <p:nvPr/>
          </p:nvGraphicFramePr>
          <p:xfrm>
            <a:off x="2976" y="2304"/>
            <a:ext cx="67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57002" imgH="203112" progId="Equation.3">
                    <p:embed/>
                  </p:oleObj>
                </mc:Choice>
                <mc:Fallback>
                  <p:oleObj name="Equation" r:id="rId16" imgW="457002" imgH="203112" progId="Equation.3">
                    <p:embed/>
                    <p:pic>
                      <p:nvPicPr>
                        <p:cNvPr id="9014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304"/>
                          <a:ext cx="67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1946275" y="4365625"/>
            <a:ext cx="8440738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19289" y="1412876"/>
            <a:ext cx="8440737" cy="4251325"/>
            <a:chOff x="288" y="1344"/>
            <a:chExt cx="5760" cy="2976"/>
          </a:xfrm>
        </p:grpSpPr>
        <p:grpSp>
          <p:nvGrpSpPr>
            <p:cNvPr id="90135" name="Group 16"/>
            <p:cNvGrpSpPr>
              <a:grpSpLocks/>
            </p:cNvGrpSpPr>
            <p:nvPr/>
          </p:nvGrpSpPr>
          <p:grpSpPr bwMode="auto">
            <a:xfrm>
              <a:off x="288" y="1344"/>
              <a:ext cx="5760" cy="2976"/>
              <a:chOff x="288" y="1344"/>
              <a:chExt cx="5760" cy="2976"/>
            </a:xfrm>
          </p:grpSpPr>
          <p:sp>
            <p:nvSpPr>
              <p:cNvPr id="90140" name="Line 17"/>
              <p:cNvSpPr>
                <a:spLocks noChangeShapeType="1"/>
              </p:cNvSpPr>
              <p:nvPr/>
            </p:nvSpPr>
            <p:spPr bwMode="auto">
              <a:xfrm>
                <a:off x="288" y="206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1" name="Text Box 1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5664" cy="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3485" tIns="41742" rIns="83485" bIns="41742">
                <a:spAutoFit/>
              </a:bodyPr>
              <a:lstStyle>
                <a:lvl1pPr defTabSz="835025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35025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35025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350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35025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83502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被估      条件            选用               分布              </a:t>
                </a: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zh-CN" altLang="en-US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－</a:t>
                </a: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α</a:t>
                </a: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zh-CN" altLang="en-US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的置信区间</a:t>
                </a:r>
              </a:p>
              <a:p>
                <a:pPr marL="0" marR="0" lvl="0" indent="0" algn="l" defTabSz="83502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参数                        统计量 </a:t>
                </a:r>
              </a:p>
            </p:txBody>
          </p:sp>
          <p:sp>
            <p:nvSpPr>
              <p:cNvPr id="90142" name="Rectangle 19"/>
              <p:cNvSpPr>
                <a:spLocks noChangeArrowheads="1"/>
              </p:cNvSpPr>
              <p:nvPr/>
            </p:nvSpPr>
            <p:spPr bwMode="auto">
              <a:xfrm>
                <a:off x="288" y="1344"/>
                <a:ext cx="5760" cy="297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0136" name="Line 20"/>
            <p:cNvSpPr>
              <a:spLocks noChangeShapeType="1"/>
            </p:cNvSpPr>
            <p:nvPr/>
          </p:nvSpPr>
          <p:spPr bwMode="auto">
            <a:xfrm>
              <a:off x="864" y="1344"/>
              <a:ext cx="0" cy="2976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37" name="Line 21"/>
            <p:cNvSpPr>
              <a:spLocks noChangeShapeType="1"/>
            </p:cNvSpPr>
            <p:nvPr/>
          </p:nvSpPr>
          <p:spPr bwMode="auto">
            <a:xfrm>
              <a:off x="1680" y="1344"/>
              <a:ext cx="0" cy="2976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38" name="Line 22"/>
            <p:cNvSpPr>
              <a:spLocks noChangeShapeType="1"/>
            </p:cNvSpPr>
            <p:nvPr/>
          </p:nvSpPr>
          <p:spPr bwMode="auto">
            <a:xfrm>
              <a:off x="2880" y="1344"/>
              <a:ext cx="0" cy="2976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39" name="Line 23"/>
            <p:cNvSpPr>
              <a:spLocks noChangeShapeType="1"/>
            </p:cNvSpPr>
            <p:nvPr/>
          </p:nvSpPr>
          <p:spPr bwMode="auto">
            <a:xfrm>
              <a:off x="3744" y="1344"/>
              <a:ext cx="0" cy="2976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8808" name="Line 24"/>
          <p:cNvSpPr>
            <a:spLocks noChangeShapeType="1"/>
          </p:cNvSpPr>
          <p:nvPr/>
        </p:nvSpPr>
        <p:spPr bwMode="auto">
          <a:xfrm>
            <a:off x="2782889" y="3357563"/>
            <a:ext cx="7596187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008438" y="4508500"/>
            <a:ext cx="6049962" cy="1028700"/>
            <a:chOff x="1728" y="3456"/>
            <a:chExt cx="4128" cy="720"/>
          </a:xfrm>
        </p:grpSpPr>
        <p:graphicFrame>
          <p:nvGraphicFramePr>
            <p:cNvPr id="90123" name="Object 26"/>
            <p:cNvGraphicFramePr>
              <a:graphicFrameLocks noChangeAspect="1"/>
            </p:cNvGraphicFramePr>
            <p:nvPr/>
          </p:nvGraphicFramePr>
          <p:xfrm>
            <a:off x="1728" y="3526"/>
            <a:ext cx="1104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14400" imgH="419100" progId="Equation.3">
                    <p:embed/>
                  </p:oleObj>
                </mc:Choice>
                <mc:Fallback>
                  <p:oleObj name="Equation" r:id="rId18" imgW="914400" imgH="419100" progId="Equation.3">
                    <p:embed/>
                    <p:pic>
                      <p:nvPicPr>
                        <p:cNvPr id="9012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526"/>
                          <a:ext cx="1104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4" name="Object 27"/>
            <p:cNvGraphicFramePr>
              <a:graphicFrameLocks noChangeAspect="1"/>
            </p:cNvGraphicFramePr>
            <p:nvPr/>
          </p:nvGraphicFramePr>
          <p:xfrm>
            <a:off x="2928" y="3552"/>
            <a:ext cx="81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83947" imgH="228501" progId="Equation.3">
                    <p:embed/>
                  </p:oleObj>
                </mc:Choice>
                <mc:Fallback>
                  <p:oleObj name="Equation" r:id="rId20" imgW="583947" imgH="228501" progId="Equation.3">
                    <p:embed/>
                    <p:pic>
                      <p:nvPicPr>
                        <p:cNvPr id="90124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552"/>
                          <a:ext cx="81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0125" name="Group 28"/>
            <p:cNvGrpSpPr>
              <a:grpSpLocks/>
            </p:cNvGrpSpPr>
            <p:nvPr/>
          </p:nvGrpSpPr>
          <p:grpSpPr bwMode="auto">
            <a:xfrm>
              <a:off x="3888" y="3456"/>
              <a:ext cx="1968" cy="720"/>
              <a:chOff x="3984" y="2784"/>
              <a:chExt cx="1872" cy="667"/>
            </a:xfrm>
          </p:grpSpPr>
          <p:graphicFrame>
            <p:nvGraphicFramePr>
              <p:cNvPr id="90126" name="Object 29"/>
              <p:cNvGraphicFramePr>
                <a:graphicFrameLocks noChangeAspect="1"/>
              </p:cNvGraphicFramePr>
              <p:nvPr/>
            </p:nvGraphicFramePr>
            <p:xfrm>
              <a:off x="4176" y="2784"/>
              <a:ext cx="1536" cy="6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345616" imgH="583947" progId="Equation.3">
                      <p:embed/>
                    </p:oleObj>
                  </mc:Choice>
                  <mc:Fallback>
                    <p:oleObj name="Equation" r:id="rId22" imgW="1345616" imgH="583947" progId="Equation.3">
                      <p:embed/>
                      <p:pic>
                        <p:nvPicPr>
                          <p:cNvPr id="90126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784"/>
                            <a:ext cx="1536" cy="6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0127" name="Group 30"/>
              <p:cNvGrpSpPr>
                <a:grpSpLocks/>
              </p:cNvGrpSpPr>
              <p:nvPr/>
            </p:nvGrpSpPr>
            <p:grpSpPr bwMode="auto">
              <a:xfrm>
                <a:off x="3984" y="2832"/>
                <a:ext cx="96" cy="432"/>
                <a:chOff x="4464" y="3936"/>
                <a:chExt cx="48" cy="288"/>
              </a:xfrm>
            </p:grpSpPr>
            <p:sp>
              <p:nvSpPr>
                <p:cNvPr id="90132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464" y="393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133" name="Line 32"/>
                <p:cNvSpPr>
                  <a:spLocks noChangeShapeType="1"/>
                </p:cNvSpPr>
                <p:nvPr/>
              </p:nvSpPr>
              <p:spPr bwMode="auto">
                <a:xfrm>
                  <a:off x="4464" y="393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134" name="Line 33"/>
                <p:cNvSpPr>
                  <a:spLocks noChangeShapeType="1"/>
                </p:cNvSpPr>
                <p:nvPr/>
              </p:nvSpPr>
              <p:spPr bwMode="auto">
                <a:xfrm>
                  <a:off x="4464" y="4224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0128" name="Group 34"/>
              <p:cNvGrpSpPr>
                <a:grpSpLocks/>
              </p:cNvGrpSpPr>
              <p:nvPr/>
            </p:nvGrpSpPr>
            <p:grpSpPr bwMode="auto">
              <a:xfrm flipH="1">
                <a:off x="5760" y="2832"/>
                <a:ext cx="96" cy="432"/>
                <a:chOff x="4464" y="3936"/>
                <a:chExt cx="48" cy="288"/>
              </a:xfrm>
            </p:grpSpPr>
            <p:sp>
              <p:nvSpPr>
                <p:cNvPr id="9012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464" y="393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130" name="Line 36"/>
                <p:cNvSpPr>
                  <a:spLocks noChangeShapeType="1"/>
                </p:cNvSpPr>
                <p:nvPr/>
              </p:nvSpPr>
              <p:spPr bwMode="auto">
                <a:xfrm>
                  <a:off x="4464" y="393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131" name="Line 37"/>
                <p:cNvSpPr>
                  <a:spLocks noChangeShapeType="1"/>
                </p:cNvSpPr>
                <p:nvPr/>
              </p:nvSpPr>
              <p:spPr bwMode="auto">
                <a:xfrm>
                  <a:off x="4464" y="4224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aphicFrame>
        <p:nvGraphicFramePr>
          <p:cNvPr id="118822" name="Object 38"/>
          <p:cNvGraphicFramePr>
            <a:graphicFrameLocks noChangeAspect="1"/>
          </p:cNvGraphicFramePr>
          <p:nvPr/>
        </p:nvGraphicFramePr>
        <p:xfrm>
          <a:off x="2085975" y="3141664"/>
          <a:ext cx="520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8799" imgH="143106" progId="Equation.3">
                  <p:embed/>
                </p:oleObj>
              </mc:Choice>
              <mc:Fallback>
                <p:oleObj name="Equation" r:id="rId24" imgW="128799" imgH="143106" progId="Equation.3">
                  <p:embed/>
                  <p:pic>
                    <p:nvPicPr>
                      <p:cNvPr id="11882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3141664"/>
                        <a:ext cx="5207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3" name="Object 39"/>
          <p:cNvGraphicFramePr>
            <a:graphicFrameLocks noChangeAspect="1"/>
          </p:cNvGraphicFramePr>
          <p:nvPr/>
        </p:nvGraphicFramePr>
        <p:xfrm>
          <a:off x="2149476" y="4613275"/>
          <a:ext cx="6334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80919" imgH="180766" progId="Equation.3">
                  <p:embed/>
                </p:oleObj>
              </mc:Choice>
              <mc:Fallback>
                <p:oleObj name="Equation" r:id="rId26" imgW="180919" imgH="180766" progId="Equation.3">
                  <p:embed/>
                  <p:pic>
                    <p:nvPicPr>
                      <p:cNvPr id="11882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6" y="4613275"/>
                        <a:ext cx="6334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859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AutoShape 4">
            <a:extLst>
              <a:ext uri="{FF2B5EF4-FFF2-40B4-BE49-F238E27FC236}">
                <a16:creationId xmlns:a16="http://schemas.microsoft.com/office/drawing/2014/main" id="{8B986816-55EE-4A99-9496-D81B37EF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692150"/>
            <a:ext cx="1800225" cy="1295400"/>
          </a:xfrm>
          <a:prstGeom prst="irregularSeal2">
            <a:avLst/>
          </a:prstGeom>
          <a:solidFill>
            <a:schemeClr val="accent1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说明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287714" y="836613"/>
            <a:ext cx="712787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0363" marR="0" lvl="0" indent="-3603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、我们讲的都是双侧的置信区间，实际中还有单侧的置信区间，如书上的定义。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47850" y="2879725"/>
            <a:ext cx="8820150" cy="1341438"/>
            <a:chOff x="204" y="1814"/>
            <a:chExt cx="5556" cy="845"/>
          </a:xfrm>
        </p:grpSpPr>
        <p:sp>
          <p:nvSpPr>
            <p:cNvPr id="91144" name="Text Box 6"/>
            <p:cNvSpPr txBox="1">
              <a:spLocks noChangeArrowheads="1"/>
            </p:cNvSpPr>
            <p:nvPr/>
          </p:nvSpPr>
          <p:spPr bwMode="auto">
            <a:xfrm>
              <a:off x="295" y="1814"/>
              <a:ext cx="3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2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、若函数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g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(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单调增，则：</a:t>
              </a:r>
            </a:p>
          </p:txBody>
        </p:sp>
        <p:graphicFrame>
          <p:nvGraphicFramePr>
            <p:cNvPr id="91145" name="Object 7"/>
            <p:cNvGraphicFramePr>
              <a:graphicFrameLocks noChangeAspect="1"/>
            </p:cNvGraphicFramePr>
            <p:nvPr/>
          </p:nvGraphicFramePr>
          <p:xfrm>
            <a:off x="204" y="2251"/>
            <a:ext cx="555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441700" imgH="241300" progId="Equation.3">
                    <p:embed/>
                  </p:oleObj>
                </mc:Choice>
                <mc:Fallback>
                  <p:oleObj name="公式" r:id="rId2" imgW="3441700" imgH="241300" progId="Equation.3">
                    <p:embed/>
                    <p:pic>
                      <p:nvPicPr>
                        <p:cNvPr id="9114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251"/>
                          <a:ext cx="5556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847850" y="4365625"/>
            <a:ext cx="8820150" cy="1341438"/>
            <a:chOff x="204" y="1814"/>
            <a:chExt cx="5556" cy="845"/>
          </a:xfrm>
        </p:grpSpPr>
        <p:sp>
          <p:nvSpPr>
            <p:cNvPr id="91142" name="Text Box 11"/>
            <p:cNvSpPr txBox="1">
              <a:spLocks noChangeArrowheads="1"/>
            </p:cNvSpPr>
            <p:nvPr/>
          </p:nvSpPr>
          <p:spPr bwMode="auto">
            <a:xfrm>
              <a:off x="295" y="1814"/>
              <a:ext cx="32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若函数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g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(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单调减，则：</a:t>
              </a:r>
            </a:p>
          </p:txBody>
        </p:sp>
        <p:graphicFrame>
          <p:nvGraphicFramePr>
            <p:cNvPr id="91143" name="Object 12"/>
            <p:cNvGraphicFramePr>
              <a:graphicFrameLocks noChangeAspect="1"/>
            </p:cNvGraphicFramePr>
            <p:nvPr/>
          </p:nvGraphicFramePr>
          <p:xfrm>
            <a:off x="204" y="2251"/>
            <a:ext cx="555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441700" imgH="241300" progId="Equation.3">
                    <p:embed/>
                  </p:oleObj>
                </mc:Choice>
                <mc:Fallback>
                  <p:oleObj name="公式" r:id="rId4" imgW="3441700" imgH="241300" progId="Equation.3">
                    <p:embed/>
                    <p:pic>
                      <p:nvPicPr>
                        <p:cNvPr id="9114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251"/>
                          <a:ext cx="5556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0221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703389" y="260350"/>
            <a:ext cx="5608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二、两个正态总体的区间估计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992314" y="3068638"/>
          <a:ext cx="70500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05038" imgH="204868" progId="Equation.3">
                  <p:embed/>
                </p:oleObj>
              </mc:Choice>
              <mc:Fallback>
                <p:oleObj name="公式" r:id="rId2" imgW="2605038" imgH="204868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068638"/>
                        <a:ext cx="70500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992314" y="3860800"/>
          <a:ext cx="79200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86153" imgH="204868" progId="Equation.3">
                  <p:embed/>
                </p:oleObj>
              </mc:Choice>
              <mc:Fallback>
                <p:oleObj name="公式" r:id="rId4" imgW="3086153" imgH="204868" progId="Equation.3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860800"/>
                        <a:ext cx="792003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919288" y="1052513"/>
          <a:ext cx="7848600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67000" imgH="723900" progId="Equation.3">
                  <p:embed/>
                </p:oleObj>
              </mc:Choice>
              <mc:Fallback>
                <p:oleObj name="公式" r:id="rId6" imgW="2667000" imgH="723900" progId="Equation.3">
                  <p:embed/>
                  <p:pic>
                    <p:nvPicPr>
                      <p:cNvPr id="43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052513"/>
                        <a:ext cx="7848600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2016125" y="4508501"/>
          <a:ext cx="35750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09535" imgH="433336" progId="Equation.3">
                  <p:embed/>
                </p:oleObj>
              </mc:Choice>
              <mc:Fallback>
                <p:oleObj name="公式" r:id="rId8" imgW="1309535" imgH="433336" progId="Equation.3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4508501"/>
                        <a:ext cx="35750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42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992313" y="260351"/>
            <a:ext cx="5416550" cy="5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用表格表示如下：</a:t>
            </a:r>
          </a:p>
        </p:txBody>
      </p:sp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2063750" y="4365625"/>
          <a:ext cx="79533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096" imgH="447897" progId="Equation.3">
                  <p:embed/>
                </p:oleObj>
              </mc:Choice>
              <mc:Fallback>
                <p:oleObj name="Equation" r:id="rId2" imgW="257096" imgH="447897" progId="Equation.3">
                  <p:embed/>
                  <p:pic>
                    <p:nvPicPr>
                      <p:cNvPr id="1198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365625"/>
                        <a:ext cx="795338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287714" y="4437063"/>
            <a:ext cx="7038975" cy="1185862"/>
            <a:chOff x="1111" y="2807"/>
            <a:chExt cx="4434" cy="747"/>
          </a:xfrm>
        </p:grpSpPr>
        <p:graphicFrame>
          <p:nvGraphicFramePr>
            <p:cNvPr id="93207" name="Object 12"/>
            <p:cNvGraphicFramePr>
              <a:graphicFrameLocks noChangeAspect="1"/>
            </p:cNvGraphicFramePr>
            <p:nvPr/>
          </p:nvGraphicFramePr>
          <p:xfrm>
            <a:off x="1111" y="2807"/>
            <a:ext cx="576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57328" imgH="485557" progId="Equation.3">
                    <p:embed/>
                  </p:oleObj>
                </mc:Choice>
                <mc:Fallback>
                  <p:oleObj name="公式" r:id="rId4" imgW="357328" imgH="485557" progId="Equation.3">
                    <p:embed/>
                    <p:pic>
                      <p:nvPicPr>
                        <p:cNvPr id="9320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807"/>
                          <a:ext cx="576" cy="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8" name="Object 14"/>
            <p:cNvGraphicFramePr>
              <a:graphicFrameLocks noChangeAspect="1"/>
            </p:cNvGraphicFramePr>
            <p:nvPr/>
          </p:nvGraphicFramePr>
          <p:xfrm>
            <a:off x="1939" y="2901"/>
            <a:ext cx="3606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08300" imgH="482600" progId="Equation.DSMT4">
                    <p:embed/>
                  </p:oleObj>
                </mc:Choice>
                <mc:Fallback>
                  <p:oleObj name="Equation" r:id="rId6" imgW="2908300" imgH="482600" progId="Equation.DSMT4">
                    <p:embed/>
                    <p:pic>
                      <p:nvPicPr>
                        <p:cNvPr id="9320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9" y="2901"/>
                          <a:ext cx="3606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216276" y="1700213"/>
            <a:ext cx="6911975" cy="1009650"/>
            <a:chOff x="1066" y="1071"/>
            <a:chExt cx="4354" cy="636"/>
          </a:xfrm>
        </p:grpSpPr>
        <p:graphicFrame>
          <p:nvGraphicFramePr>
            <p:cNvPr id="93205" name="Object 16"/>
            <p:cNvGraphicFramePr>
              <a:graphicFrameLocks noChangeAspect="1"/>
            </p:cNvGraphicFramePr>
            <p:nvPr/>
          </p:nvGraphicFramePr>
          <p:xfrm>
            <a:off x="1066" y="1117"/>
            <a:ext cx="661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31800" imgH="457200" progId="Equation.3">
                    <p:embed/>
                  </p:oleObj>
                </mc:Choice>
                <mc:Fallback>
                  <p:oleObj name="公式" r:id="rId8" imgW="431800" imgH="457200" progId="Equation.3">
                    <p:embed/>
                    <p:pic>
                      <p:nvPicPr>
                        <p:cNvPr id="9320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117"/>
                          <a:ext cx="661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6" name="Object 18"/>
            <p:cNvGraphicFramePr>
              <a:graphicFrameLocks noChangeAspect="1"/>
            </p:cNvGraphicFramePr>
            <p:nvPr/>
          </p:nvGraphicFramePr>
          <p:xfrm>
            <a:off x="1973" y="1071"/>
            <a:ext cx="3447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806700" imgH="482600" progId="Equation.3">
                    <p:embed/>
                  </p:oleObj>
                </mc:Choice>
                <mc:Fallback>
                  <p:oleObj name="公式" r:id="rId10" imgW="2806700" imgH="482600" progId="Equation.3">
                    <p:embed/>
                    <p:pic>
                      <p:nvPicPr>
                        <p:cNvPr id="9320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071"/>
                          <a:ext cx="3447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143250" y="2924176"/>
            <a:ext cx="7200900" cy="1084263"/>
            <a:chOff x="1020" y="1842"/>
            <a:chExt cx="4536" cy="683"/>
          </a:xfrm>
        </p:grpSpPr>
        <p:graphicFrame>
          <p:nvGraphicFramePr>
            <p:cNvPr id="93203" name="Object 21"/>
            <p:cNvGraphicFramePr>
              <a:graphicFrameLocks noChangeAspect="1"/>
            </p:cNvGraphicFramePr>
            <p:nvPr/>
          </p:nvGraphicFramePr>
          <p:xfrm>
            <a:off x="1020" y="1888"/>
            <a:ext cx="771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762000" imgH="457200" progId="Equation.3">
                    <p:embed/>
                  </p:oleObj>
                </mc:Choice>
                <mc:Fallback>
                  <p:oleObj name="公式" r:id="rId12" imgW="762000" imgH="457200" progId="Equation.3">
                    <p:embed/>
                    <p:pic>
                      <p:nvPicPr>
                        <p:cNvPr id="9320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888"/>
                          <a:ext cx="771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4" name="Object 23"/>
            <p:cNvGraphicFramePr>
              <a:graphicFrameLocks noChangeAspect="1"/>
            </p:cNvGraphicFramePr>
            <p:nvPr/>
          </p:nvGraphicFramePr>
          <p:xfrm>
            <a:off x="1927" y="1842"/>
            <a:ext cx="3629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755900" imgH="469900" progId="Equation.3">
                    <p:embed/>
                  </p:oleObj>
                </mc:Choice>
                <mc:Fallback>
                  <p:oleObj name="公式" r:id="rId14" imgW="2755900" imgH="469900" progId="Equation.3">
                    <p:embed/>
                    <p:pic>
                      <p:nvPicPr>
                        <p:cNvPr id="9320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842"/>
                          <a:ext cx="3629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919289" y="1052513"/>
            <a:ext cx="8605837" cy="5040312"/>
            <a:chOff x="249" y="663"/>
            <a:chExt cx="5421" cy="3175"/>
          </a:xfrm>
        </p:grpSpPr>
        <p:sp>
          <p:nvSpPr>
            <p:cNvPr id="93193" name="Line 3"/>
            <p:cNvSpPr>
              <a:spLocks noChangeShapeType="1"/>
            </p:cNvSpPr>
            <p:nvPr/>
          </p:nvSpPr>
          <p:spPr bwMode="auto">
            <a:xfrm>
              <a:off x="249" y="1026"/>
              <a:ext cx="539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3194" name="Group 43"/>
            <p:cNvGrpSpPr>
              <a:grpSpLocks/>
            </p:cNvGrpSpPr>
            <p:nvPr/>
          </p:nvGrpSpPr>
          <p:grpSpPr bwMode="auto">
            <a:xfrm>
              <a:off x="249" y="663"/>
              <a:ext cx="5421" cy="3175"/>
              <a:chOff x="249" y="663"/>
              <a:chExt cx="5421" cy="3175"/>
            </a:xfrm>
          </p:grpSpPr>
          <p:grpSp>
            <p:nvGrpSpPr>
              <p:cNvPr id="93195" name="Group 41"/>
              <p:cNvGrpSpPr>
                <a:grpSpLocks/>
              </p:cNvGrpSpPr>
              <p:nvPr/>
            </p:nvGrpSpPr>
            <p:grpSpPr bwMode="auto">
              <a:xfrm>
                <a:off x="249" y="663"/>
                <a:ext cx="5398" cy="3175"/>
                <a:chOff x="249" y="663"/>
                <a:chExt cx="5398" cy="3175"/>
              </a:xfrm>
            </p:grpSpPr>
            <p:sp>
              <p:nvSpPr>
                <p:cNvPr id="9320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49" y="754"/>
                  <a:ext cx="5229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3485" tIns="41742" rIns="83485" bIns="41742">
                  <a:spAutoFit/>
                </a:bodyPr>
                <a:lstStyle>
                  <a:lvl1pPr defTabSz="835025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35025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35025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35025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35025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350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350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350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350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835025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</a:t>
                  </a:r>
                  <a:r>
                    <a:rPr kumimoji="1" lang="zh-CN" altLang="en-US" sz="2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参数          条件                         </a:t>
                  </a:r>
                  <a:r>
                    <a:rPr kumimoji="1" lang="en-US" altLang="zh-CN" sz="2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r>
                    <a:rPr kumimoji="1" lang="zh-CN" altLang="en-US" sz="2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－</a:t>
                  </a:r>
                  <a:r>
                    <a:rPr kumimoji="1" lang="en-US" altLang="zh-CN" sz="22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α</a:t>
                  </a:r>
                  <a:r>
                    <a:rPr kumimoji="1" lang="en-US" altLang="zh-CN" sz="2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zh-CN" altLang="en-US" sz="2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的置信区间</a:t>
                  </a:r>
                </a:p>
              </p:txBody>
            </p:sp>
            <p:sp>
              <p:nvSpPr>
                <p:cNvPr id="93202" name="Rectangle 6"/>
                <p:cNvSpPr>
                  <a:spLocks noChangeArrowheads="1"/>
                </p:cNvSpPr>
                <p:nvPr/>
              </p:nvSpPr>
              <p:spPr bwMode="auto">
                <a:xfrm>
                  <a:off x="250" y="663"/>
                  <a:ext cx="5397" cy="3175"/>
                </a:xfrm>
                <a:prstGeom prst="rect">
                  <a:avLst/>
                </a:prstGeom>
                <a:noFill/>
                <a:ln w="28575">
                  <a:solidFill>
                    <a:srgbClr val="00008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3196" name="Group 42"/>
              <p:cNvGrpSpPr>
                <a:grpSpLocks/>
              </p:cNvGrpSpPr>
              <p:nvPr/>
            </p:nvGrpSpPr>
            <p:grpSpPr bwMode="auto">
              <a:xfrm>
                <a:off x="249" y="663"/>
                <a:ext cx="5421" cy="3175"/>
                <a:chOff x="249" y="663"/>
                <a:chExt cx="5421" cy="3175"/>
              </a:xfrm>
            </p:grpSpPr>
            <p:sp>
              <p:nvSpPr>
                <p:cNvPr id="93197" name="Line 7"/>
                <p:cNvSpPr>
                  <a:spLocks noChangeShapeType="1"/>
                </p:cNvSpPr>
                <p:nvPr/>
              </p:nvSpPr>
              <p:spPr bwMode="auto">
                <a:xfrm>
                  <a:off x="975" y="663"/>
                  <a:ext cx="0" cy="3175"/>
                </a:xfrm>
                <a:prstGeom prst="line">
                  <a:avLst/>
                </a:prstGeom>
                <a:noFill/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198" name="Line 8"/>
                <p:cNvSpPr>
                  <a:spLocks noChangeShapeType="1"/>
                </p:cNvSpPr>
                <p:nvPr/>
              </p:nvSpPr>
              <p:spPr bwMode="auto">
                <a:xfrm>
                  <a:off x="1837" y="663"/>
                  <a:ext cx="0" cy="3175"/>
                </a:xfrm>
                <a:prstGeom prst="line">
                  <a:avLst/>
                </a:prstGeom>
                <a:noFill/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199" name="Line 34"/>
                <p:cNvSpPr>
                  <a:spLocks noChangeShapeType="1"/>
                </p:cNvSpPr>
                <p:nvPr/>
              </p:nvSpPr>
              <p:spPr bwMode="auto">
                <a:xfrm>
                  <a:off x="975" y="1797"/>
                  <a:ext cx="4695" cy="0"/>
                </a:xfrm>
                <a:prstGeom prst="line">
                  <a:avLst/>
                </a:prstGeom>
                <a:noFill/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200" name="Line 35"/>
                <p:cNvSpPr>
                  <a:spLocks noChangeShapeType="1"/>
                </p:cNvSpPr>
                <p:nvPr/>
              </p:nvSpPr>
              <p:spPr bwMode="auto">
                <a:xfrm>
                  <a:off x="249" y="2614"/>
                  <a:ext cx="5398" cy="0"/>
                </a:xfrm>
                <a:prstGeom prst="line">
                  <a:avLst/>
                </a:prstGeom>
                <a:noFill/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aphicFrame>
        <p:nvGraphicFramePr>
          <p:cNvPr id="119844" name="Object 36"/>
          <p:cNvGraphicFramePr>
            <a:graphicFrameLocks noGrp="1" noChangeAspect="1"/>
          </p:cNvGraphicFramePr>
          <p:nvPr>
            <p:ph/>
          </p:nvPr>
        </p:nvGraphicFramePr>
        <p:xfrm>
          <a:off x="1919289" y="2420938"/>
          <a:ext cx="10810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447537" imgH="190306" progId="Equation.3">
                  <p:embed/>
                </p:oleObj>
              </mc:Choice>
              <mc:Fallback>
                <p:oleObj name="公式" r:id="rId16" imgW="447537" imgH="190306" progId="Equation.3">
                  <p:embed/>
                  <p:pic>
                    <p:nvPicPr>
                      <p:cNvPr id="11984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2420938"/>
                        <a:ext cx="10810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755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90" y="1265469"/>
            <a:ext cx="11284322" cy="38163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3665051" y="2104527"/>
              <a:ext cx="447480" cy="4838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4971" y="2090127"/>
                <a:ext cx="47340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墨迹 9"/>
              <p14:cNvContentPartPr/>
              <p14:nvPr/>
            </p14:nvContentPartPr>
            <p14:xfrm>
              <a:off x="3827771" y="2422767"/>
              <a:ext cx="604080" cy="61236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0931" y="2415207"/>
                <a:ext cx="61848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墨迹 11"/>
              <p14:cNvContentPartPr/>
              <p14:nvPr/>
            </p14:nvContentPartPr>
            <p14:xfrm>
              <a:off x="3891491" y="2987247"/>
              <a:ext cx="3600" cy="756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81771" y="2977527"/>
                <a:ext cx="226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墨迹 12"/>
              <p14:cNvContentPartPr/>
              <p14:nvPr/>
            </p14:nvContentPartPr>
            <p14:xfrm>
              <a:off x="3572531" y="2383167"/>
              <a:ext cx="230760" cy="725760"/>
            </p14:xfrm>
          </p:contentPart>
        </mc:Choice>
        <mc:Fallback xmlns="">
          <p:pic>
            <p:nvPicPr>
              <p:cNvPr id="13" name="墨迹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64251" y="2374887"/>
                <a:ext cx="24840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墨迹 20"/>
              <p14:cNvContentPartPr/>
              <p14:nvPr/>
            </p14:nvContentPartPr>
            <p14:xfrm>
              <a:off x="9830051" y="2870247"/>
              <a:ext cx="668160" cy="300240"/>
            </p14:xfrm>
          </p:contentPart>
        </mc:Choice>
        <mc:Fallback xmlns="">
          <p:pic>
            <p:nvPicPr>
              <p:cNvPr id="21" name="墨迹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17811" y="2856927"/>
                <a:ext cx="6940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墨迹 26"/>
              <p14:cNvContentPartPr/>
              <p14:nvPr/>
            </p14:nvContentPartPr>
            <p14:xfrm>
              <a:off x="10213811" y="2612127"/>
              <a:ext cx="141120" cy="189720"/>
            </p14:xfrm>
          </p:contentPart>
        </mc:Choice>
        <mc:Fallback xmlns="">
          <p:pic>
            <p:nvPicPr>
              <p:cNvPr id="27" name="墨迹 2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00131" y="2602767"/>
                <a:ext cx="165960" cy="2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5684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01" y="1344830"/>
            <a:ext cx="10887369" cy="36428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/>
              <p14:cNvContentPartPr/>
              <p14:nvPr/>
            </p14:nvContentPartPr>
            <p14:xfrm>
              <a:off x="9136691" y="4168047"/>
              <a:ext cx="479880" cy="25020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6251" y="4157247"/>
                <a:ext cx="5014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墨迹 13"/>
              <p14:cNvContentPartPr/>
              <p14:nvPr/>
            </p14:nvContentPartPr>
            <p14:xfrm>
              <a:off x="9151091" y="2901567"/>
              <a:ext cx="579960" cy="988200"/>
            </p14:xfrm>
          </p:contentPart>
        </mc:Choice>
        <mc:Fallback xmlns="">
          <p:pic>
            <p:nvPicPr>
              <p:cNvPr id="14" name="墨迹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42091" y="2886087"/>
                <a:ext cx="59868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墨迹 14"/>
              <p14:cNvContentPartPr/>
              <p14:nvPr/>
            </p14:nvContentPartPr>
            <p14:xfrm>
              <a:off x="9097811" y="4000647"/>
              <a:ext cx="676440" cy="55440"/>
            </p14:xfrm>
          </p:contentPart>
        </mc:Choice>
        <mc:Fallback xmlns="">
          <p:pic>
            <p:nvPicPr>
              <p:cNvPr id="15" name="墨迹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86651" y="3989487"/>
                <a:ext cx="70560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032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1971676" y="300039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12390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2927350" y="765176"/>
          <a:ext cx="6192838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700" imgH="711200" progId="Equation.DSMT4">
                  <p:embed/>
                </p:oleObj>
              </mc:Choice>
              <mc:Fallback>
                <p:oleObj name="Equation" r:id="rId2" imgW="2298700" imgH="711200" progId="Equation.DSMT4">
                  <p:embed/>
                  <p:pic>
                    <p:nvPicPr>
                      <p:cNvPr id="123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765176"/>
                        <a:ext cx="6192838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16300" y="3098801"/>
          <a:ext cx="10366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13" imgH="228501" progId="Equation.DSMT4">
                  <p:embed/>
                </p:oleObj>
              </mc:Choice>
              <mc:Fallback>
                <p:oleObj name="Equation" r:id="rId4" imgW="431613" imgH="228501" progId="Equation.DSMT4">
                  <p:embed/>
                  <p:pic>
                    <p:nvPicPr>
                      <p:cNvPr id="1239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098801"/>
                        <a:ext cx="10366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2135189" y="2840039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</a:t>
            </a:r>
          </a:p>
        </p:txBody>
      </p:sp>
      <p:graphicFrame>
        <p:nvGraphicFramePr>
          <p:cNvPr id="123915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87714" y="4076700"/>
          <a:ext cx="72358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41600" imgH="431800" progId="Equation.DSMT4">
                  <p:embed/>
                </p:oleObj>
              </mc:Choice>
              <mc:Fallback>
                <p:oleObj name="Equation" r:id="rId6" imgW="2641600" imgH="431800" progId="Equation.DSMT4">
                  <p:embed/>
                  <p:pic>
                    <p:nvPicPr>
                      <p:cNvPr id="1239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4076700"/>
                        <a:ext cx="723582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82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0" y="476250"/>
          <a:ext cx="903605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90900" imgH="482600" progId="Equation.3">
                  <p:embed/>
                </p:oleObj>
              </mc:Choice>
              <mc:Fallback>
                <p:oleObj name="公式" r:id="rId2" imgW="3390900" imgH="482600" progId="Equation.3">
                  <p:embed/>
                  <p:pic>
                    <p:nvPicPr>
                      <p:cNvPr id="440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6250"/>
                        <a:ext cx="9036050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703389" y="1989139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919289" y="2708275"/>
          <a:ext cx="8459787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11500" imgH="863600" progId="Equation.DSMT4">
                  <p:embed/>
                </p:oleObj>
              </mc:Choice>
              <mc:Fallback>
                <p:oleObj name="Equation" r:id="rId4" imgW="3111500" imgH="863600" progId="Equation.DSMT4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2708275"/>
                        <a:ext cx="8459787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11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66989" y="692151"/>
          <a:ext cx="2663825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865" imgH="837836" progId="Equation.DSMT4">
                  <p:embed/>
                </p:oleObj>
              </mc:Choice>
              <mc:Fallback>
                <p:oleObj name="Equation" r:id="rId2" imgW="1002865" imgH="837836" progId="Equation.DSMT4">
                  <p:embed/>
                  <p:pic>
                    <p:nvPicPr>
                      <p:cNvPr id="130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692151"/>
                        <a:ext cx="2663825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61" name="Group 13"/>
          <p:cNvGrpSpPr>
            <a:grpSpLocks/>
          </p:cNvGrpSpPr>
          <p:nvPr/>
        </p:nvGrpSpPr>
        <p:grpSpPr bwMode="auto">
          <a:xfrm>
            <a:off x="5880100" y="765175"/>
            <a:ext cx="3600450" cy="2230438"/>
            <a:chOff x="2744" y="482"/>
            <a:chExt cx="2268" cy="1405"/>
          </a:xfrm>
        </p:grpSpPr>
        <p:graphicFrame>
          <p:nvGraphicFramePr>
            <p:cNvPr id="45063" name="Object 6"/>
            <p:cNvGraphicFramePr>
              <a:graphicFrameLocks noChangeAspect="1"/>
            </p:cNvGraphicFramePr>
            <p:nvPr/>
          </p:nvGraphicFramePr>
          <p:xfrm>
            <a:off x="3288" y="482"/>
            <a:ext cx="1724" cy="1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28700" imgH="838200" progId="Equation.DSMT4">
                    <p:embed/>
                  </p:oleObj>
                </mc:Choice>
                <mc:Fallback>
                  <p:oleObj name="Equation" r:id="rId4" imgW="1028700" imgH="838200" progId="Equation.DSMT4">
                    <p:embed/>
                    <p:pic>
                      <p:nvPicPr>
                        <p:cNvPr id="4506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482"/>
                          <a:ext cx="1724" cy="1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4" name="Text Box 12"/>
            <p:cNvSpPr txBox="1">
              <a:spLocks noChangeArrowheads="1"/>
            </p:cNvSpPr>
            <p:nvPr/>
          </p:nvSpPr>
          <p:spPr bwMode="auto">
            <a:xfrm>
              <a:off x="2744" y="935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即：</a:t>
              </a:r>
            </a:p>
          </p:txBody>
        </p:sp>
      </p:grpSp>
      <p:grpSp>
        <p:nvGrpSpPr>
          <p:cNvPr id="130063" name="Group 15"/>
          <p:cNvGrpSpPr>
            <a:grpSpLocks/>
          </p:cNvGrpSpPr>
          <p:nvPr/>
        </p:nvGrpSpPr>
        <p:grpSpPr bwMode="auto">
          <a:xfrm>
            <a:off x="2351088" y="3500438"/>
            <a:ext cx="4527550" cy="1657350"/>
            <a:chOff x="521" y="2205"/>
            <a:chExt cx="2852" cy="1044"/>
          </a:xfrm>
        </p:grpSpPr>
        <p:graphicFrame>
          <p:nvGraphicFramePr>
            <p:cNvPr id="45061" name="Object 9"/>
            <p:cNvGraphicFramePr>
              <a:graphicFrameLocks noChangeAspect="1"/>
            </p:cNvGraphicFramePr>
            <p:nvPr/>
          </p:nvGraphicFramePr>
          <p:xfrm>
            <a:off x="1616" y="2251"/>
            <a:ext cx="1757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28254" imgH="583947" progId="Equation.DSMT4">
                    <p:embed/>
                  </p:oleObj>
                </mc:Choice>
                <mc:Fallback>
                  <p:oleObj name="Equation" r:id="rId6" imgW="1028254" imgH="583947" progId="Equation.DSMT4">
                    <p:embed/>
                    <p:pic>
                      <p:nvPicPr>
                        <p:cNvPr id="4506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2251"/>
                          <a:ext cx="1757" cy="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2" name="Text Box 14"/>
            <p:cNvSpPr txBox="1">
              <a:spLocks noChangeArrowheads="1"/>
            </p:cNvSpPr>
            <p:nvPr/>
          </p:nvSpPr>
          <p:spPr bwMode="auto">
            <a:xfrm>
              <a:off x="521" y="2205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3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6"/>
          <p:cNvGraphicFramePr>
            <a:graphicFrameLocks noGrp="1" noChangeAspect="1"/>
          </p:cNvGraphicFramePr>
          <p:nvPr>
            <p:ph/>
          </p:nvPr>
        </p:nvGraphicFramePr>
        <p:xfrm>
          <a:off x="1992313" y="692151"/>
          <a:ext cx="7632700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05270" imgH="1424033" progId="Equation.3">
                  <p:embed/>
                </p:oleObj>
              </mc:Choice>
              <mc:Fallback>
                <p:oleObj name="公式" r:id="rId2" imgW="2705270" imgH="1424033" progId="Equation.3">
                  <p:embed/>
                  <p:pic>
                    <p:nvPicPr>
                      <p:cNvPr id="460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692151"/>
                        <a:ext cx="7632700" cy="374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48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667</Words>
  <Application>Microsoft Office PowerPoint</Application>
  <PresentationFormat>宽屏</PresentationFormat>
  <Paragraphs>93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等线</vt:lpstr>
      <vt:lpstr>等线 Light</vt:lpstr>
      <vt:lpstr>黑体</vt:lpstr>
      <vt:lpstr>楷体_GB2312</vt:lpstr>
      <vt:lpstr>隶书</vt:lpstr>
      <vt:lpstr>宋体</vt:lpstr>
      <vt:lpstr>Arial</vt:lpstr>
      <vt:lpstr>Times New Roman</vt:lpstr>
      <vt:lpstr>Office 主题​​</vt:lpstr>
      <vt:lpstr>1_默认设计模板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邹颖 曹</cp:lastModifiedBy>
  <cp:revision>3</cp:revision>
  <dcterms:created xsi:type="dcterms:W3CDTF">2021-05-20T12:16:54Z</dcterms:created>
  <dcterms:modified xsi:type="dcterms:W3CDTF">2022-08-03T09:54:20Z</dcterms:modified>
</cp:coreProperties>
</file>