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2.wmf"/><Relationship Id="rId16" Type="http://schemas.openxmlformats.org/officeDocument/2006/relationships/image" Target="../media/image84.wmf"/><Relationship Id="rId1" Type="http://schemas.openxmlformats.org/officeDocument/2006/relationships/image" Target="../media/image71.wmf"/><Relationship Id="rId6" Type="http://schemas.openxmlformats.org/officeDocument/2006/relationships/image" Target="../media/image24.wmf"/><Relationship Id="rId11" Type="http://schemas.openxmlformats.org/officeDocument/2006/relationships/image" Target="../media/image79.wmf"/><Relationship Id="rId5" Type="http://schemas.openxmlformats.org/officeDocument/2006/relationships/image" Target="../media/image2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4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31.wmf"/><Relationship Id="rId16" Type="http://schemas.openxmlformats.org/officeDocument/2006/relationships/image" Target="../media/image43.wmf"/><Relationship Id="rId1" Type="http://schemas.openxmlformats.org/officeDocument/2006/relationships/image" Target="../media/image30.wmf"/><Relationship Id="rId6" Type="http://schemas.openxmlformats.org/officeDocument/2006/relationships/image" Target="../media/image24.wmf"/><Relationship Id="rId11" Type="http://schemas.openxmlformats.org/officeDocument/2006/relationships/image" Target="../media/image38.wmf"/><Relationship Id="rId5" Type="http://schemas.openxmlformats.org/officeDocument/2006/relationships/image" Target="../media/image23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23.wmf"/><Relationship Id="rId18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18.wmf"/><Relationship Id="rId12" Type="http://schemas.openxmlformats.org/officeDocument/2006/relationships/image" Target="../media/image60.wmf"/><Relationship Id="rId17" Type="http://schemas.openxmlformats.org/officeDocument/2006/relationships/image" Target="../media/image63.wmf"/><Relationship Id="rId2" Type="http://schemas.openxmlformats.org/officeDocument/2006/relationships/image" Target="../media/image53.wmf"/><Relationship Id="rId16" Type="http://schemas.openxmlformats.org/officeDocument/2006/relationships/image" Target="../media/image62.wmf"/><Relationship Id="rId1" Type="http://schemas.openxmlformats.org/officeDocument/2006/relationships/image" Target="../media/image52.wmf"/><Relationship Id="rId6" Type="http://schemas.openxmlformats.org/officeDocument/2006/relationships/image" Target="../media/image17.wmf"/><Relationship Id="rId11" Type="http://schemas.openxmlformats.org/officeDocument/2006/relationships/image" Target="../media/image59.wmf"/><Relationship Id="rId5" Type="http://schemas.openxmlformats.org/officeDocument/2006/relationships/image" Target="../media/image16.wmf"/><Relationship Id="rId15" Type="http://schemas.openxmlformats.org/officeDocument/2006/relationships/image" Target="../media/image61.wmf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image" Target="../media/image57.wmf"/><Relationship Id="rId1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4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6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1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4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1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3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.bin"/><Relationship Id="rId18" Type="http://schemas.openxmlformats.org/officeDocument/2006/relationships/image" Target="../media/image56.wmf"/><Relationship Id="rId26" Type="http://schemas.openxmlformats.org/officeDocument/2006/relationships/oleObject" Target="../embeddings/oleObject79.bin"/><Relationship Id="rId39" Type="http://schemas.openxmlformats.org/officeDocument/2006/relationships/oleObject" Target="../embeddings/oleObject86.bin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83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76.bin"/><Relationship Id="rId29" Type="http://schemas.openxmlformats.org/officeDocument/2006/relationships/image" Target="../media/image23.wmf"/><Relationship Id="rId41" Type="http://schemas.openxmlformats.org/officeDocument/2006/relationships/image" Target="../media/image6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2.bin"/><Relationship Id="rId37" Type="http://schemas.openxmlformats.org/officeDocument/2006/relationships/image" Target="../media/image63.wmf"/><Relationship Id="rId40" Type="http://schemas.openxmlformats.org/officeDocument/2006/relationships/oleObject" Target="../embeddings/oleObject87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4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75.bin"/><Relationship Id="rId31" Type="http://schemas.openxmlformats.org/officeDocument/2006/relationships/image" Target="../media/image2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81.bin"/><Relationship Id="rId35" Type="http://schemas.openxmlformats.org/officeDocument/2006/relationships/image" Target="../media/image62.wmf"/><Relationship Id="rId8" Type="http://schemas.openxmlformats.org/officeDocument/2006/relationships/image" Target="../media/image54.wmf"/><Relationship Id="rId3" Type="http://schemas.openxmlformats.org/officeDocument/2006/relationships/oleObject" Target="../embeddings/oleObject6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74.bin"/><Relationship Id="rId25" Type="http://schemas.openxmlformats.org/officeDocument/2006/relationships/image" Target="../media/image59.wmf"/><Relationship Id="rId33" Type="http://schemas.openxmlformats.org/officeDocument/2006/relationships/image" Target="../media/image61.wmf"/><Relationship Id="rId38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0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76.wmf"/><Relationship Id="rId26" Type="http://schemas.openxmlformats.org/officeDocument/2006/relationships/oleObject" Target="../embeddings/oleObject108.bin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3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image" Target="../media/image82.wmf"/><Relationship Id="rId38" Type="http://schemas.openxmlformats.org/officeDocument/2006/relationships/image" Target="../media/image84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79.wmf"/><Relationship Id="rId32" Type="http://schemas.openxmlformats.org/officeDocument/2006/relationships/oleObject" Target="../embeddings/oleObject112.bin"/><Relationship Id="rId37" Type="http://schemas.openxmlformats.org/officeDocument/2006/relationships/oleObject" Target="../embeddings/oleObject115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80.wmf"/><Relationship Id="rId36" Type="http://schemas.openxmlformats.org/officeDocument/2006/relationships/image" Target="../media/image83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04.bin"/><Relationship Id="rId31" Type="http://schemas.openxmlformats.org/officeDocument/2006/relationships/image" Target="../media/image81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24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109.bin"/><Relationship Id="rId30" Type="http://schemas.openxmlformats.org/officeDocument/2006/relationships/oleObject" Target="../embeddings/oleObject111.bin"/><Relationship Id="rId35" Type="http://schemas.openxmlformats.org/officeDocument/2006/relationships/oleObject" Target="../embeddings/oleObject114.bin"/><Relationship Id="rId8" Type="http://schemas.openxmlformats.org/officeDocument/2006/relationships/image" Target="../media/image73.wmf"/><Relationship Id="rId3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32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1.wmf"/><Relationship Id="rId42" Type="http://schemas.openxmlformats.org/officeDocument/2006/relationships/image" Target="../media/image25.w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9.bin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7.wmf"/><Relationship Id="rId32" Type="http://schemas.openxmlformats.org/officeDocument/2006/relationships/image" Target="../media/image20.wmf"/><Relationship Id="rId37" Type="http://schemas.openxmlformats.org/officeDocument/2006/relationships/oleObject" Target="../embeddings/oleObject31.bin"/><Relationship Id="rId40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3.bin"/><Relationship Id="rId28" Type="http://schemas.openxmlformats.org/officeDocument/2006/relationships/oleObject" Target="../embeddings/oleObject26.bin"/><Relationship Id="rId36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30.bin"/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9.bin"/><Relationship Id="rId38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21" Type="http://schemas.openxmlformats.org/officeDocument/2006/relationships/oleObject" Target="../embeddings/oleObject47.bin"/><Relationship Id="rId34" Type="http://schemas.openxmlformats.org/officeDocument/2006/relationships/oleObject" Target="../embeddings/oleObject55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image" Target="../media/image41.wmf"/><Relationship Id="rId38" Type="http://schemas.openxmlformats.org/officeDocument/2006/relationships/image" Target="../media/image43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8.wmf"/><Relationship Id="rId32" Type="http://schemas.openxmlformats.org/officeDocument/2006/relationships/oleObject" Target="../embeddings/oleObject54.bin"/><Relationship Id="rId37" Type="http://schemas.openxmlformats.org/officeDocument/2006/relationships/oleObject" Target="../embeddings/oleObject57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oleObject" Target="../embeddings/oleObject51.bin"/><Relationship Id="rId36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50.bin"/><Relationship Id="rId30" Type="http://schemas.openxmlformats.org/officeDocument/2006/relationships/oleObject" Target="../embeddings/oleObject52.bin"/><Relationship Id="rId35" Type="http://schemas.openxmlformats.org/officeDocument/2006/relationships/oleObject" Target="../embeddings/oleObject56.bin"/><Relationship Id="rId8" Type="http://schemas.openxmlformats.org/officeDocument/2006/relationships/image" Target="../media/image32.wmf"/><Relationship Id="rId3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886201" y="0"/>
            <a:ext cx="4297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3600" b="1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第八章 假设检验</a:t>
            </a:r>
            <a:endParaRPr kumimoji="1" lang="zh-CN" altLang="en-US" sz="36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156765FB-CF6F-412F-8C1E-AC2E8759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692150"/>
            <a:ext cx="3313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§8.1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19289" y="1341439"/>
            <a:ext cx="201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一、原理</a:t>
            </a:r>
            <a:r>
              <a:rPr kumimoji="1"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3600" b="1" dirty="0">
              <a:solidFill>
                <a:srgbClr val="99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74826" y="1916114"/>
            <a:ext cx="8640763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例、甲乙两种名酒各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杯，从中任取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杯，若取     出的都是甲种酒称试验成功（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求：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试验一次成功的概率；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某人称能区分这两种酒，让他做了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次试验，结果成功了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次，试判断此人是否真的有区分这两种酒的能力。</a:t>
            </a:r>
          </a:p>
        </p:txBody>
      </p:sp>
    </p:spTree>
    <p:extLst>
      <p:ext uri="{BB962C8B-B14F-4D97-AF65-F5344CB8AC3E}">
        <p14:creationId xmlns:p14="http://schemas.microsoft.com/office/powerpoint/2010/main" val="2432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847850" y="1916113"/>
          <a:ext cx="8496300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3" imgW="3176362" imgH="990697" progId="Equation.3">
                  <p:embed/>
                </p:oleObj>
              </mc:Choice>
              <mc:Fallback>
                <p:oleObj name="公式" r:id="rId3" imgW="3176362" imgH="990697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16113"/>
                        <a:ext cx="8496300" cy="269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Text Box 9"/>
          <p:cNvSpPr txBox="1">
            <a:spLocks noChangeArrowheads="1"/>
          </p:cNvSpPr>
          <p:nvPr/>
        </p:nvSpPr>
        <p:spPr bwMode="auto">
          <a:xfrm>
            <a:off x="1847850" y="836614"/>
            <a:ext cx="5899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§8.3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两个正态总体参数的检验</a:t>
            </a:r>
          </a:p>
        </p:txBody>
      </p:sp>
    </p:spTree>
    <p:extLst>
      <p:ext uri="{BB962C8B-B14F-4D97-AF65-F5344CB8AC3E}">
        <p14:creationId xmlns:p14="http://schemas.microsoft.com/office/powerpoint/2010/main" val="79549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2424114" y="3789363"/>
          <a:ext cx="43195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1600209" imgH="204868" progId="Equation.3">
                  <p:embed/>
                </p:oleObj>
              </mc:Choice>
              <mc:Fallback>
                <p:oleObj name="公式" r:id="rId3" imgW="1600209" imgH="204868" progId="Equation.3">
                  <p:embed/>
                  <p:pic>
                    <p:nvPicPr>
                      <p:cNvPr id="594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789363"/>
                        <a:ext cx="43195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351088" y="4510088"/>
          <a:ext cx="69135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2514829" imgH="204868" progId="Equation.3">
                  <p:embed/>
                </p:oleObj>
              </mc:Choice>
              <mc:Fallback>
                <p:oleObj name="公式" r:id="rId5" imgW="2514829" imgH="204868" progId="Equation.3">
                  <p:embed/>
                  <p:pic>
                    <p:nvPicPr>
                      <p:cNvPr id="59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510088"/>
                        <a:ext cx="69135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89139" y="3141663"/>
            <a:ext cx="6410325" cy="596900"/>
            <a:chOff x="293" y="1979"/>
            <a:chExt cx="4038" cy="376"/>
          </a:xfrm>
        </p:grpSpPr>
        <p:grpSp>
          <p:nvGrpSpPr>
            <p:cNvPr id="104458" name="Group 24"/>
            <p:cNvGrpSpPr>
              <a:grpSpLocks/>
            </p:cNvGrpSpPr>
            <p:nvPr/>
          </p:nvGrpSpPr>
          <p:grpSpPr bwMode="auto">
            <a:xfrm>
              <a:off x="293" y="1979"/>
              <a:ext cx="4038" cy="365"/>
              <a:chOff x="293" y="1979"/>
              <a:chExt cx="4038" cy="365"/>
            </a:xfrm>
          </p:grpSpPr>
          <p:sp>
            <p:nvSpPr>
              <p:cNvPr id="104460" name="Text Box 8"/>
              <p:cNvSpPr txBox="1">
                <a:spLocks noChangeArrowheads="1"/>
              </p:cNvSpPr>
              <p:nvPr/>
            </p:nvSpPr>
            <p:spPr bwMode="auto">
              <a:xfrm>
                <a:off x="293" y="1979"/>
                <a:ext cx="403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二、       未知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检验              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</a:p>
            </p:txBody>
          </p:sp>
          <p:graphicFrame>
            <p:nvGraphicFramePr>
              <p:cNvPr id="104461" name="Object 11"/>
              <p:cNvGraphicFramePr>
                <a:graphicFrameLocks noChangeAspect="1"/>
              </p:cNvGraphicFramePr>
              <p:nvPr/>
            </p:nvGraphicFramePr>
            <p:xfrm>
              <a:off x="793" y="1979"/>
              <a:ext cx="112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0" name="公式" r:id="rId7" imgW="533169" imgH="228501" progId="Equation.3">
                      <p:embed/>
                    </p:oleObj>
                  </mc:Choice>
                  <mc:Fallback>
                    <p:oleObj name="公式" r:id="rId7" imgW="533169" imgH="228501" progId="Equation.3">
                      <p:embed/>
                      <p:pic>
                        <p:nvPicPr>
                          <p:cNvPr id="10446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1979"/>
                            <a:ext cx="112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4459" name="Object 12"/>
            <p:cNvGraphicFramePr>
              <a:graphicFrameLocks noChangeAspect="1"/>
            </p:cNvGraphicFramePr>
            <p:nvPr/>
          </p:nvGraphicFramePr>
          <p:xfrm>
            <a:off x="3061" y="1979"/>
            <a:ext cx="81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公式" r:id="rId9" imgW="469696" imgH="215806" progId="Equation.3">
                    <p:embed/>
                  </p:oleObj>
                </mc:Choice>
                <mc:Fallback>
                  <p:oleObj name="公式" r:id="rId9" imgW="469696" imgH="215806" progId="Equation.3">
                    <p:embed/>
                    <p:pic>
                      <p:nvPicPr>
                        <p:cNvPr id="1044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979"/>
                          <a:ext cx="81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3" name="Text Box 18"/>
          <p:cNvSpPr txBox="1">
            <a:spLocks noChangeArrowheads="1"/>
          </p:cNvSpPr>
          <p:nvPr/>
        </p:nvSpPr>
        <p:spPr bwMode="auto">
          <a:xfrm>
            <a:off x="1990726" y="909639"/>
            <a:ext cx="5834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      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            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2424113" y="1527175"/>
          <a:ext cx="44640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11" imgW="1600209" imgH="204868" progId="Equation.3">
                  <p:embed/>
                </p:oleObj>
              </mc:Choice>
              <mc:Fallback>
                <p:oleObj name="公式" r:id="rId11" imgW="1600209" imgH="204868" progId="Equation.3">
                  <p:embed/>
                  <p:pic>
                    <p:nvPicPr>
                      <p:cNvPr id="594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527175"/>
                        <a:ext cx="44640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2351088" y="2205038"/>
          <a:ext cx="720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13" imgW="2514829" imgH="204868" progId="Equation.3">
                  <p:embed/>
                </p:oleObj>
              </mc:Choice>
              <mc:Fallback>
                <p:oleObj name="公式" r:id="rId13" imgW="2514829" imgH="204868" progId="Equation.3">
                  <p:embed/>
                  <p:pic>
                    <p:nvPicPr>
                      <p:cNvPr id="594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205038"/>
                        <a:ext cx="7200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21"/>
          <p:cNvGraphicFramePr>
            <a:graphicFrameLocks noChangeAspect="1"/>
          </p:cNvGraphicFramePr>
          <p:nvPr/>
        </p:nvGraphicFramePr>
        <p:xfrm>
          <a:off x="2784476" y="909639"/>
          <a:ext cx="14398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15" imgW="431613" imgH="228501" progId="Equation.3">
                  <p:embed/>
                </p:oleObj>
              </mc:Choice>
              <mc:Fallback>
                <p:oleObj name="公式" r:id="rId15" imgW="431613" imgH="228501" progId="Equation.3">
                  <p:embed/>
                  <p:pic>
                    <p:nvPicPr>
                      <p:cNvPr id="10445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6" y="909639"/>
                        <a:ext cx="14398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22"/>
          <p:cNvGraphicFramePr>
            <a:graphicFrameLocks noChangeAspect="1"/>
          </p:cNvGraphicFramePr>
          <p:nvPr/>
        </p:nvGraphicFramePr>
        <p:xfrm>
          <a:off x="6167439" y="909638"/>
          <a:ext cx="12969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17" imgW="469696" imgH="215806" progId="Equation.3">
                  <p:embed/>
                </p:oleObj>
              </mc:Choice>
              <mc:Fallback>
                <p:oleObj name="公式" r:id="rId17" imgW="469696" imgH="215806" progId="Equation.3">
                  <p:embed/>
                  <p:pic>
                    <p:nvPicPr>
                      <p:cNvPr id="10445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909638"/>
                        <a:ext cx="12969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6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843" name="Group 99">
            <a:extLst>
              <a:ext uri="{FF2B5EF4-FFF2-40B4-BE49-F238E27FC236}">
                <a16:creationId xmlns:a16="http://schemas.microsoft.com/office/drawing/2014/main" id="{4783A8F2-C84B-48C8-981E-2A077E68636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0" y="549276"/>
          <a:ext cx="8928100" cy="561816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89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6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2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5542" name="Object 70"/>
          <p:cNvGraphicFramePr>
            <a:graphicFrameLocks noGrp="1" noChangeAspect="1"/>
          </p:cNvGraphicFramePr>
          <p:nvPr>
            <p:ph sz="half" idx="2"/>
          </p:nvPr>
        </p:nvGraphicFramePr>
        <p:xfrm>
          <a:off x="1703389" y="2454275"/>
          <a:ext cx="10763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482391" imgH="228501" progId="Equation.DSMT4">
                  <p:embed/>
                </p:oleObj>
              </mc:Choice>
              <mc:Fallback>
                <p:oleObj name="Equation" r:id="rId3" imgW="482391" imgH="228501" progId="Equation.DSMT4">
                  <p:embed/>
                  <p:pic>
                    <p:nvPicPr>
                      <p:cNvPr id="10554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454275"/>
                        <a:ext cx="10763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3" name="Object 71"/>
          <p:cNvGraphicFramePr>
            <a:graphicFrameLocks noChangeAspect="1"/>
          </p:cNvGraphicFramePr>
          <p:nvPr/>
        </p:nvGraphicFramePr>
        <p:xfrm>
          <a:off x="3097214" y="1773238"/>
          <a:ext cx="1169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482391" imgH="228501" progId="Equation.DSMT4">
                  <p:embed/>
                </p:oleObj>
              </mc:Choice>
              <mc:Fallback>
                <p:oleObj name="Equation" r:id="rId5" imgW="482391" imgH="228501" progId="Equation.DSMT4">
                  <p:embed/>
                  <p:pic>
                    <p:nvPicPr>
                      <p:cNvPr id="105543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1773238"/>
                        <a:ext cx="1169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4" name="Object 72"/>
          <p:cNvGraphicFramePr>
            <a:graphicFrameLocks noChangeAspect="1"/>
          </p:cNvGraphicFramePr>
          <p:nvPr/>
        </p:nvGraphicFramePr>
        <p:xfrm>
          <a:off x="3097214" y="2420938"/>
          <a:ext cx="1169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482391" imgH="228501" progId="Equation.DSMT4">
                  <p:embed/>
                </p:oleObj>
              </mc:Choice>
              <mc:Fallback>
                <p:oleObj name="Equation" r:id="rId7" imgW="482391" imgH="228501" progId="Equation.DSMT4">
                  <p:embed/>
                  <p:pic>
                    <p:nvPicPr>
                      <p:cNvPr id="10554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2420938"/>
                        <a:ext cx="1169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5" name="Object 80"/>
          <p:cNvGraphicFramePr>
            <a:graphicFrameLocks noChangeAspect="1"/>
          </p:cNvGraphicFramePr>
          <p:nvPr/>
        </p:nvGraphicFramePr>
        <p:xfrm>
          <a:off x="4727575" y="1773238"/>
          <a:ext cx="27368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9" imgW="1130300" imgH="889000" progId="Equation.DSMT4">
                  <p:embed/>
                </p:oleObj>
              </mc:Choice>
              <mc:Fallback>
                <p:oleObj name="Equation" r:id="rId9" imgW="1130300" imgH="889000" progId="Equation.DSMT4">
                  <p:embed/>
                  <p:pic>
                    <p:nvPicPr>
                      <p:cNvPr id="105545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773238"/>
                        <a:ext cx="27368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6" name="Object 82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1" imgW="609600" imgH="228600" progId="Equation.DSMT4">
                  <p:embed/>
                </p:oleObj>
              </mc:Choice>
              <mc:Fallback>
                <p:oleObj name="Equation" r:id="rId11" imgW="609600" imgH="228600" progId="Equation.DSMT4">
                  <p:embed/>
                  <p:pic>
                    <p:nvPicPr>
                      <p:cNvPr id="10554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7" name="Object 83"/>
          <p:cNvGraphicFramePr>
            <a:graphicFrameLocks noChangeAspect="1"/>
          </p:cNvGraphicFramePr>
          <p:nvPr/>
        </p:nvGraphicFramePr>
        <p:xfrm>
          <a:off x="8543925" y="2420938"/>
          <a:ext cx="1320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3" imgW="444307" imgH="228501" progId="Equation.DSMT4">
                  <p:embed/>
                </p:oleObj>
              </mc:Choice>
              <mc:Fallback>
                <p:oleObj name="Equation" r:id="rId13" imgW="444307" imgH="228501" progId="Equation.DSMT4">
                  <p:embed/>
                  <p:pic>
                    <p:nvPicPr>
                      <p:cNvPr id="105547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2420938"/>
                        <a:ext cx="1320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8" name="Object 84"/>
          <p:cNvGraphicFramePr>
            <a:graphicFrameLocks noChangeAspect="1"/>
          </p:cNvGraphicFramePr>
          <p:nvPr/>
        </p:nvGraphicFramePr>
        <p:xfrm>
          <a:off x="8472488" y="3141663"/>
          <a:ext cx="15859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5" imgW="533169" imgH="228501" progId="Equation.DSMT4">
                  <p:embed/>
                </p:oleObj>
              </mc:Choice>
              <mc:Fallback>
                <p:oleObj name="Equation" r:id="rId15" imgW="533169" imgH="228501" progId="Equation.DSMT4">
                  <p:embed/>
                  <p:pic>
                    <p:nvPicPr>
                      <p:cNvPr id="10554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141663"/>
                        <a:ext cx="15859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9" name="Object 85"/>
          <p:cNvGraphicFramePr>
            <a:graphicFrameLocks noChangeAspect="1"/>
          </p:cNvGraphicFramePr>
          <p:nvPr/>
        </p:nvGraphicFramePr>
        <p:xfrm>
          <a:off x="4583114" y="4365626"/>
          <a:ext cx="33226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7" imgW="1371600" imgH="863600" progId="Equation.DSMT4">
                  <p:embed/>
                </p:oleObj>
              </mc:Choice>
              <mc:Fallback>
                <p:oleObj name="Equation" r:id="rId17" imgW="1371600" imgH="863600" progId="Equation.DSMT4">
                  <p:embed/>
                  <p:pic>
                    <p:nvPicPr>
                      <p:cNvPr id="10554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4365626"/>
                        <a:ext cx="332263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0" name="Object 86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9" imgW="609600" imgH="228600" progId="Equation.DSMT4">
                  <p:embed/>
                </p:oleObj>
              </mc:Choice>
              <mc:Fallback>
                <p:oleObj name="Equation" r:id="rId19" imgW="609600" imgH="228600" progId="Equation.DSMT4">
                  <p:embed/>
                  <p:pic>
                    <p:nvPicPr>
                      <p:cNvPr id="10555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1" name="Object 87"/>
          <p:cNvGraphicFramePr>
            <a:graphicFrameLocks noChangeAspect="1"/>
          </p:cNvGraphicFramePr>
          <p:nvPr/>
        </p:nvGraphicFramePr>
        <p:xfrm>
          <a:off x="8183564" y="4365625"/>
          <a:ext cx="2447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20" imgW="1219200" imgH="228600" progId="Equation.DSMT4">
                  <p:embed/>
                </p:oleObj>
              </mc:Choice>
              <mc:Fallback>
                <p:oleObj name="Equation" r:id="rId20" imgW="1219200" imgH="228600" progId="Equation.DSMT4">
                  <p:embed/>
                  <p:pic>
                    <p:nvPicPr>
                      <p:cNvPr id="105551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4365625"/>
                        <a:ext cx="2447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2" name="Object 88"/>
          <p:cNvGraphicFramePr>
            <a:graphicFrameLocks noChangeAspect="1"/>
          </p:cNvGraphicFramePr>
          <p:nvPr/>
        </p:nvGraphicFramePr>
        <p:xfrm>
          <a:off x="8183564" y="4968875"/>
          <a:ext cx="23764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22" imgW="1054100" imgH="228600" progId="Equation.DSMT4">
                  <p:embed/>
                </p:oleObj>
              </mc:Choice>
              <mc:Fallback>
                <p:oleObj name="Equation" r:id="rId22" imgW="1054100" imgH="228600" progId="Equation.DSMT4">
                  <p:embed/>
                  <p:pic>
                    <p:nvPicPr>
                      <p:cNvPr id="105552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4968875"/>
                        <a:ext cx="23764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3" name="Object 89"/>
          <p:cNvGraphicFramePr>
            <a:graphicFrameLocks noChangeAspect="1"/>
          </p:cNvGraphicFramePr>
          <p:nvPr/>
        </p:nvGraphicFramePr>
        <p:xfrm>
          <a:off x="8183563" y="5618163"/>
          <a:ext cx="22336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24" imgW="1143000" imgH="228600" progId="Equation.DSMT4">
                  <p:embed/>
                </p:oleObj>
              </mc:Choice>
              <mc:Fallback>
                <p:oleObj name="Equation" r:id="rId24" imgW="1143000" imgH="228600" progId="Equation.DSMT4">
                  <p:embed/>
                  <p:pic>
                    <p:nvPicPr>
                      <p:cNvPr id="105553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5618163"/>
                        <a:ext cx="22336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4" name="Object 90"/>
          <p:cNvGraphicFramePr>
            <a:graphicFrameLocks noChangeAspect="1"/>
          </p:cNvGraphicFramePr>
          <p:nvPr/>
        </p:nvGraphicFramePr>
        <p:xfrm>
          <a:off x="4367214" y="1125539"/>
          <a:ext cx="2212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26" imgW="698500" imgH="228600" progId="Equation.DSMT4">
                  <p:embed/>
                </p:oleObj>
              </mc:Choice>
              <mc:Fallback>
                <p:oleObj name="Equation" r:id="rId26" imgW="698500" imgH="228600" progId="Equation.DSMT4">
                  <p:embed/>
                  <p:pic>
                    <p:nvPicPr>
                      <p:cNvPr id="105554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1125539"/>
                        <a:ext cx="22129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5" name="Object 91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28" imgW="215806" imgH="228501" progId="Equation.DSMT4">
                  <p:embed/>
                </p:oleObj>
              </mc:Choice>
              <mc:Fallback>
                <p:oleObj name="Equation" r:id="rId28" imgW="215806" imgH="228501" progId="Equation.DSMT4">
                  <p:embed/>
                  <p:pic>
                    <p:nvPicPr>
                      <p:cNvPr id="10555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6" name="Object 92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0" imgW="203112" imgH="228501" progId="Equation.DSMT4">
                  <p:embed/>
                </p:oleObj>
              </mc:Choice>
              <mc:Fallback>
                <p:oleObj name="Equation" r:id="rId30" imgW="203112" imgH="228501" progId="Equation.DSMT4">
                  <p:embed/>
                  <p:pic>
                    <p:nvPicPr>
                      <p:cNvPr id="10555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7" name="Object 93"/>
          <p:cNvGraphicFramePr>
            <a:graphicFrameLocks noChangeAspect="1"/>
          </p:cNvGraphicFramePr>
          <p:nvPr/>
        </p:nvGraphicFramePr>
        <p:xfrm>
          <a:off x="4079875" y="3716339"/>
          <a:ext cx="2940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2" imgW="927100" imgH="228600" progId="Equation.DSMT4">
                  <p:embed/>
                </p:oleObj>
              </mc:Choice>
              <mc:Fallback>
                <p:oleObj name="Equation" r:id="rId32" imgW="927100" imgH="228600" progId="Equation.DSMT4">
                  <p:embed/>
                  <p:pic>
                    <p:nvPicPr>
                      <p:cNvPr id="105557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716339"/>
                        <a:ext cx="29400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8" name="Object 94"/>
          <p:cNvGraphicFramePr>
            <a:graphicFrameLocks noChangeAspect="1"/>
          </p:cNvGraphicFramePr>
          <p:nvPr/>
        </p:nvGraphicFramePr>
        <p:xfrm>
          <a:off x="3071814" y="3068638"/>
          <a:ext cx="1169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34" imgW="482391" imgH="228501" progId="Equation.DSMT4">
                  <p:embed/>
                </p:oleObj>
              </mc:Choice>
              <mc:Fallback>
                <p:oleObj name="Equation" r:id="rId34" imgW="482391" imgH="228501" progId="Equation.DSMT4">
                  <p:embed/>
                  <p:pic>
                    <p:nvPicPr>
                      <p:cNvPr id="105558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068638"/>
                        <a:ext cx="1169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59" name="Object 95"/>
          <p:cNvGraphicFramePr>
            <a:graphicFrameLocks noChangeAspect="1"/>
          </p:cNvGraphicFramePr>
          <p:nvPr/>
        </p:nvGraphicFramePr>
        <p:xfrm>
          <a:off x="1703389" y="4941889"/>
          <a:ext cx="10763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6" imgW="482391" imgH="228501" progId="Equation.DSMT4">
                  <p:embed/>
                </p:oleObj>
              </mc:Choice>
              <mc:Fallback>
                <p:oleObj name="Equation" r:id="rId36" imgW="482391" imgH="228501" progId="Equation.DSMT4">
                  <p:embed/>
                  <p:pic>
                    <p:nvPicPr>
                      <p:cNvPr id="10555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4941889"/>
                        <a:ext cx="10763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60" name="Object 96"/>
          <p:cNvGraphicFramePr>
            <a:graphicFrameLocks noChangeAspect="1"/>
          </p:cNvGraphicFramePr>
          <p:nvPr/>
        </p:nvGraphicFramePr>
        <p:xfrm>
          <a:off x="3000375" y="4221163"/>
          <a:ext cx="1169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8" imgW="482391" imgH="228501" progId="Equation.DSMT4">
                  <p:embed/>
                </p:oleObj>
              </mc:Choice>
              <mc:Fallback>
                <p:oleObj name="Equation" r:id="rId38" imgW="482391" imgH="228501" progId="Equation.DSMT4">
                  <p:embed/>
                  <p:pic>
                    <p:nvPicPr>
                      <p:cNvPr id="10556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221163"/>
                        <a:ext cx="11699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61" name="Object 97"/>
          <p:cNvGraphicFramePr>
            <a:graphicFrameLocks noChangeAspect="1"/>
          </p:cNvGraphicFramePr>
          <p:nvPr/>
        </p:nvGraphicFramePr>
        <p:xfrm>
          <a:off x="3000375" y="4868863"/>
          <a:ext cx="1169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39" imgW="482391" imgH="228501" progId="Equation.DSMT4">
                  <p:embed/>
                </p:oleObj>
              </mc:Choice>
              <mc:Fallback>
                <p:oleObj name="Equation" r:id="rId39" imgW="482391" imgH="228501" progId="Equation.DSMT4">
                  <p:embed/>
                  <p:pic>
                    <p:nvPicPr>
                      <p:cNvPr id="105561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868863"/>
                        <a:ext cx="11699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62" name="Object 98"/>
          <p:cNvGraphicFramePr>
            <a:graphicFrameLocks noChangeAspect="1"/>
          </p:cNvGraphicFramePr>
          <p:nvPr/>
        </p:nvGraphicFramePr>
        <p:xfrm>
          <a:off x="3000375" y="5516563"/>
          <a:ext cx="1169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40" imgW="482391" imgH="228501" progId="Equation.DSMT4">
                  <p:embed/>
                </p:oleObj>
              </mc:Choice>
              <mc:Fallback>
                <p:oleObj name="Equation" r:id="rId40" imgW="482391" imgH="228501" progId="Equation.DSMT4">
                  <p:embed/>
                  <p:pic>
                    <p:nvPicPr>
                      <p:cNvPr id="105562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16563"/>
                        <a:ext cx="11699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0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351089" y="4076701"/>
          <a:ext cx="45735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1714474" imgH="218927" progId="Equation.3">
                  <p:embed/>
                </p:oleObj>
              </mc:Choice>
              <mc:Fallback>
                <p:oleObj name="公式" r:id="rId3" imgW="1714474" imgH="218927" progId="Equation.3">
                  <p:embed/>
                  <p:pic>
                    <p:nvPicPr>
                      <p:cNvPr id="12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076701"/>
                        <a:ext cx="45735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90725" y="3319463"/>
            <a:ext cx="6553200" cy="615950"/>
            <a:chOff x="294" y="2091"/>
            <a:chExt cx="4128" cy="388"/>
          </a:xfrm>
        </p:grpSpPr>
        <p:sp>
          <p:nvSpPr>
            <p:cNvPr id="106506" name="Text Box 5"/>
            <p:cNvSpPr txBox="1">
              <a:spLocks noChangeArrowheads="1"/>
            </p:cNvSpPr>
            <p:nvPr/>
          </p:nvSpPr>
          <p:spPr bwMode="auto">
            <a:xfrm>
              <a:off x="294" y="2114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四、      未知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检验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        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</a:p>
          </p:txBody>
        </p:sp>
        <p:graphicFrame>
          <p:nvGraphicFramePr>
            <p:cNvPr id="106507" name="Object 7"/>
            <p:cNvGraphicFramePr>
              <a:graphicFrameLocks noChangeAspect="1"/>
            </p:cNvGraphicFramePr>
            <p:nvPr/>
          </p:nvGraphicFramePr>
          <p:xfrm>
            <a:off x="884" y="2107"/>
            <a:ext cx="81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公式" r:id="rId5" imgW="393359" imgH="215713" progId="Equation.3">
                    <p:embed/>
                  </p:oleObj>
                </mc:Choice>
                <mc:Fallback>
                  <p:oleObj name="公式" r:id="rId5" imgW="393359" imgH="215713" progId="Equation.3">
                    <p:embed/>
                    <p:pic>
                      <p:nvPicPr>
                        <p:cNvPr id="1065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07"/>
                          <a:ext cx="81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8" name="Object 8"/>
            <p:cNvGraphicFramePr>
              <a:graphicFrameLocks noChangeAspect="1"/>
            </p:cNvGraphicFramePr>
            <p:nvPr/>
          </p:nvGraphicFramePr>
          <p:xfrm>
            <a:off x="2970" y="2091"/>
            <a:ext cx="77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公式" r:id="rId7" imgW="469900" imgH="228600" progId="Equation.3">
                    <p:embed/>
                  </p:oleObj>
                </mc:Choice>
                <mc:Fallback>
                  <p:oleObj name="公式" r:id="rId7" imgW="469900" imgH="228600" progId="Equation.3">
                    <p:embed/>
                    <p:pic>
                      <p:nvPicPr>
                        <p:cNvPr id="1065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2091"/>
                          <a:ext cx="77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2208214" y="4868863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9" imgW="2643126" imgH="218927" progId="Equation.3">
                  <p:embed/>
                </p:oleObj>
              </mc:Choice>
              <mc:Fallback>
                <p:oleObj name="公式" r:id="rId9" imgW="2643126" imgH="218927" progId="Equation.3">
                  <p:embed/>
                  <p:pic>
                    <p:nvPicPr>
                      <p:cNvPr id="126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868863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2279650" y="1341439"/>
          <a:ext cx="45735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11" imgW="1714474" imgH="218927" progId="Equation.3">
                  <p:embed/>
                </p:oleObj>
              </mc:Choice>
              <mc:Fallback>
                <p:oleObj name="公式" r:id="rId11" imgW="1714474" imgH="218927" progId="Equation.3">
                  <p:embed/>
                  <p:pic>
                    <p:nvPicPr>
                      <p:cNvPr id="1269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341439"/>
                        <a:ext cx="45735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11"/>
          <p:cNvSpPr txBox="1">
            <a:spLocks noChangeArrowheads="1"/>
          </p:cNvSpPr>
          <p:nvPr/>
        </p:nvSpPr>
        <p:spPr bwMode="auto">
          <a:xfrm>
            <a:off x="1919288" y="620714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      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2135189" y="2133600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13" imgW="2643126" imgH="218927" progId="Equation.3">
                  <p:embed/>
                </p:oleObj>
              </mc:Choice>
              <mc:Fallback>
                <p:oleObj name="公式" r:id="rId13" imgW="2643126" imgH="218927" progId="Equation.3">
                  <p:embed/>
                  <p:pic>
                    <p:nvPicPr>
                      <p:cNvPr id="1269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133600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13"/>
          <p:cNvGraphicFramePr>
            <a:graphicFrameLocks noChangeAspect="1"/>
          </p:cNvGraphicFramePr>
          <p:nvPr/>
        </p:nvGraphicFramePr>
        <p:xfrm>
          <a:off x="2855913" y="609601"/>
          <a:ext cx="1295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15" imgW="393359" imgH="215713" progId="Equation.3">
                  <p:embed/>
                </p:oleObj>
              </mc:Choice>
              <mc:Fallback>
                <p:oleObj name="公式" r:id="rId15" imgW="393359" imgH="215713" progId="Equation.3">
                  <p:embed/>
                  <p:pic>
                    <p:nvPicPr>
                      <p:cNvPr id="10650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609601"/>
                        <a:ext cx="1295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14"/>
          <p:cNvGraphicFramePr>
            <a:graphicFrameLocks noChangeAspect="1"/>
          </p:cNvGraphicFramePr>
          <p:nvPr/>
        </p:nvGraphicFramePr>
        <p:xfrm>
          <a:off x="6167438" y="584200"/>
          <a:ext cx="1225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16" imgW="469900" imgH="228600" progId="Equation.3">
                  <p:embed/>
                </p:oleObj>
              </mc:Choice>
              <mc:Fallback>
                <p:oleObj name="公式" r:id="rId16" imgW="469900" imgH="228600" progId="Equation.3">
                  <p:embed/>
                  <p:pic>
                    <p:nvPicPr>
                      <p:cNvPr id="10650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584200"/>
                        <a:ext cx="1225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7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63" name="Group 95">
            <a:extLst>
              <a:ext uri="{FF2B5EF4-FFF2-40B4-BE49-F238E27FC236}">
                <a16:creationId xmlns:a16="http://schemas.microsoft.com/office/drawing/2014/main" id="{9B86B6D5-1828-4EF3-95B1-01B58DFECB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0" y="549276"/>
          <a:ext cx="8928100" cy="5532437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1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8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3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7590" name="Object 7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5126" y="2420939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482391" imgH="241195" progId="Equation.DSMT4">
                  <p:embed/>
                </p:oleObj>
              </mc:Choice>
              <mc:Fallback>
                <p:oleObj name="Equation" r:id="rId3" imgW="482391" imgH="241195" progId="Equation.DSMT4">
                  <p:embed/>
                  <p:pic>
                    <p:nvPicPr>
                      <p:cNvPr id="10759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2420939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1" name="Object 71"/>
          <p:cNvGraphicFramePr>
            <a:graphicFrameLocks noChangeAspect="1"/>
          </p:cNvGraphicFramePr>
          <p:nvPr/>
        </p:nvGraphicFramePr>
        <p:xfrm>
          <a:off x="4511676" y="1628776"/>
          <a:ext cx="331311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1358900" imgH="1066800" progId="Equation.DSMT4">
                  <p:embed/>
                </p:oleObj>
              </mc:Choice>
              <mc:Fallback>
                <p:oleObj name="Equation" r:id="rId5" imgW="1358900" imgH="1066800" progId="Equation.DSMT4">
                  <p:embed/>
                  <p:pic>
                    <p:nvPicPr>
                      <p:cNvPr id="10759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1628776"/>
                        <a:ext cx="331311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2" name="Object 72"/>
          <p:cNvGraphicFramePr>
            <a:graphicFrameLocks noChangeAspect="1"/>
          </p:cNvGraphicFramePr>
          <p:nvPr/>
        </p:nvGraphicFramePr>
        <p:xfrm>
          <a:off x="8040689" y="1700214"/>
          <a:ext cx="24479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7" imgW="1206500" imgH="228600" progId="Equation.DSMT4">
                  <p:embed/>
                </p:oleObj>
              </mc:Choice>
              <mc:Fallback>
                <p:oleObj name="Equation" r:id="rId7" imgW="1206500" imgH="228600" progId="Equation.DSMT4">
                  <p:embed/>
                  <p:pic>
                    <p:nvPicPr>
                      <p:cNvPr id="107592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700214"/>
                        <a:ext cx="24479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3" name="Object 73"/>
          <p:cNvGraphicFramePr>
            <a:graphicFrameLocks noChangeAspect="1"/>
          </p:cNvGraphicFramePr>
          <p:nvPr/>
        </p:nvGraphicFramePr>
        <p:xfrm>
          <a:off x="4511675" y="1125539"/>
          <a:ext cx="2019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9" imgW="672808" imgH="228501" progId="Equation.DSMT4">
                  <p:embed/>
                </p:oleObj>
              </mc:Choice>
              <mc:Fallback>
                <p:oleObj name="Equation" r:id="rId9" imgW="672808" imgH="228501" progId="Equation.DSMT4">
                  <p:embed/>
                  <p:pic>
                    <p:nvPicPr>
                      <p:cNvPr id="10759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125539"/>
                        <a:ext cx="2019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4" name="Object 74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10759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5" name="Object 75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3" imgW="203112" imgH="228501" progId="Equation.DSMT4">
                  <p:embed/>
                </p:oleObj>
              </mc:Choice>
              <mc:Fallback>
                <p:oleObj name="Equation" r:id="rId13" imgW="203112" imgH="228501" progId="Equation.DSMT4">
                  <p:embed/>
                  <p:pic>
                    <p:nvPicPr>
                      <p:cNvPr id="107595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6" name="Object 77"/>
          <p:cNvGraphicFramePr>
            <a:graphicFrameLocks noChangeAspect="1"/>
          </p:cNvGraphicFramePr>
          <p:nvPr/>
        </p:nvGraphicFramePr>
        <p:xfrm>
          <a:off x="3000375" y="170021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15" imgW="520474" imgH="241195" progId="Equation.DSMT4">
                  <p:embed/>
                </p:oleObj>
              </mc:Choice>
              <mc:Fallback>
                <p:oleObj name="Equation" r:id="rId15" imgW="520474" imgH="241195" progId="Equation.DSMT4">
                  <p:embed/>
                  <p:pic>
                    <p:nvPicPr>
                      <p:cNvPr id="107596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0021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7" name="Object 78"/>
          <p:cNvGraphicFramePr>
            <a:graphicFrameLocks noChangeAspect="1"/>
          </p:cNvGraphicFramePr>
          <p:nvPr/>
        </p:nvGraphicFramePr>
        <p:xfrm>
          <a:off x="3000375" y="2349501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7" imgW="520474" imgH="241195" progId="Equation.DSMT4">
                  <p:embed/>
                </p:oleObj>
              </mc:Choice>
              <mc:Fallback>
                <p:oleObj name="Equation" r:id="rId17" imgW="520474" imgH="241195" progId="Equation.DSMT4">
                  <p:embed/>
                  <p:pic>
                    <p:nvPicPr>
                      <p:cNvPr id="107597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49501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8" name="Object 79"/>
          <p:cNvGraphicFramePr>
            <a:graphicFrameLocks noChangeAspect="1"/>
          </p:cNvGraphicFramePr>
          <p:nvPr/>
        </p:nvGraphicFramePr>
        <p:xfrm>
          <a:off x="3000375" y="3068639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9" imgW="520474" imgH="241195" progId="Equation.DSMT4">
                  <p:embed/>
                </p:oleObj>
              </mc:Choice>
              <mc:Fallback>
                <p:oleObj name="Equation" r:id="rId19" imgW="520474" imgH="241195" progId="Equation.DSMT4">
                  <p:embed/>
                  <p:pic>
                    <p:nvPicPr>
                      <p:cNvPr id="107598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068639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9" name="Object 80"/>
          <p:cNvGraphicFramePr>
            <a:graphicFrameLocks noChangeAspect="1"/>
          </p:cNvGraphicFramePr>
          <p:nvPr/>
        </p:nvGraphicFramePr>
        <p:xfrm>
          <a:off x="8328026" y="2420938"/>
          <a:ext cx="18716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21" imgW="825500" imgH="228600" progId="Equation.DSMT4">
                  <p:embed/>
                </p:oleObj>
              </mc:Choice>
              <mc:Fallback>
                <p:oleObj name="Equation" r:id="rId21" imgW="825500" imgH="228600" progId="Equation.DSMT4">
                  <p:embed/>
                  <p:pic>
                    <p:nvPicPr>
                      <p:cNvPr id="107599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2420938"/>
                        <a:ext cx="18716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0" name="Object 86"/>
          <p:cNvGraphicFramePr>
            <a:graphicFrameLocks noChangeAspect="1"/>
          </p:cNvGraphicFramePr>
          <p:nvPr/>
        </p:nvGraphicFramePr>
        <p:xfrm>
          <a:off x="4511675" y="4505326"/>
          <a:ext cx="32400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23" imgW="1524000" imgH="457200" progId="Equation.DSMT4">
                  <p:embed/>
                </p:oleObj>
              </mc:Choice>
              <mc:Fallback>
                <p:oleObj name="Equation" r:id="rId23" imgW="1524000" imgH="457200" progId="Equation.DSMT4">
                  <p:embed/>
                  <p:pic>
                    <p:nvPicPr>
                      <p:cNvPr id="10760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505326"/>
                        <a:ext cx="324008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1" name="Object 90"/>
          <p:cNvGraphicFramePr>
            <a:graphicFrameLocks noChangeAspect="1"/>
          </p:cNvGraphicFramePr>
          <p:nvPr/>
        </p:nvGraphicFramePr>
        <p:xfrm>
          <a:off x="1635126" y="4868864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25" imgW="482391" imgH="241195" progId="Equation.DSMT4">
                  <p:embed/>
                </p:oleObj>
              </mc:Choice>
              <mc:Fallback>
                <p:oleObj name="Equation" r:id="rId25" imgW="482391" imgH="241195" progId="Equation.DSMT4">
                  <p:embed/>
                  <p:pic>
                    <p:nvPicPr>
                      <p:cNvPr id="107601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868864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2" name="Object 91"/>
          <p:cNvGraphicFramePr>
            <a:graphicFrameLocks noChangeAspect="1"/>
          </p:cNvGraphicFramePr>
          <p:nvPr/>
        </p:nvGraphicFramePr>
        <p:xfrm>
          <a:off x="2927350" y="4292601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26" imgW="520474" imgH="241195" progId="Equation.DSMT4">
                  <p:embed/>
                </p:oleObj>
              </mc:Choice>
              <mc:Fallback>
                <p:oleObj name="Equation" r:id="rId26" imgW="520474" imgH="241195" progId="Equation.DSMT4">
                  <p:embed/>
                  <p:pic>
                    <p:nvPicPr>
                      <p:cNvPr id="107602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292601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3" name="Object 92"/>
          <p:cNvGraphicFramePr>
            <a:graphicFrameLocks noChangeAspect="1"/>
          </p:cNvGraphicFramePr>
          <p:nvPr/>
        </p:nvGraphicFramePr>
        <p:xfrm>
          <a:off x="2927350" y="486886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7" imgW="520474" imgH="241195" progId="Equation.DSMT4">
                  <p:embed/>
                </p:oleObj>
              </mc:Choice>
              <mc:Fallback>
                <p:oleObj name="Equation" r:id="rId27" imgW="520474" imgH="241195" progId="Equation.DSMT4">
                  <p:embed/>
                  <p:pic>
                    <p:nvPicPr>
                      <p:cNvPr id="107603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86886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4" name="Object 93"/>
          <p:cNvGraphicFramePr>
            <a:graphicFrameLocks noChangeAspect="1"/>
          </p:cNvGraphicFramePr>
          <p:nvPr/>
        </p:nvGraphicFramePr>
        <p:xfrm>
          <a:off x="3000375" y="5516564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9" imgW="520474" imgH="241195" progId="Equation.DSMT4">
                  <p:embed/>
                </p:oleObj>
              </mc:Choice>
              <mc:Fallback>
                <p:oleObj name="Equation" r:id="rId29" imgW="520474" imgH="241195" progId="Equation.DSMT4">
                  <p:embed/>
                  <p:pic>
                    <p:nvPicPr>
                      <p:cNvPr id="107604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16564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5" name="Object 94"/>
          <p:cNvGraphicFramePr>
            <a:graphicFrameLocks noChangeAspect="1"/>
          </p:cNvGraphicFramePr>
          <p:nvPr/>
        </p:nvGraphicFramePr>
        <p:xfrm>
          <a:off x="4511675" y="3644901"/>
          <a:ext cx="2095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0" imgW="698500" imgH="228600" progId="Equation.DSMT4">
                  <p:embed/>
                </p:oleObj>
              </mc:Choice>
              <mc:Fallback>
                <p:oleObj name="Equation" r:id="rId30" imgW="698500" imgH="228600" progId="Equation.DSMT4">
                  <p:embed/>
                  <p:pic>
                    <p:nvPicPr>
                      <p:cNvPr id="107605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644901"/>
                        <a:ext cx="2095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6" name="Object 96"/>
          <p:cNvGraphicFramePr>
            <a:graphicFrameLocks noChangeAspect="1"/>
          </p:cNvGraphicFramePr>
          <p:nvPr/>
        </p:nvGraphicFramePr>
        <p:xfrm>
          <a:off x="8256589" y="3068638"/>
          <a:ext cx="2073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2" imgW="914400" imgH="228600" progId="Equation.DSMT4">
                  <p:embed/>
                </p:oleObj>
              </mc:Choice>
              <mc:Fallback>
                <p:oleObj name="Equation" r:id="rId32" imgW="914400" imgH="228600" progId="Equation.DSMT4">
                  <p:embed/>
                  <p:pic>
                    <p:nvPicPr>
                      <p:cNvPr id="107606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068638"/>
                        <a:ext cx="20732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7" name="Object 97"/>
          <p:cNvGraphicFramePr>
            <a:graphicFrameLocks noChangeAspect="1"/>
          </p:cNvGraphicFramePr>
          <p:nvPr/>
        </p:nvGraphicFramePr>
        <p:xfrm>
          <a:off x="8040689" y="4221164"/>
          <a:ext cx="24479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4" imgW="1206500" imgH="228600" progId="Equation.DSMT4">
                  <p:embed/>
                </p:oleObj>
              </mc:Choice>
              <mc:Fallback>
                <p:oleObj name="Equation" r:id="rId34" imgW="1206500" imgH="228600" progId="Equation.DSMT4">
                  <p:embed/>
                  <p:pic>
                    <p:nvPicPr>
                      <p:cNvPr id="107607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221164"/>
                        <a:ext cx="24479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8" name="Object 98"/>
          <p:cNvGraphicFramePr>
            <a:graphicFrameLocks noChangeAspect="1"/>
          </p:cNvGraphicFramePr>
          <p:nvPr/>
        </p:nvGraphicFramePr>
        <p:xfrm>
          <a:off x="8040689" y="4868864"/>
          <a:ext cx="2505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5" imgW="1193800" imgH="228600" progId="Equation.DSMT4">
                  <p:embed/>
                </p:oleObj>
              </mc:Choice>
              <mc:Fallback>
                <p:oleObj name="Equation" r:id="rId35" imgW="1193800" imgH="228600" progId="Equation.DSMT4">
                  <p:embed/>
                  <p:pic>
                    <p:nvPicPr>
                      <p:cNvPr id="107608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868864"/>
                        <a:ext cx="2505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9" name="Object 99"/>
          <p:cNvGraphicFramePr>
            <a:graphicFrameLocks noChangeAspect="1"/>
          </p:cNvGraphicFramePr>
          <p:nvPr/>
        </p:nvGraphicFramePr>
        <p:xfrm>
          <a:off x="8040689" y="5516564"/>
          <a:ext cx="25558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7" imgW="1270000" imgH="228600" progId="Equation.DSMT4">
                  <p:embed/>
                </p:oleObj>
              </mc:Choice>
              <mc:Fallback>
                <p:oleObj name="Equation" r:id="rId37" imgW="1270000" imgH="228600" progId="Equation.DSMT4">
                  <p:embed/>
                  <p:pic>
                    <p:nvPicPr>
                      <p:cNvPr id="107609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5516564"/>
                        <a:ext cx="25558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1919289" y="3429000"/>
            <a:ext cx="711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一、理论分布是取有限个值的离散分布</a:t>
            </a:r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1847851" y="620714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§8.4 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总体分布的拟合检验</a:t>
            </a:r>
          </a:p>
        </p:txBody>
      </p:sp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1919288" y="1341438"/>
            <a:ext cx="7994650" cy="1295400"/>
            <a:chOff x="249" y="845"/>
            <a:chExt cx="5036" cy="816"/>
          </a:xfrm>
        </p:grpSpPr>
        <p:graphicFrame>
          <p:nvGraphicFramePr>
            <p:cNvPr id="108554" name="Object 6"/>
            <p:cNvGraphicFramePr>
              <a:graphicFrameLocks noChangeAspect="1"/>
            </p:cNvGraphicFramePr>
            <p:nvPr/>
          </p:nvGraphicFramePr>
          <p:xfrm>
            <a:off x="295" y="890"/>
            <a:ext cx="4990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公式" r:id="rId3" imgW="2933700" imgH="457200" progId="Equation.3">
                    <p:embed/>
                  </p:oleObj>
                </mc:Choice>
                <mc:Fallback>
                  <p:oleObj name="公式" r:id="rId3" imgW="2933700" imgH="457200" progId="Equation.3">
                    <p:embed/>
                    <p:pic>
                      <p:nvPicPr>
                        <p:cNvPr id="1085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90"/>
                          <a:ext cx="4990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5" name="Text Box 5"/>
            <p:cNvSpPr txBox="1">
              <a:spLocks noChangeArrowheads="1"/>
            </p:cNvSpPr>
            <p:nvPr/>
          </p:nvSpPr>
          <p:spPr bwMode="auto">
            <a:xfrm>
              <a:off x="249" y="845"/>
              <a:ext cx="9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9900FF"/>
                  </a:solidFill>
                  <a:ea typeface="楷体_GB2312" pitchFamily="49" charset="-122"/>
                </a:rPr>
                <a:t>提法：</a:t>
              </a:r>
            </a:p>
          </p:txBody>
        </p:sp>
      </p:grpSp>
      <p:grpSp>
        <p:nvGrpSpPr>
          <p:cNvPr id="71689" name="Group 14"/>
          <p:cNvGrpSpPr>
            <a:grpSpLocks/>
          </p:cNvGrpSpPr>
          <p:nvPr/>
        </p:nvGrpSpPr>
        <p:grpSpPr bwMode="auto">
          <a:xfrm>
            <a:off x="2351088" y="2708275"/>
            <a:ext cx="7561262" cy="649288"/>
            <a:chOff x="612" y="1842"/>
            <a:chExt cx="5035" cy="413"/>
          </a:xfrm>
        </p:grpSpPr>
        <p:sp>
          <p:nvSpPr>
            <p:cNvPr id="108552" name="Text Box 9"/>
            <p:cNvSpPr txBox="1">
              <a:spLocks noChangeArrowheads="1"/>
            </p:cNvSpPr>
            <p:nvPr/>
          </p:nvSpPr>
          <p:spPr bwMode="auto">
            <a:xfrm>
              <a:off x="612" y="1842"/>
              <a:ext cx="93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检验：</a:t>
              </a:r>
            </a:p>
          </p:txBody>
        </p:sp>
        <p:graphicFrame>
          <p:nvGraphicFramePr>
            <p:cNvPr id="108553" name="Object 10"/>
            <p:cNvGraphicFramePr>
              <a:graphicFrameLocks noChangeAspect="1"/>
            </p:cNvGraphicFramePr>
            <p:nvPr/>
          </p:nvGraphicFramePr>
          <p:xfrm>
            <a:off x="1338" y="1888"/>
            <a:ext cx="430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公式" r:id="rId5" imgW="2438400" imgH="228600" progId="Equation.3">
                    <p:embed/>
                  </p:oleObj>
                </mc:Choice>
                <mc:Fallback>
                  <p:oleObj name="公式" r:id="rId5" imgW="2438400" imgH="228600" progId="Equation.3">
                    <p:embed/>
                    <p:pic>
                      <p:nvPicPr>
                        <p:cNvPr id="10855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888"/>
                          <a:ext cx="430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16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40014" y="4221163"/>
          <a:ext cx="662463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7" imgW="2006600" imgH="660400" progId="Equation.3">
                  <p:embed/>
                </p:oleObj>
              </mc:Choice>
              <mc:Fallback>
                <p:oleObj name="公式" r:id="rId7" imgW="2006600" imgH="660400" progId="Equation.3">
                  <p:embed/>
                  <p:pic>
                    <p:nvPicPr>
                      <p:cNvPr id="1280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221163"/>
                        <a:ext cx="6624637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13"/>
          <p:cNvGraphicFramePr>
            <a:graphicFrameLocks noChangeAspect="1"/>
          </p:cNvGraphicFramePr>
          <p:nvPr/>
        </p:nvGraphicFramePr>
        <p:xfrm>
          <a:off x="54610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9" imgW="435285" imgH="677109" progId="Equation.DSMT4">
                  <p:embed/>
                </p:oleObj>
              </mc:Choice>
              <mc:Fallback>
                <p:oleObj name="Equation" r:id="rId9" imgW="435285" imgH="677109" progId="Equation.DSMT4">
                  <p:embed/>
                  <p:pic>
                    <p:nvPicPr>
                      <p:cNvPr id="1085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9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1524000" y="765175"/>
            <a:ext cx="183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步骤：</a:t>
            </a:r>
          </a:p>
        </p:txBody>
      </p:sp>
      <p:graphicFrame>
        <p:nvGraphicFramePr>
          <p:cNvPr id="136197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1" y="765176"/>
          <a:ext cx="77057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3" imgW="3009900" imgH="482600" progId="Equation.3">
                  <p:embed/>
                </p:oleObj>
              </mc:Choice>
              <mc:Fallback>
                <p:oleObj name="公式" r:id="rId3" imgW="3009900" imgH="482600" progId="Equation.3">
                  <p:embed/>
                  <p:pic>
                    <p:nvPicPr>
                      <p:cNvPr id="136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765176"/>
                        <a:ext cx="770572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3" y="2117725"/>
          <a:ext cx="61214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5" imgW="2260600" imgH="457200" progId="Equation.3">
                  <p:embed/>
                </p:oleObj>
              </mc:Choice>
              <mc:Fallback>
                <p:oleObj name="公式" r:id="rId5" imgW="2260600" imgH="457200" progId="Equation.3">
                  <p:embed/>
                  <p:pic>
                    <p:nvPicPr>
                      <p:cNvPr id="136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117725"/>
                        <a:ext cx="61214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3" y="3475039"/>
          <a:ext cx="7777162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7" imgW="2794000" imgH="990600" progId="Equation.3">
                  <p:embed/>
                </p:oleObj>
              </mc:Choice>
              <mc:Fallback>
                <p:oleObj name="公式" r:id="rId7" imgW="2794000" imgH="990600" progId="Equation.3">
                  <p:embed/>
                  <p:pic>
                    <p:nvPicPr>
                      <p:cNvPr id="136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475039"/>
                        <a:ext cx="7777162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4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1847850" y="692150"/>
            <a:ext cx="84963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例、某工厂分早、中、晚三班，近期发生了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 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次事故，其中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次在早班，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次在中班，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次在晚班；试判断事故发生的概率是否与班次有关。（取</a:t>
            </a:r>
            <a:r>
              <a:rPr lang="el-GR" altLang="zh-CN" b="1">
                <a:solidFill>
                  <a:srgbClr val="000000"/>
                </a:solidFill>
                <a:latin typeface="楷体_GB2312" pitchFamily="49" charset="-122"/>
              </a:rPr>
              <a:t>α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0.05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68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1992313" y="260350"/>
            <a:ext cx="525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二、理论分布为一般分布</a:t>
            </a:r>
          </a:p>
        </p:txBody>
      </p:sp>
      <p:graphicFrame>
        <p:nvGraphicFramePr>
          <p:cNvPr id="141321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55914" y="2133600"/>
          <a:ext cx="73437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3" imgW="2679700" imgH="508000" progId="Equation.3">
                  <p:embed/>
                </p:oleObj>
              </mc:Choice>
              <mc:Fallback>
                <p:oleObj name="公式" r:id="rId3" imgW="2679700" imgH="508000" progId="Equation.3">
                  <p:embed/>
                  <p:pic>
                    <p:nvPicPr>
                      <p:cNvPr id="141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133600"/>
                        <a:ext cx="73437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0013" y="836614"/>
          <a:ext cx="65532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5" imgW="2489200" imgH="457200" progId="Equation.3">
                  <p:embed/>
                </p:oleObj>
              </mc:Choice>
              <mc:Fallback>
                <p:oleObj name="公式" r:id="rId5" imgW="2489200" imgH="457200" progId="Equation.3">
                  <p:embed/>
                  <p:pic>
                    <p:nvPicPr>
                      <p:cNvPr id="141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836614"/>
                        <a:ext cx="65532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55914" y="3573464"/>
          <a:ext cx="74882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7" imgW="2667000" imgH="482600" progId="Equation.3">
                  <p:embed/>
                </p:oleObj>
              </mc:Choice>
              <mc:Fallback>
                <p:oleObj name="公式" r:id="rId7" imgW="2667000" imgH="482600" progId="Equation.3">
                  <p:embed/>
                  <p:pic>
                    <p:nvPicPr>
                      <p:cNvPr id="141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573464"/>
                        <a:ext cx="748823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1774825" y="2060575"/>
            <a:ext cx="172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9900FF"/>
                </a:solidFill>
                <a:ea typeface="楷体_GB2312" pitchFamily="49" charset="-122"/>
              </a:rPr>
              <a:t>步骤：</a:t>
            </a:r>
          </a:p>
        </p:txBody>
      </p:sp>
      <p:graphicFrame>
        <p:nvGraphicFramePr>
          <p:cNvPr id="141327" name="Object 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55914" y="4797426"/>
          <a:ext cx="74898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9" imgW="2882900" imgH="482600" progId="Equation.3">
                  <p:embed/>
                </p:oleObj>
              </mc:Choice>
              <mc:Fallback>
                <p:oleObj name="公式" r:id="rId9" imgW="2882900" imgH="482600" progId="Equation.3">
                  <p:embed/>
                  <p:pic>
                    <p:nvPicPr>
                      <p:cNvPr id="141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797426"/>
                        <a:ext cx="74898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8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1992314" y="560388"/>
          <a:ext cx="77041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3" imgW="3035300" imgH="482600" progId="Equation.3">
                  <p:embed/>
                </p:oleObj>
              </mc:Choice>
              <mc:Fallback>
                <p:oleObj name="公式" r:id="rId3" imgW="3035300" imgH="482600" progId="Equation.3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60388"/>
                        <a:ext cx="7704137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1992314" y="1989139"/>
          <a:ext cx="66706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5" imgW="2463800" imgH="457200" progId="Equation.3">
                  <p:embed/>
                </p:oleObj>
              </mc:Choice>
              <mc:Fallback>
                <p:oleObj name="公式" r:id="rId5" imgW="2463800" imgH="457200" progId="Equation.3">
                  <p:embed/>
                  <p:pic>
                    <p:nvPicPr>
                      <p:cNvPr id="142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989139"/>
                        <a:ext cx="667067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70" name="Group 18"/>
          <p:cNvGrpSpPr>
            <a:grpSpLocks/>
          </p:cNvGrpSpPr>
          <p:nvPr/>
        </p:nvGrpSpPr>
        <p:grpSpPr bwMode="auto">
          <a:xfrm>
            <a:off x="1919289" y="3429002"/>
            <a:ext cx="8635999" cy="2239963"/>
            <a:chOff x="340" y="2160"/>
            <a:chExt cx="5440" cy="1411"/>
          </a:xfrm>
        </p:grpSpPr>
        <p:graphicFrame>
          <p:nvGraphicFramePr>
            <p:cNvPr id="112645" name="Object 7"/>
            <p:cNvGraphicFramePr>
              <a:graphicFrameLocks noChangeAspect="1"/>
            </p:cNvGraphicFramePr>
            <p:nvPr/>
          </p:nvGraphicFramePr>
          <p:xfrm>
            <a:off x="340" y="2251"/>
            <a:ext cx="34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11264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251"/>
                          <a:ext cx="34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46" name="Text Box 8"/>
            <p:cNvSpPr txBox="1">
              <a:spLocks noChangeArrowheads="1"/>
            </p:cNvSpPr>
            <p:nvPr/>
          </p:nvSpPr>
          <p:spPr bwMode="auto">
            <a:xfrm>
              <a:off x="612" y="2197"/>
              <a:ext cx="16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由样本观察值</a:t>
              </a:r>
            </a:p>
          </p:txBody>
        </p:sp>
        <p:graphicFrame>
          <p:nvGraphicFramePr>
            <p:cNvPr id="112647" name="Object 9"/>
            <p:cNvGraphicFramePr>
              <a:graphicFrameLocks noChangeAspect="1"/>
            </p:cNvGraphicFramePr>
            <p:nvPr/>
          </p:nvGraphicFramePr>
          <p:xfrm>
            <a:off x="2245" y="2160"/>
            <a:ext cx="117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9" imgW="660400" imgH="228600" progId="Equation.DSMT4">
                    <p:embed/>
                  </p:oleObj>
                </mc:Choice>
                <mc:Fallback>
                  <p:oleObj name="Equation" r:id="rId9" imgW="660400" imgH="228600" progId="Equation.DSMT4">
                    <p:embed/>
                    <p:pic>
                      <p:nvPicPr>
                        <p:cNvPr id="11264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160"/>
                          <a:ext cx="117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48" name="Text Box 10"/>
            <p:cNvSpPr txBox="1">
              <a:spLocks noChangeArrowheads="1"/>
            </p:cNvSpPr>
            <p:nvPr/>
          </p:nvSpPr>
          <p:spPr bwMode="auto">
            <a:xfrm>
              <a:off x="3379" y="2160"/>
              <a:ext cx="16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，计算统计量</a:t>
              </a:r>
            </a:p>
          </p:txBody>
        </p:sp>
        <p:graphicFrame>
          <p:nvGraphicFramePr>
            <p:cNvPr id="112649" name="Object 11"/>
            <p:cNvGraphicFramePr>
              <a:graphicFrameLocks noChangeAspect="1"/>
            </p:cNvGraphicFramePr>
            <p:nvPr/>
          </p:nvGraphicFramePr>
          <p:xfrm>
            <a:off x="703" y="2659"/>
            <a:ext cx="364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11" imgW="203112" imgH="228501" progId="Equation.DSMT4">
                    <p:embed/>
                  </p:oleObj>
                </mc:Choice>
                <mc:Fallback>
                  <p:oleObj name="Equation" r:id="rId11" imgW="203112" imgH="228501" progId="Equation.DSMT4">
                    <p:embed/>
                    <p:pic>
                      <p:nvPicPr>
                        <p:cNvPr id="11264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59"/>
                          <a:ext cx="364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0" name="Text Box 12"/>
            <p:cNvSpPr txBox="1">
              <a:spLocks noChangeArrowheads="1"/>
            </p:cNvSpPr>
            <p:nvPr/>
          </p:nvSpPr>
          <p:spPr bwMode="auto">
            <a:xfrm>
              <a:off x="1020" y="270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的观察值</a:t>
              </a:r>
            </a:p>
          </p:txBody>
        </p:sp>
        <p:graphicFrame>
          <p:nvGraphicFramePr>
            <p:cNvPr id="112651" name="Object 13"/>
            <p:cNvGraphicFramePr>
              <a:graphicFrameLocks noChangeAspect="1"/>
            </p:cNvGraphicFramePr>
            <p:nvPr/>
          </p:nvGraphicFramePr>
          <p:xfrm>
            <a:off x="2154" y="2659"/>
            <a:ext cx="35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Equation" r:id="rId13" imgW="203112" imgH="241195" progId="Equation.DSMT4">
                    <p:embed/>
                  </p:oleObj>
                </mc:Choice>
                <mc:Fallback>
                  <p:oleObj name="Equation" r:id="rId13" imgW="203112" imgH="241195" progId="Equation.DSMT4">
                    <p:embed/>
                    <p:pic>
                      <p:nvPicPr>
                        <p:cNvPr id="11265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659"/>
                          <a:ext cx="35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2" name="Text Box 14"/>
            <p:cNvSpPr txBox="1">
              <a:spLocks noChangeArrowheads="1"/>
            </p:cNvSpPr>
            <p:nvPr/>
          </p:nvSpPr>
          <p:spPr bwMode="auto">
            <a:xfrm>
              <a:off x="2472" y="2706"/>
              <a:ext cx="30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，对给定的显著性水平</a:t>
              </a:r>
              <a:r>
                <a:rPr lang="el-GR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α</a:t>
              </a:r>
              <a:r>
                <a:rPr lang="zh-CN" altLang="en-US" b="1">
                  <a:solidFill>
                    <a:srgbClr val="000000"/>
                  </a:solidFill>
                </a:rPr>
                <a:t>，</a:t>
              </a:r>
              <a:endParaRPr lang="zh-CN" altLang="el-GR" b="1">
                <a:solidFill>
                  <a:srgbClr val="000000"/>
                </a:solidFill>
              </a:endParaRPr>
            </a:p>
          </p:txBody>
        </p:sp>
        <p:sp>
          <p:nvSpPr>
            <p:cNvPr id="112653" name="Text Box 15"/>
            <p:cNvSpPr txBox="1">
              <a:spLocks noChangeArrowheads="1"/>
            </p:cNvSpPr>
            <p:nvPr/>
          </p:nvSpPr>
          <p:spPr bwMode="auto">
            <a:xfrm>
              <a:off x="657" y="3158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当</a:t>
              </a:r>
            </a:p>
          </p:txBody>
        </p:sp>
        <p:graphicFrame>
          <p:nvGraphicFramePr>
            <p:cNvPr id="112654" name="Object 16"/>
            <p:cNvGraphicFramePr>
              <a:graphicFrameLocks noChangeAspect="1"/>
            </p:cNvGraphicFramePr>
            <p:nvPr/>
          </p:nvGraphicFramePr>
          <p:xfrm>
            <a:off x="930" y="3158"/>
            <a:ext cx="18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15" imgW="1117600" imgH="241300" progId="Equation.DSMT4">
                    <p:embed/>
                  </p:oleObj>
                </mc:Choice>
                <mc:Fallback>
                  <p:oleObj name="Equation" r:id="rId15" imgW="1117600" imgH="241300" progId="Equation.DSMT4">
                    <p:embed/>
                    <p:pic>
                      <p:nvPicPr>
                        <p:cNvPr id="11265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18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5" name="Text Box 17"/>
            <p:cNvSpPr txBox="1">
              <a:spLocks noChangeArrowheads="1"/>
            </p:cNvSpPr>
            <p:nvPr/>
          </p:nvSpPr>
          <p:spPr bwMode="auto">
            <a:xfrm>
              <a:off x="2653" y="3203"/>
              <a:ext cx="31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时，拒绝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;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否则接受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49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27351" y="333375"/>
            <a:ext cx="7345363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假设检验所采用的方法类似与高数中的反证法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先假设某个结论成立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然后在这个结论成立的条件下进行推导和运算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如果得到矛盾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则推翻原来的假设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结论不成立；这 里的矛盾是与实际推断原理的矛盾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即如果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小概率事件在一次试验中发生了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则认为原假设不成立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假设检验是一种带有概率性质的反证法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8131" name="AutoShape 3">
            <a:extLst>
              <a:ext uri="{FF2B5EF4-FFF2-40B4-BE49-F238E27FC236}">
                <a16:creationId xmlns:a16="http://schemas.microsoft.com/office/drawing/2014/main" id="{0E3E1A8D-329B-436F-8294-71C54743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333375"/>
            <a:ext cx="1219200" cy="2336800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rgbClr val="CC99FF"/>
            </a:solidFill>
            <a:round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29965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847851" y="188913"/>
            <a:ext cx="5089525" cy="5889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二、假设检验的一般步骤：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611314" y="992188"/>
          <a:ext cx="83724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3000454" imgH="218927" progId="Equation.3">
                  <p:embed/>
                </p:oleObj>
              </mc:Choice>
              <mc:Fallback>
                <p:oleObj name="公式" r:id="rId3" imgW="3000454" imgH="218927" progId="Equation.3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4" y="992188"/>
                        <a:ext cx="83724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558926" y="1844676"/>
          <a:ext cx="86772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5" imgW="3152807" imgH="433336" progId="Equation.3">
                  <p:embed/>
                </p:oleObj>
              </mc:Choice>
              <mc:Fallback>
                <p:oleObj name="公式" r:id="rId5" imgW="3152807" imgH="433336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1844676"/>
                        <a:ext cx="86772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597025" y="3195639"/>
          <a:ext cx="88915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7" imgW="3062097" imgH="433336" progId="Equation.3">
                  <p:embed/>
                </p:oleObj>
              </mc:Choice>
              <mc:Fallback>
                <p:oleObj name="公式" r:id="rId7" imgW="3062097" imgH="433336" progId="Equation.3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195639"/>
                        <a:ext cx="889158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597025" y="4508500"/>
          <a:ext cx="86756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3114719" imgH="457438" progId="Equation.3">
                  <p:embed/>
                </p:oleObj>
              </mc:Choice>
              <mc:Fallback>
                <p:oleObj name="Equation" r:id="rId9" imgW="3114719" imgH="457438" progId="Equation.3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508500"/>
                        <a:ext cx="8675688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6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03388" y="188914"/>
            <a:ext cx="487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三、假设检验的两类错误</a:t>
            </a:r>
            <a:r>
              <a:rPr kumimoji="1" lang="en-US" altLang="zh-CN" b="1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46250" y="620713"/>
            <a:ext cx="89217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第一类错误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如果原假设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成立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而观察值落入拒绝域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从而作出拒绝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的结论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称作第一类错误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又称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弃真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的错误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由定义知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显著性水平</a:t>
            </a:r>
            <a:r>
              <a:rPr kumimoji="1" lang="zh-CN" altLang="en-US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恰好是犯第一类错误的概率；</a:t>
            </a: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774825" y="3644901"/>
            <a:ext cx="869315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第二类错误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如果原假设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不成立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而观察值却落入接受域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从而作出接受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的结论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称作第二类错误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又称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取伪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的错误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其概率通常记作</a:t>
            </a:r>
            <a:r>
              <a:rPr kumimoji="1" lang="zh-CN" altLang="en-US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5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000375" y="765176"/>
            <a:ext cx="74168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检验时当然是两类错误越小，检验结果越精确，但是在样本容量确定的条件下，我们不可能使得两类错误都减小。</a:t>
            </a:r>
          </a:p>
        </p:txBody>
      </p:sp>
      <p:sp>
        <p:nvSpPr>
          <p:cNvPr id="125958" name="AutoShape 6">
            <a:extLst>
              <a:ext uri="{FF2B5EF4-FFF2-40B4-BE49-F238E27FC236}">
                <a16:creationId xmlns:a16="http://schemas.microsoft.com/office/drawing/2014/main" id="{F6FCD29A-05A5-460A-B1EC-74FDD578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692150"/>
            <a:ext cx="1441450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说明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847851" y="2924176"/>
            <a:ext cx="856932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一般按照控制犯第一类错误的原则进行检验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而不考虑犯第二类错误（保护原假设的原则）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这种检验问题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称为显著性检验问题。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1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847850" y="333375"/>
            <a:ext cx="6103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§8.2  </a:t>
            </a:r>
            <a:r>
              <a:rPr kumimoji="1"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单个正态总体参数的检验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92314" y="1052514"/>
          <a:ext cx="8175625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3" imgW="2933800" imgH="457438" progId="Equation.3">
                  <p:embed/>
                </p:oleObj>
              </mc:Choice>
              <mc:Fallback>
                <p:oleObj name="公式" r:id="rId3" imgW="2933800" imgH="457438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052514"/>
                        <a:ext cx="8175625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74826" y="2349500"/>
            <a:ext cx="4278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392364" y="2924175"/>
          <a:ext cx="37750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5" imgW="1524032" imgH="204868" progId="Equation.3">
                  <p:embed/>
                </p:oleObj>
              </mc:Choice>
              <mc:Fallback>
                <p:oleObj name="公式" r:id="rId5" imgW="1524032" imgH="204868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4" y="2924175"/>
                        <a:ext cx="37750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208213" y="3644901"/>
          <a:ext cx="61198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2514829" imgH="204868" progId="Equation.3">
                  <p:embed/>
                </p:oleObj>
              </mc:Choice>
              <mc:Fallback>
                <p:oleObj name="Equation" r:id="rId7" imgW="2514829" imgH="204868" progId="Equation.3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644901"/>
                        <a:ext cx="61198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774825" y="4221164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未知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273300" y="4876800"/>
          <a:ext cx="3792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9" imgW="1562121" imgH="204868" progId="Equation.3">
                  <p:embed/>
                </p:oleObj>
              </mc:Choice>
              <mc:Fallback>
                <p:oleObj name="公式" r:id="rId9" imgW="1562121" imgH="204868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876800"/>
                        <a:ext cx="3792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2135189" y="5589588"/>
          <a:ext cx="58753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11" imgW="2414596" imgH="204868" progId="Equation.3">
                  <p:embed/>
                </p:oleObj>
              </mc:Choice>
              <mc:Fallback>
                <p:oleObj name="公式" r:id="rId11" imgW="2414596" imgH="204868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589588"/>
                        <a:ext cx="58753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9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242" name="Group 218">
            <a:extLst>
              <a:ext uri="{FF2B5EF4-FFF2-40B4-BE49-F238E27FC236}">
                <a16:creationId xmlns:a16="http://schemas.microsoft.com/office/drawing/2014/main" id="{6D88248F-487C-45B5-88FC-2757CADDA18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1" y="549276"/>
          <a:ext cx="8856663" cy="561816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89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0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6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2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0422" name="Object 162"/>
          <p:cNvGraphicFramePr>
            <a:graphicFrameLocks noGrp="1" noChangeAspect="1"/>
          </p:cNvGraphicFramePr>
          <p:nvPr>
            <p:ph sz="half" idx="2"/>
          </p:nvPr>
        </p:nvGraphicFramePr>
        <p:xfrm>
          <a:off x="1703389" y="242093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100422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42093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3" name="Object 191"/>
          <p:cNvGraphicFramePr>
            <a:graphicFrameLocks noChangeAspect="1"/>
          </p:cNvGraphicFramePr>
          <p:nvPr/>
        </p:nvGraphicFramePr>
        <p:xfrm>
          <a:off x="3143251" y="177323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444307" imgH="228501" progId="Equation.DSMT4">
                  <p:embed/>
                </p:oleObj>
              </mc:Choice>
              <mc:Fallback>
                <p:oleObj name="Equation" r:id="rId5" imgW="444307" imgH="228501" progId="Equation.DSMT4">
                  <p:embed/>
                  <p:pic>
                    <p:nvPicPr>
                      <p:cNvPr id="100423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77323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4" name="Object 192"/>
          <p:cNvGraphicFramePr>
            <a:graphicFrameLocks noChangeAspect="1"/>
          </p:cNvGraphicFramePr>
          <p:nvPr/>
        </p:nvGraphicFramePr>
        <p:xfrm>
          <a:off x="3143251" y="242093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444307" imgH="228501" progId="Equation.DSMT4">
                  <p:embed/>
                </p:oleObj>
              </mc:Choice>
              <mc:Fallback>
                <p:oleObj name="Equation" r:id="rId7" imgW="444307" imgH="228501" progId="Equation.DSMT4">
                  <p:embed/>
                  <p:pic>
                    <p:nvPicPr>
                      <p:cNvPr id="100424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2093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5" name="Object 193"/>
          <p:cNvGraphicFramePr>
            <a:graphicFrameLocks noChangeAspect="1"/>
          </p:cNvGraphicFramePr>
          <p:nvPr/>
        </p:nvGraphicFramePr>
        <p:xfrm>
          <a:off x="3143251" y="3141663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444307" imgH="228501" progId="Equation.DSMT4">
                  <p:embed/>
                </p:oleObj>
              </mc:Choice>
              <mc:Fallback>
                <p:oleObj name="Equation" r:id="rId9" imgW="444307" imgH="228501" progId="Equation.DSMT4">
                  <p:embed/>
                  <p:pic>
                    <p:nvPicPr>
                      <p:cNvPr id="100425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3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6" name="Object 196"/>
          <p:cNvGraphicFramePr>
            <a:graphicFrameLocks noChangeAspect="1"/>
          </p:cNvGraphicFramePr>
          <p:nvPr/>
        </p:nvGraphicFramePr>
        <p:xfrm>
          <a:off x="1703389" y="4797426"/>
          <a:ext cx="1076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444307" imgH="228501" progId="Equation.DSMT4">
                  <p:embed/>
                </p:oleObj>
              </mc:Choice>
              <mc:Fallback>
                <p:oleObj name="Equation" r:id="rId11" imgW="444307" imgH="228501" progId="Equation.DSMT4">
                  <p:embed/>
                  <p:pic>
                    <p:nvPicPr>
                      <p:cNvPr id="100426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4797426"/>
                        <a:ext cx="1076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7" name="Object 197"/>
          <p:cNvGraphicFramePr>
            <a:graphicFrameLocks noChangeAspect="1"/>
          </p:cNvGraphicFramePr>
          <p:nvPr/>
        </p:nvGraphicFramePr>
        <p:xfrm>
          <a:off x="3143251" y="3141663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2" imgW="444307" imgH="228501" progId="Equation.DSMT4">
                  <p:embed/>
                </p:oleObj>
              </mc:Choice>
              <mc:Fallback>
                <p:oleObj name="Equation" r:id="rId12" imgW="444307" imgH="228501" progId="Equation.DSMT4">
                  <p:embed/>
                  <p:pic>
                    <p:nvPicPr>
                      <p:cNvPr id="100427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3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8" name="Object 198"/>
          <p:cNvGraphicFramePr>
            <a:graphicFrameLocks noChangeAspect="1"/>
          </p:cNvGraphicFramePr>
          <p:nvPr/>
        </p:nvGraphicFramePr>
        <p:xfrm>
          <a:off x="1703389" y="4797426"/>
          <a:ext cx="1076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3" imgW="444307" imgH="228501" progId="Equation.DSMT4">
                  <p:embed/>
                </p:oleObj>
              </mc:Choice>
              <mc:Fallback>
                <p:oleObj name="Equation" r:id="rId13" imgW="444307" imgH="228501" progId="Equation.DSMT4">
                  <p:embed/>
                  <p:pic>
                    <p:nvPicPr>
                      <p:cNvPr id="100428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4797426"/>
                        <a:ext cx="1076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29" name="Object 199"/>
          <p:cNvGraphicFramePr>
            <a:graphicFrameLocks noChangeAspect="1"/>
          </p:cNvGraphicFramePr>
          <p:nvPr/>
        </p:nvGraphicFramePr>
        <p:xfrm>
          <a:off x="3074989" y="558958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4" imgW="444307" imgH="228501" progId="Equation.DSMT4">
                  <p:embed/>
                </p:oleObj>
              </mc:Choice>
              <mc:Fallback>
                <p:oleObj name="Equation" r:id="rId14" imgW="444307" imgH="228501" progId="Equation.DSMT4">
                  <p:embed/>
                  <p:pic>
                    <p:nvPicPr>
                      <p:cNvPr id="100429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9" y="558958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0" name="Object 204"/>
          <p:cNvGraphicFramePr>
            <a:graphicFrameLocks noChangeAspect="1"/>
          </p:cNvGraphicFramePr>
          <p:nvPr/>
        </p:nvGraphicFramePr>
        <p:xfrm>
          <a:off x="3071814" y="4292601"/>
          <a:ext cx="1076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5" imgW="444307" imgH="228501" progId="Equation.DSMT4">
                  <p:embed/>
                </p:oleObj>
              </mc:Choice>
              <mc:Fallback>
                <p:oleObj name="Equation" r:id="rId15" imgW="444307" imgH="228501" progId="Equation.DSMT4">
                  <p:embed/>
                  <p:pic>
                    <p:nvPicPr>
                      <p:cNvPr id="10043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292601"/>
                        <a:ext cx="1076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1" name="Object 205"/>
          <p:cNvGraphicFramePr>
            <a:graphicFrameLocks noChangeAspect="1"/>
          </p:cNvGraphicFramePr>
          <p:nvPr/>
        </p:nvGraphicFramePr>
        <p:xfrm>
          <a:off x="3071814" y="4941888"/>
          <a:ext cx="1076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6" imgW="444307" imgH="228501" progId="Equation.DSMT4">
                  <p:embed/>
                </p:oleObj>
              </mc:Choice>
              <mc:Fallback>
                <p:oleObj name="Equation" r:id="rId16" imgW="444307" imgH="228501" progId="Equation.DSMT4">
                  <p:embed/>
                  <p:pic>
                    <p:nvPicPr>
                      <p:cNvPr id="100431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941888"/>
                        <a:ext cx="1076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2" name="Object 206"/>
          <p:cNvGraphicFramePr>
            <a:graphicFrameLocks noChangeAspect="1"/>
          </p:cNvGraphicFramePr>
          <p:nvPr/>
        </p:nvGraphicFramePr>
        <p:xfrm>
          <a:off x="4943475" y="1916114"/>
          <a:ext cx="236855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7" imgW="977476" imgH="634725" progId="Equation.DSMT4">
                  <p:embed/>
                </p:oleObj>
              </mc:Choice>
              <mc:Fallback>
                <p:oleObj name="Equation" r:id="rId17" imgW="977476" imgH="634725" progId="Equation.DSMT4">
                  <p:embed/>
                  <p:pic>
                    <p:nvPicPr>
                      <p:cNvPr id="100432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916114"/>
                        <a:ext cx="236855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3" name="Object 207"/>
          <p:cNvGraphicFramePr>
            <a:graphicFrameLocks noChangeAspect="1"/>
          </p:cNvGraphicFramePr>
          <p:nvPr/>
        </p:nvGraphicFramePr>
        <p:xfrm>
          <a:off x="4872039" y="4437064"/>
          <a:ext cx="2338387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9" imgW="964781" imgH="634725" progId="Equation.DSMT4">
                  <p:embed/>
                </p:oleObj>
              </mc:Choice>
              <mc:Fallback>
                <p:oleObj name="Equation" r:id="rId19" imgW="964781" imgH="634725" progId="Equation.DSMT4">
                  <p:embed/>
                  <p:pic>
                    <p:nvPicPr>
                      <p:cNvPr id="100433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437064"/>
                        <a:ext cx="2338387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4" name="Object 208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21" imgW="609600" imgH="228600" progId="Equation.DSMT4">
                  <p:embed/>
                </p:oleObj>
              </mc:Choice>
              <mc:Fallback>
                <p:oleObj name="Equation" r:id="rId21" imgW="609600" imgH="228600" progId="Equation.DSMT4">
                  <p:embed/>
                  <p:pic>
                    <p:nvPicPr>
                      <p:cNvPr id="100434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5" name="Object 209"/>
          <p:cNvGraphicFramePr>
            <a:graphicFrameLocks noChangeAspect="1"/>
          </p:cNvGraphicFramePr>
          <p:nvPr/>
        </p:nvGraphicFramePr>
        <p:xfrm>
          <a:off x="8543925" y="2420938"/>
          <a:ext cx="1320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23" imgW="444307" imgH="228501" progId="Equation.DSMT4">
                  <p:embed/>
                </p:oleObj>
              </mc:Choice>
              <mc:Fallback>
                <p:oleObj name="Equation" r:id="rId23" imgW="444307" imgH="228501" progId="Equation.DSMT4">
                  <p:embed/>
                  <p:pic>
                    <p:nvPicPr>
                      <p:cNvPr id="100435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2420938"/>
                        <a:ext cx="1320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6" name="Object 210"/>
          <p:cNvGraphicFramePr>
            <a:graphicFrameLocks noChangeAspect="1"/>
          </p:cNvGraphicFramePr>
          <p:nvPr/>
        </p:nvGraphicFramePr>
        <p:xfrm>
          <a:off x="8472488" y="3141663"/>
          <a:ext cx="15859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25" imgW="533169" imgH="228501" progId="Equation.DSMT4">
                  <p:embed/>
                </p:oleObj>
              </mc:Choice>
              <mc:Fallback>
                <p:oleObj name="Equation" r:id="rId25" imgW="533169" imgH="228501" progId="Equation.DSMT4">
                  <p:embed/>
                  <p:pic>
                    <p:nvPicPr>
                      <p:cNvPr id="100436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141663"/>
                        <a:ext cx="15859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7" name="Object 211"/>
          <p:cNvGraphicFramePr>
            <a:graphicFrameLocks noChangeAspect="1"/>
          </p:cNvGraphicFramePr>
          <p:nvPr/>
        </p:nvGraphicFramePr>
        <p:xfrm>
          <a:off x="4872039" y="4437064"/>
          <a:ext cx="2338387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27" imgW="964781" imgH="634725" progId="Equation.DSMT4">
                  <p:embed/>
                </p:oleObj>
              </mc:Choice>
              <mc:Fallback>
                <p:oleObj name="Equation" r:id="rId27" imgW="964781" imgH="634725" progId="Equation.DSMT4">
                  <p:embed/>
                  <p:pic>
                    <p:nvPicPr>
                      <p:cNvPr id="100437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437064"/>
                        <a:ext cx="2338387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8" name="Object 212"/>
          <p:cNvGraphicFramePr>
            <a:graphicFrameLocks noChangeAspect="1"/>
          </p:cNvGraphicFramePr>
          <p:nvPr/>
        </p:nvGraphicFramePr>
        <p:xfrm>
          <a:off x="8328025" y="1773238"/>
          <a:ext cx="181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28" imgW="609600" imgH="228600" progId="Equation.DSMT4">
                  <p:embed/>
                </p:oleObj>
              </mc:Choice>
              <mc:Fallback>
                <p:oleObj name="Equation" r:id="rId28" imgW="609600" imgH="228600" progId="Equation.DSMT4">
                  <p:embed/>
                  <p:pic>
                    <p:nvPicPr>
                      <p:cNvPr id="100438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773238"/>
                        <a:ext cx="181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39" name="Object 213"/>
          <p:cNvGraphicFramePr>
            <a:graphicFrameLocks noChangeAspect="1"/>
          </p:cNvGraphicFramePr>
          <p:nvPr/>
        </p:nvGraphicFramePr>
        <p:xfrm>
          <a:off x="8185151" y="4292601"/>
          <a:ext cx="2232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29" imgW="939800" imgH="228600" progId="Equation.DSMT4">
                  <p:embed/>
                </p:oleObj>
              </mc:Choice>
              <mc:Fallback>
                <p:oleObj name="Equation" r:id="rId29" imgW="939800" imgH="228600" progId="Equation.DSMT4">
                  <p:embed/>
                  <p:pic>
                    <p:nvPicPr>
                      <p:cNvPr id="100439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151" y="4292601"/>
                        <a:ext cx="2232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0" name="Object 214"/>
          <p:cNvGraphicFramePr>
            <a:graphicFrameLocks noChangeAspect="1"/>
          </p:cNvGraphicFramePr>
          <p:nvPr/>
        </p:nvGraphicFramePr>
        <p:xfrm>
          <a:off x="8378826" y="4941888"/>
          <a:ext cx="18399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1" imgW="774364" imgH="228501" progId="Equation.DSMT4">
                  <p:embed/>
                </p:oleObj>
              </mc:Choice>
              <mc:Fallback>
                <p:oleObj name="Equation" r:id="rId31" imgW="774364" imgH="228501" progId="Equation.DSMT4">
                  <p:embed/>
                  <p:pic>
                    <p:nvPicPr>
                      <p:cNvPr id="10044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8826" y="4941888"/>
                        <a:ext cx="18399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1" name="Object 215"/>
          <p:cNvGraphicFramePr>
            <a:graphicFrameLocks noChangeAspect="1"/>
          </p:cNvGraphicFramePr>
          <p:nvPr/>
        </p:nvGraphicFramePr>
        <p:xfrm>
          <a:off x="8293100" y="5589588"/>
          <a:ext cx="2051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3" imgW="863225" imgH="228501" progId="Equation.DSMT4">
                  <p:embed/>
                </p:oleObj>
              </mc:Choice>
              <mc:Fallback>
                <p:oleObj name="Equation" r:id="rId33" imgW="863225" imgH="228501" progId="Equation.DSMT4">
                  <p:embed/>
                  <p:pic>
                    <p:nvPicPr>
                      <p:cNvPr id="100441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5589588"/>
                        <a:ext cx="20510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2" name="Object 216"/>
          <p:cNvGraphicFramePr>
            <a:graphicFrameLocks noChangeAspect="1"/>
          </p:cNvGraphicFramePr>
          <p:nvPr/>
        </p:nvGraphicFramePr>
        <p:xfrm>
          <a:off x="4800601" y="1149351"/>
          <a:ext cx="1368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5" imgW="431613" imgH="190417" progId="Equation.DSMT4">
                  <p:embed/>
                </p:oleObj>
              </mc:Choice>
              <mc:Fallback>
                <p:oleObj name="Equation" r:id="rId35" imgW="431613" imgH="190417" progId="Equation.DSMT4">
                  <p:embed/>
                  <p:pic>
                    <p:nvPicPr>
                      <p:cNvPr id="100442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149351"/>
                        <a:ext cx="1368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3" name="Object 219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7" imgW="215806" imgH="228501" progId="Equation.DSMT4">
                  <p:embed/>
                </p:oleObj>
              </mc:Choice>
              <mc:Fallback>
                <p:oleObj name="Equation" r:id="rId37" imgW="215806" imgH="228501" progId="Equation.DSMT4">
                  <p:embed/>
                  <p:pic>
                    <p:nvPicPr>
                      <p:cNvPr id="100443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4" name="Object 220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9" imgW="203112" imgH="228501" progId="Equation.DSMT4">
                  <p:embed/>
                </p:oleObj>
              </mc:Choice>
              <mc:Fallback>
                <p:oleObj name="Equation" r:id="rId39" imgW="203112" imgH="228501" progId="Equation.DSMT4">
                  <p:embed/>
                  <p:pic>
                    <p:nvPicPr>
                      <p:cNvPr id="100444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45" name="Object 365"/>
          <p:cNvGraphicFramePr>
            <a:graphicFrameLocks noChangeAspect="1"/>
          </p:cNvGraphicFramePr>
          <p:nvPr/>
        </p:nvGraphicFramePr>
        <p:xfrm>
          <a:off x="4727575" y="3716339"/>
          <a:ext cx="1409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41" imgW="444307" imgH="203112" progId="Equation.DSMT4">
                  <p:embed/>
                </p:oleObj>
              </mc:Choice>
              <mc:Fallback>
                <p:oleObj name="Equation" r:id="rId41" imgW="444307" imgH="203112" progId="Equation.DSMT4">
                  <p:embed/>
                  <p:pic>
                    <p:nvPicPr>
                      <p:cNvPr id="100445" name="Object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716339"/>
                        <a:ext cx="14097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5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495551" y="1341439"/>
          <a:ext cx="73453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2771924" imgH="218927" progId="Equation.3">
                  <p:embed/>
                </p:oleObj>
              </mc:Choice>
              <mc:Fallback>
                <p:oleObj name="公式" r:id="rId3" imgW="2771924" imgH="218927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341439"/>
                        <a:ext cx="73453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Text Box 7"/>
          <p:cNvSpPr txBox="1">
            <a:spLocks noChangeArrowheads="1"/>
          </p:cNvSpPr>
          <p:nvPr/>
        </p:nvSpPr>
        <p:spPr bwMode="auto">
          <a:xfrm>
            <a:off x="2135188" y="620714"/>
            <a:ext cx="4278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208214" y="2133600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5" imgW="2643126" imgH="218927" progId="Equation.3">
                  <p:embed/>
                </p:oleObj>
              </mc:Choice>
              <mc:Fallback>
                <p:oleObj name="公式" r:id="rId5" imgW="2643126" imgH="218927" progId="Equation.3">
                  <p:embed/>
                  <p:pic>
                    <p:nvPicPr>
                      <p:cNvPr id="58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133600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422526" y="3860801"/>
          <a:ext cx="73453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7" imgW="2771924" imgH="218927" progId="Equation.3">
                  <p:embed/>
                </p:oleObj>
              </mc:Choice>
              <mc:Fallback>
                <p:oleObj name="公式" r:id="rId7" imgW="2771924" imgH="218927" progId="Equation.3">
                  <p:embed/>
                  <p:pic>
                    <p:nvPicPr>
                      <p:cNvPr id="5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3860801"/>
                        <a:ext cx="73453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105026" y="3140075"/>
            <a:ext cx="4278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四、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未知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检验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2135189" y="4652963"/>
          <a:ext cx="7705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9" imgW="2643126" imgH="218927" progId="Equation.3">
                  <p:embed/>
                </p:oleObj>
              </mc:Choice>
              <mc:Fallback>
                <p:oleObj name="公式" r:id="rId9" imgW="2643126" imgH="218927" progId="Equation.3">
                  <p:embed/>
                  <p:pic>
                    <p:nvPicPr>
                      <p:cNvPr id="583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652963"/>
                        <a:ext cx="77057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1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832" name="Group 112">
            <a:extLst>
              <a:ext uri="{FF2B5EF4-FFF2-40B4-BE49-F238E27FC236}">
                <a16:creationId xmlns:a16="http://schemas.microsoft.com/office/drawing/2014/main" id="{6662242E-6510-4558-B61A-890B8858AFD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31950" y="549275"/>
          <a:ext cx="8928100" cy="561498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3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真时统计量的分布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拒绝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的区域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l-G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8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2470" name="Object 7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5126" y="2420939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482391" imgH="241195" progId="Equation.DSMT4">
                  <p:embed/>
                </p:oleObj>
              </mc:Choice>
              <mc:Fallback>
                <p:oleObj name="Equation" r:id="rId3" imgW="482391" imgH="241195" progId="Equation.DSMT4">
                  <p:embed/>
                  <p:pic>
                    <p:nvPicPr>
                      <p:cNvPr id="10247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2420939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1" name="Object 80"/>
          <p:cNvGraphicFramePr>
            <a:graphicFrameLocks noChangeAspect="1"/>
          </p:cNvGraphicFramePr>
          <p:nvPr/>
        </p:nvGraphicFramePr>
        <p:xfrm>
          <a:off x="4583113" y="1844675"/>
          <a:ext cx="323056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333500" imgH="685800" progId="Equation.DSMT4">
                  <p:embed/>
                </p:oleObj>
              </mc:Choice>
              <mc:Fallback>
                <p:oleObj name="Equation" r:id="rId5" imgW="1333500" imgH="685800" progId="Equation.DSMT4">
                  <p:embed/>
                  <p:pic>
                    <p:nvPicPr>
                      <p:cNvPr id="102471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844675"/>
                        <a:ext cx="3230562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2" name="Object 86"/>
          <p:cNvGraphicFramePr>
            <a:graphicFrameLocks noChangeAspect="1"/>
          </p:cNvGraphicFramePr>
          <p:nvPr/>
        </p:nvGraphicFramePr>
        <p:xfrm>
          <a:off x="8040689" y="1773238"/>
          <a:ext cx="2484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1346200" imgH="241300" progId="Equation.DSMT4">
                  <p:embed/>
                </p:oleObj>
              </mc:Choice>
              <mc:Fallback>
                <p:oleObj name="Equation" r:id="rId7" imgW="1346200" imgH="241300" progId="Equation.DSMT4">
                  <p:embed/>
                  <p:pic>
                    <p:nvPicPr>
                      <p:cNvPr id="10247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773238"/>
                        <a:ext cx="2484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3" name="Object 90"/>
          <p:cNvGraphicFramePr>
            <a:graphicFrameLocks noChangeAspect="1"/>
          </p:cNvGraphicFramePr>
          <p:nvPr/>
        </p:nvGraphicFramePr>
        <p:xfrm>
          <a:off x="4872038" y="1125539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431613" imgH="215806" progId="Equation.DSMT4">
                  <p:embed/>
                </p:oleObj>
              </mc:Choice>
              <mc:Fallback>
                <p:oleObj name="Equation" r:id="rId9" imgW="431613" imgH="215806" progId="Equation.DSMT4">
                  <p:embed/>
                  <p:pic>
                    <p:nvPicPr>
                      <p:cNvPr id="102473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125539"/>
                        <a:ext cx="1295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4" name="Object 91"/>
          <p:cNvGraphicFramePr>
            <a:graphicFrameLocks noChangeAspect="1"/>
          </p:cNvGraphicFramePr>
          <p:nvPr/>
        </p:nvGraphicFramePr>
        <p:xfrm>
          <a:off x="1992314" y="549276"/>
          <a:ext cx="52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102474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49276"/>
                        <a:ext cx="52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5" name="Object 92"/>
          <p:cNvGraphicFramePr>
            <a:graphicFrameLocks noChangeAspect="1"/>
          </p:cNvGraphicFramePr>
          <p:nvPr/>
        </p:nvGraphicFramePr>
        <p:xfrm>
          <a:off x="3373439" y="549276"/>
          <a:ext cx="49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3" imgW="203112" imgH="228501" progId="Equation.DSMT4">
                  <p:embed/>
                </p:oleObj>
              </mc:Choice>
              <mc:Fallback>
                <p:oleObj name="Equation" r:id="rId13" imgW="203112" imgH="228501" progId="Equation.DSMT4">
                  <p:embed/>
                  <p:pic>
                    <p:nvPicPr>
                      <p:cNvPr id="102475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9" y="549276"/>
                        <a:ext cx="49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6" name="Object 93"/>
          <p:cNvGraphicFramePr>
            <a:graphicFrameLocks noChangeAspect="1"/>
          </p:cNvGraphicFramePr>
          <p:nvPr/>
        </p:nvGraphicFramePr>
        <p:xfrm>
          <a:off x="4800600" y="3716339"/>
          <a:ext cx="1409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5" imgW="444114" imgH="215713" progId="Equation.DSMT4">
                  <p:embed/>
                </p:oleObj>
              </mc:Choice>
              <mc:Fallback>
                <p:oleObj name="Equation" r:id="rId15" imgW="444114" imgH="215713" progId="Equation.DSMT4">
                  <p:embed/>
                  <p:pic>
                    <p:nvPicPr>
                      <p:cNvPr id="102476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16339"/>
                        <a:ext cx="1409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7" name="Object 94"/>
          <p:cNvGraphicFramePr>
            <a:graphicFrameLocks noChangeAspect="1"/>
          </p:cNvGraphicFramePr>
          <p:nvPr/>
        </p:nvGraphicFramePr>
        <p:xfrm>
          <a:off x="3000375" y="170021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7" imgW="520474" imgH="241195" progId="Equation.DSMT4">
                  <p:embed/>
                </p:oleObj>
              </mc:Choice>
              <mc:Fallback>
                <p:oleObj name="Equation" r:id="rId17" imgW="520474" imgH="241195" progId="Equation.DSMT4">
                  <p:embed/>
                  <p:pic>
                    <p:nvPicPr>
                      <p:cNvPr id="102477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0021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8" name="Object 95"/>
          <p:cNvGraphicFramePr>
            <a:graphicFrameLocks noChangeAspect="1"/>
          </p:cNvGraphicFramePr>
          <p:nvPr/>
        </p:nvGraphicFramePr>
        <p:xfrm>
          <a:off x="3000375" y="2349501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9" imgW="520474" imgH="241195" progId="Equation.DSMT4">
                  <p:embed/>
                </p:oleObj>
              </mc:Choice>
              <mc:Fallback>
                <p:oleObj name="Equation" r:id="rId19" imgW="520474" imgH="241195" progId="Equation.DSMT4">
                  <p:embed/>
                  <p:pic>
                    <p:nvPicPr>
                      <p:cNvPr id="102478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49501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9" name="Object 98"/>
          <p:cNvGraphicFramePr>
            <a:graphicFrameLocks noChangeAspect="1"/>
          </p:cNvGraphicFramePr>
          <p:nvPr/>
        </p:nvGraphicFramePr>
        <p:xfrm>
          <a:off x="3000375" y="3068639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1" imgW="520474" imgH="241195" progId="Equation.DSMT4">
                  <p:embed/>
                </p:oleObj>
              </mc:Choice>
              <mc:Fallback>
                <p:oleObj name="Equation" r:id="rId21" imgW="520474" imgH="241195" progId="Equation.DSMT4">
                  <p:embed/>
                  <p:pic>
                    <p:nvPicPr>
                      <p:cNvPr id="10247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068639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0" name="Object 101"/>
          <p:cNvGraphicFramePr>
            <a:graphicFrameLocks noChangeAspect="1"/>
          </p:cNvGraphicFramePr>
          <p:nvPr/>
        </p:nvGraphicFramePr>
        <p:xfrm>
          <a:off x="8472488" y="2420938"/>
          <a:ext cx="15859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23" imgW="723586" imgH="241195" progId="Equation.DSMT4">
                  <p:embed/>
                </p:oleObj>
              </mc:Choice>
              <mc:Fallback>
                <p:oleObj name="Equation" r:id="rId23" imgW="723586" imgH="241195" progId="Equation.DSMT4">
                  <p:embed/>
                  <p:pic>
                    <p:nvPicPr>
                      <p:cNvPr id="10248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2420938"/>
                        <a:ext cx="15859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1" name="Object 102"/>
          <p:cNvGraphicFramePr>
            <a:graphicFrameLocks noChangeAspect="1"/>
          </p:cNvGraphicFramePr>
          <p:nvPr/>
        </p:nvGraphicFramePr>
        <p:xfrm>
          <a:off x="8472488" y="3141663"/>
          <a:ext cx="1655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25" imgW="812447" imgH="241195" progId="Equation.DSMT4">
                  <p:embed/>
                </p:oleObj>
              </mc:Choice>
              <mc:Fallback>
                <p:oleObj name="Equation" r:id="rId25" imgW="812447" imgH="241195" progId="Equation.DSMT4">
                  <p:embed/>
                  <p:pic>
                    <p:nvPicPr>
                      <p:cNvPr id="102481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141663"/>
                        <a:ext cx="1655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2" name="Object 103"/>
          <p:cNvGraphicFramePr>
            <a:graphicFrameLocks noChangeAspect="1"/>
          </p:cNvGraphicFramePr>
          <p:nvPr/>
        </p:nvGraphicFramePr>
        <p:xfrm>
          <a:off x="1635126" y="4868864"/>
          <a:ext cx="1147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27" imgW="482391" imgH="241195" progId="Equation.DSMT4">
                  <p:embed/>
                </p:oleObj>
              </mc:Choice>
              <mc:Fallback>
                <p:oleObj name="Equation" r:id="rId27" imgW="482391" imgH="241195" progId="Equation.DSMT4">
                  <p:embed/>
                  <p:pic>
                    <p:nvPicPr>
                      <p:cNvPr id="102482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868864"/>
                        <a:ext cx="1147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3" name="Object 104"/>
          <p:cNvGraphicFramePr>
            <a:graphicFrameLocks noChangeAspect="1"/>
          </p:cNvGraphicFramePr>
          <p:nvPr/>
        </p:nvGraphicFramePr>
        <p:xfrm>
          <a:off x="3000375" y="4294189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28" imgW="520474" imgH="241195" progId="Equation.DSMT4">
                  <p:embed/>
                </p:oleObj>
              </mc:Choice>
              <mc:Fallback>
                <p:oleObj name="Equation" r:id="rId28" imgW="520474" imgH="241195" progId="Equation.DSMT4">
                  <p:embed/>
                  <p:pic>
                    <p:nvPicPr>
                      <p:cNvPr id="102483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294189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4" name="Object 105"/>
          <p:cNvGraphicFramePr>
            <a:graphicFrameLocks noChangeAspect="1"/>
          </p:cNvGraphicFramePr>
          <p:nvPr/>
        </p:nvGraphicFramePr>
        <p:xfrm>
          <a:off x="3000375" y="4868864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0" imgW="520474" imgH="241195" progId="Equation.DSMT4">
                  <p:embed/>
                </p:oleObj>
              </mc:Choice>
              <mc:Fallback>
                <p:oleObj name="Equation" r:id="rId30" imgW="520474" imgH="241195" progId="Equation.DSMT4">
                  <p:embed/>
                  <p:pic>
                    <p:nvPicPr>
                      <p:cNvPr id="102484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868864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5" name="Object 106"/>
          <p:cNvGraphicFramePr>
            <a:graphicFrameLocks noChangeAspect="1"/>
          </p:cNvGraphicFramePr>
          <p:nvPr/>
        </p:nvGraphicFramePr>
        <p:xfrm>
          <a:off x="3000375" y="5589589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1" imgW="520474" imgH="241195" progId="Equation.DSMT4">
                  <p:embed/>
                </p:oleObj>
              </mc:Choice>
              <mc:Fallback>
                <p:oleObj name="Equation" r:id="rId31" imgW="520474" imgH="241195" progId="Equation.DSMT4">
                  <p:embed/>
                  <p:pic>
                    <p:nvPicPr>
                      <p:cNvPr id="102485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89589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6" name="Object 107"/>
          <p:cNvGraphicFramePr>
            <a:graphicFrameLocks noChangeAspect="1"/>
          </p:cNvGraphicFramePr>
          <p:nvPr/>
        </p:nvGraphicFramePr>
        <p:xfrm>
          <a:off x="4583113" y="4244975"/>
          <a:ext cx="33131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2" imgW="1828800" imgH="914400" progId="Equation.DSMT4">
                  <p:embed/>
                </p:oleObj>
              </mc:Choice>
              <mc:Fallback>
                <p:oleObj name="Equation" r:id="rId32" imgW="1828800" imgH="914400" progId="Equation.DSMT4">
                  <p:embed/>
                  <p:pic>
                    <p:nvPicPr>
                      <p:cNvPr id="102486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244975"/>
                        <a:ext cx="3313112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7" name="Object 109"/>
          <p:cNvGraphicFramePr>
            <a:graphicFrameLocks noChangeAspect="1"/>
          </p:cNvGraphicFramePr>
          <p:nvPr/>
        </p:nvGraphicFramePr>
        <p:xfrm>
          <a:off x="8040689" y="4365625"/>
          <a:ext cx="2484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34" imgW="1346200" imgH="241300" progId="Equation.DSMT4">
                  <p:embed/>
                </p:oleObj>
              </mc:Choice>
              <mc:Fallback>
                <p:oleObj name="Equation" r:id="rId34" imgW="1346200" imgH="241300" progId="Equation.DSMT4">
                  <p:embed/>
                  <p:pic>
                    <p:nvPicPr>
                      <p:cNvPr id="102487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365625"/>
                        <a:ext cx="2484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8" name="Object 110"/>
          <p:cNvGraphicFramePr>
            <a:graphicFrameLocks noChangeAspect="1"/>
          </p:cNvGraphicFramePr>
          <p:nvPr/>
        </p:nvGraphicFramePr>
        <p:xfrm>
          <a:off x="8256588" y="4941888"/>
          <a:ext cx="19748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5" imgW="901309" imgH="241195" progId="Equation.DSMT4">
                  <p:embed/>
                </p:oleObj>
              </mc:Choice>
              <mc:Fallback>
                <p:oleObj name="Equation" r:id="rId35" imgW="901309" imgH="241195" progId="Equation.DSMT4">
                  <p:embed/>
                  <p:pic>
                    <p:nvPicPr>
                      <p:cNvPr id="102488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941888"/>
                        <a:ext cx="19748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9" name="Object 111"/>
          <p:cNvGraphicFramePr>
            <a:graphicFrameLocks noChangeAspect="1"/>
          </p:cNvGraphicFramePr>
          <p:nvPr/>
        </p:nvGraphicFramePr>
        <p:xfrm>
          <a:off x="8183563" y="5589588"/>
          <a:ext cx="20177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7" imgW="990170" imgH="241195" progId="Equation.DSMT4">
                  <p:embed/>
                </p:oleObj>
              </mc:Choice>
              <mc:Fallback>
                <p:oleObj name="Equation" r:id="rId37" imgW="990170" imgH="241195" progId="Equation.DSMT4">
                  <p:embed/>
                  <p:pic>
                    <p:nvPicPr>
                      <p:cNvPr id="102489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5589588"/>
                        <a:ext cx="20177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4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宽屏</PresentationFormat>
  <Paragraphs>49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楷体_GB2312</vt:lpstr>
      <vt:lpstr>隶书</vt:lpstr>
      <vt:lpstr>宋体</vt:lpstr>
      <vt:lpstr>Arial</vt:lpstr>
      <vt:lpstr>Symbol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1</cp:revision>
  <dcterms:created xsi:type="dcterms:W3CDTF">2020-12-18T10:35:31Z</dcterms:created>
  <dcterms:modified xsi:type="dcterms:W3CDTF">2021-05-20T12:23:24Z</dcterms:modified>
</cp:coreProperties>
</file>