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74" r:id="rId3"/>
    <p:sldId id="429" r:id="rId4"/>
    <p:sldId id="272" r:id="rId5"/>
    <p:sldId id="273" r:id="rId6"/>
    <p:sldId id="274" r:id="rId7"/>
    <p:sldId id="394" r:id="rId8"/>
    <p:sldId id="397" r:id="rId9"/>
    <p:sldId id="398" r:id="rId10"/>
    <p:sldId id="399" r:id="rId11"/>
    <p:sldId id="400" r:id="rId12"/>
    <p:sldId id="433" r:id="rId13"/>
    <p:sldId id="426" r:id="rId14"/>
    <p:sldId id="427" r:id="rId15"/>
    <p:sldId id="428" r:id="rId16"/>
    <p:sldId id="445" r:id="rId17"/>
    <p:sldId id="309" r:id="rId18"/>
    <p:sldId id="319" r:id="rId19"/>
    <p:sldId id="446" r:id="rId20"/>
    <p:sldId id="359" r:id="rId21"/>
    <p:sldId id="448" r:id="rId22"/>
    <p:sldId id="449" r:id="rId23"/>
    <p:sldId id="450" r:id="rId24"/>
    <p:sldId id="392" r:id="rId25"/>
    <p:sldId id="393" r:id="rId26"/>
    <p:sldId id="434" r:id="rId27"/>
    <p:sldId id="435" r:id="rId28"/>
    <p:sldId id="407" r:id="rId29"/>
    <p:sldId id="408" r:id="rId30"/>
    <p:sldId id="451" r:id="rId31"/>
    <p:sldId id="452" r:id="rId32"/>
    <p:sldId id="306" r:id="rId33"/>
    <p:sldId id="371" r:id="rId34"/>
    <p:sldId id="285" r:id="rId35"/>
    <p:sldId id="436" r:id="rId36"/>
    <p:sldId id="409" r:id="rId37"/>
    <p:sldId id="368" r:id="rId38"/>
    <p:sldId id="331" r:id="rId39"/>
    <p:sldId id="437" r:id="rId40"/>
    <p:sldId id="369" r:id="rId41"/>
    <p:sldId id="410" r:id="rId42"/>
    <p:sldId id="339" r:id="rId43"/>
    <p:sldId id="411" r:id="rId44"/>
    <p:sldId id="379" r:id="rId45"/>
    <p:sldId id="350" r:id="rId46"/>
    <p:sldId id="412" r:id="rId47"/>
    <p:sldId id="415" r:id="rId48"/>
    <p:sldId id="416" r:id="rId49"/>
    <p:sldId id="438" r:id="rId50"/>
    <p:sldId id="352" r:id="rId51"/>
    <p:sldId id="439" r:id="rId52"/>
    <p:sldId id="440" r:id="rId53"/>
    <p:sldId id="419" r:id="rId54"/>
    <p:sldId id="418" r:id="rId55"/>
    <p:sldId id="420" r:id="rId56"/>
    <p:sldId id="421" r:id="rId57"/>
    <p:sldId id="422" r:id="rId58"/>
    <p:sldId id="423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99FF"/>
    <a:srgbClr val="CCECFF"/>
    <a:srgbClr val="CCCCFF"/>
    <a:srgbClr val="FFCC99"/>
    <a:srgbClr val="3333FF"/>
    <a:srgbClr val="FF3399"/>
    <a:srgbClr val="FFFFCC"/>
    <a:srgbClr val="CC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4" autoAdjust="0"/>
    <p:restoredTop sz="96051" autoAdjust="0"/>
  </p:normalViewPr>
  <p:slideViewPr>
    <p:cSldViewPr>
      <p:cViewPr>
        <p:scale>
          <a:sx n="70" d="100"/>
          <a:sy n="70" d="100"/>
        </p:scale>
        <p:origin x="-1454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35EC1F-2690-4843-938C-292B07458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1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CU</a:t>
            </a:r>
            <a:r>
              <a:rPr lang="zh-CN" altLang="en-US" dirty="0" smtClean="0"/>
              <a:t>结构图，上页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看数据通路的实现、调试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60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外部接口信号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8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P25-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设计步骤、需求分析功能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08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P26-</a:t>
            </a:r>
            <a:r>
              <a:rPr lang="zh-CN" altLang="en-US" dirty="0" smtClean="0"/>
              <a:t>看总体设计功能，上页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看运算部件功能，</a:t>
            </a:r>
            <a:r>
              <a:rPr lang="en-US" altLang="zh-CN" dirty="0" smtClean="0"/>
              <a:t>P16-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0#Reg</a:t>
            </a:r>
            <a:r>
              <a:rPr lang="zh-CN" altLang="en-US" dirty="0" smtClean="0"/>
              <a:t>≡</a:t>
            </a:r>
            <a:r>
              <a:rPr lang="en-US" altLang="zh-CN" dirty="0" smtClean="0"/>
              <a:t>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224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P27-</a:t>
            </a:r>
            <a:r>
              <a:rPr lang="zh-CN" altLang="en-US" dirty="0" smtClean="0"/>
              <a:t>看数据通路设计步骤，上页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看数据操作功能需求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176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P30-</a:t>
            </a:r>
            <a:r>
              <a:rPr lang="zh-CN" altLang="en-US" dirty="0" smtClean="0"/>
              <a:t>看指令寻址操作功能需求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6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GPRs</a:t>
            </a:r>
            <a:r>
              <a:rPr lang="zh-CN" altLang="en-US" dirty="0" smtClean="0"/>
              <a:t>功能需求、指令部件功能需求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3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BIU</a:t>
            </a:r>
            <a:r>
              <a:rPr lang="zh-CN" altLang="en-US" dirty="0" smtClean="0"/>
              <a:t>功能，</a:t>
            </a:r>
            <a:r>
              <a:rPr lang="en-US" altLang="zh-CN" dirty="0" smtClean="0"/>
              <a:t>P30-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616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P14-</a:t>
            </a:r>
            <a:r>
              <a:rPr lang="zh-CN" altLang="en-US" dirty="0" smtClean="0"/>
              <a:t>看寄存器的接口信号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791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97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P7-</a:t>
            </a:r>
            <a:r>
              <a:rPr lang="zh-CN" altLang="en-US" dirty="0" smtClean="0"/>
              <a:t>看指令地址计算与执行指令并行，上页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基本操作的组成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58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99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CU</a:t>
            </a:r>
            <a:r>
              <a:rPr lang="zh-CN" altLang="en-US" dirty="0" smtClean="0"/>
              <a:t>设计步骤，</a:t>
            </a:r>
            <a:r>
              <a:rPr lang="en-US" altLang="zh-CN" dirty="0" smtClean="0"/>
              <a:t>P39-</a:t>
            </a:r>
            <a:r>
              <a:rPr lang="zh-CN" altLang="en-US" dirty="0" smtClean="0"/>
              <a:t>看数据通路需要的工作脉冲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8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CU</a:t>
            </a:r>
            <a:r>
              <a:rPr lang="zh-CN" altLang="en-US" dirty="0" smtClean="0"/>
              <a:t>设计步骤，上页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看状态只有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种、转入条件仅为指令类型，</a:t>
            </a:r>
            <a:r>
              <a:rPr lang="en-US" altLang="zh-CN" dirty="0" smtClean="0"/>
              <a:t>P40-</a:t>
            </a:r>
            <a:r>
              <a:rPr lang="zh-CN" altLang="en-US" dirty="0" smtClean="0"/>
              <a:t>看具体指令的转入条件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117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P24-</a:t>
            </a:r>
            <a:r>
              <a:rPr lang="zh-CN" altLang="en-US" dirty="0" smtClean="0"/>
              <a:t>看设计要求，</a:t>
            </a:r>
            <a:r>
              <a:rPr lang="en-US" altLang="zh-CN" dirty="0" smtClean="0"/>
              <a:t>P35-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BIU</a:t>
            </a:r>
            <a:r>
              <a:rPr lang="zh-CN" altLang="en-US" dirty="0" smtClean="0"/>
              <a:t>接口信号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317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P12-</a:t>
            </a:r>
            <a:r>
              <a:rPr lang="zh-CN" altLang="en-US" dirty="0" smtClean="0"/>
              <a:t>看连接电路组成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P30-</a:t>
            </a:r>
            <a:r>
              <a:rPr lang="zh-CN" altLang="en-US" dirty="0" smtClean="0"/>
              <a:t>看单周期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需求分析结果，</a:t>
            </a:r>
            <a:r>
              <a:rPr lang="en-US" altLang="zh-CN" dirty="0" smtClean="0"/>
              <a:t>P31-</a:t>
            </a:r>
            <a:r>
              <a:rPr lang="zh-CN" altLang="en-US" dirty="0" smtClean="0"/>
              <a:t>看单周期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总体设计结果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b="1" dirty="0" smtClean="0">
                <a:latin typeface="宋体" pitchFamily="2" charset="-122"/>
              </a:rPr>
              <a:t>可复用部件，指令周期数可变</a:t>
            </a:r>
            <a:r>
              <a:rPr lang="en-US" altLang="zh-CN" b="1" dirty="0" smtClean="0">
                <a:latin typeface="宋体" pitchFamily="2" charset="-122"/>
              </a:rPr>
              <a:t>(1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smtClean="0">
                <a:latin typeface="宋体" pitchFamily="2" charset="-122"/>
              </a:rPr>
              <a:t>OP/T</a:t>
            </a:r>
            <a:r>
              <a:rPr lang="en-US" altLang="zh-CN" sz="1100" b="1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60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P33-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ACU</a:t>
            </a:r>
            <a:r>
              <a:rPr lang="zh-CN" altLang="en-US" dirty="0" smtClean="0"/>
              <a:t>功能，</a:t>
            </a:r>
            <a:r>
              <a:rPr lang="en-US" altLang="zh-CN" dirty="0" smtClean="0"/>
              <a:t>P39-</a:t>
            </a:r>
            <a:r>
              <a:rPr lang="zh-CN" altLang="en-US" dirty="0" smtClean="0"/>
              <a:t>看数据通路已有部件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569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看已有部件类型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89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DBIU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44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P39-</a:t>
            </a:r>
            <a:r>
              <a:rPr lang="zh-CN" altLang="en-US" dirty="0" smtClean="0"/>
              <a:t>看单周期数据通路组成，上页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看所设置的附加</a:t>
            </a:r>
            <a:r>
              <a:rPr lang="en-US" altLang="zh-CN" dirty="0" smtClean="0"/>
              <a:t>REG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5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看状态转换图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078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看基于数据通路的指令执行过程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131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CU</a:t>
            </a:r>
            <a:r>
              <a:rPr lang="zh-CN" altLang="en-US" dirty="0" smtClean="0"/>
              <a:t>设计步骤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16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看时序信号形成电路的外部接口，</a:t>
            </a:r>
            <a:r>
              <a:rPr lang="en-US" altLang="zh-CN" dirty="0" smtClean="0"/>
              <a:t>P49-</a:t>
            </a:r>
            <a:r>
              <a:rPr lang="zh-CN" altLang="en-US" dirty="0" smtClean="0"/>
              <a:t>看状态的转入条件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83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ALU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14</a:t>
            </a:r>
            <a:r>
              <a:rPr lang="zh-CN" altLang="en-US" dirty="0" smtClean="0"/>
              <a:t>组数据：有符号</a:t>
            </a:r>
            <a:r>
              <a:rPr lang="en-US" altLang="zh-CN" dirty="0" smtClean="0"/>
              <a:t>—(++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r>
              <a:rPr lang="zh-CN" altLang="en-US" dirty="0" smtClean="0"/>
              <a:t>、正溢出、负溢出</a:t>
            </a:r>
            <a:r>
              <a:rPr lang="en-US" altLang="zh-CN" dirty="0" smtClean="0"/>
              <a:t>)*2</a:t>
            </a:r>
            <a:r>
              <a:rPr lang="zh-CN" altLang="en-US" dirty="0" smtClean="0"/>
              <a:t>，无符号</a:t>
            </a:r>
            <a:r>
              <a:rPr lang="en-US" altLang="zh-CN" dirty="0" smtClean="0"/>
              <a:t>—+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、进位、借位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P13-</a:t>
            </a:r>
            <a:r>
              <a:rPr lang="zh-CN" altLang="en-US" dirty="0" smtClean="0"/>
              <a:t>看加减法器引脚，</a:t>
            </a:r>
            <a:r>
              <a:rPr lang="en-US" altLang="zh-CN" dirty="0" smtClean="0"/>
              <a:t>P55-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QuartusII</a:t>
            </a:r>
            <a:r>
              <a:rPr lang="zh-CN" altLang="en-US" dirty="0" smtClean="0"/>
              <a:t>使用注意事项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4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en-US" altLang="zh-CN" sz="1200" b="0" dirty="0" smtClean="0">
                <a:latin typeface="宋体" pitchFamily="2" charset="-122"/>
              </a:rPr>
              <a:t>PC[1</a:t>
            </a:r>
            <a:r>
              <a:rPr lang="en-US" altLang="zh-CN" sz="1200" b="0" dirty="0" smtClean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CN" sz="1200" b="0" dirty="0" smtClean="0">
                <a:latin typeface="宋体" pitchFamily="2" charset="-122"/>
              </a:rPr>
              <a:t>0]=00,&lt;&lt;2</a:t>
            </a:r>
            <a:r>
              <a:rPr lang="zh-CN" altLang="en-US" sz="1200" b="0" dirty="0" smtClean="0">
                <a:latin typeface="宋体" pitchFamily="2" charset="-122"/>
              </a:rPr>
              <a:t>可</a:t>
            </a:r>
            <a:r>
              <a:rPr lang="zh-CN" altLang="en-US" dirty="0" smtClean="0"/>
              <a:t>扩大偏移空间（</a:t>
            </a:r>
            <a:r>
              <a:rPr lang="en-US" altLang="zh-CN" dirty="0" smtClean="0"/>
              <a:t>16b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18b</a:t>
            </a:r>
            <a:r>
              <a:rPr lang="zh-CN" altLang="en-US" dirty="0" smtClean="0"/>
              <a:t>），基址寻址用于数据（粒度为字节）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68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P8-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的组成部件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31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16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3I=</a:t>
            </a:r>
            <a:r>
              <a:rPr lang="zh-CN" altLang="en-US" dirty="0" smtClean="0"/>
              <a:t>工作脉冲、</a:t>
            </a:r>
            <a:r>
              <a:rPr lang="en-US" altLang="zh-CN" dirty="0" err="1" smtClean="0"/>
              <a:t>uOPCmd</a:t>
            </a:r>
            <a:r>
              <a:rPr lang="zh-CN" altLang="en-US" dirty="0" smtClean="0"/>
              <a:t>、复位，</a:t>
            </a:r>
            <a:r>
              <a:rPr lang="en-US" altLang="zh-CN" dirty="0" smtClean="0"/>
              <a:t>2O=IR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PSR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1IO=BIU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4I=IR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PSR</a:t>
            </a:r>
            <a:r>
              <a:rPr lang="zh-CN" altLang="en-US" dirty="0" smtClean="0"/>
              <a:t>、操作状态、复位，</a:t>
            </a:r>
            <a:r>
              <a:rPr lang="en-US" altLang="zh-CN" dirty="0" smtClean="0"/>
              <a:t>2O=</a:t>
            </a:r>
            <a:r>
              <a:rPr lang="zh-CN" altLang="en-US" dirty="0" smtClean="0"/>
              <a:t>工作脉冲、</a:t>
            </a:r>
            <a:r>
              <a:rPr lang="en-US" altLang="zh-CN" dirty="0" err="1" smtClean="0"/>
              <a:t>uOPCmd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55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看运算部件须细化，</a:t>
            </a:r>
            <a:r>
              <a:rPr lang="en-US" altLang="zh-CN" dirty="0" smtClean="0"/>
              <a:t>P15-</a:t>
            </a:r>
            <a:r>
              <a:rPr lang="zh-CN" altLang="en-US" dirty="0" smtClean="0"/>
              <a:t>看如何组织测试数据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5EC1F-2690-4843-938C-292B0745816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93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A4EC6-579C-489A-8E58-0BE7CC3B2F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8C9BB-078A-4382-A4B7-5CDD0D5F7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EB66A-C905-4316-9601-3CA40C15F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01327-92AC-42D6-BB9A-125D7E00B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F18B8-9026-43A4-9172-985A4DC76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41073-8B0A-465A-96C5-0B9EABC81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6BFC4-CFCF-4BA9-AF89-7C774E076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2C969-2318-4E81-A983-BD751800E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53336"/>
            <a:ext cx="125963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EFDBD-DCA6-4778-8716-30C636E42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D504-2BC2-4E53-96F6-8C5A88673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CDFC9A6-B767-4ABD-8AF8-F5EB5C38AB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1.xml"/><Relationship Id="rId4" Type="http://schemas.openxmlformats.org/officeDocument/2006/relationships/slide" Target="slide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5" Type="http://schemas.openxmlformats.org/officeDocument/2006/relationships/slide" Target="slide49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9.xml"/><Relationship Id="rId4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7.xml"/><Relationship Id="rId4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5.xml"/><Relationship Id="rId4" Type="http://schemas.openxmlformats.org/officeDocument/2006/relationships/slide" Target="slide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2.xml"/><Relationship Id="rId4" Type="http://schemas.openxmlformats.org/officeDocument/2006/relationships/slide" Target="slide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1065213" y="2132856"/>
            <a:ext cx="7240587" cy="769441"/>
          </a:xfrm>
          <a:prstGeom prst="rect">
            <a:avLst/>
          </a:prstGeom>
          <a:solidFill>
            <a:srgbClr val="99CC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kumimoji="1" lang="zh-CN" altLang="en-US" sz="4400" b="1" dirty="0">
                <a:latin typeface="黑体" pitchFamily="2" charset="-122"/>
                <a:ea typeface="黑体" pitchFamily="2" charset="-122"/>
              </a:rPr>
              <a:t>计算</a:t>
            </a:r>
            <a:r>
              <a:rPr kumimoji="1" lang="zh-CN" altLang="en-US" sz="4400" b="1" dirty="0" smtClean="0">
                <a:latin typeface="黑体" pitchFamily="2" charset="-122"/>
                <a:ea typeface="黑体" pitchFamily="2" charset="-122"/>
              </a:rPr>
              <a:t>机组成原理专题实践</a:t>
            </a:r>
            <a:endParaRPr kumimoji="1" lang="en-US" altLang="zh-CN" sz="44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403350" y="3411079"/>
            <a:ext cx="6624638" cy="107721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2800" b="1" dirty="0"/>
              <a:t>Email: </a:t>
            </a:r>
            <a:r>
              <a:rPr lang="en-US" altLang="zh-CN" sz="2800" dirty="0" smtClean="0"/>
              <a:t>renguolin@sina.com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206375" y="404664"/>
            <a:ext cx="296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*数据通路的组成：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功能部件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互连结构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179512" y="3879046"/>
            <a:ext cx="4331084" cy="270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   数据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通路的操作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3333FF"/>
                </a:solidFill>
                <a:latin typeface="+mn-ea"/>
              </a:rPr>
              <a:t>OP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)—</a:t>
            </a: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endParaRPr lang="en-US" altLang="zh-CN" sz="22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数据通路的组织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)—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目标：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结果：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影响因素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90216" y="1844824"/>
            <a:ext cx="5281984" cy="1656184"/>
            <a:chOff x="1234232" y="1844824"/>
            <a:chExt cx="5281984" cy="1656184"/>
          </a:xfrm>
        </p:grpSpPr>
        <p:cxnSp>
          <p:nvCxnSpPr>
            <p:cNvPr id="10" name="直接连接符 9"/>
            <p:cNvCxnSpPr/>
            <p:nvPr/>
          </p:nvCxnSpPr>
          <p:spPr bwMode="auto">
            <a:xfrm flipV="1">
              <a:off x="2386360" y="2924944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1" name="直接连接符 480"/>
            <p:cNvCxnSpPr/>
            <p:nvPr/>
          </p:nvCxnSpPr>
          <p:spPr bwMode="auto">
            <a:xfrm flipV="1">
              <a:off x="2417286" y="2420889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026320" y="2348880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97"/>
            <p:cNvCxnSpPr/>
            <p:nvPr/>
          </p:nvCxnSpPr>
          <p:spPr bwMode="auto">
            <a:xfrm rot="10800000">
              <a:off x="2386360" y="2636466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026320" y="2132856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6297513" y="2853383"/>
              <a:ext cx="2187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2026320" y="1917901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5652121" y="2708919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652121" y="289636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660505" y="27378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2" name="直接连接符 349"/>
            <p:cNvCxnSpPr/>
            <p:nvPr/>
          </p:nvCxnSpPr>
          <p:spPr bwMode="auto">
            <a:xfrm rot="16200000" flipH="1">
              <a:off x="5099360" y="2228168"/>
              <a:ext cx="936104" cy="169416"/>
            </a:xfrm>
            <a:prstGeom prst="bentConnector3">
              <a:avLst>
                <a:gd name="adj1" fmla="val 1000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178448" y="2924944"/>
              <a:ext cx="2482057" cy="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546600" y="299605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122663" y="303085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131047" y="317487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62"/>
            <p:cNvCxnSpPr/>
            <p:nvPr/>
          </p:nvCxnSpPr>
          <p:spPr bwMode="auto">
            <a:xfrm rot="5400000">
              <a:off x="4992244" y="2696223"/>
              <a:ext cx="574274" cy="169414"/>
            </a:xfrm>
            <a:prstGeom prst="bentConnector3">
              <a:avLst>
                <a:gd name="adj1" fmla="val 9953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63"/>
            <p:cNvCxnSpPr/>
            <p:nvPr/>
          </p:nvCxnSpPr>
          <p:spPr bwMode="auto">
            <a:xfrm rot="16200000" flipV="1">
              <a:off x="5134921" y="3271840"/>
              <a:ext cx="288923" cy="169413"/>
            </a:xfrm>
            <a:prstGeom prst="bentConnector3">
              <a:avLst>
                <a:gd name="adj1" fmla="val 9923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898529" y="2564010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3898529" y="275145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06913" y="259294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 flipV="1">
              <a:off x="3173904" y="2636021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连接符 372"/>
            <p:cNvCxnSpPr/>
            <p:nvPr/>
          </p:nvCxnSpPr>
          <p:spPr bwMode="auto">
            <a:xfrm rot="5400000" flipH="1" flipV="1">
              <a:off x="3754067" y="2780483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898529" y="1916833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3898529" y="239231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906913" y="194597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3322464" y="2276872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9" name="直接连接符 377"/>
            <p:cNvCxnSpPr/>
            <p:nvPr/>
          </p:nvCxnSpPr>
          <p:spPr bwMode="auto">
            <a:xfrm rot="5400000" flipH="1" flipV="1">
              <a:off x="3144688" y="2742680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4546600" y="270892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546600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050656" y="2492449"/>
              <a:ext cx="313432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3682504" y="198884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178448" y="2132856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386"/>
            <p:cNvCxnSpPr/>
            <p:nvPr/>
          </p:nvCxnSpPr>
          <p:spPr bwMode="auto">
            <a:xfrm flipV="1">
              <a:off x="3178448" y="1844824"/>
              <a:ext cx="2304256" cy="504056"/>
            </a:xfrm>
            <a:prstGeom prst="bentConnector3">
              <a:avLst>
                <a:gd name="adj1" fmla="val 630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392"/>
            <p:cNvCxnSpPr/>
            <p:nvPr/>
          </p:nvCxnSpPr>
          <p:spPr bwMode="auto">
            <a:xfrm>
              <a:off x="3682503" y="2628951"/>
              <a:ext cx="2833713" cy="728935"/>
            </a:xfrm>
            <a:prstGeom prst="bentConnector3">
              <a:avLst>
                <a:gd name="adj1" fmla="val -1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3516596" y="1881364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2386360" y="2636912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026320" y="2564010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2026320" y="1916832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2026320" y="213285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9"/>
            <p:cNvCxnSpPr/>
            <p:nvPr/>
          </p:nvCxnSpPr>
          <p:spPr bwMode="auto">
            <a:xfrm rot="10800000">
              <a:off x="1522264" y="2708920"/>
              <a:ext cx="499395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372"/>
            <p:cNvCxnSpPr/>
            <p:nvPr/>
          </p:nvCxnSpPr>
          <p:spPr bwMode="auto">
            <a:xfrm flipV="1">
              <a:off x="1666282" y="2171682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1378248" y="2132856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1234232" y="1917901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6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4166815" y="3925505"/>
            <a:ext cx="4770811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类型：</a:t>
            </a:r>
            <a:r>
              <a:rPr lang="zh-CN" altLang="en-US" sz="2200" b="1" dirty="0" smtClean="0">
                <a:latin typeface="+mn-ea"/>
                <a:ea typeface="+mn-ea"/>
              </a:rPr>
              <a:t>基本操作</a:t>
            </a:r>
            <a:r>
              <a:rPr lang="en-US" altLang="zh-CN" sz="2200" b="1" dirty="0" smtClean="0">
                <a:latin typeface="+mn-ea"/>
                <a:ea typeface="+mn-ea"/>
              </a:rPr>
              <a:t>+</a:t>
            </a:r>
            <a:r>
              <a:rPr lang="zh-CN" altLang="en-US" sz="2200" b="1" dirty="0" smtClean="0">
                <a:latin typeface="+mn-ea"/>
                <a:ea typeface="+mn-ea"/>
              </a:rPr>
              <a:t>特殊操作，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实现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向部件发控制信号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98" name="Text Box 191"/>
          <p:cNvSpPr txBox="1">
            <a:spLocks noChangeArrowheads="1"/>
          </p:cNvSpPr>
          <p:nvPr/>
        </p:nvSpPr>
        <p:spPr bwMode="auto">
          <a:xfrm>
            <a:off x="2051720" y="5157192"/>
            <a:ext cx="676163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latin typeface="+mn-ea"/>
              </a:rPr>
              <a:t>实现所有指令执行过程中</a:t>
            </a:r>
            <a:r>
              <a:rPr lang="zh-CN" altLang="en-US" sz="2200" b="1" dirty="0" smtClean="0">
                <a:latin typeface="+mn-ea"/>
              </a:rPr>
              <a:t>的所有操作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</a:rPr>
              <a:t>电路＋工作流程的状态转换图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en-US" b="1" dirty="0" smtClean="0">
                <a:latin typeface="+mn-ea"/>
              </a:rPr>
              <a:t>序列的汇总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latin typeface="+mn-ea"/>
              </a:rPr>
              <a:t>    ISA</a:t>
            </a:r>
            <a:r>
              <a:rPr lang="zh-CN" altLang="en-US" sz="2200" b="1" dirty="0">
                <a:latin typeface="+mn-ea"/>
              </a:rPr>
              <a:t>、指令周期类型</a:t>
            </a:r>
            <a:r>
              <a:rPr lang="zh-CN" altLang="en-US" sz="2200" b="1" spc="-100" dirty="0">
                <a:latin typeface="+mn-ea"/>
              </a:rPr>
              <a:t>、</a:t>
            </a:r>
            <a:r>
              <a:rPr lang="en-US" altLang="zh-CN" sz="2200" b="1" spc="-100" dirty="0">
                <a:latin typeface="+mn-ea"/>
              </a:rPr>
              <a:t>DP</a:t>
            </a:r>
            <a:r>
              <a:rPr lang="zh-CN" altLang="en-US" sz="2200" b="1" spc="-100" dirty="0">
                <a:latin typeface="+mn-ea"/>
              </a:rPr>
              <a:t>互连结构、</a:t>
            </a:r>
            <a:r>
              <a:rPr lang="en-US" altLang="zh-CN" sz="2200" b="1" spc="-100" dirty="0">
                <a:latin typeface="+mn-ea"/>
              </a:rPr>
              <a:t>MEM</a:t>
            </a:r>
            <a:r>
              <a:rPr lang="zh-CN" altLang="en-US" sz="2200" b="1" spc="-100" dirty="0">
                <a:latin typeface="+mn-ea"/>
              </a:rPr>
              <a:t>结构</a:t>
            </a:r>
            <a:r>
              <a:rPr lang="zh-CN" altLang="en-US" sz="2200" b="1" spc="-100" dirty="0" smtClean="0">
                <a:latin typeface="+mn-ea"/>
              </a:rPr>
              <a:t>等</a:t>
            </a:r>
            <a:endParaRPr lang="en-US" altLang="zh-CN" sz="2200" b="1" spc="-100" dirty="0">
              <a:latin typeface="+mn-ea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090216" y="1944963"/>
            <a:ext cx="7874272" cy="1628053"/>
            <a:chOff x="1234232" y="1944963"/>
            <a:chExt cx="7874272" cy="1628053"/>
          </a:xfrm>
        </p:grpSpPr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6516215" y="2695646"/>
              <a:ext cx="1942495" cy="87737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600" b="1" dirty="0" smtClean="0">
                  <a:latin typeface="宋体" pitchFamily="2" charset="-122"/>
                </a:rPr>
                <a:t>BIU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02384" y="2277319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602384" y="278092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602384" y="1944963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8460432" y="2961547"/>
              <a:ext cx="216024" cy="68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8460432" y="311394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8460432" y="3320988"/>
              <a:ext cx="216024" cy="1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 rot="16200000">
              <a:off x="4618509" y="2348980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1234232" y="241999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8676456" y="2853383"/>
              <a:ext cx="432048" cy="5756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377980" y="2695646"/>
            <a:ext cx="1936913" cy="877371"/>
            <a:chOff x="6521996" y="2695646"/>
            <a:chExt cx="1936913" cy="877371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521996" y="2695646"/>
              <a:ext cx="504056" cy="29387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6521996" y="3284091"/>
              <a:ext cx="50405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7954853" y="2695647"/>
              <a:ext cx="504056" cy="87737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>
              <a:stCxn id="15" idx="3"/>
            </p:cNvCxnSpPr>
            <p:nvPr/>
          </p:nvCxnSpPr>
          <p:spPr bwMode="auto">
            <a:xfrm>
              <a:off x="7026052" y="2842586"/>
              <a:ext cx="928801" cy="24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7020272" y="3356992"/>
              <a:ext cx="217218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7026052" y="3501008"/>
              <a:ext cx="21024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7740352" y="3356992"/>
              <a:ext cx="217218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7740352" y="3501008"/>
              <a:ext cx="2218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>
              <a:off x="7236296" y="3049496"/>
              <a:ext cx="504056" cy="5235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转换电路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1043608" y="1893694"/>
            <a:ext cx="7034134" cy="1995010"/>
            <a:chOff x="1187624" y="1893694"/>
            <a:chExt cx="7034134" cy="1995010"/>
          </a:xfrm>
        </p:grpSpPr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098328" y="3645024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1187624" y="3645024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4798440" y="1893694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 flipV="1">
              <a:off x="3106440" y="3068963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2962424" y="3645024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flipV="1">
              <a:off x="2674392" y="3068962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V="1">
              <a:off x="2242344" y="2709817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1378248" y="2708921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3970536" y="2852937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2530376" y="3645024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 flipV="1">
              <a:off x="2242344" y="2852936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4474592" y="2492897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5122664" y="3276850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932040" y="2132856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940152" y="2996952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6" name="Text Box 18"/>
            <p:cNvSpPr txBox="1">
              <a:spLocks noChangeArrowheads="1"/>
            </p:cNvSpPr>
            <p:nvPr/>
          </p:nvSpPr>
          <p:spPr bwMode="auto">
            <a:xfrm>
              <a:off x="3538488" y="3645024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4258568" y="3645024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5014652" y="3645024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5726807" y="3645024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1" name="Text Box 18"/>
            <p:cNvSpPr txBox="1">
              <a:spLocks noChangeArrowheads="1"/>
            </p:cNvSpPr>
            <p:nvPr/>
          </p:nvSpPr>
          <p:spPr bwMode="auto">
            <a:xfrm>
              <a:off x="7020272" y="3659386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 flipH="1" flipV="1">
              <a:off x="7164288" y="3573016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 flipV="1">
              <a:off x="7884170" y="3573016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H="1" flipV="1">
              <a:off x="6732042" y="3573016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6732240" y="2564010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6479675" y="3645024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6516216" y="2321224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45" name="Text Box 191"/>
          <p:cNvSpPr txBox="1">
            <a:spLocks noChangeArrowheads="1"/>
          </p:cNvSpPr>
          <p:nvPr/>
        </p:nvSpPr>
        <p:spPr bwMode="auto">
          <a:xfrm>
            <a:off x="2411760" y="836712"/>
            <a:ext cx="60126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类型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操作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状态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，组成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取</a:t>
            </a:r>
            <a:r>
              <a:rPr lang="zh-CN" altLang="en-US" sz="2000" b="1" dirty="0" smtClean="0">
                <a:latin typeface="+mn-ea"/>
              </a:rPr>
              <a:t>指阶段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执行阶段等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总线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三态门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锁存器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，专用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选择器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en-US" altLang="zh-CN" sz="2400" b="1" dirty="0">
                <a:latin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02" name="线形标注 2 101"/>
          <p:cNvSpPr/>
          <p:nvPr/>
        </p:nvSpPr>
        <p:spPr bwMode="auto">
          <a:xfrm>
            <a:off x="7553280" y="1700808"/>
            <a:ext cx="1483216" cy="792089"/>
          </a:xfrm>
          <a:prstGeom prst="borderCallout2">
            <a:avLst>
              <a:gd name="adj1" fmla="val 47963"/>
              <a:gd name="adj2" fmla="val -1035"/>
              <a:gd name="adj3" fmla="val 47887"/>
              <a:gd name="adj4" fmla="val -12071"/>
              <a:gd name="adj5" fmla="val 166383"/>
              <a:gd name="adj6" fmla="val -2070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数据存放方式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</a:p>
          <a:p>
            <a:pPr algn="ctr">
              <a:lnSpc>
                <a:spcPct val="10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数据位数扩展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可在</a:t>
            </a:r>
            <a:r>
              <a:rPr lang="en-US" altLang="zh-CN" sz="1600" b="1" dirty="0" smtClean="0">
                <a:latin typeface="+mn-ea"/>
                <a:ea typeface="+mn-ea"/>
              </a:rPr>
              <a:t>BIU</a:t>
            </a:r>
            <a:r>
              <a:rPr lang="zh-CN" altLang="en-US" sz="1600" b="1" dirty="0" smtClean="0">
                <a:latin typeface="+mn-ea"/>
                <a:ea typeface="+mn-ea"/>
              </a:rPr>
              <a:t>外部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03" name="线形标注 2 102"/>
          <p:cNvSpPr/>
          <p:nvPr/>
        </p:nvSpPr>
        <p:spPr bwMode="auto">
          <a:xfrm>
            <a:off x="7596336" y="4468693"/>
            <a:ext cx="1368152" cy="544483"/>
          </a:xfrm>
          <a:prstGeom prst="borderCallout2">
            <a:avLst>
              <a:gd name="adj1" fmla="val 47963"/>
              <a:gd name="adj2" fmla="val -1035"/>
              <a:gd name="adj3" fmla="val 47887"/>
              <a:gd name="adj4" fmla="val -12071"/>
              <a:gd name="adj5" fmla="val -33545"/>
              <a:gd name="adj6" fmla="val -10106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源数据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结果在状态部件中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2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 animBg="1"/>
      <p:bldP spid="103" grpId="0" animBg="1"/>
      <p:bldP spid="10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91"/>
          <p:cNvSpPr txBox="1">
            <a:spLocks noChangeArrowheads="1"/>
          </p:cNvSpPr>
          <p:nvPr/>
        </p:nvSpPr>
        <p:spPr bwMode="auto">
          <a:xfrm>
            <a:off x="179512" y="404664"/>
            <a:ext cx="8856984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*控制器的组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成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以硬布线</a:t>
            </a:r>
            <a:r>
              <a:rPr lang="en-US" altLang="zh-CN" sz="2000" b="1" dirty="0" smtClean="0">
                <a:latin typeface="+mn-ea"/>
                <a:ea typeface="+mn-ea"/>
              </a:rPr>
              <a:t>CU</a:t>
            </a:r>
            <a:r>
              <a:rPr lang="zh-CN" altLang="en-US" sz="2000" b="1" dirty="0" smtClean="0">
                <a:latin typeface="+mn-ea"/>
                <a:ea typeface="+mn-ea"/>
              </a:rPr>
              <a:t>为例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时序系统的组织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(2</a:t>
            </a:r>
            <a:r>
              <a:rPr lang="zh-CN" altLang="en-US" sz="2000" b="1" dirty="0" smtClean="0">
                <a:latin typeface="+mn-ea"/>
                <a:ea typeface="+mn-ea"/>
              </a:rPr>
              <a:t>级时序信号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     </a:t>
            </a:r>
            <a:r>
              <a:rPr lang="zh-CN" altLang="en-US" sz="2400" b="1" spc="-80" dirty="0" smtClean="0">
                <a:latin typeface="+mn-ea"/>
              </a:rPr>
              <a:t>确定</a:t>
            </a:r>
            <a:r>
              <a:rPr lang="zh-CN" altLang="en-US" sz="2400" b="1" spc="-80" dirty="0">
                <a:latin typeface="+mn-ea"/>
              </a:rPr>
              <a:t>每级时序的信号个数</a:t>
            </a:r>
            <a:r>
              <a:rPr lang="zh-CN" altLang="en-US" sz="2400" b="1" spc="-80" dirty="0" smtClean="0">
                <a:latin typeface="+mn-ea"/>
              </a:rPr>
              <a:t>、信号序列</a:t>
            </a:r>
            <a:r>
              <a:rPr lang="en-US" altLang="zh-CN" b="1" spc="-80" dirty="0" smtClean="0">
                <a:latin typeface="+mn-ea"/>
              </a:rPr>
              <a:t>(</a:t>
            </a:r>
            <a:r>
              <a:rPr lang="zh-CN" altLang="en-US" b="1" spc="-80" dirty="0" smtClean="0">
                <a:latin typeface="+mn-ea"/>
              </a:rPr>
              <a:t>≥</a:t>
            </a:r>
            <a:r>
              <a:rPr lang="en-US" altLang="zh-CN" b="1" spc="-80" dirty="0" smtClean="0">
                <a:latin typeface="+mn-ea"/>
              </a:rPr>
              <a:t>1</a:t>
            </a:r>
            <a:r>
              <a:rPr lang="zh-CN" altLang="en-US" b="1" spc="-80" dirty="0" smtClean="0">
                <a:latin typeface="+mn-ea"/>
              </a:rPr>
              <a:t>种</a:t>
            </a:r>
            <a:r>
              <a:rPr lang="en-US" altLang="zh-CN" b="1" spc="-80" dirty="0" smtClean="0">
                <a:latin typeface="+mn-ea"/>
              </a:rPr>
              <a:t>)</a:t>
            </a:r>
            <a:r>
              <a:rPr lang="zh-CN" altLang="en-US" sz="2400" b="1" spc="-80" dirty="0" smtClean="0">
                <a:latin typeface="+mn-ea"/>
              </a:rPr>
              <a:t>、</a:t>
            </a:r>
            <a:r>
              <a:rPr lang="zh-CN" altLang="en-US" sz="2400" b="1" spc="-80" dirty="0">
                <a:latin typeface="+mn-ea"/>
              </a:rPr>
              <a:t>信号定时方式</a:t>
            </a:r>
            <a:endParaRPr lang="en-US" altLang="zh-CN" sz="2400" b="1" spc="-80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时序信号形成电路的组成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       定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序逻辑：</a:t>
            </a:r>
            <a:r>
              <a:rPr lang="zh-CN" altLang="en-US" sz="2400" b="1" dirty="0">
                <a:latin typeface="+mn-ea"/>
              </a:rPr>
              <a:t>信号发生器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u="sng" dirty="0">
                <a:latin typeface="+mn-ea"/>
              </a:rPr>
              <a:t>门电路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+mn-ea"/>
              </a:rPr>
              <a:t>    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定时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</a:rPr>
              <a:t>逻辑：</a:t>
            </a:r>
            <a:r>
              <a:rPr lang="zh-CN" altLang="en-US" sz="2400" b="1" dirty="0">
                <a:latin typeface="+mn-ea"/>
              </a:rPr>
              <a:t>同步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异步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联合</a:t>
            </a:r>
            <a:endParaRPr lang="en-US" altLang="zh-CN" sz="2400" b="1" u="sng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3333FF"/>
                </a:solidFill>
                <a:latin typeface="+mn-ea"/>
              </a:rPr>
              <a:t>OP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控制信号形成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电路的组成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—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0" name="Text Box 191"/>
          <p:cNvSpPr txBox="1">
            <a:spLocks noChangeArrowheads="1"/>
          </p:cNvSpPr>
          <p:nvPr/>
        </p:nvSpPr>
        <p:spPr bwMode="auto">
          <a:xfrm>
            <a:off x="5004048" y="5323274"/>
            <a:ext cx="28803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门电路，</a:t>
            </a:r>
            <a:r>
              <a:rPr lang="en-US" altLang="zh-CN" sz="2400" b="1" dirty="0" smtClean="0"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latin typeface="+mn-ea"/>
                <a:ea typeface="+mn-ea"/>
              </a:rPr>
              <a:t>种输入</a:t>
            </a:r>
            <a:endParaRPr lang="en-US" altLang="zh-CN" sz="2400" b="1" u="sng" dirty="0" smtClean="0">
              <a:latin typeface="+mn-ea"/>
              <a:ea typeface="+mn-ea"/>
            </a:endParaRPr>
          </a:p>
        </p:txBody>
      </p:sp>
      <p:sp>
        <p:nvSpPr>
          <p:cNvPr id="76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5436096" y="3883114"/>
            <a:ext cx="3600399" cy="1296144"/>
            <a:chOff x="1259633" y="1844824"/>
            <a:chExt cx="3600399" cy="1296144"/>
          </a:xfrm>
        </p:grpSpPr>
        <p:sp>
          <p:nvSpPr>
            <p:cNvPr id="80" name="矩形 79"/>
            <p:cNvSpPr/>
            <p:nvPr/>
          </p:nvSpPr>
          <p:spPr>
            <a:xfrm>
              <a:off x="1835696" y="1844824"/>
              <a:ext cx="2309726" cy="1224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281325" y="2564904"/>
              <a:ext cx="79208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2" name="Text Box 237"/>
            <p:cNvSpPr txBox="1">
              <a:spLocks noChangeArrowheads="1"/>
            </p:cNvSpPr>
            <p:nvPr/>
          </p:nvSpPr>
          <p:spPr bwMode="auto">
            <a:xfrm>
              <a:off x="3059831" y="1916832"/>
              <a:ext cx="1012427" cy="5760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Text Box 248"/>
            <p:cNvSpPr txBox="1">
              <a:spLocks noChangeArrowheads="1"/>
            </p:cNvSpPr>
            <p:nvPr/>
          </p:nvSpPr>
          <p:spPr bwMode="auto">
            <a:xfrm rot="16200000">
              <a:off x="4109071" y="2097199"/>
              <a:ext cx="288032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52"/>
            <p:cNvSpPr txBox="1">
              <a:spLocks noChangeArrowheads="1"/>
            </p:cNvSpPr>
            <p:nvPr/>
          </p:nvSpPr>
          <p:spPr bwMode="auto">
            <a:xfrm>
              <a:off x="4365095" y="1930026"/>
              <a:ext cx="494937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rgbClr val="3333FF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3333FF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rgbClr val="3333FF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rgbClr val="3333FF"/>
                </a:solidFill>
                <a:latin typeface="宋体" pitchFamily="2" charset="-122"/>
              </a:endParaRPr>
            </a:p>
            <a:p>
              <a:pPr algn="l"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rgbClr val="3333FF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 baseline="-14000" dirty="0" smtClean="0">
                  <a:solidFill>
                    <a:srgbClr val="3333FF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rgbClr val="3333FF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Text Box 253"/>
            <p:cNvSpPr txBox="1">
              <a:spLocks noChangeArrowheads="1"/>
            </p:cNvSpPr>
            <p:nvPr/>
          </p:nvSpPr>
          <p:spPr bwMode="auto">
            <a:xfrm>
              <a:off x="4382737" y="2493367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Text Box 238"/>
            <p:cNvSpPr txBox="1">
              <a:spLocks noChangeArrowheads="1"/>
            </p:cNvSpPr>
            <p:nvPr/>
          </p:nvSpPr>
          <p:spPr bwMode="auto">
            <a:xfrm>
              <a:off x="1979711" y="2204863"/>
              <a:ext cx="504055" cy="5760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1259633" y="2384883"/>
              <a:ext cx="72007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3929397" y="2851978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483767" y="2384883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259633" y="2096852"/>
              <a:ext cx="18001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260"/>
            <p:cNvSpPr txBox="1">
              <a:spLocks noChangeArrowheads="1"/>
            </p:cNvSpPr>
            <p:nvPr/>
          </p:nvSpPr>
          <p:spPr bwMode="auto">
            <a:xfrm>
              <a:off x="3648988" y="2708920"/>
              <a:ext cx="209992" cy="2520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2" name="直接箭头连接符 64"/>
            <p:cNvCxnSpPr/>
            <p:nvPr/>
          </p:nvCxnSpPr>
          <p:spPr bwMode="auto">
            <a:xfrm>
              <a:off x="2771453" y="2384883"/>
              <a:ext cx="1589994" cy="252031"/>
            </a:xfrm>
            <a:prstGeom prst="bentConnector3">
              <a:avLst>
                <a:gd name="adj1" fmla="val -5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3" name="椭圆 92"/>
            <p:cNvSpPr/>
            <p:nvPr/>
          </p:nvSpPr>
          <p:spPr bwMode="auto">
            <a:xfrm>
              <a:off x="3858980" y="282362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4" name="直接箭头连接符 64"/>
            <p:cNvCxnSpPr>
              <a:endCxn id="91" idx="1"/>
            </p:cNvCxnSpPr>
            <p:nvPr/>
          </p:nvCxnSpPr>
          <p:spPr bwMode="auto">
            <a:xfrm rot="16200000" flipH="1">
              <a:off x="3471661" y="2657605"/>
              <a:ext cx="197549" cy="15710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4072260" y="2060847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073413" y="2403302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320"/>
            <p:cNvSpPr txBox="1">
              <a:spLocks noChangeArrowheads="1"/>
            </p:cNvSpPr>
            <p:nvPr/>
          </p:nvSpPr>
          <p:spPr bwMode="auto">
            <a:xfrm>
              <a:off x="1403065" y="2132855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8" name="Text Box 320"/>
            <p:cNvSpPr txBox="1">
              <a:spLocks noChangeArrowheads="1"/>
            </p:cNvSpPr>
            <p:nvPr/>
          </p:nvSpPr>
          <p:spPr bwMode="auto">
            <a:xfrm>
              <a:off x="2693726" y="2132855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9" name="Text Box 320"/>
            <p:cNvSpPr txBox="1">
              <a:spLocks noChangeArrowheads="1"/>
            </p:cNvSpPr>
            <p:nvPr/>
          </p:nvSpPr>
          <p:spPr bwMode="auto">
            <a:xfrm>
              <a:off x="1259633" y="1844824"/>
              <a:ext cx="576063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 flipV="1">
              <a:off x="2123728" y="2780929"/>
              <a:ext cx="0" cy="360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2339752" y="2780927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3137309" y="249289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2622315" y="1844824"/>
              <a:ext cx="0" cy="12241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1187624" y="908720"/>
            <a:ext cx="7632848" cy="1943521"/>
            <a:chOff x="1259632" y="1196752"/>
            <a:chExt cx="7632848" cy="1943521"/>
          </a:xfrm>
        </p:grpSpPr>
        <p:sp>
          <p:nvSpPr>
            <p:cNvPr id="105" name="Rectangle 274"/>
            <p:cNvSpPr>
              <a:spLocks noChangeArrowheads="1"/>
            </p:cNvSpPr>
            <p:nvPr/>
          </p:nvSpPr>
          <p:spPr bwMode="auto">
            <a:xfrm>
              <a:off x="3419872" y="1348135"/>
              <a:ext cx="3024336" cy="12241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Rectangle 274"/>
            <p:cNvSpPr>
              <a:spLocks noChangeArrowheads="1"/>
            </p:cNvSpPr>
            <p:nvPr/>
          </p:nvSpPr>
          <p:spPr bwMode="auto">
            <a:xfrm>
              <a:off x="1259632" y="1347440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Text Box 227"/>
            <p:cNvSpPr txBox="1">
              <a:spLocks noChangeArrowheads="1"/>
            </p:cNvSpPr>
            <p:nvPr/>
          </p:nvSpPr>
          <p:spPr bwMode="auto">
            <a:xfrm>
              <a:off x="7416824" y="141277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108" name="Text Box 254"/>
            <p:cNvSpPr txBox="1">
              <a:spLocks noChangeArrowheads="1"/>
            </p:cNvSpPr>
            <p:nvPr/>
          </p:nvSpPr>
          <p:spPr bwMode="auto">
            <a:xfrm>
              <a:off x="1406588" y="1418543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09" name="Text Box 255"/>
            <p:cNvSpPr txBox="1">
              <a:spLocks noChangeArrowheads="1"/>
            </p:cNvSpPr>
            <p:nvPr/>
          </p:nvSpPr>
          <p:spPr bwMode="auto">
            <a:xfrm>
              <a:off x="1408174" y="1995302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10" name="Text Box 256"/>
            <p:cNvSpPr txBox="1">
              <a:spLocks noChangeArrowheads="1"/>
            </p:cNvSpPr>
            <p:nvPr/>
          </p:nvSpPr>
          <p:spPr bwMode="auto">
            <a:xfrm>
              <a:off x="3565401" y="1924695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257"/>
            <p:cNvSpPr txBox="1">
              <a:spLocks noChangeArrowheads="1"/>
            </p:cNvSpPr>
            <p:nvPr/>
          </p:nvSpPr>
          <p:spPr bwMode="auto">
            <a:xfrm>
              <a:off x="4283744" y="1419448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258"/>
            <p:cNvSpPr txBox="1">
              <a:spLocks noChangeArrowheads="1"/>
            </p:cNvSpPr>
            <p:nvPr/>
          </p:nvSpPr>
          <p:spPr bwMode="auto">
            <a:xfrm>
              <a:off x="4355976" y="1917527"/>
              <a:ext cx="1368896" cy="5827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113" name="Text Box 271"/>
            <p:cNvSpPr txBox="1">
              <a:spLocks noChangeArrowheads="1"/>
            </p:cNvSpPr>
            <p:nvPr/>
          </p:nvSpPr>
          <p:spPr bwMode="auto">
            <a:xfrm>
              <a:off x="4716016" y="257227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114" name="Text Box 392"/>
            <p:cNvSpPr txBox="1">
              <a:spLocks noChangeArrowheads="1"/>
            </p:cNvSpPr>
            <p:nvPr/>
          </p:nvSpPr>
          <p:spPr bwMode="auto">
            <a:xfrm>
              <a:off x="3498745" y="1450576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>
              <a:off x="3851920" y="1995509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3851920" y="2283544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2" name="Text Box 271"/>
            <p:cNvSpPr txBox="1">
              <a:spLocks noChangeArrowheads="1"/>
            </p:cNvSpPr>
            <p:nvPr/>
          </p:nvSpPr>
          <p:spPr bwMode="auto">
            <a:xfrm rot="16200000">
              <a:off x="3775857" y="206389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143" name="直接箭头连接符 117"/>
            <p:cNvCxnSpPr>
              <a:stCxn id="171" idx="0"/>
            </p:cNvCxnSpPr>
            <p:nvPr/>
          </p:nvCxnSpPr>
          <p:spPr bwMode="auto">
            <a:xfrm rot="5400000" flipH="1" flipV="1">
              <a:off x="3243439" y="1740399"/>
              <a:ext cx="424428" cy="180064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5220072" y="1717228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4788024" y="1708671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Text Box 271"/>
            <p:cNvSpPr txBox="1">
              <a:spLocks noChangeArrowheads="1"/>
            </p:cNvSpPr>
            <p:nvPr/>
          </p:nvSpPr>
          <p:spPr bwMode="auto">
            <a:xfrm>
              <a:off x="4860032" y="1715525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47" name="直接箭头连接符 146"/>
            <p:cNvCxnSpPr>
              <a:endCxn id="112" idx="3"/>
            </p:cNvCxnSpPr>
            <p:nvPr/>
          </p:nvCxnSpPr>
          <p:spPr bwMode="auto">
            <a:xfrm flipH="1">
              <a:off x="5724872" y="2208895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2273164" y="2130945"/>
              <a:ext cx="1292237" cy="191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5364088" y="2500263"/>
              <a:ext cx="0" cy="352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4640618" y="2500263"/>
              <a:ext cx="3390" cy="352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1334580" y="1706574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箭头连接符 173"/>
            <p:cNvCxnSpPr/>
            <p:nvPr/>
          </p:nvCxnSpPr>
          <p:spPr bwMode="auto">
            <a:xfrm flipH="1" flipV="1">
              <a:off x="7593396" y="2564905"/>
              <a:ext cx="344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H="1">
              <a:off x="7776864" y="18448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7776864" y="206084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392"/>
            <p:cNvSpPr txBox="1">
              <a:spLocks noChangeArrowheads="1"/>
            </p:cNvSpPr>
            <p:nvPr/>
          </p:nvSpPr>
          <p:spPr bwMode="auto">
            <a:xfrm>
              <a:off x="7992888" y="170080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156" name="直接箭头连接符 117"/>
            <p:cNvCxnSpPr/>
            <p:nvPr/>
          </p:nvCxnSpPr>
          <p:spPr bwMode="auto">
            <a:xfrm rot="5400000" flipH="1" flipV="1">
              <a:off x="3881678" y="1593446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7" name="直接箭头连接符 117"/>
            <p:cNvCxnSpPr/>
            <p:nvPr/>
          </p:nvCxnSpPr>
          <p:spPr bwMode="auto">
            <a:xfrm rot="5400000" flipH="1" flipV="1">
              <a:off x="3869810" y="1869610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58" name="Text Box 392"/>
            <p:cNvSpPr txBox="1">
              <a:spLocks noChangeArrowheads="1"/>
            </p:cNvSpPr>
            <p:nvPr/>
          </p:nvSpPr>
          <p:spPr bwMode="auto">
            <a:xfrm>
              <a:off x="2483768" y="2196296"/>
              <a:ext cx="933164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59" name="直接箭头连接符 123"/>
            <p:cNvCxnSpPr/>
            <p:nvPr/>
          </p:nvCxnSpPr>
          <p:spPr bwMode="auto">
            <a:xfrm>
              <a:off x="5508104" y="2500263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24"/>
            <p:cNvCxnSpPr/>
            <p:nvPr/>
          </p:nvCxnSpPr>
          <p:spPr bwMode="auto">
            <a:xfrm>
              <a:off x="5652442" y="2500263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 flipH="1" flipV="1">
              <a:off x="5868144" y="1708373"/>
              <a:ext cx="322" cy="9359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2" name="直接箭头连接符 117"/>
            <p:cNvCxnSpPr/>
            <p:nvPr/>
          </p:nvCxnSpPr>
          <p:spPr bwMode="auto">
            <a:xfrm rot="16200000" flipV="1">
              <a:off x="5958669" y="1800312"/>
              <a:ext cx="678099" cy="139068"/>
            </a:xfrm>
            <a:prstGeom prst="bentConnector3">
              <a:avLst>
                <a:gd name="adj1" fmla="val 100568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3" name="直接箭头连接符 173"/>
            <p:cNvCxnSpPr/>
            <p:nvPr/>
          </p:nvCxnSpPr>
          <p:spPr bwMode="auto">
            <a:xfrm>
              <a:off x="5144458" y="1196752"/>
              <a:ext cx="0" cy="2226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4" name="Text Box 392"/>
            <p:cNvSpPr txBox="1">
              <a:spLocks noChangeArrowheads="1"/>
            </p:cNvSpPr>
            <p:nvPr/>
          </p:nvSpPr>
          <p:spPr bwMode="auto">
            <a:xfrm>
              <a:off x="6517116" y="1995512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flipV="1">
              <a:off x="6585284" y="2356250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6" name="Text Box 392"/>
            <p:cNvSpPr txBox="1">
              <a:spLocks noChangeArrowheads="1"/>
            </p:cNvSpPr>
            <p:nvPr/>
          </p:nvSpPr>
          <p:spPr bwMode="auto">
            <a:xfrm>
              <a:off x="2483768" y="122608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7" name="Text Box 392"/>
            <p:cNvSpPr txBox="1">
              <a:spLocks noChangeArrowheads="1"/>
            </p:cNvSpPr>
            <p:nvPr/>
          </p:nvSpPr>
          <p:spPr bwMode="auto">
            <a:xfrm>
              <a:off x="6657292" y="2564904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8" name="Text Box 392"/>
            <p:cNvSpPr txBox="1">
              <a:spLocks noChangeArrowheads="1"/>
            </p:cNvSpPr>
            <p:nvPr/>
          </p:nvSpPr>
          <p:spPr bwMode="auto">
            <a:xfrm>
              <a:off x="2805266" y="2613104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9" name="Text Box 255"/>
            <p:cNvSpPr txBox="1">
              <a:spLocks noChangeArrowheads="1"/>
            </p:cNvSpPr>
            <p:nvPr/>
          </p:nvSpPr>
          <p:spPr bwMode="auto">
            <a:xfrm>
              <a:off x="1978804" y="2852936"/>
              <a:ext cx="5798060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0" name="直接箭头连接符 117"/>
            <p:cNvCxnSpPr>
              <a:stCxn id="169" idx="1"/>
            </p:cNvCxnSpPr>
            <p:nvPr/>
          </p:nvCxnSpPr>
          <p:spPr bwMode="auto">
            <a:xfrm rot="10800000" flipH="1">
              <a:off x="1978804" y="1196753"/>
              <a:ext cx="3165654" cy="1799853"/>
            </a:xfrm>
            <a:prstGeom prst="bentConnector3">
              <a:avLst>
                <a:gd name="adj1" fmla="val -26478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1" name="Text Box 255"/>
            <p:cNvSpPr txBox="1">
              <a:spLocks noChangeArrowheads="1"/>
            </p:cNvSpPr>
            <p:nvPr/>
          </p:nvSpPr>
          <p:spPr bwMode="auto">
            <a:xfrm>
              <a:off x="2122835" y="2852936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7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51720" y="2708919"/>
            <a:ext cx="5184576" cy="1728193"/>
            <a:chOff x="2051720" y="2852935"/>
            <a:chExt cx="5184576" cy="1728193"/>
          </a:xfrm>
        </p:grpSpPr>
        <p:sp>
          <p:nvSpPr>
            <p:cNvPr id="80" name="Rectangle 141"/>
            <p:cNvSpPr>
              <a:spLocks noChangeArrowheads="1"/>
            </p:cNvSpPr>
            <p:nvPr/>
          </p:nvSpPr>
          <p:spPr bwMode="auto">
            <a:xfrm>
              <a:off x="2646661" y="3140968"/>
              <a:ext cx="4195866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42"/>
            <p:cNvSpPr>
              <a:spLocks noChangeShapeType="1"/>
            </p:cNvSpPr>
            <p:nvPr/>
          </p:nvSpPr>
          <p:spPr bwMode="auto">
            <a:xfrm>
              <a:off x="3006701" y="3068959"/>
              <a:ext cx="0" cy="504055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62"/>
            <p:cNvSpPr txBox="1">
              <a:spLocks noChangeArrowheads="1"/>
            </p:cNvSpPr>
            <p:nvPr/>
          </p:nvSpPr>
          <p:spPr bwMode="auto">
            <a:xfrm>
              <a:off x="6895133" y="3458332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CS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83" name="Line 142"/>
            <p:cNvSpPr>
              <a:spLocks noChangeShapeType="1"/>
            </p:cNvSpPr>
            <p:nvPr/>
          </p:nvSpPr>
          <p:spPr bwMode="auto">
            <a:xfrm flipH="1">
              <a:off x="4086821" y="3068959"/>
              <a:ext cx="1806" cy="50494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42"/>
            <p:cNvSpPr>
              <a:spLocks noChangeShapeType="1"/>
            </p:cNvSpPr>
            <p:nvPr/>
          </p:nvSpPr>
          <p:spPr bwMode="auto">
            <a:xfrm>
              <a:off x="5094933" y="3068959"/>
              <a:ext cx="0" cy="507866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42"/>
            <p:cNvSpPr>
              <a:spLocks noChangeShapeType="1"/>
            </p:cNvSpPr>
            <p:nvPr/>
          </p:nvSpPr>
          <p:spPr bwMode="auto">
            <a:xfrm flipH="1">
              <a:off x="6099870" y="3068959"/>
              <a:ext cx="3175" cy="50875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40"/>
            <p:cNvSpPr txBox="1">
              <a:spLocks noChangeArrowheads="1"/>
            </p:cNvSpPr>
            <p:nvPr/>
          </p:nvSpPr>
          <p:spPr bwMode="auto">
            <a:xfrm>
              <a:off x="2051720" y="3717031"/>
              <a:ext cx="52293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9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0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87" name="Line 159"/>
            <p:cNvSpPr>
              <a:spLocks noChangeShapeType="1"/>
            </p:cNvSpPr>
            <p:nvPr/>
          </p:nvSpPr>
          <p:spPr bwMode="auto">
            <a:xfrm flipH="1">
              <a:off x="6751117" y="3573015"/>
              <a:ext cx="18282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40"/>
            <p:cNvSpPr txBox="1">
              <a:spLocks noChangeArrowheads="1"/>
            </p:cNvSpPr>
            <p:nvPr/>
          </p:nvSpPr>
          <p:spPr bwMode="auto">
            <a:xfrm>
              <a:off x="2718669" y="2853059"/>
              <a:ext cx="64807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31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24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89" name="Text Box 162"/>
            <p:cNvSpPr txBox="1">
              <a:spLocks noChangeArrowheads="1"/>
            </p:cNvSpPr>
            <p:nvPr/>
          </p:nvSpPr>
          <p:spPr bwMode="auto">
            <a:xfrm>
              <a:off x="6895133" y="3083372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WE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90" name="Line 159"/>
            <p:cNvSpPr>
              <a:spLocks noChangeShapeType="1"/>
            </p:cNvSpPr>
            <p:nvPr/>
          </p:nvSpPr>
          <p:spPr bwMode="auto">
            <a:xfrm flipH="1">
              <a:off x="3582765" y="3068959"/>
              <a:ext cx="0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59"/>
            <p:cNvSpPr>
              <a:spLocks noChangeShapeType="1"/>
            </p:cNvSpPr>
            <p:nvPr/>
          </p:nvSpPr>
          <p:spPr bwMode="auto">
            <a:xfrm flipV="1">
              <a:off x="3468311" y="3217346"/>
              <a:ext cx="34656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59"/>
            <p:cNvSpPr>
              <a:spLocks noChangeShapeType="1"/>
            </p:cNvSpPr>
            <p:nvPr/>
          </p:nvSpPr>
          <p:spPr bwMode="auto">
            <a:xfrm>
              <a:off x="4585940" y="3068835"/>
              <a:ext cx="4937" cy="21614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59"/>
            <p:cNvSpPr>
              <a:spLocks noChangeShapeType="1"/>
            </p:cNvSpPr>
            <p:nvPr/>
          </p:nvSpPr>
          <p:spPr bwMode="auto">
            <a:xfrm flipH="1">
              <a:off x="5598989" y="3068959"/>
              <a:ext cx="0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59"/>
            <p:cNvSpPr>
              <a:spLocks noChangeShapeType="1"/>
            </p:cNvSpPr>
            <p:nvPr/>
          </p:nvSpPr>
          <p:spPr bwMode="auto">
            <a:xfrm flipH="1">
              <a:off x="6607101" y="3068959"/>
              <a:ext cx="0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51"/>
            <p:cNvSpPr>
              <a:spLocks noChangeShapeType="1"/>
            </p:cNvSpPr>
            <p:nvPr/>
          </p:nvSpPr>
          <p:spPr bwMode="auto">
            <a:xfrm flipV="1">
              <a:off x="2574653" y="3861045"/>
              <a:ext cx="144016" cy="2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140"/>
            <p:cNvSpPr txBox="1">
              <a:spLocks noChangeArrowheads="1"/>
            </p:cNvSpPr>
            <p:nvPr/>
          </p:nvSpPr>
          <p:spPr bwMode="auto">
            <a:xfrm>
              <a:off x="5849303" y="2852935"/>
              <a:ext cx="50489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>
                  <a:latin typeface="宋体" pitchFamily="2" charset="-122"/>
                </a:rPr>
                <a:t>7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4806901" y="2852935"/>
              <a:ext cx="61759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8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98" name="Text Box 140"/>
            <p:cNvSpPr txBox="1">
              <a:spLocks noChangeArrowheads="1"/>
            </p:cNvSpPr>
            <p:nvPr/>
          </p:nvSpPr>
          <p:spPr bwMode="auto">
            <a:xfrm>
              <a:off x="3775929" y="2852935"/>
              <a:ext cx="64807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23</a:t>
              </a:r>
              <a:r>
                <a:rPr lang="en-US" altLang="zh-CN" sz="1600" b="1" u="none" dirty="0" smtClean="0"/>
                <a:t>~</a:t>
              </a: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16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99" name="Text Box 140"/>
            <p:cNvSpPr txBox="1">
              <a:spLocks noChangeArrowheads="1"/>
            </p:cNvSpPr>
            <p:nvPr/>
          </p:nvSpPr>
          <p:spPr bwMode="auto">
            <a:xfrm>
              <a:off x="3402781" y="2853059"/>
              <a:ext cx="324000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3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100" name="Text Box 140"/>
            <p:cNvSpPr txBox="1">
              <a:spLocks noChangeArrowheads="1"/>
            </p:cNvSpPr>
            <p:nvPr/>
          </p:nvSpPr>
          <p:spPr bwMode="auto">
            <a:xfrm>
              <a:off x="4446861" y="2852935"/>
              <a:ext cx="324000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2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101" name="Text Box 140"/>
            <p:cNvSpPr txBox="1">
              <a:spLocks noChangeArrowheads="1"/>
            </p:cNvSpPr>
            <p:nvPr/>
          </p:nvSpPr>
          <p:spPr bwMode="auto">
            <a:xfrm>
              <a:off x="5454973" y="2852935"/>
              <a:ext cx="324000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6000" dirty="0" smtClean="0">
                  <a:latin typeface="宋体" pitchFamily="2" charset="-122"/>
                </a:rPr>
                <a:t>1</a:t>
              </a:r>
              <a:endParaRPr lang="en-US" altLang="zh-CN" sz="1600" b="1" u="none" baseline="-16000" dirty="0">
                <a:latin typeface="宋体" pitchFamily="2" charset="-122"/>
              </a:endParaRPr>
            </a:p>
          </p:txBody>
        </p:sp>
        <p:sp>
          <p:nvSpPr>
            <p:cNvPr id="102" name="Text Box 140"/>
            <p:cNvSpPr txBox="1">
              <a:spLocks noChangeArrowheads="1"/>
            </p:cNvSpPr>
            <p:nvPr/>
          </p:nvSpPr>
          <p:spPr bwMode="auto">
            <a:xfrm>
              <a:off x="6463085" y="2852935"/>
              <a:ext cx="324000" cy="2159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DM</a:t>
              </a:r>
              <a:r>
                <a:rPr lang="en-US" altLang="zh-CN" sz="1600" b="1" u="none" baseline="-16000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、主存组成与其连接</a:t>
            </a:r>
            <a:endParaRPr kumimoji="1" lang="zh-CN" altLang="en-US" sz="24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206374" y="908720"/>
            <a:ext cx="854209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*主存的组成与设计：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</a:rPr>
              <a:t>设主存编址单位为</a:t>
            </a:r>
            <a:r>
              <a:rPr lang="en-US" altLang="zh-CN" sz="2000" b="1" dirty="0" smtClean="0">
                <a:latin typeface="+mn-ea"/>
              </a:rPr>
              <a:t>w</a:t>
            </a:r>
            <a:r>
              <a:rPr lang="zh-CN" altLang="en-US" sz="2000" b="1" dirty="0" smtClean="0">
                <a:latin typeface="+mn-ea"/>
              </a:rPr>
              <a:t>位，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数据</a:t>
            </a:r>
            <a:r>
              <a:rPr lang="zh-CN" altLang="en-US" sz="2000" b="1" dirty="0" smtClean="0">
                <a:latin typeface="+mn-ea"/>
              </a:rPr>
              <a:t>引脚为</a:t>
            </a:r>
            <a:r>
              <a:rPr lang="en-US" altLang="zh-CN" sz="2000" b="1" dirty="0" smtClean="0">
                <a:latin typeface="+mn-ea"/>
              </a:rPr>
              <a:t>W</a:t>
            </a:r>
            <a:r>
              <a:rPr lang="zh-CN" altLang="en-US" sz="2000" b="1" dirty="0" smtClean="0">
                <a:latin typeface="+mn-ea"/>
              </a:rPr>
              <a:t>位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引脚组织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2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内部组成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2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*主存与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的连接：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设主存占用</a:t>
            </a:r>
            <a:r>
              <a:rPr lang="en-US" altLang="zh-CN" sz="2000" b="1" dirty="0" smtClean="0">
                <a:latin typeface="+mn-ea"/>
                <a:ea typeface="+mn-ea"/>
              </a:rPr>
              <a:t>CPU</a:t>
            </a:r>
            <a:r>
              <a:rPr lang="zh-CN" altLang="en-US" sz="2000" b="1" dirty="0" smtClean="0">
                <a:latin typeface="+mn-ea"/>
                <a:ea typeface="+mn-ea"/>
              </a:rPr>
              <a:t>可寻址空间的</a:t>
            </a:r>
            <a:r>
              <a:rPr lang="zh-CN" altLang="en-US" sz="2000" b="1" u="sng" dirty="0" smtClean="0">
                <a:latin typeface="+mn-ea"/>
                <a:ea typeface="+mn-ea"/>
              </a:rPr>
              <a:t>低端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2411760" y="1375608"/>
            <a:ext cx="67322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数据线＝</a:t>
            </a:r>
            <a:r>
              <a:rPr lang="en-US" altLang="zh-CN" sz="2200" b="1" dirty="0" smtClean="0">
                <a:latin typeface="+mn-ea"/>
                <a:ea typeface="+mn-ea"/>
              </a:rPr>
              <a:t>W</a:t>
            </a:r>
            <a:r>
              <a:rPr lang="zh-CN" altLang="en-US" sz="2200" b="1" dirty="0" smtClean="0">
                <a:latin typeface="+mn-ea"/>
                <a:ea typeface="+mn-ea"/>
              </a:rPr>
              <a:t>位，数据掩码线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zh-CN" altLang="en-US" sz="2200" b="1" dirty="0" smtClean="0">
                <a:latin typeface="+mn-ea"/>
              </a:rPr>
              <a:t>位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访问粒度＞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种时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地址线＝</a:t>
            </a:r>
            <a:r>
              <a:rPr lang="en-US" altLang="zh-CN" sz="2200" b="1" dirty="0" smtClean="0">
                <a:latin typeface="+mn-ea"/>
                <a:ea typeface="+mn-ea"/>
              </a:rPr>
              <a:t>log</a:t>
            </a:r>
            <a:r>
              <a:rPr lang="en-US" altLang="zh-CN" sz="2200" b="1" baseline="-26000" dirty="0" smtClean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(S/W)</a:t>
            </a:r>
            <a:r>
              <a:rPr lang="zh-CN" altLang="en-US" sz="2200" b="1" dirty="0" smtClean="0">
                <a:latin typeface="+mn-ea"/>
                <a:ea typeface="+mn-ea"/>
              </a:rPr>
              <a:t>，控制线＝</a:t>
            </a:r>
            <a:r>
              <a:rPr lang="en-US" altLang="zh-CN" sz="2200" b="1" dirty="0" smtClean="0">
                <a:latin typeface="+mn-ea"/>
                <a:ea typeface="+mn-ea"/>
              </a:rPr>
              <a:t>CS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WE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W</a:t>
            </a:r>
            <a:r>
              <a:rPr lang="zh-CN" altLang="en-US" sz="2200" b="1" dirty="0" smtClean="0">
                <a:latin typeface="+mn-ea"/>
                <a:ea typeface="+mn-ea"/>
              </a:rPr>
              <a:t>＞</a:t>
            </a:r>
            <a:r>
              <a:rPr lang="en-US" altLang="zh-CN" sz="2200" b="1" dirty="0" smtClean="0">
                <a:latin typeface="+mn-ea"/>
                <a:ea typeface="+mn-ea"/>
              </a:rPr>
              <a:t>w</a:t>
            </a:r>
            <a:r>
              <a:rPr lang="zh-CN" altLang="en-US" sz="2200" b="1" dirty="0" smtClean="0">
                <a:latin typeface="+mn-ea"/>
                <a:ea typeface="+mn-ea"/>
              </a:rPr>
              <a:t>时为多体交叉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并行访问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，否则为单体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2713732" y="3067382"/>
            <a:ext cx="4037385" cy="1297722"/>
            <a:chOff x="3198911" y="3499431"/>
            <a:chExt cx="4037385" cy="1297722"/>
          </a:xfrm>
        </p:grpSpPr>
        <p:sp>
          <p:nvSpPr>
            <p:cNvPr id="108" name="Line 149"/>
            <p:cNvSpPr>
              <a:spLocks noChangeShapeType="1"/>
            </p:cNvSpPr>
            <p:nvPr/>
          </p:nvSpPr>
          <p:spPr bwMode="auto">
            <a:xfrm flipH="1">
              <a:off x="7236296" y="3861047"/>
              <a:ext cx="0" cy="93610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51"/>
            <p:cNvSpPr>
              <a:spLocks noChangeShapeType="1"/>
            </p:cNvSpPr>
            <p:nvPr/>
          </p:nvSpPr>
          <p:spPr bwMode="auto">
            <a:xfrm flipV="1">
              <a:off x="3201379" y="4725143"/>
              <a:ext cx="3390020" cy="0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52"/>
            <p:cNvSpPr>
              <a:spLocks noChangeShapeType="1"/>
            </p:cNvSpPr>
            <p:nvPr/>
          </p:nvSpPr>
          <p:spPr bwMode="auto">
            <a:xfrm flipH="1">
              <a:off x="3198911" y="4149081"/>
              <a:ext cx="0" cy="576062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59"/>
            <p:cNvSpPr>
              <a:spLocks noChangeShapeType="1"/>
            </p:cNvSpPr>
            <p:nvPr/>
          </p:nvSpPr>
          <p:spPr bwMode="auto">
            <a:xfrm flipH="1">
              <a:off x="3995936" y="3787151"/>
              <a:ext cx="0" cy="7984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43"/>
            <p:cNvSpPr txBox="1">
              <a:spLocks noChangeArrowheads="1"/>
            </p:cNvSpPr>
            <p:nvPr/>
          </p:nvSpPr>
          <p:spPr bwMode="auto">
            <a:xfrm>
              <a:off x="3270919" y="3861048"/>
              <a:ext cx="851219" cy="7196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7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b="1" u="none" baseline="-18000" dirty="0" smtClean="0">
                  <a:solidFill>
                    <a:srgbClr val="FF0000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9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CS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17" name="Line 159"/>
            <p:cNvSpPr>
              <a:spLocks noChangeShapeType="1"/>
            </p:cNvSpPr>
            <p:nvPr/>
          </p:nvSpPr>
          <p:spPr bwMode="auto">
            <a:xfrm flipV="1">
              <a:off x="3995937" y="4797152"/>
              <a:ext cx="3240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59"/>
            <p:cNvSpPr>
              <a:spLocks noChangeShapeType="1"/>
            </p:cNvSpPr>
            <p:nvPr/>
          </p:nvSpPr>
          <p:spPr bwMode="auto">
            <a:xfrm flipH="1">
              <a:off x="3995936" y="4581128"/>
              <a:ext cx="0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45"/>
            <p:cNvSpPr>
              <a:spLocks noChangeShapeType="1"/>
            </p:cNvSpPr>
            <p:nvPr/>
          </p:nvSpPr>
          <p:spPr bwMode="auto">
            <a:xfrm flipV="1">
              <a:off x="6591399" y="4581128"/>
              <a:ext cx="0" cy="144016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45"/>
            <p:cNvSpPr>
              <a:spLocks noChangeShapeType="1"/>
            </p:cNvSpPr>
            <p:nvPr/>
          </p:nvSpPr>
          <p:spPr bwMode="auto">
            <a:xfrm flipV="1">
              <a:off x="5580112" y="4581128"/>
              <a:ext cx="0" cy="144016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45"/>
            <p:cNvSpPr>
              <a:spLocks noChangeShapeType="1"/>
            </p:cNvSpPr>
            <p:nvPr/>
          </p:nvSpPr>
          <p:spPr bwMode="auto">
            <a:xfrm flipV="1">
              <a:off x="4572000" y="4581128"/>
              <a:ext cx="0" cy="144016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45"/>
            <p:cNvSpPr>
              <a:spLocks noChangeShapeType="1"/>
            </p:cNvSpPr>
            <p:nvPr/>
          </p:nvSpPr>
          <p:spPr bwMode="auto">
            <a:xfrm flipV="1">
              <a:off x="3558951" y="4581128"/>
              <a:ext cx="0" cy="144016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59"/>
            <p:cNvSpPr>
              <a:spLocks noChangeShapeType="1"/>
            </p:cNvSpPr>
            <p:nvPr/>
          </p:nvSpPr>
          <p:spPr bwMode="auto">
            <a:xfrm flipH="1">
              <a:off x="5002767" y="4581128"/>
              <a:ext cx="1281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59"/>
            <p:cNvSpPr>
              <a:spLocks noChangeShapeType="1"/>
            </p:cNvSpPr>
            <p:nvPr/>
          </p:nvSpPr>
          <p:spPr bwMode="auto">
            <a:xfrm flipH="1">
              <a:off x="6012160" y="4581128"/>
              <a:ext cx="0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59"/>
            <p:cNvSpPr>
              <a:spLocks noChangeShapeType="1"/>
            </p:cNvSpPr>
            <p:nvPr/>
          </p:nvSpPr>
          <p:spPr bwMode="auto">
            <a:xfrm flipH="1">
              <a:off x="7020272" y="4581128"/>
              <a:ext cx="0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381"/>
            <p:cNvSpPr txBox="1">
              <a:spLocks noChangeArrowheads="1"/>
            </p:cNvSpPr>
            <p:nvPr/>
          </p:nvSpPr>
          <p:spPr bwMode="auto">
            <a:xfrm>
              <a:off x="3883363" y="3573140"/>
              <a:ext cx="238775" cy="212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32" name="Line 159"/>
            <p:cNvSpPr>
              <a:spLocks noChangeShapeType="1"/>
            </p:cNvSpPr>
            <p:nvPr/>
          </p:nvSpPr>
          <p:spPr bwMode="auto">
            <a:xfrm flipH="1">
              <a:off x="3954551" y="3499431"/>
              <a:ext cx="0" cy="6763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381"/>
            <p:cNvSpPr txBox="1">
              <a:spLocks noChangeArrowheads="1"/>
            </p:cNvSpPr>
            <p:nvPr/>
          </p:nvSpPr>
          <p:spPr bwMode="auto">
            <a:xfrm>
              <a:off x="4911147" y="3573140"/>
              <a:ext cx="23563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36" name="Line 159"/>
            <p:cNvSpPr>
              <a:spLocks noChangeShapeType="1"/>
            </p:cNvSpPr>
            <p:nvPr/>
          </p:nvSpPr>
          <p:spPr bwMode="auto">
            <a:xfrm flipH="1">
              <a:off x="4973568" y="3505379"/>
              <a:ext cx="0" cy="6763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1"/>
            <p:cNvSpPr txBox="1">
              <a:spLocks noChangeArrowheads="1"/>
            </p:cNvSpPr>
            <p:nvPr/>
          </p:nvSpPr>
          <p:spPr bwMode="auto">
            <a:xfrm>
              <a:off x="5919259" y="3573140"/>
              <a:ext cx="23691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H="1">
              <a:off x="5981680" y="3505379"/>
              <a:ext cx="0" cy="6763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381"/>
            <p:cNvSpPr txBox="1">
              <a:spLocks noChangeArrowheads="1"/>
            </p:cNvSpPr>
            <p:nvPr/>
          </p:nvSpPr>
          <p:spPr bwMode="auto">
            <a:xfrm>
              <a:off x="6925513" y="3573016"/>
              <a:ext cx="23877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42" name="Line 159"/>
            <p:cNvSpPr>
              <a:spLocks noChangeShapeType="1"/>
            </p:cNvSpPr>
            <p:nvPr/>
          </p:nvSpPr>
          <p:spPr bwMode="auto">
            <a:xfrm flipH="1">
              <a:off x="6989792" y="3505379"/>
              <a:ext cx="0" cy="6763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143"/>
            <p:cNvSpPr txBox="1">
              <a:spLocks noChangeArrowheads="1"/>
            </p:cNvSpPr>
            <p:nvPr/>
          </p:nvSpPr>
          <p:spPr bwMode="auto">
            <a:xfrm>
              <a:off x="4283968" y="3861048"/>
              <a:ext cx="862815" cy="7196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7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b="1" u="none" baseline="-18000" dirty="0" smtClean="0">
                  <a:solidFill>
                    <a:srgbClr val="FF0000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9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CS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2" name="Text Box 143"/>
            <p:cNvSpPr txBox="1">
              <a:spLocks noChangeArrowheads="1"/>
            </p:cNvSpPr>
            <p:nvPr/>
          </p:nvSpPr>
          <p:spPr bwMode="auto">
            <a:xfrm>
              <a:off x="5292080" y="3861048"/>
              <a:ext cx="869033" cy="7196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7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b="1" u="none" baseline="-18000" dirty="0" smtClean="0">
                  <a:solidFill>
                    <a:srgbClr val="FF0000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9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CS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3" name="Text Box 143"/>
            <p:cNvSpPr txBox="1">
              <a:spLocks noChangeArrowheads="1"/>
            </p:cNvSpPr>
            <p:nvPr/>
          </p:nvSpPr>
          <p:spPr bwMode="auto">
            <a:xfrm>
              <a:off x="6300192" y="3861048"/>
              <a:ext cx="862815" cy="7196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7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WE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 u="none" dirty="0" smtClean="0">
                  <a:solidFill>
                    <a:srgbClr val="FF0000"/>
                  </a:solidFill>
                  <a:latin typeface="宋体" pitchFamily="2" charset="-122"/>
                </a:rPr>
                <a:t>M</a:t>
              </a:r>
              <a:r>
                <a:rPr lang="en-US" altLang="zh-CN" b="1" u="none" baseline="-18000" dirty="0" smtClean="0">
                  <a:solidFill>
                    <a:srgbClr val="FF0000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9</a:t>
              </a:r>
              <a:r>
                <a:rPr lang="en-US" altLang="zh-CN" sz="1600" b="1" dirty="0"/>
                <a:t>~</a:t>
              </a:r>
              <a:r>
                <a:rPr lang="en-US" altLang="zh-CN" sz="1600" b="1" dirty="0">
                  <a:latin typeface="宋体" pitchFamily="2" charset="-122"/>
                </a:rPr>
                <a:t>A</a:t>
              </a:r>
              <a:r>
                <a:rPr lang="en-US" altLang="zh-CN" sz="1600" b="1" baseline="-16000" dirty="0">
                  <a:latin typeface="宋体" pitchFamily="2" charset="-122"/>
                </a:rPr>
                <a:t>0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CS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4" name="Line 159"/>
            <p:cNvSpPr>
              <a:spLocks noChangeShapeType="1"/>
            </p:cNvSpPr>
            <p:nvPr/>
          </p:nvSpPr>
          <p:spPr bwMode="auto">
            <a:xfrm flipH="1">
              <a:off x="5002767" y="3789040"/>
              <a:ext cx="0" cy="7984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9"/>
            <p:cNvSpPr>
              <a:spLocks noChangeShapeType="1"/>
            </p:cNvSpPr>
            <p:nvPr/>
          </p:nvSpPr>
          <p:spPr bwMode="auto">
            <a:xfrm flipH="1">
              <a:off x="6033053" y="3789040"/>
              <a:ext cx="0" cy="7984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59"/>
            <p:cNvSpPr>
              <a:spLocks noChangeShapeType="1"/>
            </p:cNvSpPr>
            <p:nvPr/>
          </p:nvSpPr>
          <p:spPr bwMode="auto">
            <a:xfrm flipH="1">
              <a:off x="7020272" y="3790929"/>
              <a:ext cx="0" cy="7984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线形标注 2 156"/>
          <p:cNvSpPr/>
          <p:nvPr/>
        </p:nvSpPr>
        <p:spPr bwMode="auto">
          <a:xfrm>
            <a:off x="7308304" y="3717031"/>
            <a:ext cx="1296144" cy="648072"/>
          </a:xfrm>
          <a:prstGeom prst="borderCallout2">
            <a:avLst>
              <a:gd name="adj1" fmla="val 47963"/>
              <a:gd name="adj2" fmla="val -1035"/>
              <a:gd name="adj3" fmla="val 47887"/>
              <a:gd name="adj4" fmla="val -14234"/>
              <a:gd name="adj5" fmla="val -69822"/>
              <a:gd name="adj6" fmla="val -4546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读处理通常由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完成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483768" y="4941168"/>
            <a:ext cx="3886225" cy="1008112"/>
            <a:chOff x="3347864" y="4941168"/>
            <a:chExt cx="3886225" cy="1008112"/>
          </a:xfrm>
        </p:grpSpPr>
        <p:sp>
          <p:nvSpPr>
            <p:cNvPr id="178" name="Rectangle 145"/>
            <p:cNvSpPr>
              <a:spLocks noChangeArrowheads="1"/>
            </p:cNvSpPr>
            <p:nvPr/>
          </p:nvSpPr>
          <p:spPr bwMode="auto">
            <a:xfrm>
              <a:off x="4968131" y="4942364"/>
              <a:ext cx="938462" cy="936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Text Box 155"/>
            <p:cNvSpPr txBox="1">
              <a:spLocks noChangeArrowheads="1"/>
            </p:cNvSpPr>
            <p:nvPr/>
          </p:nvSpPr>
          <p:spPr bwMode="auto">
            <a:xfrm>
              <a:off x="6156176" y="4941168"/>
              <a:ext cx="1077913" cy="9371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162" name="Text Box 157"/>
            <p:cNvSpPr txBox="1">
              <a:spLocks noChangeArrowheads="1"/>
            </p:cNvSpPr>
            <p:nvPr/>
          </p:nvSpPr>
          <p:spPr bwMode="auto">
            <a:xfrm>
              <a:off x="6183158" y="537321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63" name="Text Box 160"/>
            <p:cNvSpPr txBox="1">
              <a:spLocks noChangeArrowheads="1"/>
            </p:cNvSpPr>
            <p:nvPr/>
          </p:nvSpPr>
          <p:spPr bwMode="auto">
            <a:xfrm>
              <a:off x="6183158" y="5157192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164" name="Text Box 162"/>
            <p:cNvSpPr txBox="1">
              <a:spLocks noChangeArrowheads="1"/>
            </p:cNvSpPr>
            <p:nvPr/>
          </p:nvSpPr>
          <p:spPr bwMode="auto">
            <a:xfrm>
              <a:off x="6187926" y="4941168"/>
              <a:ext cx="8205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W-1</a:t>
              </a:r>
              <a:r>
                <a:rPr lang="zh-CN" altLang="en-US" sz="1600" b="1" u="none" dirty="0" smtClean="0">
                  <a:latin typeface="宋体" pitchFamily="2" charset="-122"/>
                </a:rPr>
                <a:t>～</a:t>
              </a:r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r>
                <a:rPr lang="en-US" altLang="zh-CN" sz="16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5" name="Text Box 163"/>
            <p:cNvSpPr txBox="1">
              <a:spLocks noChangeArrowheads="1"/>
            </p:cNvSpPr>
            <p:nvPr/>
          </p:nvSpPr>
          <p:spPr bwMode="auto">
            <a:xfrm>
              <a:off x="6179785" y="5658767"/>
              <a:ext cx="866775" cy="219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18000" dirty="0" smtClean="0">
                  <a:latin typeface="宋体" pitchFamily="2" charset="-122"/>
                </a:rPr>
                <a:t>m-1</a:t>
              </a:r>
              <a:r>
                <a:rPr lang="zh-CN" altLang="en-US" sz="1600" b="1" u="none" dirty="0" smtClean="0">
                  <a:latin typeface="宋体" pitchFamily="2" charset="-122"/>
                </a:rPr>
                <a:t>～</a:t>
              </a: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6" name="Text Box 165"/>
            <p:cNvSpPr txBox="1">
              <a:spLocks noChangeArrowheads="1"/>
            </p:cNvSpPr>
            <p:nvPr/>
          </p:nvSpPr>
          <p:spPr bwMode="auto">
            <a:xfrm>
              <a:off x="3347864" y="4941168"/>
              <a:ext cx="1367408" cy="93719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66"/>
            <p:cNvSpPr txBox="1">
              <a:spLocks noChangeArrowheads="1"/>
            </p:cNvSpPr>
            <p:nvPr/>
          </p:nvSpPr>
          <p:spPr bwMode="auto">
            <a:xfrm>
              <a:off x="3867160" y="4941168"/>
              <a:ext cx="8163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D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W-1</a:t>
              </a:r>
              <a:r>
                <a:rPr lang="zh-CN" altLang="en-US" sz="1600" b="1" u="none" dirty="0" smtClean="0">
                  <a:latin typeface="宋体" pitchFamily="2" charset="-122"/>
                </a:rPr>
                <a:t>～</a:t>
              </a:r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r>
                <a:rPr lang="en-US" altLang="zh-CN" sz="16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68" name="Text Box 167"/>
            <p:cNvSpPr txBox="1">
              <a:spLocks noChangeArrowheads="1"/>
            </p:cNvSpPr>
            <p:nvPr/>
          </p:nvSpPr>
          <p:spPr bwMode="auto">
            <a:xfrm>
              <a:off x="3803197" y="5195217"/>
              <a:ext cx="867099" cy="754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控制线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A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31</a:t>
              </a:r>
              <a:r>
                <a:rPr lang="zh-CN" altLang="en-US" sz="1600" b="1" dirty="0" smtClean="0">
                  <a:latin typeface="宋体" pitchFamily="2" charset="-122"/>
                </a:rPr>
                <a:t>～</a:t>
              </a:r>
              <a:r>
                <a:rPr lang="en-US" altLang="zh-CN" sz="1600" b="1" dirty="0" smtClean="0">
                  <a:latin typeface="宋体" pitchFamily="2" charset="-122"/>
                </a:rPr>
                <a:t>A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m</a:t>
              </a:r>
              <a:endParaRPr lang="en-US" altLang="zh-CN" sz="1600" b="1" baseline="-18000" dirty="0">
                <a:latin typeface="宋体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m-1</a:t>
              </a:r>
              <a:r>
                <a:rPr lang="zh-CN" altLang="en-US" sz="1600" b="1" dirty="0" smtClean="0">
                  <a:latin typeface="宋体" pitchFamily="2" charset="-122"/>
                </a:rPr>
                <a:t>～</a:t>
              </a: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0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3851177" y="5084489"/>
            <a:ext cx="1440904" cy="703189"/>
            <a:chOff x="2483025" y="5373215"/>
            <a:chExt cx="1440904" cy="703189"/>
          </a:xfrm>
        </p:grpSpPr>
        <p:sp>
          <p:nvSpPr>
            <p:cNvPr id="175" name="Line 150"/>
            <p:cNvSpPr>
              <a:spLocks noChangeShapeType="1"/>
            </p:cNvSpPr>
            <p:nvPr/>
          </p:nvSpPr>
          <p:spPr bwMode="auto">
            <a:xfrm flipV="1">
              <a:off x="2483025" y="6074618"/>
              <a:ext cx="1440904" cy="1786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64"/>
            <p:cNvSpPr>
              <a:spLocks noChangeShapeType="1"/>
            </p:cNvSpPr>
            <p:nvPr/>
          </p:nvSpPr>
          <p:spPr bwMode="auto">
            <a:xfrm>
              <a:off x="2483025" y="5373215"/>
              <a:ext cx="1440904" cy="347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52"/>
            <p:cNvSpPr>
              <a:spLocks noChangeShapeType="1"/>
            </p:cNvSpPr>
            <p:nvPr/>
          </p:nvSpPr>
          <p:spPr bwMode="auto">
            <a:xfrm>
              <a:off x="2483868" y="5877966"/>
              <a:ext cx="50403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851177" y="5157192"/>
            <a:ext cx="1440904" cy="503362"/>
            <a:chOff x="4715273" y="5263108"/>
            <a:chExt cx="1440904" cy="503362"/>
          </a:xfrm>
        </p:grpSpPr>
        <p:sp>
          <p:nvSpPr>
            <p:cNvPr id="170" name="Line 187"/>
            <p:cNvSpPr>
              <a:spLocks noChangeShapeType="1"/>
            </p:cNvSpPr>
            <p:nvPr/>
          </p:nvSpPr>
          <p:spPr bwMode="auto">
            <a:xfrm>
              <a:off x="4715273" y="5407124"/>
              <a:ext cx="5048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49"/>
            <p:cNvSpPr>
              <a:spLocks noChangeShapeType="1"/>
            </p:cNvSpPr>
            <p:nvPr/>
          </p:nvSpPr>
          <p:spPr bwMode="auto">
            <a:xfrm flipV="1">
              <a:off x="5724327" y="5621487"/>
              <a:ext cx="431849" cy="16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154"/>
            <p:cNvSpPr txBox="1">
              <a:spLocks noChangeArrowheads="1"/>
            </p:cNvSpPr>
            <p:nvPr/>
          </p:nvSpPr>
          <p:spPr bwMode="auto">
            <a:xfrm>
              <a:off x="5220072" y="5263108"/>
              <a:ext cx="504056" cy="50336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控制逻辑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3" name="Line 149"/>
            <p:cNvSpPr>
              <a:spLocks noChangeShapeType="1"/>
            </p:cNvSpPr>
            <p:nvPr/>
          </p:nvSpPr>
          <p:spPr bwMode="auto">
            <a:xfrm flipV="1">
              <a:off x="5724129" y="5407124"/>
              <a:ext cx="43204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>
              <a:off x="4716016" y="5479826"/>
              <a:ext cx="5048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" name="Text Box 79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★要点：理论是实践的基础！先巩固原理  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特别是＜</a:t>
            </a:r>
            <a:r>
              <a:rPr lang="en-US" altLang="zh-CN" b="1" dirty="0" smtClean="0">
                <a:latin typeface="+mn-ea"/>
                <a:ea typeface="+mn-ea"/>
              </a:rPr>
              <a:t>65</a:t>
            </a:r>
            <a:r>
              <a:rPr lang="zh-CN" altLang="en-US" b="1" dirty="0" smtClean="0">
                <a:latin typeface="+mn-ea"/>
                <a:ea typeface="+mn-ea"/>
              </a:rPr>
              <a:t>分的同学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000" b="1" u="sng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7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45417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kumimoji="1" lang="en-US" altLang="zh-CN" sz="2400" b="1" dirty="0" err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Quartus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II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基本模块回顾      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不熟者≥</a:t>
            </a:r>
            <a:r>
              <a:rPr kumimoji="1" lang="en-US" altLang="zh-CN" b="1" dirty="0">
                <a:latin typeface="宋体" pitchFamily="2" charset="-122"/>
              </a:rPr>
              <a:t>1/3</a:t>
            </a:r>
            <a:r>
              <a:rPr kumimoji="1" lang="en-US" altLang="zh-CN" b="1" dirty="0" smtClean="0">
                <a:latin typeface="宋体" pitchFamily="2" charset="-122"/>
              </a:rPr>
              <a:t>[</a:t>
            </a:r>
            <a:r>
              <a:rPr kumimoji="1" lang="zh-CN" altLang="en-US" b="1" dirty="0" smtClean="0">
                <a:latin typeface="宋体" pitchFamily="2" charset="-122"/>
              </a:rPr>
              <a:t>已用过</a:t>
            </a:r>
            <a:r>
              <a:rPr kumimoji="1" lang="en-US" altLang="zh-CN" b="1" dirty="0" smtClean="0">
                <a:latin typeface="宋体" pitchFamily="2" charset="-122"/>
              </a:rPr>
              <a:t>2</a:t>
            </a:r>
            <a:r>
              <a:rPr kumimoji="1" lang="zh-CN" altLang="en-US" b="1" dirty="0" smtClean="0">
                <a:latin typeface="宋体" pitchFamily="2" charset="-122"/>
              </a:rPr>
              <a:t>遍</a:t>
            </a:r>
            <a:r>
              <a:rPr kumimoji="1" lang="en-US" altLang="zh-CN" b="1" dirty="0" smtClean="0">
                <a:latin typeface="宋体" pitchFamily="2" charset="-122"/>
              </a:rPr>
              <a:t>!])</a:t>
            </a:r>
            <a:endParaRPr kumimoji="1" lang="zh-CN" altLang="en-US" sz="24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152400" y="953955"/>
            <a:ext cx="8956104" cy="189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宋体" pitchFamily="2" charset="-122"/>
              </a:rPr>
              <a:t>掌握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II</a:t>
            </a:r>
            <a:r>
              <a:rPr kumimoji="1" lang="zh-CN" altLang="en-US" sz="2400" b="1" dirty="0">
                <a:latin typeface="宋体" pitchFamily="2" charset="-122"/>
              </a:rPr>
              <a:t>提供的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模块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功能及特性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教训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kumimoji="1" lang="en-US" altLang="zh-CN" sz="2200" b="1" dirty="0" smtClean="0">
                <a:latin typeface="宋体" pitchFamily="2" charset="-122"/>
              </a:rPr>
              <a:t>DP</a:t>
            </a:r>
            <a:r>
              <a:rPr kumimoji="1" lang="zh-CN" altLang="en-US" sz="2200" b="1" dirty="0" smtClean="0">
                <a:latin typeface="宋体" pitchFamily="2" charset="-122"/>
              </a:rPr>
              <a:t>仿真时</a:t>
            </a:r>
            <a:r>
              <a:rPr kumimoji="1" lang="en-US" altLang="zh-CN" sz="2200" b="1" dirty="0" err="1" smtClean="0">
                <a:latin typeface="宋体" pitchFamily="2" charset="-122"/>
              </a:rPr>
              <a:t>slt</a:t>
            </a:r>
            <a:r>
              <a:rPr kumimoji="1" lang="zh-CN" altLang="en-US" sz="2200" b="1" dirty="0" smtClean="0">
                <a:latin typeface="宋体" pitchFamily="2" charset="-122"/>
              </a:rPr>
              <a:t>错→</a:t>
            </a:r>
            <a:r>
              <a:rPr kumimoji="1" lang="en-US" altLang="zh-CN" sz="2200" b="1" dirty="0" smtClean="0">
                <a:latin typeface="宋体" pitchFamily="2" charset="-122"/>
              </a:rPr>
              <a:t>30min</a:t>
            </a:r>
            <a:r>
              <a:rPr kumimoji="1" lang="zh-CN" altLang="en-US" sz="2200" b="1" dirty="0" smtClean="0">
                <a:latin typeface="宋体" pitchFamily="2" charset="-122"/>
              </a:rPr>
              <a:t>→</a:t>
            </a:r>
            <a:r>
              <a:rPr kumimoji="1" lang="en-US" altLang="zh-CN" sz="2200" b="1" dirty="0" smtClean="0">
                <a:latin typeface="宋体" pitchFamily="2" charset="-122"/>
              </a:rPr>
              <a:t>ALU</a:t>
            </a:r>
            <a:r>
              <a:rPr kumimoji="1" lang="zh-CN" altLang="en-US" sz="2200" b="1" dirty="0" smtClean="0">
                <a:latin typeface="宋体" pitchFamily="2" charset="-122"/>
              </a:rPr>
              <a:t>中</a:t>
            </a:r>
            <a:r>
              <a:rPr kumimoji="1" lang="en-US" altLang="zh-CN" sz="2200" b="1" dirty="0" smtClean="0">
                <a:latin typeface="宋体" pitchFamily="2" charset="-122"/>
              </a:rPr>
              <a:t>OF</a:t>
            </a:r>
            <a:r>
              <a:rPr kumimoji="1" lang="zh-CN" altLang="en-US" sz="2200" b="1" dirty="0" smtClean="0">
                <a:latin typeface="宋体" pitchFamily="2" charset="-122"/>
              </a:rPr>
              <a:t>错→加减法器</a:t>
            </a:r>
            <a:r>
              <a:rPr kumimoji="1" lang="zh-CN" altLang="en-US" sz="2200" b="1" u="sng" dirty="0" smtClean="0">
                <a:latin typeface="宋体" pitchFamily="2" charset="-122"/>
              </a:rPr>
              <a:t>参数选错</a:t>
            </a:r>
            <a:endParaRPr kumimoji="1" lang="en-US" altLang="zh-CN" sz="22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教训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kumimoji="1" lang="en-US" altLang="zh-CN" sz="2200" b="1" dirty="0" smtClean="0">
                <a:latin typeface="宋体" pitchFamily="2" charset="-122"/>
              </a:rPr>
              <a:t>DP</a:t>
            </a:r>
            <a:r>
              <a:rPr kumimoji="1" lang="zh-CN" altLang="en-US" sz="2200" b="1" dirty="0" smtClean="0">
                <a:latin typeface="宋体" pitchFamily="2" charset="-122"/>
              </a:rPr>
              <a:t>仿真时</a:t>
            </a:r>
            <a:r>
              <a:rPr kumimoji="1" lang="en-US" altLang="zh-CN" sz="2200" b="1" dirty="0" err="1" smtClean="0">
                <a:latin typeface="宋体" pitchFamily="2" charset="-122"/>
              </a:rPr>
              <a:t>lw</a:t>
            </a:r>
            <a:r>
              <a:rPr kumimoji="1" lang="zh-CN" altLang="en-US" sz="2200" b="1" dirty="0" smtClean="0">
                <a:latin typeface="宋体" pitchFamily="2" charset="-122"/>
              </a:rPr>
              <a:t>错→</a:t>
            </a:r>
            <a:r>
              <a:rPr kumimoji="1" lang="en-US" altLang="zh-CN" sz="2200" b="1" dirty="0" smtClean="0">
                <a:latin typeface="宋体" pitchFamily="2" charset="-122"/>
              </a:rPr>
              <a:t>40min</a:t>
            </a:r>
            <a:r>
              <a:rPr kumimoji="1" lang="zh-CN" altLang="en-US" sz="2200" b="1" dirty="0" smtClean="0">
                <a:latin typeface="宋体" pitchFamily="2" charset="-122"/>
              </a:rPr>
              <a:t>→</a:t>
            </a:r>
            <a:r>
              <a:rPr kumimoji="1" lang="en-US" altLang="zh-CN" sz="2200" b="1" dirty="0" smtClean="0">
                <a:latin typeface="宋体" pitchFamily="2" charset="-122"/>
              </a:rPr>
              <a:t>RAM</a:t>
            </a:r>
            <a:r>
              <a:rPr kumimoji="1" lang="zh-CN" altLang="en-US" sz="2200" b="1" dirty="0" smtClean="0">
                <a:latin typeface="宋体" pitchFamily="2" charset="-122"/>
              </a:rPr>
              <a:t>输出滞后</a:t>
            </a:r>
            <a:r>
              <a:rPr kumimoji="1" lang="en-US" altLang="zh-CN" sz="2200" b="1" dirty="0" smtClean="0">
                <a:latin typeface="宋体" pitchFamily="2" charset="-122"/>
              </a:rPr>
              <a:t>1CLK</a:t>
            </a:r>
            <a:r>
              <a:rPr kumimoji="1" lang="zh-CN" altLang="en-US" sz="2200" b="1" dirty="0" smtClean="0">
                <a:latin typeface="宋体" pitchFamily="2" charset="-122"/>
              </a:rPr>
              <a:t>→</a:t>
            </a:r>
            <a:r>
              <a:rPr kumimoji="1" lang="en-US" altLang="zh-CN" sz="2200" b="1" dirty="0" smtClean="0">
                <a:latin typeface="宋体" pitchFamily="2" charset="-122"/>
              </a:rPr>
              <a:t>RAM</a:t>
            </a:r>
            <a:r>
              <a:rPr kumimoji="1" lang="zh-CN" altLang="en-US" sz="2200" b="1" u="sng" dirty="0" smtClean="0">
                <a:latin typeface="宋体" pitchFamily="2" charset="-122"/>
              </a:rPr>
              <a:t>参数选错</a:t>
            </a:r>
            <a:endParaRPr kumimoji="1" lang="en-US" altLang="zh-CN" sz="2200" b="1" u="sng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*达成方法：</a:t>
            </a:r>
            <a:endParaRPr kumimoji="1"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82216" y="3356992"/>
            <a:ext cx="6934200" cy="2448272"/>
            <a:chOff x="1066800" y="4149080"/>
            <a:chExt cx="6934200" cy="2448272"/>
          </a:xfrm>
        </p:grpSpPr>
        <p:grpSp>
          <p:nvGrpSpPr>
            <p:cNvPr id="12" name="组合 11"/>
            <p:cNvGrpSpPr/>
            <p:nvPr/>
          </p:nvGrpSpPr>
          <p:grpSpPr>
            <a:xfrm>
              <a:off x="1066800" y="4149080"/>
              <a:ext cx="3048000" cy="1096089"/>
              <a:chOff x="381000" y="3352800"/>
              <a:chExt cx="3048000" cy="1219200"/>
            </a:xfrm>
          </p:grpSpPr>
          <p:sp>
            <p:nvSpPr>
              <p:cNvPr id="41" name="AutoShape 47"/>
              <p:cNvSpPr>
                <a:spLocks noChangeArrowheads="1"/>
              </p:cNvSpPr>
              <p:nvPr/>
            </p:nvSpPr>
            <p:spPr bwMode="auto">
              <a:xfrm rot="10800000">
                <a:off x="1447800" y="3657600"/>
                <a:ext cx="838200" cy="857250"/>
              </a:xfrm>
              <a:prstGeom prst="moon">
                <a:avLst>
                  <a:gd name="adj" fmla="val 72818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295400" y="3792379"/>
                <a:ext cx="22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381000" y="3810000"/>
                <a:ext cx="1219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 flipH="1" flipV="1">
                <a:off x="1181100" y="3771900"/>
                <a:ext cx="152400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295400" y="4249579"/>
                <a:ext cx="22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1000" y="4267200"/>
                <a:ext cx="124097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5400000" flipH="1" flipV="1">
                <a:off x="1181100" y="4229100"/>
                <a:ext cx="152400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38400" y="4020979"/>
                <a:ext cx="22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2264228" y="4038600"/>
                <a:ext cx="116477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 flipH="1" flipV="1">
                <a:off x="2324100" y="4000500"/>
                <a:ext cx="152400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1143000" y="3352800"/>
                <a:ext cx="1524000" cy="12192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47800" y="335280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lpm_or1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24400" y="4149080"/>
              <a:ext cx="3276600" cy="1295400"/>
              <a:chOff x="4495800" y="3276600"/>
              <a:chExt cx="3276600" cy="1447800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4495800" y="37338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495800" y="41910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324600" y="39624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4724400" y="3276600"/>
                <a:ext cx="2743200" cy="12192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1200" y="327660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lpm_mux2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724400" y="3429000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data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Times New Roman" pitchFamily="18" charset="0"/>
                    <a:cs typeface="Times New Roman" pitchFamily="18" charset="0"/>
                  </a:rPr>
                  <a:t>1x</a:t>
                </a:r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流程图: 手动操作 35"/>
              <p:cNvSpPr/>
              <p:nvPr/>
            </p:nvSpPr>
            <p:spPr>
              <a:xfrm rot="16200000">
                <a:off x="5676900" y="3771900"/>
                <a:ext cx="914400" cy="381000"/>
              </a:xfrm>
              <a:prstGeom prst="flowChartManualOpe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4400" y="3886200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data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Times New Roman" pitchFamily="18" charset="0"/>
                    <a:cs typeface="Times New Roman" pitchFamily="18" charset="0"/>
                  </a:rPr>
                  <a:t>0x</a:t>
                </a:r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400800" y="3678998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result[31..0]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endCxn id="36" idx="1"/>
              </p:cNvCxnSpPr>
              <p:nvPr/>
            </p:nvCxnSpPr>
            <p:spPr>
              <a:xfrm rot="16200000" flipV="1">
                <a:off x="5935980" y="4526280"/>
                <a:ext cx="396240" cy="0"/>
              </a:xfrm>
              <a:prstGeom prst="line">
                <a:avLst/>
              </a:prstGeom>
              <a:ln w="15875">
                <a:solidFill>
                  <a:srgbClr val="FF33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172200" y="4249579"/>
                <a:ext cx="22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err="1" smtClean="0">
                    <a:latin typeface="Times New Roman" pitchFamily="18" charset="0"/>
                    <a:cs typeface="Times New Roman" pitchFamily="18" charset="0"/>
                  </a:rPr>
                  <a:t>sel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438400" y="5300464"/>
              <a:ext cx="3276600" cy="1296888"/>
              <a:chOff x="609600" y="5105400"/>
              <a:chExt cx="3276600" cy="14478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609600" y="55626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09600" y="60198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438400" y="5791200"/>
                <a:ext cx="1447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914400" y="5105400"/>
                <a:ext cx="2667000" cy="12192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05000" y="5105401"/>
                <a:ext cx="1371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lpm_add_sub1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14400" y="5257800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err="1" smtClean="0">
                    <a:latin typeface="Times New Roman" pitchFamily="18" charset="0"/>
                    <a:cs typeface="Times New Roman" pitchFamily="18" charset="0"/>
                  </a:rPr>
                  <a:t>data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流程图: 手动操作 20"/>
              <p:cNvSpPr/>
              <p:nvPr/>
            </p:nvSpPr>
            <p:spPr>
              <a:xfrm rot="16200000">
                <a:off x="1790700" y="5600700"/>
                <a:ext cx="914400" cy="381000"/>
              </a:xfrm>
              <a:prstGeom prst="flowChartManualOpe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4400" y="5715000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err="1" smtClean="0">
                    <a:latin typeface="Times New Roman" pitchFamily="18" charset="0"/>
                    <a:cs typeface="Times New Roman" pitchFamily="18" charset="0"/>
                  </a:rPr>
                  <a:t>data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14600" y="5508167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result[31..0]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直接连接符 23"/>
              <p:cNvCxnSpPr>
                <a:endCxn id="21" idx="1"/>
              </p:cNvCxnSpPr>
              <p:nvPr/>
            </p:nvCxnSpPr>
            <p:spPr>
              <a:xfrm rot="16200000" flipV="1">
                <a:off x="2049780" y="6355080"/>
                <a:ext cx="396240" cy="0"/>
              </a:xfrm>
              <a:prstGeom prst="line">
                <a:avLst/>
              </a:prstGeom>
              <a:ln w="15875">
                <a:solidFill>
                  <a:srgbClr val="FF33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286000" y="6078379"/>
                <a:ext cx="22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96"/>
              <p:cNvCxnSpPr/>
              <p:nvPr/>
            </p:nvCxnSpPr>
            <p:spPr>
              <a:xfrm>
                <a:off x="2438400" y="5944394"/>
                <a:ext cx="1447800" cy="75406"/>
              </a:xfrm>
              <a:prstGeom prst="bentConnector3">
                <a:avLst>
                  <a:gd name="adj1" fmla="val 16166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743200" y="5791201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itchFamily="18" charset="0"/>
                    <a:cs typeface="Times New Roman" pitchFamily="18" charset="0"/>
                  </a:rPr>
                  <a:t>overflow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接连接符 96"/>
              <p:cNvCxnSpPr/>
              <p:nvPr/>
            </p:nvCxnSpPr>
            <p:spPr>
              <a:xfrm>
                <a:off x="2438400" y="6019800"/>
                <a:ext cx="1447800" cy="228600"/>
              </a:xfrm>
              <a:prstGeom prst="bentConnector3">
                <a:avLst>
                  <a:gd name="adj1" fmla="val 11654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743200" y="6002179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dirty="0" err="1" smtClean="0">
                    <a:latin typeface="Times New Roman" pitchFamily="18" charset="0"/>
                    <a:cs typeface="Times New Roman" pitchFamily="18" charset="0"/>
                  </a:rPr>
                  <a:t>cout</a:t>
                </a:r>
                <a:endParaRPr lang="zh-CN" altLang="en-US" sz="1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179512" y="28029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*组合逻辑模块：</a:t>
            </a:r>
            <a:r>
              <a:rPr kumimoji="1" lang="zh-CN" altLang="en-US" sz="2400" b="1" dirty="0" smtClean="0">
                <a:latin typeface="宋体" pitchFamily="2" charset="-122"/>
              </a:rPr>
              <a:t>门电路、多路选择器、</a:t>
            </a:r>
            <a:r>
              <a:rPr kumimoji="1" lang="zh-CN" altLang="en-US" sz="2400" b="1" u="sng" dirty="0" smtClean="0">
                <a:latin typeface="宋体" pitchFamily="2" charset="-122"/>
              </a:rPr>
              <a:t>加减法器</a:t>
            </a:r>
            <a:r>
              <a:rPr kumimoji="1" lang="zh-CN" altLang="en-US" sz="2400" b="1" dirty="0" smtClean="0">
                <a:latin typeface="宋体" pitchFamily="2" charset="-122"/>
              </a:rPr>
              <a:t>、译码器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sp>
        <p:nvSpPr>
          <p:cNvPr id="57" name="Text Box 116"/>
          <p:cNvSpPr txBox="1">
            <a:spLocks noChangeArrowheads="1"/>
          </p:cNvSpPr>
          <p:nvPr/>
        </p:nvSpPr>
        <p:spPr bwMode="auto">
          <a:xfrm>
            <a:off x="1979712" y="2272165"/>
            <a:ext cx="71287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认真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测试</a:t>
            </a:r>
            <a:r>
              <a:rPr kumimoji="1" lang="zh-CN" altLang="en-US" sz="2400" b="1" dirty="0" smtClean="0">
                <a:latin typeface="宋体" pitchFamily="2" charset="-122"/>
              </a:rPr>
              <a:t>加减法器、</a:t>
            </a:r>
            <a:r>
              <a:rPr kumimoji="1" lang="en-US" altLang="zh-CN" sz="2400" b="1" dirty="0" smtClean="0">
                <a:latin typeface="宋体" pitchFamily="2" charset="-122"/>
              </a:rPr>
              <a:t>D-</a:t>
            </a:r>
            <a:r>
              <a:rPr kumimoji="1" lang="en-US" altLang="zh-CN" sz="2400" b="1" dirty="0" err="1" smtClean="0">
                <a:latin typeface="宋体" pitchFamily="2" charset="-122"/>
              </a:rPr>
              <a:t>dff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smtClean="0">
                <a:latin typeface="宋体" pitchFamily="2" charset="-122"/>
              </a:rPr>
              <a:t>RAM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保存文件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可反复测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59" name="Text Box 116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注意点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1" lang="en-US" altLang="zh-CN" sz="2400" b="1" dirty="0" err="1">
                <a:latin typeface="宋体" pitchFamily="2" charset="-122"/>
              </a:rPr>
              <a:t>lmp</a:t>
            </a:r>
            <a:r>
              <a:rPr kumimoji="1" lang="en-US" altLang="zh-CN" sz="2400" b="1" dirty="0">
                <a:latin typeface="宋体" pitchFamily="2" charset="-122"/>
              </a:rPr>
              <a:t>_</a:t>
            </a:r>
            <a:r>
              <a:rPr kumimoji="1" lang="zh-CN" altLang="en-US" sz="2400" b="1" dirty="0" smtClean="0">
                <a:latin typeface="宋体" pitchFamily="2" charset="-122"/>
              </a:rPr>
              <a:t>器件的引脚</a:t>
            </a:r>
            <a:r>
              <a:rPr kumimoji="1" lang="en-US" altLang="zh-CN" sz="2400" b="1" dirty="0" smtClean="0">
                <a:latin typeface="宋体" pitchFamily="2" charset="-122"/>
              </a:rPr>
              <a:t>/</a:t>
            </a:r>
            <a:r>
              <a:rPr kumimoji="1" lang="zh-CN" altLang="en-US" sz="2400" b="1" dirty="0" smtClean="0">
                <a:latin typeface="宋体" pitchFamily="2" charset="-122"/>
              </a:rPr>
              <a:t>参数与功能表的关系</a:t>
            </a:r>
            <a:endParaRPr kumimoji="1" lang="en-US" altLang="zh-CN" sz="2200" b="1" baseline="-14000" dirty="0" smtClean="0">
              <a:latin typeface="宋体" pitchFamily="2" charset="-122"/>
            </a:endParaRPr>
          </a:p>
        </p:txBody>
      </p:sp>
      <p:sp>
        <p:nvSpPr>
          <p:cNvPr id="58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19360" y="4748282"/>
            <a:ext cx="2073119" cy="879512"/>
            <a:chOff x="6819360" y="4748282"/>
            <a:chExt cx="2073119" cy="879512"/>
          </a:xfrm>
        </p:grpSpPr>
        <p:sp>
          <p:nvSpPr>
            <p:cNvPr id="61" name="线形标注 1 60"/>
            <p:cNvSpPr/>
            <p:nvPr/>
          </p:nvSpPr>
          <p:spPr bwMode="auto">
            <a:xfrm>
              <a:off x="6819360" y="4748282"/>
              <a:ext cx="2073119" cy="879512"/>
            </a:xfrm>
            <a:prstGeom prst="borderCallout1">
              <a:avLst>
                <a:gd name="adj1" fmla="val 48516"/>
                <a:gd name="adj2" fmla="val 642"/>
                <a:gd name="adj3" fmla="val 45095"/>
                <a:gd name="adj4" fmla="val -33972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b="1" spc="-100" dirty="0">
                  <a:latin typeface="+mn-ea"/>
                  <a:ea typeface="+mn-ea"/>
                </a:rPr>
                <a:t>带</a:t>
              </a:r>
              <a:r>
                <a:rPr lang="en-US" altLang="zh-CN" b="1" spc="-100" dirty="0" err="1">
                  <a:latin typeface="+mn-ea"/>
                  <a:ea typeface="+mn-ea"/>
                </a:rPr>
                <a:t>cin</a:t>
              </a:r>
              <a:r>
                <a:rPr lang="zh-CN" altLang="en-US" b="1" spc="-100" dirty="0">
                  <a:latin typeface="+mn-ea"/>
                  <a:ea typeface="+mn-ea"/>
                </a:rPr>
                <a:t>引脚时</a:t>
              </a:r>
              <a:r>
                <a:rPr lang="zh-CN" altLang="en-US" b="1" spc="-100" dirty="0" smtClean="0">
                  <a:latin typeface="+mn-ea"/>
                  <a:ea typeface="+mn-ea"/>
                </a:rPr>
                <a:t>，操作功能为</a:t>
              </a:r>
              <a:r>
                <a:rPr lang="en-US" altLang="zh-CN" b="1" dirty="0" smtClean="0">
                  <a:latin typeface="+mn-ea"/>
                  <a:ea typeface="+mn-ea"/>
                </a:rPr>
                <a:t>A</a:t>
              </a:r>
              <a:r>
                <a:rPr lang="zh-CN" altLang="en-US" b="1" dirty="0" smtClean="0">
                  <a:latin typeface="+mn-ea"/>
                  <a:ea typeface="+mn-ea"/>
                </a:rPr>
                <a:t>＋</a:t>
              </a:r>
              <a:r>
                <a:rPr lang="en-US" altLang="zh-CN" b="1" dirty="0" smtClean="0">
                  <a:latin typeface="+mn-ea"/>
                  <a:ea typeface="+mn-ea"/>
                </a:rPr>
                <a:t>B</a:t>
              </a:r>
              <a:r>
                <a:rPr lang="zh-CN" altLang="en-US" b="1" dirty="0" smtClean="0">
                  <a:latin typeface="+mn-ea"/>
                  <a:ea typeface="+mn-ea"/>
                </a:rPr>
                <a:t>＋</a:t>
              </a:r>
              <a:r>
                <a:rPr lang="en-US" altLang="zh-CN" b="1" dirty="0" err="1" smtClean="0">
                  <a:latin typeface="+mn-ea"/>
                  <a:ea typeface="+mn-ea"/>
                </a:rPr>
                <a:t>cin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>
                  <a:latin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A</a:t>
              </a:r>
              <a:r>
                <a:rPr lang="zh-CN" altLang="en-US" b="1" dirty="0" smtClean="0">
                  <a:latin typeface="+mn-ea"/>
                </a:rPr>
                <a:t>－</a:t>
              </a:r>
              <a:r>
                <a:rPr lang="en-US" altLang="zh-CN" b="1" dirty="0" smtClean="0">
                  <a:latin typeface="+mn-ea"/>
                </a:rPr>
                <a:t>B</a:t>
              </a:r>
              <a:r>
                <a:rPr lang="zh-CN" altLang="en-US" b="1" dirty="0" smtClean="0">
                  <a:latin typeface="+mn-ea"/>
                </a:rPr>
                <a:t>－</a:t>
              </a:r>
              <a:r>
                <a:rPr lang="en-US" altLang="zh-CN" b="1" dirty="0" err="1" smtClean="0">
                  <a:latin typeface="+mn-ea"/>
                </a:rPr>
                <a:t>cin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574772" y="5373216"/>
              <a:ext cx="34851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97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30175" y="40466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*时序逻辑模块：</a:t>
            </a:r>
            <a:r>
              <a:rPr kumimoji="1" lang="zh-CN" altLang="en-US" sz="2400" b="1" dirty="0" smtClean="0">
                <a:latin typeface="宋体" pitchFamily="2" charset="-122"/>
              </a:rPr>
              <a:t>寄存器，存储器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zh-CN" altLang="en-US" sz="2400" b="1" dirty="0" smtClean="0">
                <a:latin typeface="宋体" pitchFamily="2" charset="-122"/>
              </a:rPr>
              <a:t>仅写、同步清零为时序逻辑操作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受</a:t>
            </a:r>
            <a:r>
              <a:rPr kumimoji="1" lang="en-US" altLang="zh-CN" sz="2000" b="1" dirty="0" smtClean="0">
                <a:latin typeface="宋体" pitchFamily="2" charset="-122"/>
              </a:rPr>
              <a:t>clock</a:t>
            </a:r>
            <a:r>
              <a:rPr kumimoji="1" lang="zh-CN" altLang="en-US" sz="2000" b="1" dirty="0" smtClean="0">
                <a:latin typeface="宋体" pitchFamily="2" charset="-122"/>
              </a:rPr>
              <a:t>控制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57274"/>
              </p:ext>
            </p:extLst>
          </p:nvPr>
        </p:nvGraphicFramePr>
        <p:xfrm>
          <a:off x="4038600" y="1458729"/>
          <a:ext cx="4343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/>
                <a:gridCol w="838200"/>
                <a:gridCol w="685802"/>
                <a:gridCol w="685800"/>
                <a:gridCol w="609599"/>
                <a:gridCol w="914400"/>
              </a:tblGrid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aclr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enable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clock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清零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写入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非↑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</a:t>
                      </a:r>
                      <a:endParaRPr lang="zh-CN" altLang="en-US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保持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读出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</a:t>
                      </a:r>
                      <a:endParaRPr lang="zh-CN" altLang="en-US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143000" y="1458729"/>
            <a:ext cx="2590800" cy="1466215"/>
            <a:chOff x="2286000" y="4401979"/>
            <a:chExt cx="2590800" cy="1466215"/>
          </a:xfrm>
        </p:grpSpPr>
        <p:sp>
          <p:nvSpPr>
            <p:cNvPr id="26" name="矩形 25"/>
            <p:cNvSpPr/>
            <p:nvPr/>
          </p:nvSpPr>
          <p:spPr>
            <a:xfrm>
              <a:off x="2667000" y="4648200"/>
              <a:ext cx="1828800" cy="914400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286000" y="4875212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495800" y="4951412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438400" y="4419600"/>
              <a:ext cx="2286000" cy="12192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4401979"/>
              <a:ext cx="1219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itchFamily="18" charset="0"/>
                  <a:cs typeface="Times New Roman" pitchFamily="18" charset="0"/>
                </a:rPr>
                <a:t>lpm_dff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4724400"/>
              <a:ext cx="9906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data[31..0]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4800600"/>
              <a:ext cx="68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q[31..0]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H="1" flipV="1">
              <a:off x="3505200" y="5715000"/>
              <a:ext cx="304800" cy="1588"/>
            </a:xfrm>
            <a:prstGeom prst="line">
              <a:avLst/>
            </a:prstGeom>
            <a:ln w="15875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05200" y="5163979"/>
              <a:ext cx="246221" cy="398621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itchFamily="18" charset="0"/>
                  <a:cs typeface="Times New Roman" pitchFamily="18" charset="0"/>
                </a:rPr>
                <a:t>aclr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4953000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clock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3200" y="5181600"/>
              <a:ext cx="838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enable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 flipH="1" flipV="1">
              <a:off x="2667000" y="5105400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2667000" y="5029200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286000" y="5105400"/>
              <a:ext cx="381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286000" y="5334000"/>
              <a:ext cx="381000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3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Text Box 116"/>
          <p:cNvSpPr txBox="1">
            <a:spLocks noChangeArrowheads="1"/>
          </p:cNvSpPr>
          <p:nvPr/>
        </p:nvSpPr>
        <p:spPr bwMode="auto">
          <a:xfrm>
            <a:off x="179512" y="29582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存储器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en-US" altLang="zh-CN" sz="2400" b="1" dirty="0" err="1" smtClean="0">
                <a:latin typeface="宋体" pitchFamily="2" charset="-122"/>
              </a:rPr>
              <a:t>Quartus</a:t>
            </a:r>
            <a:r>
              <a:rPr kumimoji="1" lang="en-US" altLang="zh-CN" sz="2400" b="1" dirty="0" smtClean="0">
                <a:latin typeface="宋体" pitchFamily="2" charset="-122"/>
              </a:rPr>
              <a:t> II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仅</a:t>
            </a:r>
            <a:r>
              <a:rPr kumimoji="1" lang="zh-CN" altLang="en-US" sz="2400" b="1" dirty="0" smtClean="0">
                <a:latin typeface="宋体" pitchFamily="2" charset="-122"/>
              </a:rPr>
              <a:t>提供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同步</a:t>
            </a:r>
            <a:r>
              <a:rPr kumimoji="1" lang="en-US" altLang="zh-CN" sz="2400" b="1" dirty="0" smtClean="0">
                <a:latin typeface="宋体" pitchFamily="2" charset="-122"/>
              </a:rPr>
              <a:t>SRAM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>
                <a:latin typeface="宋体" pitchFamily="2" charset="-122"/>
              </a:rPr>
              <a:t>读</a:t>
            </a:r>
            <a:r>
              <a:rPr kumimoji="1" lang="en-US" altLang="zh-CN" sz="2000" b="1" dirty="0">
                <a:latin typeface="宋体" pitchFamily="2" charset="-122"/>
              </a:rPr>
              <a:t>/</a:t>
            </a:r>
            <a:r>
              <a:rPr kumimoji="1" lang="zh-CN" altLang="en-US" sz="2000" b="1" dirty="0">
                <a:latin typeface="宋体" pitchFamily="2" charset="-122"/>
              </a:rPr>
              <a:t>写均受</a:t>
            </a:r>
            <a:r>
              <a:rPr kumimoji="1" lang="en-US" altLang="zh-CN" sz="2000" b="1" dirty="0">
                <a:latin typeface="宋体" pitchFamily="2" charset="-122"/>
              </a:rPr>
              <a:t>clock</a:t>
            </a:r>
            <a:r>
              <a:rPr kumimoji="1" lang="zh-CN" altLang="en-US" sz="2000" b="1" dirty="0">
                <a:latin typeface="宋体" pitchFamily="2" charset="-122"/>
              </a:rPr>
              <a:t>控制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        SRAM</a:t>
            </a:r>
            <a:r>
              <a:rPr kumimoji="1" lang="zh-CN" altLang="en-US" sz="2400" b="1" dirty="0" smtClean="0">
                <a:latin typeface="宋体" pitchFamily="2" charset="-122"/>
              </a:rPr>
              <a:t>输出端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缺省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带锁存</a:t>
            </a:r>
            <a:r>
              <a:rPr kumimoji="1" lang="zh-CN" altLang="en-US" sz="2400" b="1" dirty="0" smtClean="0">
                <a:latin typeface="宋体" pitchFamily="2" charset="-122"/>
              </a:rPr>
              <a:t>功能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>
                <a:latin typeface="宋体" pitchFamily="2" charset="-122"/>
              </a:rPr>
              <a:t>读操作</a:t>
            </a:r>
            <a:r>
              <a:rPr kumimoji="1" lang="en-US" altLang="zh-CN" sz="2000" b="1" dirty="0" smtClean="0">
                <a:latin typeface="宋体" pitchFamily="2" charset="-122"/>
              </a:rPr>
              <a:t>2</a:t>
            </a:r>
            <a:r>
              <a:rPr kumimoji="1" lang="zh-CN" altLang="en-US" sz="2000" b="1" dirty="0" smtClean="0">
                <a:latin typeface="宋体" pitchFamily="2" charset="-122"/>
              </a:rPr>
              <a:t>个</a:t>
            </a:r>
            <a:r>
              <a:rPr kumimoji="1" lang="en-US" altLang="zh-CN" sz="2000" b="1" dirty="0" smtClean="0">
                <a:latin typeface="宋体" pitchFamily="2" charset="-122"/>
              </a:rPr>
              <a:t>CLK</a:t>
            </a:r>
            <a:r>
              <a:rPr kumimoji="1" lang="zh-CN" altLang="en-US" sz="2000" b="1" dirty="0" smtClean="0">
                <a:latin typeface="宋体" pitchFamily="2" charset="-122"/>
              </a:rPr>
              <a:t>完成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32968"/>
              </p:ext>
            </p:extLst>
          </p:nvPr>
        </p:nvGraphicFramePr>
        <p:xfrm>
          <a:off x="3779912" y="3948488"/>
          <a:ext cx="5112567" cy="149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63"/>
                <a:gridCol w="537882"/>
                <a:gridCol w="672353"/>
                <a:gridCol w="585481"/>
                <a:gridCol w="576064"/>
                <a:gridCol w="648072"/>
                <a:gridCol w="1368152"/>
              </a:tblGrid>
              <a:tr h="255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clken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wren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clock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addr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d/Q</a:t>
                      </a:r>
                      <a:r>
                        <a:rPr lang="zh-CN" altLang="en-US" b="1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</a:t>
                      </a:r>
                      <a:endParaRPr lang="zh-CN" altLang="en-US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写入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M[a]=d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↑</a:t>
                      </a:r>
                      <a:endParaRPr lang="zh-CN" altLang="en-US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M[a]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</a:t>
                      </a:r>
                      <a:endParaRPr lang="zh-CN" altLang="en-US" b="1" baseline="-16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保持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16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</a:t>
                      </a:r>
                      <a:endParaRPr lang="zh-CN" altLang="en-US" b="1" baseline="-16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保持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" name="组合 143"/>
          <p:cNvGrpSpPr/>
          <p:nvPr/>
        </p:nvGrpSpPr>
        <p:grpSpPr>
          <a:xfrm>
            <a:off x="899592" y="3894368"/>
            <a:ext cx="2590800" cy="1534233"/>
            <a:chOff x="1143000" y="814647"/>
            <a:chExt cx="2590800" cy="1534233"/>
          </a:xfrm>
        </p:grpSpPr>
        <p:sp>
          <p:nvSpPr>
            <p:cNvPr id="146" name="矩形 145"/>
            <p:cNvSpPr/>
            <p:nvPr/>
          </p:nvSpPr>
          <p:spPr>
            <a:xfrm>
              <a:off x="1524000" y="1060867"/>
              <a:ext cx="1828800" cy="1216005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1143000" y="128788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3352800" y="136408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>
            <a:xfrm>
              <a:off x="1295400" y="832267"/>
              <a:ext cx="2286000" cy="1516613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28800" y="814647"/>
              <a:ext cx="1219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itchFamily="18" charset="0"/>
                  <a:cs typeface="Times New Roman" pitchFamily="18" charset="0"/>
                </a:rPr>
                <a:t>lpm_ram_dq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00200" y="1137068"/>
              <a:ext cx="9906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data[31..0]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667000" y="1213268"/>
              <a:ext cx="68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q[31..0]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619672" y="1814627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clock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00200" y="1348047"/>
              <a:ext cx="838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wren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rot="5400000" flipH="1" flipV="1">
              <a:off x="1524000" y="1957647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16200000" flipH="1">
              <a:off x="1524000" y="1881447"/>
              <a:ext cx="762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143000" y="1956059"/>
              <a:ext cx="381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143000" y="1500447"/>
              <a:ext cx="381000" cy="1588"/>
            </a:xfrm>
            <a:prstGeom prst="line">
              <a:avLst/>
            </a:prstGeom>
            <a:ln w="15875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143000" y="1727459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600200" y="1576647"/>
              <a:ext cx="9906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itchFamily="18" charset="0"/>
                  <a:cs typeface="Times New Roman" pitchFamily="18" charset="0"/>
                </a:rPr>
                <a:t>addr</a:t>
              </a:r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[9..0]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19672" y="2030651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err="1" smtClean="0">
                  <a:latin typeface="Times New Roman" pitchFamily="18" charset="0"/>
                  <a:cs typeface="Times New Roman" pitchFamily="18" charset="0"/>
                </a:rPr>
                <a:t>clken</a:t>
              </a:r>
              <a:endParaRPr lang="zh-CN" altLang="en-US" sz="16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>
            <a:xfrm>
              <a:off x="1144892" y="2203276"/>
              <a:ext cx="381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接连接符 179"/>
          <p:cNvCxnSpPr/>
          <p:nvPr/>
        </p:nvCxnSpPr>
        <p:spPr>
          <a:xfrm>
            <a:off x="4139952" y="3894368"/>
            <a:ext cx="2808312" cy="445531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 Box 79"/>
          <p:cNvSpPr txBox="1">
            <a:spLocks noChangeArrowheads="1"/>
          </p:cNvSpPr>
          <p:nvPr/>
        </p:nvSpPr>
        <p:spPr bwMode="auto">
          <a:xfrm>
            <a:off x="179512" y="5589240"/>
            <a:ext cx="896448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注意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控制信号常</a:t>
            </a:r>
            <a:r>
              <a:rPr lang="zh-CN" altLang="en-US" sz="2400" b="1" u="sng" dirty="0" smtClean="0">
                <a:solidFill>
                  <a:srgbClr val="3333FF"/>
                </a:solidFill>
                <a:latin typeface="+mn-ea"/>
                <a:ea typeface="+mn-ea"/>
              </a:rPr>
              <a:t>滞后于</a:t>
            </a:r>
            <a:r>
              <a:rPr lang="zh-CN" altLang="en-US" sz="2400" b="1" dirty="0" smtClean="0">
                <a:latin typeface="+mn-ea"/>
                <a:ea typeface="+mn-ea"/>
              </a:rPr>
              <a:t>时钟信号有效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              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zh-CN" altLang="en-US" b="1" spc="-100" dirty="0" smtClean="0">
                <a:latin typeface="+mn-ea"/>
                <a:ea typeface="+mn-ea"/>
              </a:rPr>
              <a:t>由</a:t>
            </a:r>
            <a:r>
              <a:rPr lang="zh-CN" altLang="en-US" b="1" u="sng" spc="-100" dirty="0" smtClean="0">
                <a:latin typeface="+mn-ea"/>
                <a:ea typeface="+mn-ea"/>
              </a:rPr>
              <a:t>包含</a:t>
            </a:r>
            <a:r>
              <a:rPr lang="en-US" altLang="zh-CN" b="1" u="sng" spc="-100" dirty="0" smtClean="0">
                <a:latin typeface="+mn-ea"/>
                <a:ea typeface="+mn-ea"/>
              </a:rPr>
              <a:t>Clock</a:t>
            </a:r>
            <a:r>
              <a:rPr lang="zh-CN" altLang="en-US" b="1" u="sng" spc="-100" dirty="0" smtClean="0">
                <a:latin typeface="+mn-ea"/>
                <a:ea typeface="+mn-ea"/>
              </a:rPr>
              <a:t>的门电路</a:t>
            </a:r>
            <a:r>
              <a:rPr lang="zh-CN" altLang="en-US" b="1" spc="-100" dirty="0" smtClean="0">
                <a:latin typeface="+mn-ea"/>
                <a:ea typeface="+mn-ea"/>
              </a:rPr>
              <a:t>产生，如</a:t>
            </a:r>
            <a:r>
              <a:rPr lang="en-US" altLang="zh-CN" b="1" spc="-100" dirty="0" err="1" smtClean="0">
                <a:latin typeface="+mn-ea"/>
                <a:ea typeface="+mn-ea"/>
              </a:rPr>
              <a:t>PCin</a:t>
            </a:r>
            <a:r>
              <a:rPr lang="zh-CN" altLang="en-US" b="1" spc="-100" dirty="0" smtClean="0">
                <a:latin typeface="+mn-ea"/>
                <a:ea typeface="+mn-ea"/>
              </a:rPr>
              <a:t>＝</a:t>
            </a:r>
            <a:r>
              <a:rPr lang="en-US" altLang="zh-CN" b="1" spc="-100" dirty="0" smtClean="0">
                <a:latin typeface="+mn-ea"/>
                <a:ea typeface="+mn-ea"/>
              </a:rPr>
              <a:t>T</a:t>
            </a:r>
            <a:r>
              <a:rPr lang="en-US" altLang="zh-CN" b="1" spc="-100" baseline="-18000" dirty="0" smtClean="0">
                <a:latin typeface="+mn-ea"/>
                <a:ea typeface="+mn-ea"/>
              </a:rPr>
              <a:t>0</a:t>
            </a:r>
            <a:r>
              <a:rPr lang="en-US" altLang="zh-CN" b="1" spc="-100" dirty="0" smtClean="0">
                <a:latin typeface="+mn-ea"/>
                <a:ea typeface="+mn-ea"/>
              </a:rPr>
              <a:t>+(</a:t>
            </a:r>
            <a:r>
              <a:rPr lang="en-US" altLang="zh-CN" b="1" spc="-100" dirty="0" err="1" smtClean="0">
                <a:latin typeface="+mn-ea"/>
                <a:ea typeface="+mn-ea"/>
              </a:rPr>
              <a:t>beq+bne</a:t>
            </a:r>
            <a:r>
              <a:rPr lang="en-US" altLang="zh-CN" b="1" spc="-100" dirty="0" smtClean="0">
                <a:latin typeface="+mn-ea"/>
                <a:ea typeface="+mn-ea"/>
              </a:rPr>
              <a:t>)T</a:t>
            </a:r>
            <a:r>
              <a:rPr lang="en-US" altLang="zh-CN" b="1" spc="-100" baseline="-18000" dirty="0" smtClean="0">
                <a:latin typeface="+mn-ea"/>
                <a:ea typeface="+mn-ea"/>
              </a:rPr>
              <a:t>2</a:t>
            </a:r>
            <a:endParaRPr lang="en-US" altLang="zh-CN" spc="-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0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9" name="Text Box 116"/>
          <p:cNvSpPr txBox="1">
            <a:spLocks noChangeArrowheads="1"/>
          </p:cNvSpPr>
          <p:nvPr/>
        </p:nvSpPr>
        <p:spPr bwMode="auto">
          <a:xfrm>
            <a:off x="179263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*测试要求：</a:t>
            </a:r>
            <a:r>
              <a:rPr kumimoji="1" lang="zh-CN" altLang="en-US" sz="2400" b="1" dirty="0" smtClean="0">
                <a:latin typeface="宋体" pitchFamily="2" charset="-122"/>
              </a:rPr>
              <a:t>测试功能表中的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所有功能</a:t>
            </a:r>
            <a:r>
              <a:rPr kumimoji="1" lang="zh-CN" altLang="en-US" sz="2400" b="1" dirty="0" smtClean="0">
                <a:latin typeface="宋体" pitchFamily="2" charset="-122"/>
              </a:rPr>
              <a:t>！</a:t>
            </a:r>
            <a:endParaRPr kumimoji="1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30" name="Text Box 116"/>
          <p:cNvSpPr txBox="1">
            <a:spLocks noChangeArrowheads="1"/>
          </p:cNvSpPr>
          <p:nvPr/>
        </p:nvSpPr>
        <p:spPr bwMode="auto">
          <a:xfrm>
            <a:off x="179512" y="1412776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           (</a:t>
            </a:r>
            <a:r>
              <a:rPr kumimoji="1" lang="zh-CN" altLang="en-US" sz="2000" b="1" dirty="0">
                <a:latin typeface="宋体" pitchFamily="2" charset="-122"/>
              </a:rPr>
              <a:t>分析内容：输出值、</a:t>
            </a:r>
            <a:r>
              <a:rPr kumimoji="1" lang="en-US" altLang="zh-CN" sz="2000" b="1" dirty="0">
                <a:latin typeface="宋体" pitchFamily="2" charset="-122"/>
              </a:rPr>
              <a:t>OF</a:t>
            </a:r>
            <a:r>
              <a:rPr kumimoji="1" lang="zh-CN" altLang="en-US" sz="2000" b="1" dirty="0">
                <a:latin typeface="宋体" pitchFamily="2" charset="-122"/>
              </a:rPr>
              <a:t>、</a:t>
            </a:r>
            <a:r>
              <a:rPr kumimoji="1" lang="en-US" altLang="zh-CN" sz="2000" b="1" dirty="0" err="1">
                <a:latin typeface="宋体" pitchFamily="2" charset="-122"/>
              </a:rPr>
              <a:t>cout</a:t>
            </a:r>
            <a:r>
              <a:rPr kumimoji="1" lang="en-US" altLang="zh-CN" sz="2000" b="1" dirty="0">
                <a:latin typeface="宋体" pitchFamily="2" charset="-122"/>
              </a:rPr>
              <a:t>[</a:t>
            </a:r>
            <a:r>
              <a:rPr kumimoji="1" lang="zh-CN" altLang="en-US" sz="2000" b="1" dirty="0">
                <a:latin typeface="宋体" pitchFamily="2" charset="-122"/>
              </a:rPr>
              <a:t>即</a:t>
            </a:r>
            <a:r>
              <a:rPr kumimoji="1" lang="en-US" altLang="zh-CN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000" b="1" i="1" baseline="-14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000" b="1" baseline="-14000" dirty="0">
                <a:latin typeface="宋体" pitchFamily="2" charset="-122"/>
              </a:rPr>
              <a:t>-1</a:t>
            </a:r>
            <a:r>
              <a:rPr kumimoji="1" lang="en-US" altLang="zh-CN" sz="2000" b="1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       </a:t>
            </a:r>
            <a:r>
              <a:rPr kumimoji="1" lang="en-US" altLang="zh-CN" sz="2000" b="1" dirty="0" smtClean="0">
                <a:latin typeface="宋体" pitchFamily="2" charset="-122"/>
              </a:rPr>
              <a:t>   (</a:t>
            </a:r>
            <a:r>
              <a:rPr kumimoji="1" lang="zh-CN" altLang="en-US" sz="2000" b="1" dirty="0">
                <a:latin typeface="宋体" pitchFamily="2" charset="-122"/>
              </a:rPr>
              <a:t>有符号加</a:t>
            </a:r>
            <a:r>
              <a:rPr kumimoji="1" lang="en-US" altLang="zh-CN" sz="2000" b="1" dirty="0">
                <a:latin typeface="宋体" pitchFamily="2" charset="-122"/>
              </a:rPr>
              <a:t>/</a:t>
            </a:r>
            <a:r>
              <a:rPr kumimoji="1" lang="zh-CN" altLang="en-US" sz="2000" b="1" dirty="0">
                <a:latin typeface="宋体" pitchFamily="2" charset="-122"/>
              </a:rPr>
              <a:t>减：</a:t>
            </a:r>
            <a:r>
              <a:rPr kumimoji="1" lang="en-US" altLang="zh-CN" sz="2000" b="1" dirty="0">
                <a:latin typeface="宋体" pitchFamily="2" charset="-122"/>
              </a:rPr>
              <a:t>[3</a:t>
            </a:r>
            <a:r>
              <a:rPr kumimoji="1" lang="zh-CN" altLang="en-US" sz="2000" b="1" dirty="0">
                <a:latin typeface="宋体" pitchFamily="2" charset="-122"/>
              </a:rPr>
              <a:t>组＋</a:t>
            </a:r>
            <a:r>
              <a:rPr kumimoji="1" lang="en-US" altLang="zh-CN" sz="2000" b="1" dirty="0">
                <a:latin typeface="宋体" pitchFamily="2" charset="-122"/>
              </a:rPr>
              <a:t>2</a:t>
            </a:r>
            <a:r>
              <a:rPr kumimoji="1" lang="zh-CN" altLang="en-US" sz="2000" b="1" dirty="0">
                <a:latin typeface="宋体" pitchFamily="2" charset="-122"/>
              </a:rPr>
              <a:t>组</a:t>
            </a:r>
            <a:r>
              <a:rPr kumimoji="1" lang="en-US" altLang="zh-CN" sz="2000" b="1" dirty="0">
                <a:latin typeface="宋体" pitchFamily="2" charset="-122"/>
              </a:rPr>
              <a:t>]×2</a:t>
            </a:r>
            <a:r>
              <a:rPr kumimoji="1" lang="zh-CN" altLang="en-US" sz="2000" b="1" dirty="0">
                <a:latin typeface="宋体" pitchFamily="2" charset="-122"/>
              </a:rPr>
              <a:t>，无符号加</a:t>
            </a:r>
            <a:r>
              <a:rPr kumimoji="1" lang="en-US" altLang="zh-CN" sz="2000" b="1" dirty="0">
                <a:latin typeface="宋体" pitchFamily="2" charset="-122"/>
              </a:rPr>
              <a:t>/</a:t>
            </a:r>
            <a:r>
              <a:rPr kumimoji="1" lang="zh-CN" altLang="en-US" sz="2000" b="1" dirty="0">
                <a:latin typeface="宋体" pitchFamily="2" charset="-122"/>
              </a:rPr>
              <a:t>减：</a:t>
            </a:r>
            <a:r>
              <a:rPr kumimoji="1" lang="en-US" altLang="zh-CN" sz="2000" b="1" dirty="0">
                <a:latin typeface="宋体" pitchFamily="2" charset="-122"/>
              </a:rPr>
              <a:t>[1</a:t>
            </a:r>
            <a:r>
              <a:rPr kumimoji="1" lang="zh-CN" altLang="en-US" sz="2000" b="1" dirty="0">
                <a:latin typeface="宋体" pitchFamily="2" charset="-122"/>
              </a:rPr>
              <a:t>组＋</a:t>
            </a:r>
            <a:r>
              <a:rPr kumimoji="1" lang="en-US" altLang="zh-CN" sz="2000" b="1" dirty="0">
                <a:latin typeface="宋体" pitchFamily="2" charset="-122"/>
              </a:rPr>
              <a:t>1</a:t>
            </a:r>
            <a:r>
              <a:rPr kumimoji="1" lang="zh-CN" altLang="en-US" sz="2000" b="1" dirty="0">
                <a:latin typeface="宋体" pitchFamily="2" charset="-122"/>
              </a:rPr>
              <a:t>组</a:t>
            </a:r>
            <a:r>
              <a:rPr kumimoji="1" lang="en-US" altLang="zh-CN" sz="2000" b="1" dirty="0">
                <a:latin typeface="宋体" pitchFamily="2" charset="-122"/>
              </a:rPr>
              <a:t>]×2)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31" name="Text Box 116"/>
          <p:cNvSpPr txBox="1">
            <a:spLocks noChangeArrowheads="1"/>
          </p:cNvSpPr>
          <p:nvPr/>
        </p:nvSpPr>
        <p:spPr bwMode="auto">
          <a:xfrm>
            <a:off x="179512" y="278325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           </a:t>
            </a:r>
            <a:r>
              <a:rPr kumimoji="1" lang="en-US" altLang="zh-CN" sz="2000" b="1" dirty="0">
                <a:latin typeface="宋体" pitchFamily="2" charset="-122"/>
              </a:rPr>
              <a:t>(</a:t>
            </a:r>
            <a:r>
              <a:rPr kumimoji="1" lang="zh-CN" altLang="en-US" sz="2000" b="1" dirty="0">
                <a:latin typeface="宋体" pitchFamily="2" charset="-122"/>
              </a:rPr>
              <a:t>分析内容：保存内容</a:t>
            </a:r>
            <a:r>
              <a:rPr kumimoji="1" lang="en-US" altLang="zh-CN" sz="2000" b="1" dirty="0">
                <a:latin typeface="宋体" pitchFamily="2" charset="-122"/>
              </a:rPr>
              <a:t>/</a:t>
            </a:r>
            <a:r>
              <a:rPr kumimoji="1" lang="zh-CN" altLang="en-US" sz="2000" b="1" dirty="0">
                <a:latin typeface="宋体" pitchFamily="2" charset="-122"/>
              </a:rPr>
              <a:t>输出值、改变时刻</a:t>
            </a:r>
            <a:r>
              <a:rPr kumimoji="1"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        </a:t>
            </a:r>
            <a:r>
              <a:rPr kumimoji="1" lang="en-US" altLang="zh-CN" sz="2000" b="1" dirty="0" smtClean="0">
                <a:latin typeface="宋体" pitchFamily="2" charset="-122"/>
              </a:rPr>
              <a:t>  (</a:t>
            </a:r>
            <a:r>
              <a:rPr kumimoji="1" lang="zh-CN" altLang="en-US" sz="2000" b="1" dirty="0">
                <a:latin typeface="宋体" pitchFamily="2" charset="-122"/>
              </a:rPr>
              <a:t>写：</a:t>
            </a:r>
            <a:r>
              <a:rPr kumimoji="1" lang="en-US" altLang="zh-CN" sz="2000" b="1" dirty="0">
                <a:latin typeface="宋体" pitchFamily="2" charset="-122"/>
              </a:rPr>
              <a:t>2</a:t>
            </a:r>
            <a:r>
              <a:rPr kumimoji="1" lang="zh-CN" altLang="en-US" sz="2000" b="1" dirty="0">
                <a:latin typeface="宋体" pitchFamily="2" charset="-122"/>
              </a:rPr>
              <a:t>组</a:t>
            </a:r>
            <a:r>
              <a:rPr kumimoji="1" lang="en-US" altLang="zh-CN" sz="2000" b="1" dirty="0">
                <a:latin typeface="宋体" pitchFamily="2" charset="-122"/>
              </a:rPr>
              <a:t>[a/b]</a:t>
            </a:r>
            <a:r>
              <a:rPr kumimoji="1" lang="zh-CN" altLang="en-US" sz="2000" b="1" dirty="0">
                <a:latin typeface="宋体" pitchFamily="2" charset="-122"/>
              </a:rPr>
              <a:t>，读：</a:t>
            </a:r>
            <a:r>
              <a:rPr kumimoji="1" lang="en-US" altLang="zh-CN" sz="2000" b="1" dirty="0">
                <a:latin typeface="宋体" pitchFamily="2" charset="-122"/>
              </a:rPr>
              <a:t>2</a:t>
            </a:r>
            <a:r>
              <a:rPr kumimoji="1" lang="zh-CN" altLang="en-US" sz="2000" b="1" dirty="0">
                <a:latin typeface="宋体" pitchFamily="2" charset="-122"/>
              </a:rPr>
              <a:t>组</a:t>
            </a:r>
            <a:r>
              <a:rPr kumimoji="1" lang="en-US" altLang="zh-CN" sz="2000" b="1" dirty="0">
                <a:latin typeface="宋体" pitchFamily="2" charset="-122"/>
              </a:rPr>
              <a:t>[a/b]</a:t>
            </a:r>
            <a:r>
              <a:rPr kumimoji="1" lang="zh-CN" altLang="en-US" sz="2000" b="1" dirty="0">
                <a:latin typeface="宋体" pitchFamily="2" charset="-122"/>
              </a:rPr>
              <a:t>，保持：</a:t>
            </a:r>
            <a:r>
              <a:rPr kumimoji="1" lang="en-US" altLang="zh-CN" sz="2000" b="1" dirty="0">
                <a:latin typeface="宋体" pitchFamily="2" charset="-122"/>
              </a:rPr>
              <a:t>2</a:t>
            </a:r>
            <a:r>
              <a:rPr kumimoji="1" lang="zh-CN" altLang="en-US" sz="2000" b="1" dirty="0">
                <a:latin typeface="宋体" pitchFamily="2" charset="-122"/>
              </a:rPr>
              <a:t>组</a:t>
            </a:r>
            <a:r>
              <a:rPr kumimoji="1" lang="en-US" altLang="zh-CN" sz="2000" b="1" dirty="0">
                <a:latin typeface="宋体" pitchFamily="2" charset="-122"/>
              </a:rPr>
              <a:t>)</a:t>
            </a:r>
            <a:endParaRPr kumimoji="1" lang="en-US" altLang="zh-CN" sz="2000" b="1" baseline="-14000" dirty="0" smtClean="0">
              <a:latin typeface="宋体" pitchFamily="2" charset="-122"/>
            </a:endParaRP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0" y="6452991"/>
            <a:ext cx="287339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179512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★要点：器件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是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电路的基础！应熟练使用</a:t>
            </a:r>
            <a:endParaRPr lang="en-US" altLang="zh-CN" sz="2000" b="1" u="sng" dirty="0" smtClean="0">
              <a:latin typeface="+mn-ea"/>
              <a:ea typeface="+mn-ea"/>
            </a:endParaRPr>
          </a:p>
        </p:txBody>
      </p:sp>
      <p:sp>
        <p:nvSpPr>
          <p:cNvPr id="39" name="线形标注 1 38"/>
          <p:cNvSpPr/>
          <p:nvPr/>
        </p:nvSpPr>
        <p:spPr bwMode="auto">
          <a:xfrm>
            <a:off x="6660232" y="1484784"/>
            <a:ext cx="2376264" cy="288000"/>
          </a:xfrm>
          <a:prstGeom prst="borderCallout1">
            <a:avLst>
              <a:gd name="adj1" fmla="val 54140"/>
              <a:gd name="adj2" fmla="val -664"/>
              <a:gd name="adj3" fmla="val 130269"/>
              <a:gd name="adj4" fmla="val -1806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 smtClean="0">
                <a:latin typeface="宋体" pitchFamily="2" charset="-122"/>
              </a:rPr>
              <a:t>可含在有符号加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减中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8" name="Text Box 116"/>
          <p:cNvSpPr txBox="1">
            <a:spLocks noChangeArrowheads="1"/>
          </p:cNvSpPr>
          <p:nvPr/>
        </p:nvSpPr>
        <p:spPr bwMode="auto">
          <a:xfrm>
            <a:off x="971600" y="958662"/>
            <a:ext cx="684076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1" lang="zh-CN" altLang="en-US" sz="2000" b="1" dirty="0">
                <a:latin typeface="宋体" pitchFamily="2" charset="-122"/>
              </a:rPr>
              <a:t>测试</a:t>
            </a:r>
            <a:r>
              <a:rPr kumimoji="1" lang="zh-CN" altLang="en-US" sz="2000" b="1" dirty="0" smtClean="0">
                <a:latin typeface="宋体" pitchFamily="2" charset="-122"/>
              </a:rPr>
              <a:t>加减法器时，</a:t>
            </a:r>
            <a:r>
              <a:rPr kumimoji="1" lang="zh-CN" altLang="en-US" sz="2000" b="1" dirty="0">
                <a:latin typeface="宋体" pitchFamily="2" charset="-122"/>
              </a:rPr>
              <a:t>应</a:t>
            </a:r>
            <a:r>
              <a:rPr kumimoji="1" lang="zh-CN" altLang="en-US" sz="2000" b="1" dirty="0" smtClean="0">
                <a:latin typeface="宋体" pitchFamily="2" charset="-122"/>
              </a:rPr>
              <a:t>分析哪些内容？数据需几组？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40" name="Text Box 116"/>
          <p:cNvSpPr txBox="1">
            <a:spLocks noChangeArrowheads="1"/>
          </p:cNvSpPr>
          <p:nvPr/>
        </p:nvSpPr>
        <p:spPr bwMode="auto">
          <a:xfrm>
            <a:off x="981877" y="2308810"/>
            <a:ext cx="612102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1" lang="zh-CN" altLang="en-US" sz="2000" b="1" dirty="0" smtClean="0">
                <a:latin typeface="宋体" pitchFamily="2" charset="-122"/>
              </a:rPr>
              <a:t>测试</a:t>
            </a:r>
            <a:r>
              <a:rPr kumimoji="1" lang="en-US" altLang="zh-CN" sz="2000" b="1" dirty="0" smtClean="0">
                <a:latin typeface="宋体" pitchFamily="2" charset="-122"/>
              </a:rPr>
              <a:t>RAM</a:t>
            </a:r>
            <a:r>
              <a:rPr kumimoji="1" lang="zh-CN" altLang="en-US" sz="2000" b="1" dirty="0">
                <a:latin typeface="宋体" pitchFamily="2" charset="-122"/>
              </a:rPr>
              <a:t>时</a:t>
            </a:r>
            <a:r>
              <a:rPr kumimoji="1" lang="zh-CN" altLang="en-US" sz="2000" b="1" dirty="0" smtClean="0">
                <a:latin typeface="宋体" pitchFamily="2" charset="-122"/>
              </a:rPr>
              <a:t>，应分析</a:t>
            </a:r>
            <a:r>
              <a:rPr kumimoji="1" lang="zh-CN" altLang="en-US" sz="2000" b="1" dirty="0">
                <a:latin typeface="宋体" pitchFamily="2" charset="-122"/>
              </a:rPr>
              <a:t>哪些内容</a:t>
            </a:r>
            <a:r>
              <a:rPr kumimoji="1" lang="zh-CN" altLang="en-US" sz="2000" b="1" dirty="0" smtClean="0">
                <a:latin typeface="宋体" pitchFamily="2" charset="-122"/>
              </a:rPr>
              <a:t>？数据</a:t>
            </a:r>
            <a:r>
              <a:rPr kumimoji="1" lang="zh-CN" altLang="en-US" sz="2000" b="1" dirty="0">
                <a:latin typeface="宋体" pitchFamily="2" charset="-122"/>
              </a:rPr>
              <a:t>需几组</a:t>
            </a:r>
            <a:r>
              <a:rPr kumimoji="1" lang="zh-CN" altLang="en-US" sz="2000" b="1" dirty="0" smtClean="0">
                <a:latin typeface="宋体" pitchFamily="2" charset="-122"/>
              </a:rPr>
              <a:t>？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3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§</a:t>
            </a:r>
            <a:r>
              <a:rPr lang="en-US" altLang="zh-CN" sz="3200" b="1" dirty="0" smtClean="0">
                <a:latin typeface="+mn-ea"/>
                <a:ea typeface="+mn-ea"/>
              </a:rPr>
              <a:t>2 ARMv8 A64</a:t>
            </a:r>
            <a:r>
              <a:rPr lang="zh-CN" altLang="en-US" sz="3200" b="1" dirty="0" smtClean="0">
                <a:latin typeface="+mn-ea"/>
                <a:ea typeface="+mn-ea"/>
              </a:rPr>
              <a:t>指令系统介绍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179263" y="930786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ARMv8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latin typeface="+mn-ea"/>
                <a:ea typeface="+mn-ea"/>
              </a:rPr>
              <a:t>64</a:t>
            </a:r>
            <a:r>
              <a:rPr lang="zh-CN" altLang="en-US" sz="2400" b="1" dirty="0" smtClean="0">
                <a:latin typeface="+mn-ea"/>
                <a:ea typeface="+mn-ea"/>
              </a:rPr>
              <a:t>位处理器架构，支持</a:t>
            </a:r>
            <a:r>
              <a:rPr lang="en-US" altLang="zh-CN" sz="2400" b="1" dirty="0" smtClean="0"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latin typeface="+mn-ea"/>
                <a:ea typeface="+mn-ea"/>
              </a:rPr>
              <a:t>种</a:t>
            </a:r>
            <a:r>
              <a:rPr lang="zh-CN" altLang="en-US" sz="2400" b="1" u="sng" dirty="0" smtClean="0">
                <a:latin typeface="+mn-ea"/>
                <a:ea typeface="+mn-ea"/>
              </a:rPr>
              <a:t>执行状态</a:t>
            </a:r>
            <a:r>
              <a:rPr lang="zh-CN" altLang="en-US" sz="2400" b="1" baseline="30000" dirty="0" smtClean="0">
                <a:latin typeface="+mn-ea"/>
                <a:ea typeface="+mn-ea"/>
              </a:rPr>
              <a:t>①</a:t>
            </a:r>
            <a:r>
              <a:rPr lang="en-US" altLang="zh-CN" b="1" dirty="0">
                <a:latin typeface="+mn-ea"/>
              </a:rPr>
              <a:t>(</a:t>
            </a:r>
            <a:r>
              <a:rPr lang="pt-BR" altLang="zh-CN" b="1" dirty="0">
                <a:latin typeface="+mn-ea"/>
              </a:rPr>
              <a:t>AArch64</a:t>
            </a:r>
            <a:r>
              <a:rPr lang="zh-CN" altLang="en-US" b="1" dirty="0">
                <a:latin typeface="+mn-ea"/>
              </a:rPr>
              <a:t>、</a:t>
            </a:r>
            <a:r>
              <a:rPr lang="pt-BR" altLang="zh-CN" b="1" dirty="0">
                <a:latin typeface="+mn-ea"/>
              </a:rPr>
              <a:t>AArch32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zh-CN" altLang="en-US" b="1" dirty="0" smtClean="0">
                <a:latin typeface="+mn-ea"/>
                <a:ea typeface="+mn-ea"/>
              </a:rPr>
              <a:t>①</a:t>
            </a:r>
            <a:r>
              <a:rPr lang="en-US" altLang="zh-CN" b="1" dirty="0" smtClean="0">
                <a:latin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定义了寄存器、</a:t>
            </a:r>
            <a:r>
              <a:rPr lang="zh-CN" altLang="zh-CN" b="1" dirty="0" smtClean="0">
                <a:latin typeface="+mn-ea"/>
                <a:ea typeface="+mn-ea"/>
              </a:rPr>
              <a:t>指令集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zh-CN" b="1" dirty="0" smtClean="0">
                <a:latin typeface="+mn-ea"/>
                <a:ea typeface="+mn-ea"/>
              </a:rPr>
              <a:t>异常</a:t>
            </a:r>
            <a:r>
              <a:rPr lang="zh-CN" altLang="zh-CN" b="1" dirty="0">
                <a:latin typeface="+mn-ea"/>
                <a:ea typeface="+mn-ea"/>
              </a:rPr>
              <a:t>模型、虚拟存储</a:t>
            </a:r>
            <a:r>
              <a:rPr lang="zh-CN" altLang="zh-CN" b="1" dirty="0" smtClean="0">
                <a:latin typeface="+mn-ea"/>
                <a:ea typeface="+mn-ea"/>
              </a:rPr>
              <a:t>系统</a:t>
            </a:r>
            <a:r>
              <a:rPr lang="zh-CN" altLang="zh-CN" b="1" dirty="0">
                <a:latin typeface="+mn-ea"/>
                <a:ea typeface="+mn-ea"/>
              </a:rPr>
              <a:t>、编程</a:t>
            </a:r>
            <a:r>
              <a:rPr lang="zh-CN" altLang="zh-CN" b="1" dirty="0" smtClean="0">
                <a:latin typeface="+mn-ea"/>
                <a:ea typeface="+mn-ea"/>
              </a:rPr>
              <a:t>模型</a:t>
            </a:r>
            <a:r>
              <a:rPr lang="zh-CN" altLang="en-US" b="1" dirty="0" smtClean="0">
                <a:latin typeface="+mn-ea"/>
                <a:ea typeface="+mn-ea"/>
              </a:rPr>
              <a:t>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179512" y="1772816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AArch64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>
                <a:latin typeface="+mn-ea"/>
                <a:ea typeface="+mn-ea"/>
              </a:rPr>
              <a:t>寄存器结构</a:t>
            </a:r>
            <a:r>
              <a:rPr lang="zh-CN" altLang="en-US" sz="2400" b="1" dirty="0" smtClean="0">
                <a:latin typeface="+mn-ea"/>
                <a:ea typeface="+mn-ea"/>
              </a:rPr>
              <a:t>如下，支持</a:t>
            </a:r>
            <a:r>
              <a:rPr lang="en-US" altLang="zh-CN" sz="2400" b="1" dirty="0" smtClean="0">
                <a:latin typeface="+mn-ea"/>
                <a:ea typeface="+mn-ea"/>
              </a:rPr>
              <a:t>A64</a:t>
            </a:r>
            <a:r>
              <a:rPr lang="zh-CN" altLang="en-US" sz="2400" b="1" dirty="0" smtClean="0">
                <a:latin typeface="+mn-ea"/>
                <a:ea typeface="+mn-ea"/>
              </a:rPr>
              <a:t>指令集，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        </a:t>
            </a:r>
            <a:r>
              <a:rPr lang="zh-CN" altLang="en-US" sz="2400" b="1" dirty="0" smtClean="0">
                <a:latin typeface="+mn-ea"/>
                <a:ea typeface="+mn-ea"/>
              </a:rPr>
              <a:t>定义了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个异常</a:t>
            </a:r>
            <a:r>
              <a:rPr lang="zh-CN" altLang="en-US" sz="2400" b="1" dirty="0" smtClean="0">
                <a:latin typeface="+mn-ea"/>
              </a:rPr>
              <a:t>等级</a:t>
            </a:r>
            <a:r>
              <a:rPr lang="zh-CN" altLang="en-US" sz="2400" b="1" baseline="30000" dirty="0" smtClean="0">
                <a:latin typeface="+mn-ea"/>
              </a:rPr>
              <a:t>②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EL0</a:t>
            </a:r>
            <a:r>
              <a:rPr lang="zh-CN" altLang="en-US" b="1" dirty="0">
                <a:latin typeface="+mn-ea"/>
              </a:rPr>
              <a:t>～</a:t>
            </a:r>
            <a:r>
              <a:rPr lang="en-US" altLang="zh-CN" b="1" dirty="0">
                <a:latin typeface="+mn-ea"/>
              </a:rPr>
              <a:t>EL3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ea typeface="+mn-ea"/>
              </a:rPr>
              <a:t>                ②</a:t>
            </a:r>
            <a:r>
              <a:rPr lang="en-US" altLang="zh-CN" b="1" dirty="0" smtClean="0">
                <a:latin typeface="+mn-ea"/>
              </a:rPr>
              <a:t>—</a:t>
            </a:r>
            <a:r>
              <a:rPr lang="zh-CN" altLang="en-US" b="1" dirty="0" smtClean="0">
                <a:latin typeface="+mn-ea"/>
              </a:rPr>
              <a:t>如</a:t>
            </a:r>
            <a:r>
              <a:rPr lang="zh-CN" altLang="zh-CN" b="1" dirty="0" smtClean="0">
                <a:latin typeface="+mn-ea"/>
                <a:ea typeface="+mn-ea"/>
              </a:rPr>
              <a:t>应用程序</a:t>
            </a:r>
            <a:r>
              <a:rPr lang="zh-CN" altLang="en-US" b="1" dirty="0" smtClean="0">
                <a:latin typeface="+mn-ea"/>
                <a:ea typeface="+mn-ea"/>
              </a:rPr>
              <a:t>～</a:t>
            </a:r>
            <a:r>
              <a:rPr lang="pt-BR" altLang="zh-CN" b="1" dirty="0" smtClean="0">
                <a:latin typeface="+mn-ea"/>
                <a:ea typeface="+mn-ea"/>
              </a:rPr>
              <a:t>EL0</a:t>
            </a:r>
            <a:r>
              <a:rPr lang="zh-CN" altLang="zh-CN" b="1" dirty="0" smtClean="0">
                <a:latin typeface="+mn-ea"/>
                <a:ea typeface="+mn-ea"/>
              </a:rPr>
              <a:t>级，</a:t>
            </a:r>
            <a:r>
              <a:rPr lang="zh-CN" altLang="zh-CN" b="1" dirty="0">
                <a:latin typeface="+mn-ea"/>
                <a:ea typeface="+mn-ea"/>
              </a:rPr>
              <a:t>操作系统</a:t>
            </a:r>
            <a:r>
              <a:rPr lang="zh-CN" altLang="zh-CN" b="1" dirty="0" smtClean="0">
                <a:latin typeface="+mn-ea"/>
                <a:ea typeface="+mn-ea"/>
              </a:rPr>
              <a:t>内核程序</a:t>
            </a:r>
            <a:r>
              <a:rPr lang="zh-CN" altLang="en-US" b="1" dirty="0" smtClean="0">
                <a:latin typeface="+mn-ea"/>
                <a:ea typeface="+mn-ea"/>
              </a:rPr>
              <a:t>～</a:t>
            </a:r>
            <a:r>
              <a:rPr lang="pt-BR" altLang="zh-CN" b="1" dirty="0" smtClean="0">
                <a:latin typeface="+mn-ea"/>
                <a:ea typeface="+mn-ea"/>
              </a:rPr>
              <a:t>EL1</a:t>
            </a:r>
            <a:r>
              <a:rPr lang="zh-CN" altLang="zh-CN" b="1" dirty="0" smtClean="0">
                <a:latin typeface="+mn-ea"/>
                <a:ea typeface="+mn-ea"/>
              </a:rPr>
              <a:t>级，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  <a:ea typeface="+mn-ea"/>
              </a:rPr>
              <a:t>                      </a:t>
            </a:r>
            <a:r>
              <a:rPr lang="zh-CN" altLang="zh-CN" b="1" dirty="0" smtClean="0">
                <a:latin typeface="+mn-ea"/>
                <a:ea typeface="+mn-ea"/>
              </a:rPr>
              <a:t>虚拟机管理器</a:t>
            </a:r>
            <a:r>
              <a:rPr lang="zh-CN" altLang="en-US" b="1" dirty="0" smtClean="0">
                <a:latin typeface="+mn-ea"/>
                <a:ea typeface="+mn-ea"/>
              </a:rPr>
              <a:t>～</a:t>
            </a:r>
            <a:r>
              <a:rPr lang="pt-BR" altLang="zh-CN" b="1" dirty="0" smtClean="0">
                <a:latin typeface="+mn-ea"/>
                <a:ea typeface="+mn-ea"/>
              </a:rPr>
              <a:t>EL2</a:t>
            </a:r>
            <a:r>
              <a:rPr lang="zh-CN" altLang="zh-CN" b="1" dirty="0" smtClean="0">
                <a:latin typeface="+mn-ea"/>
                <a:ea typeface="+mn-ea"/>
              </a:rPr>
              <a:t>级，</a:t>
            </a:r>
            <a:r>
              <a:rPr lang="zh-CN" altLang="zh-CN" b="1" dirty="0">
                <a:latin typeface="+mn-ea"/>
                <a:ea typeface="+mn-ea"/>
              </a:rPr>
              <a:t>安全</a:t>
            </a:r>
            <a:r>
              <a:rPr lang="zh-CN" altLang="zh-CN" b="1" dirty="0" smtClean="0">
                <a:latin typeface="+mn-ea"/>
                <a:ea typeface="+mn-ea"/>
              </a:rPr>
              <a:t>监控程序</a:t>
            </a:r>
            <a:r>
              <a:rPr lang="zh-CN" altLang="en-US" b="1" dirty="0" smtClean="0">
                <a:latin typeface="+mn-ea"/>
                <a:ea typeface="+mn-ea"/>
              </a:rPr>
              <a:t>～</a:t>
            </a:r>
            <a:r>
              <a:rPr lang="pt-BR" altLang="zh-CN" b="1" dirty="0" smtClean="0">
                <a:latin typeface="+mn-ea"/>
                <a:ea typeface="+mn-ea"/>
              </a:rPr>
              <a:t>EL3</a:t>
            </a:r>
            <a:r>
              <a:rPr lang="zh-CN" altLang="zh-CN" b="1" dirty="0" smtClean="0">
                <a:latin typeface="+mn-ea"/>
                <a:ea typeface="+mn-ea"/>
              </a:rPr>
              <a:t>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70423"/>
              </p:ext>
            </p:extLst>
          </p:nvPr>
        </p:nvGraphicFramePr>
        <p:xfrm>
          <a:off x="611560" y="3501008"/>
          <a:ext cx="8280919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1584176"/>
                <a:gridCol w="648072"/>
                <a:gridCol w="6048671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类型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>
                          <a:effectLst/>
                          <a:latin typeface="+mn-ea"/>
                          <a:ea typeface="+mn-ea"/>
                          <a:cs typeface="Times New Roman"/>
                        </a:rPr>
                        <a:t>位数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描述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X0</a:t>
                      </a:r>
                      <a:r>
                        <a:rPr lang="pt-BR" sz="2000" b="1" kern="5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X30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pt-BR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ZR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64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通用寄存器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XZR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恒</a:t>
                      </a: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为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零</a:t>
                      </a:r>
                      <a:r>
                        <a:rPr 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用硬连线实现</a:t>
                      </a:r>
                      <a:r>
                        <a:rPr 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V0</a:t>
                      </a:r>
                      <a:r>
                        <a:rPr lang="pt-BR" sz="2000" b="1" kern="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V31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128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SIMD</a:t>
                      </a: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浮点寄存器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PSTATE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 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1463" indent="-2714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程序状态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寄存器</a:t>
                      </a:r>
                      <a:r>
                        <a:rPr lang="zh-CN" alt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zh-CN" alt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是一组寄存器统称</a:t>
                      </a:r>
                      <a:r>
                        <a:rPr lang="pt-BR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{NZCV, DAIF</a:t>
                      </a:r>
                      <a:r>
                        <a:rPr lang="zh-CN" alt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等</a:t>
                      </a:r>
                      <a:r>
                        <a:rPr lang="pt-BR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}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64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程序计数器，保存下条指令地址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SP_Elx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64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堆栈指针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寄存器</a:t>
                      </a:r>
                      <a:r>
                        <a:rPr lang="en-US" alt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x=0</a:t>
                      </a: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～</a:t>
                      </a:r>
                      <a:r>
                        <a:rPr 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en-US" alt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altLang="en-US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，保存堆栈指针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ELR_ELx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64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异常链接寄存器，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保存异常返回地址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SPSR_Elx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pt-BR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32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备份程序状态寄存器，保存异常发生时的</a:t>
                      </a:r>
                      <a:r>
                        <a:rPr lang="en-US" sz="2000" b="1" kern="5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PSTATE</a:t>
                      </a:r>
                      <a:r>
                        <a:rPr lang="zh-CN" sz="2000" b="1" kern="5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信息</a:t>
                      </a:r>
                      <a:endParaRPr lang="zh-CN" sz="2000" b="1" kern="5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7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23629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91"/>
          <p:cNvSpPr txBox="1">
            <a:spLocks noChangeArrowheads="1"/>
          </p:cNvSpPr>
          <p:nvPr/>
        </p:nvSpPr>
        <p:spPr bwMode="auto">
          <a:xfrm>
            <a:off x="152400" y="345237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*操作数的存放方式：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主存中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长度可           位，向量采用 </a:t>
            </a:r>
            <a:r>
              <a:rPr lang="en-US" altLang="zh-CN" sz="2400" b="1" dirty="0" smtClean="0">
                <a:latin typeface="+mn-ea"/>
              </a:rPr>
              <a:t>…</a:t>
            </a:r>
            <a:r>
              <a:rPr lang="zh-CN" altLang="en-US" sz="2400" b="1" dirty="0" smtClean="0">
                <a:latin typeface="+mn-ea"/>
                <a:ea typeface="+mn-ea"/>
              </a:rPr>
              <a:t> 方式存放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         </a:t>
            </a:r>
            <a:r>
              <a:rPr lang="zh-CN" altLang="en-US" sz="2400" b="1" dirty="0" smtClean="0">
                <a:latin typeface="+mn-ea"/>
                <a:ea typeface="+mn-ea"/>
              </a:rPr>
              <a:t>整数</a:t>
            </a:r>
            <a:r>
              <a:rPr lang="en-US" altLang="zh-CN" sz="2400" b="1" dirty="0" smtClean="0"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</a:rPr>
              <a:t>浮点数采用          方式存放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REG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中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长度可      位，</a:t>
            </a:r>
            <a:r>
              <a:rPr lang="zh-CN" altLang="en-US" sz="2400" b="1" dirty="0">
                <a:latin typeface="+mn-ea"/>
              </a:rPr>
              <a:t>采用     </a:t>
            </a:r>
            <a:r>
              <a:rPr lang="zh-CN" altLang="en-US" sz="2400" b="1" dirty="0" smtClean="0">
                <a:latin typeface="+mn-ea"/>
              </a:rPr>
              <a:t>       方式存放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通用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REG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中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长度可      位，采用            方式存放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30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一、数据表示与操作数存放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987824" y="3937731"/>
            <a:ext cx="4896544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8/16/32/64    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对齐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12</a:t>
            </a: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16  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不对齐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32/64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000" b="1" baseline="-2500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全部位</a:t>
            </a:r>
            <a:endParaRPr lang="zh-CN" altLang="en-US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95936" y="3569102"/>
            <a:ext cx="4032448" cy="1827490"/>
            <a:chOff x="3923929" y="3910990"/>
            <a:chExt cx="4032448" cy="1827490"/>
          </a:xfrm>
        </p:grpSpPr>
        <p:cxnSp>
          <p:nvCxnSpPr>
            <p:cNvPr id="42" name="直接箭头连接符 14"/>
            <p:cNvCxnSpPr/>
            <p:nvPr/>
          </p:nvCxnSpPr>
          <p:spPr>
            <a:xfrm flipH="1">
              <a:off x="3923929" y="4149080"/>
              <a:ext cx="819074" cy="216024"/>
            </a:xfrm>
            <a:prstGeom prst="straightConnector1">
              <a:avLst/>
            </a:prstGeom>
            <a:ln w="15875">
              <a:solidFill>
                <a:srgbClr val="3333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743002" y="3910990"/>
              <a:ext cx="3213375" cy="369332"/>
            </a:xfrm>
            <a:prstGeom prst="rect">
              <a:avLst/>
            </a:prstGeom>
            <a:ln w="12700">
              <a:solidFill>
                <a:srgbClr val="3333FF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</a:rPr>
                <a:t>截断</a:t>
              </a:r>
              <a:r>
                <a:rPr lang="zh-CN" altLang="en-US" b="1" dirty="0">
                  <a:latin typeface="宋体" pitchFamily="2" charset="-122"/>
                </a:rPr>
                <a:t>→</a:t>
              </a:r>
              <a:r>
                <a:rPr lang="zh-CN" altLang="en-US" b="1" dirty="0" smtClean="0">
                  <a:latin typeface="宋体" pitchFamily="2" charset="-122"/>
                </a:rPr>
                <a:t>写、读→扩展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讲义</a:t>
              </a:r>
              <a:r>
                <a:rPr lang="en-US" altLang="zh-CN" sz="1600" b="1" dirty="0" smtClean="0">
                  <a:latin typeface="宋体" pitchFamily="2" charset="-122"/>
                </a:rPr>
                <a:t>P16)</a:t>
              </a:r>
              <a:endParaRPr lang="zh-CN" altLang="en-US" dirty="0"/>
            </a:p>
          </p:txBody>
        </p:sp>
        <p:cxnSp>
          <p:nvCxnSpPr>
            <p:cNvPr id="44" name="直接箭头连接符 14"/>
            <p:cNvCxnSpPr/>
            <p:nvPr/>
          </p:nvCxnSpPr>
          <p:spPr>
            <a:xfrm flipH="1">
              <a:off x="4040957" y="4149080"/>
              <a:ext cx="702047" cy="1589400"/>
            </a:xfrm>
            <a:prstGeom prst="straightConnector1">
              <a:avLst/>
            </a:prstGeom>
            <a:ln w="15875">
              <a:solidFill>
                <a:srgbClr val="3333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Box 191"/>
          <p:cNvSpPr txBox="1">
            <a:spLocks noChangeArrowheads="1"/>
          </p:cNvSpPr>
          <p:nvPr/>
        </p:nvSpPr>
        <p:spPr bwMode="auto">
          <a:xfrm>
            <a:off x="152400" y="932096"/>
            <a:ext cx="8785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*数据的表示：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     </a:t>
            </a:r>
            <a:r>
              <a:rPr lang="zh-CN" altLang="en-US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进制及格式</a:t>
            </a: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—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           </a:t>
            </a:r>
            <a:r>
              <a:rPr lang="zh-CN" altLang="en-US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编码</a:t>
            </a: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—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           </a:t>
            </a:r>
            <a:r>
              <a:rPr lang="zh-CN" altLang="en-US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长度</a:t>
            </a: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  <a:ea typeface="+mn-ea"/>
              </a:rPr>
              <a:t>—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*硬件参数的组织：</a:t>
            </a:r>
            <a:r>
              <a:rPr lang="zh-CN" altLang="en-US" sz="2400" b="1" dirty="0" smtClean="0">
                <a:latin typeface="+mn-ea"/>
                <a:ea typeface="+mn-ea"/>
              </a:rPr>
              <a:t>机器字长为   位，存储器编址单位为  位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99992" y="3020328"/>
            <a:ext cx="4032448" cy="4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64</a:t>
            </a:r>
            <a:r>
              <a:rPr lang="en-US" altLang="zh-CN" sz="2400" b="1" dirty="0" smtClean="0">
                <a:latin typeface="宋体" pitchFamily="2" charset="-122"/>
              </a:rPr>
              <a:t>             </a:t>
            </a:r>
            <a:r>
              <a:rPr lang="en-US" altLang="zh-CN" sz="2400" b="1" baseline="-25000" dirty="0" smtClean="0">
                <a:latin typeface="宋体" pitchFamily="2" charset="-122"/>
              </a:rPr>
              <a:t>  </a:t>
            </a: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8</a:t>
            </a:r>
            <a:endParaRPr lang="zh-CN" altLang="en-US" sz="24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7" name="Text Box 191"/>
          <p:cNvSpPr txBox="1">
            <a:spLocks noChangeArrowheads="1"/>
          </p:cNvSpPr>
          <p:nvPr/>
        </p:nvSpPr>
        <p:spPr bwMode="auto">
          <a:xfrm>
            <a:off x="2672680" y="908720"/>
            <a:ext cx="557172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  整</a:t>
            </a:r>
            <a:r>
              <a:rPr lang="zh-CN" altLang="en-US" sz="2400" b="1" dirty="0" smtClean="0">
                <a:latin typeface="宋体" pitchFamily="2" charset="-122"/>
              </a:rPr>
              <a:t>数</a:t>
            </a:r>
            <a:r>
              <a:rPr lang="zh-CN" altLang="en-US" sz="2400" b="1" baseline="30000" dirty="0" smtClean="0">
                <a:latin typeface="宋体" pitchFamily="2" charset="-122"/>
              </a:rPr>
              <a:t>①</a:t>
            </a:r>
            <a:r>
              <a:rPr lang="zh-CN" altLang="en-US" sz="2400" b="1" dirty="0" smtClean="0">
                <a:latin typeface="宋体" pitchFamily="2" charset="-122"/>
              </a:rPr>
              <a:t>、    </a:t>
            </a:r>
            <a:r>
              <a:rPr lang="zh-CN" altLang="en-US" sz="2400" b="1" dirty="0">
                <a:latin typeface="宋体" pitchFamily="2" charset="-122"/>
              </a:rPr>
              <a:t>浮点数、      向量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宋体" pitchFamily="2" charset="-122"/>
                <a:ea typeface="+mn-ea"/>
              </a:rPr>
              <a:t>二进制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+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定点  </a:t>
            </a:r>
            <a:r>
              <a:rPr lang="zh-CN" altLang="en-US" sz="2200" b="1" dirty="0" smtClean="0">
                <a:latin typeface="宋体" pitchFamily="2" charset="-122"/>
              </a:rPr>
              <a:t>二进制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浮点      向量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宋体" pitchFamily="2" charset="-122"/>
                <a:ea typeface="+mn-ea"/>
              </a:rPr>
              <a:t>补码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/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无符号   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IEEE 754  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   整数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/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浮点数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latin typeface="宋体" pitchFamily="2" charset="-122"/>
                <a:ea typeface="+mn-ea"/>
              </a:rPr>
              <a:t>8/16/32/64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位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16</a:t>
            </a:r>
            <a:r>
              <a:rPr lang="en-US" altLang="zh-CN" sz="2200" b="1" dirty="0">
                <a:latin typeface="宋体" pitchFamily="2" charset="-122"/>
                <a:ea typeface="+mn-ea"/>
              </a:rPr>
              <a:t>/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32/64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位    </a:t>
            </a:r>
            <a:r>
              <a:rPr lang="en-US" altLang="zh-CN" sz="2200" b="1" dirty="0" smtClean="0">
                <a:latin typeface="宋体" pitchFamily="2" charset="-122"/>
                <a:ea typeface="+mn-ea"/>
              </a:rPr>
              <a:t>64/128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位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</a:rPr>
              <a:t>   ①</a:t>
            </a:r>
            <a:r>
              <a:rPr lang="en-US" altLang="zh-CN" b="1" dirty="0" smtClean="0">
                <a:latin typeface="+mn-ea"/>
              </a:rPr>
              <a:t>—</a:t>
            </a:r>
            <a:r>
              <a:rPr lang="zh-CN" altLang="en-US" b="1" dirty="0">
                <a:latin typeface="+mn-ea"/>
              </a:rPr>
              <a:t>包含逻辑数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整数支持逻辑运算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8" name="直接箭头连接符 14"/>
          <p:cNvCxnSpPr/>
          <p:nvPr/>
        </p:nvCxnSpPr>
        <p:spPr>
          <a:xfrm>
            <a:off x="4932040" y="4818836"/>
            <a:ext cx="864096" cy="140484"/>
          </a:xfrm>
          <a:prstGeom prst="straightConnector1">
            <a:avLst/>
          </a:prstGeom>
          <a:ln w="15875">
            <a:solidFill>
              <a:srgbClr val="FF33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843808" y="2584802"/>
            <a:ext cx="3312368" cy="493743"/>
            <a:chOff x="2843808" y="2561426"/>
            <a:chExt cx="3312368" cy="493743"/>
          </a:xfrm>
        </p:grpSpPr>
        <p:cxnSp>
          <p:nvCxnSpPr>
            <p:cNvPr id="49" name="直接箭头连接符 14"/>
            <p:cNvCxnSpPr/>
            <p:nvPr/>
          </p:nvCxnSpPr>
          <p:spPr>
            <a:xfrm flipH="1">
              <a:off x="3635896" y="2564904"/>
              <a:ext cx="477068" cy="490265"/>
            </a:xfrm>
            <a:prstGeom prst="straightConnector1">
              <a:avLst/>
            </a:prstGeom>
            <a:ln w="15875">
              <a:solidFill>
                <a:srgbClr val="FF339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4"/>
            <p:cNvCxnSpPr/>
            <p:nvPr/>
          </p:nvCxnSpPr>
          <p:spPr>
            <a:xfrm>
              <a:off x="2843808" y="2561426"/>
              <a:ext cx="3312368" cy="493743"/>
            </a:xfrm>
            <a:prstGeom prst="straightConnector1">
              <a:avLst/>
            </a:prstGeom>
            <a:ln w="15875">
              <a:solidFill>
                <a:srgbClr val="FF339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9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二、寻址方式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1" y="908720"/>
            <a:ext cx="7299920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数据寻址方式：</a:t>
            </a:r>
            <a:r>
              <a:rPr lang="en-US" altLang="zh-CN" sz="2200" b="1" dirty="0" smtClean="0">
                <a:latin typeface="宋体" pitchFamily="2" charset="-122"/>
              </a:rPr>
              <a:t>R_OPD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32/64</a:t>
            </a:r>
            <a:r>
              <a:rPr lang="zh-CN" altLang="en-US" sz="2200" b="1" dirty="0" smtClean="0">
                <a:latin typeface="宋体" pitchFamily="2" charset="-122"/>
              </a:rPr>
              <a:t>位，</a:t>
            </a:r>
            <a:r>
              <a:rPr lang="en-US" altLang="zh-CN" sz="2200" b="1" dirty="0" smtClean="0">
                <a:latin typeface="宋体" pitchFamily="2" charset="-122"/>
              </a:rPr>
              <a:t>I_OPD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12/16</a:t>
            </a:r>
            <a:r>
              <a:rPr lang="zh-CN" altLang="en-US" sz="2200" b="1" dirty="0" smtClean="0">
                <a:latin typeface="宋体" pitchFamily="2" charset="-122"/>
              </a:rPr>
              <a:t>位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16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M_OPD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8/16/32/64</a:t>
            </a:r>
            <a:r>
              <a:rPr lang="zh-CN" altLang="en-US" sz="2200" b="1" dirty="0" smtClean="0">
                <a:latin typeface="宋体" pitchFamily="2" charset="-122"/>
              </a:rPr>
              <a:t>位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寄存器寻址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立即寻址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 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  基址寻址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指令寻址方式：</a:t>
            </a:r>
            <a:r>
              <a:rPr lang="zh-CN" altLang="en-US" sz="2400" b="1" dirty="0">
                <a:latin typeface="宋体" pitchFamily="2" charset="-122"/>
              </a:rPr>
              <a:t>指令字长＝</a:t>
            </a:r>
            <a:r>
              <a:rPr lang="en-US" altLang="zh-CN" sz="2400" b="1" dirty="0">
                <a:latin typeface="宋体" pitchFamily="2" charset="-122"/>
              </a:rPr>
              <a:t>32</a:t>
            </a:r>
            <a:r>
              <a:rPr lang="zh-CN" altLang="en-US" sz="2400" b="1" dirty="0">
                <a:latin typeface="宋体" pitchFamily="2" charset="-122"/>
              </a:rPr>
              <a:t>位，故</a:t>
            </a:r>
            <a:r>
              <a:rPr lang="en-US" altLang="zh-CN" sz="2400" b="1" dirty="0">
                <a:latin typeface="宋体" pitchFamily="2" charset="-122"/>
              </a:rPr>
              <a:t>PC[1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CN" sz="2400" b="1" dirty="0">
                <a:latin typeface="宋体" pitchFamily="2" charset="-122"/>
              </a:rPr>
              <a:t>0</a:t>
            </a:r>
            <a:r>
              <a:rPr lang="en-US" altLang="zh-CN" sz="2400" b="1" dirty="0" smtClean="0">
                <a:latin typeface="宋体" pitchFamily="2" charset="-122"/>
              </a:rPr>
              <a:t>]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00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隐含</a:t>
            </a:r>
            <a:r>
              <a:rPr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寻址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 </a:t>
            </a: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PC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相对寻址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寄存器寻址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1747679"/>
            <a:ext cx="75243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OPD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(R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OPD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err="1" smtClean="0">
                <a:solidFill>
                  <a:srgbClr val="990099"/>
                </a:solidFill>
                <a:latin typeface="宋体" pitchFamily="2" charset="-122"/>
              </a:rPr>
              <a:t>ZExt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latin typeface="宋体" pitchFamily="2" charset="-122"/>
              </a:rPr>
              <a:t>不可扩展</a:t>
            </a:r>
            <a:r>
              <a:rPr lang="en-US" altLang="zh-CN" sz="2400" b="1" dirty="0" smtClean="0">
                <a:latin typeface="宋体" pitchFamily="2" charset="-122"/>
              </a:rPr>
              <a:t>EA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>
                <a:latin typeface="宋体" pitchFamily="2" charset="-122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solidFill>
                  <a:srgbClr val="990099"/>
                </a:solidFill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disp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OPD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M[EA]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       </a:t>
            </a:r>
            <a:r>
              <a:rPr lang="zh-CN" altLang="en-US" sz="2400" b="1" dirty="0" smtClean="0">
                <a:latin typeface="宋体" pitchFamily="2" charset="-122"/>
              </a:rPr>
              <a:t>可扩展</a:t>
            </a:r>
            <a:r>
              <a:rPr lang="en-US" altLang="zh-CN" sz="2400" b="1" dirty="0">
                <a:latin typeface="宋体" pitchFamily="2" charset="-122"/>
              </a:rPr>
              <a:t>EA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dirty="0">
                <a:latin typeface="宋体" pitchFamily="2" charset="-122"/>
              </a:rPr>
              <a:t>(R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solidFill>
                  <a:srgbClr val="990099"/>
                </a:solidFill>
                <a:latin typeface="宋体" pitchFamily="2" charset="-122"/>
              </a:rPr>
              <a:t>XExt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disp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或</a:t>
            </a:r>
            <a:r>
              <a:rPr lang="en-US" altLang="zh-CN" sz="2400" b="1" dirty="0" err="1">
                <a:solidFill>
                  <a:srgbClr val="990099"/>
                </a:solidFill>
                <a:latin typeface="宋体" pitchFamily="2" charset="-122"/>
              </a:rPr>
              <a:t>XExt</a:t>
            </a:r>
            <a:r>
              <a:rPr lang="en-US" altLang="zh-CN" sz="2400" b="1" dirty="0" smtClean="0">
                <a:latin typeface="宋体" pitchFamily="2" charset="-122"/>
              </a:rPr>
              <a:t>((Rm))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注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  <a:r>
              <a:rPr lang="zh-CN" altLang="en-US" sz="2000" b="1" dirty="0" smtClean="0">
                <a:latin typeface="宋体" pitchFamily="2" charset="-122"/>
              </a:rPr>
              <a:t>：</a:t>
            </a:r>
            <a:r>
              <a:rPr lang="en-US" altLang="zh-CN" sz="2000" b="1" dirty="0" err="1" smtClean="0">
                <a:latin typeface="宋体" pitchFamily="2" charset="-122"/>
              </a:rPr>
              <a:t>ZExt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SExt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XExt</a:t>
            </a:r>
            <a:r>
              <a:rPr lang="zh-CN" altLang="en-US" sz="2000" b="1" dirty="0" smtClean="0">
                <a:latin typeface="宋体" pitchFamily="2" charset="-122"/>
              </a:rPr>
              <a:t>表示零、符号、比例</a:t>
            </a:r>
            <a:r>
              <a:rPr lang="zh-CN" altLang="en-US" sz="2000" b="1" dirty="0">
                <a:latin typeface="宋体" pitchFamily="2" charset="-122"/>
              </a:rPr>
              <a:t>扩展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EA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en-US" altLang="zh-CN" sz="2000" b="1" dirty="0" smtClean="0">
                <a:latin typeface="宋体" pitchFamily="2" charset="-122"/>
              </a:rPr>
              <a:t>48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98573" y="4437112"/>
            <a:ext cx="504969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EA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(PC)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4</a:t>
            </a:r>
            <a:endParaRPr lang="en-US" altLang="zh-CN" sz="2400" b="1" dirty="0" smtClean="0">
              <a:solidFill>
                <a:srgbClr val="0033CC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EA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(PC)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disp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EA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(R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30033" y="4437112"/>
            <a:ext cx="1746423" cy="1313567"/>
            <a:chOff x="7146057" y="3843625"/>
            <a:chExt cx="1746423" cy="1313567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146057" y="3843625"/>
              <a:ext cx="1746423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←顺序</a:t>
              </a:r>
              <a:r>
                <a:rPr lang="zh-CN" altLang="en-US" sz="2000" b="1" dirty="0">
                  <a:latin typeface="宋体" pitchFamily="2" charset="-122"/>
                </a:rPr>
                <a:t>型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←转移型指令</a:t>
              </a:r>
            </a:p>
          </p:txBody>
        </p:sp>
        <p:sp>
          <p:nvSpPr>
            <p:cNvPr id="3" name="右大括号 2"/>
            <p:cNvSpPr/>
            <p:nvPr/>
          </p:nvSpPr>
          <p:spPr>
            <a:xfrm>
              <a:off x="7146057" y="4428400"/>
              <a:ext cx="90239" cy="728792"/>
            </a:xfrm>
            <a:prstGeom prst="rightBrace">
              <a:avLst>
                <a:gd name="adj1" fmla="val 25222"/>
                <a:gd name="adj2" fmla="val 47386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3" name="Text Box 116"/>
          <p:cNvSpPr txBox="1">
            <a:spLocks noChangeArrowheads="1"/>
          </p:cNvSpPr>
          <p:nvPr/>
        </p:nvSpPr>
        <p:spPr bwMode="auto">
          <a:xfrm>
            <a:off x="1341916" y="5877272"/>
            <a:ext cx="675847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>
                <a:latin typeface="宋体" pitchFamily="2" charset="-122"/>
              </a:rPr>
              <a:t>PC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zh-CN" altLang="en-US" sz="2000" b="1" dirty="0">
                <a:latin typeface="宋体" pitchFamily="2" charset="-122"/>
              </a:rPr>
              <a:t>寻址</a:t>
            </a:r>
            <a:r>
              <a:rPr lang="zh-CN" altLang="en-US" sz="2000" b="1" dirty="0" smtClean="0">
                <a:latin typeface="宋体" pitchFamily="2" charset="-122"/>
              </a:rPr>
              <a:t>方式</a:t>
            </a:r>
            <a:r>
              <a:rPr lang="zh-CN" altLang="en-US" sz="2000" b="1" dirty="0">
                <a:latin typeface="宋体" pitchFamily="2" charset="-122"/>
              </a:rPr>
              <a:t>为何</a:t>
            </a:r>
            <a:r>
              <a:rPr lang="en-US" altLang="zh-CN" sz="2000" b="1" dirty="0">
                <a:latin typeface="宋体" pitchFamily="2" charset="-122"/>
              </a:rPr>
              <a:t>&lt;&lt;2</a:t>
            </a:r>
            <a:r>
              <a:rPr lang="zh-CN" altLang="en-US" sz="2000" b="1" dirty="0">
                <a:latin typeface="宋体" pitchFamily="2" charset="-122"/>
              </a:rPr>
              <a:t>？基址寻址为何</a:t>
            </a:r>
            <a:r>
              <a:rPr lang="zh-CN" altLang="en-US" sz="2000" b="1" dirty="0" smtClean="0">
                <a:latin typeface="宋体" pitchFamily="2" charset="-122"/>
              </a:rPr>
              <a:t>不</a:t>
            </a:r>
            <a:r>
              <a:rPr lang="en-US" altLang="zh-CN" sz="2000" b="1" dirty="0" smtClean="0">
                <a:latin typeface="宋体" pitchFamily="2" charset="-122"/>
              </a:rPr>
              <a:t>&lt;&lt;2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25669"/>
              </p:ext>
            </p:extLst>
          </p:nvPr>
        </p:nvGraphicFramePr>
        <p:xfrm>
          <a:off x="683569" y="1468154"/>
          <a:ext cx="7272810" cy="3273504"/>
        </p:xfrm>
        <a:graphic>
          <a:graphicData uri="http://schemas.openxmlformats.org/drawingml/2006/table">
            <a:tbl>
              <a:tblPr firstRow="1" firstCol="1" bandRow="1"/>
              <a:tblGrid>
                <a:gridCol w="869345"/>
                <a:gridCol w="1042232"/>
                <a:gridCol w="471883"/>
                <a:gridCol w="471883"/>
                <a:gridCol w="471883"/>
                <a:gridCol w="1043459"/>
                <a:gridCol w="471883"/>
                <a:gridCol w="691552"/>
                <a:gridCol w="869345"/>
                <a:gridCol w="869345"/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15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Rm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shamt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baseline="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21       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ALU_Imme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baseline="-250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12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en-US" sz="1600" kern="100" baseline="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baseline="-250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DT_Addr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op2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25 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                   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BR_Addr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kern="100" baseline="-250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23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        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COND_BR </a:t>
                      </a: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      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</a:t>
                      </a:r>
                      <a:r>
                        <a:rPr lang="en-US" sz="16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IM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MOV_Imme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三、指令格式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923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种类：</a:t>
            </a:r>
            <a:r>
              <a:rPr lang="zh-CN" altLang="en-US" sz="2400" b="1" dirty="0" smtClean="0">
                <a:latin typeface="宋体" pitchFamily="2" charset="-122"/>
              </a:rPr>
              <a:t>共</a:t>
            </a:r>
            <a:r>
              <a:rPr lang="en-US" altLang="zh-CN" sz="2400" b="1" dirty="0" smtClean="0">
                <a:latin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</a:rPr>
              <a:t>种，定长指令字结构（</a:t>
            </a:r>
            <a:r>
              <a:rPr lang="en-US" altLang="zh-CN" sz="2400" b="1" dirty="0" smtClean="0">
                <a:latin typeface="宋体" pitchFamily="2" charset="-122"/>
              </a:rPr>
              <a:t>32</a:t>
            </a:r>
            <a:r>
              <a:rPr lang="zh-CN" altLang="en-US" sz="2400" b="1" dirty="0" smtClean="0">
                <a:latin typeface="宋体" pitchFamily="2" charset="-122"/>
              </a:rPr>
              <a:t>位）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388" y="479715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操作码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扩展编码，目的</a:t>
            </a:r>
            <a:r>
              <a:rPr lang="en-US" altLang="zh-CN" sz="2400" b="1" dirty="0" smtClean="0">
                <a:latin typeface="宋体" pitchFamily="2" charset="-122"/>
              </a:rPr>
              <a:t>OPD</a:t>
            </a:r>
            <a:r>
              <a:rPr lang="zh-CN" altLang="en-US" sz="2400" b="1" dirty="0" smtClean="0">
                <a:latin typeface="宋体" pitchFamily="2" charset="-122"/>
              </a:rPr>
              <a:t>位置、地址码个数</a:t>
            </a:r>
            <a:r>
              <a:rPr lang="zh-CN" altLang="en-US" sz="2400" b="1" u="sng" dirty="0" smtClean="0">
                <a:latin typeface="宋体" pitchFamily="2" charset="-122"/>
              </a:rPr>
              <a:t>隐式</a:t>
            </a:r>
            <a:r>
              <a:rPr lang="zh-CN" altLang="en-US" sz="2400" b="1" dirty="0" smtClean="0">
                <a:latin typeface="宋体" pitchFamily="2" charset="-122"/>
              </a:rPr>
              <a:t>表示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地址码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寻址方式位</a:t>
            </a:r>
            <a:r>
              <a:rPr lang="zh-CN" altLang="en-US" sz="2400" b="1" u="sng" dirty="0" smtClean="0">
                <a:latin typeface="宋体" pitchFamily="2" charset="-122"/>
              </a:rPr>
              <a:t>隐式</a:t>
            </a:r>
            <a:r>
              <a:rPr lang="zh-CN" altLang="en-US" sz="2400" b="1" dirty="0" smtClean="0">
                <a:latin typeface="宋体" pitchFamily="2" charset="-122"/>
              </a:rPr>
              <a:t>表示</a:t>
            </a:r>
            <a:endParaRPr lang="en-US" altLang="zh-CN" sz="24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512" y="980728"/>
            <a:ext cx="8785101" cy="381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3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*教学方式：</a:t>
            </a:r>
            <a:r>
              <a:rPr lang="zh-CN" altLang="en-US" b="1" dirty="0" smtClean="0">
                <a:latin typeface="宋体" pitchFamily="2" charset="-122"/>
              </a:rPr>
              <a:t>理论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＋实验</a:t>
            </a:r>
            <a:r>
              <a:rPr lang="en-US" altLang="zh-CN" sz="2000" b="1" dirty="0" smtClean="0">
                <a:latin typeface="宋体" pitchFamily="2" charset="-122"/>
              </a:rPr>
              <a:t>(24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3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*参考教材：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457200" indent="-457200">
              <a:lnSpc>
                <a:spcPct val="13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任</a:t>
            </a:r>
            <a:r>
              <a:rPr lang="zh-CN" altLang="en-US" b="1" dirty="0">
                <a:latin typeface="宋体" pitchFamily="2" charset="-122"/>
              </a:rPr>
              <a:t>国林</a:t>
            </a:r>
            <a:r>
              <a:rPr lang="en-US" altLang="zh-CN" b="1" dirty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</a:t>
            </a:r>
            <a:r>
              <a:rPr lang="zh-CN" altLang="en-US" b="1" dirty="0" smtClean="0">
                <a:latin typeface="宋体" pitchFamily="2" charset="-122"/>
              </a:rPr>
              <a:t>成原理专题实践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2021</a:t>
            </a:r>
            <a:r>
              <a:rPr lang="zh-CN" altLang="en-US" b="1" dirty="0" smtClean="0">
                <a:latin typeface="宋体" pitchFamily="2" charset="-122"/>
              </a:rPr>
              <a:t>版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，自编讲义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3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 任国林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第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版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，电子工业出版社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3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*先修课程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3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*教学安排：</a:t>
            </a: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</a:rPr>
              <a:t>理论课</a:t>
            </a:r>
            <a:r>
              <a:rPr lang="en-US" altLang="zh-CN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 marL="457200" indent="-457200">
              <a:lnSpc>
                <a:spcPct val="13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  <a:latin typeface="宋体" pitchFamily="2" charset="-122"/>
              </a:rPr>
              <a:t>           </a:t>
            </a: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</a:rPr>
              <a:t>实验课</a:t>
            </a:r>
            <a:r>
              <a:rPr lang="en-US" altLang="zh-CN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467295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6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※ </a:t>
            </a:r>
            <a:r>
              <a:rPr kumimoji="1" lang="zh-CN" altLang="en-US" sz="26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教学安排</a:t>
            </a:r>
            <a:endParaRPr kumimoji="1" lang="zh-CN" altLang="en-US" sz="26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Text Box 191"/>
          <p:cNvSpPr txBox="1">
            <a:spLocks noChangeArrowheads="1"/>
          </p:cNvSpPr>
          <p:nvPr/>
        </p:nvSpPr>
        <p:spPr bwMode="auto">
          <a:xfrm>
            <a:off x="3347739" y="3645024"/>
            <a:ext cx="5472733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第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周</a:t>
            </a:r>
            <a:r>
              <a:rPr lang="zh-CN" altLang="en-US" sz="2400" b="1" dirty="0">
                <a:latin typeface="+mn-ea"/>
              </a:rPr>
              <a:t>～</a:t>
            </a:r>
            <a:r>
              <a:rPr lang="zh-CN" altLang="en-US" sz="2400" b="1" dirty="0" smtClean="0">
                <a:latin typeface="+mn-ea"/>
              </a:rPr>
              <a:t>第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周，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学时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zh-CN" altLang="en-US" sz="2400" b="1" dirty="0" smtClean="0">
                <a:latin typeface="+mn-ea"/>
              </a:rPr>
              <a:t>次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共</a:t>
            </a: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次</a:t>
            </a: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第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周～第</a:t>
            </a:r>
            <a:r>
              <a:rPr lang="en-US" altLang="zh-CN" sz="2400" b="1" dirty="0" smtClean="0"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latin typeface="+mn-ea"/>
                <a:ea typeface="+mn-ea"/>
              </a:rPr>
              <a:t>周，</a:t>
            </a:r>
            <a:r>
              <a:rPr lang="en-US" altLang="zh-CN" sz="2400" b="1" dirty="0" smtClean="0"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latin typeface="+mn-ea"/>
                <a:ea typeface="+mn-ea"/>
              </a:rPr>
              <a:t>学时</a:t>
            </a:r>
            <a:r>
              <a:rPr lang="en-US" altLang="zh-CN" sz="2400" b="1" dirty="0" smtClean="0"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</a:rPr>
              <a:t>次、共</a:t>
            </a:r>
            <a:r>
              <a:rPr lang="en-US" altLang="zh-CN" sz="2400" b="1" dirty="0" smtClean="0">
                <a:latin typeface="+mn-ea"/>
                <a:ea typeface="+mn-ea"/>
              </a:rPr>
              <a:t>6</a:t>
            </a:r>
            <a:r>
              <a:rPr lang="zh-CN" altLang="en-US" sz="2400" b="1" dirty="0" smtClean="0">
                <a:latin typeface="+mn-ea"/>
                <a:ea typeface="+mn-ea"/>
              </a:rPr>
              <a:t>次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课外需要预习、提前实现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0" name="Text Box 349"/>
          <p:cNvSpPr txBox="1">
            <a:spLocks noChangeArrowheads="1"/>
          </p:cNvSpPr>
          <p:nvPr/>
        </p:nvSpPr>
        <p:spPr bwMode="auto">
          <a:xfrm>
            <a:off x="1259632" y="5230941"/>
            <a:ext cx="5976664" cy="461665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课程群：</a:t>
            </a:r>
            <a:r>
              <a:rPr lang="zh-CN" altLang="en-US" sz="2200" b="1" dirty="0" smtClean="0">
                <a:latin typeface="宋体" pitchFamily="2" charset="-122"/>
              </a:rPr>
              <a:t>名称</a:t>
            </a:r>
            <a:r>
              <a:rPr lang="en-US" altLang="zh-CN" sz="2200" b="1" dirty="0" smtClean="0">
                <a:latin typeface="宋体" pitchFamily="2" charset="-122"/>
              </a:rPr>
              <a:t>COD-2021</a:t>
            </a:r>
            <a:r>
              <a:rPr lang="zh-CN" altLang="en-US" sz="2200" b="1" dirty="0" smtClean="0">
                <a:latin typeface="宋体" pitchFamily="2" charset="-122"/>
              </a:rPr>
              <a:t>，群号</a:t>
            </a:r>
            <a:r>
              <a:rPr lang="en-US" altLang="zh-CN" sz="2400" b="1" dirty="0" smtClean="0">
                <a:latin typeface="+mn-ea"/>
                <a:ea typeface="+mn-ea"/>
              </a:rPr>
              <a:t>796577283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0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四、指令功能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263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指令类型：</a:t>
            </a:r>
            <a:r>
              <a:rPr lang="zh-CN" altLang="en-US" sz="2400" b="1" dirty="0" smtClean="0">
                <a:latin typeface="宋体" pitchFamily="2" charset="-122"/>
              </a:rPr>
              <a:t>数据处理、数据传送、分支、异常产生、系统操作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49147"/>
              </p:ext>
            </p:extLst>
          </p:nvPr>
        </p:nvGraphicFramePr>
        <p:xfrm>
          <a:off x="395536" y="1772816"/>
          <a:ext cx="8496945" cy="4670248"/>
        </p:xfrm>
        <a:graphic>
          <a:graphicData uri="http://schemas.openxmlformats.org/drawingml/2006/table">
            <a:tbl>
              <a:tblPr/>
              <a:tblGrid>
                <a:gridCol w="792088"/>
                <a:gridCol w="3816425"/>
                <a:gridCol w="1296144"/>
                <a:gridCol w="216024"/>
                <a:gridCol w="1152128"/>
                <a:gridCol w="576064"/>
                <a:gridCol w="648072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r>
                        <a:rPr lang="en-US" altLang="zh-CN" sz="1800" b="1" kern="1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SUBI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SUBI</a:t>
                      </a:r>
                      <a:r>
                        <a:rPr lang="en-US" altLang="zh-CN" sz="1800" b="1" kern="1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(Rn)&amp;ZExt(Imm12)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ANDIS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(Rn)&amp;ZExt(Imm12)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ORRI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(Rn)|ZExt(Imm12)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EORI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pt-BR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  <a:sym typeface="Symbol"/>
                        </a:rPr>
                        <a:t>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LSL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(Rn)&lt;&lt;</a:t>
                      </a:r>
                      <a:r>
                        <a:rPr lang="pt-BR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Immr=64-Imm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Imms=63-Imm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Immr:Imms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LSR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(Rn)&gt;&gt;</a:t>
                      </a:r>
                      <a:r>
                        <a:rPr lang="pt-BR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，逻辑</a:t>
                      </a:r>
                      <a:r>
                        <a:rPr lang="zh-CN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右移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Immr:111111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6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ASR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(Rn)&gt;&gt;</a:t>
                      </a:r>
                      <a:r>
                        <a:rPr lang="pt-BR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算术右移</a:t>
                      </a: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Immr:111111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MOVZ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ZExt(Imm16)&lt;&lt;(hw*16)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hw=0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110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101:hw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Imm16</a:t>
                      </a:r>
                      <a:endParaRPr lang="zh-CN" altLang="zh-CN" sz="1800" b="0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MOVK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((Rd)&amp;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(FFFF&lt;&lt;(hw*16)))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|(Imm16&lt;&lt;(hw*16))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b="1" dirty="0" err="1" smtClean="0">
                          <a:latin typeface="宋体" pitchFamily="2" charset="-122"/>
                        </a:rPr>
                        <a:t>Imm</a:t>
                      </a:r>
                      <a:r>
                        <a:rPr lang="zh-CN" altLang="en-US" b="1" dirty="0" smtClean="0">
                          <a:latin typeface="宋体" pitchFamily="2" charset="-122"/>
                        </a:rPr>
                        <a:t>嵌入</a:t>
                      </a:r>
                      <a:r>
                        <a:rPr lang="en-US" altLang="zh-CN" b="1" dirty="0" smtClean="0">
                          <a:latin typeface="宋体" pitchFamily="2" charset="-122"/>
                        </a:rPr>
                        <a:t>Rd</a:t>
                      </a:r>
                      <a:endParaRPr lang="zh-CN" altLang="en-US" b="1" dirty="0" smtClean="0">
                        <a:latin typeface="宋体" pitchFamily="2" charset="-122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101:hw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Imm16</a:t>
                      </a:r>
                      <a:endParaRPr lang="zh-CN" altLang="zh-CN" sz="1800" b="0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-14066" y="2132856"/>
            <a:ext cx="409602" cy="4392488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12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60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79263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数据处理指令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(I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400" b="1" dirty="0">
                <a:latin typeface="宋体" pitchFamily="2" charset="-122"/>
              </a:rPr>
              <a:t>算术、逻辑、移位、</a:t>
            </a:r>
            <a:r>
              <a:rPr lang="zh-CN" altLang="en-US" sz="2400" b="1" dirty="0" smtClean="0">
                <a:latin typeface="宋体" pitchFamily="2" charset="-122"/>
              </a:rPr>
              <a:t>赋值</a:t>
            </a:r>
            <a:r>
              <a:rPr lang="zh-CN" altLang="en-US" sz="2400" b="1" dirty="0">
                <a:latin typeface="宋体" pitchFamily="2" charset="-122"/>
              </a:rPr>
              <a:t>等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26" name="线形标注 1 25"/>
          <p:cNvSpPr/>
          <p:nvPr/>
        </p:nvSpPr>
        <p:spPr bwMode="auto">
          <a:xfrm>
            <a:off x="6660232" y="6509487"/>
            <a:ext cx="574677" cy="288000"/>
          </a:xfrm>
          <a:prstGeom prst="borderCallout1">
            <a:avLst>
              <a:gd name="adj1" fmla="val 54140"/>
              <a:gd name="adj2" fmla="val -664"/>
              <a:gd name="adj3" fmla="val -128266"/>
              <a:gd name="adj4" fmla="val -8151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拼接</a:t>
            </a:r>
          </a:p>
        </p:txBody>
      </p:sp>
      <p:sp>
        <p:nvSpPr>
          <p:cNvPr id="2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18091"/>
              </p:ext>
            </p:extLst>
          </p:nvPr>
        </p:nvGraphicFramePr>
        <p:xfrm>
          <a:off x="395536" y="836712"/>
          <a:ext cx="8496944" cy="5256834"/>
        </p:xfrm>
        <a:graphic>
          <a:graphicData uri="http://schemas.openxmlformats.org/drawingml/2006/table">
            <a:tbl>
              <a:tblPr/>
              <a:tblGrid>
                <a:gridCol w="864096"/>
                <a:gridCol w="3528392"/>
                <a:gridCol w="1440160"/>
                <a:gridCol w="675861"/>
                <a:gridCol w="836307"/>
                <a:gridCol w="557065"/>
                <a:gridCol w="595063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r>
                        <a:rPr lang="en-US" altLang="zh-CN" sz="1800" b="1" kern="1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(Rn)-(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1100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r>
                        <a:rPr lang="en-US" altLang="zh-CN" sz="1800" b="1" kern="1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(Rn)-(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SMULH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((Rn)*(Rm))</a:t>
                      </a:r>
                      <a:r>
                        <a:rPr lang="en-US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127</a:t>
                      </a:r>
                      <a:r>
                        <a:rPr lang="pt-BR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，有符号乘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UMULH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((Rn)*(Rm))</a:t>
                      </a:r>
                      <a:r>
                        <a:rPr lang="en-US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127</a:t>
                      </a:r>
                      <a:r>
                        <a:rPr lang="pt-BR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kern="12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，无符号乘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MUL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((Rn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)*(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63</a:t>
                      </a:r>
                      <a:r>
                        <a:rPr lang="pt-BR" sz="1800" b="1" kern="100" baseline="-18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，乘法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UDIV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)/(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，无符号</a:t>
                      </a:r>
                      <a:r>
                        <a:rPr 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除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000010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SDIV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)/(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，有符号</a:t>
                      </a:r>
                      <a:r>
                        <a:rPr 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除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Rd</a:t>
                      </a:r>
                      <a:r>
                        <a:rPr 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</a:t>
                      </a:r>
                      <a:r>
                        <a:rPr lang="pt-BR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)&amp;(</a:t>
                      </a:r>
                      <a:r>
                        <a:rPr lang="pt-BR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</a:t>
                      </a:r>
                      <a:endParaRPr lang="zh-CN" sz="1800" b="1" kern="100" baseline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000000</a:t>
                      </a:r>
                      <a:endParaRPr 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r>
                        <a:rPr lang="en-US" altLang="zh-CN" sz="1800" b="1" kern="10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baseline="0" dirty="0" smtClean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baseline="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1110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 smtClean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 smtClean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ORR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Rd</a:t>
                      </a:r>
                      <a:r>
                        <a:rPr lang="zh-CN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r>
                        <a:rPr lang="en-US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|</a:t>
                      </a:r>
                      <a:r>
                        <a:rPr lang="pt-BR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endParaRPr lang="zh-CN" altLang="zh-CN" sz="1800" b="1" kern="100" baseline="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 smtClean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 smtClean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EOR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Rd</a:t>
                      </a:r>
                      <a:r>
                        <a:rPr lang="zh-CN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r>
                        <a:rPr lang="pt-BR" altLang="zh-CN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  <a:sym typeface="Symbol"/>
                        </a:rPr>
                        <a:t></a:t>
                      </a:r>
                      <a:r>
                        <a:rPr lang="pt-BR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 smtClean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 smtClean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LSLV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(Rn)&lt;&lt;</a:t>
                      </a:r>
                      <a:r>
                        <a:rPr lang="pt-BR" sz="1800" b="1" kern="100" baseline="-180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，逻辑左移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001000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LSRV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(Rn)&gt;&gt;</a:t>
                      </a:r>
                      <a:r>
                        <a:rPr lang="pt-BR" sz="1800" b="1" kern="10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，逻辑右移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001001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ASRV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(Rn)&gt;&gt;</a:t>
                      </a:r>
                      <a:r>
                        <a:rPr lang="pt-BR" sz="1800" b="1" kern="100" baseline="-180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，算术右移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注：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UDIV/SDIV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中，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(Rm)=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时，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Rd=0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；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332656"/>
            <a:ext cx="8884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数据处理指令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(R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</a:rPr>
              <a:t>算术</a:t>
            </a:r>
            <a:r>
              <a:rPr lang="zh-CN" altLang="en-US" sz="2400" b="1" dirty="0">
                <a:latin typeface="宋体" pitchFamily="2" charset="-122"/>
              </a:rPr>
              <a:t>、逻辑、</a:t>
            </a:r>
            <a:r>
              <a:rPr lang="zh-CN" altLang="en-US" sz="2400" b="1" dirty="0" smtClean="0">
                <a:latin typeface="宋体" pitchFamily="2" charset="-122"/>
              </a:rPr>
              <a:t>移位功能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-14066" y="1124744"/>
            <a:ext cx="409602" cy="46805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15664"/>
              </p:ext>
            </p:extLst>
          </p:nvPr>
        </p:nvGraphicFramePr>
        <p:xfrm>
          <a:off x="395536" y="836712"/>
          <a:ext cx="8496944" cy="3765912"/>
        </p:xfrm>
        <a:graphic>
          <a:graphicData uri="http://schemas.openxmlformats.org/drawingml/2006/table">
            <a:tbl>
              <a:tblPr/>
              <a:tblGrid>
                <a:gridCol w="792088"/>
                <a:gridCol w="4032449"/>
                <a:gridCol w="1440160"/>
                <a:gridCol w="1008111"/>
                <a:gridCol w="360040"/>
                <a:gridCol w="432048"/>
                <a:gridCol w="432048"/>
              </a:tblGrid>
              <a:tr h="361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Mem[(Rn),64]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11111011111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Mem[(Rn),64]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Rt)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Rs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(WrOK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)?1:0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Rs:011111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UR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ZExt(Mem[(Rn)+SExt(Imm9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), 8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])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LDURH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ZExt(Mem[(Rn)+SExt(Imm9),16])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0111</a:t>
                      </a:r>
                      <a:r>
                        <a:rPr lang="pt-BR" sz="1800" b="1" kern="100" dirty="0" smtClean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 smtClean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W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SExt(Mem[(Rn)+SExt(Imm9),32])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), 8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pt-BR" sz="1800" b="1" kern="100" baseline="-18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STURH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Mem[(Rn)+SExt(Imm9),16]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STURW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Mem[(Rn)+SExt(Imm9),32]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27">
                <a:tc gridSpan="7">
                  <a:txBody>
                    <a:bodyPr/>
                    <a:lstStyle/>
                    <a:p>
                      <a:pPr algn="l"/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注：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</a:t>
                      </a:r>
                      <a:r>
                        <a:rPr lang="en-US" altLang="zh-CN" sz="1800" b="1" kern="100" dirty="0" err="1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x,y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]—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从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单元起访问</a:t>
                      </a:r>
                      <a:r>
                        <a:rPr lang="en-US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y</a:t>
                      </a: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位数据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332656"/>
            <a:ext cx="8884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数据传送指令：</a:t>
            </a:r>
            <a:r>
              <a:rPr lang="zh-CN" altLang="en-US" sz="2400" b="1" dirty="0" smtClean="0">
                <a:latin typeface="宋体" pitchFamily="2" charset="-122"/>
              </a:rPr>
              <a:t>互斥存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取、常规存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取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不可扩展基址寻址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-14066" y="1844824"/>
            <a:ext cx="409602" cy="2448272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 </a:t>
            </a: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60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67591"/>
              </p:ext>
            </p:extLst>
          </p:nvPr>
        </p:nvGraphicFramePr>
        <p:xfrm>
          <a:off x="395536" y="836712"/>
          <a:ext cx="8568951" cy="5400600"/>
        </p:xfrm>
        <a:graphic>
          <a:graphicData uri="http://schemas.openxmlformats.org/drawingml/2006/table">
            <a:tbl>
              <a:tblPr/>
              <a:tblGrid>
                <a:gridCol w="792087"/>
                <a:gridCol w="3528392"/>
                <a:gridCol w="936104"/>
                <a:gridCol w="216024"/>
                <a:gridCol w="288032"/>
                <a:gridCol w="675861"/>
                <a:gridCol w="836307"/>
                <a:gridCol w="504056"/>
                <a:gridCol w="792088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CMP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NZCV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</a:t>
                      </a:r>
                      <a:endParaRPr lang="en-US" sz="18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 (Rn)-(Rm):nzcv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0:cond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CMPI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NZCV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342900"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Rn)-ZExt(Imm5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):nzcv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Imm5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cond:10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0:cond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CSEL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(Rn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):(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CSINC</a:t>
                      </a:r>
                      <a:endParaRPr lang="zh-CN" altLang="zh-CN" sz="18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))?</a:t>
                      </a:r>
                      <a:r>
                        <a:rPr lang="pt-BR" sz="1800" b="1" kern="10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):(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Rm)+1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(PC)+SExt(Imm26: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pt-BR" altLang="zh-CN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endParaRPr lang="zh-CN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120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Imm26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BL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R30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(PC)+4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(PC)+SExt(Imm26:00)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pt-BR" altLang="zh-CN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endParaRPr lang="zh-CN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120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Imm26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BR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11111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CBZ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((Rt)=0) </a:t>
                      </a:r>
                      <a:endParaRPr lang="pt-BR" sz="18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CBNZ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((Rt)</a:t>
                      </a:r>
                      <a:r>
                        <a:rPr lang="pt-BR" sz="18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0) </a:t>
                      </a:r>
                      <a:endParaRPr lang="pt-BR" sz="18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)+SExt(Imm19:00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zh-CN" alt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B.cond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(Hold(cond)) </a:t>
                      </a:r>
                      <a:endParaRPr lang="pt-BR" sz="18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</a:t>
                      </a:r>
                      <a:r>
                        <a:rPr lang="pt-BR" sz="18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r>
                        <a:rPr lang="pt-BR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0:cond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697">
                <a:tc gridSpan="9">
                  <a:txBody>
                    <a:bodyPr/>
                    <a:lstStyle/>
                    <a:p>
                      <a:pPr algn="l"/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注：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cond[3</a:t>
                      </a:r>
                      <a:r>
                        <a:rPr lang="pt-BR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1]</a:t>
                      </a: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＝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pt-BR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zh-CN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表示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C/N/V/C·Z#/N=V/N=V·Z#/1</a:t>
                      </a:r>
                      <a:endParaRPr lang="zh-CN" altLang="zh-CN" sz="1800" b="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cond[0]</a:t>
                      </a: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＝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0/1</a:t>
                      </a:r>
                      <a:r>
                        <a:rPr lang="zh-CN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表示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PSTATE.NZCV</a:t>
                      </a:r>
                      <a:r>
                        <a:rPr lang="zh-CN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是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否满足条件时</a:t>
                      </a:r>
                      <a:r>
                        <a:rPr lang="pt-BR" altLang="zh-CN" sz="1800" b="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Hold=1</a:t>
                      </a:r>
                      <a:endParaRPr lang="zh-CN" altLang="zh-CN" sz="18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332656"/>
            <a:ext cx="888409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分支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zh-CN" altLang="en-US" sz="2400" b="1" spc="-70" dirty="0" smtClean="0">
                <a:latin typeface="宋体" pitchFamily="2" charset="-122"/>
              </a:rPr>
              <a:t>条件比较，条件选择，条件转移，跳转、调用、返回</a:t>
            </a:r>
            <a:endParaRPr lang="en-US" altLang="zh-CN" sz="2400" b="1" spc="-70" dirty="0" smtClean="0">
              <a:latin typeface="宋体" pitchFamily="2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-14066" y="2276872"/>
            <a:ext cx="409602" cy="3312368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ctr"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 </a:t>
            </a: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 smtClean="0">
                <a:latin typeface="宋体" pitchFamily="2" charset="-122"/>
              </a:rPr>
              <a:t>√</a:t>
            </a:r>
            <a:endParaRPr lang="en-US" altLang="zh-CN" b="1" dirty="0">
              <a:latin typeface="宋体" pitchFamily="2" charset="-122"/>
            </a:endParaRPr>
          </a:p>
          <a:p>
            <a:pPr algn="ctr">
              <a:spcBef>
                <a:spcPts val="60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3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§3 </a:t>
            </a:r>
            <a:r>
              <a:rPr lang="zh-CN" altLang="en-US" sz="3200" b="1" dirty="0" smtClean="0">
                <a:latin typeface="+mn-ea"/>
                <a:ea typeface="+mn-ea"/>
              </a:rPr>
              <a:t>模型机主机设计过程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105273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一、课程设计要求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6375" y="1557947"/>
            <a:ext cx="731795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*设计目标：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ARMv8 A64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指令集</a:t>
            </a:r>
            <a:r>
              <a:rPr lang="zh-CN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的模型机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主机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设计要求：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CPU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功能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 CPU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结构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主存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</p:txBody>
      </p:sp>
      <p:sp>
        <p:nvSpPr>
          <p:cNvPr id="9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2267744" y="2420888"/>
            <a:ext cx="6876256" cy="330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14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条指令</a:t>
            </a:r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已指定</a:t>
            </a:r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pt-BR" altLang="zh-CN" sz="2400" b="1" u="sng" spc="-50" dirty="0" smtClean="0">
                <a:latin typeface="+mn-ea"/>
                <a:ea typeface="+mn-ea"/>
              </a:rPr>
              <a:t>MMU</a:t>
            </a:r>
            <a:r>
              <a:rPr lang="zh-CN" altLang="en-US" sz="2400" b="1" spc="-50" dirty="0" smtClean="0">
                <a:latin typeface="+mn-ea"/>
                <a:ea typeface="+mn-ea"/>
              </a:rPr>
              <a:t>采用实地址管理方式，</a:t>
            </a: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不支持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异常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中断处理</a:t>
            </a:r>
            <a:endParaRPr lang="en-US" altLang="zh-CN" sz="20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spc="-50" dirty="0" smtClean="0">
                <a:latin typeface="+mn-ea"/>
                <a:ea typeface="+mn-ea"/>
                <a:cs typeface="Times New Roman" panose="02020603050405020304" pitchFamily="18" charset="0"/>
              </a:rPr>
              <a:t>指令周期</a:t>
            </a:r>
            <a:r>
              <a:rPr lang="zh-CN" altLang="en-US" sz="2400" b="1" spc="-50" dirty="0" smtClean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zh-CN" sz="2400" b="1" spc="-50" dirty="0" smtClean="0">
                <a:latin typeface="+mn-ea"/>
                <a:ea typeface="+mn-ea"/>
              </a:rPr>
              <a:t>单</a:t>
            </a:r>
            <a:r>
              <a:rPr lang="zh-CN" altLang="en-US" sz="2400" b="1" spc="-50" dirty="0" smtClean="0">
                <a:latin typeface="+mn-ea"/>
                <a:ea typeface="+mn-ea"/>
              </a:rPr>
              <a:t>周期</a:t>
            </a:r>
            <a:r>
              <a:rPr lang="en-US" altLang="zh-CN" sz="2400" b="1" spc="-50" dirty="0" smtClean="0">
                <a:solidFill>
                  <a:srgbClr val="FF3399"/>
                </a:solidFill>
                <a:latin typeface="+mn-ea"/>
                <a:ea typeface="+mn-ea"/>
              </a:rPr>
              <a:t>/</a:t>
            </a:r>
            <a:r>
              <a:rPr lang="zh-CN" altLang="en-US" sz="2400" b="1" spc="-50" dirty="0" smtClean="0">
                <a:latin typeface="+mn-ea"/>
                <a:ea typeface="+mn-ea"/>
              </a:rPr>
              <a:t>多</a:t>
            </a:r>
            <a:r>
              <a:rPr lang="zh-CN" altLang="zh-CN" sz="2400" b="1" spc="-50" dirty="0" smtClean="0">
                <a:latin typeface="+mn-ea"/>
                <a:ea typeface="+mn-ea"/>
              </a:rPr>
              <a:t>周期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r>
              <a:rPr lang="zh-CN" altLang="en-US" sz="2400" b="1" u="sng" spc="-50" dirty="0" smtClean="0">
                <a:latin typeface="+mn-ea"/>
                <a:ea typeface="+mn-ea"/>
              </a:rPr>
              <a:t>存储器</a:t>
            </a:r>
            <a:r>
              <a:rPr lang="zh-CN" altLang="en-US" sz="2400" b="1" spc="-50" dirty="0" smtClean="0">
                <a:latin typeface="+mn-ea"/>
                <a:ea typeface="+mn-ea"/>
              </a:rPr>
              <a:t>为哈佛结构，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sz="2400" b="1" u="sng" spc="-50" dirty="0" smtClean="0">
                <a:latin typeface="+mn-ea"/>
                <a:ea typeface="+mn-ea"/>
              </a:rPr>
              <a:t>数据通路</a:t>
            </a:r>
            <a:r>
              <a:rPr lang="zh-CN" altLang="en-US" sz="2400" b="1" spc="-50" dirty="0" smtClean="0">
                <a:latin typeface="+mn-ea"/>
                <a:ea typeface="+mn-ea"/>
              </a:rPr>
              <a:t>为专用结构</a:t>
            </a:r>
            <a:r>
              <a:rPr lang="en-US" altLang="zh-CN" b="1" spc="-50" dirty="0" smtClean="0">
                <a:latin typeface="+mn-ea"/>
                <a:ea typeface="+mn-ea"/>
              </a:rPr>
              <a:t>(</a:t>
            </a:r>
            <a:r>
              <a:rPr lang="zh-CN" altLang="en-US" b="1" spc="-50" dirty="0" smtClean="0">
                <a:latin typeface="+mn-ea"/>
                <a:ea typeface="+mn-ea"/>
              </a:rPr>
              <a:t>即点点结构</a:t>
            </a:r>
            <a:r>
              <a:rPr lang="en-US" altLang="zh-CN" b="1" spc="-50" dirty="0" smtClean="0">
                <a:latin typeface="+mn-ea"/>
                <a:ea typeface="+mn-ea"/>
              </a:rPr>
              <a:t>)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 marL="3233738" indent="-3233738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b="1" u="sng" spc="-50" dirty="0" smtClean="0">
                <a:latin typeface="+mn-ea"/>
                <a:ea typeface="+mn-ea"/>
              </a:rPr>
              <a:t>BIU</a:t>
            </a:r>
            <a:r>
              <a:rPr lang="zh-CN" altLang="en-US" sz="2400" b="1" spc="-50" dirty="0" smtClean="0">
                <a:latin typeface="+mn-ea"/>
                <a:ea typeface="+mn-ea"/>
              </a:rPr>
              <a:t>为</a:t>
            </a:r>
            <a:r>
              <a:rPr lang="en-US" altLang="zh-CN" sz="2400" b="1" spc="-50" dirty="0" smtClean="0">
                <a:latin typeface="+mn-ea"/>
                <a:ea typeface="+mn-ea"/>
              </a:rPr>
              <a:t>64</a:t>
            </a:r>
            <a:r>
              <a:rPr lang="zh-CN" altLang="zh-CN" sz="2400" b="1" spc="-50" dirty="0" smtClean="0">
                <a:latin typeface="+mn-ea"/>
                <a:ea typeface="+mn-ea"/>
              </a:rPr>
              <a:t>位数据</a:t>
            </a:r>
            <a:r>
              <a:rPr lang="zh-CN" altLang="en-US" sz="2400" b="1" spc="-50" dirty="0" smtClean="0">
                <a:latin typeface="+mn-ea"/>
                <a:ea typeface="+mn-ea"/>
              </a:rPr>
              <a:t>、</a:t>
            </a:r>
            <a:r>
              <a:rPr lang="en-US" altLang="zh-CN" sz="2400" b="1" spc="-50" dirty="0">
                <a:latin typeface="+mn-ea"/>
                <a:ea typeface="+mn-ea"/>
              </a:rPr>
              <a:t>32</a:t>
            </a:r>
            <a:r>
              <a:rPr lang="zh-CN" altLang="zh-CN" sz="2400" b="1" spc="-50" dirty="0">
                <a:latin typeface="+mn-ea"/>
                <a:ea typeface="+mn-ea"/>
              </a:rPr>
              <a:t>位</a:t>
            </a:r>
            <a:r>
              <a:rPr lang="zh-CN" altLang="en-US" sz="2400" b="1" spc="-50" dirty="0">
                <a:latin typeface="+mn-ea"/>
                <a:ea typeface="+mn-ea"/>
              </a:rPr>
              <a:t>地址空间、</a:t>
            </a:r>
            <a:r>
              <a:rPr lang="en-US" altLang="zh-CN" sz="2400" b="1" spc="-50" dirty="0" smtClean="0">
                <a:latin typeface="+mn-ea"/>
                <a:ea typeface="+mn-ea"/>
              </a:rPr>
              <a:t>3</a:t>
            </a:r>
            <a:r>
              <a:rPr lang="zh-CN" altLang="en-US" sz="2400" b="1" spc="-50" dirty="0" smtClean="0">
                <a:latin typeface="+mn-ea"/>
                <a:ea typeface="+mn-ea"/>
              </a:rPr>
              <a:t>根控制</a:t>
            </a:r>
            <a:r>
              <a:rPr lang="en-US" altLang="zh-CN" b="1" spc="-50" dirty="0" smtClean="0">
                <a:latin typeface="+mn-ea"/>
                <a:ea typeface="+mn-ea"/>
              </a:rPr>
              <a:t>(</a:t>
            </a:r>
            <a:r>
              <a:rPr lang="en-US" altLang="zh-CN" b="1" i="1" spc="-50" dirty="0" smtClean="0">
                <a:latin typeface="+mn-ea"/>
                <a:ea typeface="+mn-ea"/>
              </a:rPr>
              <a:t>T</a:t>
            </a:r>
            <a:r>
              <a:rPr lang="en-US" altLang="zh-CN" b="1" spc="-50" baseline="-18000" dirty="0" smtClean="0">
                <a:latin typeface="+mn-ea"/>
                <a:ea typeface="+mn-ea"/>
              </a:rPr>
              <a:t>A</a:t>
            </a:r>
            <a:r>
              <a:rPr lang="zh-CN" altLang="en-US" b="1" spc="-50" dirty="0" smtClean="0">
                <a:latin typeface="+mn-ea"/>
                <a:ea typeface="+mn-ea"/>
              </a:rPr>
              <a:t>＜</a:t>
            </a:r>
            <a:r>
              <a:rPr lang="en-US" altLang="zh-CN" b="1" spc="-50" dirty="0" smtClean="0">
                <a:latin typeface="+mn-ea"/>
                <a:ea typeface="+mn-ea"/>
              </a:rPr>
              <a:t>0.5</a:t>
            </a:r>
            <a:r>
              <a:rPr lang="en-US" altLang="zh-CN" b="1" i="1" spc="-50" dirty="0" smtClean="0">
                <a:latin typeface="+mn-ea"/>
                <a:ea typeface="+mn-ea"/>
              </a:rPr>
              <a:t>T</a:t>
            </a:r>
            <a:r>
              <a:rPr lang="en-US" altLang="zh-CN" b="1" spc="-50" baseline="-18000" dirty="0" smtClean="0">
                <a:latin typeface="+mn-ea"/>
                <a:ea typeface="+mn-ea"/>
              </a:rPr>
              <a:t>C</a:t>
            </a:r>
            <a:r>
              <a:rPr lang="en-US" altLang="zh-CN" b="1" spc="-50" dirty="0" smtClean="0">
                <a:latin typeface="+mn-ea"/>
                <a:ea typeface="+mn-ea"/>
              </a:rPr>
              <a:t>)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b="1" u="sng" spc="-50" dirty="0" smtClean="0">
                <a:latin typeface="+mn-ea"/>
              </a:rPr>
              <a:t>CU</a:t>
            </a:r>
            <a:r>
              <a:rPr lang="zh-CN" altLang="en-US" sz="2400" b="1" spc="-50" dirty="0" smtClean="0">
                <a:latin typeface="+mn-ea"/>
              </a:rPr>
              <a:t>采用</a:t>
            </a:r>
            <a:r>
              <a:rPr lang="zh-CN" altLang="zh-CN" sz="2400" b="1" spc="-50" dirty="0" smtClean="0">
                <a:latin typeface="+mn-ea"/>
              </a:rPr>
              <a:t>硬</a:t>
            </a:r>
            <a:r>
              <a:rPr lang="zh-CN" altLang="zh-CN" sz="2400" b="1" spc="-50" dirty="0">
                <a:latin typeface="+mn-ea"/>
              </a:rPr>
              <a:t>布线</a:t>
            </a:r>
            <a:r>
              <a:rPr lang="zh-CN" altLang="en-US" sz="2400" b="1" spc="-50" dirty="0" smtClean="0">
                <a:latin typeface="+mn-ea"/>
              </a:rPr>
              <a:t>方式实现、</a:t>
            </a:r>
            <a:r>
              <a:rPr lang="zh-CN" altLang="zh-CN" sz="2400" b="1" spc="-50" dirty="0">
                <a:latin typeface="+mn-ea"/>
              </a:rPr>
              <a:t>同步方式定时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 分别为同步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ROM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、同步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SRAM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，大小均为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4KB</a:t>
            </a:r>
          </a:p>
        </p:txBody>
      </p:sp>
    </p:spTree>
    <p:extLst>
      <p:ext uri="{BB962C8B-B14F-4D97-AF65-F5344CB8AC3E}">
        <p14:creationId xmlns:p14="http://schemas.microsoft.com/office/powerpoint/2010/main" val="27683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206375" y="1692789"/>
            <a:ext cx="8398073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⑴需求分析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设计要求分析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u="sng" dirty="0" smtClean="0">
                <a:latin typeface="+mn-ea"/>
                <a:ea typeface="+mn-ea"/>
              </a:rPr>
              <a:t>形成</a:t>
            </a:r>
            <a:r>
              <a:rPr lang="en-US" altLang="zh-CN" sz="24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latin typeface="+mn-ea"/>
                <a:ea typeface="+mn-ea"/>
              </a:rPr>
              <a:t>功能、</a:t>
            </a:r>
            <a:r>
              <a:rPr lang="en-US" altLang="zh-CN" sz="24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latin typeface="+mn-ea"/>
                <a:ea typeface="+mn-ea"/>
              </a:rPr>
              <a:t>结构、主存组成的需求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                           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zh-CN" altLang="en-US" b="1" dirty="0" smtClean="0">
                <a:latin typeface="+mn-ea"/>
                <a:ea typeface="+mn-ea"/>
              </a:rPr>
              <a:t>←含内部结构</a:t>
            </a:r>
            <a:r>
              <a:rPr lang="en-US" altLang="zh-CN" b="1" dirty="0" smtClean="0">
                <a:latin typeface="+mn-ea"/>
                <a:ea typeface="+mn-ea"/>
              </a:rPr>
              <a:t>+</a:t>
            </a:r>
            <a:r>
              <a:rPr lang="zh-CN" altLang="en-US" b="1" dirty="0" smtClean="0">
                <a:latin typeface="+mn-ea"/>
                <a:ea typeface="+mn-ea"/>
              </a:rPr>
              <a:t>外部接口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可选项：</a:t>
            </a:r>
            <a:r>
              <a:rPr lang="zh-CN" altLang="en-US" sz="2200" b="1" dirty="0" smtClean="0">
                <a:latin typeface="+mn-ea"/>
                <a:ea typeface="+mn-ea"/>
              </a:rPr>
              <a:t>指令周期类型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单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多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、指令数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14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条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建  议：</a:t>
            </a:r>
            <a:r>
              <a:rPr lang="zh-CN" altLang="en-US" sz="2200" b="1" dirty="0" smtClean="0">
                <a:latin typeface="+mn-ea"/>
                <a:ea typeface="+mn-ea"/>
              </a:rPr>
              <a:t>先完成基本要求，再图创新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指令系统分析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u="sng" dirty="0" smtClean="0">
                <a:latin typeface="+mn-ea"/>
                <a:ea typeface="+mn-ea"/>
              </a:rPr>
              <a:t>细化</a:t>
            </a:r>
            <a:r>
              <a:rPr lang="en-US" altLang="zh-CN" sz="24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latin typeface="+mn-ea"/>
                <a:ea typeface="+mn-ea"/>
              </a:rPr>
              <a:t>功能需求              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230" dirty="0" smtClean="0">
                <a:solidFill>
                  <a:srgbClr val="990099"/>
                </a:solidFill>
                <a:latin typeface="+mn-ea"/>
                <a:ea typeface="+mn-ea"/>
              </a:rPr>
              <a:t>ISA</a:t>
            </a:r>
            <a:r>
              <a:rPr lang="zh-CN" altLang="en-US" sz="2200" b="1" spc="230" dirty="0" smtClean="0">
                <a:solidFill>
                  <a:srgbClr val="990099"/>
                </a:solidFill>
                <a:latin typeface="+mn-ea"/>
                <a:ea typeface="+mn-ea"/>
              </a:rPr>
              <a:t>结构需求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指令功能需求：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系统启动需求：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二、课程</a:t>
            </a:r>
            <a:r>
              <a:rPr lang="zh-CN" altLang="en-US" sz="2400" dirty="0" smtClean="0"/>
              <a:t>设计过程</a:t>
            </a:r>
            <a:endParaRPr lang="zh-CN" altLang="en-US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SEU.CSE.RGL</a:t>
            </a:r>
            <a:endParaRPr lang="en-US" altLang="zh-CN" dirty="0"/>
          </a:p>
        </p:txBody>
      </p:sp>
      <p:sp>
        <p:nvSpPr>
          <p:cNvPr id="13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91"/>
          <p:cNvSpPr txBox="1">
            <a:spLocks noChangeArrowheads="1"/>
          </p:cNvSpPr>
          <p:nvPr/>
        </p:nvSpPr>
        <p:spPr bwMode="auto">
          <a:xfrm>
            <a:off x="467543" y="5445224"/>
            <a:ext cx="8497193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分析</a:t>
            </a: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设计的关系：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结构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操作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参数需求→</a:t>
            </a:r>
            <a:r>
              <a:rPr lang="zh-CN" altLang="en-US" sz="2200" b="1" dirty="0" smtClean="0">
                <a:latin typeface="+mn-ea"/>
                <a:ea typeface="+mn-ea"/>
              </a:rPr>
              <a:t>数据通路部件的组织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         </a:t>
            </a:r>
            <a:r>
              <a:rPr lang="zh-CN" altLang="en-US" sz="2200" b="1" spc="700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000" b="1" spc="700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数据路径需求→</a:t>
            </a:r>
            <a:r>
              <a:rPr lang="zh-CN" altLang="en-US" sz="2200" b="1" dirty="0" smtClean="0">
                <a:latin typeface="+mn-ea"/>
                <a:ea typeface="+mn-ea"/>
              </a:rPr>
              <a:t>数据通路部件的互连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16" name="Text Box 191"/>
          <p:cNvSpPr txBox="1">
            <a:spLocks noChangeArrowheads="1"/>
          </p:cNvSpPr>
          <p:nvPr/>
        </p:nvSpPr>
        <p:spPr bwMode="auto">
          <a:xfrm>
            <a:off x="206374" y="892640"/>
            <a:ext cx="87583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  设计步骤：</a:t>
            </a:r>
            <a:r>
              <a:rPr lang="zh-CN" altLang="en-US" sz="2200" b="1" dirty="0" smtClean="0">
                <a:latin typeface="+mn-ea"/>
                <a:ea typeface="+mn-ea"/>
              </a:rPr>
              <a:t>需求分析→总体设计 →数据通路设计与实现→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</a:rPr>
              <a:t>            →</a:t>
            </a:r>
            <a:r>
              <a:rPr lang="zh-CN" altLang="en-US" sz="2200" b="1" dirty="0" smtClean="0">
                <a:latin typeface="+mn-ea"/>
                <a:ea typeface="+mn-ea"/>
              </a:rPr>
              <a:t>控制单元设计与实现→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及主机</a:t>
            </a:r>
            <a:r>
              <a:rPr lang="zh-CN" altLang="en-US" sz="2200" b="1" dirty="0" smtClean="0">
                <a:latin typeface="+mn-ea"/>
                <a:ea typeface="+mn-ea"/>
              </a:rPr>
              <a:t>实现→主机测试</a:t>
            </a:r>
            <a:endParaRPr lang="en-US" altLang="zh-CN" sz="2200" dirty="0" smtClean="0">
              <a:latin typeface="+mn-ea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03848" y="4285485"/>
            <a:ext cx="3612316" cy="1130219"/>
            <a:chOff x="2700139" y="3350263"/>
            <a:chExt cx="3612316" cy="1130219"/>
          </a:xfrm>
        </p:grpSpPr>
        <p:sp>
          <p:nvSpPr>
            <p:cNvPr id="11" name="Text Box 255"/>
            <p:cNvSpPr txBox="1">
              <a:spLocks noChangeArrowheads="1"/>
            </p:cNvSpPr>
            <p:nvPr/>
          </p:nvSpPr>
          <p:spPr bwMode="auto">
            <a:xfrm>
              <a:off x="2700139" y="3350263"/>
              <a:ext cx="1728192" cy="7636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4788371" y="4185895"/>
              <a:ext cx="1524084" cy="294587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合称数据操作</a:t>
              </a:r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26" name="直接箭头连接符 25"/>
            <p:cNvCxnSpPr>
              <a:endCxn id="25" idx="1"/>
            </p:cNvCxnSpPr>
            <p:nvPr/>
          </p:nvCxnSpPr>
          <p:spPr>
            <a:xfrm>
              <a:off x="4428331" y="4113887"/>
              <a:ext cx="360040" cy="219302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91"/>
          <p:cNvSpPr txBox="1">
            <a:spLocks noChangeArrowheads="1"/>
          </p:cNvSpPr>
          <p:nvPr/>
        </p:nvSpPr>
        <p:spPr bwMode="auto">
          <a:xfrm>
            <a:off x="3131591" y="4213477"/>
            <a:ext cx="5904905" cy="130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latin typeface="+mn-ea"/>
              </a:rPr>
              <a:t>数据</a:t>
            </a:r>
            <a:r>
              <a:rPr lang="zh-CN" altLang="en-US" sz="2200" b="1" dirty="0" smtClean="0">
                <a:latin typeface="+mn-ea"/>
              </a:rPr>
              <a:t>寻址操作、</a:t>
            </a:r>
            <a:r>
              <a:rPr lang="zh-CN" altLang="en-US" sz="2200" b="1" dirty="0">
                <a:latin typeface="+mn-ea"/>
              </a:rPr>
              <a:t>指令</a:t>
            </a:r>
            <a:r>
              <a:rPr lang="zh-CN" altLang="en-US" sz="2200" b="1" dirty="0" smtClean="0">
                <a:latin typeface="+mn-ea"/>
              </a:rPr>
              <a:t>寻址操作，</a:t>
            </a:r>
            <a:r>
              <a:rPr lang="en-US" altLang="zh-CN" sz="2200" b="1" dirty="0" smtClean="0">
                <a:latin typeface="+mn-ea"/>
              </a:rPr>
              <a:t>GPR</a:t>
            </a:r>
            <a:r>
              <a:rPr lang="zh-CN" altLang="en-US" sz="2200" b="1" dirty="0" smtClean="0">
                <a:latin typeface="+mn-ea"/>
              </a:rPr>
              <a:t>及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参数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</a:rPr>
              <a:t>指令功能操作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含</a:t>
            </a:r>
            <a:r>
              <a:rPr lang="en-US" altLang="zh-CN" b="1" dirty="0" smtClean="0">
                <a:latin typeface="+mn-ea"/>
                <a:ea typeface="+mn-ea"/>
              </a:rPr>
              <a:t>OPD</a:t>
            </a:r>
            <a:r>
              <a:rPr lang="zh-CN" altLang="en-US" b="1" dirty="0" smtClean="0">
                <a:latin typeface="+mn-ea"/>
                <a:ea typeface="+mn-ea"/>
              </a:rPr>
              <a:t>类型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所需数据</a:t>
            </a:r>
            <a:r>
              <a:rPr lang="zh-CN" altLang="en-US" sz="2200" b="1" dirty="0" smtClean="0">
                <a:latin typeface="+mn-ea"/>
              </a:rPr>
              <a:t>路径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+mn-ea"/>
              </a:rPr>
              <a:t>总清操作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22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75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179512" y="385207"/>
            <a:ext cx="3384376" cy="36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⑵总体设计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功能模块划分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各模块功能分配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模块→子模块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30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各模块接口设计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2843808" y="823645"/>
            <a:ext cx="60486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数据通路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指令部件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运算器</a:t>
            </a:r>
            <a:r>
              <a:rPr lang="en-US" altLang="zh-CN" b="1" dirty="0" smtClean="0">
                <a:latin typeface="+mn-ea"/>
                <a:ea typeface="+mn-ea"/>
              </a:rPr>
              <a:t>/BIU)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</a:rPr>
              <a:t>MMU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控制器</a:t>
            </a:r>
            <a:r>
              <a:rPr lang="en-US" altLang="zh-CN" b="1" dirty="0" smtClean="0">
                <a:latin typeface="+mn-ea"/>
                <a:ea typeface="+mn-ea"/>
              </a:rPr>
              <a:t>(CU/</a:t>
            </a:r>
            <a:r>
              <a:rPr lang="zh-CN" altLang="en-US" b="1" dirty="0" smtClean="0">
                <a:latin typeface="+mn-ea"/>
                <a:ea typeface="+mn-ea"/>
              </a:rPr>
              <a:t>中断机构</a:t>
            </a:r>
            <a:r>
              <a:rPr lang="en-US" altLang="zh-CN" b="1" dirty="0" smtClean="0">
                <a:latin typeface="+mn-ea"/>
                <a:ea typeface="+mn-ea"/>
              </a:rPr>
              <a:t>[</a:t>
            </a:r>
            <a:r>
              <a:rPr lang="zh-CN" altLang="en-US" b="1" dirty="0" smtClean="0">
                <a:latin typeface="+mn-ea"/>
                <a:ea typeface="+mn-ea"/>
              </a:rPr>
              <a:t>缺省</a:t>
            </a:r>
            <a:r>
              <a:rPr lang="en-US" altLang="zh-CN" b="1" dirty="0" smtClean="0">
                <a:latin typeface="+mn-ea"/>
                <a:ea typeface="+mn-ea"/>
              </a:rPr>
              <a:t>])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3203848" y="1772816"/>
            <a:ext cx="5688632" cy="22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DP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实现所有操作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部件及互连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，～结构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en-US" altLang="zh-CN" sz="2200" b="1" dirty="0" smtClean="0">
                <a:latin typeface="+mn-ea"/>
                <a:ea typeface="+mn-ea"/>
              </a:rPr>
              <a:t>ISA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MMU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实现</a:t>
            </a:r>
            <a:r>
              <a:rPr lang="en-US" altLang="zh-CN" sz="2200" b="1" dirty="0" smtClean="0">
                <a:latin typeface="+mn-ea"/>
                <a:ea typeface="+mn-ea"/>
              </a:rPr>
              <a:t>LA</a:t>
            </a:r>
            <a:r>
              <a:rPr lang="zh-CN" altLang="en-US" sz="2200" b="1" dirty="0" smtClean="0">
                <a:latin typeface="+mn-ea"/>
                <a:ea typeface="+mn-ea"/>
              </a:rPr>
              <a:t>→</a:t>
            </a:r>
            <a:r>
              <a:rPr lang="en-US" altLang="zh-CN" sz="2200" b="1" dirty="0" smtClean="0">
                <a:latin typeface="+mn-ea"/>
                <a:ea typeface="+mn-ea"/>
              </a:rPr>
              <a:t>PA</a:t>
            </a:r>
            <a:r>
              <a:rPr lang="zh-CN" altLang="en-US" sz="2200" b="1" dirty="0" smtClean="0">
                <a:latin typeface="+mn-ea"/>
                <a:ea typeface="+mn-ea"/>
              </a:rPr>
              <a:t>变换，～存储管理模式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CU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 smtClean="0">
                <a:latin typeface="+mn-ea"/>
                <a:ea typeface="+mn-ea"/>
              </a:rPr>
              <a:t>实现</a:t>
            </a:r>
            <a:r>
              <a:rPr lang="zh-CN" altLang="en-US" sz="2200" b="1" dirty="0">
                <a:latin typeface="+mn-ea"/>
                <a:ea typeface="+mn-ea"/>
              </a:rPr>
              <a:t>所有</a:t>
            </a:r>
            <a:r>
              <a:rPr lang="zh-CN" altLang="en-US" sz="2200" b="1" dirty="0" smtClean="0">
                <a:latin typeface="+mn-ea"/>
                <a:ea typeface="+mn-ea"/>
              </a:rPr>
              <a:t>操作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含</a:t>
            </a:r>
            <a:r>
              <a:rPr lang="en-US" altLang="zh-CN" b="1" dirty="0" smtClean="0">
                <a:latin typeface="+mn-ea"/>
                <a:ea typeface="+mn-ea"/>
              </a:rPr>
              <a:t>DP/MMU)</a:t>
            </a:r>
            <a:r>
              <a:rPr lang="zh-CN" altLang="en-US" sz="2200" b="1" dirty="0" smtClean="0">
                <a:latin typeface="+mn-ea"/>
                <a:ea typeface="+mn-ea"/>
              </a:rPr>
              <a:t>的控制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  <a:defRPr/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总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清操作的组织：</a:t>
            </a:r>
            <a:r>
              <a:rPr lang="zh-CN" altLang="en-US" sz="2200" b="1" dirty="0">
                <a:latin typeface="+mn-ea"/>
              </a:rPr>
              <a:t>复位</a:t>
            </a:r>
            <a:r>
              <a:rPr lang="en-US" altLang="zh-CN" sz="2200" b="1" dirty="0">
                <a:latin typeface="+mn-ea"/>
              </a:rPr>
              <a:t>PC+</a:t>
            </a:r>
            <a:r>
              <a:rPr lang="zh-CN" altLang="en-US" sz="2200" b="1" dirty="0">
                <a:latin typeface="+mn-ea"/>
              </a:rPr>
              <a:t>时序电路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DP(3I/2O/1IO)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CU(4I/2O)</a:t>
            </a:r>
            <a:endParaRPr lang="zh-CN" altLang="en-US" sz="2200" b="1" dirty="0" smtClean="0">
              <a:latin typeface="+mn-ea"/>
              <a:ea typeface="+mn-ea"/>
            </a:endParaRPr>
          </a:p>
        </p:txBody>
      </p:sp>
      <p:sp>
        <p:nvSpPr>
          <p:cNvPr id="370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线形标注 2 118"/>
          <p:cNvSpPr/>
          <p:nvPr/>
        </p:nvSpPr>
        <p:spPr bwMode="auto">
          <a:xfrm>
            <a:off x="3635896" y="548680"/>
            <a:ext cx="2448618" cy="288000"/>
          </a:xfrm>
          <a:prstGeom prst="borderCallout2">
            <a:avLst>
              <a:gd name="adj1" fmla="val 47963"/>
              <a:gd name="adj2" fmla="val -413"/>
              <a:gd name="adj3" fmla="val 47887"/>
              <a:gd name="adj4" fmla="val -9462"/>
              <a:gd name="adj5" fmla="val 136301"/>
              <a:gd name="adj6" fmla="val -1713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常简写为</a:t>
            </a:r>
            <a:r>
              <a:rPr lang="en-US" altLang="zh-CN" sz="1800" b="1" dirty="0" smtClean="0">
                <a:latin typeface="+mn-ea"/>
                <a:ea typeface="+mn-ea"/>
              </a:rPr>
              <a:t>DP(</a:t>
            </a:r>
            <a:r>
              <a:rPr lang="en-US" altLang="zh-CN" sz="1800" b="1" dirty="0" err="1" smtClean="0">
                <a:latin typeface="+mn-ea"/>
                <a:ea typeface="+mn-ea"/>
              </a:rPr>
              <a:t>DataPath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21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1393650" y="4005063"/>
            <a:ext cx="6336706" cy="2304257"/>
            <a:chOff x="971599" y="1484685"/>
            <a:chExt cx="6336706" cy="2304257"/>
          </a:xfrm>
        </p:grpSpPr>
        <p:sp>
          <p:nvSpPr>
            <p:cNvPr id="130" name="Rectangle 274"/>
            <p:cNvSpPr>
              <a:spLocks noChangeArrowheads="1"/>
            </p:cNvSpPr>
            <p:nvPr/>
          </p:nvSpPr>
          <p:spPr bwMode="auto">
            <a:xfrm>
              <a:off x="6228184" y="2276773"/>
              <a:ext cx="1080121" cy="6480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274"/>
            <p:cNvSpPr>
              <a:spLocks noChangeArrowheads="1"/>
            </p:cNvSpPr>
            <p:nvPr/>
          </p:nvSpPr>
          <p:spPr bwMode="auto">
            <a:xfrm>
              <a:off x="4932040" y="2611414"/>
              <a:ext cx="1369839" cy="31343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Rectangle 274"/>
            <p:cNvSpPr>
              <a:spLocks noChangeArrowheads="1"/>
            </p:cNvSpPr>
            <p:nvPr/>
          </p:nvSpPr>
          <p:spPr bwMode="auto">
            <a:xfrm>
              <a:off x="6228185" y="1556693"/>
              <a:ext cx="1080120" cy="648516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Rectangle 274"/>
            <p:cNvSpPr>
              <a:spLocks noChangeArrowheads="1"/>
            </p:cNvSpPr>
            <p:nvPr/>
          </p:nvSpPr>
          <p:spPr bwMode="auto">
            <a:xfrm>
              <a:off x="4932040" y="1546983"/>
              <a:ext cx="1368152" cy="334366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Rectangle 274"/>
            <p:cNvSpPr>
              <a:spLocks noChangeArrowheads="1"/>
            </p:cNvSpPr>
            <p:nvPr/>
          </p:nvSpPr>
          <p:spPr bwMode="auto">
            <a:xfrm>
              <a:off x="4139952" y="1557318"/>
              <a:ext cx="802051" cy="647891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Rectangle 274"/>
            <p:cNvSpPr>
              <a:spLocks noChangeArrowheads="1"/>
            </p:cNvSpPr>
            <p:nvPr/>
          </p:nvSpPr>
          <p:spPr bwMode="auto">
            <a:xfrm>
              <a:off x="3851920" y="3156109"/>
              <a:ext cx="3456385" cy="60104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Rectangle 274"/>
            <p:cNvSpPr>
              <a:spLocks noChangeArrowheads="1"/>
            </p:cNvSpPr>
            <p:nvPr/>
          </p:nvSpPr>
          <p:spPr bwMode="auto">
            <a:xfrm>
              <a:off x="3131840" y="2275880"/>
              <a:ext cx="794581" cy="648965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Rectangle 274"/>
            <p:cNvSpPr>
              <a:spLocks noChangeArrowheads="1"/>
            </p:cNvSpPr>
            <p:nvPr/>
          </p:nvSpPr>
          <p:spPr bwMode="auto">
            <a:xfrm>
              <a:off x="1043608" y="1772717"/>
              <a:ext cx="1296144" cy="16732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Rectangle 299"/>
            <p:cNvSpPr>
              <a:spLocks noChangeArrowheads="1"/>
            </p:cNvSpPr>
            <p:nvPr/>
          </p:nvSpPr>
          <p:spPr bwMode="auto">
            <a:xfrm>
              <a:off x="971599" y="1484686"/>
              <a:ext cx="6336705" cy="23042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Text Box 333"/>
            <p:cNvSpPr txBox="1">
              <a:spLocks noChangeArrowheads="1"/>
            </p:cNvSpPr>
            <p:nvPr/>
          </p:nvSpPr>
          <p:spPr bwMode="auto">
            <a:xfrm>
              <a:off x="2554933" y="1557487"/>
              <a:ext cx="288875" cy="183162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数据通路</a:t>
              </a:r>
              <a:r>
                <a:rPr lang="zh-CN" altLang="en-US" sz="16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42" name="Text Box 391"/>
            <p:cNvSpPr txBox="1">
              <a:spLocks noChangeArrowheads="1"/>
            </p:cNvSpPr>
            <p:nvPr/>
          </p:nvSpPr>
          <p:spPr bwMode="auto">
            <a:xfrm>
              <a:off x="6228184" y="1808275"/>
              <a:ext cx="576064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D</a:t>
              </a:r>
              <a:r>
                <a:rPr lang="en-US" altLang="zh-CN" sz="1600" b="1" dirty="0" smtClean="0">
                  <a:latin typeface="宋体" pitchFamily="2" charset="-122"/>
                </a:rPr>
                <a:t>BIU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43" name="Text Box 392"/>
            <p:cNvSpPr txBox="1">
              <a:spLocks noChangeArrowheads="1"/>
            </p:cNvSpPr>
            <p:nvPr/>
          </p:nvSpPr>
          <p:spPr bwMode="auto">
            <a:xfrm>
              <a:off x="3923928" y="3239165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CU</a:t>
              </a:r>
            </a:p>
          </p:txBody>
        </p:sp>
        <p:sp>
          <p:nvSpPr>
            <p:cNvPr id="144" name="Text Box 292"/>
            <p:cNvSpPr txBox="1">
              <a:spLocks noChangeArrowheads="1"/>
            </p:cNvSpPr>
            <p:nvPr/>
          </p:nvSpPr>
          <p:spPr bwMode="auto">
            <a:xfrm>
              <a:off x="5292080" y="1916733"/>
              <a:ext cx="648308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DMMU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4147920" y="1555899"/>
              <a:ext cx="31603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4139952" y="1557487"/>
              <a:ext cx="2480" cy="6477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4142432" y="2205209"/>
              <a:ext cx="7995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 flipH="1">
              <a:off x="4932040" y="1890983"/>
              <a:ext cx="1" cy="314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V="1">
              <a:off x="4932040" y="1880951"/>
              <a:ext cx="1296144" cy="1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6228184" y="2204765"/>
              <a:ext cx="1080121" cy="4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6228184" y="1887196"/>
              <a:ext cx="0" cy="3175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4787132" y="2065829"/>
              <a:ext cx="504948" cy="19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5940388" y="2060552"/>
              <a:ext cx="863413" cy="19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392"/>
            <p:cNvSpPr txBox="1">
              <a:spLocks noChangeArrowheads="1"/>
            </p:cNvSpPr>
            <p:nvPr/>
          </p:nvSpPr>
          <p:spPr bwMode="auto">
            <a:xfrm>
              <a:off x="1187624" y="1484685"/>
              <a:ext cx="792088" cy="2958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运算器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5" name="Rectangle 274"/>
            <p:cNvSpPr>
              <a:spLocks noChangeArrowheads="1"/>
            </p:cNvSpPr>
            <p:nvPr/>
          </p:nvSpPr>
          <p:spPr bwMode="auto">
            <a:xfrm>
              <a:off x="4139953" y="2276953"/>
              <a:ext cx="802050" cy="658086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Text Box 292"/>
            <p:cNvSpPr txBox="1">
              <a:spLocks noChangeArrowheads="1"/>
            </p:cNvSpPr>
            <p:nvPr/>
          </p:nvSpPr>
          <p:spPr bwMode="auto">
            <a:xfrm>
              <a:off x="5292080" y="2312805"/>
              <a:ext cx="648072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IMMU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>
              <a:off x="4139952" y="2277121"/>
              <a:ext cx="1240" cy="6579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4139952" y="2929495"/>
              <a:ext cx="3168353" cy="55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4932040" y="2277666"/>
              <a:ext cx="0" cy="360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6228184" y="2275880"/>
              <a:ext cx="0" cy="3245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4787131" y="2405549"/>
              <a:ext cx="50494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4139952" y="2275880"/>
              <a:ext cx="798283" cy="8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4932040" y="2605445"/>
              <a:ext cx="1296144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V="1">
              <a:off x="5940152" y="2412771"/>
              <a:ext cx="863649" cy="634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64"/>
            <p:cNvCxnSpPr/>
            <p:nvPr/>
          </p:nvCxnSpPr>
          <p:spPr bwMode="auto">
            <a:xfrm flipV="1">
              <a:off x="6228184" y="2275880"/>
              <a:ext cx="1080121" cy="8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66" name="Text Box 391"/>
            <p:cNvSpPr txBox="1">
              <a:spLocks noChangeArrowheads="1"/>
            </p:cNvSpPr>
            <p:nvPr/>
          </p:nvSpPr>
          <p:spPr bwMode="auto">
            <a:xfrm>
              <a:off x="6229870" y="2420789"/>
              <a:ext cx="574378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IBIU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7" name="Text Box 392"/>
            <p:cNvSpPr txBox="1">
              <a:spLocks noChangeArrowheads="1"/>
            </p:cNvSpPr>
            <p:nvPr/>
          </p:nvSpPr>
          <p:spPr bwMode="auto">
            <a:xfrm>
              <a:off x="3061302" y="2924845"/>
              <a:ext cx="951464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r>
                <a:rPr lang="zh-CN" altLang="en-US" sz="16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latin typeface="宋体" pitchFamily="2" charset="-122"/>
                </a:rPr>
                <a:t>部件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537667" y="4217169"/>
            <a:ext cx="3171292" cy="1694540"/>
            <a:chOff x="1259632" y="3929138"/>
            <a:chExt cx="3171292" cy="1694540"/>
          </a:xfrm>
        </p:grpSpPr>
        <p:cxnSp>
          <p:nvCxnSpPr>
            <p:cNvPr id="176" name="直接箭头连接符 175"/>
            <p:cNvCxnSpPr/>
            <p:nvPr/>
          </p:nvCxnSpPr>
          <p:spPr bwMode="auto">
            <a:xfrm>
              <a:off x="2340645" y="4147542"/>
              <a:ext cx="3591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 bwMode="auto">
            <a:xfrm flipH="1">
              <a:off x="2342232" y="4434780"/>
              <a:ext cx="352330" cy="794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 bwMode="auto">
            <a:xfrm>
              <a:off x="2340645" y="4219550"/>
              <a:ext cx="359148" cy="794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97"/>
            <p:cNvCxnSpPr/>
            <p:nvPr/>
          </p:nvCxnSpPr>
          <p:spPr bwMode="auto">
            <a:xfrm rot="10800000" flipV="1">
              <a:off x="1480889" y="4618358"/>
              <a:ext cx="1213674" cy="250256"/>
            </a:xfrm>
            <a:prstGeom prst="bentConnector3">
              <a:avLst>
                <a:gd name="adj1" fmla="val 100228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98"/>
            <p:cNvCxnSpPr/>
            <p:nvPr/>
          </p:nvCxnSpPr>
          <p:spPr bwMode="auto">
            <a:xfrm rot="10800000" flipV="1">
              <a:off x="2121113" y="4723606"/>
              <a:ext cx="577839" cy="143855"/>
            </a:xfrm>
            <a:prstGeom prst="bentConnector3">
              <a:avLst>
                <a:gd name="adj1" fmla="val 98981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直接箭头连接符 98"/>
            <p:cNvCxnSpPr/>
            <p:nvPr/>
          </p:nvCxnSpPr>
          <p:spPr bwMode="auto">
            <a:xfrm>
              <a:off x="1799382" y="5188396"/>
              <a:ext cx="900411" cy="111521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H="1">
              <a:off x="2339753" y="5515694"/>
              <a:ext cx="35480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2339752" y="5443686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>
              <a:off x="1618432" y="5165649"/>
              <a:ext cx="0" cy="215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5" name="Text Box 276"/>
            <p:cNvSpPr txBox="1">
              <a:spLocks noChangeArrowheads="1"/>
            </p:cNvSpPr>
            <p:nvPr/>
          </p:nvSpPr>
          <p:spPr bwMode="auto">
            <a:xfrm>
              <a:off x="1259632" y="5371678"/>
              <a:ext cx="1081013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spc="-150" dirty="0" smtClean="0">
                  <a:latin typeface="宋体" pitchFamily="2" charset="-122"/>
                </a:rPr>
                <a:t>状态寄存器</a:t>
              </a:r>
              <a:endParaRPr lang="en-US" altLang="zh-CN" sz="1600" b="1" spc="-150" dirty="0">
                <a:latin typeface="宋体" pitchFamily="2" charset="-122"/>
              </a:endParaRPr>
            </a:p>
          </p:txBody>
        </p:sp>
        <p:sp>
          <p:nvSpPr>
            <p:cNvPr id="186" name="Text Box 314"/>
            <p:cNvSpPr txBox="1">
              <a:spLocks noChangeArrowheads="1"/>
            </p:cNvSpPr>
            <p:nvPr/>
          </p:nvSpPr>
          <p:spPr bwMode="auto">
            <a:xfrm>
              <a:off x="1260252" y="4077072"/>
              <a:ext cx="1079500" cy="431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寄存器组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87" name="Text Box 314"/>
            <p:cNvSpPr txBox="1">
              <a:spLocks noChangeArrowheads="1"/>
            </p:cNvSpPr>
            <p:nvPr/>
          </p:nvSpPr>
          <p:spPr bwMode="auto">
            <a:xfrm>
              <a:off x="1259632" y="4867622"/>
              <a:ext cx="1079500" cy="320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运算部件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 flipH="1">
              <a:off x="2987824" y="5013176"/>
              <a:ext cx="434988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2987824" y="3929138"/>
              <a:ext cx="1443100" cy="391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2987824" y="4005514"/>
              <a:ext cx="1441514" cy="4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>
              <a:off x="2987824" y="4292899"/>
              <a:ext cx="1442207" cy="19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2987824" y="4725144"/>
              <a:ext cx="434988" cy="16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3262919" y="4725125"/>
            <a:ext cx="1442208" cy="684066"/>
            <a:chOff x="3128900" y="4653118"/>
            <a:chExt cx="1442208" cy="684066"/>
          </a:xfrm>
        </p:grpSpPr>
        <p:sp>
          <p:nvSpPr>
            <p:cNvPr id="169" name="Text Box 254"/>
            <p:cNvSpPr txBox="1">
              <a:spLocks noChangeArrowheads="1"/>
            </p:cNvSpPr>
            <p:nvPr/>
          </p:nvSpPr>
          <p:spPr bwMode="auto">
            <a:xfrm>
              <a:off x="3563888" y="4761176"/>
              <a:ext cx="50111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70" name="Text Box 255"/>
            <p:cNvSpPr txBox="1">
              <a:spLocks noChangeArrowheads="1"/>
            </p:cNvSpPr>
            <p:nvPr/>
          </p:nvSpPr>
          <p:spPr bwMode="auto">
            <a:xfrm>
              <a:off x="3566828" y="5085184"/>
              <a:ext cx="50111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3128900" y="4868266"/>
              <a:ext cx="434988" cy="894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12"/>
            <p:cNvCxnSpPr/>
            <p:nvPr/>
          </p:nvCxnSpPr>
          <p:spPr bwMode="auto">
            <a:xfrm>
              <a:off x="4300798" y="4653118"/>
              <a:ext cx="270309" cy="216140"/>
            </a:xfrm>
            <a:prstGeom prst="bentConnector3">
              <a:avLst>
                <a:gd name="adj1" fmla="val 4896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4067944" y="5229200"/>
              <a:ext cx="50316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12"/>
            <p:cNvCxnSpPr/>
            <p:nvPr/>
          </p:nvCxnSpPr>
          <p:spPr bwMode="auto">
            <a:xfrm flipV="1">
              <a:off x="3275856" y="4653118"/>
              <a:ext cx="1043670" cy="216042"/>
            </a:xfrm>
            <a:prstGeom prst="bentConnector3">
              <a:avLst>
                <a:gd name="adj1" fmla="val -135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</p:grpSp>
      <p:grpSp>
        <p:nvGrpSpPr>
          <p:cNvPr id="193" name="组合 192"/>
          <p:cNvGrpSpPr/>
          <p:nvPr/>
        </p:nvGrpSpPr>
        <p:grpSpPr>
          <a:xfrm>
            <a:off x="4705127" y="4112906"/>
            <a:ext cx="3025229" cy="1296285"/>
            <a:chOff x="4283076" y="1592725"/>
            <a:chExt cx="3025229" cy="1296285"/>
          </a:xfrm>
        </p:grpSpPr>
        <p:sp>
          <p:nvSpPr>
            <p:cNvPr id="194" name="Text Box 291"/>
            <p:cNvSpPr txBox="1">
              <a:spLocks noChangeArrowheads="1"/>
            </p:cNvSpPr>
            <p:nvPr/>
          </p:nvSpPr>
          <p:spPr bwMode="auto">
            <a:xfrm>
              <a:off x="4283968" y="1592725"/>
              <a:ext cx="503163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DMDR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95" name="Text Box 292"/>
            <p:cNvSpPr txBox="1">
              <a:spLocks noChangeArrowheads="1"/>
            </p:cNvSpPr>
            <p:nvPr/>
          </p:nvSpPr>
          <p:spPr bwMode="auto">
            <a:xfrm>
              <a:off x="4283076" y="1916733"/>
              <a:ext cx="50405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DMAR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96" name="Text Box 293"/>
            <p:cNvSpPr txBox="1">
              <a:spLocks noChangeArrowheads="1"/>
            </p:cNvSpPr>
            <p:nvPr/>
          </p:nvSpPr>
          <p:spPr bwMode="auto">
            <a:xfrm>
              <a:off x="6804248" y="1592725"/>
              <a:ext cx="504057" cy="5417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197" name="Text Box 293"/>
            <p:cNvSpPr txBox="1">
              <a:spLocks noChangeArrowheads="1"/>
            </p:cNvSpPr>
            <p:nvPr/>
          </p:nvSpPr>
          <p:spPr bwMode="auto">
            <a:xfrm>
              <a:off x="5085968" y="1592725"/>
              <a:ext cx="1363222" cy="25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数据转换逻辑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8" name="Text Box 291"/>
            <p:cNvSpPr txBox="1">
              <a:spLocks noChangeArrowheads="1"/>
            </p:cNvSpPr>
            <p:nvPr/>
          </p:nvSpPr>
          <p:spPr bwMode="auto">
            <a:xfrm>
              <a:off x="4283076" y="2318498"/>
              <a:ext cx="50405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IMAR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99" name="Text Box 292"/>
            <p:cNvSpPr txBox="1">
              <a:spLocks noChangeArrowheads="1"/>
            </p:cNvSpPr>
            <p:nvPr/>
          </p:nvSpPr>
          <p:spPr bwMode="auto">
            <a:xfrm>
              <a:off x="4283076" y="2637010"/>
              <a:ext cx="50405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IMDR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 flipH="1" flipV="1">
              <a:off x="4788024" y="2780878"/>
              <a:ext cx="278069" cy="4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1" name="Text Box 293"/>
            <p:cNvSpPr txBox="1">
              <a:spLocks noChangeArrowheads="1"/>
            </p:cNvSpPr>
            <p:nvPr/>
          </p:nvSpPr>
          <p:spPr bwMode="auto">
            <a:xfrm>
              <a:off x="5066094" y="2637010"/>
              <a:ext cx="1377222" cy="25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数据转换逻辑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02" name="直接箭头连接符 201"/>
            <p:cNvCxnSpPr/>
            <p:nvPr/>
          </p:nvCxnSpPr>
          <p:spPr bwMode="auto">
            <a:xfrm flipH="1" flipV="1">
              <a:off x="6444209" y="2780927"/>
              <a:ext cx="359592" cy="109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3" name="Text Box 293"/>
            <p:cNvSpPr txBox="1">
              <a:spLocks noChangeArrowheads="1"/>
            </p:cNvSpPr>
            <p:nvPr/>
          </p:nvSpPr>
          <p:spPr bwMode="auto">
            <a:xfrm>
              <a:off x="6804249" y="2313002"/>
              <a:ext cx="504056" cy="576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总线逻辑</a:t>
              </a: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>
              <a:off x="4788024" y="1772914"/>
              <a:ext cx="300422" cy="19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flipH="1">
              <a:off x="4787131" y="1700906"/>
              <a:ext cx="2988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 flipV="1">
              <a:off x="6443316" y="1772914"/>
              <a:ext cx="360933" cy="4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 flipH="1">
              <a:off x="6444209" y="1699716"/>
              <a:ext cx="359592" cy="119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8" name="组合 207"/>
          <p:cNvGrpSpPr/>
          <p:nvPr/>
        </p:nvGrpSpPr>
        <p:grpSpPr>
          <a:xfrm>
            <a:off x="1898155" y="5409190"/>
            <a:ext cx="5832201" cy="827701"/>
            <a:chOff x="1476104" y="3139315"/>
            <a:chExt cx="5832201" cy="827701"/>
          </a:xfrm>
        </p:grpSpPr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5220073" y="3217587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cxnSp>
          <p:nvCxnSpPr>
            <p:cNvPr id="210" name="直接箭头连接符 117"/>
            <p:cNvCxnSpPr/>
            <p:nvPr/>
          </p:nvCxnSpPr>
          <p:spPr bwMode="auto">
            <a:xfrm>
              <a:off x="1476104" y="3642254"/>
              <a:ext cx="3385443" cy="253174"/>
            </a:xfrm>
            <a:prstGeom prst="bentConnector3">
              <a:avLst>
                <a:gd name="adj1" fmla="val -26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53"/>
            <p:cNvCxnSpPr/>
            <p:nvPr/>
          </p:nvCxnSpPr>
          <p:spPr bwMode="auto">
            <a:xfrm rot="16200000" flipH="1">
              <a:off x="3641578" y="3027091"/>
              <a:ext cx="540163" cy="76461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5868144" y="3289595"/>
              <a:ext cx="0" cy="1737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5148064" y="3289595"/>
              <a:ext cx="0" cy="1725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4" name="Text Box 256"/>
            <p:cNvSpPr txBox="1">
              <a:spLocks noChangeArrowheads="1"/>
            </p:cNvSpPr>
            <p:nvPr/>
          </p:nvSpPr>
          <p:spPr bwMode="auto">
            <a:xfrm>
              <a:off x="4283968" y="3463380"/>
              <a:ext cx="286519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5" name="Text Box 258"/>
            <p:cNvSpPr txBox="1">
              <a:spLocks noChangeArrowheads="1"/>
            </p:cNvSpPr>
            <p:nvPr/>
          </p:nvSpPr>
          <p:spPr bwMode="auto">
            <a:xfrm>
              <a:off x="4860032" y="3464770"/>
              <a:ext cx="1296144" cy="502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形成</a:t>
              </a:r>
              <a:r>
                <a:rPr lang="zh-CN" altLang="en-US" sz="1600" b="1" dirty="0">
                  <a:latin typeface="宋体" pitchFamily="2" charset="-122"/>
                </a:rPr>
                <a:t>电路</a:t>
              </a:r>
            </a:p>
          </p:txBody>
        </p:sp>
        <p:cxnSp>
          <p:nvCxnSpPr>
            <p:cNvPr id="216" name="直接箭头连接符 215"/>
            <p:cNvCxnSpPr/>
            <p:nvPr/>
          </p:nvCxnSpPr>
          <p:spPr bwMode="auto">
            <a:xfrm>
              <a:off x="4570487" y="3526522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4572000" y="3766652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8" name="Text Box 271"/>
            <p:cNvSpPr txBox="1">
              <a:spLocks noChangeArrowheads="1"/>
            </p:cNvSpPr>
            <p:nvPr/>
          </p:nvSpPr>
          <p:spPr bwMode="auto">
            <a:xfrm rot="16200000">
              <a:off x="4495937" y="3582264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/>
                <a:t>…</a:t>
              </a:r>
              <a:endParaRPr lang="en-US" altLang="zh-CN" sz="1600" b="1" dirty="0"/>
            </a:p>
          </p:txBody>
        </p:sp>
        <p:cxnSp>
          <p:nvCxnSpPr>
            <p:cNvPr id="219" name="直接箭头连接符 218"/>
            <p:cNvCxnSpPr/>
            <p:nvPr/>
          </p:nvCxnSpPr>
          <p:spPr bwMode="auto">
            <a:xfrm flipH="1">
              <a:off x="6156176" y="3859115"/>
              <a:ext cx="2327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0" name="Text Box 271"/>
            <p:cNvSpPr txBox="1">
              <a:spLocks noChangeArrowheads="1"/>
            </p:cNvSpPr>
            <p:nvPr/>
          </p:nvSpPr>
          <p:spPr bwMode="auto">
            <a:xfrm rot="5400000">
              <a:off x="6168092" y="364907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sp>
          <p:nvSpPr>
            <p:cNvPr id="221" name="Text Box 257"/>
            <p:cNvSpPr txBox="1">
              <a:spLocks noChangeArrowheads="1"/>
            </p:cNvSpPr>
            <p:nvPr/>
          </p:nvSpPr>
          <p:spPr bwMode="auto">
            <a:xfrm>
              <a:off x="6398924" y="3462288"/>
              <a:ext cx="909381" cy="5047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22" name="直接箭头连接符 221"/>
            <p:cNvCxnSpPr/>
            <p:nvPr/>
          </p:nvCxnSpPr>
          <p:spPr bwMode="auto">
            <a:xfrm flipH="1">
              <a:off x="6156176" y="3581882"/>
              <a:ext cx="23275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V="1">
              <a:off x="6895463" y="3284984"/>
              <a:ext cx="0" cy="1737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6535423" y="3284984"/>
              <a:ext cx="0" cy="1725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5" name="Text Box 271"/>
            <p:cNvSpPr txBox="1">
              <a:spLocks noChangeArrowheads="1"/>
            </p:cNvSpPr>
            <p:nvPr/>
          </p:nvSpPr>
          <p:spPr bwMode="auto">
            <a:xfrm>
              <a:off x="6590855" y="3212975"/>
              <a:ext cx="232600" cy="1492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201963" y="4909542"/>
            <a:ext cx="3809032" cy="823713"/>
            <a:chOff x="4028594" y="4901965"/>
            <a:chExt cx="3809032" cy="823713"/>
          </a:xfrm>
        </p:grpSpPr>
        <p:cxnSp>
          <p:nvCxnSpPr>
            <p:cNvPr id="227" name="直接箭头连接符 226"/>
            <p:cNvCxnSpPr/>
            <p:nvPr/>
          </p:nvCxnSpPr>
          <p:spPr bwMode="auto">
            <a:xfrm flipH="1">
              <a:off x="7556986" y="5517133"/>
              <a:ext cx="280640" cy="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/>
            <p:nvPr/>
          </p:nvCxnSpPr>
          <p:spPr bwMode="auto">
            <a:xfrm flipH="1" flipV="1">
              <a:off x="4028594" y="4901965"/>
              <a:ext cx="355666" cy="6151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 flipV="1">
              <a:off x="4384261" y="5517232"/>
              <a:ext cx="3172725" cy="73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>
              <a:off x="7412970" y="5517232"/>
              <a:ext cx="0" cy="2084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diamond" w="sm" len="sm"/>
              <a:tailEnd type="triangle"/>
            </a:ln>
            <a:effectLst/>
          </p:spPr>
        </p:cxnSp>
      </p:grpSp>
      <p:grpSp>
        <p:nvGrpSpPr>
          <p:cNvPr id="231" name="组合 230"/>
          <p:cNvGrpSpPr/>
          <p:nvPr/>
        </p:nvGrpSpPr>
        <p:grpSpPr>
          <a:xfrm>
            <a:off x="7730355" y="4292301"/>
            <a:ext cx="874093" cy="1800994"/>
            <a:chOff x="8018387" y="4004270"/>
            <a:chExt cx="874093" cy="1800994"/>
          </a:xfrm>
        </p:grpSpPr>
        <p:cxnSp>
          <p:nvCxnSpPr>
            <p:cNvPr id="232" name="直接箭头连接符 231"/>
            <p:cNvCxnSpPr/>
            <p:nvPr/>
          </p:nvCxnSpPr>
          <p:spPr bwMode="auto">
            <a:xfrm flipV="1">
              <a:off x="8028384" y="4004270"/>
              <a:ext cx="432048" cy="794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8018387" y="4725144"/>
              <a:ext cx="370037" cy="2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>
              <a:off x="8018387" y="4868218"/>
              <a:ext cx="370037" cy="9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018387" y="5022478"/>
              <a:ext cx="3700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 flipH="1">
              <a:off x="8028385" y="5691728"/>
              <a:ext cx="28803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6" name="Text Box 392"/>
            <p:cNvSpPr txBox="1">
              <a:spLocks noChangeArrowheads="1"/>
            </p:cNvSpPr>
            <p:nvPr/>
          </p:nvSpPr>
          <p:spPr bwMode="auto">
            <a:xfrm>
              <a:off x="8316416" y="5119564"/>
              <a:ext cx="576064" cy="685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Reset</a:t>
              </a:r>
            </a:p>
            <a:p>
              <a:pPr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CLK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8028384" y="4149080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8018387" y="4293096"/>
              <a:ext cx="442045" cy="186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2" name="线形标注 2 121"/>
          <p:cNvSpPr/>
          <p:nvPr/>
        </p:nvSpPr>
        <p:spPr bwMode="auto">
          <a:xfrm>
            <a:off x="6375666" y="1412808"/>
            <a:ext cx="2516814" cy="288000"/>
          </a:xfrm>
          <a:prstGeom prst="borderCallout2">
            <a:avLst>
              <a:gd name="adj1" fmla="val 100880"/>
              <a:gd name="adj2" fmla="val 94839"/>
              <a:gd name="adj3" fmla="val 286013"/>
              <a:gd name="adj4" fmla="val 94963"/>
              <a:gd name="adj5" fmla="val 349732"/>
              <a:gd name="adj6" fmla="val 7765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实地址模式→</a:t>
            </a:r>
            <a:r>
              <a:rPr lang="en-US" altLang="zh-CN" sz="1800" b="1" dirty="0" smtClean="0">
                <a:latin typeface="+mn-ea"/>
                <a:ea typeface="+mn-ea"/>
              </a:rPr>
              <a:t>MMU</a:t>
            </a:r>
            <a:r>
              <a:rPr lang="zh-CN" altLang="en-US" sz="1800" b="1" dirty="0" smtClean="0">
                <a:latin typeface="+mn-ea"/>
                <a:ea typeface="+mn-ea"/>
              </a:rPr>
              <a:t>可缺省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0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179512" y="404664"/>
            <a:ext cx="7920880" cy="410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⑶数据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通路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设计与实现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通路设计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在纸上完成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部件设计：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</a:rPr>
              <a:t>       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子</a:t>
            </a:r>
            <a:r>
              <a:rPr lang="zh-CN" altLang="en-US" sz="1600" b="1" dirty="0" smtClean="0">
                <a:latin typeface="+mn-ea"/>
              </a:rPr>
              <a:t>模块→部件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互连设计：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设计验证：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通路实现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endParaRPr lang="en-US" altLang="zh-CN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通路调试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2267744" y="1352962"/>
            <a:ext cx="6768752" cy="461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zh-CN" altLang="en-US" sz="2400" b="1" u="sng" dirty="0" smtClean="0">
                <a:latin typeface="+mn-ea"/>
                <a:ea typeface="+mn-ea"/>
              </a:rPr>
              <a:t>组织</a:t>
            </a:r>
            <a:r>
              <a:rPr lang="zh-CN" altLang="en-US" sz="2400" b="1" dirty="0" smtClean="0">
                <a:latin typeface="+mn-ea"/>
                <a:ea typeface="+mn-ea"/>
              </a:rPr>
              <a:t>各部件的功能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不</a:t>
            </a:r>
            <a:r>
              <a:rPr lang="zh-CN" altLang="en-US" b="1" dirty="0">
                <a:latin typeface="+mn-ea"/>
                <a:ea typeface="+mn-ea"/>
              </a:rPr>
              <a:t>兼容的</a:t>
            </a:r>
            <a:r>
              <a:rPr lang="zh-CN" altLang="en-US" b="1" dirty="0" smtClean="0">
                <a:latin typeface="+mn-ea"/>
                <a:ea typeface="+mn-ea"/>
              </a:rPr>
              <a:t>功能→不同</a:t>
            </a:r>
            <a:r>
              <a:rPr lang="zh-CN" altLang="en-US" b="1" dirty="0">
                <a:latin typeface="+mn-ea"/>
                <a:ea typeface="+mn-ea"/>
              </a:rPr>
              <a:t>部件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u="sng" dirty="0" smtClean="0">
                <a:latin typeface="+mn-ea"/>
                <a:ea typeface="+mn-ea"/>
              </a:rPr>
              <a:t>设计</a:t>
            </a:r>
            <a:r>
              <a:rPr lang="zh-CN" altLang="en-US" sz="2400" b="1" dirty="0" smtClean="0">
                <a:latin typeface="+mn-ea"/>
                <a:ea typeface="+mn-ea"/>
              </a:rPr>
              <a:t>各个部件</a:t>
            </a:r>
            <a:r>
              <a:rPr lang="en-US" altLang="zh-CN" b="1" dirty="0" smtClean="0">
                <a:latin typeface="+mn-ea"/>
                <a:ea typeface="+mn-ea"/>
              </a:rPr>
              <a:t>(IO</a:t>
            </a:r>
            <a:r>
              <a:rPr lang="zh-CN" altLang="en-US" b="1" dirty="0" smtClean="0">
                <a:latin typeface="+mn-ea"/>
                <a:ea typeface="+mn-ea"/>
              </a:rPr>
              <a:t>接口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功能表组织</a:t>
            </a:r>
            <a:r>
              <a:rPr lang="en-US" altLang="zh-CN" b="1" dirty="0" smtClean="0">
                <a:latin typeface="+mn-ea"/>
                <a:ea typeface="+mn-ea"/>
              </a:rPr>
              <a:t>+</a:t>
            </a:r>
            <a:r>
              <a:rPr lang="zh-CN" altLang="en-US" b="1" dirty="0" smtClean="0">
                <a:latin typeface="+mn-ea"/>
                <a:ea typeface="+mn-ea"/>
              </a:rPr>
              <a:t>内部逻辑设计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zh-CN" altLang="en-US" sz="2400" b="1" u="sng" dirty="0" smtClean="0">
                <a:latin typeface="+mn-ea"/>
                <a:ea typeface="+mn-ea"/>
              </a:rPr>
              <a:t>逐条添加</a:t>
            </a:r>
            <a:r>
              <a:rPr lang="zh-CN" altLang="en-US" sz="2400" b="1" dirty="0" smtClean="0">
                <a:latin typeface="+mn-ea"/>
                <a:ea typeface="+mn-ea"/>
              </a:rPr>
              <a:t>各指令执行所需的部件、信号线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zh-CN" altLang="en-US" sz="2400" b="1" u="sng" dirty="0" smtClean="0">
                <a:latin typeface="+mn-ea"/>
                <a:ea typeface="+mn-ea"/>
              </a:rPr>
              <a:t>组织</a:t>
            </a:r>
            <a:r>
              <a:rPr lang="zh-CN" altLang="en-US" sz="2400" b="1" dirty="0" smtClean="0">
                <a:latin typeface="+mn-ea"/>
                <a:ea typeface="+mn-ea"/>
              </a:rPr>
              <a:t>各条指令的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latin typeface="+mn-ea"/>
              </a:rPr>
              <a:t>OPCmd</a:t>
            </a:r>
            <a:r>
              <a:rPr lang="zh-CN" altLang="en-US" sz="2400" b="1" dirty="0" smtClean="0">
                <a:latin typeface="+mn-ea"/>
              </a:rPr>
              <a:t>序列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</a:rPr>
              <a:t>分别</a:t>
            </a:r>
            <a:r>
              <a:rPr lang="zh-CN" altLang="en-US" sz="2400" b="1" dirty="0" smtClean="0">
                <a:latin typeface="+mn-ea"/>
                <a:ea typeface="+mn-ea"/>
              </a:rPr>
              <a:t>实现各个部件，再实现数据通路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  <a:ea typeface="+mn-ea"/>
              </a:rPr>
              <a:t>   (</a:t>
            </a:r>
            <a:r>
              <a:rPr lang="zh-CN" altLang="en-US" b="1" dirty="0">
                <a:latin typeface="+mn-ea"/>
                <a:ea typeface="+mn-ea"/>
              </a:rPr>
              <a:t>各</a:t>
            </a:r>
            <a:r>
              <a:rPr lang="zh-CN" altLang="en-US" b="1" dirty="0" smtClean="0">
                <a:latin typeface="+mn-ea"/>
                <a:ea typeface="+mn-ea"/>
              </a:rPr>
              <a:t>占用一</a:t>
            </a:r>
            <a:r>
              <a:rPr lang="zh-CN" altLang="en-US" b="1" dirty="0">
                <a:latin typeface="+mn-ea"/>
                <a:ea typeface="+mn-ea"/>
              </a:rPr>
              <a:t>个文件</a:t>
            </a:r>
            <a:r>
              <a:rPr lang="en-US" altLang="zh-CN" b="1" dirty="0" smtClean="0">
                <a:latin typeface="+mn-ea"/>
                <a:ea typeface="+mn-ea"/>
              </a:rPr>
              <a:t>)       (</a:t>
            </a:r>
            <a:r>
              <a:rPr lang="zh-CN" altLang="en-US" b="1" dirty="0" smtClean="0">
                <a:latin typeface="+mn-ea"/>
                <a:ea typeface="+mn-ea"/>
              </a:rPr>
              <a:t>占用一个文件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</a:rPr>
              <a:t>分别</a:t>
            </a:r>
            <a:r>
              <a:rPr lang="zh-CN" altLang="en-US" sz="2400" b="1" dirty="0" smtClean="0">
                <a:latin typeface="+mn-ea"/>
                <a:ea typeface="+mn-ea"/>
              </a:rPr>
              <a:t>调试各个电路，          </a:t>
            </a:r>
            <a:r>
              <a:rPr lang="zh-CN" altLang="en-US" b="1" dirty="0" smtClean="0">
                <a:latin typeface="+mn-ea"/>
                <a:ea typeface="+mn-ea"/>
              </a:rPr>
              <a:t>←与实现交替进行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调试过程＝准备数据＋仿真＋结果分析＋改错</a:t>
            </a:r>
            <a:endParaRPr lang="en-US" altLang="zh-CN" sz="24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   注意：</a:t>
            </a:r>
            <a:r>
              <a:rPr lang="zh-CN" altLang="en-US" sz="2000" b="1" dirty="0" smtClean="0">
                <a:latin typeface="+mn-ea"/>
                <a:ea typeface="+mn-ea"/>
              </a:rPr>
              <a:t>准备数据时，可枚举功能表，并写好结果；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         进行仿真时，在时钟周期结束时写寄存器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n-ea"/>
                <a:ea typeface="+mn-ea"/>
              </a:rPr>
              <a:t>                           (</a:t>
            </a:r>
            <a:r>
              <a:rPr lang="zh-CN" altLang="en-US" b="1" dirty="0" smtClean="0">
                <a:latin typeface="+mn-ea"/>
                <a:ea typeface="+mn-ea"/>
              </a:rPr>
              <a:t>如</a:t>
            </a:r>
            <a:r>
              <a:rPr lang="en-US" altLang="zh-CN" b="1" dirty="0" smtClean="0">
                <a:latin typeface="+mn-ea"/>
                <a:ea typeface="+mn-ea"/>
              </a:rPr>
              <a:t>CLK</a:t>
            </a:r>
            <a:r>
              <a:rPr lang="zh-CN" altLang="en-US" b="1" dirty="0" smtClean="0">
                <a:latin typeface="+mn-ea"/>
                <a:ea typeface="+mn-ea"/>
              </a:rPr>
              <a:t>早于控制信号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8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092281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3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179512" y="332656"/>
            <a:ext cx="8784976" cy="577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⑷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  <a:ea typeface="+mn-ea"/>
              </a:rPr>
              <a:t>控制单元</a:t>
            </a:r>
            <a:r>
              <a:rPr lang="zh-CN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设计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与</a:t>
            </a:r>
            <a:r>
              <a:rPr lang="zh-CN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实现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仅讨论</a:t>
            </a:r>
            <a:r>
              <a:rPr lang="en-US" altLang="zh-CN" sz="2000" b="1" dirty="0">
                <a:latin typeface="+mn-ea"/>
                <a:ea typeface="+mn-ea"/>
              </a:rPr>
              <a:t>CU</a:t>
            </a:r>
            <a:r>
              <a:rPr lang="zh-CN" altLang="en-US" sz="2000" b="1" dirty="0">
                <a:latin typeface="+mn-ea"/>
                <a:ea typeface="+mn-ea"/>
              </a:rPr>
              <a:t>设计</a:t>
            </a:r>
            <a:r>
              <a:rPr lang="en-US" altLang="zh-CN" b="1" dirty="0" smtClean="0">
                <a:latin typeface="+mn-ea"/>
                <a:ea typeface="+mn-ea"/>
              </a:rPr>
              <a:t>[CU</a:t>
            </a:r>
            <a:r>
              <a:rPr lang="zh-CN" altLang="zh-CN" b="1" dirty="0">
                <a:latin typeface="+mn-ea"/>
                <a:ea typeface="+mn-ea"/>
              </a:rPr>
              <a:t>实现</a:t>
            </a:r>
            <a:r>
              <a:rPr lang="zh-CN" altLang="en-US" b="1" dirty="0">
                <a:latin typeface="+mn-ea"/>
                <a:ea typeface="+mn-ea"/>
              </a:rPr>
              <a:t>与</a:t>
            </a:r>
            <a:r>
              <a:rPr lang="zh-CN" altLang="zh-CN" b="1" dirty="0" smtClean="0">
                <a:latin typeface="+mn-ea"/>
                <a:ea typeface="+mn-ea"/>
              </a:rPr>
              <a:t>调试</a:t>
            </a:r>
            <a:r>
              <a:rPr lang="zh-CN" altLang="en-US" b="1" dirty="0" smtClean="0">
                <a:latin typeface="+mn-ea"/>
                <a:ea typeface="+mn-ea"/>
              </a:rPr>
              <a:t>同数据通路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形成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状态</a:t>
            </a:r>
            <a:r>
              <a:rPr lang="zh-CN" altLang="zh-CN" sz="2400" b="1" dirty="0">
                <a:solidFill>
                  <a:srgbClr val="3333FF"/>
                </a:solidFill>
                <a:latin typeface="+mn-ea"/>
                <a:ea typeface="+mn-ea"/>
              </a:rPr>
              <a:t>转换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图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基于数据通路、指令功能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    </a:t>
            </a:r>
            <a:r>
              <a:rPr lang="zh-CN" altLang="en-US" sz="1600" b="1" dirty="0" smtClean="0">
                <a:latin typeface="+mn-ea"/>
                <a:ea typeface="+mn-ea"/>
              </a:rPr>
              <a:t>←如</a:t>
            </a:r>
            <a:r>
              <a:rPr lang="zh-CN" altLang="en-US" sz="1600" b="1" dirty="0">
                <a:latin typeface="+mn-ea"/>
                <a:ea typeface="+mn-ea"/>
              </a:rPr>
              <a:t>讲义</a:t>
            </a:r>
            <a:r>
              <a:rPr lang="en-US" altLang="zh-CN" sz="1600" b="1" dirty="0" smtClean="0">
                <a:latin typeface="+mn-ea"/>
                <a:ea typeface="+mn-ea"/>
              </a:rPr>
              <a:t>P52</a:t>
            </a:r>
            <a:r>
              <a:rPr lang="zh-CN" altLang="en-US" sz="1600" b="1" dirty="0" smtClean="0">
                <a:latin typeface="+mn-ea"/>
                <a:ea typeface="+mn-ea"/>
              </a:rPr>
              <a:t>图</a:t>
            </a:r>
            <a:r>
              <a:rPr lang="en-US" altLang="zh-CN" sz="1600" b="1" dirty="0">
                <a:latin typeface="+mn-ea"/>
                <a:ea typeface="+mn-ea"/>
              </a:rPr>
              <a:t>B</a:t>
            </a:r>
            <a:r>
              <a:rPr lang="en-US" altLang="zh-CN" sz="1600" b="1" dirty="0" smtClean="0">
                <a:latin typeface="+mn-ea"/>
                <a:ea typeface="+mn-ea"/>
              </a:rPr>
              <a:t>.2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汇总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各条指令执行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OPCmd</a:t>
            </a:r>
            <a:r>
              <a:rPr lang="zh-CN" altLang="zh-CN" sz="2200" b="1" dirty="0" smtClean="0">
                <a:latin typeface="+mn-ea"/>
                <a:ea typeface="+mn-ea"/>
                <a:cs typeface="Times New Roman" panose="02020603050405020304" pitchFamily="18" charset="0"/>
              </a:rPr>
              <a:t>序列</a:t>
            </a:r>
            <a:endParaRPr lang="en-US" altLang="zh-CN" sz="22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时序系统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基于状态转换图</a:t>
            </a:r>
            <a:r>
              <a:rPr lang="en-US" altLang="zh-CN" sz="2000" b="1" dirty="0" smtClean="0">
                <a:latin typeface="+mn-ea"/>
                <a:ea typeface="+mn-ea"/>
              </a:rPr>
              <a:t>)  </a:t>
            </a:r>
            <a:r>
              <a:rPr lang="zh-CN" altLang="en-US" sz="2000" b="1" dirty="0" smtClean="0">
                <a:latin typeface="+mn-ea"/>
                <a:ea typeface="+mn-ea"/>
              </a:rPr>
              <a:t>            </a:t>
            </a:r>
            <a:r>
              <a:rPr lang="zh-CN" altLang="en-US" sz="1600" b="1" dirty="0" smtClean="0">
                <a:latin typeface="+mn-ea"/>
                <a:ea typeface="+mn-ea"/>
              </a:rPr>
              <a:t>←如讲义</a:t>
            </a:r>
            <a:r>
              <a:rPr lang="en-US" altLang="zh-CN" sz="1600" b="1" dirty="0" smtClean="0">
                <a:latin typeface="+mn-ea"/>
                <a:ea typeface="+mn-ea"/>
              </a:rPr>
              <a:t>P52</a:t>
            </a:r>
            <a:r>
              <a:rPr lang="zh-CN" altLang="en-US" sz="1600" b="1" dirty="0" smtClean="0">
                <a:latin typeface="+mn-ea"/>
                <a:ea typeface="+mn-ea"/>
              </a:rPr>
              <a:t>图</a:t>
            </a:r>
            <a:r>
              <a:rPr lang="en-US" altLang="zh-CN" sz="1600" b="1" dirty="0" smtClean="0">
                <a:latin typeface="+mn-ea"/>
                <a:ea typeface="+mn-ea"/>
              </a:rPr>
              <a:t>B.3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    信号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个数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     信号序列组成：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信号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定时方式：</a:t>
            </a:r>
            <a:endParaRPr lang="en-US" altLang="zh-CN" sz="22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ID—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基于指令格式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设计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时序</a:t>
            </a:r>
            <a:r>
              <a:rPr lang="zh-CN" altLang="zh-CN" sz="2400" b="1" dirty="0">
                <a:solidFill>
                  <a:srgbClr val="3333FF"/>
                </a:solidFill>
                <a:latin typeface="+mn-ea"/>
                <a:ea typeface="+mn-ea"/>
              </a:rPr>
              <a:t>信号形成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电路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基于时序系统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zh-CN" altLang="en-US" sz="1600" b="1" dirty="0" smtClean="0">
                <a:latin typeface="+mn-ea"/>
                <a:ea typeface="+mn-ea"/>
              </a:rPr>
              <a:t>←</a:t>
            </a:r>
            <a:r>
              <a:rPr lang="zh-CN" altLang="en-US" sz="1600" b="1" dirty="0" smtClean="0">
                <a:latin typeface="+mn-ea"/>
              </a:rPr>
              <a:t>如讲义</a:t>
            </a:r>
            <a:r>
              <a:rPr lang="en-US" altLang="zh-CN" sz="1600" b="1" dirty="0" smtClean="0">
                <a:latin typeface="+mn-ea"/>
              </a:rPr>
              <a:t>P54</a:t>
            </a:r>
            <a:r>
              <a:rPr lang="zh-CN" altLang="en-US" sz="1600" b="1" dirty="0" smtClean="0">
                <a:latin typeface="+mn-ea"/>
              </a:rPr>
              <a:t>图</a:t>
            </a:r>
            <a:r>
              <a:rPr lang="en-US" altLang="zh-CN" sz="1600" b="1" dirty="0" smtClean="0">
                <a:latin typeface="+mn-ea"/>
              </a:rPr>
              <a:t>B.4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定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序逻辑电路：</a:t>
            </a:r>
            <a:endParaRPr lang="en-US" altLang="zh-CN" sz="22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定时逻辑电路：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设计</a:t>
            </a:r>
            <a:r>
              <a:rPr lang="en-US" altLang="zh-CN" sz="24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+mn-ea"/>
                <a:ea typeface="+mn-ea"/>
              </a:rPr>
              <a:t>OP</a:t>
            </a:r>
            <a:r>
              <a:rPr lang="zh-CN" altLang="zh-CN" sz="2400" b="1" dirty="0">
                <a:solidFill>
                  <a:srgbClr val="3333FF"/>
                </a:solidFill>
                <a:latin typeface="+mn-ea"/>
                <a:ea typeface="+mn-ea"/>
              </a:rPr>
              <a:t>控制信号形成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电路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基于状态转换图、时序系统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</a:t>
            </a:r>
            <a:r>
              <a:rPr lang="zh-CN" altLang="en-US" sz="2200" b="1" spc="-100" dirty="0" smtClean="0">
                <a:latin typeface="+mn-ea"/>
              </a:rPr>
              <a:t>填</a:t>
            </a:r>
            <a:r>
              <a:rPr lang="en-US" altLang="zh-CN" sz="22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spc="-100" dirty="0" err="1">
                <a:latin typeface="+mn-ea"/>
                <a:cs typeface="Times New Roman" panose="02020603050405020304" pitchFamily="18" charset="0"/>
              </a:rPr>
              <a:t>OPCmd</a:t>
            </a:r>
            <a:r>
              <a:rPr lang="zh-CN" altLang="en-US" sz="2200" b="1" spc="-100" dirty="0">
                <a:latin typeface="+mn-ea"/>
                <a:cs typeface="Times New Roman" panose="02020603050405020304" pitchFamily="18" charset="0"/>
              </a:rPr>
              <a:t>使用时间表</a:t>
            </a:r>
            <a:r>
              <a:rPr lang="zh-CN" altLang="en-US" sz="2200" b="1" spc="-100" dirty="0">
                <a:latin typeface="+mn-ea"/>
              </a:rPr>
              <a:t>，获得</a:t>
            </a:r>
            <a:r>
              <a:rPr lang="en-US" altLang="zh-CN" sz="22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spc="-100" dirty="0" err="1">
                <a:latin typeface="+mn-ea"/>
                <a:cs typeface="Times New Roman" panose="02020603050405020304" pitchFamily="18" charset="0"/>
              </a:rPr>
              <a:t>OPCmd</a:t>
            </a:r>
            <a:r>
              <a:rPr lang="zh-CN" altLang="en-US" sz="2200" b="1" spc="-100" dirty="0">
                <a:latin typeface="+mn-ea"/>
                <a:cs typeface="Times New Roman" panose="02020603050405020304" pitchFamily="18" charset="0"/>
              </a:rPr>
              <a:t>有效逻辑，门电路实现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2411760" y="2100625"/>
            <a:ext cx="655272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b="1" spc="-100" dirty="0" smtClean="0">
                <a:latin typeface="+mn-ea"/>
                <a:ea typeface="+mn-ea"/>
              </a:rPr>
              <a:t>节拍数＝最长路径，工作脉冲数</a:t>
            </a:r>
            <a:r>
              <a:rPr lang="zh-CN" altLang="en-US" sz="2200" b="1" spc="-100" dirty="0" smtClean="0">
                <a:latin typeface="+mn-ea"/>
              </a:rPr>
              <a:t>＝数据通路需求</a:t>
            </a:r>
            <a:endParaRPr lang="en-US" altLang="zh-CN" sz="2200" b="1" spc="-100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spc="-100" dirty="0" smtClean="0"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latin typeface="+mn-ea"/>
                <a:ea typeface="+mn-ea"/>
              </a:rPr>
              <a:t>有</a:t>
            </a:r>
            <a:r>
              <a:rPr lang="zh-CN" altLang="en-US" sz="2400" b="1" dirty="0">
                <a:latin typeface="+mn-ea"/>
                <a:ea typeface="+mn-ea"/>
              </a:rPr>
              <a:t>多种</a:t>
            </a:r>
            <a:r>
              <a:rPr lang="zh-CN" altLang="en-US" sz="2400" b="1" dirty="0" smtClean="0">
                <a:latin typeface="+mn-ea"/>
                <a:ea typeface="+mn-ea"/>
              </a:rPr>
              <a:t>方案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≤路径种类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      </a:t>
            </a:r>
            <a:r>
              <a:rPr lang="zh-CN" altLang="en-US" sz="1600" b="1" dirty="0" smtClean="0">
                <a:latin typeface="+mn-ea"/>
                <a:ea typeface="+mn-ea"/>
              </a:rPr>
              <a:t>←定长周期时仅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种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有同步、联合方式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本课程为同步方式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87825" y="4293096"/>
            <a:ext cx="4824536" cy="972574"/>
            <a:chOff x="206376" y="4069521"/>
            <a:chExt cx="4824536" cy="972574"/>
          </a:xfrm>
        </p:grpSpPr>
        <p:sp>
          <p:nvSpPr>
            <p:cNvPr id="6" name="Text Box 191"/>
            <p:cNvSpPr txBox="1">
              <a:spLocks noChangeArrowheads="1"/>
            </p:cNvSpPr>
            <p:nvPr/>
          </p:nvSpPr>
          <p:spPr bwMode="auto">
            <a:xfrm>
              <a:off x="206376" y="4069521"/>
              <a:ext cx="4824536" cy="97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0"/>
                </a:spcBef>
                <a:defRPr/>
              </a:pPr>
              <a:r>
                <a:rPr lang="zh-CN" altLang="en-US" sz="2200" b="1" dirty="0" smtClean="0">
                  <a:latin typeface="+mn-ea"/>
                  <a:ea typeface="+mn-ea"/>
                </a:rPr>
                <a:t>当前状态表示、下一状态产生函数</a:t>
              </a:r>
              <a:endParaRPr lang="en-US" altLang="zh-CN" sz="2200" b="1" dirty="0" smtClean="0">
                <a:latin typeface="+mn-ea"/>
                <a:ea typeface="+mn-ea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defRPr/>
              </a:pPr>
              <a:r>
                <a:rPr lang="en-US" altLang="zh-CN" sz="2200" b="1" dirty="0" smtClean="0">
                  <a:latin typeface="+mn-ea"/>
                  <a:ea typeface="+mn-ea"/>
                </a:rPr>
                <a:t>CP</a:t>
              </a:r>
              <a:r>
                <a:rPr lang="zh-CN" altLang="zh-CN" sz="2200" b="1" dirty="0" smtClean="0">
                  <a:latin typeface="+mn-ea"/>
                  <a:ea typeface="+mn-ea"/>
                </a:rPr>
                <a:t>＝</a:t>
              </a:r>
              <a:r>
                <a:rPr lang="en-US" altLang="zh-CN" sz="2200" b="1" dirty="0" smtClean="0">
                  <a:latin typeface="+mn-ea"/>
                  <a:ea typeface="+mn-ea"/>
                </a:rPr>
                <a:t>CLK</a:t>
              </a:r>
              <a:r>
                <a:rPr lang="zh-CN" altLang="en-US" sz="2200" b="1" dirty="0" smtClean="0">
                  <a:latin typeface="+mn-ea"/>
                  <a:ea typeface="+mn-ea"/>
                </a:rPr>
                <a:t>或</a:t>
              </a:r>
              <a:r>
                <a:rPr lang="en-US" altLang="zh-CN" sz="2200" b="1" dirty="0">
                  <a:latin typeface="+mn-ea"/>
                </a:rPr>
                <a:t>CP</a:t>
              </a:r>
              <a:r>
                <a:rPr lang="zh-CN" altLang="zh-CN" sz="2200" b="1" dirty="0">
                  <a:latin typeface="+mn-ea"/>
                </a:rPr>
                <a:t>＝</a:t>
              </a:r>
              <a:r>
                <a:rPr lang="en-US" altLang="zh-CN" sz="2200" b="1" dirty="0" smtClean="0">
                  <a:latin typeface="+mn-ea"/>
                  <a:ea typeface="+mn-ea"/>
                </a:rPr>
                <a:t>(WMFC</a:t>
              </a:r>
              <a:r>
                <a:rPr lang="zh-CN" altLang="zh-CN" sz="2200" b="1" dirty="0">
                  <a:latin typeface="+mn-ea"/>
                  <a:ea typeface="+mn-ea"/>
                </a:rPr>
                <a:t>＋</a:t>
              </a:r>
              <a:r>
                <a:rPr lang="en-US" altLang="zh-CN" sz="2200" b="1" dirty="0" err="1">
                  <a:latin typeface="+mn-ea"/>
                  <a:ea typeface="+mn-ea"/>
                </a:rPr>
                <a:t>WMFC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·</a:t>
              </a:r>
              <a:r>
                <a:rPr lang="en-US" altLang="zh-CN" sz="2200" b="1" dirty="0" err="1">
                  <a:latin typeface="+mn-ea"/>
                  <a:ea typeface="+mn-ea"/>
                </a:rPr>
                <a:t>mfc</a:t>
              </a:r>
              <a:r>
                <a:rPr lang="en-US" altLang="zh-CN" sz="2200" b="1" dirty="0">
                  <a:latin typeface="+mn-ea"/>
                  <a:ea typeface="+mn-ea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·</a:t>
              </a:r>
              <a:r>
                <a:rPr lang="en-US" altLang="zh-CN" sz="2200" b="1" dirty="0" smtClean="0">
                  <a:latin typeface="+mn-ea"/>
                  <a:ea typeface="+mn-ea"/>
                </a:rPr>
                <a:t>CLK</a:t>
              </a:r>
              <a:endParaRPr lang="en-US" altLang="zh-CN" sz="2200" b="1" u="sng" dirty="0" smtClean="0">
                <a:latin typeface="+mn-ea"/>
                <a:ea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315248" y="4584463"/>
              <a:ext cx="5076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线形标注 2 7"/>
          <p:cNvSpPr/>
          <p:nvPr/>
        </p:nvSpPr>
        <p:spPr bwMode="auto">
          <a:xfrm>
            <a:off x="6012160" y="3501008"/>
            <a:ext cx="2952328" cy="360040"/>
          </a:xfrm>
          <a:prstGeom prst="borderCallout2">
            <a:avLst>
              <a:gd name="adj1" fmla="val 49254"/>
              <a:gd name="adj2" fmla="val 73"/>
              <a:gd name="adj3" fmla="val 49656"/>
              <a:gd name="adj4" fmla="val -6564"/>
              <a:gd name="adj5" fmla="val 258837"/>
              <a:gd name="adj6" fmla="val -2153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可用触发器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入端</a:t>
            </a:r>
            <a:r>
              <a:rPr lang="zh-CN" altLang="en-US" sz="1800" b="1" dirty="0" smtClean="0">
                <a:latin typeface="+mn-ea"/>
                <a:ea typeface="+mn-ea"/>
              </a:rPr>
              <a:t>的函数表示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22" name="AutoShape 32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09297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9" name="Text Box 7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★要点：每个设计步骤间都有依赖关系！应按序设计</a:t>
            </a:r>
            <a:endParaRPr lang="en-US" altLang="zh-CN" sz="2400" b="1" u="sng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1" name="Text Box 191"/>
          <p:cNvSpPr txBox="1">
            <a:spLocks noChangeArrowheads="1"/>
          </p:cNvSpPr>
          <p:nvPr/>
        </p:nvSpPr>
        <p:spPr bwMode="auto">
          <a:xfrm>
            <a:off x="179511" y="332656"/>
            <a:ext cx="633670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⑸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及主机实现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CPU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实现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主存设计与实现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基于需求分析、</a:t>
            </a:r>
            <a:r>
              <a:rPr lang="en-US" altLang="zh-CN" sz="2000" b="1" dirty="0" smtClean="0">
                <a:latin typeface="+mn-ea"/>
                <a:ea typeface="+mn-ea"/>
              </a:rPr>
              <a:t>CPU</a:t>
            </a:r>
            <a:r>
              <a:rPr lang="zh-CN" altLang="en-US" sz="2000" b="1" dirty="0" smtClean="0">
                <a:latin typeface="+mn-ea"/>
                <a:ea typeface="+mn-ea"/>
              </a:rPr>
              <a:t>接口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引脚信号组织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内部电路设计：</a:t>
            </a: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主机实现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zh-CN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主机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测试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组织测试环境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编写测试程序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执行测试程序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分析执行结果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电路错误修正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</a:p>
        </p:txBody>
      </p:sp>
      <p:sp>
        <p:nvSpPr>
          <p:cNvPr id="83" name="Text Box 191"/>
          <p:cNvSpPr txBox="1">
            <a:spLocks noChangeArrowheads="1"/>
          </p:cNvSpPr>
          <p:nvPr/>
        </p:nvSpPr>
        <p:spPr bwMode="auto">
          <a:xfrm>
            <a:off x="2843808" y="3548623"/>
            <a:ext cx="630019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程序存于主存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>
                <a:latin typeface="+mn-ea"/>
              </a:rPr>
              <a:t>.</a:t>
            </a:r>
            <a:r>
              <a:rPr lang="en-US" altLang="zh-CN" b="1" dirty="0" err="1">
                <a:latin typeface="+mn-ea"/>
              </a:rPr>
              <a:t>mif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，复位时</a:t>
            </a:r>
            <a:r>
              <a:rPr lang="en-US" altLang="zh-CN" sz="2400" b="1" dirty="0" smtClean="0"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latin typeface="+mn-ea"/>
                <a:ea typeface="+mn-ea"/>
              </a:rPr>
              <a:t>＝程序首址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程序的组织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内容全面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、编写、保存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首址</a:t>
            </a:r>
            <a:r>
              <a:rPr lang="en-US" altLang="zh-CN" b="1" dirty="0" smtClean="0">
                <a:latin typeface="+mn-ea"/>
                <a:ea typeface="+mn-ea"/>
              </a:rPr>
              <a:t>=PC</a:t>
            </a:r>
            <a:r>
              <a:rPr lang="zh-CN" altLang="en-US" b="1" dirty="0" smtClean="0">
                <a:latin typeface="+mn-ea"/>
                <a:ea typeface="+mn-ea"/>
              </a:rPr>
              <a:t>初值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由复位操作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(Reset)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触发</a:t>
            </a:r>
            <a:endParaRPr lang="en-US" altLang="zh-CN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按时钟周期分析，关注信号变化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时刻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电路只要修改过，就要重新测试</a:t>
            </a:r>
            <a:endParaRPr lang="en-US" altLang="zh-CN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 Box 191"/>
          <p:cNvSpPr txBox="1">
            <a:spLocks noChangeArrowheads="1"/>
          </p:cNvSpPr>
          <p:nvPr/>
        </p:nvSpPr>
        <p:spPr bwMode="auto">
          <a:xfrm>
            <a:off x="2051720" y="764704"/>
            <a:ext cx="6913017" cy="24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连接数据通路及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CU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信号含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Reset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 smtClean="0">
                <a:latin typeface="+mn-ea"/>
                <a:ea typeface="+mn-ea"/>
                <a:cs typeface="Times New Roman" panose="02020603050405020304" pitchFamily="18" charset="0"/>
              </a:rPr>
              <a:t>Clk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BIU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        数据宽度＝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BIU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有时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需数据掩码线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访问粒度≠数据宽度时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多体交叉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结构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连接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及主存，连接电路略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都讲烂了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线形标注 2 9"/>
          <p:cNvSpPr/>
          <p:nvPr/>
        </p:nvSpPr>
        <p:spPr bwMode="auto">
          <a:xfrm>
            <a:off x="2555777" y="3285016"/>
            <a:ext cx="1872208" cy="288000"/>
          </a:xfrm>
          <a:prstGeom prst="borderCallout2">
            <a:avLst>
              <a:gd name="adj1" fmla="val 49254"/>
              <a:gd name="adj2" fmla="val 73"/>
              <a:gd name="adj3" fmla="val 50480"/>
              <a:gd name="adj4" fmla="val -5662"/>
              <a:gd name="adj5" fmla="val 120427"/>
              <a:gd name="adj6" fmla="val -3030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执行准备的实现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476672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dirty="0"/>
              <a:t>※ </a:t>
            </a:r>
            <a:r>
              <a:rPr lang="zh-CN" altLang="en-US" dirty="0"/>
              <a:t>设计要求</a:t>
            </a: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206375" y="994265"/>
            <a:ext cx="7101929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*设计目标：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ARMv8 A64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指令集</a:t>
            </a:r>
            <a:r>
              <a:rPr lang="zh-CN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的模型机</a:t>
            </a:r>
            <a:r>
              <a:rPr lang="zh-CN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主机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设计要求：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功能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 CPU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结构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主存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*实现要求：</a:t>
            </a:r>
            <a:endParaRPr lang="en-US" altLang="zh-CN" sz="2400" b="1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2267744" y="1916832"/>
            <a:ext cx="6876256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14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条指令</a:t>
            </a:r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已指定</a:t>
            </a:r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pt-BR" altLang="zh-CN" sz="2400" b="1" u="sng" spc="-50" dirty="0" smtClean="0">
                <a:latin typeface="+mn-ea"/>
                <a:ea typeface="+mn-ea"/>
              </a:rPr>
              <a:t>MMU</a:t>
            </a:r>
            <a:r>
              <a:rPr lang="zh-CN" altLang="en-US" sz="2400" b="1" spc="-50" dirty="0" smtClean="0">
                <a:latin typeface="+mn-ea"/>
                <a:ea typeface="+mn-ea"/>
              </a:rPr>
              <a:t>采用实地址管理方式，</a:t>
            </a:r>
            <a:r>
              <a:rPr lang="zh-CN" altLang="en-US" sz="2400" b="1" u="sng" dirty="0" smtClean="0">
                <a:latin typeface="+mn-ea"/>
                <a:ea typeface="+mn-ea"/>
                <a:cs typeface="Times New Roman" panose="02020603050405020304" pitchFamily="18" charset="0"/>
              </a:rPr>
              <a:t>不支持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异常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中断处理</a:t>
            </a:r>
            <a:endParaRPr lang="en-US" altLang="zh-CN" sz="20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spc="-50" dirty="0" smtClean="0">
                <a:latin typeface="+mn-ea"/>
                <a:ea typeface="+mn-ea"/>
                <a:cs typeface="Times New Roman" panose="02020603050405020304" pitchFamily="18" charset="0"/>
              </a:rPr>
              <a:t>指令周期</a:t>
            </a:r>
            <a:r>
              <a:rPr lang="zh-CN" altLang="en-US" sz="2400" b="1" spc="-50" dirty="0" smtClean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zh-CN" sz="2400" b="1" spc="-50" dirty="0" smtClean="0">
                <a:latin typeface="+mn-ea"/>
                <a:ea typeface="+mn-ea"/>
              </a:rPr>
              <a:t>单</a:t>
            </a:r>
            <a:r>
              <a:rPr lang="zh-CN" altLang="en-US" sz="2400" b="1" spc="-50" dirty="0" smtClean="0">
                <a:latin typeface="+mn-ea"/>
                <a:ea typeface="+mn-ea"/>
              </a:rPr>
              <a:t>周期</a:t>
            </a:r>
            <a:r>
              <a:rPr lang="en-US" altLang="zh-CN" sz="2400" b="1" spc="-50" dirty="0" smtClean="0">
                <a:solidFill>
                  <a:srgbClr val="FF3399"/>
                </a:solidFill>
                <a:latin typeface="+mn-ea"/>
                <a:ea typeface="+mn-ea"/>
              </a:rPr>
              <a:t>/</a:t>
            </a:r>
            <a:r>
              <a:rPr lang="zh-CN" altLang="en-US" sz="2400" b="1" spc="-50" dirty="0" smtClean="0">
                <a:latin typeface="+mn-ea"/>
                <a:ea typeface="+mn-ea"/>
              </a:rPr>
              <a:t>多</a:t>
            </a:r>
            <a:r>
              <a:rPr lang="zh-CN" altLang="zh-CN" sz="2400" b="1" spc="-50" dirty="0" smtClean="0">
                <a:latin typeface="+mn-ea"/>
                <a:ea typeface="+mn-ea"/>
              </a:rPr>
              <a:t>周期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r>
              <a:rPr lang="zh-CN" altLang="en-US" sz="2400" b="1" u="sng" spc="-50" dirty="0" smtClean="0">
                <a:latin typeface="+mn-ea"/>
                <a:ea typeface="+mn-ea"/>
              </a:rPr>
              <a:t>存储器</a:t>
            </a:r>
            <a:r>
              <a:rPr lang="zh-CN" altLang="en-US" sz="2400" b="1" spc="-50" dirty="0" smtClean="0">
                <a:latin typeface="+mn-ea"/>
                <a:ea typeface="+mn-ea"/>
              </a:rPr>
              <a:t>为哈佛结构，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sz="2400" b="1" u="sng" spc="-50" dirty="0" smtClean="0">
                <a:latin typeface="+mn-ea"/>
                <a:ea typeface="+mn-ea"/>
              </a:rPr>
              <a:t>数据通路</a:t>
            </a:r>
            <a:r>
              <a:rPr lang="zh-CN" altLang="en-US" sz="2400" b="1" spc="-50" dirty="0" smtClean="0">
                <a:latin typeface="+mn-ea"/>
                <a:ea typeface="+mn-ea"/>
              </a:rPr>
              <a:t>为专用结构</a:t>
            </a:r>
            <a:r>
              <a:rPr lang="en-US" altLang="zh-CN" b="1" spc="-50" dirty="0" smtClean="0">
                <a:latin typeface="+mn-ea"/>
                <a:ea typeface="+mn-ea"/>
              </a:rPr>
              <a:t>(</a:t>
            </a:r>
            <a:r>
              <a:rPr lang="zh-CN" altLang="en-US" b="1" spc="-50" dirty="0" smtClean="0">
                <a:latin typeface="+mn-ea"/>
                <a:ea typeface="+mn-ea"/>
              </a:rPr>
              <a:t>即点点结构</a:t>
            </a:r>
            <a:r>
              <a:rPr lang="en-US" altLang="zh-CN" b="1" spc="-50" dirty="0" smtClean="0">
                <a:latin typeface="+mn-ea"/>
                <a:ea typeface="+mn-ea"/>
              </a:rPr>
              <a:t>)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 marL="3233738" indent="-3233738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b="1" u="sng" spc="-50" dirty="0" smtClean="0">
                <a:latin typeface="+mn-ea"/>
                <a:ea typeface="+mn-ea"/>
              </a:rPr>
              <a:t>BIU</a:t>
            </a:r>
            <a:r>
              <a:rPr lang="zh-CN" altLang="en-US" sz="2400" b="1" spc="-50" dirty="0" smtClean="0">
                <a:latin typeface="+mn-ea"/>
                <a:ea typeface="+mn-ea"/>
              </a:rPr>
              <a:t>为</a:t>
            </a:r>
            <a:r>
              <a:rPr lang="en-US" altLang="zh-CN" sz="2400" b="1" spc="-50" dirty="0" smtClean="0">
                <a:latin typeface="+mn-ea"/>
                <a:ea typeface="+mn-ea"/>
              </a:rPr>
              <a:t>64</a:t>
            </a:r>
            <a:r>
              <a:rPr lang="zh-CN" altLang="zh-CN" sz="2400" b="1" spc="-50" dirty="0" smtClean="0">
                <a:latin typeface="+mn-ea"/>
                <a:ea typeface="+mn-ea"/>
              </a:rPr>
              <a:t>位数据</a:t>
            </a:r>
            <a:r>
              <a:rPr lang="zh-CN" altLang="en-US" sz="2400" b="1" spc="-50" dirty="0" smtClean="0">
                <a:latin typeface="+mn-ea"/>
                <a:ea typeface="+mn-ea"/>
              </a:rPr>
              <a:t>、</a:t>
            </a:r>
            <a:r>
              <a:rPr lang="en-US" altLang="zh-CN" sz="2400" b="1" spc="-50" dirty="0">
                <a:latin typeface="+mn-ea"/>
                <a:ea typeface="+mn-ea"/>
              </a:rPr>
              <a:t>32</a:t>
            </a:r>
            <a:r>
              <a:rPr lang="zh-CN" altLang="zh-CN" sz="2400" b="1" spc="-50" dirty="0">
                <a:latin typeface="+mn-ea"/>
                <a:ea typeface="+mn-ea"/>
              </a:rPr>
              <a:t>位</a:t>
            </a:r>
            <a:r>
              <a:rPr lang="zh-CN" altLang="en-US" sz="2400" b="1" spc="-50" dirty="0">
                <a:latin typeface="+mn-ea"/>
                <a:ea typeface="+mn-ea"/>
              </a:rPr>
              <a:t>地址空间、</a:t>
            </a:r>
            <a:r>
              <a:rPr lang="en-US" altLang="zh-CN" sz="2400" b="1" spc="-50" dirty="0" smtClean="0">
                <a:latin typeface="+mn-ea"/>
                <a:ea typeface="+mn-ea"/>
              </a:rPr>
              <a:t>3</a:t>
            </a:r>
            <a:r>
              <a:rPr lang="zh-CN" altLang="en-US" sz="2400" b="1" spc="-50" dirty="0" smtClean="0">
                <a:latin typeface="+mn-ea"/>
                <a:ea typeface="+mn-ea"/>
              </a:rPr>
              <a:t>根控制</a:t>
            </a:r>
            <a:r>
              <a:rPr lang="en-US" altLang="zh-CN" b="1" spc="-50" dirty="0" smtClean="0">
                <a:latin typeface="+mn-ea"/>
                <a:ea typeface="+mn-ea"/>
              </a:rPr>
              <a:t>(</a:t>
            </a:r>
            <a:r>
              <a:rPr lang="en-US" altLang="zh-CN" b="1" i="1" spc="-50" dirty="0" smtClean="0">
                <a:latin typeface="+mn-ea"/>
                <a:ea typeface="+mn-ea"/>
              </a:rPr>
              <a:t>T</a:t>
            </a:r>
            <a:r>
              <a:rPr lang="en-US" altLang="zh-CN" b="1" spc="-50" baseline="-18000" dirty="0" smtClean="0">
                <a:latin typeface="+mn-ea"/>
                <a:ea typeface="+mn-ea"/>
              </a:rPr>
              <a:t>A</a:t>
            </a:r>
            <a:r>
              <a:rPr lang="zh-CN" altLang="en-US" b="1" spc="-50" dirty="0" smtClean="0">
                <a:latin typeface="+mn-ea"/>
                <a:ea typeface="+mn-ea"/>
              </a:rPr>
              <a:t>＜</a:t>
            </a:r>
            <a:r>
              <a:rPr lang="en-US" altLang="zh-CN" b="1" spc="-50" dirty="0" smtClean="0">
                <a:latin typeface="+mn-ea"/>
                <a:ea typeface="+mn-ea"/>
              </a:rPr>
              <a:t>0.5</a:t>
            </a:r>
            <a:r>
              <a:rPr lang="en-US" altLang="zh-CN" b="1" i="1" spc="-50" dirty="0" smtClean="0">
                <a:latin typeface="+mn-ea"/>
                <a:ea typeface="+mn-ea"/>
              </a:rPr>
              <a:t>T</a:t>
            </a:r>
            <a:r>
              <a:rPr lang="en-US" altLang="zh-CN" b="1" spc="-50" baseline="-18000" dirty="0" smtClean="0">
                <a:latin typeface="+mn-ea"/>
                <a:ea typeface="+mn-ea"/>
              </a:rPr>
              <a:t>C</a:t>
            </a:r>
            <a:r>
              <a:rPr lang="en-US" altLang="zh-CN" b="1" spc="-50" dirty="0" smtClean="0">
                <a:latin typeface="+mn-ea"/>
                <a:ea typeface="+mn-ea"/>
              </a:rPr>
              <a:t>)</a:t>
            </a:r>
            <a:r>
              <a:rPr lang="zh-CN" altLang="en-US" sz="2400" b="1" spc="-50" dirty="0" smtClean="0">
                <a:latin typeface="+mn-ea"/>
                <a:ea typeface="+mn-ea"/>
              </a:rPr>
              <a:t>，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b="1" u="sng" spc="-50" dirty="0" smtClean="0">
                <a:latin typeface="+mn-ea"/>
              </a:rPr>
              <a:t>CU</a:t>
            </a:r>
            <a:r>
              <a:rPr lang="zh-CN" altLang="en-US" sz="2400" b="1" spc="-50" dirty="0" smtClean="0">
                <a:latin typeface="+mn-ea"/>
              </a:rPr>
              <a:t>采用</a:t>
            </a:r>
            <a:r>
              <a:rPr lang="zh-CN" altLang="zh-CN" sz="2400" b="1" spc="-50" dirty="0" smtClean="0">
                <a:latin typeface="+mn-ea"/>
              </a:rPr>
              <a:t>硬</a:t>
            </a:r>
            <a:r>
              <a:rPr lang="zh-CN" altLang="zh-CN" sz="2400" b="1" spc="-50" dirty="0">
                <a:latin typeface="+mn-ea"/>
              </a:rPr>
              <a:t>布线</a:t>
            </a:r>
            <a:r>
              <a:rPr lang="zh-CN" altLang="en-US" sz="2400" b="1" spc="-50" dirty="0" smtClean="0">
                <a:latin typeface="+mn-ea"/>
              </a:rPr>
              <a:t>方式实现、</a:t>
            </a:r>
            <a:r>
              <a:rPr lang="zh-CN" altLang="zh-CN" sz="2400" b="1" spc="-50" dirty="0">
                <a:latin typeface="+mn-ea"/>
              </a:rPr>
              <a:t>同步方式定时</a:t>
            </a:r>
            <a:endParaRPr lang="en-US" altLang="zh-CN" sz="2400" b="1" spc="-50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 分别为同步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ROM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、同步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SRAM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，大小均为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4KB</a:t>
            </a:r>
          </a:p>
        </p:txBody>
      </p:sp>
      <p:sp>
        <p:nvSpPr>
          <p:cNvPr id="7" name="Text Box 191"/>
          <p:cNvSpPr txBox="1">
            <a:spLocks noChangeArrowheads="1"/>
          </p:cNvSpPr>
          <p:nvPr/>
        </p:nvSpPr>
        <p:spPr bwMode="auto">
          <a:xfrm>
            <a:off x="2051720" y="5077633"/>
            <a:ext cx="69128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基于</a:t>
            </a:r>
            <a:r>
              <a:rPr lang="en-US" altLang="zh-CN" sz="2400" b="1" dirty="0" err="1" smtClean="0">
                <a:latin typeface="+mn-ea"/>
              </a:rPr>
              <a:t>Quartus</a:t>
            </a:r>
            <a:r>
              <a:rPr lang="en-US" altLang="zh-CN" sz="2400" b="1" dirty="0" smtClean="0">
                <a:latin typeface="+mn-ea"/>
              </a:rPr>
              <a:t> II</a:t>
            </a:r>
            <a:r>
              <a:rPr lang="zh-CN" altLang="en-US" sz="2400" b="1" dirty="0" smtClean="0">
                <a:latin typeface="+mn-ea"/>
              </a:rPr>
              <a:t>，电路实现采用</a:t>
            </a:r>
            <a:r>
              <a:rPr lang="zh-CN" altLang="en-US" sz="2400" b="1" u="sng" dirty="0" smtClean="0">
                <a:latin typeface="+mn-ea"/>
              </a:rPr>
              <a:t>原理图</a:t>
            </a:r>
            <a:r>
              <a:rPr lang="zh-CN" altLang="en-US" sz="2400" b="1" dirty="0" smtClean="0">
                <a:latin typeface="+mn-ea"/>
              </a:rPr>
              <a:t>方式，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                电路测试采用</a:t>
            </a:r>
            <a:r>
              <a:rPr lang="zh-CN" altLang="en-US" sz="2400" b="1" u="sng" dirty="0" smtClean="0">
                <a:latin typeface="+mn-ea"/>
              </a:rPr>
              <a:t>功能仿真</a:t>
            </a:r>
            <a:r>
              <a:rPr lang="zh-CN" altLang="en-US" sz="2400" b="1" dirty="0" smtClean="0">
                <a:latin typeface="+mn-ea"/>
              </a:rPr>
              <a:t>方式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75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179263" y="404664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需求分析示例：</a:t>
            </a:r>
            <a:endParaRPr kumimoji="1"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结构需求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接口需求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功能需求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2636912"/>
            <a:ext cx="612192" cy="615370"/>
            <a:chOff x="719448" y="4541822"/>
            <a:chExt cx="612192" cy="615370"/>
          </a:xfrm>
        </p:grpSpPr>
        <p:sp>
          <p:nvSpPr>
            <p:cNvPr id="8" name="左大括号 7"/>
            <p:cNvSpPr/>
            <p:nvPr/>
          </p:nvSpPr>
          <p:spPr>
            <a:xfrm>
              <a:off x="1259632" y="4581128"/>
              <a:ext cx="72008" cy="540000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 Box 399"/>
            <p:cNvSpPr txBox="1">
              <a:spLocks noChangeArrowheads="1"/>
            </p:cNvSpPr>
            <p:nvPr/>
          </p:nvSpPr>
          <p:spPr bwMode="auto">
            <a:xfrm>
              <a:off x="719448" y="4541822"/>
              <a:ext cx="540184" cy="615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数据</a:t>
              </a:r>
              <a:r>
                <a:rPr lang="zh-CN" altLang="en-US" sz="2000" b="1" dirty="0" smtClean="0">
                  <a:latin typeface="+mn-ea"/>
                  <a:ea typeface="+mn-ea"/>
                </a:rPr>
                <a:t>操作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95736" y="836712"/>
            <a:ext cx="694826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中断机构、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MMU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IBIU+DBIU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，专用结构，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…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Reset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DBIU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=64b×2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=3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线≤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32b…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14922" y="2060848"/>
            <a:ext cx="223294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数据类型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指令功能操作：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数据寻址操作：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指令寻址操作：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参数：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存储器参数：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所需数据路径：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清操作：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83209"/>
              </p:ext>
            </p:extLst>
          </p:nvPr>
        </p:nvGraphicFramePr>
        <p:xfrm>
          <a:off x="4283968" y="404664"/>
          <a:ext cx="4680520" cy="159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5"/>
                <a:gridCol w="3744415"/>
              </a:tblGrid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及 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6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ANDIS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(Rd,NZCV)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(Rn)&amp;ZExt(Imm12)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LDUR</a:t>
                      </a:r>
                      <a:endParaRPr lang="zh-CN" altLang="zh-CN" sz="16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endParaRPr lang="zh-CN" altLang="zh-CN" sz="16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STUR</a:t>
                      </a:r>
                      <a:endParaRPr lang="zh-CN" altLang="zh-CN" sz="16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r>
                        <a:rPr lang="zh-CN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endParaRPr lang="zh-CN" altLang="zh-CN" sz="1600" b="1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592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CBZ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((Rt)=0) PC</a:t>
                      </a:r>
                      <a:r>
                        <a:rPr lang="zh-CN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(PC)+SExt(Imm19:00)</a:t>
                      </a:r>
                      <a:endParaRPr lang="zh-CN" altLang="zh-CN" sz="16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(PC)+SExt(Imm26:</a:t>
                      </a:r>
                      <a:r>
                        <a:rPr lang="en-US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00</a:t>
                      </a:r>
                      <a:r>
                        <a:rPr lang="pt-BR" altLang="zh-CN" sz="1600" b="1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altLang="zh-CN" sz="16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83768" y="2060848"/>
            <a:ext cx="640871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无符号整数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含逻辑数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64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加、减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、与，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NF/ZF/CF/OF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    64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位的加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9/12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64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位的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扩展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    64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位的加、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21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→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64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位的位扩展、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&lt;&lt;2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64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GPR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，每条指令≤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次读、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次写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按字节编址、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48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位地址空间，小端、对齐存放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满足指令功能需要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通路部件互连时确定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复位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PC+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时序电路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3" y="404664"/>
            <a:ext cx="5976663" cy="59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总体设计示例：  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单周期</a:t>
            </a:r>
            <a:r>
              <a:rPr kumimoji="1" lang="en-US" altLang="zh-CN" b="1" dirty="0" smtClean="0">
                <a:latin typeface="宋体" pitchFamily="2" charset="-122"/>
              </a:rPr>
              <a:t>CPU</a:t>
            </a:r>
            <a:r>
              <a:rPr kumimoji="1" lang="zh-CN" altLang="en-US" b="1" dirty="0" smtClean="0">
                <a:latin typeface="宋体" pitchFamily="2" charset="-122"/>
              </a:rPr>
              <a:t>→不能</a:t>
            </a:r>
            <a:r>
              <a:rPr kumimoji="1" lang="zh-CN" altLang="en-US" b="1" dirty="0">
                <a:latin typeface="宋体" pitchFamily="2" charset="-122"/>
              </a:rPr>
              <a:t>复用部件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模块划分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数据通路功能组织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    运算部件：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  GPRs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指令部件：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BIU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kumimoji="1" lang="en-US" altLang="zh-CN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100"/>
              </a:spcBef>
            </a:pPr>
            <a:endParaRPr kumimoji="1" lang="en-US" altLang="zh-CN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</a:rPr>
              <a:t>    CU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</a:rPr>
              <a:t>功能组织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</a:rPr>
              <a:t>—</a:t>
            </a:r>
            <a:endParaRPr lang="en-US" altLang="zh-CN" sz="2200" b="1" dirty="0">
              <a:solidFill>
                <a:srgbClr val="3333FF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ID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时序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信号形成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电路：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      </a:t>
            </a:r>
            <a:r>
              <a:rPr lang="en-US" altLang="zh-CN" sz="2200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OP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控制信号形成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电路：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7744" y="838368"/>
            <a:ext cx="669699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数据通路＋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，缺省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中断机构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MMU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1680" y="1684572"/>
            <a:ext cx="7416824" cy="278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数据操作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±/&amp;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 err="1">
                <a:latin typeface="+mn-ea"/>
                <a:cs typeface="Arial Unicode MS" panose="020B0604020202020204" pitchFamily="34" charset="-122"/>
              </a:rPr>
              <a:t>ZExt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en-US" altLang="zh-CN" b="1" dirty="0" err="1">
                <a:latin typeface="+mn-ea"/>
                <a:ea typeface="+mn-ea"/>
                <a:cs typeface="Arial Unicode MS" panose="020B0604020202020204" pitchFamily="34" charset="-122"/>
              </a:rPr>
              <a:t>SExt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，指令寻址操作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(+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/</a:t>
            </a:r>
            <a:r>
              <a:rPr lang="en-US" altLang="zh-CN" b="1" dirty="0" err="1" smtClean="0">
                <a:latin typeface="+mn-ea"/>
                <a:cs typeface="Arial Unicode MS" panose="020B0604020202020204" pitchFamily="34" charset="-122"/>
              </a:rPr>
              <a:t>SExt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/&lt;&lt;2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端口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R+1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W)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按地址访问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31#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≡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PC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可复位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，缺省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IR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spc="-50" dirty="0">
                <a:latin typeface="+mn-ea"/>
                <a:ea typeface="+mn-ea"/>
                <a:cs typeface="Times New Roman" pitchFamily="18" charset="0"/>
              </a:rPr>
              <a:t>读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IMEM+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写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IR+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读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MEM+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写</a:t>
            </a:r>
            <a:r>
              <a:rPr lang="en-US" altLang="zh-CN" b="1" spc="-50" dirty="0">
                <a:latin typeface="+mn-ea"/>
                <a:ea typeface="+mn-ea"/>
                <a:cs typeface="Times New Roman" pitchFamily="18" charset="0"/>
              </a:rPr>
              <a:t>GPR</a:t>
            </a:r>
            <a:r>
              <a:rPr lang="zh-CN" altLang="en-US" b="1" spc="-50" dirty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b="1" spc="-5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次</a:t>
            </a:r>
            <a:r>
              <a:rPr lang="en-US" altLang="zh-CN" b="1" dirty="0" smtClean="0">
                <a:latin typeface="+mn-ea"/>
                <a:cs typeface="Times New Roman" pitchFamily="18" charset="0"/>
              </a:rPr>
              <a:t>)</a:t>
            </a:r>
            <a:endParaRPr lang="en-US" altLang="zh-CN" b="1" dirty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          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rPr>
              <a:t>└→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指令字</a:t>
            </a:r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在指令周期结束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前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保持不变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MAR/MDR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同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IR)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数据转换电路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小端存放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 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缺省总线逻辑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访问粒度＝数据线数、</a:t>
            </a:r>
            <a:r>
              <a:rPr lang="en-US" altLang="zh-CN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t</a:t>
            </a:r>
            <a:r>
              <a:rPr lang="en-US" altLang="zh-CN" b="1" baseline="-18000" dirty="0" err="1" smtClean="0">
                <a:latin typeface="+mn-ea"/>
                <a:ea typeface="+mn-ea"/>
                <a:cs typeface="Arial Unicode MS" panose="020B0604020202020204" pitchFamily="34" charset="-122"/>
              </a:rPr>
              <a:t>A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＜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0.5t</a:t>
            </a:r>
            <a:r>
              <a:rPr lang="en-US" altLang="zh-CN" b="1" baseline="-18000" dirty="0" smtClean="0">
                <a:latin typeface="+mn-ea"/>
                <a:ea typeface="+mn-ea"/>
                <a:cs typeface="Arial Unicode MS" panose="020B0604020202020204" pitchFamily="34" charset="-122"/>
              </a:rPr>
              <a:t>C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[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设计要求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])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dirty="0" smtClean="0">
                <a:latin typeface="+mn-ea"/>
                <a:cs typeface="Arial Unicode MS" panose="020B0604020202020204" pitchFamily="34" charset="-122"/>
              </a:rPr>
              <a:t>─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←常规传输模式←</a:t>
            </a:r>
            <a:r>
              <a:rPr lang="zh-CN" altLang="en-US" dirty="0">
                <a:latin typeface="+mn-ea"/>
                <a:cs typeface="Arial Unicode MS" panose="020B0604020202020204" pitchFamily="34" charset="-122"/>
              </a:rPr>
              <a:t>─</a:t>
            </a:r>
            <a:r>
              <a:rPr lang="zh-CN" altLang="en-US" dirty="0" smtClean="0">
                <a:latin typeface="+mn-ea"/>
                <a:ea typeface="+mn-ea"/>
                <a:cs typeface="Arial Unicode MS" panose="020B0604020202020204" pitchFamily="34" charset="-122"/>
              </a:rPr>
              <a:t>┴←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无需协议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dirty="0" smtClean="0">
                <a:latin typeface="+mn-ea"/>
                <a:cs typeface="Arial Unicode MS" panose="020B0604020202020204" pitchFamily="34" charset="-122"/>
              </a:rPr>
              <a:t>┘</a:t>
            </a:r>
            <a:endParaRPr lang="en-US" altLang="zh-CN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1800" y="2995706"/>
            <a:ext cx="1152128" cy="217270"/>
            <a:chOff x="1619672" y="5073008"/>
            <a:chExt cx="1152128" cy="217270"/>
          </a:xfrm>
        </p:grpSpPr>
        <p:sp>
          <p:nvSpPr>
            <p:cNvPr id="9" name="TextBox 8"/>
            <p:cNvSpPr txBox="1"/>
            <p:nvPr/>
          </p:nvSpPr>
          <p:spPr>
            <a:xfrm>
              <a:off x="1619672" y="5073364"/>
              <a:ext cx="371078" cy="2167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123728" y="5073364"/>
              <a:ext cx="288032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123728" y="5073008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042168" y="5289388"/>
              <a:ext cx="815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699792" y="5073364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411760" y="5073364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411760" y="5289388"/>
              <a:ext cx="288032" cy="89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699792" y="5073364"/>
              <a:ext cx="72008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411760" y="5073364"/>
              <a:ext cx="1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123728" y="5127744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699792" y="5127744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619423" y="4725144"/>
            <a:ext cx="741707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输出当前指令类型信号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含寻址方式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一级时序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工作脉冲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、一种信号序列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可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复位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输出当前指令所需的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latin typeface="+mn-ea"/>
                <a:cs typeface="Arial Unicode MS" panose="020B0604020202020204" pitchFamily="34" charset="-122"/>
              </a:rPr>
              <a:t>OP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控制信号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1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52400" y="498738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附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1-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进度估计：</a:t>
            </a:r>
            <a:r>
              <a:rPr kumimoji="1" lang="zh-CN" altLang="en-US" sz="2400" b="1" dirty="0" smtClean="0">
                <a:latin typeface="宋体" pitchFamily="2" charset="-122"/>
              </a:rPr>
              <a:t>基于</a:t>
            </a:r>
            <a:r>
              <a:rPr kumimoji="1" lang="zh-CN" altLang="en-US" sz="2400" b="1" u="sng" dirty="0" smtClean="0">
                <a:solidFill>
                  <a:srgbClr val="3333FF"/>
                </a:solidFill>
                <a:latin typeface="宋体" pitchFamily="2" charset="-122"/>
              </a:rPr>
              <a:t>课前准备</a:t>
            </a:r>
            <a:r>
              <a:rPr kumimoji="1" lang="zh-CN" altLang="en-US" sz="2400" b="1" dirty="0" smtClean="0">
                <a:latin typeface="宋体" pitchFamily="2" charset="-122"/>
              </a:rPr>
              <a:t>的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中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等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水平</a:t>
            </a:r>
            <a:r>
              <a:rPr kumimoji="1" lang="zh-CN" altLang="en-US" sz="2400" b="1" dirty="0" smtClean="0">
                <a:latin typeface="宋体" pitchFamily="2" charset="-122"/>
              </a:rPr>
              <a:t>学生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b="1" dirty="0">
                <a:latin typeface="宋体" pitchFamily="2" charset="-122"/>
              </a:rPr>
              <a:t> </a:t>
            </a:r>
            <a:r>
              <a:rPr kumimoji="1" lang="en-US" altLang="zh-CN" b="1" dirty="0" smtClean="0">
                <a:latin typeface="宋体" pitchFamily="2" charset="-122"/>
              </a:rPr>
              <a:t>                           (</a:t>
            </a:r>
            <a:r>
              <a:rPr kumimoji="1" lang="zh-CN" altLang="en-US" b="1" dirty="0" smtClean="0">
                <a:latin typeface="宋体" pitchFamily="2" charset="-122"/>
              </a:rPr>
              <a:t>完成设计</a:t>
            </a:r>
            <a:r>
              <a:rPr kumimoji="1" lang="en-US" altLang="zh-CN" b="1" dirty="0" smtClean="0">
                <a:latin typeface="宋体" pitchFamily="2" charset="-122"/>
              </a:rPr>
              <a:t>)   (</a:t>
            </a:r>
            <a:r>
              <a:rPr kumimoji="1" lang="zh-CN" altLang="en-US" b="1" dirty="0" smtClean="0">
                <a:latin typeface="宋体" pitchFamily="2" charset="-122"/>
              </a:rPr>
              <a:t>原理勉强懂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r>
              <a:rPr kumimoji="1" lang="en-US" altLang="zh-CN" sz="2000" b="1" dirty="0" smtClean="0">
                <a:latin typeface="宋体" pitchFamily="2" charset="-122"/>
              </a:rPr>
              <a:t>                           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81200"/>
              </p:ext>
            </p:extLst>
          </p:nvPr>
        </p:nvGraphicFramePr>
        <p:xfrm>
          <a:off x="467544" y="1412776"/>
          <a:ext cx="8496944" cy="31861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864096"/>
                <a:gridCol w="3672408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周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内容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里程碑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⑴基本模块测试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⑵需求分析，总体设计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⑴加减法器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/REG/RAM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仿真波形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⑵撰写设计报告相关内容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ALU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 err="1" smtClean="0">
                          <a:latin typeface="+mn-ea"/>
                          <a:ea typeface="+mn-ea"/>
                        </a:rPr>
                        <a:t>ExtU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设计与实现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设计方案，电路及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仿真波形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GPRs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ACU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BIU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设计与实现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设计方案，电路及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仿真波形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部件互连设计与实现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设计方案，电路及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仿真波形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7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CU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设计与实现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设计方案，电路及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仿真波形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27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及主机实现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设计方案，电路及测试程序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389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次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主机测试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+mn-ea"/>
                          <a:ea typeface="+mn-ea"/>
                        </a:rPr>
                        <a:t>电路及仿真波形</a:t>
                      </a:r>
                    </a:p>
                  </a:txBody>
                  <a:tcPr marL="54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52400" y="369232"/>
            <a:ext cx="8812088" cy="60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附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2-Quartus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使用注意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事项：</a:t>
            </a: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   (1)</a:t>
            </a:r>
            <a:r>
              <a:rPr kumimoji="1" lang="zh-CN" altLang="en-US" sz="2400" b="1" dirty="0" smtClean="0">
                <a:latin typeface="宋体" pitchFamily="2" charset="-122"/>
              </a:rPr>
              <a:t>所有设计使用</a:t>
            </a:r>
            <a:r>
              <a:rPr kumimoji="1" lang="zh-CN" altLang="en-US" sz="2400" b="1" u="sng" dirty="0" smtClean="0">
                <a:latin typeface="宋体" pitchFamily="2" charset="-122"/>
              </a:rPr>
              <a:t>同一个工程文件</a:t>
            </a:r>
            <a:r>
              <a:rPr kumimoji="1" lang="zh-CN" altLang="en-US" sz="2400" b="1" dirty="0" smtClean="0">
                <a:latin typeface="宋体" pitchFamily="2" charset="-122"/>
              </a:rPr>
              <a:t>，文件放在</a:t>
            </a:r>
            <a:r>
              <a:rPr kumimoji="1" lang="zh-CN" altLang="en-US" sz="2400" b="1" u="sng" dirty="0" smtClean="0">
                <a:latin typeface="宋体" pitchFamily="2" charset="-122"/>
              </a:rPr>
              <a:t>同一个文件夹</a:t>
            </a:r>
            <a:endParaRPr kumimoji="1"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200" b="1" dirty="0" smtClean="0">
                <a:latin typeface="宋体" pitchFamily="2" charset="-122"/>
              </a:rPr>
              <a:t> </a:t>
            </a:r>
            <a:r>
              <a:rPr kumimoji="1" lang="en-US" altLang="zh-CN" sz="2000" b="1" dirty="0" smtClean="0">
                <a:latin typeface="宋体" pitchFamily="2" charset="-122"/>
              </a:rPr>
              <a:t>        (</a:t>
            </a:r>
            <a:r>
              <a:rPr kumimoji="1" lang="zh-CN" altLang="en-US" sz="2000" b="1" dirty="0" smtClean="0">
                <a:latin typeface="宋体" pitchFamily="2" charset="-122"/>
              </a:rPr>
              <a:t>否则易导致电路、器件引用出错</a:t>
            </a:r>
            <a:r>
              <a:rPr kumimoji="1" lang="en-US" altLang="zh-CN" sz="2000" b="1" dirty="0" smtClean="0">
                <a:latin typeface="宋体" pitchFamily="2" charset="-122"/>
              </a:rPr>
              <a:t>[</a:t>
            </a:r>
            <a:r>
              <a:rPr kumimoji="1" lang="zh-CN" altLang="en-US" sz="2000" b="1" dirty="0" smtClean="0">
                <a:latin typeface="宋体" pitchFamily="2" charset="-122"/>
              </a:rPr>
              <a:t>缺省路径混乱</a:t>
            </a:r>
            <a:r>
              <a:rPr kumimoji="1" lang="en-US" altLang="zh-CN" sz="2000" b="1" dirty="0" smtClean="0">
                <a:latin typeface="宋体" pitchFamily="2" charset="-122"/>
              </a:rPr>
              <a:t>]</a:t>
            </a:r>
            <a:r>
              <a:rPr kumimoji="1" lang="zh-CN" altLang="en-US" sz="2000" b="1" dirty="0" smtClean="0">
                <a:latin typeface="宋体" pitchFamily="2" charset="-122"/>
              </a:rPr>
              <a:t>，好玩？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(2)</a:t>
            </a:r>
            <a:r>
              <a:rPr kumimoji="1" lang="zh-CN" altLang="en-US" sz="2400" b="1" dirty="0" smtClean="0">
                <a:latin typeface="宋体" pitchFamily="2" charset="-122"/>
              </a:rPr>
              <a:t>采用</a:t>
            </a:r>
            <a:r>
              <a:rPr kumimoji="1" lang="zh-CN" altLang="en-US" sz="2400" b="1" u="sng" dirty="0" smtClean="0">
                <a:latin typeface="宋体" pitchFamily="2" charset="-122"/>
              </a:rPr>
              <a:t>模块化设计</a:t>
            </a:r>
            <a:r>
              <a:rPr kumimoji="1" lang="zh-CN" altLang="en-US" sz="2400" b="1" dirty="0">
                <a:latin typeface="宋体" pitchFamily="2" charset="-122"/>
              </a:rPr>
              <a:t>方法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zh-CN" altLang="en-US" sz="2400" b="1" dirty="0">
                <a:latin typeface="宋体" pitchFamily="2" charset="-122"/>
              </a:rPr>
              <a:t>缩短调试</a:t>
            </a:r>
            <a:r>
              <a:rPr kumimoji="1" lang="zh-CN" altLang="en-US" sz="2400" b="1" dirty="0" smtClean="0">
                <a:latin typeface="宋体" pitchFamily="2" charset="-122"/>
              </a:rPr>
              <a:t>时间</a:t>
            </a:r>
            <a:r>
              <a:rPr kumimoji="1" lang="zh-CN" altLang="en-US" sz="2400" b="1" dirty="0"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latin typeface="宋体" pitchFamily="2" charset="-122"/>
              </a:rPr>
              <a:t>提高可靠性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</a:t>
            </a:r>
            <a:r>
              <a:rPr kumimoji="1" lang="en-US" altLang="zh-CN" sz="2000" b="1" dirty="0" smtClean="0">
                <a:latin typeface="宋体" pitchFamily="2" charset="-122"/>
              </a:rPr>
              <a:t>        (</a:t>
            </a:r>
            <a:r>
              <a:rPr kumimoji="1" lang="zh-CN" altLang="en-US" sz="2000" b="1" dirty="0">
                <a:latin typeface="宋体" pitchFamily="2" charset="-122"/>
              </a:rPr>
              <a:t>你是编</a:t>
            </a:r>
            <a:r>
              <a:rPr kumimoji="1" lang="en-US" altLang="zh-CN" sz="2000" b="1" dirty="0">
                <a:latin typeface="宋体" pitchFamily="2" charset="-122"/>
              </a:rPr>
              <a:t>5</a:t>
            </a:r>
            <a:r>
              <a:rPr kumimoji="1" lang="zh-CN" altLang="en-US" sz="2000" b="1" dirty="0">
                <a:latin typeface="宋体" pitchFamily="2" charset="-122"/>
              </a:rPr>
              <a:t>天</a:t>
            </a:r>
            <a:r>
              <a:rPr kumimoji="1" lang="en-US" altLang="zh-CN" sz="2000" b="1" dirty="0">
                <a:latin typeface="宋体" pitchFamily="2" charset="-122"/>
              </a:rPr>
              <a:t>C++</a:t>
            </a:r>
            <a:r>
              <a:rPr kumimoji="1" lang="zh-CN" altLang="en-US" sz="2000" b="1" dirty="0" smtClean="0">
                <a:latin typeface="宋体" pitchFamily="2" charset="-122"/>
              </a:rPr>
              <a:t>程序才调试</a:t>
            </a:r>
            <a:r>
              <a:rPr kumimoji="1" lang="zh-CN" altLang="en-US" sz="2000" b="1" dirty="0">
                <a:latin typeface="宋体" pitchFamily="2" charset="-122"/>
              </a:rPr>
              <a:t>的人吗</a:t>
            </a:r>
            <a:r>
              <a:rPr kumimoji="1" lang="zh-CN" altLang="en-US" sz="2000" b="1" dirty="0" smtClean="0">
                <a:latin typeface="宋体" pitchFamily="2" charset="-122"/>
              </a:rPr>
              <a:t>？该死！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   (3)</a:t>
            </a:r>
            <a:r>
              <a:rPr kumimoji="1" lang="zh-CN" altLang="en-US" sz="2400" b="1" dirty="0">
                <a:latin typeface="宋体" pitchFamily="2" charset="-122"/>
              </a:rPr>
              <a:t>对于</a:t>
            </a:r>
            <a:r>
              <a:rPr kumimoji="1" lang="en-US" altLang="zh-CN" sz="2400" b="1" dirty="0" err="1">
                <a:latin typeface="宋体" pitchFamily="2" charset="-122"/>
              </a:rPr>
              <a:t>lpm</a:t>
            </a:r>
            <a:r>
              <a:rPr kumimoji="1" lang="en-US" altLang="zh-CN" sz="2400" b="1" dirty="0">
                <a:latin typeface="宋体" pitchFamily="2" charset="-122"/>
              </a:rPr>
              <a:t>_</a:t>
            </a:r>
            <a:r>
              <a:rPr kumimoji="1" lang="zh-CN" altLang="en-US" sz="2400" b="1" dirty="0">
                <a:latin typeface="宋体" pitchFamily="2" charset="-122"/>
              </a:rPr>
              <a:t>器件，</a:t>
            </a:r>
            <a:r>
              <a:rPr kumimoji="1" lang="zh-CN" altLang="en-US" sz="2400" b="1" u="sng" dirty="0">
                <a:latin typeface="宋体" pitchFamily="2" charset="-122"/>
              </a:rPr>
              <a:t>参数不同</a:t>
            </a:r>
            <a:r>
              <a:rPr kumimoji="1" lang="zh-CN" altLang="en-US" sz="2400" b="1" dirty="0">
                <a:latin typeface="宋体" pitchFamily="2" charset="-122"/>
              </a:rPr>
              <a:t>则器件</a:t>
            </a:r>
            <a:r>
              <a:rPr kumimoji="1" lang="zh-CN" altLang="en-US" sz="2400" b="1" dirty="0" smtClean="0">
                <a:latin typeface="宋体" pitchFamily="2" charset="-122"/>
              </a:rPr>
              <a:t>类型</a:t>
            </a:r>
            <a:r>
              <a:rPr kumimoji="1" lang="en-US" altLang="zh-CN" sz="2400" b="1" dirty="0" smtClean="0">
                <a:latin typeface="宋体" pitchFamily="2" charset="-122"/>
              </a:rPr>
              <a:t>(</a:t>
            </a:r>
            <a:r>
              <a:rPr kumimoji="1" lang="zh-CN" altLang="en-US" sz="2400" b="1" dirty="0" smtClean="0">
                <a:latin typeface="宋体" pitchFamily="2" charset="-122"/>
              </a:rPr>
              <a:t>或功能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不同</a:t>
            </a:r>
            <a:endParaRPr kumimoji="1"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        (</a:t>
            </a:r>
            <a:r>
              <a:rPr kumimoji="1" lang="zh-CN" altLang="en-US" sz="2000" b="1" dirty="0">
                <a:latin typeface="宋体" pitchFamily="2" charset="-122"/>
              </a:rPr>
              <a:t>不看</a:t>
            </a:r>
            <a:r>
              <a:rPr kumimoji="1" lang="zh-CN" altLang="en-US" sz="2000" b="1" dirty="0" smtClean="0">
                <a:latin typeface="宋体" pitchFamily="2" charset="-122"/>
              </a:rPr>
              <a:t>选项说明</a:t>
            </a:r>
            <a:r>
              <a:rPr kumimoji="1" lang="zh-CN" altLang="en-US" sz="2000" b="1" dirty="0">
                <a:latin typeface="宋体" pitchFamily="2" charset="-122"/>
              </a:rPr>
              <a:t>、闭着眼睛打钩，仿真结果错，正常！</a:t>
            </a:r>
            <a:r>
              <a:rPr kumimoji="1"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   (4)</a:t>
            </a:r>
            <a:r>
              <a:rPr kumimoji="1" lang="zh-CN" altLang="en-US" sz="2400" b="1" dirty="0" smtClean="0">
                <a:latin typeface="宋体" pitchFamily="2" charset="-122"/>
              </a:rPr>
              <a:t>每个模块都要</a:t>
            </a:r>
            <a:r>
              <a:rPr kumimoji="1" lang="zh-CN" altLang="en-US" sz="2400" b="1" u="sng" dirty="0" smtClean="0">
                <a:latin typeface="宋体" pitchFamily="2" charset="-122"/>
              </a:rPr>
              <a:t>先测试、再使用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zh-CN" altLang="en-US" sz="2400" b="1" dirty="0">
                <a:latin typeface="宋体" pitchFamily="2" charset="-122"/>
              </a:rPr>
              <a:t>缩短调试时间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         (</a:t>
            </a:r>
            <a:r>
              <a:rPr kumimoji="1" lang="zh-CN" altLang="en-US" sz="2000" b="1" dirty="0" smtClean="0">
                <a:latin typeface="宋体" pitchFamily="2" charset="-122"/>
              </a:rPr>
              <a:t>调试</a:t>
            </a:r>
            <a:r>
              <a:rPr kumimoji="1" lang="zh-CN" altLang="en-US" sz="2000" b="1" dirty="0">
                <a:latin typeface="宋体" pitchFamily="2" charset="-122"/>
              </a:rPr>
              <a:t>常见现象</a:t>
            </a:r>
            <a:r>
              <a:rPr kumimoji="1" lang="zh-CN" altLang="en-US" sz="2000" b="1" dirty="0" smtClean="0">
                <a:latin typeface="宋体" pitchFamily="2" charset="-122"/>
              </a:rPr>
              <a:t>：</a:t>
            </a:r>
            <a:r>
              <a:rPr kumimoji="1" lang="en-US" altLang="zh-CN" sz="2000" b="1" dirty="0" smtClean="0">
                <a:latin typeface="宋体" pitchFamily="2" charset="-122"/>
              </a:rPr>
              <a:t>CPU</a:t>
            </a:r>
            <a:r>
              <a:rPr kumimoji="1" lang="zh-CN" altLang="en-US" sz="2000" b="1" dirty="0" smtClean="0">
                <a:latin typeface="宋体" pitchFamily="2" charset="-122"/>
              </a:rPr>
              <a:t>错→</a:t>
            </a:r>
            <a:r>
              <a:rPr kumimoji="1" lang="en-US" altLang="zh-CN" sz="2000" b="1" dirty="0" smtClean="0">
                <a:latin typeface="宋体" pitchFamily="2" charset="-122"/>
              </a:rPr>
              <a:t>CU</a:t>
            </a:r>
            <a:r>
              <a:rPr kumimoji="1" lang="zh-CN" altLang="en-US" sz="2000" b="1" dirty="0" smtClean="0">
                <a:latin typeface="宋体" pitchFamily="2" charset="-122"/>
              </a:rPr>
              <a:t>→</a:t>
            </a:r>
            <a:r>
              <a:rPr kumimoji="1" lang="en-US" altLang="zh-CN" sz="2000" b="1" dirty="0" smtClean="0">
                <a:latin typeface="宋体" pitchFamily="2" charset="-122"/>
              </a:rPr>
              <a:t>DP</a:t>
            </a:r>
            <a:r>
              <a:rPr kumimoji="1" lang="zh-CN" altLang="en-US" sz="2000" b="1" dirty="0" smtClean="0">
                <a:latin typeface="宋体" pitchFamily="2" charset="-122"/>
              </a:rPr>
              <a:t>→</a:t>
            </a:r>
            <a:r>
              <a:rPr kumimoji="1" lang="en-US" altLang="zh-CN" sz="2000" b="1" dirty="0" smtClean="0">
                <a:latin typeface="宋体" pitchFamily="2" charset="-122"/>
              </a:rPr>
              <a:t>ALU</a:t>
            </a:r>
            <a:r>
              <a:rPr kumimoji="1" lang="zh-CN" altLang="en-US" sz="2000" b="1" dirty="0" smtClean="0">
                <a:latin typeface="宋体" pitchFamily="2" charset="-122"/>
              </a:rPr>
              <a:t>→加减法器错，愚蠢</a:t>
            </a:r>
            <a:r>
              <a:rPr kumimoji="1" lang="en-US" altLang="zh-CN" sz="2000" b="1" dirty="0" smtClean="0">
                <a:latin typeface="宋体" pitchFamily="2" charset="-122"/>
              </a:rPr>
              <a:t>!)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   (5)</a:t>
            </a:r>
            <a:r>
              <a:rPr kumimoji="1" lang="zh-CN" altLang="en-US" sz="2400" b="1" dirty="0" smtClean="0">
                <a:latin typeface="宋体" pitchFamily="2" charset="-122"/>
              </a:rPr>
              <a:t>多个类似信号线命名时，</a:t>
            </a:r>
            <a:r>
              <a:rPr kumimoji="1" lang="zh-CN" altLang="en-US" sz="2400" b="1" u="sng" dirty="0" smtClean="0">
                <a:latin typeface="宋体" pitchFamily="2" charset="-122"/>
              </a:rPr>
              <a:t>序号位数应相同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如</a:t>
            </a:r>
            <a:r>
              <a:rPr kumimoji="1" lang="en-US" altLang="zh-CN" sz="2000" b="1" dirty="0" smtClean="0">
                <a:latin typeface="宋体" pitchFamily="2" charset="-122"/>
              </a:rPr>
              <a:t>r01</a:t>
            </a:r>
            <a:r>
              <a:rPr kumimoji="1" lang="zh-CN" altLang="en-US" sz="2000" b="1" dirty="0" smtClean="0">
                <a:latin typeface="宋体" pitchFamily="2" charset="-122"/>
              </a:rPr>
              <a:t>、</a:t>
            </a:r>
            <a:r>
              <a:rPr kumimoji="1" lang="en-US" altLang="zh-CN" sz="2000" b="1" dirty="0" smtClean="0">
                <a:latin typeface="宋体" pitchFamily="2" charset="-122"/>
              </a:rPr>
              <a:t>r11)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(6)</a:t>
            </a:r>
            <a:r>
              <a:rPr kumimoji="1" lang="zh-CN" altLang="en-US" sz="2400" b="1" dirty="0" smtClean="0">
                <a:latin typeface="宋体" pitchFamily="2" charset="-122"/>
              </a:rPr>
              <a:t>采用高效的学习方法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看使用</a:t>
            </a:r>
            <a:r>
              <a:rPr kumimoji="1" lang="zh-CN" altLang="en-US" sz="2000" b="1" dirty="0">
                <a:latin typeface="宋体" pitchFamily="2" charset="-122"/>
              </a:rPr>
              <a:t>指南</a:t>
            </a:r>
            <a:r>
              <a:rPr kumimoji="1" lang="zh-CN" altLang="en-US" sz="2000" b="1" dirty="0" smtClean="0">
                <a:latin typeface="宋体" pitchFamily="2" charset="-122"/>
              </a:rPr>
              <a:t>、</a:t>
            </a:r>
            <a:r>
              <a:rPr kumimoji="1" lang="zh-CN" altLang="en-US" sz="2000" b="1" dirty="0">
                <a:latin typeface="宋体" pitchFamily="2" charset="-122"/>
              </a:rPr>
              <a:t>及时请教</a:t>
            </a:r>
            <a:r>
              <a:rPr kumimoji="1" lang="zh-CN" altLang="en-US" sz="2000" b="1" dirty="0" smtClean="0">
                <a:latin typeface="宋体" pitchFamily="2" charset="-122"/>
              </a:rPr>
              <a:t>他人等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kumimoji="1" lang="zh-CN" altLang="en-US" sz="2000" b="1" dirty="0" smtClean="0">
                <a:latin typeface="宋体" pitchFamily="2" charset="-122"/>
              </a:rPr>
              <a:t>     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如信号线换名</a:t>
            </a:r>
            <a:r>
              <a:rPr kumimoji="1" lang="en-US" altLang="zh-CN" sz="2000" b="1" dirty="0" smtClean="0">
                <a:latin typeface="宋体" pitchFamily="2" charset="-122"/>
              </a:rPr>
              <a:t>[</a:t>
            </a:r>
            <a:r>
              <a:rPr kumimoji="1" lang="zh-CN" altLang="en-US" sz="2000" b="1" dirty="0" smtClean="0">
                <a:latin typeface="宋体" pitchFamily="2" charset="-122"/>
              </a:rPr>
              <a:t>用</a:t>
            </a:r>
            <a:r>
              <a:rPr kumimoji="1" lang="en-US" altLang="zh-CN" sz="2000" b="1" dirty="0" smtClean="0">
                <a:latin typeface="宋体" pitchFamily="2" charset="-122"/>
              </a:rPr>
              <a:t>wire]</a:t>
            </a:r>
            <a:r>
              <a:rPr kumimoji="1" lang="zh-CN" altLang="en-US" sz="2000" b="1" dirty="0" smtClean="0">
                <a:latin typeface="宋体" pitchFamily="2" charset="-122"/>
              </a:rPr>
              <a:t>、</a:t>
            </a:r>
            <a:r>
              <a:rPr kumimoji="1" lang="en-US" altLang="zh-CN" sz="2000" b="1" dirty="0" smtClean="0">
                <a:latin typeface="宋体" pitchFamily="2" charset="-122"/>
              </a:rPr>
              <a:t>30min</a:t>
            </a:r>
            <a:r>
              <a:rPr kumimoji="1" lang="zh-CN" altLang="en-US" sz="2000" b="1" dirty="0" smtClean="0">
                <a:latin typeface="宋体" pitchFamily="2" charset="-122"/>
              </a:rPr>
              <a:t>找不出仿真问题等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☆浪费的时间，请从课外补回来！</a:t>
            </a:r>
            <a:endParaRPr kumimoji="1"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100"/>
              </a:spcBef>
            </a:pPr>
            <a:r>
              <a:rPr kumimoji="1" lang="en-US" altLang="zh-CN" sz="2000" b="1" dirty="0" smtClean="0">
                <a:latin typeface="宋体" pitchFamily="2" charset="-122"/>
              </a:rPr>
              <a:t>         (</a:t>
            </a:r>
            <a:r>
              <a:rPr kumimoji="1" lang="zh-CN" altLang="en-US" sz="2000" b="1" dirty="0" smtClean="0">
                <a:latin typeface="宋体" pitchFamily="2" charset="-122"/>
              </a:rPr>
              <a:t>不少同学最后说时间来不及，早干嘛去了？！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7605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20824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§4 MIPS32</a:t>
            </a:r>
            <a:r>
              <a:rPr lang="zh-CN" altLang="en-US" sz="3200" b="1" dirty="0" smtClean="0">
                <a:latin typeface="+mn-ea"/>
                <a:ea typeface="+mn-ea"/>
              </a:rPr>
              <a:t>单周期</a:t>
            </a:r>
            <a:r>
              <a:rPr lang="en-US" altLang="zh-CN" sz="3200" b="1" dirty="0" smtClean="0">
                <a:latin typeface="+mn-ea"/>
                <a:ea typeface="+mn-ea"/>
              </a:rPr>
              <a:t>CPU</a:t>
            </a:r>
            <a:r>
              <a:rPr lang="zh-CN" altLang="en-US" sz="3200" b="1" dirty="0" smtClean="0">
                <a:latin typeface="+mn-ea"/>
                <a:ea typeface="+mn-ea"/>
              </a:rPr>
              <a:t>设计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951111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、需求分析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1449358"/>
            <a:ext cx="259228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*设计要求分析：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内部结构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en-US" altLang="zh-CN" sz="2200" b="1" spc="200" dirty="0" smtClean="0">
                <a:solidFill>
                  <a:srgbClr val="3333FF"/>
                </a:solidFill>
                <a:latin typeface="+mn-ea"/>
                <a:ea typeface="+mn-ea"/>
              </a:rPr>
              <a:t>I/O</a:t>
            </a:r>
            <a:r>
              <a:rPr lang="zh-CN" altLang="en-US" sz="2200" b="1" spc="200" dirty="0" smtClean="0">
                <a:solidFill>
                  <a:srgbClr val="3333FF"/>
                </a:solidFill>
                <a:latin typeface="+mn-ea"/>
                <a:ea typeface="+mn-ea"/>
              </a:rPr>
              <a:t>接口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*指令系统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分析：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latin typeface="+mn-ea"/>
                <a:ea typeface="+mn-ea"/>
              </a:rPr>
              <a:t>(</a:t>
            </a:r>
            <a:r>
              <a:rPr kumimoji="1" lang="zh-CN" altLang="en-US" b="1" dirty="0">
                <a:latin typeface="+mn-ea"/>
                <a:ea typeface="+mn-ea"/>
              </a:rPr>
              <a:t>以</a:t>
            </a:r>
            <a:r>
              <a:rPr kumimoji="1" lang="en-US" altLang="zh-CN" b="1" dirty="0">
                <a:latin typeface="+mn-ea"/>
                <a:ea typeface="+mn-ea"/>
              </a:rPr>
              <a:t>7</a:t>
            </a:r>
            <a:r>
              <a:rPr kumimoji="1" lang="zh-CN" altLang="en-US" b="1" dirty="0">
                <a:latin typeface="+mn-ea"/>
                <a:ea typeface="+mn-ea"/>
              </a:rPr>
              <a:t>条指令为例</a:t>
            </a:r>
            <a:r>
              <a:rPr kumimoji="1" lang="en-US" altLang="zh-CN" b="1" dirty="0" smtClean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15392" y="4189385"/>
            <a:ext cx="612192" cy="615370"/>
            <a:chOff x="719448" y="4541822"/>
            <a:chExt cx="612192" cy="615370"/>
          </a:xfrm>
        </p:grpSpPr>
        <p:sp>
          <p:nvSpPr>
            <p:cNvPr id="5" name="左大括号 4"/>
            <p:cNvSpPr/>
            <p:nvPr/>
          </p:nvSpPr>
          <p:spPr>
            <a:xfrm>
              <a:off x="1259632" y="4581128"/>
              <a:ext cx="72008" cy="540000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 Box 399"/>
            <p:cNvSpPr txBox="1">
              <a:spLocks noChangeArrowheads="1"/>
            </p:cNvSpPr>
            <p:nvPr/>
          </p:nvSpPr>
          <p:spPr bwMode="auto">
            <a:xfrm>
              <a:off x="719448" y="4541822"/>
              <a:ext cx="540184" cy="615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数据</a:t>
              </a:r>
              <a:r>
                <a:rPr lang="zh-CN" altLang="en-US" sz="2000" b="1" dirty="0" smtClean="0">
                  <a:latin typeface="+mn-ea"/>
                  <a:ea typeface="+mn-ea"/>
                </a:rPr>
                <a:t>操作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20280" y="4045369"/>
            <a:ext cx="6623720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的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加</a:t>
            </a:r>
            <a:r>
              <a:rPr lang="zh-CN" altLang="en-US" sz="2200" b="1" baseline="-18000" dirty="0" smtClean="0">
                <a:latin typeface="+mn-ea"/>
                <a:ea typeface="+mn-ea"/>
                <a:cs typeface="Arial Unicode MS" panose="020B0604020202020204" pitchFamily="34" charset="-122"/>
              </a:rPr>
              <a:t>有符号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、减</a:t>
            </a:r>
            <a:r>
              <a:rPr lang="zh-CN" altLang="en-US" sz="2200" b="1" baseline="-18000" dirty="0" smtClean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zh-CN" altLang="en-US" sz="2200" b="1" baseline="-18000" dirty="0">
                <a:latin typeface="+mn-ea"/>
                <a:cs typeface="Arial Unicode MS" panose="020B0604020202020204" pitchFamily="34" charset="-122"/>
              </a:rPr>
              <a:t>符号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、或</a:t>
            </a:r>
            <a:r>
              <a:rPr lang="zh-CN" altLang="en-US" sz="2200" b="1" baseline="-18000" dirty="0">
                <a:latin typeface="+mn-ea"/>
                <a:cs typeface="Arial Unicode MS" panose="020B0604020202020204" pitchFamily="34" charset="-122"/>
              </a:rPr>
              <a:t>按位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减</a:t>
            </a:r>
            <a:r>
              <a:rPr lang="zh-CN" altLang="en-US" sz="2200" b="1" baseline="-18000" dirty="0" smtClean="0">
                <a:latin typeface="+mn-ea"/>
                <a:cs typeface="Arial Unicode MS" panose="020B0604020202020204" pitchFamily="34" charset="-122"/>
              </a:rPr>
              <a:t>无符号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ZF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OF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  32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位的加</a:t>
            </a:r>
            <a:r>
              <a:rPr lang="zh-CN" altLang="en-US" sz="2200" b="1" baseline="-18000" dirty="0" smtClean="0">
                <a:latin typeface="+mn-ea"/>
                <a:cs typeface="Arial Unicode MS" panose="020B0604020202020204" pitchFamily="34" charset="-122"/>
              </a:rPr>
              <a:t>无符号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16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位的零扩展、符号扩展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  32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位的加</a:t>
            </a:r>
            <a:r>
              <a:rPr lang="zh-CN" altLang="en-US" sz="2200" b="1" baseline="-18000" dirty="0" smtClean="0">
                <a:latin typeface="+mn-ea"/>
                <a:cs typeface="Arial Unicode MS" panose="020B0604020202020204" pitchFamily="34" charset="-122"/>
              </a:rPr>
              <a:t>无符号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16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→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位的符号扩展、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GPR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，每条指令≤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次读、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次写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按字节编址、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位地址空间，大端、对齐存放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略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通路部件互连时分析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95736" y="1844824"/>
            <a:ext cx="694826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中断机构、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MMU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IBIU+DBIU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，专用结构，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…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Reset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DBIU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=32b×2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=3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线≤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32b…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55576" y="3653626"/>
            <a:ext cx="2232942" cy="279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数据类型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指令功能操作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数据寻址操作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指令寻址操作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参数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存储器参数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所需数据路径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04181"/>
              </p:ext>
            </p:extLst>
          </p:nvPr>
        </p:nvGraphicFramePr>
        <p:xfrm>
          <a:off x="2627784" y="2780928"/>
          <a:ext cx="6336704" cy="1259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7"/>
                <a:gridCol w="5472607"/>
              </a:tblGrid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add/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zh-CN" alt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及 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zh-CN" sz="16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6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 </a:t>
                      </a:r>
                      <a:r>
                        <a:rPr lang="zh-CN" alt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及 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592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6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←(PC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6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600" b="1" kern="100" spc="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600" b="1" kern="100" spc="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600" b="1" kern="100" spc="0" baseline="-18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6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6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AutoShape 32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23629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7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、总体设计</a:t>
            </a:r>
            <a:endParaRPr lang="zh-CN" altLang="en-US" sz="2400" dirty="0"/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4824536" cy="5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*模块划分：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*数据通路总体设计：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接口组织</a:t>
            </a:r>
            <a:r>
              <a:rPr lang="zh-CN" altLang="en-US" b="1" dirty="0">
                <a:latin typeface="+mn-ea"/>
                <a:ea typeface="+mn-ea"/>
              </a:rPr>
              <a:t>稍后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运算部件组织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GPRs</a:t>
            </a:r>
            <a:r>
              <a:rPr lang="zh-CN" altLang="en-US" sz="2200" b="1" dirty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指令部件组织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BIU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2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总体设计：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ID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时序信号形成电路组织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3333FF"/>
                </a:solidFill>
                <a:latin typeface="+mn-ea"/>
                <a:cs typeface="Arial Unicode MS" panose="020B0604020202020204" pitchFamily="34" charset="-122"/>
              </a:rPr>
              <a:t>OP</a:t>
            </a:r>
            <a:r>
              <a:rPr lang="zh-CN" altLang="en-US" sz="2200" b="1" dirty="0">
                <a:solidFill>
                  <a:srgbClr val="3333FF"/>
                </a:solidFill>
                <a:latin typeface="+mn-ea"/>
                <a:cs typeface="Arial Unicode MS" panose="020B0604020202020204" pitchFamily="34" charset="-122"/>
              </a:rPr>
              <a:t>控制信号形成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cs typeface="Arial Unicode MS" panose="020B0604020202020204" pitchFamily="34" charset="-122"/>
              </a:rPr>
              <a:t>电路组织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907704" y="838368"/>
            <a:ext cx="7128792" cy="560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数据通路＋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CU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，无中断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机构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MMU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(PA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LA)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数据操作部分＋指令寻址操作部分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←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(±</a:t>
            </a:r>
            <a:r>
              <a:rPr lang="zh-CN" altLang="en-US" b="1" baseline="-18000" dirty="0" smtClean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/±</a:t>
            </a:r>
            <a:r>
              <a:rPr lang="zh-CN" altLang="en-US" b="1" baseline="-18000" dirty="0" smtClean="0">
                <a:latin typeface="+mn-ea"/>
                <a:cs typeface="Arial Unicode MS" panose="020B0604020202020204" pitchFamily="34" charset="-122"/>
              </a:rPr>
              <a:t>无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或、</a:t>
            </a:r>
            <a:r>
              <a:rPr lang="en-US" altLang="zh-CN" b="1" dirty="0" err="1" smtClean="0">
                <a:latin typeface="+mn-ea"/>
                <a:cs typeface="Arial Unicode MS" panose="020B0604020202020204" pitchFamily="34" charset="-122"/>
              </a:rPr>
              <a:t>ZExt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en-US" altLang="zh-CN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SExt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   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＋</a:t>
            </a:r>
            <a:r>
              <a:rPr lang="zh-CN" altLang="en-US" b="1" baseline="-18000" dirty="0" smtClean="0">
                <a:latin typeface="+mn-ea"/>
                <a:cs typeface="Arial Unicode MS" panose="020B0604020202020204" pitchFamily="34" charset="-122"/>
              </a:rPr>
              <a:t>无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/</a:t>
            </a:r>
            <a:r>
              <a:rPr lang="en-US" altLang="zh-CN" b="1" dirty="0" err="1" smtClean="0">
                <a:latin typeface="+mn-ea"/>
                <a:cs typeface="Arial Unicode MS" panose="020B0604020202020204" pitchFamily="34" charset="-122"/>
              </a:rPr>
              <a:t>SExt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/&lt;&lt;2/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拼接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端口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(2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个读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+1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个写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按地址访问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0#Reg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≡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PC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有复位功能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，缺省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IR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spc="-50" dirty="0">
                <a:latin typeface="+mn-ea"/>
                <a:ea typeface="+mn-ea"/>
                <a:cs typeface="Times New Roman" pitchFamily="18" charset="0"/>
              </a:rPr>
              <a:t>读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IMEM+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写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IR+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读</a:t>
            </a:r>
            <a:r>
              <a:rPr lang="en-US" altLang="zh-CN" b="1" spc="-50" dirty="0" smtClean="0">
                <a:latin typeface="+mn-ea"/>
                <a:ea typeface="+mn-ea"/>
                <a:cs typeface="Times New Roman" pitchFamily="18" charset="0"/>
              </a:rPr>
              <a:t>MEM+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写</a:t>
            </a:r>
            <a:r>
              <a:rPr lang="en-US" altLang="zh-CN" b="1" spc="-50" dirty="0">
                <a:latin typeface="+mn-ea"/>
                <a:ea typeface="+mn-ea"/>
                <a:cs typeface="Times New Roman" pitchFamily="18" charset="0"/>
              </a:rPr>
              <a:t>GPR</a:t>
            </a:r>
            <a:r>
              <a:rPr lang="zh-CN" altLang="en-US" b="1" spc="-50" dirty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b="1" spc="-5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zh-CN" altLang="en-US" b="1" spc="-50" dirty="0" smtClean="0">
                <a:latin typeface="+mn-ea"/>
                <a:ea typeface="+mn-ea"/>
                <a:cs typeface="Times New Roman" pitchFamily="18" charset="0"/>
              </a:rPr>
              <a:t>次</a:t>
            </a:r>
            <a:r>
              <a:rPr lang="en-US" altLang="zh-CN" b="1" dirty="0" smtClean="0">
                <a:latin typeface="+mn-ea"/>
                <a:cs typeface="Times New Roman" pitchFamily="18" charset="0"/>
              </a:rPr>
              <a:t>)</a:t>
            </a:r>
            <a:endParaRPr lang="en-US" altLang="zh-CN" b="1" dirty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               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rPr>
              <a:t>└→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指令字</a:t>
            </a:r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在指令周期结束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前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保持不变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数据转换电路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大端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，缺省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MAR/MDR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缺省总线逻辑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访问粒度＝数据线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数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设计要求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[</a:t>
            </a:r>
            <a:r>
              <a:rPr lang="en-US" altLang="zh-CN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t</a:t>
            </a:r>
            <a:r>
              <a:rPr lang="en-US" altLang="zh-CN" b="1" baseline="-18000" dirty="0" err="1" smtClean="0">
                <a:latin typeface="+mn-ea"/>
                <a:ea typeface="+mn-ea"/>
                <a:cs typeface="Arial Unicode MS" panose="020B0604020202020204" pitchFamily="34" charset="-122"/>
              </a:rPr>
              <a:t>A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＜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0.5t</a:t>
            </a:r>
            <a:r>
              <a:rPr lang="en-US" altLang="zh-CN" b="1" baseline="-18000" dirty="0" smtClean="0">
                <a:latin typeface="+mn-ea"/>
                <a:ea typeface="+mn-ea"/>
                <a:cs typeface="Arial Unicode MS" panose="020B0604020202020204" pitchFamily="34" charset="-122"/>
              </a:rPr>
              <a:t>C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])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zh-CN" altLang="en-US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←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常规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传输模式←</a:t>
            </a:r>
            <a:r>
              <a:rPr lang="zh-CN" altLang="en-US" dirty="0" smtClean="0">
                <a:latin typeface="+mn-ea"/>
                <a:ea typeface="+mn-ea"/>
                <a:cs typeface="Arial Unicode MS" panose="020B0604020202020204" pitchFamily="34" charset="-122"/>
              </a:rPr>
              <a:t>┴←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无需传输协议控制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dirty="0" smtClean="0">
                <a:latin typeface="+mn-ea"/>
                <a:cs typeface="Arial Unicode MS" panose="020B0604020202020204" pitchFamily="34" charset="-122"/>
              </a:rPr>
              <a:t>┘</a:t>
            </a:r>
            <a:endParaRPr lang="en-US" altLang="zh-CN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输出当前指令的指令类型信号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输出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时序系统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的时序信号序列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有复位功能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        </a:t>
            </a:r>
            <a:r>
              <a:rPr lang="zh-CN" altLang="en-US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←仅一级时序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工作脉冲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输出当前指令所需的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latin typeface="+mn-ea"/>
                <a:cs typeface="Arial Unicode MS" panose="020B0604020202020204" pitchFamily="34" charset="-122"/>
              </a:rPr>
              <a:t>OP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控制信号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5909673" y="1988840"/>
            <a:ext cx="1830681" cy="1620000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80110" y="1988840"/>
            <a:ext cx="2160242" cy="936000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8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909673" y="1988840"/>
            <a:ext cx="1830681" cy="3636000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419872" y="1988840"/>
            <a:ext cx="4320482" cy="486008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3491880" y="3283738"/>
            <a:ext cx="1152128" cy="217270"/>
            <a:chOff x="1619672" y="5073008"/>
            <a:chExt cx="1152128" cy="217270"/>
          </a:xfrm>
        </p:grpSpPr>
        <p:sp>
          <p:nvSpPr>
            <p:cNvPr id="89" name="TextBox 88"/>
            <p:cNvSpPr txBox="1"/>
            <p:nvPr/>
          </p:nvSpPr>
          <p:spPr>
            <a:xfrm>
              <a:off x="1619672" y="5073364"/>
              <a:ext cx="371078" cy="2167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123728" y="5073364"/>
              <a:ext cx="288032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123728" y="5073008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042168" y="5289388"/>
              <a:ext cx="815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699792" y="5073364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411760" y="5073364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2411760" y="5289388"/>
              <a:ext cx="288032" cy="89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699792" y="5073364"/>
              <a:ext cx="72008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2411760" y="5073364"/>
              <a:ext cx="1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2123728" y="5127744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699792" y="5127744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utoShape 32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089868" y="5454156"/>
            <a:ext cx="2874620" cy="711148"/>
            <a:chOff x="6089868" y="5454156"/>
            <a:chExt cx="2874620" cy="711148"/>
          </a:xfrm>
        </p:grpSpPr>
        <p:sp>
          <p:nvSpPr>
            <p:cNvPr id="124" name="矩形 123"/>
            <p:cNvSpPr/>
            <p:nvPr/>
          </p:nvSpPr>
          <p:spPr bwMode="auto">
            <a:xfrm>
              <a:off x="6911769" y="5454156"/>
              <a:ext cx="108061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6089868" y="5511349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Text Box 399"/>
            <p:cNvSpPr txBox="1">
              <a:spLocks noChangeArrowheads="1"/>
            </p:cNvSpPr>
            <p:nvPr/>
          </p:nvSpPr>
          <p:spPr bwMode="auto">
            <a:xfrm>
              <a:off x="6491937" y="5842884"/>
              <a:ext cx="267642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+mn-ea"/>
                  <a:ea typeface="+mn-ea"/>
                </a:rPr>
                <a:t>O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>
              <a:off x="6804248" y="6022876"/>
              <a:ext cx="7863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>
              <a:off x="7856736" y="5661248"/>
              <a:ext cx="3156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7878668" y="5949280"/>
              <a:ext cx="2937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8178100" y="5517232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8172400" y="5805264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6804248" y="5661248"/>
              <a:ext cx="3183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5895776" y="3068960"/>
            <a:ext cx="3068712" cy="1944216"/>
            <a:chOff x="5724128" y="3068960"/>
            <a:chExt cx="3068712" cy="1944216"/>
          </a:xfrm>
        </p:grpSpPr>
        <p:sp>
          <p:nvSpPr>
            <p:cNvPr id="71" name="矩形 70"/>
            <p:cNvSpPr/>
            <p:nvPr/>
          </p:nvSpPr>
          <p:spPr>
            <a:xfrm>
              <a:off x="6109282" y="3068960"/>
              <a:ext cx="2179502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5984528" y="4361550"/>
              <a:ext cx="648072" cy="3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933208" y="4217032"/>
              <a:ext cx="501824" cy="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7784728" y="3855806"/>
              <a:ext cx="648072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6411274" y="432865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8216777" y="4653136"/>
              <a:ext cx="2160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>
              <a:off x="6416576" y="3839950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6222360" y="3674334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12276" y="4149080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68504" y="4221088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76875" y="3717032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41171" y="371179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432800" y="4071830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32800" y="4529617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 flipV="1">
              <a:off x="5984528" y="3284984"/>
              <a:ext cx="648072" cy="4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5724128" y="3160018"/>
              <a:ext cx="260400" cy="1969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b="1" dirty="0">
                  <a:latin typeface="+mn-ea"/>
                  <a:ea typeface="+mn-ea"/>
                  <a:cs typeface="Times New Roman" pitchFamily="18" charset="0"/>
                </a:rPr>
                <a:t>Op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H="1">
              <a:off x="6213773" y="3242403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109282" y="3107913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5984528" y="3882957"/>
              <a:ext cx="647088" cy="37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9" name="Text Box 116"/>
          <p:cNvSpPr txBox="1">
            <a:spLocks noChangeArrowheads="1"/>
          </p:cNvSpPr>
          <p:nvPr/>
        </p:nvSpPr>
        <p:spPr bwMode="auto">
          <a:xfrm>
            <a:off x="179513" y="1700808"/>
            <a:ext cx="7992887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*数据操作单元设计：</a:t>
            </a:r>
            <a:endParaRPr kumimoji="1"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 ALU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设计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 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功能与</a:t>
            </a:r>
            <a:r>
              <a:rPr kumimoji="1" lang="en-US" altLang="zh-CN" b="1" dirty="0" err="1" smtClean="0">
                <a:latin typeface="宋体" pitchFamily="2" charset="-122"/>
              </a:rPr>
              <a:t>ExtU</a:t>
            </a:r>
            <a:r>
              <a:rPr kumimoji="1" lang="zh-CN" altLang="en-US" b="1" dirty="0" smtClean="0">
                <a:latin typeface="宋体" pitchFamily="2" charset="-122"/>
              </a:rPr>
              <a:t>不兼容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功能：</a:t>
            </a:r>
            <a:r>
              <a:rPr kumimoji="1" lang="en-US" altLang="zh-CN" sz="2200" b="1" dirty="0" smtClean="0">
                <a:latin typeface="宋体" pitchFamily="2" charset="-122"/>
              </a:rPr>
              <a:t>32</a:t>
            </a:r>
            <a:r>
              <a:rPr kumimoji="1"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±</a:t>
            </a:r>
            <a:r>
              <a:rPr lang="zh-CN" altLang="en-US" sz="2200" b="1" baseline="-18000" dirty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/±</a:t>
            </a:r>
            <a:r>
              <a:rPr lang="zh-CN" altLang="en-US" sz="2200" b="1" baseline="-18000" dirty="0">
                <a:latin typeface="+mn-ea"/>
                <a:cs typeface="Arial Unicode MS" panose="020B0604020202020204" pitchFamily="34" charset="-122"/>
              </a:rPr>
              <a:t>无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或，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±</a:t>
            </a:r>
            <a:r>
              <a:rPr lang="zh-CN" altLang="en-US" sz="2200" b="1" baseline="-18000" dirty="0" smtClean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产生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OF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，各操作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产生</a:t>
            </a:r>
            <a:r>
              <a:rPr lang="en-US" altLang="zh-CN" sz="2200" b="1" dirty="0">
                <a:latin typeface="+mn-ea"/>
                <a:cs typeface="Arial Unicode MS" panose="020B0604020202020204" pitchFamily="34" charset="-122"/>
              </a:rPr>
              <a:t>ZF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组成：</a:t>
            </a:r>
            <a:endParaRPr kumimoji="1"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2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kumimoji="1" lang="en-US" altLang="zh-CN" sz="2200" b="1" dirty="0" err="1" smtClean="0">
                <a:solidFill>
                  <a:srgbClr val="3333FF"/>
                </a:solidFill>
                <a:latin typeface="宋体" pitchFamily="2" charset="-122"/>
              </a:rPr>
              <a:t>ExtU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设计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功能：</a:t>
            </a:r>
            <a:r>
              <a:rPr kumimoji="1" lang="en-US" altLang="zh-CN" sz="2200" b="1" dirty="0" smtClean="0">
                <a:latin typeface="宋体" pitchFamily="2" charset="-122"/>
              </a:rPr>
              <a:t>16</a:t>
            </a:r>
            <a:r>
              <a:rPr kumimoji="1" lang="zh-CN" altLang="en-US" sz="2200" b="1" dirty="0" smtClean="0">
                <a:latin typeface="宋体" pitchFamily="2" charset="-122"/>
              </a:rPr>
              <a:t>→</a:t>
            </a:r>
            <a:r>
              <a:rPr kumimoji="1" lang="en-US" altLang="zh-CN" sz="2200" b="1" dirty="0">
                <a:latin typeface="宋体" pitchFamily="2" charset="-122"/>
              </a:rPr>
              <a:t>32</a:t>
            </a:r>
            <a:r>
              <a:rPr kumimoji="1" lang="zh-CN" altLang="en-US" sz="2200" b="1" dirty="0">
                <a:latin typeface="宋体" pitchFamily="2" charset="-122"/>
              </a:rPr>
              <a:t>位的</a:t>
            </a:r>
            <a:r>
              <a:rPr kumimoji="1" lang="zh-CN" altLang="en-US" sz="2200" b="1" dirty="0" smtClean="0">
                <a:latin typeface="宋体" pitchFamily="2" charset="-122"/>
              </a:rPr>
              <a:t>零扩展、符号</a:t>
            </a:r>
            <a:r>
              <a:rPr kumimoji="1" lang="zh-CN" altLang="en-US" sz="2200" b="1" dirty="0">
                <a:latin typeface="宋体" pitchFamily="2" charset="-122"/>
              </a:rPr>
              <a:t>扩展</a:t>
            </a:r>
            <a:endParaRPr kumimoji="1"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kumimoji="1"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kumimoji="1"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52400" y="836712"/>
            <a:ext cx="881221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kumimoji="1"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功能部件设计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latin typeface="宋体" pitchFamily="2" charset="-122"/>
              </a:rPr>
              <a:t>   子模块有运算部件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数据操作</a:t>
            </a:r>
            <a:r>
              <a:rPr kumimoji="1" lang="en-US" altLang="zh-CN" b="1" dirty="0" smtClean="0">
                <a:latin typeface="宋体" pitchFamily="2" charset="-122"/>
              </a:rPr>
              <a:t>+</a:t>
            </a:r>
            <a:r>
              <a:rPr kumimoji="1" lang="zh-CN" altLang="en-US" b="1" dirty="0" smtClean="0">
                <a:latin typeface="宋体" pitchFamily="2" charset="-122"/>
              </a:rPr>
              <a:t>指令寻址操作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r>
              <a:rPr kumimoji="1" lang="zh-CN" altLang="en-US" sz="2200" b="1" dirty="0" smtClean="0">
                <a:latin typeface="宋体" pitchFamily="2" charset="-122"/>
              </a:rPr>
              <a:t>、</a:t>
            </a:r>
            <a:r>
              <a:rPr kumimoji="1" lang="en-US" altLang="zh-CN" sz="2200" b="1" dirty="0" smtClean="0">
                <a:latin typeface="宋体" pitchFamily="2" charset="-122"/>
              </a:rPr>
              <a:t>GPRs</a:t>
            </a:r>
            <a:r>
              <a:rPr kumimoji="1" lang="zh-CN" altLang="en-US" sz="2200" b="1" dirty="0" smtClean="0">
                <a:latin typeface="宋体" pitchFamily="2" charset="-122"/>
              </a:rPr>
              <a:t>、指令部件、</a:t>
            </a:r>
            <a:r>
              <a:rPr kumimoji="1" lang="en-US" altLang="zh-CN" sz="2200" b="1" dirty="0" smtClean="0">
                <a:latin typeface="宋体" pitchFamily="2" charset="-122"/>
              </a:rPr>
              <a:t>BIU</a:t>
            </a:r>
            <a:endParaRPr kumimoji="1" lang="en-US" altLang="zh-CN" sz="2200" b="1" dirty="0">
              <a:latin typeface="宋体" pitchFamily="2" charset="-12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2051472" y="2957665"/>
            <a:ext cx="3933056" cy="12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200" b="1" dirty="0" smtClean="0">
                <a:latin typeface="宋体" pitchFamily="2" charset="-122"/>
              </a:rPr>
              <a:t>①</a:t>
            </a:r>
            <a:r>
              <a:rPr kumimoji="1" lang="en-US" altLang="zh-CN" sz="2200" b="1" dirty="0" smtClean="0">
                <a:latin typeface="宋体" pitchFamily="2" charset="-122"/>
              </a:rPr>
              <a:t>I/O</a:t>
            </a:r>
            <a:r>
              <a:rPr kumimoji="1" lang="zh-CN" altLang="en-US" sz="2200" b="1" dirty="0" smtClean="0">
                <a:latin typeface="宋体" pitchFamily="2" charset="-122"/>
              </a:rPr>
              <a:t>信号组织、</a:t>
            </a:r>
            <a:r>
              <a:rPr kumimoji="1" lang="zh-CN" altLang="en-US" sz="2200" b="1" dirty="0">
                <a:latin typeface="宋体" pitchFamily="2" charset="-122"/>
              </a:rPr>
              <a:t>功能表</a:t>
            </a:r>
            <a:r>
              <a:rPr kumimoji="1" lang="zh-CN" altLang="en-US" sz="2200" b="1" dirty="0" smtClean="0">
                <a:latin typeface="宋体" pitchFamily="2" charset="-122"/>
              </a:rPr>
              <a:t>约定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                    (</a:t>
            </a:r>
            <a:r>
              <a:rPr kumimoji="1" lang="zh-CN" altLang="en-US" b="1" dirty="0">
                <a:latin typeface="宋体" pitchFamily="2" charset="-122"/>
              </a:rPr>
              <a:t>见</a:t>
            </a:r>
            <a:r>
              <a:rPr kumimoji="1" lang="zh-CN" altLang="en-US" b="1" dirty="0" smtClean="0">
                <a:latin typeface="宋体" pitchFamily="2" charset="-122"/>
              </a:rPr>
              <a:t>讲义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latin typeface="宋体" pitchFamily="2" charset="-122"/>
              </a:rPr>
              <a:t>②内部逻辑组织</a:t>
            </a:r>
            <a:endParaRPr kumimoji="1"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03909"/>
              </p:ext>
            </p:extLst>
          </p:nvPr>
        </p:nvGraphicFramePr>
        <p:xfrm>
          <a:off x="2123728" y="5157192"/>
          <a:ext cx="381642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6"/>
                <a:gridCol w="1557172"/>
                <a:gridCol w="1584176"/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 Box 7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数据通路设计</a:t>
            </a:r>
          </a:p>
        </p:txBody>
      </p:sp>
      <p:sp>
        <p:nvSpPr>
          <p:cNvPr id="65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72200" y="3131565"/>
            <a:ext cx="2016225" cy="1802142"/>
            <a:chOff x="6344568" y="3203573"/>
            <a:chExt cx="2016225" cy="1802142"/>
          </a:xfrm>
        </p:grpSpPr>
        <p:sp>
          <p:nvSpPr>
            <p:cNvPr id="93" name="TextBox 92"/>
            <p:cNvSpPr txBox="1"/>
            <p:nvPr/>
          </p:nvSpPr>
          <p:spPr>
            <a:xfrm>
              <a:off x="6344568" y="3495767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68704" y="3495767"/>
              <a:ext cx="648072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92640" y="3495766"/>
              <a:ext cx="576064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776616" y="4721988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或门阵列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7064648" y="4287854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矩形 118"/>
            <p:cNvSpPr/>
            <p:nvPr/>
          </p:nvSpPr>
          <p:spPr>
            <a:xfrm>
              <a:off x="7712720" y="4143838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 flipV="1">
              <a:off x="7064647" y="3999822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矩形 121"/>
            <p:cNvSpPr/>
            <p:nvPr/>
          </p:nvSpPr>
          <p:spPr>
            <a:xfrm>
              <a:off x="7712720" y="3783798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6" name="直接连接符 83"/>
            <p:cNvCxnSpPr/>
            <p:nvPr/>
          </p:nvCxnSpPr>
          <p:spPr bwMode="auto">
            <a:xfrm rot="16200000" flipH="1">
              <a:off x="7451488" y="3603976"/>
              <a:ext cx="382980" cy="139485"/>
            </a:xfrm>
            <a:prstGeom prst="bentConnector3">
              <a:avLst>
                <a:gd name="adj1" fmla="val 98977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 rot="16200000">
              <a:off x="8000753" y="4581128"/>
              <a:ext cx="43204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 bwMode="auto">
            <a:xfrm>
              <a:off x="7784728" y="4833988"/>
              <a:ext cx="2880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94"/>
            <p:cNvCxnSpPr/>
            <p:nvPr/>
          </p:nvCxnSpPr>
          <p:spPr bwMode="auto">
            <a:xfrm>
              <a:off x="7568704" y="4287854"/>
              <a:ext cx="504056" cy="308587"/>
            </a:xfrm>
            <a:prstGeom prst="bentConnector3">
              <a:avLst>
                <a:gd name="adj1" fmla="val -233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1" name="AutoShape 15"/>
            <p:cNvSpPr>
              <a:spLocks noChangeArrowheads="1"/>
            </p:cNvSpPr>
            <p:nvPr/>
          </p:nvSpPr>
          <p:spPr bwMode="auto">
            <a:xfrm rot="16200000">
              <a:off x="6511227" y="4027706"/>
              <a:ext cx="889836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加减法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42" name="直接连接符 141"/>
            <p:cNvCxnSpPr>
              <a:endCxn id="141" idx="3"/>
            </p:cNvCxnSpPr>
            <p:nvPr/>
          </p:nvCxnSpPr>
          <p:spPr bwMode="auto">
            <a:xfrm>
              <a:off x="6956145" y="3482227"/>
              <a:ext cx="0" cy="370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6775632" y="3203573"/>
              <a:ext cx="158516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控制信号形成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H="1">
              <a:off x="8216776" y="3482227"/>
              <a:ext cx="1" cy="102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7" name="直接连接符 125"/>
            <p:cNvCxnSpPr/>
            <p:nvPr/>
          </p:nvCxnSpPr>
          <p:spPr bwMode="auto">
            <a:xfrm rot="16200000" flipH="1">
              <a:off x="6455141" y="4470554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8" name="直接连接符 129"/>
            <p:cNvCxnSpPr/>
            <p:nvPr/>
          </p:nvCxnSpPr>
          <p:spPr bwMode="auto">
            <a:xfrm rot="16200000" flipH="1">
              <a:off x="6085722" y="4217534"/>
              <a:ext cx="949739" cy="432048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57" name="矩形 156"/>
            <p:cNvSpPr/>
            <p:nvPr/>
          </p:nvSpPr>
          <p:spPr bwMode="auto">
            <a:xfrm>
              <a:off x="8072760" y="47971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8081144" y="458112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8004575" y="425664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42564" y="5661248"/>
            <a:ext cx="936104" cy="432048"/>
            <a:chOff x="6942564" y="5661248"/>
            <a:chExt cx="936104" cy="432048"/>
          </a:xfrm>
        </p:grpSpPr>
        <p:sp>
          <p:nvSpPr>
            <p:cNvPr id="129" name="矩形 128"/>
            <p:cNvSpPr/>
            <p:nvPr/>
          </p:nvSpPr>
          <p:spPr>
            <a:xfrm>
              <a:off x="7590636" y="5805264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直接连接符 217"/>
            <p:cNvCxnSpPr/>
            <p:nvPr/>
          </p:nvCxnSpPr>
          <p:spPr bwMode="auto">
            <a:xfrm>
              <a:off x="7302604" y="5661248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6942564" y="5661248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7092280" y="5661248"/>
              <a:ext cx="7617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22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08369" y="3789040"/>
            <a:ext cx="5055919" cy="2218719"/>
            <a:chOff x="2108369" y="3789040"/>
            <a:chExt cx="5055919" cy="2218719"/>
          </a:xfrm>
        </p:grpSpPr>
        <p:sp>
          <p:nvSpPr>
            <p:cNvPr id="73" name="矩形 72"/>
            <p:cNvSpPr/>
            <p:nvPr/>
          </p:nvSpPr>
          <p:spPr>
            <a:xfrm>
              <a:off x="2804381" y="4089806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95382" y="3789040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08369" y="4125809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disp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636297" y="5385950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6404781" y="4005064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6764821" y="5241933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48797" y="5385949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5324661" y="4017797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5828716" y="4017797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2108369" y="5601973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32581" y="5241933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H="1">
              <a:off x="3585865" y="5339341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3375143" y="515893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 flipH="1">
              <a:off x="3585865" y="5706583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3375143" y="551897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 flipH="1">
              <a:off x="3015103" y="4254141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804381" y="407881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179263" y="404664"/>
            <a:ext cx="8785225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*指令地址计算单元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记为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ACU)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endParaRPr kumimoji="1"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功能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</a:rPr>
              <a:t>实现指令寻址操作，即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          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zh-CN" altLang="en-US" sz="2200" b="1" dirty="0" smtClean="0">
                <a:latin typeface="宋体" pitchFamily="2" charset="-122"/>
              </a:rPr>
              <a:t>指令时，</a:t>
            </a:r>
            <a:r>
              <a:rPr lang="en-US" altLang="zh-CN" sz="2200" b="1" dirty="0" smtClean="0">
                <a:latin typeface="宋体" pitchFamily="2" charset="-122"/>
              </a:rPr>
              <a:t>NPC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baseline="-18000" dirty="0" smtClean="0">
                <a:latin typeface="宋体" pitchFamily="2" charset="-122"/>
              </a:rPr>
              <a:t>高</a:t>
            </a:r>
            <a:r>
              <a:rPr lang="en-US" altLang="zh-CN" sz="2200" b="1" baseline="-18000" dirty="0" smtClean="0">
                <a:latin typeface="宋体" pitchFamily="2" charset="-122"/>
              </a:rPr>
              <a:t>4</a:t>
            </a:r>
            <a:r>
              <a:rPr lang="zh-CN" altLang="en-US" sz="2200" b="1" baseline="-18000" dirty="0" smtClean="0">
                <a:latin typeface="宋体" pitchFamily="2" charset="-122"/>
              </a:rPr>
              <a:t>位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200" b="1" dirty="0" err="1" smtClean="0">
                <a:latin typeface="+mn-ea"/>
                <a:ea typeface="+mn-ea"/>
                <a:cs typeface="Times New Roman" panose="02020603050405020304" pitchFamily="18" charset="0"/>
              </a:rPr>
              <a:t>addr</a:t>
            </a:r>
            <a:r>
              <a:rPr lang="en-US" altLang="zh-CN" sz="2200" b="1" dirty="0" smtClean="0">
                <a:latin typeface="宋体" pitchFamily="2" charset="-122"/>
              </a:rPr>
              <a:t>&lt;&lt;2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en-US" altLang="zh-CN" sz="2200" b="1" dirty="0" err="1" smtClean="0">
                <a:latin typeface="宋体" pitchFamily="2" charset="-122"/>
              </a:rPr>
              <a:t>beq</a:t>
            </a:r>
            <a:r>
              <a:rPr lang="zh-CN" altLang="en-US" sz="2200" b="1" dirty="0" smtClean="0">
                <a:latin typeface="宋体" pitchFamily="2" charset="-122"/>
              </a:rPr>
              <a:t>指令且</a:t>
            </a:r>
            <a:r>
              <a:rPr lang="en-US" altLang="zh-CN" sz="2200" b="1" dirty="0" smtClean="0">
                <a:latin typeface="宋体" pitchFamily="2" charset="-122"/>
              </a:rPr>
              <a:t>ZF=1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NPC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SExt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en-US" altLang="zh-CN" sz="2200" b="1" dirty="0" smtClean="0">
                <a:latin typeface="宋体" pitchFamily="2" charset="-122"/>
              </a:rPr>
              <a:t>)&lt;&lt;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否则，</a:t>
            </a:r>
            <a:r>
              <a:rPr lang="en-US" altLang="zh-CN" sz="2200" b="1" dirty="0" smtClean="0">
                <a:latin typeface="宋体" pitchFamily="2" charset="-122"/>
              </a:rPr>
              <a:t>NPC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kumimoji="1"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   组成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691680" y="2389354"/>
            <a:ext cx="738031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latin typeface="宋体" pitchFamily="2" charset="-122"/>
              </a:rPr>
              <a:t>①</a:t>
            </a:r>
            <a:r>
              <a:rPr kumimoji="1" lang="en-US" altLang="zh-CN" sz="2200" b="1" dirty="0">
                <a:latin typeface="宋体" pitchFamily="2" charset="-122"/>
              </a:rPr>
              <a:t>I/O</a:t>
            </a:r>
            <a:r>
              <a:rPr kumimoji="1" lang="zh-CN" altLang="en-US" sz="2200" b="1" dirty="0">
                <a:latin typeface="宋体" pitchFamily="2" charset="-122"/>
              </a:rPr>
              <a:t>信号组织、功能表</a:t>
            </a:r>
            <a:r>
              <a:rPr kumimoji="1" lang="zh-CN" altLang="en-US" sz="2200" b="1" dirty="0" smtClean="0">
                <a:latin typeface="宋体" pitchFamily="2" charset="-122"/>
              </a:rPr>
              <a:t>约定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②</a:t>
            </a:r>
            <a:r>
              <a:rPr kumimoji="1" lang="zh-CN" altLang="en-US" sz="2200" b="1" dirty="0" smtClean="0">
                <a:latin typeface="宋体" pitchFamily="2" charset="-122"/>
              </a:rPr>
              <a:t>内部</a:t>
            </a:r>
            <a:r>
              <a:rPr kumimoji="1" lang="zh-CN" altLang="en-US" sz="2200" b="1" dirty="0">
                <a:latin typeface="宋体" pitchFamily="2" charset="-122"/>
              </a:rPr>
              <a:t>逻辑</a:t>
            </a:r>
            <a:r>
              <a:rPr kumimoji="1" lang="zh-CN" altLang="en-US" sz="2200" b="1" dirty="0" smtClean="0">
                <a:latin typeface="宋体" pitchFamily="2" charset="-122"/>
              </a:rPr>
              <a:t>组织：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latin typeface="宋体" pitchFamily="2" charset="-122"/>
              </a:rPr>
              <a:t>  </a:t>
            </a:r>
            <a:r>
              <a:rPr kumimoji="1" lang="zh-CN" altLang="en-US" sz="2200" b="1" dirty="0" smtClean="0">
                <a:latin typeface="宋体" pitchFamily="2" charset="-122"/>
              </a:rPr>
              <a:t>左移可用</a:t>
            </a:r>
            <a:r>
              <a:rPr kumimoji="1" lang="zh-CN" altLang="en-US" sz="2200" b="1" dirty="0">
                <a:latin typeface="宋体" pitchFamily="2" charset="-122"/>
              </a:rPr>
              <a:t>拼接实现</a:t>
            </a:r>
            <a:r>
              <a:rPr kumimoji="1" lang="zh-CN" altLang="en-US" sz="2200" b="1" dirty="0" smtClean="0">
                <a:latin typeface="宋体" pitchFamily="2" charset="-122"/>
              </a:rPr>
              <a:t>，</a:t>
            </a:r>
            <a:r>
              <a:rPr kumimoji="1" lang="zh-CN" altLang="en-US" sz="2200" b="1" dirty="0" smtClean="0">
                <a:latin typeface="宋体" pitchFamily="2" charset="-122"/>
                <a:ea typeface="+mn-ea"/>
              </a:rPr>
              <a:t>如</a:t>
            </a:r>
            <a:r>
              <a:rPr lang="en-US" altLang="zh-CN" sz="2200" b="1" dirty="0" err="1" smtClean="0">
                <a:latin typeface="+mn-ea"/>
                <a:ea typeface="+mn-ea"/>
              </a:rPr>
              <a:t>SExt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disp</a:t>
            </a:r>
            <a:r>
              <a:rPr lang="en-US" altLang="zh-CN" sz="2200" b="1" dirty="0">
                <a:latin typeface="+mn-ea"/>
                <a:ea typeface="+mn-ea"/>
              </a:rPr>
              <a:t>)&lt;&lt;2</a:t>
            </a:r>
            <a:r>
              <a:rPr lang="zh-CN" altLang="zh-CN" sz="2200" b="1" dirty="0">
                <a:solidFill>
                  <a:srgbClr val="FF3399"/>
                </a:solidFill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SExt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disp</a:t>
            </a:r>
            <a:r>
              <a:rPr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||</a:t>
            </a:r>
            <a:r>
              <a:rPr lang="en-US" altLang="zh-CN" sz="2200" b="1" dirty="0">
                <a:latin typeface="+mn-ea"/>
                <a:ea typeface="+mn-ea"/>
              </a:rPr>
              <a:t>00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128417" y="4138542"/>
            <a:ext cx="3420381" cy="1846743"/>
            <a:chOff x="2375756" y="4197817"/>
            <a:chExt cx="3420381" cy="1846743"/>
          </a:xfrm>
        </p:grpSpPr>
        <p:sp>
          <p:nvSpPr>
            <p:cNvPr id="42" name="矩形 41"/>
            <p:cNvSpPr/>
            <p:nvPr/>
          </p:nvSpPr>
          <p:spPr>
            <a:xfrm>
              <a:off x="3164420" y="4293096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3" name="直接连接符 42"/>
            <p:cNvCxnSpPr>
              <a:stCxn id="42" idx="3"/>
            </p:cNvCxnSpPr>
            <p:nvPr/>
          </p:nvCxnSpPr>
          <p:spPr bwMode="auto">
            <a:xfrm flipV="1">
              <a:off x="3851920" y="4434959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4460565" y="4796885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7" name="矩形 46"/>
            <p:cNvSpPr/>
            <p:nvPr/>
          </p:nvSpPr>
          <p:spPr>
            <a:xfrm>
              <a:off x="4499992" y="4293096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4495651" y="4936826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5000625" y="5085184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94"/>
            <p:cNvCxnSpPr/>
            <p:nvPr/>
          </p:nvCxnSpPr>
          <p:spPr bwMode="auto">
            <a:xfrm>
              <a:off x="3941929" y="5157191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5" name="AutoShape 15"/>
            <p:cNvSpPr>
              <a:spLocks noChangeArrowheads="1"/>
            </p:cNvSpPr>
            <p:nvPr/>
          </p:nvSpPr>
          <p:spPr bwMode="auto">
            <a:xfrm rot="16200000">
              <a:off x="3848004" y="461664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H="1">
              <a:off x="4860032" y="4509121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9" name="矩形 58"/>
            <p:cNvSpPr/>
            <p:nvPr/>
          </p:nvSpPr>
          <p:spPr bwMode="auto">
            <a:xfrm>
              <a:off x="4716016" y="5336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4724400" y="476088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flipV="1">
              <a:off x="3851920" y="515719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AutoShape 15"/>
            <p:cNvSpPr>
              <a:spLocks noChangeArrowheads="1"/>
            </p:cNvSpPr>
            <p:nvPr/>
          </p:nvSpPr>
          <p:spPr bwMode="auto">
            <a:xfrm rot="16200000">
              <a:off x="3240343" y="497668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3164421" y="4869160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908856" y="474247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5161735" y="5287537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08104" y="50385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5516488" y="57688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 flipH="1">
              <a:off x="5065452" y="576373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876774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 flipH="1">
              <a:off x="3841316" y="561676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3707904" y="5434235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2375756" y="4197817"/>
              <a:ext cx="612068" cy="4553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94577" y="438243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 flipV="1">
              <a:off x="2915816" y="44371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909733" y="4304630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699792" y="4508821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椭圆 90"/>
            <p:cNvSpPr/>
            <p:nvPr/>
          </p:nvSpPr>
          <p:spPr bwMode="auto">
            <a:xfrm>
              <a:off x="3901885" y="5528222"/>
              <a:ext cx="814132" cy="5163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2" name="直接连接符 125"/>
            <p:cNvCxnSpPr/>
            <p:nvPr/>
          </p:nvCxnSpPr>
          <p:spPr bwMode="auto">
            <a:xfrm>
              <a:off x="3220138" y="5445224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4499992" y="5589240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88976" y="582259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4290050" y="5949280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4499992" y="5805264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9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3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636297" y="4297146"/>
            <a:ext cx="2616356" cy="1448843"/>
            <a:chOff x="2636297" y="4297146"/>
            <a:chExt cx="2616356" cy="1448843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2636297" y="5745545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2660365" y="4297146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14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392832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GPRs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endParaRPr kumimoji="1"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功能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en-US" altLang="zh-CN" sz="2200" b="1" dirty="0" smtClean="0">
                <a:latin typeface="宋体" pitchFamily="2" charset="-122"/>
              </a:rPr>
              <a:t>32</a:t>
            </a:r>
            <a:r>
              <a:rPr kumimoji="1" lang="zh-CN" altLang="en-US" sz="2200" b="1" dirty="0" smtClean="0">
                <a:latin typeface="宋体" pitchFamily="2" charset="-122"/>
              </a:rPr>
              <a:t>位</a:t>
            </a:r>
            <a:r>
              <a:rPr kumimoji="1" lang="en-US" altLang="zh-CN" sz="2200" b="1" dirty="0" smtClean="0">
                <a:latin typeface="宋体" pitchFamily="2" charset="-122"/>
              </a:rPr>
              <a:t>×32</a:t>
            </a:r>
            <a:r>
              <a:rPr kumimoji="1" lang="zh-CN" altLang="en-US" sz="2200" b="1" dirty="0" smtClean="0">
                <a:latin typeface="宋体" pitchFamily="2" charset="-122"/>
              </a:rPr>
              <a:t>个，</a:t>
            </a:r>
            <a:r>
              <a:rPr kumimoji="1" lang="en-US" altLang="zh-CN" sz="2200" b="1" dirty="0" smtClean="0">
                <a:latin typeface="宋体" pitchFamily="2" charset="-122"/>
              </a:rPr>
              <a:t>2</a:t>
            </a:r>
            <a:r>
              <a:rPr kumimoji="1" lang="zh-CN" altLang="en-US" sz="2200" b="1" dirty="0" smtClean="0">
                <a:latin typeface="宋体" pitchFamily="2" charset="-122"/>
              </a:rPr>
              <a:t>个读端口、</a:t>
            </a:r>
            <a:r>
              <a:rPr kumimoji="1" lang="en-US" altLang="zh-CN" sz="2200" b="1" dirty="0" smtClean="0">
                <a:latin typeface="宋体" pitchFamily="2" charset="-122"/>
              </a:rPr>
              <a:t>1</a:t>
            </a:r>
            <a:r>
              <a:rPr kumimoji="1" lang="zh-CN" altLang="en-US" sz="2200" b="1" dirty="0" smtClean="0">
                <a:latin typeface="宋体" pitchFamily="2" charset="-122"/>
              </a:rPr>
              <a:t>个写端口   </a:t>
            </a:r>
            <a:r>
              <a:rPr kumimoji="1"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须</a:t>
            </a:r>
            <a:r>
              <a:rPr lang="zh-CN" altLang="en-US" b="1" dirty="0">
                <a:latin typeface="宋体" pitchFamily="2" charset="-122"/>
              </a:rPr>
              <a:t>同时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endParaRPr kumimoji="1"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组成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4" name="Text Box 116"/>
          <p:cNvSpPr txBox="1">
            <a:spLocks noChangeArrowheads="1"/>
          </p:cNvSpPr>
          <p:nvPr/>
        </p:nvSpPr>
        <p:spPr bwMode="auto">
          <a:xfrm>
            <a:off x="179263" y="3645024"/>
            <a:ext cx="8785225" cy="145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*指令部件设计： </a:t>
            </a:r>
            <a:endParaRPr kumimoji="1"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功能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有复位功能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指令字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在指令周期结束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前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保持不变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IR)</a:t>
            </a:r>
            <a:endParaRPr lang="en-US" altLang="zh-CN" sz="24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组成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kumimoji="1"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85" name="Text Box 116"/>
          <p:cNvSpPr txBox="1">
            <a:spLocks noChangeArrowheads="1"/>
          </p:cNvSpPr>
          <p:nvPr/>
        </p:nvSpPr>
        <p:spPr bwMode="auto">
          <a:xfrm>
            <a:off x="1691680" y="4546288"/>
            <a:ext cx="684076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指令字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保持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不变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的实现方法：适当时机写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  <a:endParaRPr kumimoji="1"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8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716016" y="5073008"/>
            <a:ext cx="4104456" cy="841432"/>
            <a:chOff x="4067944" y="3932700"/>
            <a:chExt cx="4104456" cy="841432"/>
          </a:xfrm>
        </p:grpSpPr>
        <p:sp>
          <p:nvSpPr>
            <p:cNvPr id="76" name="TextBox 75"/>
            <p:cNvSpPr txBox="1"/>
            <p:nvPr/>
          </p:nvSpPr>
          <p:spPr>
            <a:xfrm>
              <a:off x="4067944" y="3933412"/>
              <a:ext cx="1091158" cy="8407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 algn="r">
                <a:spcBef>
                  <a:spcPts val="300"/>
                </a:spcBef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异步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)IMEM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 flipV="1">
              <a:off x="5292080" y="3932700"/>
              <a:ext cx="1080120" cy="71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292080" y="3933056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210520" y="4149436"/>
              <a:ext cx="815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292080" y="4221444"/>
              <a:ext cx="288032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旧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80111" y="4509476"/>
              <a:ext cx="1872209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92080" y="4509476"/>
              <a:ext cx="288032" cy="242621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40352" y="4509476"/>
              <a:ext cx="432048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452320" y="3933412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580112" y="4221444"/>
              <a:ext cx="1872208" cy="242621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 smtClean="0">
                  <a:latin typeface="+mn-ea"/>
                  <a:cs typeface="Times New Roman" pitchFamily="18" charset="0"/>
                </a:rPr>
                <a:t>(</a:t>
              </a:r>
              <a:r>
                <a:rPr lang="zh-CN" altLang="en-US" sz="1600" b="1" dirty="0" smtClean="0">
                  <a:latin typeface="+mn-ea"/>
                  <a:cs typeface="Times New Roman" pitchFamily="18" charset="0"/>
                </a:rPr>
                <a:t>输出</a:t>
              </a:r>
              <a:r>
                <a:rPr lang="zh-CN" altLang="en-US" sz="1600" b="1" dirty="0">
                  <a:latin typeface="+mn-ea"/>
                  <a:cs typeface="Times New Roman" pitchFamily="18" charset="0"/>
                </a:rPr>
                <a:t>依赖于</a:t>
              </a:r>
              <a:r>
                <a:rPr lang="zh-CN" altLang="en-US" sz="1600" b="1" dirty="0" smtClean="0">
                  <a:latin typeface="+mn-ea"/>
                  <a:cs typeface="Times New Roman" pitchFamily="18" charset="0"/>
                </a:rPr>
                <a:t>地址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372201" y="3933412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372200" y="4149080"/>
              <a:ext cx="1080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452320" y="3933323"/>
              <a:ext cx="720080" cy="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452320" y="4509120"/>
              <a:ext cx="288032" cy="242621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72200" y="3932700"/>
              <a:ext cx="1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292080" y="3987080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7452320" y="3987080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899592" y="5073008"/>
            <a:ext cx="3672408" cy="841076"/>
            <a:chOff x="251520" y="3932700"/>
            <a:chExt cx="3672408" cy="841076"/>
          </a:xfrm>
        </p:grpSpPr>
        <p:sp>
          <p:nvSpPr>
            <p:cNvPr id="98" name="TextBox 97"/>
            <p:cNvSpPr txBox="1"/>
            <p:nvPr/>
          </p:nvSpPr>
          <p:spPr>
            <a:xfrm>
              <a:off x="251520" y="3933056"/>
              <a:ext cx="1091158" cy="8407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 algn="r">
                <a:spcBef>
                  <a:spcPts val="300"/>
                </a:spcBef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同步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)IMEM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75656" y="3933056"/>
              <a:ext cx="1080120" cy="35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75656" y="3932700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394096" y="4149080"/>
              <a:ext cx="815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475656" y="4221088"/>
              <a:ext cx="288032" cy="242621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75656" y="4509120"/>
              <a:ext cx="1080120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63686" y="4221088"/>
              <a:ext cx="1872209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与地址无关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55776" y="4509120"/>
              <a:ext cx="288032" cy="242621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43808" y="4509120"/>
              <a:ext cx="792088" cy="242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3635896" y="3933056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635896" y="4221088"/>
              <a:ext cx="288032" cy="242621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2555776" y="3933056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2555776" y="4149080"/>
              <a:ext cx="1080120" cy="71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635896" y="3933056"/>
              <a:ext cx="28803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2555776" y="3933056"/>
              <a:ext cx="1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475656" y="3987436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3635896" y="3987436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1931925" y="1340768"/>
            <a:ext cx="3936219" cy="2232248"/>
            <a:chOff x="2105778" y="764704"/>
            <a:chExt cx="3936219" cy="2232248"/>
          </a:xfrm>
        </p:grpSpPr>
        <p:sp>
          <p:nvSpPr>
            <p:cNvPr id="133" name="矩形 132"/>
            <p:cNvSpPr/>
            <p:nvPr/>
          </p:nvSpPr>
          <p:spPr>
            <a:xfrm>
              <a:off x="2627784" y="764704"/>
              <a:ext cx="2982165" cy="22274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47796" y="201385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53963" y="1395216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5537939" y="153923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5753964" y="198976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5537940" y="213378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2483768" y="2132856"/>
              <a:ext cx="288032" cy="9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箭头连接符 92"/>
            <p:cNvCxnSpPr/>
            <p:nvPr/>
          </p:nvCxnSpPr>
          <p:spPr bwMode="auto">
            <a:xfrm flipV="1">
              <a:off x="2483768" y="2420888"/>
              <a:ext cx="432048" cy="11305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2483768" y="1628799"/>
              <a:ext cx="129614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15"/>
            <p:cNvCxnSpPr/>
            <p:nvPr/>
          </p:nvCxnSpPr>
          <p:spPr bwMode="auto">
            <a:xfrm flipV="1">
              <a:off x="2483768" y="2492897"/>
              <a:ext cx="1512168" cy="216023"/>
            </a:xfrm>
            <a:prstGeom prst="bentConnector3">
              <a:avLst>
                <a:gd name="adj1" fmla="val 10013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2172599" y="2373894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05778" y="2564904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47796" y="148478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6" name="直接连接符 149"/>
            <p:cNvCxnSpPr/>
            <p:nvPr/>
          </p:nvCxnSpPr>
          <p:spPr bwMode="auto">
            <a:xfrm>
              <a:off x="2483768" y="913568"/>
              <a:ext cx="2910156" cy="36886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51"/>
            <p:cNvCxnSpPr/>
            <p:nvPr/>
          </p:nvCxnSpPr>
          <p:spPr bwMode="auto">
            <a:xfrm flipV="1">
              <a:off x="2483768" y="2353694"/>
              <a:ext cx="2910157" cy="54142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147796" y="777069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147796" y="273393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2525939" y="1569538"/>
            <a:ext cx="2814081" cy="1715447"/>
            <a:chOff x="2723860" y="993474"/>
            <a:chExt cx="2814081" cy="1715447"/>
          </a:xfrm>
        </p:grpSpPr>
        <p:sp>
          <p:nvSpPr>
            <p:cNvPr id="151" name="矩形 150"/>
            <p:cNvSpPr/>
            <p:nvPr/>
          </p:nvSpPr>
          <p:spPr>
            <a:xfrm>
              <a:off x="3779912" y="1057550"/>
              <a:ext cx="648072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3779912" y="2204864"/>
              <a:ext cx="648072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Text Box 18"/>
            <p:cNvSpPr txBox="1">
              <a:spLocks noChangeArrowheads="1"/>
            </p:cNvSpPr>
            <p:nvPr/>
          </p:nvSpPr>
          <p:spPr bwMode="auto">
            <a:xfrm rot="16200000">
              <a:off x="3989235" y="152613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 rot="16200000">
              <a:off x="5148731" y="1383607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49907" y="13232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58291" y="1645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 rot="16200000">
              <a:off x="5148732" y="196448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5249908" y="190483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258292" y="222334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5001303" y="13592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001303" y="1683248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5001303" y="193531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5001303" y="225935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4" name="矩形 163"/>
            <p:cNvSpPr/>
            <p:nvPr/>
          </p:nvSpPr>
          <p:spPr>
            <a:xfrm>
              <a:off x="2771800" y="1771413"/>
              <a:ext cx="288032" cy="6494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sp>
          <p:nvSpPr>
            <p:cNvPr id="165" name="Text Box 18"/>
            <p:cNvSpPr txBox="1">
              <a:spLocks noChangeArrowheads="1"/>
            </p:cNvSpPr>
            <p:nvPr/>
          </p:nvSpPr>
          <p:spPr bwMode="auto">
            <a:xfrm rot="16200000">
              <a:off x="3032170" y="1961178"/>
              <a:ext cx="272417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3059832" y="1273575"/>
              <a:ext cx="7200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7" name="直接连接符 111"/>
            <p:cNvCxnSpPr/>
            <p:nvPr/>
          </p:nvCxnSpPr>
          <p:spPr bwMode="auto">
            <a:xfrm rot="5400000" flipH="1" flipV="1">
              <a:off x="3026504" y="1739488"/>
              <a:ext cx="1363336" cy="575529"/>
            </a:xfrm>
            <a:prstGeom prst="bentConnector3">
              <a:avLst>
                <a:gd name="adj1" fmla="val 9052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060901" y="2373894"/>
              <a:ext cx="719010" cy="469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9" name="直接连接符 122"/>
            <p:cNvCxnSpPr/>
            <p:nvPr/>
          </p:nvCxnSpPr>
          <p:spPr bwMode="auto">
            <a:xfrm rot="16200000" flipH="1">
              <a:off x="3347863" y="1844826"/>
              <a:ext cx="648072" cy="216021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427984" y="1201567"/>
              <a:ext cx="573319" cy="157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4427984" y="2259352"/>
              <a:ext cx="576064" cy="895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2" name="Text Box 18"/>
            <p:cNvSpPr txBox="1">
              <a:spLocks noChangeArrowheads="1"/>
            </p:cNvSpPr>
            <p:nvPr/>
          </p:nvSpPr>
          <p:spPr bwMode="auto">
            <a:xfrm rot="16200000">
              <a:off x="4925339" y="1418085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73" name="Text Box 18"/>
            <p:cNvSpPr txBox="1">
              <a:spLocks noChangeArrowheads="1"/>
            </p:cNvSpPr>
            <p:nvPr/>
          </p:nvSpPr>
          <p:spPr bwMode="auto">
            <a:xfrm rot="16200000">
              <a:off x="4925339" y="1994898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779912" y="1556791"/>
              <a:ext cx="648072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5" name="直接连接符 111"/>
            <p:cNvCxnSpPr/>
            <p:nvPr/>
          </p:nvCxnSpPr>
          <p:spPr bwMode="auto">
            <a:xfrm flipV="1">
              <a:off x="3419872" y="1844824"/>
              <a:ext cx="576064" cy="132020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3059832" y="1772816"/>
              <a:ext cx="720079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7" name="Text Box 18"/>
            <p:cNvSpPr txBox="1">
              <a:spLocks noChangeArrowheads="1"/>
            </p:cNvSpPr>
            <p:nvPr/>
          </p:nvSpPr>
          <p:spPr bwMode="auto">
            <a:xfrm rot="16200000">
              <a:off x="4040282" y="1945563"/>
              <a:ext cx="272417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3275856" y="112474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Box 178"/>
            <p:cNvSpPr txBox="1"/>
            <p:nvPr/>
          </p:nvSpPr>
          <p:spPr>
            <a:xfrm>
              <a:off x="2723860" y="1190536"/>
              <a:ext cx="335972" cy="222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V</a:t>
              </a:r>
              <a:r>
                <a:rPr lang="en-US" altLang="zh-CN" sz="1600" b="1" baseline="-18000" dirty="0" smtClean="0">
                  <a:latin typeface="+mn-ea"/>
                  <a:ea typeface="+mn-ea"/>
                  <a:cs typeface="Times New Roman" pitchFamily="18" charset="0"/>
                </a:rPr>
                <a:t>CC</a:t>
              </a:r>
              <a:endParaRPr lang="zh-CN" altLang="en-US" sz="1600" b="1" baseline="-18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086502" y="993474"/>
              <a:ext cx="194845" cy="2032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4427984" y="1203607"/>
              <a:ext cx="576064" cy="7492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4427984" y="1681879"/>
              <a:ext cx="576064" cy="6670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" name="左大括号 4"/>
          <p:cNvSpPr/>
          <p:nvPr/>
        </p:nvSpPr>
        <p:spPr>
          <a:xfrm>
            <a:off x="1763688" y="2154285"/>
            <a:ext cx="96229" cy="1155713"/>
          </a:xfrm>
          <a:prstGeom prst="leftBrace">
            <a:avLst>
              <a:gd name="adj1" fmla="val 26548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2" y="392832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BIU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设计：</a:t>
            </a:r>
            <a:endParaRPr kumimoji="1"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1" lang="zh-CN" altLang="en-US" sz="2200" b="1" dirty="0">
                <a:solidFill>
                  <a:srgbClr val="3333FF"/>
                </a:solidFill>
                <a:latin typeface="+mn-ea"/>
                <a:ea typeface="+mn-ea"/>
              </a:rPr>
              <a:t>功能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数据转换电路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大端、对齐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MAR/MDR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，缺省总线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逻辑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设计要求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kumimoji="1"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+mn-ea"/>
                <a:ea typeface="+mn-ea"/>
              </a:rPr>
              <a:t>组成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kumimoji="1"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124" name="Text Box 116"/>
          <p:cNvSpPr txBox="1">
            <a:spLocks noChangeArrowheads="1"/>
          </p:cNvSpPr>
          <p:nvPr/>
        </p:nvSpPr>
        <p:spPr bwMode="auto">
          <a:xfrm>
            <a:off x="1115367" y="1643896"/>
            <a:ext cx="792112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latin typeface="+mn-ea"/>
                <a:ea typeface="+mn-ea"/>
              </a:rPr>
              <a:t>    IBIU</a:t>
            </a:r>
            <a:r>
              <a:rPr kumimoji="1" lang="zh-CN" altLang="en-US" sz="2200" b="1" dirty="0" smtClean="0">
                <a:latin typeface="+mn-ea"/>
                <a:ea typeface="+mn-ea"/>
              </a:rPr>
              <a:t>＋</a:t>
            </a:r>
            <a:r>
              <a:rPr kumimoji="1" lang="en-US" altLang="zh-CN" sz="2200" b="1" dirty="0" smtClean="0">
                <a:latin typeface="+mn-ea"/>
                <a:ea typeface="+mn-ea"/>
              </a:rPr>
              <a:t>DBIU</a:t>
            </a:r>
            <a:r>
              <a:rPr kumimoji="1" lang="zh-CN" altLang="en-US" sz="2200" b="1" dirty="0" smtClean="0">
                <a:latin typeface="+mn-ea"/>
                <a:ea typeface="+mn-ea"/>
              </a:rPr>
              <a:t>，</a:t>
            </a:r>
            <a:r>
              <a:rPr kumimoji="1" lang="en-US" altLang="zh-CN" sz="2200" b="1" dirty="0" smtClean="0">
                <a:latin typeface="+mn-ea"/>
                <a:ea typeface="+mn-ea"/>
              </a:rPr>
              <a:t>IBIU</a:t>
            </a:r>
            <a:r>
              <a:rPr kumimoji="1" lang="zh-CN" altLang="en-US" sz="2200" b="1" dirty="0" smtClean="0">
                <a:latin typeface="+mn-ea"/>
                <a:ea typeface="+mn-ea"/>
              </a:rPr>
              <a:t>为单向数据线</a:t>
            </a:r>
            <a:endParaRPr kumimoji="1"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DBIU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接口信号组织：</a:t>
            </a:r>
            <a:r>
              <a:rPr kumimoji="1" lang="zh-CN" altLang="en-US" sz="2200" b="1" dirty="0" smtClean="0">
                <a:latin typeface="+mn-ea"/>
                <a:ea typeface="+mn-ea"/>
              </a:rPr>
              <a:t>总线侧</a:t>
            </a:r>
            <a:r>
              <a:rPr kumimoji="1" lang="en-US" altLang="zh-CN" sz="2200" b="1" dirty="0" smtClean="0">
                <a:latin typeface="+mn-ea"/>
                <a:ea typeface="+mn-ea"/>
              </a:rPr>
              <a:t>—D=32b</a:t>
            </a:r>
            <a:r>
              <a:rPr kumimoji="1" lang="zh-CN" altLang="en-US" sz="2200" b="1" dirty="0" smtClean="0">
                <a:latin typeface="+mn-ea"/>
                <a:ea typeface="+mn-ea"/>
              </a:rPr>
              <a:t>*</a:t>
            </a:r>
            <a:r>
              <a:rPr kumimoji="1" lang="en-US" altLang="zh-CN" sz="2200" b="1" dirty="0" smtClean="0">
                <a:latin typeface="+mn-ea"/>
                <a:ea typeface="+mn-ea"/>
              </a:rPr>
              <a:t>2</a:t>
            </a:r>
            <a:r>
              <a:rPr kumimoji="1" lang="zh-CN" altLang="en-US" sz="2200" b="1" dirty="0" smtClean="0">
                <a:latin typeface="+mn-ea"/>
                <a:ea typeface="+mn-ea"/>
              </a:rPr>
              <a:t>、</a:t>
            </a:r>
            <a:r>
              <a:rPr kumimoji="1" lang="en-US" altLang="zh-CN" sz="2200" b="1" dirty="0" smtClean="0">
                <a:latin typeface="+mn-ea"/>
                <a:ea typeface="+mn-ea"/>
              </a:rPr>
              <a:t>C=</a:t>
            </a:r>
            <a:r>
              <a:rPr kumimoji="1" lang="en-US" altLang="zh-CN" sz="2200" b="1" dirty="0" smtClean="0">
                <a:latin typeface="+mn-ea"/>
              </a:rPr>
              <a:t>3b</a:t>
            </a:r>
            <a:r>
              <a:rPr kumimoji="1" lang="zh-CN" altLang="en-US" sz="2200" b="1" dirty="0" smtClean="0">
                <a:latin typeface="+mn-ea"/>
                <a:ea typeface="+mn-ea"/>
              </a:rPr>
              <a:t>、</a:t>
            </a:r>
            <a:r>
              <a:rPr kumimoji="1" lang="en-US" altLang="zh-CN" sz="2200" b="1" dirty="0" smtClean="0">
                <a:latin typeface="+mn-ea"/>
                <a:ea typeface="+mn-ea"/>
              </a:rPr>
              <a:t>A=</a:t>
            </a:r>
            <a:r>
              <a:rPr kumimoji="1" lang="zh-CN" altLang="en-US" sz="2200" b="1" u="sng" dirty="0" smtClean="0">
                <a:latin typeface="+mn-ea"/>
              </a:rPr>
              <a:t>①</a:t>
            </a:r>
            <a:r>
              <a:rPr kumimoji="1" lang="zh-CN" altLang="en-US" sz="2200" b="1" dirty="0" smtClean="0">
                <a:latin typeface="+mn-ea"/>
                <a:ea typeface="+mn-ea"/>
              </a:rPr>
              <a:t>                </a:t>
            </a:r>
            <a:endParaRPr kumimoji="1"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latin typeface="+mn-ea"/>
                <a:ea typeface="+mn-ea"/>
              </a:rPr>
              <a:t> </a:t>
            </a:r>
            <a:r>
              <a:rPr kumimoji="1" lang="en-US" altLang="zh-CN" sz="2200" b="1" dirty="0" smtClean="0">
                <a:latin typeface="+mn-ea"/>
                <a:ea typeface="+mn-ea"/>
              </a:rPr>
              <a:t>                 </a:t>
            </a:r>
            <a:r>
              <a:rPr kumimoji="1" lang="zh-CN" altLang="en-US" sz="2200" b="1" dirty="0" smtClean="0">
                <a:latin typeface="+mn-ea"/>
                <a:ea typeface="+mn-ea"/>
              </a:rPr>
              <a:t>通路侧</a:t>
            </a:r>
            <a:r>
              <a:rPr kumimoji="1" lang="en-US" altLang="zh-CN" sz="2200" b="1" dirty="0" smtClean="0">
                <a:latin typeface="+mn-ea"/>
                <a:ea typeface="+mn-ea"/>
              </a:rPr>
              <a:t>—</a:t>
            </a:r>
            <a:r>
              <a:rPr kumimoji="1" lang="en-US" altLang="zh-CN" sz="2200" b="1" dirty="0">
                <a:latin typeface="+mn-ea"/>
              </a:rPr>
              <a:t>D=32b</a:t>
            </a:r>
            <a:r>
              <a:rPr kumimoji="1" lang="zh-CN" altLang="en-US" sz="2200" b="1" dirty="0">
                <a:latin typeface="+mn-ea"/>
              </a:rPr>
              <a:t>*</a:t>
            </a:r>
            <a:r>
              <a:rPr kumimoji="1" lang="en-US" altLang="zh-CN" sz="2200" b="1" dirty="0">
                <a:latin typeface="+mn-ea"/>
              </a:rPr>
              <a:t>2</a:t>
            </a:r>
            <a:r>
              <a:rPr kumimoji="1" lang="zh-CN" altLang="en-US" sz="2200" b="1" dirty="0">
                <a:latin typeface="+mn-ea"/>
              </a:rPr>
              <a:t>、</a:t>
            </a:r>
            <a:r>
              <a:rPr kumimoji="1" lang="en-US" altLang="zh-CN" sz="2200" b="1" dirty="0">
                <a:latin typeface="+mn-ea"/>
              </a:rPr>
              <a:t>C</a:t>
            </a:r>
            <a:r>
              <a:rPr kumimoji="1" lang="en-US" altLang="zh-CN" sz="2200" b="1" dirty="0" smtClean="0">
                <a:latin typeface="+mn-ea"/>
              </a:rPr>
              <a:t>=</a:t>
            </a:r>
            <a:r>
              <a:rPr kumimoji="1" lang="zh-CN" altLang="en-US" sz="2200" b="1" u="sng" dirty="0">
                <a:latin typeface="+mn-ea"/>
                <a:ea typeface="+mn-ea"/>
              </a:rPr>
              <a:t>②</a:t>
            </a:r>
            <a:r>
              <a:rPr kumimoji="1" lang="zh-CN" altLang="en-US" sz="2200" b="1" dirty="0" smtClean="0">
                <a:latin typeface="+mn-ea"/>
              </a:rPr>
              <a:t>、</a:t>
            </a:r>
            <a:r>
              <a:rPr kumimoji="1" lang="en-US" altLang="zh-CN" sz="2200" b="1" dirty="0" smtClean="0">
                <a:latin typeface="+mn-ea"/>
              </a:rPr>
              <a:t>A=</a:t>
            </a:r>
            <a:r>
              <a:rPr kumimoji="1" lang="en-US" altLang="zh-CN" sz="2200" b="1" dirty="0" smtClean="0">
                <a:latin typeface="+mn-ea"/>
                <a:ea typeface="+mn-ea"/>
              </a:rPr>
              <a:t>32b</a:t>
            </a:r>
            <a:endParaRPr kumimoji="1"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latin typeface="+mn-ea"/>
                <a:ea typeface="+mn-ea"/>
              </a:rPr>
              <a:t>           </a:t>
            </a:r>
            <a:r>
              <a:rPr kumimoji="1" lang="zh-CN" altLang="en-US" sz="2200" b="1" dirty="0" smtClean="0">
                <a:latin typeface="+mn-ea"/>
                <a:ea typeface="+mn-ea"/>
              </a:rPr>
              <a:t>①＝</a:t>
            </a:r>
            <a:r>
              <a:rPr kumimoji="1" lang="en-US" altLang="zh-CN" sz="2200" b="1" dirty="0" smtClean="0">
                <a:latin typeface="+mn-ea"/>
                <a:ea typeface="+mn-ea"/>
              </a:rPr>
              <a:t>32-log</a:t>
            </a:r>
            <a:r>
              <a:rPr kumimoji="1" lang="en-US" altLang="zh-CN" sz="2200" b="1" baseline="-18000" dirty="0" smtClean="0">
                <a:latin typeface="+mn-ea"/>
                <a:ea typeface="+mn-ea"/>
              </a:rPr>
              <a:t>2</a:t>
            </a:r>
            <a:r>
              <a:rPr kumimoji="1" lang="en-US" altLang="zh-CN" sz="2200" b="1" dirty="0" smtClean="0">
                <a:latin typeface="+mn-ea"/>
                <a:ea typeface="+mn-ea"/>
              </a:rPr>
              <a:t>(32b/1B)</a:t>
            </a:r>
            <a:r>
              <a:rPr kumimoji="1" lang="zh-CN" altLang="en-US" sz="2200" b="1" dirty="0" smtClean="0">
                <a:latin typeface="+mn-ea"/>
                <a:ea typeface="+mn-ea"/>
              </a:rPr>
              <a:t>＝</a:t>
            </a:r>
            <a:r>
              <a:rPr kumimoji="1" lang="en-US" altLang="zh-CN" sz="2200" b="1" dirty="0" smtClean="0">
                <a:latin typeface="+mn-ea"/>
                <a:ea typeface="+mn-ea"/>
              </a:rPr>
              <a:t>30b</a:t>
            </a:r>
            <a:r>
              <a:rPr kumimoji="1" lang="zh-CN" altLang="en-US" sz="2200" b="1" dirty="0" smtClean="0">
                <a:latin typeface="+mn-ea"/>
                <a:ea typeface="+mn-ea"/>
              </a:rPr>
              <a:t>；②</a:t>
            </a:r>
            <a:r>
              <a:rPr kumimoji="1" lang="zh-CN" altLang="en-US" sz="2200" b="1" dirty="0" smtClean="0">
                <a:latin typeface="+mn-ea"/>
              </a:rPr>
              <a:t>＝</a:t>
            </a:r>
            <a:r>
              <a:rPr kumimoji="1" lang="en-US" altLang="zh-CN" sz="2200" b="1" dirty="0" err="1" smtClean="0">
                <a:latin typeface="+mn-ea"/>
              </a:rPr>
              <a:t>MemR+MemW+P</a:t>
            </a:r>
            <a:r>
              <a:rPr kumimoji="1" lang="en-US" altLang="zh-CN" sz="2200" b="1" baseline="-18000" dirty="0" err="1" smtClean="0">
                <a:latin typeface="+mn-ea"/>
              </a:rPr>
              <a:t>i</a:t>
            </a:r>
            <a:r>
              <a:rPr kumimoji="1" lang="en-US" altLang="zh-CN" sz="2200" b="1" dirty="0" smtClean="0">
                <a:latin typeface="+mn-ea"/>
              </a:rPr>
              <a:t> </a:t>
            </a:r>
            <a:endParaRPr kumimoji="1"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5124094" y="3356992"/>
            <a:ext cx="3552362" cy="1248388"/>
            <a:chOff x="4932041" y="3692779"/>
            <a:chExt cx="3552362" cy="1248388"/>
          </a:xfrm>
        </p:grpSpPr>
        <p:sp>
          <p:nvSpPr>
            <p:cNvPr id="27" name="矩形 26"/>
            <p:cNvSpPr/>
            <p:nvPr/>
          </p:nvSpPr>
          <p:spPr>
            <a:xfrm>
              <a:off x="5148065" y="3930574"/>
              <a:ext cx="2808311" cy="10056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" name="Text Box 320"/>
            <p:cNvSpPr txBox="1">
              <a:spLocks noChangeArrowheads="1"/>
            </p:cNvSpPr>
            <p:nvPr/>
          </p:nvSpPr>
          <p:spPr bwMode="auto">
            <a:xfrm>
              <a:off x="5580113" y="3921203"/>
              <a:ext cx="1008112" cy="28803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31" name="Text Box 237"/>
            <p:cNvSpPr txBox="1">
              <a:spLocks noChangeArrowheads="1"/>
            </p:cNvSpPr>
            <p:nvPr/>
          </p:nvSpPr>
          <p:spPr bwMode="auto">
            <a:xfrm>
              <a:off x="5868144" y="4293096"/>
              <a:ext cx="1440161" cy="3155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数据转换电路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238"/>
            <p:cNvSpPr txBox="1">
              <a:spLocks noChangeArrowheads="1"/>
            </p:cNvSpPr>
            <p:nvPr/>
          </p:nvSpPr>
          <p:spPr bwMode="auto">
            <a:xfrm>
              <a:off x="5148065" y="3930574"/>
              <a:ext cx="360039" cy="10105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320"/>
            <p:cNvSpPr txBox="1">
              <a:spLocks noChangeArrowheads="1"/>
            </p:cNvSpPr>
            <p:nvPr/>
          </p:nvSpPr>
          <p:spPr bwMode="auto">
            <a:xfrm>
              <a:off x="5724129" y="3895811"/>
              <a:ext cx="432049" cy="250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6557692" y="4002583"/>
              <a:ext cx="103864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 Box 237"/>
            <p:cNvSpPr txBox="1">
              <a:spLocks noChangeArrowheads="1"/>
            </p:cNvSpPr>
            <p:nvPr/>
          </p:nvSpPr>
          <p:spPr bwMode="auto">
            <a:xfrm>
              <a:off x="7596337" y="3930574"/>
              <a:ext cx="360040" cy="101059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5508104" y="443711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5508104" y="45091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7308305" y="443711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7308305" y="450912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956378" y="4002583"/>
              <a:ext cx="28803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956377" y="443711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7956377" y="450912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156178" y="4002583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5508105" y="4002583"/>
              <a:ext cx="21602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320"/>
            <p:cNvSpPr txBox="1">
              <a:spLocks noChangeArrowheads="1"/>
            </p:cNvSpPr>
            <p:nvPr/>
          </p:nvSpPr>
          <p:spPr bwMode="auto">
            <a:xfrm>
              <a:off x="5652121" y="3692779"/>
              <a:ext cx="576064" cy="18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DMMU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5724129" y="4002583"/>
              <a:ext cx="4320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320"/>
            <p:cNvSpPr txBox="1">
              <a:spLocks noChangeArrowheads="1"/>
            </p:cNvSpPr>
            <p:nvPr/>
          </p:nvSpPr>
          <p:spPr bwMode="auto">
            <a:xfrm>
              <a:off x="6756306" y="3727543"/>
              <a:ext cx="479991" cy="18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DBIU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8028385" y="3974119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6253006" y="3751796"/>
              <a:ext cx="216024" cy="25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32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6325014" y="3979562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 bwMode="auto">
            <a:xfrm>
              <a:off x="7956377" y="472514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7956377" y="4797152"/>
              <a:ext cx="28803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7956377" y="4869160"/>
              <a:ext cx="28803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4932041" y="443711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4932041" y="4509120"/>
              <a:ext cx="216024" cy="67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5580113" y="3922191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580113" y="4218607"/>
              <a:ext cx="10081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588225" y="3922191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4932041" y="40025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320"/>
            <p:cNvSpPr txBox="1">
              <a:spLocks noChangeArrowheads="1"/>
            </p:cNvSpPr>
            <p:nvPr/>
          </p:nvSpPr>
          <p:spPr bwMode="auto">
            <a:xfrm>
              <a:off x="8244408" y="3933056"/>
              <a:ext cx="239995" cy="10056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DMEM</a:t>
              </a:r>
              <a:r>
                <a:rPr lang="zh-CN" altLang="en-US" sz="1600" b="1" dirty="0" smtClean="0">
                  <a:latin typeface="宋体" pitchFamily="2" charset="-122"/>
                </a:rPr>
                <a:t>总线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564255" y="3416009"/>
            <a:ext cx="1800199" cy="1549412"/>
            <a:chOff x="6564255" y="3488017"/>
            <a:chExt cx="1800199" cy="1549412"/>
          </a:xfrm>
        </p:grpSpPr>
        <p:sp>
          <p:nvSpPr>
            <p:cNvPr id="152" name="Text Box 320"/>
            <p:cNvSpPr txBox="1">
              <a:spLocks noChangeArrowheads="1"/>
            </p:cNvSpPr>
            <p:nvPr/>
          </p:nvSpPr>
          <p:spPr bwMode="auto">
            <a:xfrm>
              <a:off x="6564255" y="4818924"/>
              <a:ext cx="158417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MemRd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latin typeface="宋体" pitchFamily="2" charset="-122"/>
                </a:rPr>
                <a:t>MemWr</a:t>
              </a:r>
              <a:r>
                <a:rPr lang="en-US" altLang="zh-CN" sz="1600" b="1" dirty="0" smtClean="0">
                  <a:latin typeface="宋体" pitchFamily="2" charset="-122"/>
                </a:rPr>
                <a:t>  P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1</a:t>
              </a:r>
              <a:endParaRPr lang="zh-CN" altLang="en-US" sz="1600" b="1" baseline="-18000" dirty="0">
                <a:latin typeface="宋体" pitchFamily="2" charset="-122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 bwMode="auto">
            <a:xfrm>
              <a:off x="6924293" y="4461365"/>
              <a:ext cx="864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sm" len="sm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6924293" y="4344900"/>
              <a:ext cx="0" cy="474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 flipV="1">
              <a:off x="7356341" y="4344900"/>
              <a:ext cx="1" cy="474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>
              <a:off x="7356342" y="4533373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sm" len="sm"/>
            </a:ln>
            <a:effectLst/>
          </p:spPr>
        </p:cxnSp>
        <p:sp>
          <p:nvSpPr>
            <p:cNvPr id="157" name="Text Box 320"/>
            <p:cNvSpPr txBox="1">
              <a:spLocks noChangeArrowheads="1"/>
            </p:cNvSpPr>
            <p:nvPr/>
          </p:nvSpPr>
          <p:spPr bwMode="auto">
            <a:xfrm>
              <a:off x="8148430" y="3488017"/>
              <a:ext cx="216024" cy="25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30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cxnSp>
          <p:nvCxnSpPr>
            <p:cNvPr id="158" name="直接箭头连接符 157"/>
            <p:cNvCxnSpPr/>
            <p:nvPr/>
          </p:nvCxnSpPr>
          <p:spPr bwMode="auto">
            <a:xfrm flipV="1">
              <a:off x="7999783" y="4677389"/>
              <a:ext cx="4631" cy="1302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60" name="Text Box 116"/>
          <p:cNvSpPr txBox="1">
            <a:spLocks noChangeArrowheads="1"/>
          </p:cNvSpPr>
          <p:nvPr/>
        </p:nvSpPr>
        <p:spPr bwMode="auto">
          <a:xfrm>
            <a:off x="1115617" y="5013176"/>
            <a:ext cx="345638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DBIU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内部逻辑组织：</a:t>
            </a:r>
            <a:endParaRPr kumimoji="1" lang="en-US" altLang="zh-CN" sz="22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kumimoji="1" lang="zh-CN" altLang="en-US" sz="2200" b="1" dirty="0" smtClean="0">
                <a:latin typeface="+mn-ea"/>
                <a:ea typeface="+mn-ea"/>
              </a:rPr>
              <a:t>内部端口</a:t>
            </a:r>
            <a:r>
              <a:rPr kumimoji="1" lang="en-US" altLang="zh-CN" sz="2200" b="1" dirty="0" smtClean="0">
                <a:latin typeface="+mn-ea"/>
                <a:ea typeface="+mn-ea"/>
              </a:rPr>
              <a:t>/</a:t>
            </a:r>
            <a:r>
              <a:rPr kumimoji="1" lang="zh-CN" altLang="en-US" sz="2200" b="1" dirty="0" smtClean="0">
                <a:latin typeface="+mn-ea"/>
                <a:ea typeface="+mn-ea"/>
              </a:rPr>
              <a:t>总线逻辑</a:t>
            </a:r>
            <a:r>
              <a:rPr kumimoji="1" lang="en-US" altLang="zh-CN" sz="2200" b="1" dirty="0" smtClean="0"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latin typeface="+mn-ea"/>
                <a:ea typeface="+mn-ea"/>
              </a:rPr>
              <a:t>   </a:t>
            </a:r>
            <a:r>
              <a:rPr kumimoji="1" lang="zh-CN" altLang="en-US" sz="2200" b="1" dirty="0" smtClean="0">
                <a:latin typeface="+mn-ea"/>
                <a:ea typeface="+mn-ea"/>
              </a:rPr>
              <a:t>数据转换电路</a:t>
            </a:r>
            <a:r>
              <a:rPr kumimoji="1" lang="en-US" altLang="zh-CN" sz="2200" b="1" dirty="0" smtClean="0">
                <a:latin typeface="+mn-ea"/>
                <a:ea typeface="+mn-ea"/>
              </a:rPr>
              <a:t>—</a:t>
            </a:r>
            <a:endParaRPr kumimoji="1"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4427984" y="5445224"/>
            <a:ext cx="2592290" cy="864096"/>
            <a:chOff x="4067942" y="5134332"/>
            <a:chExt cx="2592290" cy="864096"/>
          </a:xfrm>
        </p:grpSpPr>
        <p:sp>
          <p:nvSpPr>
            <p:cNvPr id="162" name="Text Box 154"/>
            <p:cNvSpPr txBox="1">
              <a:spLocks noChangeArrowheads="1"/>
            </p:cNvSpPr>
            <p:nvPr/>
          </p:nvSpPr>
          <p:spPr bwMode="auto">
            <a:xfrm>
              <a:off x="5076056" y="5379269"/>
              <a:ext cx="360040" cy="5784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endParaRPr lang="en-US" altLang="zh-CN" sz="1200" b="1" u="none" baseline="-18000" dirty="0" smtClean="0">
                <a:latin typeface="宋体" pitchFamily="2" charset="-122"/>
              </a:endParaRPr>
            </a:p>
          </p:txBody>
        </p:sp>
        <p:sp>
          <p:nvSpPr>
            <p:cNvPr id="163" name="Text Box 154"/>
            <p:cNvSpPr txBox="1">
              <a:spLocks noChangeArrowheads="1"/>
            </p:cNvSpPr>
            <p:nvPr/>
          </p:nvSpPr>
          <p:spPr bwMode="auto">
            <a:xfrm>
              <a:off x="6012163" y="5373216"/>
              <a:ext cx="360037" cy="5784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78H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56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34H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12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</p:txBody>
        </p:sp>
        <p:sp>
          <p:nvSpPr>
            <p:cNvPr id="164" name="Line 149"/>
            <p:cNvSpPr>
              <a:spLocks noChangeShapeType="1"/>
            </p:cNvSpPr>
            <p:nvPr/>
          </p:nvSpPr>
          <p:spPr bwMode="auto">
            <a:xfrm>
              <a:off x="6012161" y="534273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9"/>
            <p:cNvSpPr>
              <a:spLocks noChangeShapeType="1"/>
            </p:cNvSpPr>
            <p:nvPr/>
          </p:nvSpPr>
          <p:spPr bwMode="auto">
            <a:xfrm>
              <a:off x="6372200" y="535035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49"/>
            <p:cNvSpPr>
              <a:spLocks noChangeShapeType="1"/>
            </p:cNvSpPr>
            <p:nvPr/>
          </p:nvSpPr>
          <p:spPr bwMode="auto">
            <a:xfrm>
              <a:off x="6012160" y="5373216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49"/>
            <p:cNvSpPr>
              <a:spLocks noChangeShapeType="1"/>
            </p:cNvSpPr>
            <p:nvPr/>
          </p:nvSpPr>
          <p:spPr bwMode="auto">
            <a:xfrm>
              <a:off x="6012162" y="5514186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49"/>
            <p:cNvSpPr>
              <a:spLocks noChangeShapeType="1"/>
            </p:cNvSpPr>
            <p:nvPr/>
          </p:nvSpPr>
          <p:spPr bwMode="auto">
            <a:xfrm>
              <a:off x="6012162" y="565528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49"/>
            <p:cNvSpPr>
              <a:spLocks noChangeShapeType="1"/>
            </p:cNvSpPr>
            <p:nvPr/>
          </p:nvSpPr>
          <p:spPr bwMode="auto">
            <a:xfrm>
              <a:off x="6012164" y="580768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49"/>
            <p:cNvSpPr>
              <a:spLocks noChangeShapeType="1"/>
            </p:cNvSpPr>
            <p:nvPr/>
          </p:nvSpPr>
          <p:spPr bwMode="auto">
            <a:xfrm>
              <a:off x="6012161" y="595246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6372200" y="5373216"/>
              <a:ext cx="288032" cy="5784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203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u="none" dirty="0" smtClean="0">
                  <a:solidFill>
                    <a:srgbClr val="CC6600"/>
                  </a:solidFill>
                  <a:latin typeface="宋体" pitchFamily="2" charset="-122"/>
                </a:rPr>
                <a:t>201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202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FF3399"/>
                  </a:solidFill>
                  <a:latin typeface="宋体" pitchFamily="2" charset="-122"/>
                </a:rPr>
                <a:t>200</a:t>
              </a:r>
              <a:endParaRPr lang="en-US" altLang="zh-CN" sz="1200" b="1" u="none" dirty="0" smtClean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72" name="Text Box 154"/>
            <p:cNvSpPr txBox="1">
              <a:spLocks noChangeArrowheads="1"/>
            </p:cNvSpPr>
            <p:nvPr/>
          </p:nvSpPr>
          <p:spPr bwMode="auto">
            <a:xfrm>
              <a:off x="4067942" y="5134332"/>
              <a:ext cx="576066" cy="21720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通路侧</a:t>
              </a:r>
              <a:endParaRPr lang="en-US" altLang="zh-CN" sz="1400" b="1" u="none" dirty="0" smtClean="0">
                <a:latin typeface="宋体" pitchFamily="2" charset="-122"/>
              </a:endParaRPr>
            </a:p>
          </p:txBody>
        </p:sp>
        <p:sp>
          <p:nvSpPr>
            <p:cNvPr id="173" name="Text Box 154"/>
            <p:cNvSpPr txBox="1">
              <a:spLocks noChangeArrowheads="1"/>
            </p:cNvSpPr>
            <p:nvPr/>
          </p:nvSpPr>
          <p:spPr bwMode="auto">
            <a:xfrm>
              <a:off x="4211960" y="5373216"/>
              <a:ext cx="360040" cy="578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12H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34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56H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78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</p:txBody>
        </p:sp>
        <p:sp>
          <p:nvSpPr>
            <p:cNvPr id="174" name="Line 149"/>
            <p:cNvSpPr>
              <a:spLocks noChangeShapeType="1"/>
            </p:cNvSpPr>
            <p:nvPr/>
          </p:nvSpPr>
          <p:spPr bwMode="auto">
            <a:xfrm>
              <a:off x="4211957" y="5512530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49"/>
            <p:cNvSpPr>
              <a:spLocks noChangeShapeType="1"/>
            </p:cNvSpPr>
            <p:nvPr/>
          </p:nvSpPr>
          <p:spPr bwMode="auto">
            <a:xfrm>
              <a:off x="4211959" y="5653500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49"/>
            <p:cNvSpPr>
              <a:spLocks noChangeShapeType="1"/>
            </p:cNvSpPr>
            <p:nvPr/>
          </p:nvSpPr>
          <p:spPr bwMode="auto">
            <a:xfrm>
              <a:off x="4211959" y="5794598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54"/>
            <p:cNvSpPr txBox="1">
              <a:spLocks noChangeArrowheads="1"/>
            </p:cNvSpPr>
            <p:nvPr/>
          </p:nvSpPr>
          <p:spPr bwMode="auto">
            <a:xfrm>
              <a:off x="4644010" y="5289778"/>
              <a:ext cx="432046" cy="5784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31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23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15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>
                  <a:solidFill>
                    <a:srgbClr val="CC6600"/>
                  </a:solidFill>
                  <a:latin typeface="宋体" pitchFamily="2" charset="-122"/>
                </a:rPr>
                <a:t>8</a:t>
              </a: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7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0</a:t>
              </a:r>
              <a:endParaRPr lang="en-US" altLang="zh-CN" sz="1200" b="1" u="none" baseline="-18000" dirty="0" smtClean="0">
                <a:solidFill>
                  <a:srgbClr val="CC6600"/>
                </a:solidFill>
                <a:latin typeface="宋体" pitchFamily="2" charset="-122"/>
              </a:endParaRPr>
            </a:p>
          </p:txBody>
        </p:sp>
        <p:sp>
          <p:nvSpPr>
            <p:cNvPr id="182" name="Text Box 154"/>
            <p:cNvSpPr txBox="1">
              <a:spLocks noChangeArrowheads="1"/>
            </p:cNvSpPr>
            <p:nvPr/>
          </p:nvSpPr>
          <p:spPr bwMode="auto">
            <a:xfrm>
              <a:off x="5549636" y="5291219"/>
              <a:ext cx="432046" cy="5784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31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23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15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8</a:t>
              </a: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0070C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0070C0"/>
                  </a:solidFill>
                  <a:latin typeface="宋体" pitchFamily="2" charset="-122"/>
                </a:rPr>
                <a:t>7</a:t>
              </a:r>
              <a:r>
                <a:rPr lang="en-US" altLang="zh-CN" sz="1200" b="1" baseline="-18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>
                  <a:solidFill>
                    <a:srgbClr val="0070C0"/>
                  </a:solidFill>
                  <a:latin typeface="宋体" pitchFamily="2" charset="-122"/>
                </a:rPr>
                <a:t>0</a:t>
              </a:r>
              <a:endParaRPr lang="en-US" altLang="zh-CN" sz="1200" b="1" u="none" baseline="-18000" dirty="0" smtClean="0">
                <a:solidFill>
                  <a:srgbClr val="0070C0"/>
                </a:solidFill>
                <a:latin typeface="宋体" pitchFamily="2" charset="-122"/>
              </a:endParaRPr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 bwMode="auto">
            <a:xfrm flipH="1">
              <a:off x="4572000" y="5445224"/>
              <a:ext cx="504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4" name="Line 149"/>
            <p:cNvSpPr>
              <a:spLocks noChangeShapeType="1"/>
            </p:cNvSpPr>
            <p:nvPr/>
          </p:nvSpPr>
          <p:spPr bwMode="auto">
            <a:xfrm flipH="1">
              <a:off x="4572000" y="5589240"/>
              <a:ext cx="504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5" name="Line 149"/>
            <p:cNvSpPr>
              <a:spLocks noChangeShapeType="1"/>
            </p:cNvSpPr>
            <p:nvPr/>
          </p:nvSpPr>
          <p:spPr bwMode="auto">
            <a:xfrm flipH="1">
              <a:off x="4572000" y="5733256"/>
              <a:ext cx="504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6" name="Line 149"/>
            <p:cNvSpPr>
              <a:spLocks noChangeShapeType="1"/>
            </p:cNvSpPr>
            <p:nvPr/>
          </p:nvSpPr>
          <p:spPr bwMode="auto">
            <a:xfrm flipH="1">
              <a:off x="4572000" y="5877272"/>
              <a:ext cx="504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7" name="Text Box 154"/>
            <p:cNvSpPr txBox="1">
              <a:spLocks noChangeArrowheads="1"/>
            </p:cNvSpPr>
            <p:nvPr/>
          </p:nvSpPr>
          <p:spPr bwMode="auto">
            <a:xfrm>
              <a:off x="5868144" y="5134332"/>
              <a:ext cx="576066" cy="21720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总线侧</a:t>
              </a:r>
              <a:endParaRPr lang="en-US" altLang="zh-CN" sz="1400" b="1" u="none" dirty="0" smtClean="0">
                <a:latin typeface="宋体" pitchFamily="2" charset="-122"/>
              </a:endParaRPr>
            </a:p>
          </p:txBody>
        </p:sp>
        <p:sp>
          <p:nvSpPr>
            <p:cNvPr id="188" name="Text Box 154"/>
            <p:cNvSpPr txBox="1">
              <a:spLocks noChangeArrowheads="1"/>
            </p:cNvSpPr>
            <p:nvPr/>
          </p:nvSpPr>
          <p:spPr bwMode="auto">
            <a:xfrm>
              <a:off x="4788024" y="5134332"/>
              <a:ext cx="816909" cy="21720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转换电路</a:t>
              </a:r>
              <a:endParaRPr lang="en-US" altLang="zh-CN" sz="1400" b="1" u="none" dirty="0" smtClean="0">
                <a:latin typeface="宋体" pitchFamily="2" charset="-122"/>
              </a:endParaRPr>
            </a:p>
          </p:txBody>
        </p:sp>
        <p:sp>
          <p:nvSpPr>
            <p:cNvPr id="189" name="Line 149"/>
            <p:cNvSpPr>
              <a:spLocks noChangeShapeType="1"/>
            </p:cNvSpPr>
            <p:nvPr/>
          </p:nvSpPr>
          <p:spPr bwMode="auto">
            <a:xfrm flipH="1">
              <a:off x="5436096" y="5445224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0" name="Line 149"/>
            <p:cNvSpPr>
              <a:spLocks noChangeShapeType="1"/>
            </p:cNvSpPr>
            <p:nvPr/>
          </p:nvSpPr>
          <p:spPr bwMode="auto">
            <a:xfrm flipH="1">
              <a:off x="5436096" y="5589240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1" name="Line 149"/>
            <p:cNvSpPr>
              <a:spLocks noChangeShapeType="1"/>
            </p:cNvSpPr>
            <p:nvPr/>
          </p:nvSpPr>
          <p:spPr bwMode="auto">
            <a:xfrm flipH="1">
              <a:off x="5436096" y="5733256"/>
              <a:ext cx="5760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2" name="Line 149"/>
            <p:cNvSpPr>
              <a:spLocks noChangeShapeType="1"/>
            </p:cNvSpPr>
            <p:nvPr/>
          </p:nvSpPr>
          <p:spPr bwMode="auto">
            <a:xfrm flipH="1">
              <a:off x="5436096" y="5877272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19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1163653" y="3356992"/>
            <a:ext cx="3624372" cy="1608429"/>
            <a:chOff x="1163653" y="3429000"/>
            <a:chExt cx="3624372" cy="1608429"/>
          </a:xfrm>
        </p:grpSpPr>
        <p:sp>
          <p:nvSpPr>
            <p:cNvPr id="29" name="矩形 28"/>
            <p:cNvSpPr/>
            <p:nvPr/>
          </p:nvSpPr>
          <p:spPr>
            <a:xfrm>
              <a:off x="1691681" y="3666796"/>
              <a:ext cx="2880320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Text Box 320"/>
            <p:cNvSpPr txBox="1">
              <a:spLocks noChangeArrowheads="1"/>
            </p:cNvSpPr>
            <p:nvPr/>
          </p:nvSpPr>
          <p:spPr bwMode="auto">
            <a:xfrm>
              <a:off x="3131841" y="3660934"/>
              <a:ext cx="1008112" cy="28803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0" name="Text Box 237"/>
            <p:cNvSpPr txBox="1">
              <a:spLocks noChangeArrowheads="1"/>
            </p:cNvSpPr>
            <p:nvPr/>
          </p:nvSpPr>
          <p:spPr bwMode="auto">
            <a:xfrm>
              <a:off x="2339752" y="4026836"/>
              <a:ext cx="1512167" cy="3155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数据转换电路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238"/>
            <p:cNvSpPr txBox="1">
              <a:spLocks noChangeArrowheads="1"/>
            </p:cNvSpPr>
            <p:nvPr/>
          </p:nvSpPr>
          <p:spPr bwMode="auto">
            <a:xfrm>
              <a:off x="4211961" y="3666796"/>
              <a:ext cx="360039" cy="10056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3" name="Text Box 320"/>
            <p:cNvSpPr txBox="1">
              <a:spLocks noChangeArrowheads="1"/>
            </p:cNvSpPr>
            <p:nvPr/>
          </p:nvSpPr>
          <p:spPr bwMode="auto">
            <a:xfrm>
              <a:off x="3563889" y="3632032"/>
              <a:ext cx="432048" cy="250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 flipH="1" flipV="1">
              <a:off x="2051723" y="3738274"/>
              <a:ext cx="1080118" cy="15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237"/>
            <p:cNvSpPr txBox="1">
              <a:spLocks noChangeArrowheads="1"/>
            </p:cNvSpPr>
            <p:nvPr/>
          </p:nvSpPr>
          <p:spPr bwMode="auto">
            <a:xfrm>
              <a:off x="1691681" y="3666795"/>
              <a:ext cx="360040" cy="101059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2051721" y="4173333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2051721" y="4530892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H="1">
              <a:off x="1403648" y="3743716"/>
              <a:ext cx="288033" cy="9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1403649" y="4173333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3995937" y="3738805"/>
              <a:ext cx="216024" cy="10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320"/>
            <p:cNvSpPr txBox="1">
              <a:spLocks noChangeArrowheads="1"/>
            </p:cNvSpPr>
            <p:nvPr/>
          </p:nvSpPr>
          <p:spPr bwMode="auto">
            <a:xfrm>
              <a:off x="1475657" y="3493899"/>
              <a:ext cx="216024" cy="25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30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3491881" y="3429000"/>
              <a:ext cx="576064" cy="18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IMMU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76" name="Text Box 320"/>
            <p:cNvSpPr txBox="1">
              <a:spLocks noChangeArrowheads="1"/>
            </p:cNvSpPr>
            <p:nvPr/>
          </p:nvSpPr>
          <p:spPr bwMode="auto">
            <a:xfrm>
              <a:off x="2195737" y="3463764"/>
              <a:ext cx="479991" cy="18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IBIU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530686" y="3716222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0"/>
            <p:cNvSpPr txBox="1">
              <a:spLocks noChangeArrowheads="1"/>
            </p:cNvSpPr>
            <p:nvPr/>
          </p:nvSpPr>
          <p:spPr bwMode="auto">
            <a:xfrm>
              <a:off x="3251036" y="3489069"/>
              <a:ext cx="216024" cy="25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32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sp>
          <p:nvSpPr>
            <p:cNvPr id="79" name="Text Box 320"/>
            <p:cNvSpPr txBox="1">
              <a:spLocks noChangeArrowheads="1"/>
            </p:cNvSpPr>
            <p:nvPr/>
          </p:nvSpPr>
          <p:spPr bwMode="auto">
            <a:xfrm>
              <a:off x="1763689" y="4821405"/>
              <a:ext cx="129614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</a:t>
              </a:r>
              <a:r>
                <a:rPr lang="en-US" altLang="zh-CN" sz="1600" b="1" baseline="-18000" dirty="0" smtClean="0">
                  <a:latin typeface="宋体" pitchFamily="2" charset="-122"/>
                </a:rPr>
                <a:t>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600" b="1" dirty="0" smtClean="0">
                  <a:latin typeface="宋体" pitchFamily="2" charset="-122"/>
                </a:rPr>
                <a:t>    1</a:t>
              </a:r>
              <a:endParaRPr lang="zh-CN" altLang="en-US" sz="1600" b="1" baseline="-18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 bwMode="auto">
            <a:xfrm flipH="1">
              <a:off x="3563889" y="373880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3131841" y="3738273"/>
              <a:ext cx="432049" cy="5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>
            <a:xfrm>
              <a:off x="3323044" y="3717639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1840328" y="4677389"/>
              <a:ext cx="0" cy="1415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1403649" y="4461365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1403649" y="4533373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H="1">
              <a:off x="1403649" y="4605381"/>
              <a:ext cx="2930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572001" y="417333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320"/>
            <p:cNvSpPr txBox="1">
              <a:spLocks noChangeArrowheads="1"/>
            </p:cNvSpPr>
            <p:nvPr/>
          </p:nvSpPr>
          <p:spPr bwMode="auto">
            <a:xfrm>
              <a:off x="1403649" y="3922546"/>
              <a:ext cx="216024" cy="25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32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1475657" y="4150473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4572001" y="3738805"/>
              <a:ext cx="216024" cy="10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3131841" y="3658412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131841" y="3954828"/>
              <a:ext cx="10081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139953" y="3658412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320"/>
            <p:cNvSpPr txBox="1">
              <a:spLocks noChangeArrowheads="1"/>
            </p:cNvSpPr>
            <p:nvPr/>
          </p:nvSpPr>
          <p:spPr bwMode="auto">
            <a:xfrm>
              <a:off x="1163653" y="3666796"/>
              <a:ext cx="239995" cy="10056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IMEM</a:t>
              </a:r>
              <a:r>
                <a:rPr lang="zh-CN" altLang="en-US" sz="1600" b="1" dirty="0" smtClean="0">
                  <a:latin typeface="宋体" pitchFamily="2" charset="-122"/>
                </a:rPr>
                <a:t>总线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 flipV="1">
              <a:off x="2915816" y="4347381"/>
              <a:ext cx="0" cy="474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2051722" y="4461365"/>
              <a:ext cx="86409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sm" len="sm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3851920" y="417333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6" name="Text Box 320"/>
            <p:cNvSpPr txBox="1">
              <a:spLocks noChangeArrowheads="1"/>
            </p:cNvSpPr>
            <p:nvPr/>
          </p:nvSpPr>
          <p:spPr bwMode="auto">
            <a:xfrm>
              <a:off x="2510056" y="4437112"/>
              <a:ext cx="19200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zh-CN" altLang="en-US" sz="1600" b="1" baseline="-18000" dirty="0">
                <a:latin typeface="宋体" pitchFamily="2" charset="-122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7092280" y="5445224"/>
            <a:ext cx="1872208" cy="864096"/>
            <a:chOff x="4788024" y="5134332"/>
            <a:chExt cx="1872208" cy="864096"/>
          </a:xfrm>
        </p:grpSpPr>
        <p:sp>
          <p:nvSpPr>
            <p:cNvPr id="257" name="Text Box 154"/>
            <p:cNvSpPr txBox="1">
              <a:spLocks noChangeArrowheads="1"/>
            </p:cNvSpPr>
            <p:nvPr/>
          </p:nvSpPr>
          <p:spPr bwMode="auto">
            <a:xfrm>
              <a:off x="5076056" y="5379269"/>
              <a:ext cx="360040" cy="5784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endParaRPr lang="en-US" altLang="zh-CN" sz="1200" b="1" u="none" baseline="-18000" dirty="0" smtClean="0">
                <a:latin typeface="宋体" pitchFamily="2" charset="-122"/>
              </a:endParaRPr>
            </a:p>
          </p:txBody>
        </p:sp>
        <p:sp>
          <p:nvSpPr>
            <p:cNvPr id="258" name="Text Box 154"/>
            <p:cNvSpPr txBox="1">
              <a:spLocks noChangeArrowheads="1"/>
            </p:cNvSpPr>
            <p:nvPr/>
          </p:nvSpPr>
          <p:spPr bwMode="auto">
            <a:xfrm>
              <a:off x="6012163" y="5373216"/>
              <a:ext cx="360037" cy="5784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12H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34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56H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3333FF"/>
                  </a:solidFill>
                  <a:latin typeface="宋体" pitchFamily="2" charset="-122"/>
                </a:rPr>
                <a:t>78</a:t>
              </a:r>
              <a:r>
                <a:rPr lang="en-US" altLang="zh-CN" sz="1200" b="1" u="none" dirty="0" smtClean="0">
                  <a:solidFill>
                    <a:srgbClr val="3333FF"/>
                  </a:solidFill>
                  <a:latin typeface="宋体" pitchFamily="2" charset="-122"/>
                </a:rPr>
                <a:t>H</a:t>
              </a:r>
            </a:p>
          </p:txBody>
        </p:sp>
        <p:sp>
          <p:nvSpPr>
            <p:cNvPr id="259" name="Line 149"/>
            <p:cNvSpPr>
              <a:spLocks noChangeShapeType="1"/>
            </p:cNvSpPr>
            <p:nvPr/>
          </p:nvSpPr>
          <p:spPr bwMode="auto">
            <a:xfrm>
              <a:off x="6012161" y="534273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49"/>
            <p:cNvSpPr>
              <a:spLocks noChangeShapeType="1"/>
            </p:cNvSpPr>
            <p:nvPr/>
          </p:nvSpPr>
          <p:spPr bwMode="auto">
            <a:xfrm>
              <a:off x="6372200" y="535035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49"/>
            <p:cNvSpPr>
              <a:spLocks noChangeShapeType="1"/>
            </p:cNvSpPr>
            <p:nvPr/>
          </p:nvSpPr>
          <p:spPr bwMode="auto">
            <a:xfrm>
              <a:off x="6012160" y="5373216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49"/>
            <p:cNvSpPr>
              <a:spLocks noChangeShapeType="1"/>
            </p:cNvSpPr>
            <p:nvPr/>
          </p:nvSpPr>
          <p:spPr bwMode="auto">
            <a:xfrm>
              <a:off x="6012162" y="5514186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49"/>
            <p:cNvSpPr>
              <a:spLocks noChangeShapeType="1"/>
            </p:cNvSpPr>
            <p:nvPr/>
          </p:nvSpPr>
          <p:spPr bwMode="auto">
            <a:xfrm>
              <a:off x="6012162" y="565528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49"/>
            <p:cNvSpPr>
              <a:spLocks noChangeShapeType="1"/>
            </p:cNvSpPr>
            <p:nvPr/>
          </p:nvSpPr>
          <p:spPr bwMode="auto">
            <a:xfrm>
              <a:off x="6012164" y="580768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49"/>
            <p:cNvSpPr>
              <a:spLocks noChangeShapeType="1"/>
            </p:cNvSpPr>
            <p:nvPr/>
          </p:nvSpPr>
          <p:spPr bwMode="auto">
            <a:xfrm>
              <a:off x="6012161" y="595246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Text Box 154"/>
            <p:cNvSpPr txBox="1">
              <a:spLocks noChangeArrowheads="1"/>
            </p:cNvSpPr>
            <p:nvPr/>
          </p:nvSpPr>
          <p:spPr bwMode="auto">
            <a:xfrm>
              <a:off x="6372200" y="5373216"/>
              <a:ext cx="288032" cy="5784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203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u="none" dirty="0" smtClean="0">
                  <a:solidFill>
                    <a:srgbClr val="CC6600"/>
                  </a:solidFill>
                  <a:latin typeface="宋体" pitchFamily="2" charset="-122"/>
                </a:rPr>
                <a:t>201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202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FF3399"/>
                  </a:solidFill>
                  <a:latin typeface="宋体" pitchFamily="2" charset="-122"/>
                </a:rPr>
                <a:t>200</a:t>
              </a:r>
              <a:endParaRPr lang="en-US" altLang="zh-CN" sz="1200" b="1" u="none" dirty="0" smtClean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154"/>
            <p:cNvSpPr txBox="1">
              <a:spLocks noChangeArrowheads="1"/>
            </p:cNvSpPr>
            <p:nvPr/>
          </p:nvSpPr>
          <p:spPr bwMode="auto">
            <a:xfrm>
              <a:off x="5549636" y="5291219"/>
              <a:ext cx="432046" cy="5784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31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23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15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CC6600"/>
                  </a:solidFill>
                  <a:latin typeface="宋体" pitchFamily="2" charset="-122"/>
                </a:rPr>
                <a:t>8</a:t>
              </a:r>
              <a:r>
                <a:rPr lang="en-US" altLang="zh-CN" sz="1200" b="1" dirty="0" smtClean="0">
                  <a:solidFill>
                    <a:srgbClr val="CC6600"/>
                  </a:solidFill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0070C0"/>
                  </a:solidFill>
                  <a:latin typeface="宋体" pitchFamily="2" charset="-122"/>
                </a:rPr>
                <a:t>D</a:t>
              </a:r>
              <a:r>
                <a:rPr lang="en-US" altLang="zh-CN" sz="1200" b="1" baseline="-18000" dirty="0" smtClean="0">
                  <a:solidFill>
                    <a:srgbClr val="0070C0"/>
                  </a:solidFill>
                  <a:latin typeface="宋体" pitchFamily="2" charset="-122"/>
                </a:rPr>
                <a:t>7</a:t>
              </a:r>
              <a:r>
                <a:rPr lang="en-US" altLang="zh-CN" sz="1200" b="1" baseline="-18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1200" b="1" baseline="-18000" dirty="0" smtClean="0">
                  <a:solidFill>
                    <a:srgbClr val="0070C0"/>
                  </a:solidFill>
                  <a:latin typeface="宋体" pitchFamily="2" charset="-122"/>
                </a:rPr>
                <a:t>0</a:t>
              </a:r>
              <a:endParaRPr lang="en-US" altLang="zh-CN" sz="1200" b="1" u="none" baseline="-18000" dirty="0" smtClean="0">
                <a:solidFill>
                  <a:srgbClr val="0070C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154"/>
            <p:cNvSpPr txBox="1">
              <a:spLocks noChangeArrowheads="1"/>
            </p:cNvSpPr>
            <p:nvPr/>
          </p:nvSpPr>
          <p:spPr bwMode="auto">
            <a:xfrm>
              <a:off x="5868144" y="5134332"/>
              <a:ext cx="576066" cy="21720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总线侧</a:t>
              </a:r>
              <a:endParaRPr lang="en-US" altLang="zh-CN" sz="1400" b="1" u="none" dirty="0" smtClean="0">
                <a:latin typeface="宋体" pitchFamily="2" charset="-122"/>
              </a:endParaRPr>
            </a:p>
          </p:txBody>
        </p:sp>
        <p:sp>
          <p:nvSpPr>
            <p:cNvPr id="273" name="Text Box 154"/>
            <p:cNvSpPr txBox="1">
              <a:spLocks noChangeArrowheads="1"/>
            </p:cNvSpPr>
            <p:nvPr/>
          </p:nvSpPr>
          <p:spPr bwMode="auto">
            <a:xfrm>
              <a:off x="4788024" y="5134332"/>
              <a:ext cx="816909" cy="21720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转换电路</a:t>
              </a:r>
              <a:endParaRPr lang="en-US" altLang="zh-CN" sz="1400" b="1" u="none" dirty="0" smtClean="0">
                <a:latin typeface="宋体" pitchFamily="2" charset="-122"/>
              </a:endParaRPr>
            </a:p>
          </p:txBody>
        </p:sp>
        <p:sp>
          <p:nvSpPr>
            <p:cNvPr id="274" name="Line 149"/>
            <p:cNvSpPr>
              <a:spLocks noChangeShapeType="1"/>
            </p:cNvSpPr>
            <p:nvPr/>
          </p:nvSpPr>
          <p:spPr bwMode="auto">
            <a:xfrm flipH="1">
              <a:off x="5436096" y="5445224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5" name="Line 149"/>
            <p:cNvSpPr>
              <a:spLocks noChangeShapeType="1"/>
            </p:cNvSpPr>
            <p:nvPr/>
          </p:nvSpPr>
          <p:spPr bwMode="auto">
            <a:xfrm flipH="1">
              <a:off x="5436096" y="5589240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6" name="Line 149"/>
            <p:cNvSpPr>
              <a:spLocks noChangeShapeType="1"/>
            </p:cNvSpPr>
            <p:nvPr/>
          </p:nvSpPr>
          <p:spPr bwMode="auto">
            <a:xfrm flipH="1">
              <a:off x="5436096" y="5733256"/>
              <a:ext cx="5760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7" name="Line 149"/>
            <p:cNvSpPr>
              <a:spLocks noChangeShapeType="1"/>
            </p:cNvSpPr>
            <p:nvPr/>
          </p:nvSpPr>
          <p:spPr bwMode="auto">
            <a:xfrm flipH="1">
              <a:off x="5436096" y="5877272"/>
              <a:ext cx="576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278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36098" y="5756116"/>
            <a:ext cx="360040" cy="432048"/>
            <a:chOff x="5436098" y="5756116"/>
            <a:chExt cx="360040" cy="432048"/>
          </a:xfrm>
        </p:grpSpPr>
        <p:sp>
          <p:nvSpPr>
            <p:cNvPr id="198" name="Line 149"/>
            <p:cNvSpPr>
              <a:spLocks noChangeShapeType="1"/>
            </p:cNvSpPr>
            <p:nvPr/>
          </p:nvSpPr>
          <p:spPr bwMode="auto">
            <a:xfrm flipH="1">
              <a:off x="5436098" y="5756116"/>
              <a:ext cx="360040" cy="43204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9" name="Line 149"/>
            <p:cNvSpPr>
              <a:spLocks noChangeShapeType="1"/>
            </p:cNvSpPr>
            <p:nvPr/>
          </p:nvSpPr>
          <p:spPr bwMode="auto">
            <a:xfrm flipH="1" flipV="1">
              <a:off x="5436098" y="5756116"/>
              <a:ext cx="360040" cy="42298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0" name="Line 149"/>
            <p:cNvSpPr>
              <a:spLocks noChangeShapeType="1"/>
            </p:cNvSpPr>
            <p:nvPr/>
          </p:nvSpPr>
          <p:spPr bwMode="auto">
            <a:xfrm flipH="1" flipV="1">
              <a:off x="5436098" y="5900131"/>
              <a:ext cx="360040" cy="154039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1" name="Line 149"/>
            <p:cNvSpPr>
              <a:spLocks noChangeShapeType="1"/>
            </p:cNvSpPr>
            <p:nvPr/>
          </p:nvSpPr>
          <p:spPr bwMode="auto">
            <a:xfrm flipH="1">
              <a:off x="5436098" y="5900132"/>
              <a:ext cx="360040" cy="14401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0312" y="5756116"/>
            <a:ext cx="360040" cy="432048"/>
            <a:chOff x="7380312" y="5756116"/>
            <a:chExt cx="360040" cy="432048"/>
          </a:xfrm>
        </p:grpSpPr>
        <p:sp>
          <p:nvSpPr>
            <p:cNvPr id="202" name="Line 149"/>
            <p:cNvSpPr>
              <a:spLocks noChangeShapeType="1"/>
            </p:cNvSpPr>
            <p:nvPr/>
          </p:nvSpPr>
          <p:spPr bwMode="auto">
            <a:xfrm flipH="1">
              <a:off x="7380312" y="6188164"/>
              <a:ext cx="36004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3" name="Line 149"/>
            <p:cNvSpPr>
              <a:spLocks noChangeShapeType="1"/>
            </p:cNvSpPr>
            <p:nvPr/>
          </p:nvSpPr>
          <p:spPr bwMode="auto">
            <a:xfrm flipH="1" flipV="1">
              <a:off x="7380312" y="5756116"/>
              <a:ext cx="36004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4" name="Line 149"/>
            <p:cNvSpPr>
              <a:spLocks noChangeShapeType="1"/>
            </p:cNvSpPr>
            <p:nvPr/>
          </p:nvSpPr>
          <p:spPr bwMode="auto">
            <a:xfrm flipH="1" flipV="1">
              <a:off x="7380312" y="5900130"/>
              <a:ext cx="360040" cy="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5" name="Line 149"/>
            <p:cNvSpPr>
              <a:spLocks noChangeShapeType="1"/>
            </p:cNvSpPr>
            <p:nvPr/>
          </p:nvSpPr>
          <p:spPr bwMode="auto">
            <a:xfrm flipH="1">
              <a:off x="7380312" y="6044148"/>
              <a:ext cx="36004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91681" y="3666265"/>
            <a:ext cx="6456750" cy="939116"/>
            <a:chOff x="1691681" y="3666265"/>
            <a:chExt cx="6456750" cy="939116"/>
          </a:xfrm>
        </p:grpSpPr>
        <p:grpSp>
          <p:nvGrpSpPr>
            <p:cNvPr id="193" name="组合 192"/>
            <p:cNvGrpSpPr/>
            <p:nvPr/>
          </p:nvGrpSpPr>
          <p:grpSpPr>
            <a:xfrm>
              <a:off x="5340119" y="3666265"/>
              <a:ext cx="2808312" cy="939116"/>
              <a:chOff x="5340119" y="3738273"/>
              <a:chExt cx="2808312" cy="939116"/>
            </a:xfrm>
          </p:grpSpPr>
          <p:cxnSp>
            <p:nvCxnSpPr>
              <p:cNvPr id="106" name="直接箭头连接符 105"/>
              <p:cNvCxnSpPr/>
              <p:nvPr/>
            </p:nvCxnSpPr>
            <p:spPr bwMode="auto">
              <a:xfrm>
                <a:off x="7788391" y="3741285"/>
                <a:ext cx="360040" cy="53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0" name="直接箭头连接符 139"/>
              <p:cNvCxnSpPr/>
              <p:nvPr/>
            </p:nvCxnSpPr>
            <p:spPr bwMode="auto">
              <a:xfrm>
                <a:off x="5340119" y="4173333"/>
                <a:ext cx="36003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1" name="直接箭头连接符 140"/>
              <p:cNvCxnSpPr/>
              <p:nvPr/>
            </p:nvCxnSpPr>
            <p:spPr bwMode="auto">
              <a:xfrm flipH="1">
                <a:off x="5340119" y="4245341"/>
                <a:ext cx="36004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2" name="直接箭头连接符 141"/>
              <p:cNvCxnSpPr/>
              <p:nvPr/>
            </p:nvCxnSpPr>
            <p:spPr bwMode="auto">
              <a:xfrm>
                <a:off x="5340119" y="3738273"/>
                <a:ext cx="360041" cy="53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4" name="直接箭头连接符 103"/>
              <p:cNvCxnSpPr/>
              <p:nvPr/>
            </p:nvCxnSpPr>
            <p:spPr bwMode="auto">
              <a:xfrm>
                <a:off x="7788391" y="4173333"/>
                <a:ext cx="36003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5" name="直接箭头连接符 104"/>
              <p:cNvCxnSpPr/>
              <p:nvPr/>
            </p:nvCxnSpPr>
            <p:spPr bwMode="auto">
              <a:xfrm flipH="1">
                <a:off x="7788391" y="4245341"/>
                <a:ext cx="36003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7" name="直接箭头连接符 106"/>
              <p:cNvCxnSpPr/>
              <p:nvPr/>
            </p:nvCxnSpPr>
            <p:spPr bwMode="auto">
              <a:xfrm>
                <a:off x="7788391" y="4461365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7788391" y="4533373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109" name="直接箭头连接符 108"/>
              <p:cNvCxnSpPr/>
              <p:nvPr/>
            </p:nvCxnSpPr>
            <p:spPr bwMode="auto">
              <a:xfrm flipV="1">
                <a:off x="8004415" y="4605381"/>
                <a:ext cx="144014" cy="720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7" name="组合 6"/>
            <p:cNvGrpSpPr/>
            <p:nvPr/>
          </p:nvGrpSpPr>
          <p:grpSpPr>
            <a:xfrm>
              <a:off x="1691681" y="3666265"/>
              <a:ext cx="2880320" cy="939116"/>
              <a:chOff x="1691681" y="3666265"/>
              <a:chExt cx="2880320" cy="939116"/>
            </a:xfrm>
          </p:grpSpPr>
          <p:cxnSp>
            <p:nvCxnSpPr>
              <p:cNvPr id="177" name="直接箭头连接符 176"/>
              <p:cNvCxnSpPr/>
              <p:nvPr/>
            </p:nvCxnSpPr>
            <p:spPr bwMode="auto">
              <a:xfrm>
                <a:off x="1691681" y="4106287"/>
                <a:ext cx="36004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78"/>
              <p:cNvCxnSpPr/>
              <p:nvPr/>
            </p:nvCxnSpPr>
            <p:spPr bwMode="auto">
              <a:xfrm flipH="1">
                <a:off x="1691681" y="3669277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直接箭头连接符 179"/>
              <p:cNvCxnSpPr/>
              <p:nvPr/>
            </p:nvCxnSpPr>
            <p:spPr bwMode="auto">
              <a:xfrm flipH="1">
                <a:off x="1691681" y="4389357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181" name="直接箭头连接符 180"/>
              <p:cNvCxnSpPr/>
              <p:nvPr/>
            </p:nvCxnSpPr>
            <p:spPr bwMode="auto">
              <a:xfrm flipH="1">
                <a:off x="1691681" y="4461365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H="1" flipV="1">
                <a:off x="1691681" y="4533373"/>
                <a:ext cx="144016" cy="720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7" name="直接箭头连接符 206"/>
              <p:cNvCxnSpPr/>
              <p:nvPr/>
            </p:nvCxnSpPr>
            <p:spPr bwMode="auto">
              <a:xfrm>
                <a:off x="4211960" y="4101325"/>
                <a:ext cx="36004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8" name="直接箭头连接符 207"/>
              <p:cNvCxnSpPr/>
              <p:nvPr/>
            </p:nvCxnSpPr>
            <p:spPr bwMode="auto">
              <a:xfrm flipH="1" flipV="1">
                <a:off x="4211961" y="3666265"/>
                <a:ext cx="360040" cy="53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57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78"/>
          <p:cNvSpPr txBox="1">
            <a:spLocks noChangeArrowheads="1"/>
          </p:cNvSpPr>
          <p:nvPr/>
        </p:nvSpPr>
        <p:spPr bwMode="auto">
          <a:xfrm>
            <a:off x="179388" y="476672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dirty="0"/>
              <a:t>※ </a:t>
            </a:r>
            <a:r>
              <a:rPr lang="zh-CN" altLang="en-US" dirty="0"/>
              <a:t>考核方法</a:t>
            </a:r>
          </a:p>
        </p:txBody>
      </p:sp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179512" y="1010425"/>
            <a:ext cx="8856984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*实验单位组成：</a:t>
            </a:r>
            <a:r>
              <a:rPr lang="zh-CN" altLang="en-US" sz="2400" b="1" dirty="0" smtClean="0">
                <a:latin typeface="+mn-ea"/>
              </a:rPr>
              <a:t>≤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人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自由组合</a:t>
            </a:r>
            <a:r>
              <a:rPr lang="en-US" altLang="zh-CN" b="1" dirty="0" smtClean="0">
                <a:latin typeface="+mn-ea"/>
              </a:rPr>
              <a:t>]</a:t>
            </a:r>
            <a:r>
              <a:rPr lang="zh-CN" altLang="en-US" sz="2400" b="1" dirty="0" smtClean="0">
                <a:latin typeface="+mn-ea"/>
              </a:rPr>
              <a:t>的组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*设计验收要求：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验收以</a:t>
            </a:r>
            <a:r>
              <a:rPr lang="zh-CN" altLang="en-US" sz="2000" b="1" dirty="0">
                <a:latin typeface="+mn-ea"/>
              </a:rPr>
              <a:t>组为</a:t>
            </a:r>
            <a:r>
              <a:rPr lang="zh-CN" altLang="en-US" sz="2000" b="1" dirty="0" smtClean="0">
                <a:latin typeface="+mn-ea"/>
              </a:rPr>
              <a:t>单位、</a:t>
            </a:r>
            <a:r>
              <a:rPr lang="zh-CN" altLang="en-US" sz="2000" b="1" dirty="0">
                <a:latin typeface="+mn-ea"/>
              </a:rPr>
              <a:t>考核到</a:t>
            </a:r>
            <a:r>
              <a:rPr lang="zh-CN" altLang="en-US" sz="2000" b="1" dirty="0" smtClean="0">
                <a:latin typeface="+mn-ea"/>
              </a:rPr>
              <a:t>个人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验收内容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验收次数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spc="-100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*设计报告要求：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以</a:t>
            </a:r>
            <a:r>
              <a:rPr lang="zh-CN" altLang="en-US" sz="2000" b="1" dirty="0">
                <a:latin typeface="+mn-ea"/>
              </a:rPr>
              <a:t>组为单位撰写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设计报告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实现电路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—</a:t>
            </a: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提交方法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—</a:t>
            </a: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2411760" y="3853497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单周期主机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</a:rPr>
              <a:t>或</a:t>
            </a:r>
            <a:r>
              <a:rPr lang="zh-CN" altLang="en-US" sz="2400" b="1" dirty="0">
                <a:latin typeface="+mn-ea"/>
              </a:rPr>
              <a:t>多</a:t>
            </a:r>
            <a:r>
              <a:rPr lang="zh-CN" altLang="en-US" sz="2400" b="1" dirty="0" smtClean="0">
                <a:latin typeface="+mn-ea"/>
              </a:rPr>
              <a:t>周期主机的课程设计报告</a:t>
            </a:r>
            <a:endParaRPr lang="en-US" altLang="zh-CN" sz="2400" b="1" dirty="0" smtClean="0">
              <a:latin typeface="+mn-ea"/>
            </a:endParaRPr>
          </a:p>
          <a:p>
            <a:pPr marL="1882775" indent="-1882775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整个工程文件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电路图、仿真波形图等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Text Box 191"/>
          <p:cNvSpPr txBox="1">
            <a:spLocks noChangeArrowheads="1"/>
          </p:cNvSpPr>
          <p:nvPr/>
        </p:nvSpPr>
        <p:spPr bwMode="auto">
          <a:xfrm>
            <a:off x="2339752" y="4754468"/>
            <a:ext cx="662486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82775" indent="-1882775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设计报告为纸质稿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按模板</a:t>
            </a:r>
            <a:r>
              <a:rPr lang="zh-CN" altLang="en-US" b="1" dirty="0" smtClean="0">
                <a:latin typeface="+mn-ea"/>
              </a:rPr>
              <a:t>要求撰写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 marL="1882775" indent="-1882775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实现电路为光盘</a:t>
            </a:r>
            <a:r>
              <a:rPr lang="en-US" altLang="zh-CN" b="1" dirty="0" smtClean="0">
                <a:latin typeface="+mn-ea"/>
              </a:rPr>
              <a:t>(2</a:t>
            </a:r>
            <a:r>
              <a:rPr lang="zh-CN" altLang="en-US" b="1" dirty="0" smtClean="0">
                <a:latin typeface="+mn-ea"/>
              </a:rPr>
              <a:t>个班共一张</a:t>
            </a:r>
            <a:r>
              <a:rPr lang="zh-CN" altLang="en-US" b="1" dirty="0">
                <a:latin typeface="+mn-ea"/>
              </a:rPr>
              <a:t>光盘，每个组一个</a:t>
            </a:r>
            <a:r>
              <a:rPr lang="zh-CN" altLang="en-US" b="1" dirty="0" smtClean="0">
                <a:latin typeface="+mn-ea"/>
              </a:rPr>
              <a:t>文件夹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1882775" indent="-1882775">
              <a:lnSpc>
                <a:spcPct val="10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</a:rPr>
              <a:t>                                  </a:t>
            </a:r>
            <a:r>
              <a:rPr lang="en-US" altLang="zh-CN" b="1" dirty="0" smtClean="0">
                <a:latin typeface="+mn-ea"/>
              </a:rPr>
              <a:t>[</a:t>
            </a:r>
            <a:r>
              <a:rPr lang="zh-CN" altLang="en-US" b="1" dirty="0" smtClean="0">
                <a:latin typeface="+mn-ea"/>
              </a:rPr>
              <a:t>名称</a:t>
            </a:r>
            <a:r>
              <a:rPr lang="zh-CN" altLang="en-US" b="1" dirty="0">
                <a:latin typeface="+mn-ea"/>
              </a:rPr>
              <a:t>为学</a:t>
            </a:r>
            <a:r>
              <a:rPr lang="zh-CN" altLang="en-US" b="1" dirty="0" smtClean="0">
                <a:latin typeface="+mn-ea"/>
              </a:rPr>
              <a:t>号及姓名</a:t>
            </a:r>
            <a:r>
              <a:rPr lang="en-US" altLang="zh-CN" b="1" dirty="0" smtClean="0">
                <a:latin typeface="+mn-ea"/>
              </a:rPr>
              <a:t>×2]</a:t>
            </a:r>
          </a:p>
        </p:txBody>
      </p:sp>
      <p:sp>
        <p:nvSpPr>
          <p:cNvPr id="9" name="Text Box 191"/>
          <p:cNvSpPr txBox="1">
            <a:spLocks noChangeArrowheads="1"/>
          </p:cNvSpPr>
          <p:nvPr/>
        </p:nvSpPr>
        <p:spPr bwMode="auto">
          <a:xfrm>
            <a:off x="2411760" y="1914739"/>
            <a:ext cx="662473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</a:rPr>
              <a:t>设计方案、实现</a:t>
            </a:r>
            <a:r>
              <a:rPr lang="zh-CN" altLang="en-US" sz="2400" b="1" dirty="0" smtClean="0">
                <a:latin typeface="+mn-ea"/>
              </a:rPr>
              <a:t>结果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</a:rPr>
              <a:t>单周期主机</a:t>
            </a:r>
            <a:r>
              <a:rPr lang="en-US" altLang="zh-CN" sz="2400" b="1" dirty="0">
                <a:solidFill>
                  <a:srgbClr val="FF3399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</a:rPr>
              <a:t>次</a:t>
            </a:r>
            <a:r>
              <a:rPr lang="zh-CN" altLang="en-US" sz="2400" b="1" dirty="0">
                <a:latin typeface="+mn-ea"/>
              </a:rPr>
              <a:t>，多周期主机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次</a:t>
            </a:r>
            <a:r>
              <a:rPr lang="zh-CN" altLang="en-US" sz="2400" b="1" spc="-100" dirty="0">
                <a:latin typeface="+mn-ea"/>
              </a:rPr>
              <a:t>，改错</a:t>
            </a:r>
            <a:r>
              <a:rPr lang="en-US" altLang="zh-CN" sz="2400" b="1" spc="-100" dirty="0">
                <a:solidFill>
                  <a:srgbClr val="990099"/>
                </a:solidFill>
                <a:latin typeface="+mn-ea"/>
              </a:rPr>
              <a:t>1</a:t>
            </a:r>
            <a:r>
              <a:rPr lang="zh-CN" altLang="en-US" sz="2400" b="1" spc="-100" dirty="0" smtClean="0">
                <a:solidFill>
                  <a:srgbClr val="990099"/>
                </a:solidFill>
                <a:latin typeface="+mn-ea"/>
              </a:rPr>
              <a:t>次</a:t>
            </a:r>
            <a:r>
              <a:rPr lang="en-US" altLang="zh-CN" b="1" spc="-100" dirty="0" smtClean="0">
                <a:latin typeface="+mn-ea"/>
              </a:rPr>
              <a:t>(</a:t>
            </a:r>
            <a:r>
              <a:rPr lang="zh-CN" altLang="en-US" b="1" spc="-100" dirty="0" smtClean="0">
                <a:latin typeface="+mn-ea"/>
              </a:rPr>
              <a:t>可选</a:t>
            </a:r>
            <a:r>
              <a:rPr lang="en-US" altLang="zh-CN" b="1" spc="-100" dirty="0" smtClean="0">
                <a:latin typeface="+mn-ea"/>
              </a:rPr>
              <a:t>)</a:t>
            </a:r>
            <a:r>
              <a:rPr lang="zh-CN" altLang="en-US" sz="2400" b="1" spc="-100" dirty="0" smtClean="0">
                <a:latin typeface="+mn-ea"/>
              </a:rPr>
              <a:t>；</a:t>
            </a:r>
            <a:endParaRPr lang="en-US" altLang="zh-CN" sz="2400" b="1" spc="-100" dirty="0">
              <a:latin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阶段性考核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前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8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个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组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次</a:t>
            </a:r>
            <a:r>
              <a:rPr lang="en-US" altLang="zh-CN" b="1" dirty="0" smtClean="0">
                <a:latin typeface="+mn-ea"/>
              </a:rPr>
              <a:t>(DP</a:t>
            </a:r>
            <a:r>
              <a:rPr lang="zh-CN" altLang="en-US" b="1" dirty="0">
                <a:latin typeface="+mn-ea"/>
              </a:rPr>
              <a:t>及</a:t>
            </a:r>
            <a:r>
              <a:rPr lang="en-US" altLang="zh-CN" b="1" dirty="0" smtClean="0">
                <a:latin typeface="+mn-ea"/>
              </a:rPr>
              <a:t>CU</a:t>
            </a:r>
            <a:r>
              <a:rPr lang="zh-CN" altLang="en-US" b="1" dirty="0" smtClean="0">
                <a:latin typeface="+mn-ea"/>
              </a:rPr>
              <a:t>各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次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68" name="Text Box 116"/>
          <p:cNvSpPr txBox="1">
            <a:spLocks noChangeArrowheads="1"/>
          </p:cNvSpPr>
          <p:nvPr/>
        </p:nvSpPr>
        <p:spPr bwMode="auto">
          <a:xfrm>
            <a:off x="152399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部件互连设计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设计方法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zh-CN" altLang="en-US" sz="2400" b="1" u="sng" dirty="0" smtClean="0">
                <a:latin typeface="宋体" pitchFamily="2" charset="-122"/>
              </a:rPr>
              <a:t>逐条增加</a:t>
            </a:r>
            <a:r>
              <a:rPr kumimoji="1" lang="zh-CN" altLang="en-US" sz="2400" b="1" dirty="0" smtClean="0">
                <a:latin typeface="宋体" pitchFamily="2" charset="-122"/>
              </a:rPr>
              <a:t>每</a:t>
            </a:r>
            <a:r>
              <a:rPr kumimoji="1" lang="zh-CN" altLang="en-US" sz="2400" b="1" dirty="0">
                <a:latin typeface="宋体" pitchFamily="2" charset="-122"/>
              </a:rPr>
              <a:t>条指令执行过程</a:t>
            </a:r>
            <a:r>
              <a:rPr kumimoji="1" lang="zh-CN" altLang="en-US" sz="2400" b="1" dirty="0" smtClean="0">
                <a:latin typeface="宋体" pitchFamily="2" charset="-122"/>
              </a:rPr>
              <a:t>的部件、信号线</a:t>
            </a:r>
            <a:endParaRPr kumimoji="1" lang="en-US" altLang="zh-CN" sz="24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69" name="Text Box 116"/>
          <p:cNvSpPr txBox="1">
            <a:spLocks noChangeArrowheads="1"/>
          </p:cNvSpPr>
          <p:nvPr/>
        </p:nvSpPr>
        <p:spPr bwMode="auto">
          <a:xfrm>
            <a:off x="179263" y="1257036"/>
            <a:ext cx="7326153" cy="265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rd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)±(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数据路径的设计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OP</a:t>
            </a:r>
            <a:r>
              <a:rPr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时序的组织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</p:txBody>
      </p:sp>
      <p:sp>
        <p:nvSpPr>
          <p:cNvPr id="71" name="Text Box 116"/>
          <p:cNvSpPr txBox="1">
            <a:spLocks noChangeArrowheads="1"/>
          </p:cNvSpPr>
          <p:nvPr/>
        </p:nvSpPr>
        <p:spPr bwMode="auto">
          <a:xfrm>
            <a:off x="7236296" y="2348880"/>
            <a:ext cx="16561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algn="l"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端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rs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691680" y="2132856"/>
            <a:ext cx="5400600" cy="1224136"/>
            <a:chOff x="2411760" y="1988840"/>
            <a:chExt cx="5400600" cy="1224136"/>
          </a:xfrm>
        </p:grpSpPr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8"/>
            <p:cNvCxnSpPr/>
            <p:nvPr/>
          </p:nvCxnSpPr>
          <p:spPr>
            <a:xfrm flipV="1">
              <a:off x="5506335" y="2222866"/>
              <a:ext cx="1297913" cy="2949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 algn="ctr"/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7" name="直接连接符 8"/>
            <p:cNvCxnSpPr>
              <a:stCxn id="79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88483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99" name="Text Box 116"/>
          <p:cNvSpPr txBox="1">
            <a:spLocks noChangeArrowheads="1"/>
          </p:cNvSpPr>
          <p:nvPr/>
        </p:nvSpPr>
        <p:spPr bwMode="auto">
          <a:xfrm>
            <a:off x="3203848" y="3307050"/>
            <a:ext cx="573377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400" b="1" dirty="0">
                <a:latin typeface="宋体" pitchFamily="2" charset="-122"/>
              </a:rPr>
              <a:t>写</a:t>
            </a:r>
            <a:r>
              <a:rPr lang="en-US" altLang="zh-CN" sz="2400" b="1" dirty="0" smtClean="0">
                <a:latin typeface="宋体" pitchFamily="2" charset="-122"/>
              </a:rPr>
              <a:t>GPRs</a:t>
            </a:r>
            <a:r>
              <a:rPr lang="zh-CN" altLang="en-US" sz="2400" b="1" dirty="0" smtClean="0">
                <a:latin typeface="宋体" pitchFamily="2" charset="-122"/>
              </a:rPr>
              <a:t>放在</a:t>
            </a:r>
            <a:r>
              <a:rPr kumimoji="1" lang="en-US" altLang="zh-CN" sz="2400" b="1" u="sng" dirty="0" err="1" smtClean="0">
                <a:latin typeface="宋体" pitchFamily="2" charset="-122"/>
              </a:rPr>
              <a:t>Clk</a:t>
            </a:r>
            <a:r>
              <a:rPr kumimoji="1" lang="zh-CN" altLang="en-US" sz="2400" b="1" u="sng" dirty="0" smtClean="0">
                <a:latin typeface="宋体" pitchFamily="2" charset="-122"/>
              </a:rPr>
              <a:t>结束时</a:t>
            </a:r>
            <a:r>
              <a:rPr lang="en-US" altLang="zh-CN" sz="2400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←指令周期最短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59" name="线形标注 2 158"/>
          <p:cNvSpPr/>
          <p:nvPr/>
        </p:nvSpPr>
        <p:spPr bwMode="auto">
          <a:xfrm>
            <a:off x="5940152" y="6161315"/>
            <a:ext cx="1829978" cy="288000"/>
          </a:xfrm>
          <a:prstGeom prst="borderCallout2">
            <a:avLst>
              <a:gd name="adj1" fmla="val 51280"/>
              <a:gd name="adj2" fmla="val -595"/>
              <a:gd name="adj3" fmla="val 50967"/>
              <a:gd name="adj4" fmla="val -12062"/>
              <a:gd name="adj5" fmla="val -24196"/>
              <a:gd name="adj6" fmla="val -26802"/>
            </a:avLst>
          </a:prstGeom>
          <a:noFill/>
          <a:ln w="15875" cap="flat" cmpd="sng" algn="ctr">
            <a:solidFill>
              <a:srgbClr val="3333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 smtClean="0">
                <a:latin typeface="宋体" pitchFamily="2" charset="-122"/>
              </a:rPr>
              <a:t>lw</a:t>
            </a:r>
            <a:r>
              <a:rPr lang="en-US" altLang="zh-CN" sz="1600" b="1" dirty="0" smtClean="0">
                <a:latin typeface="宋体" pitchFamily="2" charset="-122"/>
              </a:rPr>
              <a:t>/</a:t>
            </a:r>
            <a:r>
              <a:rPr lang="en-US" altLang="zh-CN" sz="1600" b="1" dirty="0" err="1" smtClean="0">
                <a:latin typeface="宋体" pitchFamily="2" charset="-122"/>
              </a:rPr>
              <a:t>sw</a:t>
            </a:r>
            <a:r>
              <a:rPr lang="zh-CN" altLang="en-US" sz="1600" b="1" dirty="0" smtClean="0">
                <a:latin typeface="宋体" pitchFamily="2" charset="-122"/>
              </a:rPr>
              <a:t>指令有此要求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505744" y="3861048"/>
            <a:ext cx="6954688" cy="288032"/>
            <a:chOff x="1505744" y="3789040"/>
            <a:chExt cx="6954688" cy="288032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508104" y="4077072"/>
              <a:ext cx="195074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508104" y="379381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2485360" y="3789040"/>
              <a:ext cx="30227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2483768" y="379381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322240" y="407707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7452319" y="378904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7452320" y="3789040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505744" y="3789040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6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>
            <a:off x="4915533" y="3335465"/>
            <a:ext cx="2464779" cy="667362"/>
          </a:xfrm>
          <a:prstGeom prst="line">
            <a:avLst/>
          </a:prstGeom>
          <a:ln w="9525">
            <a:solidFill>
              <a:srgbClr val="990099"/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线形标注 2 105"/>
          <p:cNvSpPr/>
          <p:nvPr/>
        </p:nvSpPr>
        <p:spPr bwMode="auto">
          <a:xfrm>
            <a:off x="251520" y="4293096"/>
            <a:ext cx="936104" cy="550071"/>
          </a:xfrm>
          <a:prstGeom prst="borderCallout2">
            <a:avLst>
              <a:gd name="adj1" fmla="val 97045"/>
              <a:gd name="adj2" fmla="val 48662"/>
              <a:gd name="adj3" fmla="val 120427"/>
              <a:gd name="adj4" fmla="val 48605"/>
              <a:gd name="adj5" fmla="val 148806"/>
              <a:gd name="adj6" fmla="val 112202"/>
            </a:avLst>
          </a:prstGeom>
          <a:noFill/>
          <a:ln w="15875" cap="flat" cmpd="sng" algn="ctr">
            <a:solidFill>
              <a:srgbClr val="3333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 smtClean="0">
                <a:latin typeface="宋体" pitchFamily="2" charset="-122"/>
              </a:rPr>
              <a:t>读为组合逻辑操作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331640" y="4149080"/>
            <a:ext cx="7128792" cy="1944216"/>
            <a:chOff x="1331640" y="4184880"/>
            <a:chExt cx="7128792" cy="1944216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2483768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339752" y="4292301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2339752" y="4581128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3868689" y="4292300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68689" y="4576364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94584" y="4292301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3707903" y="4293096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85360" y="5750117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339752" y="494275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868689" y="4654724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522439" y="5020981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4499992" y="5020981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4800127" y="5018667"/>
              <a:ext cx="2880000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4778355" y="5310601"/>
              <a:ext cx="288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713109" y="5022569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4656111" y="5013176"/>
              <a:ext cx="0" cy="108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718097" y="5733254"/>
              <a:ext cx="925911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25" name="直接连接符 124"/>
            <p:cNvCxnSpPr/>
            <p:nvPr/>
          </p:nvCxnSpPr>
          <p:spPr>
            <a:xfrm>
              <a:off x="3718098" y="6019630"/>
              <a:ext cx="931961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5435403" y="4184880"/>
              <a:ext cx="693" cy="190538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678572" y="5733255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4664494" y="6019630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331640" y="4292300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1640" y="4653930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31640" y="5013176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31640" y="5374011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133" name="直接连接符 132"/>
            <p:cNvCxnSpPr/>
            <p:nvPr/>
          </p:nvCxnSpPr>
          <p:spPr>
            <a:xfrm flipH="1">
              <a:off x="7449619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2339752" y="465472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2357264" y="5013176"/>
              <a:ext cx="2142728" cy="939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2339752" y="5310600"/>
              <a:ext cx="2160240" cy="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339752" y="5374011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2339752" y="5662043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2483768" y="6021287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5289003" y="5374011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5287415" y="5377471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590305" y="5374011"/>
              <a:ext cx="286250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588239" y="5662043"/>
              <a:ext cx="287219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594919" y="5374011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45" name="直接连接符 144"/>
            <p:cNvCxnSpPr/>
            <p:nvPr/>
          </p:nvCxnSpPr>
          <p:spPr>
            <a:xfrm flipH="1">
              <a:off x="3563889" y="4653136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3563888" y="4654724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3563888" y="4293096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3563889" y="4292302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2915816" y="429309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15816" y="465392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15816" y="502256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15816" y="537321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7395187" y="3965692"/>
            <a:ext cx="1353277" cy="2084851"/>
            <a:chOff x="7395187" y="4070982"/>
            <a:chExt cx="1353277" cy="2084851"/>
          </a:xfrm>
        </p:grpSpPr>
        <p:sp>
          <p:nvSpPr>
            <p:cNvPr id="217" name="椭圆 216"/>
            <p:cNvSpPr/>
            <p:nvPr/>
          </p:nvSpPr>
          <p:spPr>
            <a:xfrm>
              <a:off x="7395187" y="4653136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395187" y="5478506"/>
              <a:ext cx="110229" cy="216024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9" name="直接连接符 218"/>
            <p:cNvCxnSpPr>
              <a:stCxn id="217" idx="5"/>
            </p:cNvCxnSpPr>
            <p:nvPr/>
          </p:nvCxnSpPr>
          <p:spPr>
            <a:xfrm>
              <a:off x="7489273" y="4755007"/>
              <a:ext cx="349069" cy="327659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7505416" y="5382474"/>
              <a:ext cx="466140" cy="179910"/>
            </a:xfrm>
            <a:prstGeom prst="line">
              <a:avLst/>
            </a:prstGeom>
            <a:ln w="12700">
              <a:solidFill>
                <a:srgbClr val="3333FF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668344" y="5083221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7653164" y="5088779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7953369" y="5088779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7971556" y="5376018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7953369" y="5095825"/>
              <a:ext cx="795095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26" name="直接连接符 225"/>
            <p:cNvCxnSpPr/>
            <p:nvPr/>
          </p:nvCxnSpPr>
          <p:spPr>
            <a:xfrm flipV="1">
              <a:off x="7449619" y="4070982"/>
              <a:ext cx="2701" cy="175768"/>
            </a:xfrm>
            <a:prstGeom prst="line">
              <a:avLst/>
            </a:prstGeom>
            <a:ln w="2540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H="1">
              <a:off x="7804770" y="5093833"/>
              <a:ext cx="0" cy="1062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460691" y="5838546"/>
              <a:ext cx="99212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7449620" y="6085050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9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99" grpId="0"/>
      <p:bldP spid="159" grpId="0" animBg="1"/>
      <p:bldP spid="10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3" y="3068960"/>
            <a:ext cx="645084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)|</a:t>
            </a:r>
            <a:r>
              <a:rPr lang="en-US" altLang="zh-CN" sz="2400" b="1" baseline="-25000" dirty="0" smtClean="0">
                <a:latin typeface="宋体" pitchFamily="2" charset="-122"/>
              </a:rPr>
              <a:t> </a:t>
            </a:r>
            <a:r>
              <a:rPr lang="en-US" altLang="zh-CN" sz="2400" b="1" dirty="0" err="1" smtClean="0">
                <a:latin typeface="宋体" pitchFamily="2" charset="-122"/>
              </a:rPr>
              <a:t>ZExt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数据路径的设计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sz="20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OP</a:t>
            </a:r>
            <a:r>
              <a:rPr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时序的组织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lang="zh-CN" altLang="en-US" sz="2400" b="1" dirty="0" smtClean="0">
              <a:solidFill>
                <a:srgbClr val="3333FF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9752" y="4090549"/>
            <a:ext cx="5400600" cy="1656184"/>
            <a:chOff x="2483768" y="4005064"/>
            <a:chExt cx="5400600" cy="1656184"/>
          </a:xfrm>
        </p:grpSpPr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" name="直接连接符 8"/>
            <p:cNvCxnSpPr/>
            <p:nvPr/>
          </p:nvCxnSpPr>
          <p:spPr>
            <a:xfrm flipV="1">
              <a:off x="5563344" y="4214021"/>
              <a:ext cx="448816" cy="3320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27984" y="4365104"/>
              <a:ext cx="42851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2"/>
            <p:cNvCxnSpPr>
              <a:endCxn id="6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直接连接符 8"/>
            <p:cNvCxnSpPr>
              <a:stCxn id="11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MUX2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" name="直接连接符 30"/>
            <p:cNvCxnSpPr>
              <a:endCxn id="34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76064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MUX1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588224" y="4221088"/>
              <a:ext cx="287049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8"/>
            <p:cNvCxnSpPr>
              <a:stCxn id="34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16482" y="4869160"/>
              <a:ext cx="547370" cy="2340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b="1" spc="-100" dirty="0" err="1" smtClean="0">
                  <a:latin typeface="+mn-ea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mme</a:t>
              </a:r>
              <a:endParaRPr lang="zh-CN" altLang="en-US" sz="1800" b="1" spc="-1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9" name="Text Box 116"/>
          <p:cNvSpPr txBox="1">
            <a:spLocks noChangeArrowheads="1"/>
          </p:cNvSpPr>
          <p:nvPr/>
        </p:nvSpPr>
        <p:spPr bwMode="auto">
          <a:xfrm>
            <a:off x="3203848" y="5827330"/>
            <a:ext cx="2488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</a:t>
            </a:r>
            <a:r>
              <a:rPr kumimoji="1" lang="en-US" altLang="zh-CN" sz="2400" b="1" dirty="0" smtClean="0"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latin typeface="宋体" pitchFamily="2" charset="-122"/>
              </a:rPr>
              <a:t>指令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3347865" y="3528022"/>
            <a:ext cx="288031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增加</a:t>
            </a:r>
            <a:r>
              <a:rPr lang="en-US" altLang="zh-CN" sz="2400" b="1" dirty="0" err="1" smtClean="0">
                <a:latin typeface="宋体" pitchFamily="2" charset="-122"/>
              </a:rPr>
              <a:t>ExtU</a:t>
            </a:r>
            <a:r>
              <a:rPr lang="zh-CN" altLang="en-US" sz="2400" b="1" dirty="0" smtClean="0">
                <a:latin typeface="宋体" pitchFamily="2" charset="-122"/>
              </a:rPr>
              <a:t>相关路径</a:t>
            </a:r>
            <a:endParaRPr lang="en-US" altLang="zh-CN" sz="24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8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116"/>
          <p:cNvSpPr txBox="1">
            <a:spLocks noChangeArrowheads="1"/>
          </p:cNvSpPr>
          <p:nvPr/>
        </p:nvSpPr>
        <p:spPr bwMode="auto">
          <a:xfrm>
            <a:off x="179263" y="836712"/>
            <a:ext cx="8147347" cy="7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 答：</a:t>
            </a:r>
            <a:r>
              <a:rPr kumimoji="1" lang="zh-CN" altLang="en-US" sz="2000" b="1" dirty="0" smtClean="0">
                <a:latin typeface="宋体" pitchFamily="2" charset="-122"/>
              </a:rPr>
              <a:t>控制信号</a:t>
            </a:r>
            <a:r>
              <a:rPr kumimoji="1" lang="zh-CN" altLang="en-US" sz="2000" b="1" u="sng" dirty="0" smtClean="0">
                <a:latin typeface="宋体" pitchFamily="2" charset="-122"/>
              </a:rPr>
              <a:t>滞后于</a:t>
            </a:r>
            <a:r>
              <a:rPr kumimoji="1" lang="en-US" altLang="zh-CN" sz="2000" b="1" dirty="0" err="1" smtClean="0">
                <a:latin typeface="宋体" pitchFamily="2" charset="-122"/>
              </a:rPr>
              <a:t>Clk</a:t>
            </a:r>
            <a:r>
              <a:rPr kumimoji="1" lang="zh-CN" altLang="en-US" sz="2000" b="1" dirty="0" smtClean="0">
                <a:latin typeface="宋体" pitchFamily="2" charset="-122"/>
              </a:rPr>
              <a:t>上升</a:t>
            </a:r>
            <a:r>
              <a:rPr kumimoji="1" lang="zh-CN" altLang="en-US" sz="2000" b="1" dirty="0">
                <a:latin typeface="宋体" pitchFamily="2" charset="-122"/>
              </a:rPr>
              <a:t>沿有效、</a:t>
            </a:r>
            <a:r>
              <a:rPr kumimoji="1" lang="zh-CN" altLang="en-US" sz="2000" b="1" dirty="0" smtClean="0">
                <a:latin typeface="宋体" pitchFamily="2" charset="-122"/>
              </a:rPr>
              <a:t>时长＝</a:t>
            </a:r>
            <a:r>
              <a:rPr kumimoji="1" lang="en-US" altLang="zh-CN" sz="2000" b="1" dirty="0" err="1" smtClean="0">
                <a:latin typeface="宋体" pitchFamily="2" charset="-122"/>
              </a:rPr>
              <a:t>Clk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 smtClean="0">
                <a:latin typeface="宋体" pitchFamily="2" charset="-122"/>
              </a:rPr>
              <a:t>                               </a:t>
            </a:r>
            <a:r>
              <a:rPr lang="zh-CN" altLang="en-US" sz="1600" dirty="0" smtClean="0">
                <a:latin typeface="宋体" pitchFamily="2" charset="-122"/>
              </a:rPr>
              <a:t>└</a:t>
            </a:r>
            <a:r>
              <a:rPr lang="zh-CN" altLang="en-US" sz="1600" b="1" dirty="0" smtClean="0">
                <a:latin typeface="宋体" pitchFamily="2" charset="-122"/>
              </a:rPr>
              <a:t>←由包含</a:t>
            </a:r>
            <a:r>
              <a:rPr lang="en-US" altLang="zh-CN" sz="1600" b="1" dirty="0" err="1" smtClean="0">
                <a:latin typeface="宋体" pitchFamily="2" charset="-122"/>
              </a:rPr>
              <a:t>Clk</a:t>
            </a:r>
            <a:r>
              <a:rPr lang="zh-CN" altLang="en-US" sz="1600" b="1" dirty="0" smtClean="0">
                <a:latin typeface="宋体" pitchFamily="2" charset="-122"/>
              </a:rPr>
              <a:t>的门电路产生，如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en-US" altLang="zh-CN" sz="1600" b="1" dirty="0" err="1" smtClean="0">
                <a:latin typeface="宋体" pitchFamily="2" charset="-122"/>
              </a:rPr>
              <a:t>add+sub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1600" b="1" dirty="0" smtClean="0">
                <a:latin typeface="宋体" pitchFamily="2" charset="-122"/>
              </a:rPr>
              <a:t>T</a:t>
            </a:r>
            <a:r>
              <a:rPr lang="en-US" altLang="zh-CN" sz="1600" b="1" baseline="-18000" dirty="0" smtClean="0">
                <a:latin typeface="宋体" pitchFamily="2" charset="-122"/>
              </a:rPr>
              <a:t>2</a:t>
            </a:r>
            <a:endParaRPr lang="zh-CN" altLang="en-US" sz="1600" b="1" baseline="-18000" dirty="0">
              <a:latin typeface="宋体" pitchFamily="2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1043608" y="1628800"/>
            <a:ext cx="2827312" cy="1369592"/>
            <a:chOff x="107504" y="1554554"/>
            <a:chExt cx="2827312" cy="1369592"/>
          </a:xfrm>
        </p:grpSpPr>
        <p:sp>
          <p:nvSpPr>
            <p:cNvPr id="135" name="TextBox 134"/>
            <p:cNvSpPr txBox="1"/>
            <p:nvPr/>
          </p:nvSpPr>
          <p:spPr>
            <a:xfrm>
              <a:off x="1187624" y="2420888"/>
              <a:ext cx="245368" cy="217613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3333FF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1115616" y="1758305"/>
              <a:ext cx="0" cy="880197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411760" y="1772021"/>
              <a:ext cx="1588" cy="864492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23528" y="155679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3528" y="1844824"/>
              <a:ext cx="504056" cy="21075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  <a:cs typeface="Times New Roman" pitchFamily="18" charset="0"/>
                </a:rPr>
                <a:t>Din</a:t>
              </a:r>
              <a:endParaRPr lang="zh-CN" altLang="en-US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528" y="2421686"/>
              <a:ext cx="504056" cy="2152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b="1" dirty="0" err="1" smtClean="0">
                  <a:latin typeface="+mn-ea"/>
                  <a:ea typeface="+mn-ea"/>
                  <a:cs typeface="Times New Roman" pitchFamily="18" charset="0"/>
                </a:rPr>
                <a:t>Dout</a:t>
              </a:r>
              <a:endParaRPr lang="zh-CN" altLang="en-US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7504" y="2127588"/>
              <a:ext cx="720080" cy="22353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  <a:cs typeface="Times New Roman" pitchFamily="18" charset="0"/>
                </a:rPr>
                <a:t>enable</a:t>
              </a:r>
              <a:endParaRPr lang="zh-CN" altLang="en-US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>
            <a:xfrm flipV="1">
              <a:off x="899592" y="1844029"/>
              <a:ext cx="802432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835696" y="2060848"/>
              <a:ext cx="108170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899592" y="1844824"/>
              <a:ext cx="216024" cy="2115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1762100" y="15567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115616" y="1556792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114028" y="1556792"/>
              <a:ext cx="1588" cy="20151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99592" y="1767550"/>
              <a:ext cx="2196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411760" y="1554554"/>
              <a:ext cx="1588" cy="218262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421260" y="1556792"/>
              <a:ext cx="5047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411760" y="2127586"/>
              <a:ext cx="1588" cy="22129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V="1">
              <a:off x="1115616" y="2127586"/>
              <a:ext cx="1296145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H="1">
              <a:off x="1114028" y="2132356"/>
              <a:ext cx="3176" cy="216528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901180" y="2348880"/>
              <a:ext cx="212848" cy="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2411760" y="2348880"/>
              <a:ext cx="523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901180" y="2420091"/>
              <a:ext cx="1424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187624" y="2636513"/>
              <a:ext cx="172978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99592" y="2420888"/>
              <a:ext cx="144016" cy="2168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1043608" y="2421683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>
              <a:off x="1043608" y="2423924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187624" y="2423924"/>
              <a:ext cx="174719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899592" y="2060848"/>
              <a:ext cx="8024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835696" y="1844029"/>
              <a:ext cx="1099120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950368" y="1844824"/>
              <a:ext cx="245368" cy="21155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>
            <a:xfrm>
              <a:off x="1762100" y="1772816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899592" y="2636912"/>
              <a:ext cx="1424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691680" y="1850887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1691680" y="1853128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125960" y="2708920"/>
              <a:ext cx="1657772" cy="2152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功能仿真</a:t>
              </a:r>
              <a:r>
                <a:rPr lang="zh-CN" altLang="en-US" b="1" dirty="0" smtClean="0">
                  <a:latin typeface="+mn-ea"/>
                  <a:ea typeface="+mn-ea"/>
                  <a:cs typeface="Times New Roman" pitchFamily="18" charset="0"/>
                </a:rPr>
                <a:t>效果图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048944" y="1631038"/>
            <a:ext cx="2035224" cy="1083948"/>
            <a:chOff x="3112840" y="1556792"/>
            <a:chExt cx="2035224" cy="1083948"/>
          </a:xfrm>
        </p:grpSpPr>
        <p:sp>
          <p:nvSpPr>
            <p:cNvPr id="171" name="TextBox 170"/>
            <p:cNvSpPr txBox="1"/>
            <p:nvPr/>
          </p:nvSpPr>
          <p:spPr>
            <a:xfrm>
              <a:off x="4716016" y="2420888"/>
              <a:ext cx="245368" cy="217613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3333FF"/>
                  </a:solidFill>
                  <a:latin typeface="+mn-ea"/>
                  <a:ea typeface="+mn-ea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172" name="直接连接符 171"/>
            <p:cNvCxnSpPr/>
            <p:nvPr/>
          </p:nvCxnSpPr>
          <p:spPr>
            <a:xfrm>
              <a:off x="3328864" y="1760543"/>
              <a:ext cx="0" cy="880197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4625008" y="1774259"/>
              <a:ext cx="1588" cy="864492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3112840" y="1846267"/>
              <a:ext cx="802432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4048944" y="2063086"/>
              <a:ext cx="108170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112840" y="1847062"/>
              <a:ext cx="216024" cy="2115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77" name="直接连接符 176"/>
            <p:cNvCxnSpPr/>
            <p:nvPr/>
          </p:nvCxnSpPr>
          <p:spPr>
            <a:xfrm>
              <a:off x="3975348" y="1559030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328864" y="1559030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3327276" y="1559030"/>
              <a:ext cx="1588" cy="20151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112840" y="1769788"/>
              <a:ext cx="2196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625008" y="1556792"/>
              <a:ext cx="1588" cy="218262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634508" y="1559030"/>
              <a:ext cx="5047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4716016" y="2129824"/>
              <a:ext cx="1588" cy="22129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3419872" y="2129824"/>
              <a:ext cx="1296145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3419872" y="2134594"/>
              <a:ext cx="3176" cy="216528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3114428" y="2351122"/>
              <a:ext cx="30544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4717604" y="2351118"/>
              <a:ext cx="430460" cy="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114428" y="2422328"/>
              <a:ext cx="145757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716016" y="263691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112840" y="2423126"/>
              <a:ext cx="214436" cy="2168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4572000" y="2423921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4572000" y="2426162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4716016" y="242616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3112840" y="2063086"/>
              <a:ext cx="8024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4048944" y="1846267"/>
              <a:ext cx="1099120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163616" y="1847062"/>
              <a:ext cx="245368" cy="21155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>
              <a:off x="3975348" y="1775054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3112840" y="2639150"/>
              <a:ext cx="14591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904928" y="1853125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3904928" y="1855366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>
            <a:off x="6300192" y="1631038"/>
            <a:ext cx="2035224" cy="1367354"/>
            <a:chOff x="5364088" y="1556792"/>
            <a:chExt cx="2035224" cy="1367354"/>
          </a:xfrm>
        </p:grpSpPr>
        <p:sp>
          <p:nvSpPr>
            <p:cNvPr id="203" name="TextBox 202"/>
            <p:cNvSpPr txBox="1"/>
            <p:nvPr/>
          </p:nvSpPr>
          <p:spPr>
            <a:xfrm>
              <a:off x="7153944" y="2420888"/>
              <a:ext cx="245368" cy="217613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3333FF"/>
                  </a:solidFill>
                  <a:latin typeface="+mn-ea"/>
                  <a:ea typeface="+mn-ea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5580112" y="1760543"/>
              <a:ext cx="0" cy="880197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6876256" y="1774259"/>
              <a:ext cx="1588" cy="864492"/>
            </a:xfrm>
            <a:prstGeom prst="line">
              <a:avLst/>
            </a:prstGeom>
            <a:ln w="9525">
              <a:solidFill>
                <a:srgbClr val="3333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V="1">
              <a:off x="5364088" y="1846267"/>
              <a:ext cx="802432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6300192" y="2063086"/>
              <a:ext cx="108170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5364088" y="1847062"/>
              <a:ext cx="216024" cy="2115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6226596" y="1559030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580112" y="1559030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578524" y="1559030"/>
              <a:ext cx="1588" cy="20151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364088" y="1769788"/>
              <a:ext cx="2196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876256" y="1556792"/>
              <a:ext cx="1588" cy="218262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885756" y="1559030"/>
              <a:ext cx="5047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876256" y="2129824"/>
              <a:ext cx="1588" cy="22129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5580112" y="2129824"/>
              <a:ext cx="1296145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5578524" y="2134594"/>
              <a:ext cx="3176" cy="216528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5365676" y="2351118"/>
              <a:ext cx="212848" cy="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876256" y="2351118"/>
              <a:ext cx="523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5365676" y="2422329"/>
              <a:ext cx="1644252" cy="3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153944" y="2636912"/>
              <a:ext cx="24536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437079" y="2423126"/>
              <a:ext cx="431065" cy="2085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c </a:t>
              </a: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7009928" y="2423921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H="1">
              <a:off x="7009928" y="2426162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153944" y="2426162"/>
              <a:ext cx="24536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364088" y="2063086"/>
              <a:ext cx="8024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300192" y="1846267"/>
              <a:ext cx="1099120" cy="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6414864" y="1847062"/>
              <a:ext cx="245368" cy="21155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en-US" altLang="zh-CN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6226596" y="1775054"/>
              <a:ext cx="6496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2639150"/>
              <a:ext cx="1645840" cy="1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6156176" y="1853125"/>
              <a:ext cx="144016" cy="2099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H="1">
              <a:off x="6156176" y="1855366"/>
              <a:ext cx="144016" cy="207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5578524" y="2708920"/>
              <a:ext cx="1657772" cy="2152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时序仿真</a:t>
              </a:r>
              <a:r>
                <a:rPr lang="zh-CN" altLang="en-US" b="1" dirty="0" smtClean="0">
                  <a:latin typeface="+mn-ea"/>
                  <a:ea typeface="+mn-ea"/>
                  <a:cs typeface="Times New Roman" pitchFamily="18" charset="0"/>
                </a:rPr>
                <a:t>效果图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283968" y="2780928"/>
            <a:ext cx="1657772" cy="2152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rPr>
              <a:t>功能仿真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效果图</a:t>
            </a:r>
          </a:p>
        </p:txBody>
      </p:sp>
      <p:sp>
        <p:nvSpPr>
          <p:cNvPr id="2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6" name="Text Box 116"/>
          <p:cNvSpPr txBox="1">
            <a:spLocks noChangeArrowheads="1"/>
          </p:cNvSpPr>
          <p:nvPr/>
        </p:nvSpPr>
        <p:spPr bwMode="auto">
          <a:xfrm>
            <a:off x="1043608" y="404664"/>
            <a:ext cx="604867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1" lang="zh-CN" altLang="en-US" sz="2000" b="1" dirty="0">
                <a:latin typeface="宋体" pitchFamily="2" charset="-122"/>
              </a:rPr>
              <a:t>如何</a:t>
            </a:r>
            <a:r>
              <a:rPr kumimoji="1" lang="zh-CN" altLang="en-US" sz="2000" b="1" dirty="0" smtClean="0">
                <a:latin typeface="宋体" pitchFamily="2" charset="-122"/>
              </a:rPr>
              <a:t>实现</a:t>
            </a:r>
            <a:r>
              <a:rPr kumimoji="1" lang="en-US" altLang="zh-CN" sz="2000" b="1" dirty="0" err="1" smtClean="0">
                <a:latin typeface="宋体" pitchFamily="2" charset="-122"/>
              </a:rPr>
              <a:t>Clk</a:t>
            </a:r>
            <a:r>
              <a:rPr kumimoji="1" lang="zh-CN" altLang="en-US" sz="2000" b="1" dirty="0">
                <a:latin typeface="宋体" pitchFamily="2" charset="-122"/>
              </a:rPr>
              <a:t>结束时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不是</a:t>
            </a:r>
            <a:r>
              <a:rPr kumimoji="1" lang="en-US" altLang="zh-CN" sz="2000" b="1" dirty="0" err="1">
                <a:latin typeface="宋体" pitchFamily="2" charset="-122"/>
              </a:rPr>
              <a:t>Clk</a:t>
            </a:r>
            <a:r>
              <a:rPr kumimoji="1" lang="zh-CN" altLang="en-US" sz="2000" b="1" dirty="0">
                <a:latin typeface="宋体" pitchFamily="2" charset="-122"/>
              </a:rPr>
              <a:t>开始时</a:t>
            </a:r>
            <a:r>
              <a:rPr kumimoji="1" lang="en-US" altLang="zh-CN" sz="2000" b="1" dirty="0">
                <a:latin typeface="宋体" pitchFamily="2" charset="-122"/>
              </a:rPr>
              <a:t>)</a:t>
            </a:r>
            <a:r>
              <a:rPr kumimoji="1" lang="zh-CN" altLang="en-US" sz="2000" b="1" dirty="0">
                <a:latin typeface="宋体" pitchFamily="2" charset="-122"/>
              </a:rPr>
              <a:t>写</a:t>
            </a:r>
            <a:r>
              <a:rPr kumimoji="1"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6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椭圆 163"/>
          <p:cNvSpPr/>
          <p:nvPr/>
        </p:nvSpPr>
        <p:spPr>
          <a:xfrm>
            <a:off x="5810994" y="3356992"/>
            <a:ext cx="360040" cy="271157"/>
          </a:xfrm>
          <a:prstGeom prst="ellipse">
            <a:avLst/>
          </a:prstGeom>
          <a:solidFill>
            <a:srgbClr val="CCFFFF"/>
          </a:solidFill>
          <a:ln w="95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2" name="Text Box 116"/>
          <p:cNvSpPr txBox="1">
            <a:spLocks noChangeArrowheads="1"/>
          </p:cNvSpPr>
          <p:nvPr/>
        </p:nvSpPr>
        <p:spPr bwMode="auto">
          <a:xfrm>
            <a:off x="179263" y="426730"/>
            <a:ext cx="6372465" cy="41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M[(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disp</a:t>
            </a:r>
            <a:r>
              <a:rPr lang="en-US" altLang="zh-CN" sz="2400" b="1" dirty="0" smtClean="0">
                <a:latin typeface="宋体" pitchFamily="2" charset="-122"/>
              </a:rPr>
              <a:t>)]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endParaRPr lang="en-US" altLang="zh-CN" sz="24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  M</a:t>
            </a:r>
            <a:r>
              <a:rPr lang="en-US" altLang="zh-CN" sz="2400" b="1" dirty="0">
                <a:latin typeface="宋体" pitchFamily="2" charset="-122"/>
              </a:rPr>
              <a:t>[(</a:t>
            </a:r>
            <a:r>
              <a:rPr lang="en-US" altLang="zh-CN" sz="2400" b="1" dirty="0" err="1">
                <a:latin typeface="宋体" pitchFamily="2" charset="-122"/>
              </a:rPr>
              <a:t>rs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disp</a:t>
            </a:r>
            <a:r>
              <a:rPr lang="en-US" altLang="zh-CN" sz="2400" b="1" dirty="0" smtClean="0">
                <a:latin typeface="宋体" pitchFamily="2" charset="-122"/>
              </a:rPr>
              <a:t>)]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数据路径的设计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lang="en-US" altLang="zh-CN" sz="24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宋体" pitchFamily="2" charset="-122"/>
              </a:rPr>
              <a:t>OP</a:t>
            </a:r>
            <a:r>
              <a:rPr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时序的组织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</p:txBody>
      </p:sp>
      <p:sp>
        <p:nvSpPr>
          <p:cNvPr id="53" name="Text Box 116"/>
          <p:cNvSpPr txBox="1">
            <a:spLocks noChangeArrowheads="1"/>
          </p:cNvSpPr>
          <p:nvPr/>
        </p:nvSpPr>
        <p:spPr bwMode="auto">
          <a:xfrm>
            <a:off x="3166253" y="4005064"/>
            <a:ext cx="587024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读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写</a:t>
            </a:r>
            <a:r>
              <a:rPr kumimoji="1" lang="en-US" altLang="zh-CN" sz="2400" b="1" dirty="0" smtClean="0">
                <a:latin typeface="宋体" pitchFamily="2" charset="-122"/>
              </a:rPr>
              <a:t>DMEM</a:t>
            </a:r>
            <a:r>
              <a:rPr kumimoji="1" lang="zh-CN" altLang="en-US" sz="2400" b="1" dirty="0" smtClean="0">
                <a:latin typeface="宋体" pitchFamily="2" charset="-122"/>
              </a:rPr>
              <a:t>放在</a:t>
            </a:r>
            <a:r>
              <a:rPr lang="en-US" altLang="zh-CN" sz="2400" b="1" u="sng" dirty="0" err="1" smtClean="0">
                <a:latin typeface="宋体" pitchFamily="2" charset="-122"/>
              </a:rPr>
              <a:t>Clk</a:t>
            </a:r>
            <a:r>
              <a:rPr lang="zh-CN" altLang="en-US" sz="2400" b="1" u="sng" dirty="0" smtClean="0">
                <a:latin typeface="宋体" pitchFamily="2" charset="-122"/>
              </a:rPr>
              <a:t>的中间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err="1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结束时</a:t>
            </a:r>
            <a:r>
              <a:rPr kumimoji="1" lang="zh-CN" altLang="en-US" b="1" dirty="0" smtClean="0">
                <a:latin typeface="宋体" pitchFamily="2" charset="-122"/>
              </a:rPr>
              <a:t>写</a:t>
            </a:r>
            <a:r>
              <a:rPr kumimoji="1" lang="en-US" altLang="zh-CN" b="1" dirty="0" smtClean="0">
                <a:latin typeface="宋体" pitchFamily="2" charset="-122"/>
              </a:rPr>
              <a:t>GPRs</a:t>
            </a:r>
          </a:p>
          <a:p>
            <a:pPr>
              <a:lnSpc>
                <a:spcPct val="105000"/>
              </a:lnSpc>
            </a:pPr>
            <a:r>
              <a:rPr kumimoji="1" lang="zh-CN" altLang="en-US" dirty="0" smtClean="0">
                <a:latin typeface="宋体" pitchFamily="2" charset="-122"/>
              </a:rPr>
              <a:t>                    └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zh-CN" altLang="en-US" b="1" dirty="0">
                <a:latin typeface="宋体" pitchFamily="2" charset="-122"/>
              </a:rPr>
              <a:t>地址计算在前半周期</a:t>
            </a:r>
            <a:r>
              <a:rPr kumimoji="1" lang="zh-CN" altLang="en-US" b="1" dirty="0" smtClean="0">
                <a:latin typeface="宋体" pitchFamily="2" charset="-122"/>
              </a:rPr>
              <a:t>完成</a:t>
            </a:r>
            <a:endParaRPr kumimoji="1" lang="en-US" altLang="zh-CN" b="1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79526" y="4869160"/>
            <a:ext cx="6532834" cy="1004936"/>
            <a:chOff x="1279526" y="4437112"/>
            <a:chExt cx="6532834" cy="10049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257550" y="4437112"/>
              <a:ext cx="309894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263552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096022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257550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81686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259142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491880" y="4797152"/>
              <a:ext cx="96275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3491879" y="5085184"/>
              <a:ext cx="996363" cy="317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279526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257550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 Box 5"/>
          <p:cNvSpPr txBox="1">
            <a:spLocks noChangeArrowheads="1"/>
          </p:cNvSpPr>
          <p:nvPr/>
        </p:nvSpPr>
        <p:spPr bwMode="auto">
          <a:xfrm>
            <a:off x="3347865" y="1340768"/>
            <a:ext cx="54726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增加</a:t>
            </a:r>
            <a:r>
              <a:rPr lang="en-US" altLang="zh-CN" sz="2400" b="1" dirty="0" smtClean="0">
                <a:latin typeface="宋体" pitchFamily="2" charset="-122"/>
              </a:rPr>
              <a:t>DMEM</a:t>
            </a:r>
            <a:r>
              <a:rPr lang="zh-CN" altLang="en-US" sz="2400" b="1" dirty="0" smtClean="0">
                <a:latin typeface="宋体" pitchFamily="2" charset="-122"/>
              </a:rPr>
              <a:t>读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写相关路径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内部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844824"/>
            <a:ext cx="7920880" cy="2088232"/>
            <a:chOff x="827584" y="1700808"/>
            <a:chExt cx="7920880" cy="208823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5724143" y="2593674"/>
              <a:ext cx="0" cy="272455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323"/>
            <p:cNvSpPr txBox="1">
              <a:spLocks noChangeArrowheads="1"/>
            </p:cNvSpPr>
            <p:nvPr/>
          </p:nvSpPr>
          <p:spPr bwMode="auto">
            <a:xfrm>
              <a:off x="3200310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5" name="直接连接符 8"/>
            <p:cNvCxnSpPr/>
            <p:nvPr/>
          </p:nvCxnSpPr>
          <p:spPr>
            <a:xfrm flipV="1">
              <a:off x="3915544" y="2348882"/>
              <a:ext cx="436456" cy="334604"/>
            </a:xfrm>
            <a:prstGeom prst="bentConnector3">
              <a:avLst>
                <a:gd name="adj1" fmla="val 35160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63"/>
            <p:cNvSpPr txBox="1">
              <a:spLocks noChangeArrowheads="1"/>
            </p:cNvSpPr>
            <p:nvPr/>
          </p:nvSpPr>
          <p:spPr bwMode="auto">
            <a:xfrm>
              <a:off x="1619672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1621914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>
              <a:off x="3923928" y="2852936"/>
              <a:ext cx="1295161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AutoShape 15"/>
            <p:cNvSpPr>
              <a:spLocks noChangeArrowheads="1"/>
            </p:cNvSpPr>
            <p:nvPr/>
          </p:nvSpPr>
          <p:spPr bwMode="auto">
            <a:xfrm rot="16200000">
              <a:off x="5075565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2771800" y="2492896"/>
              <a:ext cx="4320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621914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621914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5"/>
            <p:cNvCxnSpPr>
              <a:stCxn id="139" idx="1"/>
            </p:cNvCxnSpPr>
            <p:nvPr/>
          </p:nvCxnSpPr>
          <p:spPr>
            <a:xfrm rot="10800000" flipV="1">
              <a:off x="2983668" y="2061295"/>
              <a:ext cx="220181" cy="287584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82"/>
            <p:cNvCxnSpPr>
              <a:endCxn id="94" idx="2"/>
            </p:cNvCxnSpPr>
            <p:nvPr/>
          </p:nvCxnSpPr>
          <p:spPr bwMode="auto">
            <a:xfrm flipV="1">
              <a:off x="2915816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 flipV="1">
              <a:off x="3779912" y="2924944"/>
              <a:ext cx="496465" cy="3770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8" name="直接连接符 8"/>
            <p:cNvCxnSpPr>
              <a:stCxn id="101" idx="2"/>
            </p:cNvCxnSpPr>
            <p:nvPr/>
          </p:nvCxnSpPr>
          <p:spPr>
            <a:xfrm flipH="1" flipV="1">
              <a:off x="3779912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5436096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>
            <a:xfrm>
              <a:off x="5580112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580112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948523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940152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32557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17821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2758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61997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2195737" y="2276872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MUX2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2195737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2204121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1" name="直接连接符 120"/>
            <p:cNvCxnSpPr>
              <a:endCxn id="124" idx="1"/>
            </p:cNvCxnSpPr>
            <p:nvPr/>
          </p:nvCxnSpPr>
          <p:spPr>
            <a:xfrm>
              <a:off x="1621914" y="3230978"/>
              <a:ext cx="1569500" cy="0"/>
            </a:xfrm>
            <a:prstGeom prst="line">
              <a:avLst/>
            </a:prstGeom>
            <a:ln w="15875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621914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03"/>
            <p:cNvCxnSpPr/>
            <p:nvPr/>
          </p:nvCxnSpPr>
          <p:spPr>
            <a:xfrm flipV="1">
              <a:off x="1979712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3191414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25" name="Text Box 18"/>
            <p:cNvSpPr txBox="1">
              <a:spLocks noChangeArrowheads="1"/>
            </p:cNvSpPr>
            <p:nvPr/>
          </p:nvSpPr>
          <p:spPr bwMode="auto">
            <a:xfrm>
              <a:off x="4355976" y="2276872"/>
              <a:ext cx="576064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MUX1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355976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4364360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4932040" y="2348881"/>
              <a:ext cx="288032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8"/>
            <p:cNvCxnSpPr>
              <a:stCxn id="124" idx="3"/>
            </p:cNvCxnSpPr>
            <p:nvPr/>
          </p:nvCxnSpPr>
          <p:spPr>
            <a:xfrm flipV="1">
              <a:off x="3923928" y="2501280"/>
              <a:ext cx="290274" cy="729698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4214202" y="2501280"/>
              <a:ext cx="149787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660297" y="2996952"/>
              <a:ext cx="1111503" cy="2340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r>
                <a:rPr lang="en-US" altLang="zh-CN" sz="1800" b="1" spc="-100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disp</a:t>
              </a:r>
              <a:endParaRPr lang="zh-CN" altLang="en-US" sz="1800" b="1" spc="-1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 flipV="1">
              <a:off x="2339752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707904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4608003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1728335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382277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flipV="1">
              <a:off x="2915816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38" name="TextBox 137"/>
            <p:cNvSpPr txBox="1"/>
            <p:nvPr/>
          </p:nvSpPr>
          <p:spPr>
            <a:xfrm>
              <a:off x="4318381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MUX3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3699519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3707903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>
            <a:xfrm flipV="1">
              <a:off x="2990066" y="2348880"/>
              <a:ext cx="213782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 Box 323"/>
            <p:cNvSpPr txBox="1">
              <a:spLocks noChangeArrowheads="1"/>
            </p:cNvSpPr>
            <p:nvPr/>
          </p:nvSpPr>
          <p:spPr bwMode="auto">
            <a:xfrm>
              <a:off x="6372200" y="2600909"/>
              <a:ext cx="648072" cy="80815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DBIU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44" name="直接连接符 8"/>
            <p:cNvCxnSpPr/>
            <p:nvPr/>
          </p:nvCxnSpPr>
          <p:spPr>
            <a:xfrm>
              <a:off x="4067944" y="2678440"/>
              <a:ext cx="2304256" cy="364266"/>
            </a:xfrm>
            <a:prstGeom prst="bentConnector3">
              <a:avLst>
                <a:gd name="adj1" fmla="val 65"/>
              </a:avLst>
            </a:prstGeom>
            <a:ln w="19050">
              <a:solidFill>
                <a:srgbClr val="3333FF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8"/>
            <p:cNvCxnSpPr>
              <a:stCxn id="143" idx="0"/>
            </p:cNvCxnSpPr>
            <p:nvPr/>
          </p:nvCxnSpPr>
          <p:spPr>
            <a:xfrm rot="16200000" flipV="1">
              <a:off x="4931440" y="836112"/>
              <a:ext cx="613270" cy="2916323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6876256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6079395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en-US" altLang="zh-CN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66653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9" name="直接连接符 148"/>
            <p:cNvCxnSpPr/>
            <p:nvPr/>
          </p:nvCxnSpPr>
          <p:spPr bwMode="auto">
            <a:xfrm flipV="1">
              <a:off x="6543618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0" name="直接连接符 87"/>
            <p:cNvCxnSpPr/>
            <p:nvPr/>
          </p:nvCxnSpPr>
          <p:spPr bwMode="auto">
            <a:xfrm>
              <a:off x="2528144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1717421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6138969" y="3356992"/>
              <a:ext cx="2304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4" name="直接连接符 8"/>
            <p:cNvCxnSpPr/>
            <p:nvPr/>
          </p:nvCxnSpPr>
          <p:spPr>
            <a:xfrm>
              <a:off x="5724143" y="2866129"/>
              <a:ext cx="64532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5788545" y="3212976"/>
              <a:ext cx="40522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39952" y="3284984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8100392" y="2600909"/>
              <a:ext cx="648072" cy="8081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59" name="Text Box 323"/>
            <p:cNvSpPr txBox="1">
              <a:spLocks noChangeArrowheads="1"/>
            </p:cNvSpPr>
            <p:nvPr/>
          </p:nvSpPr>
          <p:spPr bwMode="auto">
            <a:xfrm>
              <a:off x="7380312" y="2434772"/>
              <a:ext cx="360040" cy="996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b="1" dirty="0" smtClean="0">
                  <a:latin typeface="宋体" pitchFamily="2" charset="-122"/>
                </a:rPr>
                <a:t>连接电路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61" name="直接连接符 8"/>
            <p:cNvCxnSpPr/>
            <p:nvPr/>
          </p:nvCxnSpPr>
          <p:spPr>
            <a:xfrm>
              <a:off x="7020272" y="2852936"/>
              <a:ext cx="36004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8"/>
            <p:cNvCxnSpPr/>
            <p:nvPr/>
          </p:nvCxnSpPr>
          <p:spPr>
            <a:xfrm>
              <a:off x="7020272" y="3068960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7164288" y="2023642"/>
              <a:ext cx="0" cy="1477366"/>
            </a:xfrm>
            <a:prstGeom prst="line">
              <a:avLst/>
            </a:prstGeom>
            <a:ln w="22225" cmpd="dbl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8"/>
            <p:cNvCxnSpPr/>
            <p:nvPr/>
          </p:nvCxnSpPr>
          <p:spPr>
            <a:xfrm flipH="1">
              <a:off x="7020272" y="299695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 bwMode="auto">
            <a:xfrm>
              <a:off x="7020272" y="3212976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7020272" y="3284984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7020272" y="3356992"/>
              <a:ext cx="3600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4" name="直接连接符 8"/>
            <p:cNvCxnSpPr/>
            <p:nvPr/>
          </p:nvCxnSpPr>
          <p:spPr>
            <a:xfrm>
              <a:off x="7740352" y="2852936"/>
              <a:ext cx="36004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8"/>
            <p:cNvCxnSpPr/>
            <p:nvPr/>
          </p:nvCxnSpPr>
          <p:spPr>
            <a:xfrm>
              <a:off x="7740352" y="3068960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8"/>
            <p:cNvCxnSpPr/>
            <p:nvPr/>
          </p:nvCxnSpPr>
          <p:spPr>
            <a:xfrm flipH="1">
              <a:off x="7740352" y="299695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 bwMode="auto">
            <a:xfrm>
              <a:off x="7740352" y="3212976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7740352" y="3284984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7740352" y="3356992"/>
              <a:ext cx="3600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02" name="TextBox 201"/>
            <p:cNvSpPr txBox="1"/>
            <p:nvPr/>
          </p:nvSpPr>
          <p:spPr>
            <a:xfrm>
              <a:off x="7538404" y="2132856"/>
              <a:ext cx="99403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CPU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外部</a:t>
              </a:r>
            </a:p>
          </p:txBody>
        </p:sp>
        <p:cxnSp>
          <p:nvCxnSpPr>
            <p:cNvPr id="203" name="直接连接符 202"/>
            <p:cNvCxnSpPr/>
            <p:nvPr/>
          </p:nvCxnSpPr>
          <p:spPr>
            <a:xfrm>
              <a:off x="7164288" y="2023642"/>
              <a:ext cx="1584176" cy="0"/>
            </a:xfrm>
            <a:prstGeom prst="line">
              <a:avLst/>
            </a:prstGeom>
            <a:ln w="22225" cmpd="dbl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212481" y="5199106"/>
            <a:ext cx="1519759" cy="678166"/>
            <a:chOff x="5212481" y="5199106"/>
            <a:chExt cx="1519759" cy="678166"/>
          </a:xfrm>
        </p:grpSpPr>
        <p:cxnSp>
          <p:nvCxnSpPr>
            <p:cNvPr id="165" name="直接连接符 164"/>
            <p:cNvCxnSpPr/>
            <p:nvPr/>
          </p:nvCxnSpPr>
          <p:spPr>
            <a:xfrm flipH="1" flipV="1">
              <a:off x="5354890" y="5199106"/>
              <a:ext cx="1608" cy="390134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212481" y="5592416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>
            <a:xfrm>
              <a:off x="6732240" y="52292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5402188" y="5229200"/>
              <a:ext cx="1295161" cy="2156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Mem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5364088" y="5515575"/>
              <a:ext cx="1368152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499992" y="5229200"/>
            <a:ext cx="769627" cy="648072"/>
            <a:chOff x="4499992" y="5229200"/>
            <a:chExt cx="769627" cy="648072"/>
          </a:xfrm>
        </p:grpSpPr>
        <p:cxnSp>
          <p:nvCxnSpPr>
            <p:cNvPr id="171" name="直接连接符 170"/>
            <p:cNvCxnSpPr/>
            <p:nvPr/>
          </p:nvCxnSpPr>
          <p:spPr>
            <a:xfrm flipH="1">
              <a:off x="5241776" y="5229200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4499992" y="5229200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4500785" y="5515575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4586" y="3772834"/>
            <a:ext cx="1449685" cy="1165735"/>
            <a:chOff x="414586" y="3693275"/>
            <a:chExt cx="1449685" cy="1165735"/>
          </a:xfrm>
        </p:grpSpPr>
        <p:sp>
          <p:nvSpPr>
            <p:cNvPr id="232" name="椭圆 231"/>
            <p:cNvSpPr/>
            <p:nvPr/>
          </p:nvSpPr>
          <p:spPr>
            <a:xfrm>
              <a:off x="1504231" y="4587853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14586" y="3693275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404664"/>
            <a:ext cx="87508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及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kern="100" spc="-100" dirty="0" smtClean="0">
                <a:latin typeface="+mn-ea"/>
              </a:rPr>
              <a:t>PC</a:t>
            </a:r>
            <a:r>
              <a:rPr lang="zh-CN" altLang="en-US" sz="2200" b="1" kern="100" spc="-100" dirty="0" smtClean="0">
                <a:latin typeface="+mn-ea"/>
              </a:rPr>
              <a:t>←</a:t>
            </a:r>
            <a:r>
              <a:rPr lang="en-US" altLang="zh-CN" sz="2200" b="1" kern="100" spc="-100" dirty="0" smtClean="0">
                <a:latin typeface="+mn-ea"/>
              </a:rPr>
              <a:t>((</a:t>
            </a:r>
            <a:r>
              <a:rPr lang="en-US" altLang="zh-CN" sz="2200" b="1" kern="100" spc="-100" dirty="0" err="1">
                <a:latin typeface="+mn-ea"/>
              </a:rPr>
              <a:t>rs</a:t>
            </a:r>
            <a:r>
              <a:rPr lang="en-US" altLang="zh-CN" sz="2200" b="1" kern="100" spc="-100" dirty="0">
                <a:latin typeface="+mn-ea"/>
              </a:rPr>
              <a:t>)=(</a:t>
            </a:r>
            <a:r>
              <a:rPr lang="en-US" altLang="zh-CN" sz="2200" b="1" kern="100" spc="-100" dirty="0" err="1">
                <a:latin typeface="+mn-ea"/>
              </a:rPr>
              <a:t>rt</a:t>
            </a:r>
            <a:r>
              <a:rPr lang="en-US" altLang="zh-CN" sz="2200" b="1" kern="100" spc="-100" dirty="0" smtClean="0">
                <a:latin typeface="+mn-ea"/>
              </a:rPr>
              <a:t>))</a:t>
            </a:r>
            <a:r>
              <a:rPr lang="zh-CN" altLang="en-US" sz="2200" b="1" kern="100" spc="-100" dirty="0" smtClean="0">
                <a:latin typeface="+mn-ea"/>
              </a:rPr>
              <a:t>？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smtClean="0">
                <a:latin typeface="+mn-ea"/>
              </a:rPr>
              <a:t>4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err="1" smtClean="0">
                <a:latin typeface="+mn-ea"/>
              </a:rPr>
              <a:t>SExt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 err="1" smtClean="0">
                <a:latin typeface="+mn-ea"/>
              </a:rPr>
              <a:t>disp</a:t>
            </a:r>
            <a:r>
              <a:rPr lang="en-US" altLang="zh-CN" sz="2200" b="1" kern="100" spc="-100" dirty="0" smtClean="0">
                <a:latin typeface="+mn-ea"/>
              </a:rPr>
              <a:t>)&lt;&lt;2 :</a:t>
            </a:r>
            <a:r>
              <a:rPr lang="en-US" altLang="zh-CN" sz="2200" b="1" kern="100" spc="-100" baseline="-25000" dirty="0" smtClean="0">
                <a:latin typeface="+mn-ea"/>
              </a:rPr>
              <a:t> 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 smtClean="0">
                <a:latin typeface="+mn-ea"/>
              </a:rPr>
              <a:t>4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en-US" altLang="zh-CN" sz="2200" b="1" kern="100" spc="-100" dirty="0" smtClean="0">
                <a:latin typeface="+mn-ea"/>
              </a:rPr>
              <a:t>PC</a:t>
            </a:r>
            <a:r>
              <a:rPr lang="zh-CN" altLang="en-US" sz="2200" b="1" kern="100" spc="-100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baseline="-16000" dirty="0">
                <a:latin typeface="+mn-ea"/>
              </a:rPr>
              <a:t>高</a:t>
            </a:r>
            <a:r>
              <a:rPr lang="en-US" altLang="zh-CN" sz="2200" b="1" baseline="-16000" dirty="0">
                <a:latin typeface="+mn-ea"/>
              </a:rPr>
              <a:t>4</a:t>
            </a:r>
            <a:r>
              <a:rPr lang="zh-CN" altLang="en-US" sz="2200" b="1" baseline="-16000" dirty="0">
                <a:latin typeface="+mn-ea"/>
              </a:rPr>
              <a:t>位</a:t>
            </a:r>
            <a:r>
              <a:rPr lang="en-US" altLang="zh-CN" sz="2200" b="1" kern="100" dirty="0">
                <a:latin typeface="+mn-ea"/>
              </a:rPr>
              <a:t>‖</a:t>
            </a:r>
            <a:r>
              <a:rPr lang="pt-BR" altLang="zh-CN" sz="2200" b="1" kern="100" dirty="0">
                <a:latin typeface="+mn-ea"/>
              </a:rPr>
              <a:t>addr&lt;&lt;</a:t>
            </a:r>
            <a:r>
              <a:rPr lang="pt-BR" altLang="zh-CN" sz="2200" b="1" kern="100" dirty="0" smtClean="0">
                <a:latin typeface="+mn-ea"/>
              </a:rPr>
              <a:t>2</a:t>
            </a:r>
            <a:endParaRPr lang="zh-CN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数据路径的设计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6" name="Text Box 116"/>
          <p:cNvSpPr txBox="1">
            <a:spLocks noChangeArrowheads="1"/>
          </p:cNvSpPr>
          <p:nvPr/>
        </p:nvSpPr>
        <p:spPr bwMode="auto">
          <a:xfrm>
            <a:off x="3310021" y="1276311"/>
            <a:ext cx="21620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latin typeface="宋体" pitchFamily="2" charset="-122"/>
              </a:rPr>
              <a:t>无需增加路径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18" name="Text Box 116"/>
          <p:cNvSpPr txBox="1">
            <a:spLocks noChangeArrowheads="1"/>
          </p:cNvSpPr>
          <p:nvPr/>
        </p:nvSpPr>
        <p:spPr bwMode="auto">
          <a:xfrm>
            <a:off x="179512" y="1780367"/>
            <a:ext cx="87849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*取指令及指令寻址：</a:t>
            </a:r>
            <a:r>
              <a:rPr kumimoji="1" lang="en-US" altLang="zh-CN" sz="2400" b="1" dirty="0" smtClean="0">
                <a:latin typeface="宋体" pitchFamily="2" charset="-122"/>
              </a:rPr>
              <a:t>IME</a:t>
            </a:r>
            <a:r>
              <a:rPr lang="en-US" altLang="zh-CN" sz="2400" b="1" dirty="0" smtClean="0">
                <a:latin typeface="+mn-ea"/>
              </a:rPr>
              <a:t>M[(PC)]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PC</a:t>
            </a:r>
            <a:r>
              <a:rPr lang="zh-CN" altLang="en-US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ACU</a:t>
            </a:r>
            <a:r>
              <a:rPr lang="zh-CN" altLang="en-US" sz="2400" b="1" dirty="0" smtClean="0">
                <a:latin typeface="+mn-ea"/>
              </a:rPr>
              <a:t>，指令字</a:t>
            </a:r>
            <a:r>
              <a:rPr lang="zh-CN" altLang="en-US" sz="2400" b="1" dirty="0">
                <a:latin typeface="+mn-ea"/>
              </a:rPr>
              <a:t>保持</a:t>
            </a:r>
            <a:r>
              <a:rPr lang="zh-CN" altLang="en-US" sz="2400" b="1" dirty="0" smtClean="0">
                <a:latin typeface="+mn-ea"/>
              </a:rPr>
              <a:t>不变</a:t>
            </a:r>
            <a:endParaRPr lang="pt-BR" altLang="zh-CN" sz="2400" b="1" kern="100" dirty="0" smtClean="0">
              <a:latin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数据路径的设计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endParaRPr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endParaRPr lang="en-US" altLang="zh-CN" sz="2400" b="1" dirty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4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OP</a:t>
            </a:r>
            <a:r>
              <a:rPr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时序的组织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331640" y="2788478"/>
            <a:ext cx="7632848" cy="2088232"/>
            <a:chOff x="1331640" y="3429000"/>
            <a:chExt cx="7632848" cy="2088232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6156191" y="4321866"/>
              <a:ext cx="0" cy="272455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3632358" y="4005064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22" name="直接连接符 8"/>
            <p:cNvCxnSpPr/>
            <p:nvPr/>
          </p:nvCxnSpPr>
          <p:spPr>
            <a:xfrm flipV="1">
              <a:off x="4339208" y="4070005"/>
              <a:ext cx="448816" cy="339237"/>
            </a:xfrm>
            <a:prstGeom prst="bentConnector3">
              <a:avLst>
                <a:gd name="adj1" fmla="val 36418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63"/>
            <p:cNvSpPr txBox="1">
              <a:spLocks noChangeArrowheads="1"/>
            </p:cNvSpPr>
            <p:nvPr/>
          </p:nvSpPr>
          <p:spPr bwMode="auto">
            <a:xfrm>
              <a:off x="2051720" y="386104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4355976" y="4581128"/>
              <a:ext cx="1295161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AutoShape 15"/>
            <p:cNvSpPr>
              <a:spLocks noChangeArrowheads="1"/>
            </p:cNvSpPr>
            <p:nvPr/>
          </p:nvSpPr>
          <p:spPr bwMode="auto">
            <a:xfrm rot="16200000">
              <a:off x="5507613" y="4148589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3203848" y="4221088"/>
              <a:ext cx="4320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2053962" y="440955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2053962" y="4581128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35"/>
            <p:cNvCxnSpPr>
              <a:stCxn id="161" idx="1"/>
            </p:cNvCxnSpPr>
            <p:nvPr/>
          </p:nvCxnSpPr>
          <p:spPr>
            <a:xfrm rot="10800000" flipV="1">
              <a:off x="3415716" y="3789487"/>
              <a:ext cx="220181" cy="287584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82"/>
            <p:cNvCxnSpPr>
              <a:endCxn id="121" idx="2"/>
            </p:cNvCxnSpPr>
            <p:nvPr/>
          </p:nvCxnSpPr>
          <p:spPr bwMode="auto">
            <a:xfrm flipV="1">
              <a:off x="3347864" y="4653136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4211960" y="4653136"/>
              <a:ext cx="496465" cy="3770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2" name="直接连接符 8"/>
            <p:cNvCxnSpPr>
              <a:stCxn id="125" idx="2"/>
            </p:cNvCxnSpPr>
            <p:nvPr/>
          </p:nvCxnSpPr>
          <p:spPr>
            <a:xfrm flipH="1" flipV="1">
              <a:off x="4211960" y="3861049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5868144" y="4581128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>
            <a:xfrm>
              <a:off x="6012160" y="4188022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012160" y="4437112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380571" y="4054952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372200" y="4293096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64605" y="530120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49869" y="530120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2627785" y="4005064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MUX2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2627785" y="419251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2636169" y="40340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>
              <a:endCxn id="146" idx="1"/>
            </p:cNvCxnSpPr>
            <p:nvPr/>
          </p:nvCxnSpPr>
          <p:spPr>
            <a:xfrm>
              <a:off x="2053962" y="4959170"/>
              <a:ext cx="1569500" cy="0"/>
            </a:xfrm>
            <a:prstGeom prst="line">
              <a:avLst/>
            </a:prstGeom>
            <a:ln w="15875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2053962" y="407707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03"/>
            <p:cNvCxnSpPr/>
            <p:nvPr/>
          </p:nvCxnSpPr>
          <p:spPr>
            <a:xfrm flipV="1">
              <a:off x="2411760" y="422108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 Box 323"/>
            <p:cNvSpPr txBox="1">
              <a:spLocks noChangeArrowheads="1"/>
            </p:cNvSpPr>
            <p:nvPr/>
          </p:nvSpPr>
          <p:spPr bwMode="auto">
            <a:xfrm>
              <a:off x="3623462" y="4797152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4788024" y="4005064"/>
              <a:ext cx="576064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MUX1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4788024" y="419251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796408" y="40340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>
            <a:xfrm flipV="1">
              <a:off x="5364088" y="4077073"/>
              <a:ext cx="288032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8"/>
            <p:cNvCxnSpPr>
              <a:stCxn id="146" idx="3"/>
            </p:cNvCxnSpPr>
            <p:nvPr/>
          </p:nvCxnSpPr>
          <p:spPr>
            <a:xfrm flipV="1">
              <a:off x="4355976" y="4229472"/>
              <a:ext cx="290274" cy="729698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4646250" y="4229472"/>
              <a:ext cx="149787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092345" y="4725144"/>
              <a:ext cx="1111503" cy="2340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r>
                <a:rPr lang="en-US" altLang="zh-CN" sz="1800" b="1" spc="-100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disp</a:t>
              </a:r>
              <a:endParaRPr lang="zh-CN" altLang="en-US" sz="1800" b="1" spc="-1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 bwMode="auto">
            <a:xfrm flipV="1">
              <a:off x="2771800" y="4293990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4139952" y="5137254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5040051" y="4293990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2160383" y="53012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814325" y="530120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flipV="1">
              <a:off x="3347864" y="4759211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>
              <a:off x="4750429" y="53012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1" name="Text Box 18"/>
            <p:cNvSpPr txBox="1">
              <a:spLocks noChangeArrowheads="1"/>
            </p:cNvSpPr>
            <p:nvPr/>
          </p:nvSpPr>
          <p:spPr bwMode="auto">
            <a:xfrm>
              <a:off x="3635896" y="3645024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MUX3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4131567" y="36798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139951" y="382384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3422114" y="4077072"/>
              <a:ext cx="213782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 Box 323"/>
            <p:cNvSpPr txBox="1">
              <a:spLocks noChangeArrowheads="1"/>
            </p:cNvSpPr>
            <p:nvPr/>
          </p:nvSpPr>
          <p:spPr bwMode="auto">
            <a:xfrm>
              <a:off x="6804248" y="4329101"/>
              <a:ext cx="432048" cy="80815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DBIU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66" name="直接连接符 8"/>
            <p:cNvCxnSpPr/>
            <p:nvPr/>
          </p:nvCxnSpPr>
          <p:spPr>
            <a:xfrm>
              <a:off x="4501113" y="4409554"/>
              <a:ext cx="2303135" cy="361344"/>
            </a:xfrm>
            <a:prstGeom prst="bentConnector3">
              <a:avLst>
                <a:gd name="adj1" fmla="val -69"/>
              </a:avLst>
            </a:prstGeom>
            <a:ln w="19050">
              <a:solidFill>
                <a:srgbClr val="3333FF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8"/>
            <p:cNvCxnSpPr>
              <a:stCxn id="165" idx="0"/>
            </p:cNvCxnSpPr>
            <p:nvPr/>
          </p:nvCxnSpPr>
          <p:spPr>
            <a:xfrm rot="16200000" flipV="1">
              <a:off x="5309483" y="2618312"/>
              <a:ext cx="613270" cy="2808308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 bwMode="auto">
            <a:xfrm flipH="1" flipV="1">
              <a:off x="7127792" y="5162239"/>
              <a:ext cx="180512" cy="138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6511443" y="530120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198701" y="530120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flipV="1">
              <a:off x="6948264" y="5137254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72" name="直接连接符 87"/>
            <p:cNvCxnSpPr/>
            <p:nvPr/>
          </p:nvCxnSpPr>
          <p:spPr bwMode="auto">
            <a:xfrm>
              <a:off x="3193691" y="3537012"/>
              <a:ext cx="802245" cy="108012"/>
            </a:xfrm>
            <a:prstGeom prst="bentConnector3">
              <a:avLst>
                <a:gd name="adj1" fmla="val 998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2369626" y="342900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4" name="直接连接符 173"/>
            <p:cNvCxnSpPr/>
            <p:nvPr/>
          </p:nvCxnSpPr>
          <p:spPr bwMode="auto">
            <a:xfrm>
              <a:off x="6571017" y="5085184"/>
              <a:ext cx="2304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5" name="直接连接符 8"/>
            <p:cNvCxnSpPr/>
            <p:nvPr/>
          </p:nvCxnSpPr>
          <p:spPr>
            <a:xfrm>
              <a:off x="6156191" y="4594321"/>
              <a:ext cx="64532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6300192" y="4941168"/>
              <a:ext cx="25361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644008" y="5013176"/>
              <a:ext cx="28803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78" name="Text Box 323"/>
            <p:cNvSpPr txBox="1">
              <a:spLocks noChangeArrowheads="1"/>
            </p:cNvSpPr>
            <p:nvPr/>
          </p:nvSpPr>
          <p:spPr bwMode="auto">
            <a:xfrm>
              <a:off x="8316416" y="4329101"/>
              <a:ext cx="648072" cy="808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79" name="Text Box 323"/>
            <p:cNvSpPr txBox="1">
              <a:spLocks noChangeArrowheads="1"/>
            </p:cNvSpPr>
            <p:nvPr/>
          </p:nvSpPr>
          <p:spPr bwMode="auto">
            <a:xfrm>
              <a:off x="7596336" y="4162964"/>
              <a:ext cx="360040" cy="99641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b="1" dirty="0" smtClean="0">
                  <a:latin typeface="宋体" pitchFamily="2" charset="-122"/>
                </a:rPr>
                <a:t>连接电路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0" name="直接连接符 8"/>
            <p:cNvCxnSpPr/>
            <p:nvPr/>
          </p:nvCxnSpPr>
          <p:spPr>
            <a:xfrm>
              <a:off x="7236296" y="4581128"/>
              <a:ext cx="36004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8"/>
            <p:cNvCxnSpPr/>
            <p:nvPr/>
          </p:nvCxnSpPr>
          <p:spPr>
            <a:xfrm>
              <a:off x="7236296" y="479715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380312" y="3751834"/>
              <a:ext cx="0" cy="1477366"/>
            </a:xfrm>
            <a:prstGeom prst="line">
              <a:avLst/>
            </a:prstGeom>
            <a:ln w="22225" cmpd="dbl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8"/>
            <p:cNvCxnSpPr/>
            <p:nvPr/>
          </p:nvCxnSpPr>
          <p:spPr>
            <a:xfrm flipH="1">
              <a:off x="7236296" y="443711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 bwMode="auto">
            <a:xfrm>
              <a:off x="7236296" y="4941168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7236296" y="5013176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7236296" y="5085184"/>
              <a:ext cx="3600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7" name="直接连接符 8"/>
            <p:cNvCxnSpPr/>
            <p:nvPr/>
          </p:nvCxnSpPr>
          <p:spPr>
            <a:xfrm>
              <a:off x="7956376" y="4581128"/>
              <a:ext cx="36004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8"/>
            <p:cNvCxnSpPr/>
            <p:nvPr/>
          </p:nvCxnSpPr>
          <p:spPr>
            <a:xfrm>
              <a:off x="7956376" y="479715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8"/>
            <p:cNvCxnSpPr/>
            <p:nvPr/>
          </p:nvCxnSpPr>
          <p:spPr>
            <a:xfrm flipH="1">
              <a:off x="7956376" y="4437112"/>
              <a:ext cx="360040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 bwMode="auto">
            <a:xfrm>
              <a:off x="7956376" y="4941168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7956376" y="5013176"/>
              <a:ext cx="36004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956376" y="5085184"/>
              <a:ext cx="3600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7754428" y="3861048"/>
              <a:ext cx="99403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CPU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外部</a:t>
              </a:r>
            </a:p>
          </p:txBody>
        </p:sp>
        <p:cxnSp>
          <p:nvCxnSpPr>
            <p:cNvPr id="194" name="直接连接符 193"/>
            <p:cNvCxnSpPr/>
            <p:nvPr/>
          </p:nvCxnSpPr>
          <p:spPr>
            <a:xfrm>
              <a:off x="7380312" y="3751834"/>
              <a:ext cx="1584176" cy="0"/>
            </a:xfrm>
            <a:prstGeom prst="line">
              <a:avLst/>
            </a:prstGeom>
            <a:ln w="22225" cmpd="dbl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 bwMode="auto">
            <a:xfrm>
              <a:off x="2051720" y="3598001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>
            <a:xfrm>
              <a:off x="1331640" y="4941168"/>
              <a:ext cx="70514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1743375" y="415856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26" name="Text Box 116"/>
          <p:cNvSpPr txBox="1">
            <a:spLocks noChangeArrowheads="1"/>
          </p:cNvSpPr>
          <p:nvPr/>
        </p:nvSpPr>
        <p:spPr bwMode="auto">
          <a:xfrm>
            <a:off x="3310021" y="2225952"/>
            <a:ext cx="15140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>
                <a:latin typeface="宋体" pitchFamily="2" charset="-122"/>
              </a:rPr>
              <a:t>增加</a:t>
            </a:r>
            <a:r>
              <a:rPr lang="zh-CN" altLang="en-US" sz="2400" b="1" dirty="0" smtClean="0">
                <a:latin typeface="宋体" pitchFamily="2" charset="-122"/>
              </a:rPr>
              <a:t>路径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228" name="Text Box 116"/>
          <p:cNvSpPr txBox="1">
            <a:spLocks noChangeArrowheads="1"/>
          </p:cNvSpPr>
          <p:nvPr/>
        </p:nvSpPr>
        <p:spPr bwMode="auto">
          <a:xfrm>
            <a:off x="3166253" y="4970785"/>
            <a:ext cx="55822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写</a:t>
            </a:r>
            <a:r>
              <a:rPr lang="en-US" altLang="zh-CN" sz="2400" b="1" dirty="0" smtClean="0">
                <a:latin typeface="宋体" pitchFamily="2" charset="-122"/>
              </a:rPr>
              <a:t>PC</a:t>
            </a:r>
            <a:r>
              <a:rPr lang="zh-CN" altLang="en-US" sz="2400" b="1" dirty="0" smtClean="0">
                <a:latin typeface="宋体" pitchFamily="2" charset="-122"/>
              </a:rPr>
              <a:t>放在</a:t>
            </a:r>
            <a:r>
              <a:rPr lang="en-US" altLang="zh-CN" sz="2400" b="1" u="sng" dirty="0" err="1" smtClean="0">
                <a:latin typeface="宋体" pitchFamily="2" charset="-122"/>
              </a:rPr>
              <a:t>Clk</a:t>
            </a:r>
            <a:r>
              <a:rPr lang="zh-CN" altLang="en-US" sz="2400" b="1" u="sng" dirty="0" smtClean="0">
                <a:latin typeface="宋体" pitchFamily="2" charset="-122"/>
              </a:rPr>
              <a:t>的中间</a:t>
            </a:r>
            <a:r>
              <a:rPr lang="zh-CN" altLang="en-US" sz="2400" b="1" dirty="0" smtClean="0">
                <a:latin typeface="宋体" pitchFamily="2" charset="-122"/>
              </a:rPr>
              <a:t>      </a:t>
            </a:r>
            <a:r>
              <a:rPr kumimoji="1" lang="zh-CN" altLang="en-US" sz="1800" b="1" dirty="0" smtClean="0">
                <a:latin typeface="宋体" pitchFamily="2" charset="-122"/>
              </a:rPr>
              <a:t>←</a:t>
            </a:r>
            <a:r>
              <a:rPr kumimoji="1" lang="en-US" altLang="zh-CN" sz="1800" b="1" dirty="0" smtClean="0">
                <a:latin typeface="宋体" pitchFamily="2" charset="-122"/>
              </a:rPr>
              <a:t>IMEM</a:t>
            </a:r>
            <a:r>
              <a:rPr kumimoji="1" lang="zh-CN" altLang="en-US" sz="1800" b="1" dirty="0" smtClean="0">
                <a:latin typeface="宋体" pitchFamily="2" charset="-122"/>
              </a:rPr>
              <a:t>为</a:t>
            </a:r>
            <a:r>
              <a:rPr kumimoji="1" lang="zh-CN" altLang="en-US" b="1" dirty="0">
                <a:solidFill>
                  <a:srgbClr val="990099"/>
                </a:solidFill>
                <a:latin typeface="宋体" pitchFamily="2" charset="-122"/>
              </a:rPr>
              <a:t>同</a:t>
            </a:r>
            <a:r>
              <a:rPr kumimoji="1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步</a:t>
            </a:r>
            <a:r>
              <a:rPr kumimoji="1" lang="en-US" altLang="zh-CN" sz="1800" b="1" dirty="0" smtClean="0">
                <a:latin typeface="宋体" pitchFamily="2" charset="-122"/>
              </a:rPr>
              <a:t>RAM</a:t>
            </a:r>
          </a:p>
        </p:txBody>
      </p:sp>
      <p:sp>
        <p:nvSpPr>
          <p:cNvPr id="282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" name="AutoShape 3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5687933" y="6021288"/>
            <a:ext cx="756275" cy="2848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rPr>
              <a:t>、写</a:t>
            </a:r>
            <a:r>
              <a:rPr lang="en-US" altLang="zh-CN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rPr>
              <a:t>PC</a:t>
            </a:r>
            <a:endParaRPr lang="zh-CN" altLang="en-US" sz="1800" b="1" dirty="0" smtClean="0">
              <a:solidFill>
                <a:srgbClr val="FF3399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75656" y="5524783"/>
            <a:ext cx="6156820" cy="792088"/>
            <a:chOff x="1475656" y="5524783"/>
            <a:chExt cx="6156820" cy="792088"/>
          </a:xfrm>
        </p:grpSpPr>
        <p:sp>
          <p:nvSpPr>
            <p:cNvPr id="257" name="TextBox 256"/>
            <p:cNvSpPr txBox="1"/>
            <p:nvPr/>
          </p:nvSpPr>
          <p:spPr>
            <a:xfrm>
              <a:off x="1475656" y="5524783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8" name="直接连接符 257"/>
            <p:cNvCxnSpPr/>
            <p:nvPr/>
          </p:nvCxnSpPr>
          <p:spPr>
            <a:xfrm>
              <a:off x="5176614" y="5812815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5176614" y="5529553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2080270" y="5524783"/>
              <a:ext cx="30963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2086272" y="5529553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918742" y="5812815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7264845" y="5524783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7264846" y="5524783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3304406" y="5668003"/>
              <a:ext cx="0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2081862" y="5685661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67" name="直接连接符 266"/>
            <p:cNvCxnSpPr/>
            <p:nvPr/>
          </p:nvCxnSpPr>
          <p:spPr>
            <a:xfrm>
              <a:off x="4312518" y="5668799"/>
              <a:ext cx="0" cy="36004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350106" y="5668799"/>
              <a:ext cx="92464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69" name="直接连接符 268"/>
            <p:cNvCxnSpPr/>
            <p:nvPr/>
          </p:nvCxnSpPr>
          <p:spPr>
            <a:xfrm>
              <a:off x="3314600" y="5960008"/>
              <a:ext cx="993758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5060217" y="5668003"/>
              <a:ext cx="1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4320108" y="5668799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72" name="直接连接符 271"/>
            <p:cNvCxnSpPr/>
            <p:nvPr/>
          </p:nvCxnSpPr>
          <p:spPr>
            <a:xfrm>
              <a:off x="4320901" y="5955174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2080270" y="5956831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/>
            <p:cNvSpPr txBox="1"/>
            <p:nvPr/>
          </p:nvSpPr>
          <p:spPr>
            <a:xfrm>
              <a:off x="6840388" y="6032015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5" name="直接连接符 274"/>
            <p:cNvCxnSpPr/>
            <p:nvPr/>
          </p:nvCxnSpPr>
          <p:spPr>
            <a:xfrm flipV="1">
              <a:off x="7257947" y="5846723"/>
              <a:ext cx="1" cy="230717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flipV="1">
              <a:off x="5180410" y="5840391"/>
              <a:ext cx="0" cy="242994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4599429" y="6032015"/>
              <a:ext cx="112469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>
            <a:xfrm>
              <a:off x="7632476" y="5785242"/>
              <a:ext cx="0" cy="246773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V="1">
              <a:off x="7264846" y="5960803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H="1" flipV="1">
              <a:off x="2087534" y="5838396"/>
              <a:ext cx="1120" cy="234669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1736204" y="6024464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31" name="Text Box 116"/>
          <p:cNvSpPr txBox="1">
            <a:spLocks noChangeArrowheads="1"/>
          </p:cNvSpPr>
          <p:nvPr/>
        </p:nvSpPr>
        <p:spPr bwMode="auto">
          <a:xfrm>
            <a:off x="5868144" y="2204864"/>
            <a:ext cx="26282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b="1" dirty="0" smtClean="0">
                <a:latin typeface="宋体" pitchFamily="2" charset="-122"/>
              </a:rPr>
              <a:t>:</a:t>
            </a:r>
            <a:r>
              <a:rPr lang="zh-CN" altLang="en-US" b="1" dirty="0" smtClean="0">
                <a:latin typeface="宋体" pitchFamily="2" charset="-122"/>
              </a:rPr>
              <a:t>控制写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时机→</a:t>
            </a:r>
            <a:r>
              <a:rPr lang="zh-CN" altLang="en-US" dirty="0" smtClean="0">
                <a:latin typeface="宋体" pitchFamily="2" charset="-122"/>
              </a:rPr>
              <a:t>┘</a:t>
            </a:r>
            <a:endParaRPr lang="en-US" altLang="zh-CN" sz="2000" dirty="0" smtClean="0">
              <a:latin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504" y="2788477"/>
            <a:ext cx="6120681" cy="2088234"/>
            <a:chOff x="107504" y="2788477"/>
            <a:chExt cx="6120681" cy="2088234"/>
          </a:xfrm>
        </p:grpSpPr>
        <p:sp>
          <p:nvSpPr>
            <p:cNvPr id="234" name="TextBox 233"/>
            <p:cNvSpPr txBox="1"/>
            <p:nvPr/>
          </p:nvSpPr>
          <p:spPr>
            <a:xfrm>
              <a:off x="1473414" y="2865533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disp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5" name="直接连接符 187"/>
            <p:cNvCxnSpPr/>
            <p:nvPr/>
          </p:nvCxnSpPr>
          <p:spPr>
            <a:xfrm rot="10800000" flipV="1">
              <a:off x="1331638" y="3796591"/>
              <a:ext cx="396048" cy="360486"/>
            </a:xfrm>
            <a:prstGeom prst="bentConnector3">
              <a:avLst>
                <a:gd name="adj1" fmla="val -24"/>
              </a:avLst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 Box 323"/>
            <p:cNvSpPr txBox="1">
              <a:spLocks noChangeArrowheads="1"/>
            </p:cNvSpPr>
            <p:nvPr/>
          </p:nvSpPr>
          <p:spPr bwMode="auto">
            <a:xfrm>
              <a:off x="897350" y="3009549"/>
              <a:ext cx="504056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38" name="直接连接符 237"/>
            <p:cNvCxnSpPr/>
            <p:nvPr/>
          </p:nvCxnSpPr>
          <p:spPr>
            <a:xfrm flipH="1" flipV="1">
              <a:off x="1401406" y="3109496"/>
              <a:ext cx="650314" cy="1202"/>
            </a:xfrm>
            <a:prstGeom prst="line">
              <a:avLst/>
            </a:prstGeom>
            <a:ln w="15875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H="1" flipV="1">
              <a:off x="1401406" y="3329720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 Box 323"/>
            <p:cNvSpPr txBox="1">
              <a:spLocks noChangeArrowheads="1"/>
            </p:cNvSpPr>
            <p:nvPr/>
          </p:nvSpPr>
          <p:spPr bwMode="auto">
            <a:xfrm>
              <a:off x="899592" y="3729629"/>
              <a:ext cx="651610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43" name="直接连接符 187"/>
            <p:cNvCxnSpPr/>
            <p:nvPr/>
          </p:nvCxnSpPr>
          <p:spPr>
            <a:xfrm rot="10800000">
              <a:off x="1403649" y="3512403"/>
              <a:ext cx="318897" cy="289234"/>
            </a:xfrm>
            <a:prstGeom prst="bentConnector3">
              <a:avLst>
                <a:gd name="adj1" fmla="val -179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755576" y="3513605"/>
              <a:ext cx="144016" cy="894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187"/>
            <p:cNvCxnSpPr/>
            <p:nvPr/>
          </p:nvCxnSpPr>
          <p:spPr>
            <a:xfrm rot="16200000" flipH="1">
              <a:off x="676818" y="3585298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199"/>
            <p:cNvCxnSpPr/>
            <p:nvPr/>
          </p:nvCxnSpPr>
          <p:spPr bwMode="auto">
            <a:xfrm>
              <a:off x="755576" y="3912031"/>
              <a:ext cx="14401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>
            <a:xfrm>
              <a:off x="683567" y="3369589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83568" y="3225573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6"/>
            <p:cNvCxnSpPr/>
            <p:nvPr/>
          </p:nvCxnSpPr>
          <p:spPr>
            <a:xfrm rot="16200000" flipH="1">
              <a:off x="645041" y="2827004"/>
              <a:ext cx="293079" cy="216026"/>
            </a:xfrm>
            <a:prstGeom prst="bentConnector3">
              <a:avLst>
                <a:gd name="adj1" fmla="val 99400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107504" y="3081557"/>
              <a:ext cx="576064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Bran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1" name="Text Box 323"/>
            <p:cNvSpPr txBox="1">
              <a:spLocks noChangeArrowheads="1"/>
            </p:cNvSpPr>
            <p:nvPr/>
          </p:nvSpPr>
          <p:spPr bwMode="auto">
            <a:xfrm>
              <a:off x="899592" y="4084623"/>
              <a:ext cx="432046" cy="79208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IBIU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52" name="直接连接符 251"/>
            <p:cNvCxnSpPr/>
            <p:nvPr/>
          </p:nvCxnSpPr>
          <p:spPr bwMode="auto">
            <a:xfrm flipH="1">
              <a:off x="1331640" y="4804703"/>
              <a:ext cx="20618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3" name="TextBox 252"/>
            <p:cNvSpPr txBox="1"/>
            <p:nvPr/>
          </p:nvSpPr>
          <p:spPr>
            <a:xfrm>
              <a:off x="1547664" y="4660687"/>
              <a:ext cx="28803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H="1">
              <a:off x="1335178" y="4516670"/>
              <a:ext cx="21248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5" name="TextBox 254"/>
            <p:cNvSpPr txBox="1"/>
            <p:nvPr/>
          </p:nvSpPr>
          <p:spPr>
            <a:xfrm>
              <a:off x="1547664" y="4372654"/>
              <a:ext cx="14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1</a:t>
              </a:r>
              <a:endParaRPr lang="en-US" altLang="zh-CN" sz="1800" b="1" baseline="-18000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67544" y="3768015"/>
              <a:ext cx="28803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80" name="直接连接符 8"/>
            <p:cNvCxnSpPr/>
            <p:nvPr/>
          </p:nvCxnSpPr>
          <p:spPr>
            <a:xfrm>
              <a:off x="611560" y="4300646"/>
              <a:ext cx="288032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8"/>
            <p:cNvCxnSpPr/>
            <p:nvPr/>
          </p:nvCxnSpPr>
          <p:spPr>
            <a:xfrm flipH="1" flipV="1">
              <a:off x="611560" y="4156629"/>
              <a:ext cx="288032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611560" y="4516670"/>
              <a:ext cx="28803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 flipH="1">
              <a:off x="611560" y="4804701"/>
              <a:ext cx="28803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 flipH="1">
              <a:off x="611560" y="4660686"/>
              <a:ext cx="2880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>
            <a:xfrm flipV="1">
              <a:off x="6228184" y="278847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>
              <a:off x="683567" y="2788478"/>
              <a:ext cx="5544617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547664" y="3801637"/>
              <a:ext cx="18002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0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8" grpId="0"/>
      <p:bldP spid="226" grpId="0"/>
      <p:bldP spid="228" grpId="0"/>
      <p:bldP spid="236" grpId="0"/>
      <p:bldP spid="2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16714"/>
              </p:ext>
            </p:extLst>
          </p:nvPr>
        </p:nvGraphicFramePr>
        <p:xfrm>
          <a:off x="2915816" y="3186561"/>
          <a:ext cx="5445940" cy="279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/>
                <a:gridCol w="888099"/>
                <a:gridCol w="888099"/>
                <a:gridCol w="888099"/>
                <a:gridCol w="888099"/>
                <a:gridCol w="1005445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100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000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000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001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000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2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28303"/>
              </p:ext>
            </p:extLst>
          </p:nvPr>
        </p:nvGraphicFramePr>
        <p:xfrm>
          <a:off x="2051720" y="3174820"/>
          <a:ext cx="850825" cy="279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25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010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79263" y="431079"/>
            <a:ext cx="878522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指令执行过程的组织     </a:t>
            </a:r>
            <a:r>
              <a:rPr kumimoji="1" lang="en-US" altLang="zh-CN" sz="2000" b="1" dirty="0" smtClean="0">
                <a:latin typeface="宋体" pitchFamily="2" charset="-122"/>
              </a:rPr>
              <a:t>--</a:t>
            </a:r>
            <a:r>
              <a:rPr kumimoji="1" lang="zh-CN" altLang="en-US" sz="2000" b="1" dirty="0" smtClean="0">
                <a:latin typeface="宋体" pitchFamily="2" charset="-122"/>
              </a:rPr>
              <a:t>验证设计正确性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指令执行过程的操作：</a:t>
            </a:r>
            <a:r>
              <a:rPr kumimoji="1" lang="en-US" altLang="zh-CN" sz="2200" b="1" dirty="0" smtClean="0">
                <a:latin typeface="宋体" pitchFamily="2" charset="-122"/>
              </a:rPr>
              <a:t>IME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[(PC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CU</a:t>
            </a:r>
            <a:r>
              <a:rPr lang="zh-CN" altLang="en-US" sz="2200" dirty="0" smtClean="0">
                <a:latin typeface="+mn-ea"/>
              </a:rPr>
              <a:t>┬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kumimoji="1" lang="en-US" altLang="zh-CN" sz="2200" b="1" dirty="0" smtClean="0">
                <a:latin typeface="宋体" pitchFamily="2" charset="-122"/>
              </a:rPr>
              <a:t>GPRs/ALU/BIU</a:t>
            </a:r>
            <a:r>
              <a:rPr kumimoji="1" lang="zh-CN" altLang="en-US" sz="2200" b="1" dirty="0" smtClean="0">
                <a:latin typeface="宋体" pitchFamily="2" charset="-122"/>
              </a:rPr>
              <a:t>等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200" b="1" dirty="0"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latin typeface="宋体" pitchFamily="2" charset="-122"/>
              </a:rPr>
              <a:t>                                     </a:t>
            </a:r>
            <a:r>
              <a:rPr kumimoji="1" lang="zh-CN" altLang="en-US" sz="2200" dirty="0" smtClean="0">
                <a:latin typeface="宋体" pitchFamily="2" charset="-122"/>
              </a:rPr>
              <a:t>└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ACU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PC</a:t>
            </a:r>
            <a:endParaRPr kumimoji="1"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179263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*各指令执行所需的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kumimoji="1" lang="zh-CN" altLang="en-US" sz="2200" b="1" dirty="0" smtClean="0">
                <a:latin typeface="宋体" pitchFamily="2" charset="-122"/>
              </a:rPr>
              <a:t>仅含</a:t>
            </a:r>
            <a:r>
              <a:rPr kumimoji="1" lang="en-US" altLang="zh-CN" sz="2200" b="1" dirty="0" smtClean="0">
                <a:latin typeface="宋体" pitchFamily="2" charset="-122"/>
              </a:rPr>
              <a:t>1</a:t>
            </a:r>
            <a:r>
              <a:rPr kumimoji="1" lang="zh-CN" altLang="en-US" sz="2200" b="1" dirty="0" smtClean="0">
                <a:latin typeface="宋体" pitchFamily="2" charset="-122"/>
              </a:rPr>
              <a:t>个步骤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单周期</a:t>
            </a:r>
            <a:r>
              <a:rPr kumimoji="1" lang="en-US" altLang="zh-CN" b="1" dirty="0" smtClean="0">
                <a:latin typeface="宋体" pitchFamily="2" charset="-122"/>
              </a:rPr>
              <a:t>CPU)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17259"/>
              </p:ext>
            </p:extLst>
          </p:nvPr>
        </p:nvGraphicFramePr>
        <p:xfrm>
          <a:off x="971600" y="2204864"/>
          <a:ext cx="7392821" cy="377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56"/>
                <a:gridCol w="850825"/>
                <a:gridCol w="888099"/>
                <a:gridCol w="888099"/>
                <a:gridCol w="888099"/>
                <a:gridCol w="888099"/>
                <a:gridCol w="888099"/>
                <a:gridCol w="1005445"/>
              </a:tblGrid>
              <a:tr h="4191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信号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lw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74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000000</a:t>
                      </a:r>
                      <a:endParaRPr lang="zh-CN" altLang="en-US" sz="1800" b="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000000</a:t>
                      </a:r>
                      <a:endParaRPr lang="zh-CN" altLang="en-US" sz="1800" b="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001101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100011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101011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000100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000010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100000</a:t>
                      </a:r>
                      <a:endParaRPr lang="zh-CN" altLang="en-US" sz="1800" b="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100010</a:t>
                      </a:r>
                      <a:endParaRPr lang="zh-CN" altLang="en-US" sz="1800" b="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/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/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/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/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 Unicode MS" pitchFamily="34" charset="-122"/>
                        </a:rPr>
                        <a:t>/</a:t>
                      </a:r>
                      <a:endParaRPr lang="zh-CN" altLang="en-US" sz="1800" b="0" spc="-1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 Unicode MS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Branch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Jump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Extctr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ALUBsrc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ALUctr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RegAsrc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RegDsrc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RegWr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MemRd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MemWr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827584" y="5998146"/>
            <a:ext cx="7776864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kumimoji="1" lang="en-US" altLang="zh-CN" b="1" dirty="0" smtClean="0">
                <a:latin typeface="宋体" pitchFamily="2" charset="-122"/>
              </a:rPr>
              <a:t>add</a:t>
            </a:r>
            <a:r>
              <a:rPr kumimoji="1"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序列为</a:t>
            </a:r>
            <a:r>
              <a:rPr lang="en-US" altLang="zh-CN" b="1" dirty="0" err="1" smtClean="0">
                <a:latin typeface="宋体" pitchFamily="2" charset="-122"/>
              </a:rPr>
              <a:t>ALUBsrc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ALUctr</a:t>
            </a:r>
            <a:r>
              <a:rPr lang="en-US" altLang="zh-CN" b="1" dirty="0" smtClean="0">
                <a:latin typeface="宋体" pitchFamily="2" charset="-122"/>
              </a:rPr>
              <a:t>=010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RegAsrc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RegDsrc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RegWr</a:t>
            </a:r>
            <a:endParaRPr kumimoji="1"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3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2" name="Text Box 78"/>
          <p:cNvSpPr txBox="1">
            <a:spLocks noChangeArrowheads="1"/>
          </p:cNvSpPr>
          <p:nvPr/>
        </p:nvSpPr>
        <p:spPr bwMode="auto">
          <a:xfrm>
            <a:off x="179388" y="41627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四、控制单元设计    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179263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形成状态转换图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基于数据通路、指令功能</a:t>
            </a:r>
            <a:r>
              <a:rPr kumimoji="1" lang="en-US" altLang="zh-CN" sz="2000" b="1" dirty="0" smtClean="0">
                <a:latin typeface="宋体" pitchFamily="2" charset="-122"/>
              </a:rPr>
              <a:t>)       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CU</a:t>
            </a: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需求</a:t>
            </a: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latin typeface="宋体" pitchFamily="2" charset="-122"/>
              </a:rPr>
              <a:t>汇总各指令的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latin typeface="宋体" pitchFamily="2" charset="-122"/>
              </a:rPr>
              <a:t>OPCmd</a:t>
            </a:r>
            <a:r>
              <a:rPr lang="zh-CN" altLang="en-US" sz="2400" b="1" dirty="0" smtClean="0">
                <a:latin typeface="宋体" pitchFamily="2" charset="-122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仅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←无中断周期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15616" y="1916832"/>
            <a:ext cx="7128791" cy="1512168"/>
            <a:chOff x="1331641" y="2924944"/>
            <a:chExt cx="7128791" cy="1512168"/>
          </a:xfrm>
        </p:grpSpPr>
        <p:cxnSp>
          <p:nvCxnSpPr>
            <p:cNvPr id="95" name="直接箭头连接符 94"/>
            <p:cNvCxnSpPr/>
            <p:nvPr/>
          </p:nvCxnSpPr>
          <p:spPr bwMode="auto">
            <a:xfrm>
              <a:off x="4788025" y="292494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97" name="直接箭头连接符 96"/>
            <p:cNvCxnSpPr>
              <a:endCxn id="99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8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9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ori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0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1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2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beq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由</a:t>
              </a:r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  <a:r>
                <a:rPr lang="zh-CN" altLang="en-US" sz="1800" b="1" dirty="0" smtClean="0">
                  <a:latin typeface="+mn-ea"/>
                  <a:ea typeface="+mn-ea"/>
                </a:rPr>
                <a:t>触发</a:t>
              </a:r>
              <a:r>
                <a:rPr lang="zh-CN" altLang="en-US" sz="1800" b="1" dirty="0">
                  <a:latin typeface="+mn-ea"/>
                  <a:ea typeface="+mn-ea"/>
                </a:rPr>
                <a:t>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>
              <a:endCxn id="103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4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4772844" y="2924944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8460432" y="2924944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8" name="Text Box 116"/>
          <p:cNvSpPr txBox="1">
            <a:spLocks noChangeArrowheads="1"/>
          </p:cNvSpPr>
          <p:nvPr/>
        </p:nvSpPr>
        <p:spPr bwMode="auto">
          <a:xfrm>
            <a:off x="179512" y="3506232"/>
            <a:ext cx="61432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组织时序系统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基于状态转换图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*时序信号个数：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*时序信号序列：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*时序信号定时方式：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29" name="Text Box 116"/>
          <p:cNvSpPr txBox="1">
            <a:spLocks noChangeArrowheads="1"/>
          </p:cNvSpPr>
          <p:nvPr/>
        </p:nvSpPr>
        <p:spPr bwMode="auto">
          <a:xfrm>
            <a:off x="2699792" y="3960346"/>
            <a:ext cx="64442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个工作脉冲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数据通路所需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，无节拍信号</a:t>
            </a:r>
            <a:r>
              <a:rPr lang="en-US" altLang="zh-CN" b="1" dirty="0" smtClean="0">
                <a:latin typeface="宋体" pitchFamily="2" charset="-122"/>
              </a:rPr>
              <a:t>(1</a:t>
            </a:r>
            <a:r>
              <a:rPr lang="zh-CN" altLang="en-US" b="1" dirty="0" smtClean="0">
                <a:latin typeface="宋体" pitchFamily="2" charset="-122"/>
              </a:rPr>
              <a:t>级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种</a:t>
            </a:r>
            <a:r>
              <a:rPr lang="zh-CN" altLang="en-US" sz="2400" b="1" dirty="0" smtClean="0">
                <a:latin typeface="宋体" pitchFamily="2" charset="-122"/>
              </a:rPr>
              <a:t>，各信号轮流有效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latin typeface="宋体" pitchFamily="2" charset="-122"/>
              </a:rPr>
              <a:t>    同步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设计要求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i="1" dirty="0">
                <a:latin typeface="宋体" pitchFamily="2" charset="-122"/>
              </a:rPr>
              <a:t>T</a:t>
            </a:r>
            <a:r>
              <a:rPr lang="en-US" altLang="zh-CN" sz="2400" b="1" baseline="-18000" dirty="0">
                <a:latin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dirty="0">
                <a:latin typeface="宋体" pitchFamily="2" charset="-122"/>
              </a:rPr>
              <a:t>max{</a:t>
            </a:r>
            <a:r>
              <a:rPr lang="en-US" altLang="zh-CN" sz="2400" b="1" i="1" dirty="0">
                <a:latin typeface="宋体" pitchFamily="2" charset="-122"/>
              </a:rPr>
              <a:t>T</a:t>
            </a:r>
            <a:r>
              <a:rPr lang="zh-CN" altLang="en-US" sz="2400" b="1" baseline="-18000" dirty="0">
                <a:latin typeface="宋体" pitchFamily="2" charset="-122"/>
              </a:rPr>
              <a:t>指令</a:t>
            </a:r>
            <a:r>
              <a:rPr lang="en-US" altLang="zh-CN" sz="2400" b="1" baseline="-18000" dirty="0" err="1">
                <a:latin typeface="宋体" pitchFamily="2" charset="-122"/>
              </a:rPr>
              <a:t>i</a:t>
            </a:r>
            <a:r>
              <a:rPr lang="en-US" altLang="zh-CN" sz="2400" b="1" dirty="0">
                <a:latin typeface="宋体" pitchFamily="2" charset="-122"/>
              </a:rPr>
              <a:t>}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i="1" dirty="0" err="1">
                <a:latin typeface="宋体" pitchFamily="2" charset="-122"/>
              </a:rPr>
              <a:t>T</a:t>
            </a:r>
            <a:r>
              <a:rPr lang="en-US" altLang="zh-CN" sz="2400" b="1" baseline="-18000" dirty="0" err="1">
                <a:latin typeface="宋体" pitchFamily="2" charset="-122"/>
              </a:rPr>
              <a:t>lw</a:t>
            </a:r>
            <a:r>
              <a:rPr lang="zh-CN" altLang="en-US" sz="2400" b="1" baseline="-18000" dirty="0" smtClean="0">
                <a:latin typeface="宋体" pitchFamily="2" charset="-122"/>
              </a:rPr>
              <a:t>指令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32" name="Text Box 116"/>
          <p:cNvSpPr txBox="1">
            <a:spLocks noChangeArrowheads="1"/>
          </p:cNvSpPr>
          <p:nvPr/>
        </p:nvSpPr>
        <p:spPr bwMode="auto">
          <a:xfrm>
            <a:off x="179263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ID</a:t>
            </a:r>
            <a:r>
              <a:rPr kumimoji="1" lang="en-US" altLang="zh-CN" sz="2400" b="1" dirty="0" smtClean="0">
                <a:latin typeface="宋体" pitchFamily="2" charset="-122"/>
              </a:rPr>
              <a:t>      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基于指令格式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r>
              <a:rPr kumimoji="1" lang="en-US" altLang="zh-CN" sz="2400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latin typeface="宋体" pitchFamily="2" charset="-122"/>
              </a:rPr>
              <a:t>用译码电路实现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≤</a:t>
            </a:r>
            <a:r>
              <a:rPr kumimoji="1" lang="en-US" altLang="zh-CN" b="1" dirty="0" smtClean="0">
                <a:latin typeface="宋体" pitchFamily="2" charset="-122"/>
              </a:rPr>
              <a:t>1</a:t>
            </a:r>
            <a:r>
              <a:rPr kumimoji="1" lang="zh-CN" altLang="en-US" b="1" dirty="0" smtClean="0">
                <a:latin typeface="宋体" pitchFamily="2" charset="-122"/>
              </a:rPr>
              <a:t>个输出有效</a:t>
            </a:r>
            <a:r>
              <a:rPr kumimoji="1" lang="en-US" altLang="zh-CN" b="1" dirty="0" smtClean="0">
                <a:latin typeface="宋体" pitchFamily="2" charset="-122"/>
              </a:rPr>
              <a:t>[</a:t>
            </a:r>
            <a:r>
              <a:rPr kumimoji="1" lang="zh-CN" altLang="en-US" b="1" dirty="0" smtClean="0">
                <a:latin typeface="宋体" pitchFamily="2" charset="-122"/>
              </a:rPr>
              <a:t>非法指令</a:t>
            </a:r>
            <a:r>
              <a:rPr kumimoji="1" lang="zh-CN" altLang="en-US" b="1" dirty="0">
                <a:latin typeface="宋体" pitchFamily="2" charset="-122"/>
              </a:rPr>
              <a:t>时</a:t>
            </a:r>
            <a:r>
              <a:rPr kumimoji="1" lang="zh-CN" altLang="en-US" b="1" dirty="0" smtClean="0">
                <a:latin typeface="宋体" pitchFamily="2" charset="-122"/>
              </a:rPr>
              <a:t>全部无效</a:t>
            </a:r>
            <a:r>
              <a:rPr kumimoji="1" lang="en-US" altLang="zh-CN" b="1" dirty="0" smtClean="0">
                <a:latin typeface="宋体" pitchFamily="2" charset="-122"/>
              </a:rPr>
              <a:t>])</a:t>
            </a:r>
            <a:endParaRPr kumimoji="1" lang="en-US" altLang="zh-CN" sz="1600" b="1" dirty="0" smtClean="0">
              <a:latin typeface="宋体" pitchFamily="2" charset="-122"/>
            </a:endParaRPr>
          </a:p>
        </p:txBody>
      </p:sp>
      <p:sp>
        <p:nvSpPr>
          <p:cNvPr id="13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4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194"/>
          <p:cNvGrpSpPr/>
          <p:nvPr/>
        </p:nvGrpSpPr>
        <p:grpSpPr>
          <a:xfrm>
            <a:off x="2236310" y="4746352"/>
            <a:ext cx="3847859" cy="927019"/>
            <a:chOff x="2884381" y="4602336"/>
            <a:chExt cx="3847859" cy="927019"/>
          </a:xfrm>
        </p:grpSpPr>
        <p:sp>
          <p:nvSpPr>
            <p:cNvPr id="196" name="矩形 195"/>
            <p:cNvSpPr/>
            <p:nvPr/>
          </p:nvSpPr>
          <p:spPr>
            <a:xfrm>
              <a:off x="2884381" y="4653136"/>
              <a:ext cx="2839747" cy="86409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>
              <a:off x="5652120" y="4818360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5652120" y="5061560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9" name="Text Box 147"/>
            <p:cNvSpPr txBox="1">
              <a:spLocks noChangeArrowheads="1"/>
            </p:cNvSpPr>
            <p:nvPr/>
          </p:nvSpPr>
          <p:spPr bwMode="auto">
            <a:xfrm>
              <a:off x="5868144" y="4602336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Extctr</a:t>
              </a:r>
              <a:endParaRPr lang="zh-CN" altLang="en-US" sz="1200" b="1" dirty="0">
                <a:latin typeface="宋体" pitchFamily="2" charset="-122"/>
              </a:endParaRPr>
            </a:p>
          </p:txBody>
        </p:sp>
        <p:sp>
          <p:nvSpPr>
            <p:cNvPr id="200" name="Text Box 147"/>
            <p:cNvSpPr txBox="1">
              <a:spLocks noChangeArrowheads="1"/>
            </p:cNvSpPr>
            <p:nvPr/>
          </p:nvSpPr>
          <p:spPr bwMode="auto">
            <a:xfrm>
              <a:off x="5868144" y="4845536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ALUBsrc</a:t>
              </a:r>
              <a:endParaRPr lang="zh-CN" altLang="en-US" sz="1200" b="1" dirty="0">
                <a:latin typeface="宋体" pitchFamily="2" charset="-122"/>
              </a:endParaRPr>
            </a:p>
          </p:txBody>
        </p:sp>
        <p:sp>
          <p:nvSpPr>
            <p:cNvPr id="201" name="Text Box 147"/>
            <p:cNvSpPr txBox="1">
              <a:spLocks noChangeArrowheads="1"/>
            </p:cNvSpPr>
            <p:nvPr/>
          </p:nvSpPr>
          <p:spPr bwMode="auto">
            <a:xfrm>
              <a:off x="5868144" y="5200882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MemWr</a:t>
              </a:r>
              <a:endParaRPr lang="zh-CN" altLang="en-US" sz="1200" b="1" dirty="0">
                <a:latin typeface="宋体" pitchFamily="2" charset="-122"/>
              </a:endParaRPr>
            </a:p>
          </p:txBody>
        </p:sp>
        <p:sp>
          <p:nvSpPr>
            <p:cNvPr id="202" name="Text Box 211"/>
            <p:cNvSpPr txBox="1">
              <a:spLocks noChangeArrowheads="1"/>
            </p:cNvSpPr>
            <p:nvPr/>
          </p:nvSpPr>
          <p:spPr bwMode="auto">
            <a:xfrm>
              <a:off x="5940152" y="5013176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>
              <a:off x="5652120" y="5421600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147"/>
            <p:cNvSpPr txBox="1">
              <a:spLocks noChangeArrowheads="1"/>
            </p:cNvSpPr>
            <p:nvPr/>
          </p:nvSpPr>
          <p:spPr bwMode="auto">
            <a:xfrm>
              <a:off x="3059832" y="5085184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11560" y="5661248"/>
            <a:ext cx="5472497" cy="648072"/>
            <a:chOff x="1763687" y="5624415"/>
            <a:chExt cx="5472497" cy="648072"/>
          </a:xfrm>
        </p:grpSpPr>
        <p:sp>
          <p:nvSpPr>
            <p:cNvPr id="169" name="矩形 168"/>
            <p:cNvSpPr/>
            <p:nvPr/>
          </p:nvSpPr>
          <p:spPr>
            <a:xfrm>
              <a:off x="3555505" y="5661721"/>
              <a:ext cx="2673374" cy="61076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Text Box 253"/>
            <p:cNvSpPr txBox="1">
              <a:spLocks noChangeArrowheads="1"/>
            </p:cNvSpPr>
            <p:nvPr/>
          </p:nvSpPr>
          <p:spPr bwMode="auto">
            <a:xfrm>
              <a:off x="6368824" y="5624415"/>
              <a:ext cx="291408" cy="527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1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0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6228184" y="5831552"/>
              <a:ext cx="10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3563888" y="6180159"/>
              <a:ext cx="180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 bwMode="auto">
            <a:xfrm>
              <a:off x="6228184" y="6128856"/>
              <a:ext cx="10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3"/>
            <p:cNvCxnSpPr/>
            <p:nvPr/>
          </p:nvCxnSpPr>
          <p:spPr bwMode="auto">
            <a:xfrm>
              <a:off x="3212987" y="5876534"/>
              <a:ext cx="350901" cy="1752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9" name="Text Box 147"/>
            <p:cNvSpPr txBox="1">
              <a:spLocks noChangeArrowheads="1"/>
            </p:cNvSpPr>
            <p:nvPr/>
          </p:nvSpPr>
          <p:spPr bwMode="auto">
            <a:xfrm>
              <a:off x="1763687" y="5768431"/>
              <a:ext cx="1440160" cy="2162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主时钟脉冲</a:t>
              </a:r>
              <a:r>
                <a:rPr lang="en-US" altLang="zh-CN" sz="1600" b="1" dirty="0" smtClean="0">
                  <a:latin typeface="宋体" pitchFamily="2" charset="-122"/>
                </a:rPr>
                <a:t>CLK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0" name="Text Box 147"/>
            <p:cNvSpPr txBox="1">
              <a:spLocks noChangeArrowheads="1"/>
            </p:cNvSpPr>
            <p:nvPr/>
          </p:nvSpPr>
          <p:spPr bwMode="auto">
            <a:xfrm>
              <a:off x="3608942" y="5661248"/>
              <a:ext cx="1683138" cy="2496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1" name="Text Box 147"/>
            <p:cNvSpPr txBox="1">
              <a:spLocks noChangeArrowheads="1"/>
            </p:cNvSpPr>
            <p:nvPr/>
          </p:nvSpPr>
          <p:spPr bwMode="auto">
            <a:xfrm>
              <a:off x="2339751" y="6069887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复位</a:t>
              </a:r>
              <a:r>
                <a:rPr lang="en-US" altLang="zh-CN" sz="1600" b="1" dirty="0" err="1" smtClean="0">
                  <a:latin typeface="宋体" pitchFamily="2" charset="-122"/>
                </a:rPr>
                <a:t>Clr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 bwMode="auto">
            <a:xfrm>
              <a:off x="3212987" y="6179505"/>
              <a:ext cx="350901" cy="6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3" name="矩形 182"/>
            <p:cNvSpPr/>
            <p:nvPr/>
          </p:nvSpPr>
          <p:spPr>
            <a:xfrm>
              <a:off x="3779912" y="5959440"/>
              <a:ext cx="1080120" cy="175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Text Box 253"/>
            <p:cNvSpPr txBox="1">
              <a:spLocks noChangeArrowheads="1"/>
            </p:cNvSpPr>
            <p:nvPr/>
          </p:nvSpPr>
          <p:spPr bwMode="auto">
            <a:xfrm>
              <a:off x="4932040" y="5845503"/>
              <a:ext cx="291408" cy="2109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en-US" altLang="zh-CN" sz="1400" b="1" dirty="0" smtClean="0">
                  <a:latin typeface="宋体" pitchFamily="2" charset="-122"/>
                </a:rPr>
                <a:t>CP</a:t>
              </a:r>
              <a:endParaRPr lang="en-US" altLang="zh-CN" sz="14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 flipV="1">
              <a:off x="4860033" y="6051768"/>
              <a:ext cx="1008000" cy="7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 flipV="1">
              <a:off x="3555505" y="6051768"/>
              <a:ext cx="22440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6" name="Text Box 116"/>
          <p:cNvSpPr txBox="1">
            <a:spLocks noChangeArrowheads="1"/>
          </p:cNvSpPr>
          <p:nvPr/>
        </p:nvSpPr>
        <p:spPr bwMode="auto">
          <a:xfrm>
            <a:off x="143508" y="3883114"/>
            <a:ext cx="25562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6.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连接成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CU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2160064" y="4005064"/>
            <a:ext cx="4284145" cy="2376264"/>
            <a:chOff x="3312191" y="3861048"/>
            <a:chExt cx="4284145" cy="2376264"/>
          </a:xfrm>
        </p:grpSpPr>
        <p:sp>
          <p:nvSpPr>
            <p:cNvPr id="83" name="Text Box 147"/>
            <p:cNvSpPr txBox="1">
              <a:spLocks noChangeArrowheads="1"/>
            </p:cNvSpPr>
            <p:nvPr/>
          </p:nvSpPr>
          <p:spPr bwMode="auto">
            <a:xfrm>
              <a:off x="4175956" y="3930802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op </a:t>
              </a:r>
              <a:r>
                <a:rPr lang="zh-CN" altLang="en-US" sz="14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err="1" smtClean="0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12191" y="3861048"/>
              <a:ext cx="298800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6" name="Text Box 132"/>
            <p:cNvSpPr txBox="1">
              <a:spLocks noChangeArrowheads="1"/>
            </p:cNvSpPr>
            <p:nvPr/>
          </p:nvSpPr>
          <p:spPr bwMode="auto">
            <a:xfrm>
              <a:off x="3419872" y="4149112"/>
              <a:ext cx="2376264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指令译码器</a:t>
              </a:r>
              <a:r>
                <a:rPr lang="en-US" altLang="zh-CN" sz="1600" b="1" dirty="0" smtClean="0">
                  <a:latin typeface="宋体" pitchFamily="2" charset="-122"/>
                </a:rPr>
                <a:t>ID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77" name="Text Box 132"/>
            <p:cNvSpPr txBox="1">
              <a:spLocks noChangeArrowheads="1"/>
            </p:cNvSpPr>
            <p:nvPr/>
          </p:nvSpPr>
          <p:spPr bwMode="auto">
            <a:xfrm>
              <a:off x="7236296" y="3861048"/>
              <a:ext cx="360040" cy="2376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5796136" y="4221088"/>
              <a:ext cx="14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5796136" y="4293096"/>
              <a:ext cx="14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 Box 147"/>
            <p:cNvSpPr txBox="1">
              <a:spLocks noChangeArrowheads="1"/>
            </p:cNvSpPr>
            <p:nvPr/>
          </p:nvSpPr>
          <p:spPr bwMode="auto">
            <a:xfrm>
              <a:off x="6372200" y="4005064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Branch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Jump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4643050" y="3958456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499992" y="3886447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4644008" y="3958454"/>
              <a:ext cx="259200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4499992" y="3891528"/>
              <a:ext cx="273600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3347864" y="3896192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CU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06" name="Text Box 147"/>
            <p:cNvSpPr txBox="1">
              <a:spLocks noChangeArrowheads="1"/>
            </p:cNvSpPr>
            <p:nvPr/>
          </p:nvSpPr>
          <p:spPr bwMode="auto">
            <a:xfrm>
              <a:off x="3491186" y="4414385"/>
              <a:ext cx="2448822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rgbClr val="990099"/>
                  </a:solidFill>
                  <a:latin typeface="宋体" pitchFamily="2" charset="-122"/>
                </a:rPr>
                <a:t>add sub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4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4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4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4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4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4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spc="200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400" b="1" dirty="0" smtClean="0">
                  <a:solidFill>
                    <a:srgbClr val="990099"/>
                  </a:solidFill>
                  <a:latin typeface="宋体" pitchFamily="2" charset="-122"/>
                </a:rPr>
                <a:t>j </a:t>
              </a:r>
              <a:endParaRPr lang="zh-CN" altLang="en-US" sz="11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 bwMode="auto">
            <a:xfrm>
              <a:off x="3491880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851920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211960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572000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4932040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5300608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4128" y="443711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1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 bwMode="auto">
          <a:xfrm>
            <a:off x="2627785" y="6093296"/>
            <a:ext cx="10801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8339"/>
              </p:ext>
            </p:extLst>
          </p:nvPr>
        </p:nvGraphicFramePr>
        <p:xfrm>
          <a:off x="7164288" y="3512883"/>
          <a:ext cx="1116124" cy="135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432048"/>
              </a:tblGrid>
              <a:tr h="25268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uOPCmd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14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</a:t>
                      </a:r>
                      <a:r>
                        <a:rPr lang="en-US" altLang="zh-CN" sz="14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10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Extctr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79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ALUBsrc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ALUctr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66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6" name="Text Box 116"/>
          <p:cNvSpPr txBox="1">
            <a:spLocks noChangeArrowheads="1"/>
          </p:cNvSpPr>
          <p:nvPr/>
        </p:nvSpPr>
        <p:spPr bwMode="auto">
          <a:xfrm>
            <a:off x="6804248" y="4957542"/>
            <a:ext cx="1895571" cy="1495794"/>
          </a:xfrm>
          <a:prstGeom prst="rect">
            <a:avLst/>
          </a:prstGeom>
          <a:noFill/>
          <a:ln w="15875">
            <a:solidFill>
              <a:srgbClr val="990099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创新建议：</a:t>
            </a:r>
            <a:endParaRPr kumimoji="1"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000" b="1" dirty="0" smtClean="0">
                <a:latin typeface="宋体" pitchFamily="2" charset="-122"/>
              </a:rPr>
              <a:t>①</a:t>
            </a:r>
            <a:r>
              <a:rPr kumimoji="1" lang="zh-CN" altLang="en-US" sz="2000" b="1" dirty="0">
                <a:latin typeface="宋体" pitchFamily="2" charset="-122"/>
              </a:rPr>
              <a:t>支持</a:t>
            </a:r>
            <a:r>
              <a:rPr kumimoji="1" lang="en-US" altLang="zh-CN" sz="2000" b="1" dirty="0" err="1" smtClean="0">
                <a:latin typeface="宋体" pitchFamily="2" charset="-122"/>
              </a:rPr>
              <a:t>lb</a:t>
            </a:r>
            <a:r>
              <a:rPr kumimoji="1" lang="zh-CN" altLang="en-US" sz="2000" b="1" dirty="0" smtClean="0">
                <a:latin typeface="宋体" pitchFamily="2" charset="-122"/>
              </a:rPr>
              <a:t>指令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 </a:t>
            </a:r>
            <a:r>
              <a:rPr kumimoji="1" lang="zh-CN" altLang="en-US" sz="2000" b="1" dirty="0" smtClean="0">
                <a:latin typeface="宋体" pitchFamily="2" charset="-122"/>
              </a:rPr>
              <a:t>②支持</a:t>
            </a:r>
            <a:r>
              <a:rPr kumimoji="1" lang="en-US" altLang="zh-CN" sz="2000" b="1" dirty="0" err="1" smtClean="0">
                <a:latin typeface="宋体" pitchFamily="2" charset="-122"/>
              </a:rPr>
              <a:t>sb</a:t>
            </a:r>
            <a:r>
              <a:rPr kumimoji="1" lang="zh-CN" altLang="en-US" sz="2000" b="1" dirty="0" smtClean="0">
                <a:latin typeface="宋体" pitchFamily="2" charset="-122"/>
              </a:rPr>
              <a:t>指令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 </a:t>
            </a:r>
            <a:r>
              <a:rPr kumimoji="1" lang="zh-CN" altLang="en-US" sz="2000" b="1" dirty="0" smtClean="0">
                <a:latin typeface="宋体" pitchFamily="2" charset="-122"/>
              </a:rPr>
              <a:t>③</a:t>
            </a:r>
            <a:r>
              <a:rPr kumimoji="1" lang="en-US" altLang="zh-CN" sz="2000" b="1" dirty="0" smtClean="0">
                <a:latin typeface="宋体" pitchFamily="2" charset="-122"/>
              </a:rPr>
              <a:t>PC</a:t>
            </a:r>
            <a:r>
              <a:rPr kumimoji="1" lang="zh-CN" altLang="en-US" sz="2000" b="1" baseline="-18000" dirty="0" smtClean="0">
                <a:latin typeface="宋体" pitchFamily="2" charset="-122"/>
              </a:rPr>
              <a:t>初值</a:t>
            </a:r>
            <a:r>
              <a:rPr kumimoji="1" lang="zh-CN" altLang="en-US" sz="2000" b="1" dirty="0" smtClean="0">
                <a:latin typeface="宋体" pitchFamily="2" charset="-122"/>
              </a:rPr>
              <a:t>＝</a:t>
            </a:r>
            <a:r>
              <a:rPr kumimoji="1" lang="en-US" altLang="zh-CN" sz="2000" b="1" dirty="0" smtClean="0">
                <a:latin typeface="宋体" pitchFamily="2" charset="-122"/>
              </a:rPr>
              <a:t>10H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11963" y="5738336"/>
            <a:ext cx="864789" cy="545144"/>
            <a:chOff x="4716016" y="5810344"/>
            <a:chExt cx="864789" cy="545144"/>
          </a:xfrm>
        </p:grpSpPr>
        <p:cxnSp>
          <p:nvCxnSpPr>
            <p:cNvPr id="98" name="直接箭头连接符 97"/>
            <p:cNvCxnSpPr/>
            <p:nvPr/>
          </p:nvCxnSpPr>
          <p:spPr bwMode="auto">
            <a:xfrm>
              <a:off x="5436096" y="5935313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9" name="Text Box 260"/>
            <p:cNvSpPr txBox="1">
              <a:spLocks noChangeArrowheads="1"/>
            </p:cNvSpPr>
            <p:nvPr/>
          </p:nvSpPr>
          <p:spPr bwMode="auto">
            <a:xfrm>
              <a:off x="4860032" y="5810344"/>
              <a:ext cx="142142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00" name="椭圆 99"/>
            <p:cNvSpPr/>
            <p:nvPr/>
          </p:nvSpPr>
          <p:spPr bwMode="auto">
            <a:xfrm>
              <a:off x="5002174" y="584629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1" name="直接箭头连接符 64"/>
            <p:cNvCxnSpPr>
              <a:endCxn id="99" idx="1"/>
            </p:cNvCxnSpPr>
            <p:nvPr/>
          </p:nvCxnSpPr>
          <p:spPr bwMode="auto">
            <a:xfrm rot="5400000" flipH="1" flipV="1">
              <a:off x="4646544" y="5951816"/>
              <a:ext cx="282960" cy="14401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226104" y="5811618"/>
              <a:ext cx="209992" cy="2516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&amp;</a:t>
              </a:r>
              <a:endParaRPr lang="en-US" altLang="zh-CN" b="1" dirty="0">
                <a:latin typeface="宋体" pitchFamily="2" charset="-122"/>
              </a:endParaRPr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5226104" y="6099651"/>
              <a:ext cx="209992" cy="2511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&amp;</a:t>
              </a:r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436096" y="6237697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5075363" y="5878343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37"/>
            <p:cNvCxnSpPr/>
            <p:nvPr/>
          </p:nvCxnSpPr>
          <p:spPr bwMode="auto">
            <a:xfrm rot="5400000" flipH="1" flipV="1">
              <a:off x="5002102" y="6062637"/>
              <a:ext cx="295239" cy="147330"/>
            </a:xfrm>
            <a:prstGeom prst="bentConnector3">
              <a:avLst>
                <a:gd name="adj1" fmla="val 9989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57" name="Text Box 260"/>
            <p:cNvSpPr txBox="1">
              <a:spLocks noChangeArrowheads="1"/>
            </p:cNvSpPr>
            <p:nvPr/>
          </p:nvSpPr>
          <p:spPr bwMode="auto">
            <a:xfrm>
              <a:off x="4716016" y="6211488"/>
              <a:ext cx="142142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58" name="椭圆 157"/>
            <p:cNvSpPr/>
            <p:nvPr/>
          </p:nvSpPr>
          <p:spPr bwMode="auto">
            <a:xfrm>
              <a:off x="4860032" y="625252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V="1">
              <a:off x="4932040" y="6283919"/>
              <a:ext cx="29406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161" name="Text Box 116"/>
          <p:cNvSpPr txBox="1">
            <a:spLocks noChangeArrowheads="1"/>
          </p:cNvSpPr>
          <p:nvPr/>
        </p:nvSpPr>
        <p:spPr bwMode="auto">
          <a:xfrm>
            <a:off x="179264" y="431079"/>
            <a:ext cx="6256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设计时序信号形成电路 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基于时序系统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kumimoji="1" lang="zh-CN" altLang="en-US" sz="2200" b="1" dirty="0">
                <a:latin typeface="宋体" pitchFamily="2" charset="-122"/>
              </a:rPr>
              <a:t>各信号</a:t>
            </a:r>
            <a:r>
              <a:rPr kumimoji="1" lang="zh-CN" altLang="en-US" sz="2200" b="1" dirty="0" smtClean="0">
                <a:latin typeface="宋体" pitchFamily="2" charset="-122"/>
              </a:rPr>
              <a:t>复位时全</a:t>
            </a:r>
            <a:r>
              <a:rPr kumimoji="1" lang="zh-CN" altLang="en-US" sz="2200" b="1" dirty="0">
                <a:latin typeface="宋体" pitchFamily="2" charset="-122"/>
              </a:rPr>
              <a:t>为</a:t>
            </a:r>
            <a:r>
              <a:rPr kumimoji="1" lang="en-US" altLang="zh-CN" sz="2200" b="1" dirty="0" smtClean="0">
                <a:latin typeface="宋体" pitchFamily="2" charset="-122"/>
              </a:rPr>
              <a:t>0</a:t>
            </a:r>
            <a:r>
              <a:rPr kumimoji="1" lang="zh-CN" altLang="en-US" sz="2200" b="1" dirty="0" smtClean="0">
                <a:latin typeface="宋体" pitchFamily="2" charset="-122"/>
              </a:rPr>
              <a:t>、工作时轮流有效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*组成：</a:t>
            </a:r>
            <a:endParaRPr kumimoji="1" lang="en-US" altLang="zh-CN" sz="2200" b="1" dirty="0" smtClean="0">
              <a:solidFill>
                <a:srgbClr val="3333FF"/>
              </a:solidFill>
              <a:latin typeface="宋体" pitchFamily="2" charset="-122"/>
            </a:endParaRPr>
          </a:p>
        </p:txBody>
      </p:sp>
      <p:sp>
        <p:nvSpPr>
          <p:cNvPr id="162" name="Text Box 116"/>
          <p:cNvSpPr txBox="1">
            <a:spLocks noChangeArrowheads="1"/>
          </p:cNvSpPr>
          <p:nvPr/>
        </p:nvSpPr>
        <p:spPr bwMode="auto">
          <a:xfrm>
            <a:off x="2771800" y="1761346"/>
            <a:ext cx="287118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200" b="1" dirty="0" smtClean="0">
                <a:latin typeface="宋体" pitchFamily="2" charset="-122"/>
              </a:rPr>
              <a:t>CP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CLK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同步方式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2771800" y="1340768"/>
            <a:ext cx="5616624" cy="515526"/>
            <a:chOff x="4860032" y="908720"/>
            <a:chExt cx="5616624" cy="515526"/>
          </a:xfrm>
        </p:grpSpPr>
        <p:sp>
          <p:nvSpPr>
            <p:cNvPr id="164" name="Text Box 116"/>
            <p:cNvSpPr txBox="1">
              <a:spLocks noChangeArrowheads="1"/>
            </p:cNvSpPr>
            <p:nvPr/>
          </p:nvSpPr>
          <p:spPr bwMode="auto">
            <a:xfrm>
              <a:off x="4860032" y="908720"/>
              <a:ext cx="5616624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2628265" algn="ctr"/>
                  <a:tab pos="5292725" algn="r"/>
                </a:tabLst>
              </a:pPr>
              <a:r>
                <a:rPr lang="zh-CN" altLang="en-US" sz="2200" b="1" spc="-70" dirty="0" smtClean="0">
                  <a:latin typeface="宋体" pitchFamily="2" charset="-122"/>
                </a:rPr>
                <a:t>状态用门电路表示，</a:t>
              </a:r>
              <a:r>
                <a:rPr lang="en-US" altLang="zh-CN" sz="2200" b="1" dirty="0" smtClean="0">
                  <a:latin typeface="+mn-ea"/>
                  <a:ea typeface="+mn-ea"/>
                </a:rPr>
                <a:t>P</a:t>
              </a:r>
              <a:r>
                <a:rPr lang="en-US" altLang="zh-CN" sz="2200" b="1" baseline="-25000" dirty="0" smtClean="0">
                  <a:latin typeface="+mn-ea"/>
                  <a:ea typeface="+mn-ea"/>
                </a:rPr>
                <a:t>0</a:t>
              </a:r>
              <a:r>
                <a:rPr lang="zh-CN" altLang="zh-CN" sz="2200" b="1" dirty="0" smtClean="0">
                  <a:latin typeface="+mn-ea"/>
                  <a:ea typeface="+mn-ea"/>
                </a:rPr>
                <a:t>＝</a:t>
              </a:r>
              <a:r>
                <a:rPr lang="en-US" altLang="zh-CN" sz="2200" b="1" dirty="0" err="1" smtClean="0">
                  <a:latin typeface="+mn-ea"/>
                  <a:ea typeface="+mn-ea"/>
                </a:rPr>
                <a:t>CP</a:t>
              </a:r>
              <a:r>
                <a:rPr lang="en-US" altLang="zh-CN" sz="2200" b="1" dirty="0" err="1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·</a:t>
              </a:r>
              <a:r>
                <a:rPr lang="en-US" altLang="zh-CN" sz="2200" b="1" dirty="0" err="1" smtClean="0">
                  <a:latin typeface="+mn-ea"/>
                  <a:ea typeface="+mn-ea"/>
                </a:rPr>
                <a:t>Clr</a:t>
              </a:r>
              <a:r>
                <a:rPr lang="zh-CN" altLang="zh-CN" sz="2200" b="1" dirty="0" smtClean="0">
                  <a:latin typeface="+mn-ea"/>
                  <a:ea typeface="+mn-ea"/>
                </a:rPr>
                <a:t>、</a:t>
              </a:r>
              <a:r>
                <a:rPr lang="en-US" altLang="zh-CN" sz="2200" b="1" dirty="0" smtClean="0">
                  <a:latin typeface="+mn-ea"/>
                  <a:ea typeface="+mn-ea"/>
                </a:rPr>
                <a:t>P</a:t>
              </a:r>
              <a:r>
                <a:rPr lang="en-US" altLang="zh-CN" sz="2200" b="1" baseline="-25000" dirty="0" smtClean="0">
                  <a:latin typeface="+mn-ea"/>
                  <a:ea typeface="+mn-ea"/>
                </a:rPr>
                <a:t>1</a:t>
              </a:r>
              <a:r>
                <a:rPr lang="zh-CN" altLang="zh-CN" sz="2200" b="1" dirty="0" smtClean="0">
                  <a:latin typeface="+mn-ea"/>
                  <a:ea typeface="+mn-ea"/>
                </a:rPr>
                <a:t>＝</a:t>
              </a:r>
              <a:r>
                <a:rPr lang="en-US" altLang="zh-CN" sz="2200" b="1" dirty="0" err="1" smtClean="0">
                  <a:latin typeface="+mn-ea"/>
                  <a:ea typeface="+mn-ea"/>
                </a:rPr>
                <a:t>CP</a:t>
              </a:r>
              <a:r>
                <a:rPr lang="en-US" altLang="zh-CN" sz="2200" b="1" dirty="0" err="1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·</a:t>
              </a:r>
              <a:r>
                <a:rPr lang="en-US" altLang="zh-CN" sz="2200" b="1" dirty="0" err="1" smtClean="0"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  <a:r>
                <a:rPr lang="en-US" altLang="zh-CN" sz="2200" b="1" dirty="0" err="1" smtClean="0">
                  <a:latin typeface="+mn-ea"/>
                  <a:ea typeface="+mn-ea"/>
                </a:rPr>
                <a:t>lr</a:t>
              </a:r>
              <a:endParaRPr lang="en-US" altLang="zh-CN" sz="2200" b="1" dirty="0" smtClean="0">
                <a:solidFill>
                  <a:srgbClr val="3333FF"/>
                </a:solidFill>
                <a:latin typeface="+mn-ea"/>
                <a:ea typeface="+mn-ea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>
            <a:xfrm>
              <a:off x="9557520" y="1024272"/>
              <a:ext cx="2875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8325607" y="1024272"/>
              <a:ext cx="39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9954739" y="1024272"/>
              <a:ext cx="39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 Box 116"/>
          <p:cNvSpPr txBox="1">
            <a:spLocks noChangeArrowheads="1"/>
          </p:cNvSpPr>
          <p:nvPr/>
        </p:nvSpPr>
        <p:spPr bwMode="auto">
          <a:xfrm>
            <a:off x="1331640" y="1336998"/>
            <a:ext cx="1843993" cy="8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定序逻辑</a:t>
            </a:r>
            <a:r>
              <a:rPr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2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定时逻辑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205" name="组合 204"/>
          <p:cNvGrpSpPr/>
          <p:nvPr/>
        </p:nvGrpSpPr>
        <p:grpSpPr>
          <a:xfrm>
            <a:off x="2339753" y="4797152"/>
            <a:ext cx="2664304" cy="828000"/>
            <a:chOff x="3203848" y="4437111"/>
            <a:chExt cx="2664304" cy="828000"/>
          </a:xfrm>
        </p:grpSpPr>
        <p:cxnSp>
          <p:nvCxnSpPr>
            <p:cNvPr id="206" name="直接箭头连接符 205"/>
            <p:cNvCxnSpPr/>
            <p:nvPr/>
          </p:nvCxnSpPr>
          <p:spPr bwMode="auto">
            <a:xfrm>
              <a:off x="3203848" y="4437111"/>
              <a:ext cx="0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3563888" y="4437111"/>
              <a:ext cx="0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>
              <a:off x="3923928" y="4437111"/>
              <a:ext cx="0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4283968" y="4437111"/>
              <a:ext cx="0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4644008" y="4437111"/>
              <a:ext cx="0" cy="82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210"/>
            <p:cNvCxnSpPr/>
            <p:nvPr/>
          </p:nvCxnSpPr>
          <p:spPr bwMode="auto">
            <a:xfrm>
              <a:off x="5004048" y="4437111"/>
              <a:ext cx="346" cy="82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5436096" y="4437111"/>
              <a:ext cx="0" cy="82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3" name="Text Box 260"/>
            <p:cNvSpPr txBox="1">
              <a:spLocks noChangeArrowheads="1"/>
            </p:cNvSpPr>
            <p:nvPr/>
          </p:nvSpPr>
          <p:spPr bwMode="auto">
            <a:xfrm>
              <a:off x="5580112" y="4509119"/>
              <a:ext cx="288000" cy="1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宋体" pitchFamily="2" charset="-122"/>
                </a:rPr>
                <a:t>≥</a:t>
              </a:r>
              <a:r>
                <a:rPr lang="en-US" altLang="zh-CN" sz="1400" b="1" dirty="0" smtClean="0">
                  <a:latin typeface="宋体" pitchFamily="2" charset="-122"/>
                </a:rPr>
                <a:t>1</a:t>
              </a:r>
              <a:endParaRPr lang="en-US" altLang="zh-CN" sz="12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4284128" y="4544679"/>
              <a:ext cx="129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4644120" y="4653135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6" name="Text Box 260"/>
            <p:cNvSpPr txBox="1">
              <a:spLocks noChangeArrowheads="1"/>
            </p:cNvSpPr>
            <p:nvPr/>
          </p:nvSpPr>
          <p:spPr bwMode="auto">
            <a:xfrm>
              <a:off x="5580112" y="4725143"/>
              <a:ext cx="288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宋体" pitchFamily="2" charset="-122"/>
                </a:rPr>
                <a:t>≥</a:t>
              </a:r>
              <a:r>
                <a:rPr lang="en-US" altLang="zh-CN" sz="14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 bwMode="auto">
            <a:xfrm>
              <a:off x="3204152" y="4750543"/>
              <a:ext cx="237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5004048" y="489455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3564144" y="4822551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4644152" y="5203799"/>
              <a:ext cx="12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21" name="Text Box 211"/>
            <p:cNvSpPr txBox="1">
              <a:spLocks noChangeArrowheads="1"/>
            </p:cNvSpPr>
            <p:nvPr/>
          </p:nvSpPr>
          <p:spPr bwMode="auto">
            <a:xfrm>
              <a:off x="5508104" y="4941167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…</a:t>
              </a:r>
              <a:endParaRPr lang="en-US" altLang="zh-CN" sz="1600" b="1" baseline="-20000" dirty="0"/>
            </a:p>
          </p:txBody>
        </p:sp>
      </p:grpSp>
      <p:sp>
        <p:nvSpPr>
          <p:cNvPr id="222" name="Text Box 116"/>
          <p:cNvSpPr txBox="1">
            <a:spLocks noChangeArrowheads="1"/>
          </p:cNvSpPr>
          <p:nvPr/>
        </p:nvSpPr>
        <p:spPr bwMode="auto">
          <a:xfrm>
            <a:off x="179512" y="2132856"/>
            <a:ext cx="777686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</a:t>
            </a:r>
            <a:r>
              <a:rPr lang="en-US" altLang="zh-CN" sz="24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控制信号形成电路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基于状态转换图、时序系统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kumimoji="1" lang="zh-CN" altLang="en-US" sz="2200" b="1" dirty="0" smtClean="0">
                <a:latin typeface="宋体" pitchFamily="2" charset="-122"/>
              </a:rPr>
              <a:t>输出</a:t>
            </a:r>
            <a:r>
              <a:rPr kumimoji="1" lang="zh-CN" altLang="en-US" sz="2200" b="1" u="sng" dirty="0" smtClean="0">
                <a:latin typeface="宋体" pitchFamily="2" charset="-122"/>
              </a:rPr>
              <a:t>当前指令</a:t>
            </a:r>
            <a:r>
              <a:rPr kumimoji="1" lang="zh-CN" altLang="en-US" sz="2200" b="1" dirty="0" smtClean="0">
                <a:latin typeface="宋体" pitchFamily="2" charset="-122"/>
              </a:rPr>
              <a:t>执行时，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所需</a:t>
            </a:r>
            <a:r>
              <a:rPr kumimoji="1"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u="sng" dirty="0" err="1" smtClean="0">
                <a:latin typeface="宋体" pitchFamily="2" charset="-122"/>
              </a:rPr>
              <a:t>OP</a:t>
            </a:r>
            <a:r>
              <a:rPr lang="zh-CN" altLang="en-US" sz="2200" b="1" u="sng" dirty="0" smtClean="0">
                <a:latin typeface="宋体" pitchFamily="2" charset="-122"/>
              </a:rPr>
              <a:t>控制信号</a:t>
            </a:r>
            <a:endParaRPr kumimoji="1" lang="en-US" altLang="zh-CN" sz="2200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*组成：</a:t>
            </a:r>
            <a:endParaRPr kumimoji="1"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23" name="Text Box 116"/>
          <p:cNvSpPr txBox="1">
            <a:spLocks noChangeArrowheads="1"/>
          </p:cNvSpPr>
          <p:nvPr/>
        </p:nvSpPr>
        <p:spPr bwMode="auto">
          <a:xfrm>
            <a:off x="1331640" y="3037426"/>
            <a:ext cx="3313135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填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3333FF"/>
                </a:solidFill>
                <a:latin typeface="宋体" pitchFamily="2" charset="-122"/>
              </a:rPr>
              <a:t>OPCmd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使用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时间表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200" b="1" dirty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获得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3333FF"/>
                </a:solidFill>
                <a:latin typeface="宋体" pitchFamily="2" charset="-122"/>
              </a:rPr>
              <a:t>OPCmd</a:t>
            </a:r>
            <a:r>
              <a:rPr lang="zh-CN" altLang="en-US" sz="2200" b="1" dirty="0">
                <a:solidFill>
                  <a:srgbClr val="3333FF"/>
                </a:solidFill>
                <a:latin typeface="宋体" pitchFamily="2" charset="-122"/>
              </a:rPr>
              <a:t>有效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逻辑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200" b="1" dirty="0">
              <a:solidFill>
                <a:srgbClr val="3333FF"/>
              </a:solidFill>
              <a:latin typeface="宋体" pitchFamily="2" charset="-122"/>
            </a:endParaRPr>
          </a:p>
        </p:txBody>
      </p:sp>
      <p:sp>
        <p:nvSpPr>
          <p:cNvPr id="224" name="Text Box 116"/>
          <p:cNvSpPr txBox="1">
            <a:spLocks noChangeArrowheads="1"/>
          </p:cNvSpPr>
          <p:nvPr/>
        </p:nvSpPr>
        <p:spPr bwMode="auto">
          <a:xfrm>
            <a:off x="4211960" y="3068960"/>
            <a:ext cx="4752528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表格</a:t>
            </a:r>
            <a:r>
              <a:rPr lang="en-US" altLang="zh-CN" b="1" dirty="0" smtClean="0">
                <a:latin typeface="宋体" pitchFamily="2" charset="-122"/>
              </a:rPr>
              <a:t>(8</a:t>
            </a:r>
            <a:r>
              <a:rPr lang="zh-CN" altLang="en-US" b="1" dirty="0" smtClean="0">
                <a:latin typeface="宋体" pitchFamily="2" charset="-122"/>
              </a:rPr>
              <a:t>行</a:t>
            </a:r>
            <a:r>
              <a:rPr lang="en-US" altLang="zh-CN" b="1" dirty="0" smtClean="0">
                <a:latin typeface="宋体" pitchFamily="2" charset="-122"/>
              </a:rPr>
              <a:t>/1</a:t>
            </a:r>
            <a:r>
              <a:rPr lang="zh-CN" altLang="en-US" b="1" dirty="0" smtClean="0">
                <a:latin typeface="宋体" pitchFamily="2" charset="-122"/>
              </a:rPr>
              <a:t>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，转入条件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为指令类型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按行汇总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讲义</a:t>
            </a:r>
            <a:r>
              <a:rPr lang="en-US" altLang="zh-CN" b="1" dirty="0" smtClean="0">
                <a:latin typeface="宋体" pitchFamily="2" charset="-122"/>
              </a:rPr>
              <a:t>P41)</a:t>
            </a:r>
          </a:p>
        </p:txBody>
      </p:sp>
    </p:spTree>
    <p:extLst>
      <p:ext uri="{BB962C8B-B14F-4D97-AF65-F5344CB8AC3E}">
        <p14:creationId xmlns:p14="http://schemas.microsoft.com/office/powerpoint/2010/main" val="7674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62" grpId="0"/>
      <p:bldP spid="2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20824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§5 </a:t>
            </a:r>
            <a:r>
              <a:rPr lang="zh-CN" altLang="en-US" sz="3200" b="1" dirty="0" smtClean="0">
                <a:latin typeface="+mn-ea"/>
                <a:ea typeface="+mn-ea"/>
              </a:rPr>
              <a:t>主存设计与连接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388" y="920333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、主存设计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52399" y="1412776"/>
            <a:ext cx="240337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*需求分析：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设计要求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CPU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接口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MEM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pitchFamily="2" charset="-122"/>
              </a:rPr>
              <a:t>需求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sp>
        <p:nvSpPr>
          <p:cNvPr id="1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16"/>
          <p:cNvSpPr txBox="1">
            <a:spLocks noChangeArrowheads="1"/>
          </p:cNvSpPr>
          <p:nvPr/>
        </p:nvSpPr>
        <p:spPr bwMode="auto">
          <a:xfrm>
            <a:off x="179512" y="4077072"/>
            <a:ext cx="8964488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IMEM/DMEM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引脚信号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zh-CN" altLang="en-US" sz="2400" b="1" dirty="0" smtClean="0">
                <a:latin typeface="宋体" pitchFamily="2" charset="-122"/>
              </a:rPr>
              <a:t>数据</a:t>
            </a:r>
            <a:r>
              <a:rPr kumimoji="1" lang="en-US" altLang="zh-CN" sz="2400" b="1" dirty="0" smtClean="0">
                <a:latin typeface="宋体" pitchFamily="2" charset="-122"/>
              </a:rPr>
              <a:t>(       )</a:t>
            </a:r>
            <a:r>
              <a:rPr kumimoji="1" lang="zh-CN" altLang="en-US" sz="2400" b="1" dirty="0" smtClean="0">
                <a:latin typeface="宋体" pitchFamily="2" charset="-122"/>
              </a:rPr>
              <a:t>、地址</a:t>
            </a:r>
            <a:r>
              <a:rPr kumimoji="1" lang="en-US" altLang="zh-CN" sz="2400" b="1" dirty="0" smtClean="0">
                <a:latin typeface="宋体" pitchFamily="2" charset="-122"/>
              </a:rPr>
              <a:t>(  </a:t>
            </a:r>
            <a:r>
              <a:rPr kumimoji="1" lang="en-US" altLang="zh-CN" sz="2000" b="1" dirty="0" smtClean="0">
                <a:latin typeface="宋体" pitchFamily="2" charset="-122"/>
              </a:rPr>
              <a:t> </a:t>
            </a:r>
            <a:r>
              <a:rPr kumimoji="1" lang="zh-CN" altLang="en-US" sz="2000" b="1" dirty="0" smtClean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、控制</a:t>
            </a:r>
            <a:r>
              <a:rPr kumimoji="1" lang="en-US" altLang="zh-CN" sz="2400" b="1" dirty="0" smtClean="0">
                <a:latin typeface="宋体" pitchFamily="2" charset="-122"/>
              </a:rPr>
              <a:t>(          )</a:t>
            </a:r>
          </a:p>
          <a:p>
            <a:pPr>
              <a:lnSpc>
                <a:spcPct val="105000"/>
              </a:lnSpc>
            </a:pPr>
            <a:endParaRPr kumimoji="1" lang="en-US" altLang="zh-CN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内部电路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9" name="Text Box 116"/>
          <p:cNvSpPr txBox="1">
            <a:spLocks noChangeArrowheads="1"/>
          </p:cNvSpPr>
          <p:nvPr/>
        </p:nvSpPr>
        <p:spPr bwMode="auto">
          <a:xfrm>
            <a:off x="3159720" y="4558279"/>
            <a:ext cx="5948784" cy="80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32b×2        </a:t>
            </a:r>
            <a:r>
              <a:rPr kumimoji="1" lang="en-US" altLang="zh-CN" sz="2000" b="1" dirty="0" smtClean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10b</a:t>
            </a:r>
            <a:r>
              <a:rPr kumimoji="1" lang="zh-CN" altLang="en-US" sz="2400" b="1" dirty="0" smtClean="0">
                <a:latin typeface="宋体" pitchFamily="2" charset="-122"/>
              </a:rPr>
              <a:t>        </a:t>
            </a:r>
            <a:r>
              <a:rPr kumimoji="1" lang="zh-CN" altLang="en-US" sz="2000" b="1" dirty="0" smtClean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CS/WE/CLK</a:t>
            </a: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dirty="0" smtClean="0">
                <a:latin typeface="宋体" pitchFamily="2" charset="-122"/>
              </a:rPr>
              <a:t> └</a:t>
            </a:r>
            <a:r>
              <a:rPr kumimoji="1" lang="zh-CN" altLang="en-US" b="1" dirty="0" smtClean="0">
                <a:latin typeface="宋体" pitchFamily="2" charset="-122"/>
              </a:rPr>
              <a:t>←同</a:t>
            </a:r>
            <a:r>
              <a:rPr kumimoji="1" lang="en-US" altLang="zh-CN" b="1" dirty="0" smtClean="0">
                <a:latin typeface="宋体" pitchFamily="2" charset="-122"/>
              </a:rPr>
              <a:t>CPU</a:t>
            </a:r>
            <a:r>
              <a:rPr kumimoji="1" lang="zh-CN" altLang="en-US" b="1" dirty="0" smtClean="0">
                <a:latin typeface="宋体" pitchFamily="2" charset="-122"/>
              </a:rPr>
              <a:t>           </a:t>
            </a:r>
            <a:r>
              <a:rPr kumimoji="1" lang="zh-CN" altLang="en-US" dirty="0" smtClean="0">
                <a:latin typeface="宋体" pitchFamily="2" charset="-122"/>
              </a:rPr>
              <a:t>└</a:t>
            </a:r>
            <a:r>
              <a:rPr kumimoji="1" lang="zh-CN" altLang="en-US" b="1" dirty="0" smtClean="0">
                <a:latin typeface="宋体" pitchFamily="2" charset="-122"/>
              </a:rPr>
              <a:t>←</a:t>
            </a:r>
            <a:r>
              <a:rPr kumimoji="1" lang="en-US" altLang="zh-CN" b="1" dirty="0" smtClean="0">
                <a:latin typeface="宋体" pitchFamily="2" charset="-122"/>
              </a:rPr>
              <a:t>=log</a:t>
            </a:r>
            <a:r>
              <a:rPr kumimoji="1" lang="en-US" altLang="zh-CN" b="1" baseline="-24000" dirty="0" smtClean="0">
                <a:latin typeface="宋体" pitchFamily="2" charset="-122"/>
              </a:rPr>
              <a:t>2</a:t>
            </a:r>
            <a:r>
              <a:rPr kumimoji="1" lang="en-US" altLang="zh-CN" b="1" dirty="0" smtClean="0">
                <a:latin typeface="宋体" pitchFamily="2" charset="-122"/>
              </a:rPr>
              <a:t>(4KB/32b)</a:t>
            </a:r>
            <a:r>
              <a:rPr kumimoji="1" lang="zh-CN" altLang="en-US" b="1" dirty="0" smtClean="0">
                <a:latin typeface="宋体" pitchFamily="2" charset="-122"/>
              </a:rPr>
              <a:t> </a:t>
            </a:r>
            <a:endParaRPr kumimoji="1" lang="en-US" altLang="zh-CN" b="1" dirty="0" smtClean="0">
              <a:latin typeface="宋体" pitchFamily="2" charset="-122"/>
            </a:endParaRPr>
          </a:p>
        </p:txBody>
      </p:sp>
      <p:sp>
        <p:nvSpPr>
          <p:cNvPr id="30" name="Text Box 116"/>
          <p:cNvSpPr txBox="1">
            <a:spLocks noChangeArrowheads="1"/>
          </p:cNvSpPr>
          <p:nvPr/>
        </p:nvSpPr>
        <p:spPr bwMode="auto">
          <a:xfrm>
            <a:off x="2411759" y="5288727"/>
            <a:ext cx="669674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并行访问方式的</a:t>
            </a:r>
            <a:r>
              <a:rPr kumimoji="1" lang="en-US" altLang="zh-CN" sz="2400" b="1" dirty="0" smtClean="0">
                <a:latin typeface="宋体" pitchFamily="2" charset="-122"/>
              </a:rPr>
              <a:t>4</a:t>
            </a:r>
            <a:r>
              <a:rPr kumimoji="1" lang="zh-CN" altLang="en-US" sz="2400" b="1" dirty="0">
                <a:latin typeface="宋体" pitchFamily="2" charset="-122"/>
              </a:rPr>
              <a:t>体</a:t>
            </a:r>
            <a:r>
              <a:rPr kumimoji="1" lang="zh-CN" altLang="en-US" sz="2400" b="1" dirty="0" smtClean="0">
                <a:latin typeface="宋体" pitchFamily="2" charset="-122"/>
              </a:rPr>
              <a:t>交叉</a:t>
            </a:r>
            <a:r>
              <a:rPr kumimoji="1" lang="en-US" altLang="zh-CN" sz="2400" b="1" dirty="0" smtClean="0">
                <a:latin typeface="宋体" pitchFamily="2" charset="-122"/>
              </a:rPr>
              <a:t>MEM(1K×1B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×4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latin typeface="宋体" pitchFamily="2" charset="-122"/>
              </a:rPr>
              <a:t>  (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替代方案：</a:t>
            </a:r>
            <a:r>
              <a:rPr kumimoji="1" lang="en-US" altLang="zh-CN" sz="2200" b="1" dirty="0" smtClean="0">
                <a:latin typeface="宋体" pitchFamily="2" charset="-122"/>
              </a:rPr>
              <a:t>1K×4B</a:t>
            </a:r>
            <a:r>
              <a:rPr kumimoji="1" lang="zh-CN" altLang="en-US" sz="2200" b="1" dirty="0" smtClean="0">
                <a:latin typeface="宋体" pitchFamily="2" charset="-122"/>
              </a:rPr>
              <a:t>的单体</a:t>
            </a:r>
            <a:r>
              <a:rPr kumimoji="1" lang="en-US" altLang="zh-CN" sz="2200" b="1" dirty="0" smtClean="0">
                <a:latin typeface="宋体" pitchFamily="2" charset="-122"/>
              </a:rPr>
              <a:t>MEM)    </a:t>
            </a:r>
            <a:r>
              <a:rPr kumimoji="1" lang="zh-CN" altLang="en-US" b="1" dirty="0" smtClean="0">
                <a:latin typeface="宋体" pitchFamily="2" charset="-122"/>
              </a:rPr>
              <a:t>←访问粒度＝</a:t>
            </a:r>
            <a:r>
              <a:rPr kumimoji="1" lang="en-US" altLang="zh-CN" b="1" dirty="0" smtClean="0">
                <a:latin typeface="宋体" pitchFamily="2" charset="-122"/>
              </a:rPr>
              <a:t>1</a:t>
            </a:r>
            <a:r>
              <a:rPr kumimoji="1" lang="zh-CN" altLang="en-US" b="1" dirty="0">
                <a:latin typeface="宋体" pitchFamily="2" charset="-122"/>
              </a:rPr>
              <a:t>种</a:t>
            </a:r>
            <a:endParaRPr kumimoji="1" lang="en-US" altLang="zh-CN" b="1" dirty="0">
              <a:latin typeface="宋体" pitchFamily="2" charset="-122"/>
            </a:endParaRPr>
          </a:p>
        </p:txBody>
      </p:sp>
      <p:sp>
        <p:nvSpPr>
          <p:cNvPr id="31" name="Text Box 116"/>
          <p:cNvSpPr txBox="1">
            <a:spLocks noChangeArrowheads="1"/>
          </p:cNvSpPr>
          <p:nvPr/>
        </p:nvSpPr>
        <p:spPr bwMode="auto">
          <a:xfrm>
            <a:off x="2195736" y="1844824"/>
            <a:ext cx="621980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 同步</a:t>
            </a:r>
            <a:r>
              <a:rPr kumimoji="1" lang="en-US" altLang="zh-CN" sz="2400" b="1" dirty="0" smtClean="0">
                <a:latin typeface="宋体" pitchFamily="2" charset="-122"/>
              </a:rPr>
              <a:t>ROM/SRAM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smtClean="0">
                <a:latin typeface="宋体" pitchFamily="2" charset="-122"/>
              </a:rPr>
              <a:t>4KB</a:t>
            </a:r>
            <a:r>
              <a:rPr kumimoji="1" lang="zh-CN" altLang="en-US" sz="2400" b="1" dirty="0">
                <a:latin typeface="宋体" pitchFamily="2" charset="-122"/>
              </a:rPr>
              <a:t>容量</a:t>
            </a:r>
            <a:r>
              <a:rPr kumimoji="1" lang="zh-CN" altLang="en-US" sz="2400" b="1" dirty="0" smtClean="0">
                <a:latin typeface="宋体" pitchFamily="2" charset="-122"/>
              </a:rPr>
              <a:t>，直连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endParaRPr kumimoji="1"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每组</a:t>
            </a:r>
            <a:r>
              <a:rPr kumimoji="1" lang="en-US" altLang="zh-CN" sz="2400" b="1" dirty="0" smtClean="0">
                <a:latin typeface="+mn-ea"/>
              </a:rPr>
              <a:t>D</a:t>
            </a:r>
            <a:r>
              <a:rPr kumimoji="1" lang="zh-CN" altLang="en-US" sz="2400" b="1" dirty="0" smtClean="0">
                <a:latin typeface="+mn-ea"/>
              </a:rPr>
              <a:t>＝</a:t>
            </a:r>
            <a:r>
              <a:rPr kumimoji="1" lang="en-US" altLang="zh-CN" sz="2400" b="1" dirty="0" smtClean="0">
                <a:latin typeface="+mn-ea"/>
              </a:rPr>
              <a:t>32b</a:t>
            </a:r>
            <a:r>
              <a:rPr kumimoji="1" lang="zh-CN" altLang="en-US" sz="2400" b="1" dirty="0" smtClean="0">
                <a:latin typeface="+mn-ea"/>
              </a:rPr>
              <a:t>*</a:t>
            </a:r>
            <a:r>
              <a:rPr kumimoji="1" lang="en-US" altLang="zh-CN" sz="2400" b="1" dirty="0">
                <a:latin typeface="+mn-ea"/>
              </a:rPr>
              <a:t>2</a:t>
            </a:r>
            <a:r>
              <a:rPr kumimoji="1" lang="zh-CN" altLang="en-US" sz="2400" b="1" dirty="0" smtClean="0">
                <a:latin typeface="+mn-ea"/>
              </a:rPr>
              <a:t>、</a:t>
            </a:r>
            <a:r>
              <a:rPr kumimoji="1" lang="en-US" altLang="zh-CN" sz="2400" b="1" dirty="0" smtClean="0">
                <a:latin typeface="+mn-ea"/>
              </a:rPr>
              <a:t>A</a:t>
            </a:r>
            <a:r>
              <a:rPr kumimoji="1" lang="zh-CN" altLang="en-US" sz="2400" b="1" dirty="0" smtClean="0">
                <a:latin typeface="+mn-ea"/>
              </a:rPr>
              <a:t>＝</a:t>
            </a:r>
            <a:r>
              <a:rPr kumimoji="1" lang="en-US" altLang="zh-CN" sz="2400" b="1" dirty="0" smtClean="0">
                <a:latin typeface="+mn-ea"/>
              </a:rPr>
              <a:t>30b</a:t>
            </a:r>
            <a:r>
              <a:rPr kumimoji="1" lang="zh-CN" altLang="en-US" sz="2400" b="1" dirty="0" smtClean="0">
                <a:latin typeface="+mn-ea"/>
              </a:rPr>
              <a:t>、</a:t>
            </a:r>
            <a:r>
              <a:rPr kumimoji="1" lang="en-US" altLang="zh-CN" sz="2400" b="1" dirty="0" smtClean="0">
                <a:latin typeface="+mn-ea"/>
              </a:rPr>
              <a:t>C</a:t>
            </a:r>
            <a:r>
              <a:rPr kumimoji="1" lang="zh-CN" altLang="en-US" sz="2400" b="1" dirty="0" smtClean="0">
                <a:latin typeface="+mn-ea"/>
              </a:rPr>
              <a:t>＝</a:t>
            </a:r>
            <a:r>
              <a:rPr kumimoji="1" lang="en-US" altLang="zh-CN" sz="2400" b="1" dirty="0" smtClean="0">
                <a:latin typeface="+mn-ea"/>
              </a:rPr>
              <a:t>Rd/</a:t>
            </a:r>
            <a:r>
              <a:rPr kumimoji="1" lang="en-US" altLang="zh-CN" sz="2400" b="1" dirty="0" err="1" smtClean="0">
                <a:latin typeface="+mn-ea"/>
              </a:rPr>
              <a:t>Wr</a:t>
            </a:r>
            <a:r>
              <a:rPr kumimoji="1" lang="en-US" altLang="zh-CN" sz="2400" b="1" dirty="0" smtClean="0">
                <a:latin typeface="+mn-ea"/>
              </a:rPr>
              <a:t>/</a:t>
            </a:r>
            <a:r>
              <a:rPr kumimoji="1" lang="en-US" altLang="zh-CN" sz="2400" b="1" dirty="0" err="1" smtClean="0">
                <a:latin typeface="+mn-ea"/>
              </a:rPr>
              <a:t>Clk</a:t>
            </a:r>
            <a:r>
              <a:rPr kumimoji="1" lang="zh-CN" altLang="en-US" sz="2400" b="1" dirty="0" smtClean="0">
                <a:latin typeface="+mn-ea"/>
              </a:rPr>
              <a:t>，</a:t>
            </a:r>
            <a:endParaRPr kumimoji="1"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+mn-ea"/>
              </a:rPr>
              <a:t>常规传输模式，操作时延＜</a:t>
            </a:r>
            <a:r>
              <a:rPr kumimoji="1" lang="en-US" altLang="zh-CN" sz="2400" b="1" dirty="0" smtClean="0">
                <a:latin typeface="+mn-ea"/>
              </a:rPr>
              <a:t>0.5CLK</a:t>
            </a:r>
            <a:r>
              <a:rPr kumimoji="1" lang="en-US" altLang="zh-CN" b="1" dirty="0" smtClean="0">
                <a:latin typeface="+mn-ea"/>
              </a:rPr>
              <a:t>(</a:t>
            </a:r>
            <a:r>
              <a:rPr kumimoji="1" lang="zh-CN" altLang="en-US" b="1" dirty="0" smtClean="0">
                <a:latin typeface="+mn-ea"/>
              </a:rPr>
              <a:t>无需协议</a:t>
            </a:r>
            <a:r>
              <a:rPr kumimoji="1" lang="en-US" altLang="zh-CN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4K×1B</a:t>
            </a:r>
            <a:r>
              <a:rPr kumimoji="1" lang="zh-CN" altLang="en-US" sz="2400" b="1" dirty="0">
                <a:latin typeface="宋体" pitchFamily="2" charset="-122"/>
              </a:rPr>
              <a:t>同步</a:t>
            </a:r>
            <a:r>
              <a:rPr kumimoji="1" lang="en-US" altLang="zh-CN" sz="2400" b="1" dirty="0">
                <a:latin typeface="宋体" pitchFamily="2" charset="-122"/>
              </a:rPr>
              <a:t>ROM/SRAM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D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>
                <a:latin typeface="宋体" pitchFamily="2" charset="-122"/>
              </a:rPr>
              <a:t>32b(</a:t>
            </a:r>
            <a:r>
              <a:rPr kumimoji="1" lang="zh-CN" altLang="en-US" sz="2400" b="1" dirty="0">
                <a:latin typeface="宋体" pitchFamily="2" charset="-122"/>
              </a:rPr>
              <a:t>单向</a:t>
            </a:r>
            <a:r>
              <a:rPr kumimoji="1" lang="en-US" altLang="zh-CN" sz="2400" b="1" dirty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；</a:t>
            </a: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常规</a:t>
            </a:r>
            <a:r>
              <a:rPr kumimoji="1" lang="zh-CN" altLang="en-US" sz="2400" b="1" dirty="0">
                <a:latin typeface="宋体" pitchFamily="2" charset="-122"/>
              </a:rPr>
              <a:t>传输方式，访问粒度＝</a:t>
            </a:r>
            <a:r>
              <a:rPr kumimoji="1" lang="en-US" altLang="zh-CN" sz="2400" b="1" dirty="0">
                <a:latin typeface="宋体" pitchFamily="2" charset="-122"/>
              </a:rPr>
              <a:t>32b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T</a:t>
            </a:r>
            <a:r>
              <a:rPr kumimoji="1" lang="en-US" altLang="zh-CN" sz="2400" b="1" baseline="-18000" dirty="0">
                <a:latin typeface="宋体" pitchFamily="2" charset="-122"/>
              </a:rPr>
              <a:t>A</a:t>
            </a:r>
            <a:r>
              <a:rPr kumimoji="1" lang="zh-CN" altLang="en-US" sz="2400" b="1" dirty="0">
                <a:latin typeface="宋体" pitchFamily="2" charset="-122"/>
              </a:rPr>
              <a:t>＜</a:t>
            </a:r>
            <a:r>
              <a:rPr kumimoji="1" lang="en-US" altLang="zh-CN" sz="2400" b="1" dirty="0">
                <a:latin typeface="宋体" pitchFamily="2" charset="-122"/>
              </a:rPr>
              <a:t>0.5CLK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64088" y="6237312"/>
            <a:ext cx="2675098" cy="462969"/>
            <a:chOff x="5364088" y="6237312"/>
            <a:chExt cx="2675098" cy="462969"/>
          </a:xfrm>
        </p:grpSpPr>
        <p:sp>
          <p:nvSpPr>
            <p:cNvPr id="14" name="Text Box 237"/>
            <p:cNvSpPr txBox="1">
              <a:spLocks noChangeArrowheads="1"/>
            </p:cNvSpPr>
            <p:nvPr/>
          </p:nvSpPr>
          <p:spPr bwMode="auto">
            <a:xfrm>
              <a:off x="6804248" y="6237312"/>
              <a:ext cx="1234938" cy="288032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78 56 34 12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113242" y="6237312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751154" y="6245696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0"/>
              <a:endCxn id="14" idx="2"/>
            </p:cNvCxnSpPr>
            <p:nvPr/>
          </p:nvCxnSpPr>
          <p:spPr>
            <a:xfrm>
              <a:off x="7421717" y="6237312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37"/>
            <p:cNvSpPr txBox="1">
              <a:spLocks noChangeArrowheads="1"/>
            </p:cNvSpPr>
            <p:nvPr/>
          </p:nvSpPr>
          <p:spPr bwMode="auto">
            <a:xfrm>
              <a:off x="6804248" y="6533728"/>
              <a:ext cx="1234938" cy="16655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rgbClr val="CC6600"/>
                  </a:solidFill>
                  <a:latin typeface="宋体" pitchFamily="2" charset="-122"/>
                </a:rPr>
                <a:t>3#</a:t>
              </a:r>
              <a:r>
                <a:rPr lang="en-US" altLang="zh-CN" sz="1100" b="1" dirty="0" smtClean="0">
                  <a:solidFill>
                    <a:srgbClr val="CC6600"/>
                  </a:solidFill>
                  <a:latin typeface="宋体" pitchFamily="2" charset="-122"/>
                </a:rPr>
                <a:t>  </a:t>
              </a:r>
              <a:r>
                <a:rPr lang="en-US" altLang="zh-CN" sz="1400" b="1" dirty="0" smtClean="0">
                  <a:solidFill>
                    <a:srgbClr val="CC6600"/>
                  </a:solidFill>
                  <a:latin typeface="宋体" pitchFamily="2" charset="-122"/>
                </a:rPr>
                <a:t>2#</a:t>
              </a:r>
              <a:r>
                <a:rPr lang="en-US" altLang="zh-CN" sz="1100" b="1" dirty="0" smtClean="0">
                  <a:solidFill>
                    <a:srgbClr val="CC6600"/>
                  </a:solidFill>
                  <a:latin typeface="宋体" pitchFamily="2" charset="-122"/>
                </a:rPr>
                <a:t>  </a:t>
              </a:r>
              <a:r>
                <a:rPr lang="en-US" altLang="zh-CN" sz="1400" b="1" dirty="0" smtClean="0">
                  <a:solidFill>
                    <a:srgbClr val="CC6600"/>
                  </a:solidFill>
                  <a:latin typeface="宋体" pitchFamily="2" charset="-122"/>
                </a:rPr>
                <a:t>1#</a:t>
              </a:r>
              <a:r>
                <a:rPr lang="en-US" altLang="zh-CN" sz="1100" b="1" dirty="0" smtClean="0">
                  <a:solidFill>
                    <a:srgbClr val="CC6600"/>
                  </a:solidFill>
                  <a:latin typeface="宋体" pitchFamily="2" charset="-122"/>
                </a:rPr>
                <a:t>  </a:t>
              </a:r>
              <a:r>
                <a:rPr lang="en-US" altLang="zh-CN" sz="1400" b="1" dirty="0" smtClean="0">
                  <a:solidFill>
                    <a:srgbClr val="CC6600"/>
                  </a:solidFill>
                  <a:latin typeface="宋体" pitchFamily="2" charset="-122"/>
                </a:rPr>
                <a:t>0#</a:t>
              </a:r>
              <a:endParaRPr lang="zh-CN" altLang="en-US" sz="1400" b="1" dirty="0">
                <a:solidFill>
                  <a:srgbClr val="CC6600"/>
                </a:solidFill>
                <a:latin typeface="宋体" pitchFamily="2" charset="-122"/>
              </a:endParaRPr>
            </a:p>
          </p:txBody>
        </p:sp>
        <p:sp>
          <p:nvSpPr>
            <p:cNvPr id="21" name="Text Box 237"/>
            <p:cNvSpPr txBox="1">
              <a:spLocks noChangeArrowheads="1"/>
            </p:cNvSpPr>
            <p:nvPr/>
          </p:nvSpPr>
          <p:spPr bwMode="auto">
            <a:xfrm>
              <a:off x="5364088" y="6237312"/>
              <a:ext cx="1162930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值</a:t>
              </a:r>
              <a:r>
                <a:rPr lang="en-US" altLang="zh-CN" sz="1600" b="1" dirty="0" smtClean="0">
                  <a:latin typeface="宋体" pitchFamily="2" charset="-122"/>
                </a:rPr>
                <a:t>12345678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" name="左右箭头 3"/>
            <p:cNvSpPr/>
            <p:nvPr/>
          </p:nvSpPr>
          <p:spPr>
            <a:xfrm>
              <a:off x="6516216" y="6308675"/>
              <a:ext cx="238088" cy="143768"/>
            </a:xfrm>
            <a:prstGeom prst="leftRightArrow">
              <a:avLst>
                <a:gd name="adj1" fmla="val 43765"/>
                <a:gd name="adj2" fmla="val 50000"/>
              </a:avLst>
            </a:prstGeom>
            <a:noFill/>
            <a:ln w="12700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0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2" y="1412776"/>
            <a:ext cx="878522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*连接电路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CPU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的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BIU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接口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zh-CN" altLang="en-US" sz="2400" b="1" dirty="0" smtClean="0">
                <a:latin typeface="宋体" pitchFamily="2" charset="-122"/>
              </a:rPr>
              <a:t>地址</a:t>
            </a:r>
            <a:r>
              <a:rPr kumimoji="1" lang="en-US" altLang="zh-CN" sz="2400" b="1" dirty="0" smtClean="0">
                <a:latin typeface="宋体" pitchFamily="2" charset="-122"/>
              </a:rPr>
              <a:t>=30</a:t>
            </a:r>
            <a:r>
              <a:rPr kumimoji="1" lang="en-US" altLang="zh-CN" sz="2400" b="1" dirty="0">
                <a:latin typeface="宋体" pitchFamily="2" charset="-122"/>
              </a:rPr>
              <a:t>b</a:t>
            </a:r>
            <a:r>
              <a:rPr kumimoji="1" lang="zh-CN" altLang="en-US" sz="2400" b="1" dirty="0" smtClean="0">
                <a:latin typeface="宋体" pitchFamily="2" charset="-122"/>
              </a:rPr>
              <a:t>、数据</a:t>
            </a:r>
            <a:r>
              <a:rPr kumimoji="1" lang="en-US" altLang="zh-CN" sz="2400" b="1" dirty="0" smtClean="0">
                <a:latin typeface="宋体" pitchFamily="2" charset="-122"/>
              </a:rPr>
              <a:t>=32b*2</a:t>
            </a:r>
            <a:r>
              <a:rPr kumimoji="1" lang="zh-CN" altLang="en-US" sz="2400" b="1" dirty="0" smtClean="0">
                <a:latin typeface="宋体" pitchFamily="2" charset="-122"/>
              </a:rPr>
              <a:t>、控制</a:t>
            </a:r>
            <a:r>
              <a:rPr kumimoji="1" lang="en-US" altLang="zh-CN" sz="2400" b="1" dirty="0" smtClean="0">
                <a:latin typeface="宋体" pitchFamily="2" charset="-122"/>
              </a:rPr>
              <a:t>=3b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en-US" altLang="zh-CN" b="1" dirty="0" err="1" smtClean="0">
                <a:latin typeface="宋体" pitchFamily="2" charset="-122"/>
              </a:rPr>
              <a:t>Wr</a:t>
            </a:r>
            <a:r>
              <a:rPr kumimoji="1" lang="en-US" altLang="zh-CN" b="1" dirty="0" smtClean="0">
                <a:latin typeface="宋体" pitchFamily="2" charset="-122"/>
              </a:rPr>
              <a:t>/Rd/</a:t>
            </a:r>
            <a:r>
              <a:rPr kumimoji="1" lang="en-US" altLang="zh-CN" b="1" dirty="0" err="1" smtClean="0">
                <a:latin typeface="宋体" pitchFamily="2" charset="-122"/>
              </a:rPr>
              <a:t>Clk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IMEM/DMEM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接口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r>
              <a:rPr kumimoji="1" lang="zh-CN" altLang="en-US" sz="2400" b="1" dirty="0" smtClean="0">
                <a:latin typeface="宋体" pitchFamily="2" charset="-122"/>
              </a:rPr>
              <a:t>地址</a:t>
            </a:r>
            <a:r>
              <a:rPr kumimoji="1" lang="en-US" altLang="zh-CN" sz="2400" b="1" dirty="0" smtClean="0">
                <a:latin typeface="宋体" pitchFamily="2" charset="-122"/>
              </a:rPr>
              <a:t>=10</a:t>
            </a:r>
            <a:r>
              <a:rPr kumimoji="1" lang="en-US" altLang="zh-CN" sz="2400" b="1" dirty="0">
                <a:latin typeface="宋体" pitchFamily="2" charset="-122"/>
              </a:rPr>
              <a:t>b</a:t>
            </a:r>
            <a:r>
              <a:rPr kumimoji="1" lang="zh-CN" altLang="en-US" sz="2400" b="1" dirty="0">
                <a:latin typeface="宋体" pitchFamily="2" charset="-122"/>
              </a:rPr>
              <a:t>、数据</a:t>
            </a:r>
            <a:r>
              <a:rPr kumimoji="1" lang="en-US" altLang="zh-CN" sz="2400" b="1" dirty="0" smtClean="0">
                <a:latin typeface="宋体" pitchFamily="2" charset="-122"/>
              </a:rPr>
              <a:t>=32b</a:t>
            </a:r>
            <a:r>
              <a:rPr kumimoji="1" lang="zh-CN" altLang="en-US" sz="2400" b="1" dirty="0"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latin typeface="宋体" pitchFamily="2" charset="-122"/>
              </a:rPr>
              <a:t>控制</a:t>
            </a:r>
            <a:r>
              <a:rPr kumimoji="1" lang="en-US" altLang="zh-CN" sz="2400" b="1" dirty="0" smtClean="0">
                <a:latin typeface="宋体" pitchFamily="2" charset="-122"/>
              </a:rPr>
              <a:t>=2~3b</a:t>
            </a:r>
            <a:r>
              <a:rPr kumimoji="1" lang="en-US" altLang="zh-CN" sz="2000" b="1" dirty="0" smtClean="0">
                <a:latin typeface="宋体" pitchFamily="2" charset="-122"/>
              </a:rPr>
              <a:t>(CS/</a:t>
            </a:r>
            <a:r>
              <a:rPr kumimoji="1" lang="en-US" altLang="zh-CN" sz="2000" b="1" dirty="0" err="1" smtClean="0">
                <a:latin typeface="宋体" pitchFamily="2" charset="-122"/>
              </a:rPr>
              <a:t>Clk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内部逻辑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、主存连接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1979712" y="2945270"/>
            <a:ext cx="5832648" cy="1015222"/>
            <a:chOff x="1475656" y="2225190"/>
            <a:chExt cx="5832648" cy="1015222"/>
          </a:xfrm>
        </p:grpSpPr>
        <p:sp>
          <p:nvSpPr>
            <p:cNvPr id="30" name="Text Box 237"/>
            <p:cNvSpPr txBox="1">
              <a:spLocks noChangeArrowheads="1"/>
            </p:cNvSpPr>
            <p:nvPr/>
          </p:nvSpPr>
          <p:spPr bwMode="auto">
            <a:xfrm>
              <a:off x="6660232" y="2232412"/>
              <a:ext cx="648072" cy="10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80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DMEM</a:t>
              </a:r>
            </a:p>
            <a:p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WE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400" b="1" dirty="0" err="1" smtClean="0">
                  <a:latin typeface="宋体" pitchFamily="2" charset="-122"/>
                </a:rPr>
                <a:t>Clk</a:t>
              </a:r>
              <a:endParaRPr lang="en-US" altLang="zh-CN" sz="1400" b="1" dirty="0" smtClean="0">
                <a:latin typeface="宋体" pitchFamily="2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6012160" y="2426770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>
            <a:xfrm>
              <a:off x="6228184" y="2391684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6012160" y="2858818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6012160" y="3002834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12160" y="3146850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6012160" y="2642794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6012160" y="271480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237"/>
            <p:cNvSpPr txBox="1">
              <a:spLocks noChangeArrowheads="1"/>
            </p:cNvSpPr>
            <p:nvPr/>
          </p:nvSpPr>
          <p:spPr bwMode="auto">
            <a:xfrm>
              <a:off x="1475656" y="2232412"/>
              <a:ext cx="648072" cy="10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80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IMEM</a:t>
              </a:r>
            </a:p>
            <a:p>
              <a:pPr algn="r"/>
              <a:r>
                <a:rPr lang="en-US" altLang="zh-CN" sz="1400" b="1" dirty="0" smtClean="0">
                  <a:latin typeface="宋体" pitchFamily="2" charset="-122"/>
                </a:rPr>
                <a:t>CS</a:t>
              </a:r>
            </a:p>
            <a:p>
              <a:pPr algn="r">
                <a:lnSpc>
                  <a:spcPct val="70000"/>
                </a:lnSpc>
              </a:pPr>
              <a:endParaRPr lang="en-US" altLang="zh-CN" sz="1400" b="1" dirty="0">
                <a:latin typeface="宋体" pitchFamily="2" charset="-122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 err="1" smtClean="0">
                  <a:latin typeface="宋体" pitchFamily="2" charset="-122"/>
                </a:rPr>
                <a:t>Clk</a:t>
              </a:r>
              <a:endParaRPr lang="en-US" altLang="zh-CN" sz="1400" b="1" dirty="0" smtClean="0">
                <a:latin typeface="宋体" pitchFamily="2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 flipH="1">
              <a:off x="2112545" y="2426770"/>
              <a:ext cx="6592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123728" y="2642794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2123728" y="2858818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H="1">
              <a:off x="2123728" y="3146850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>
            <a:xfrm>
              <a:off x="2339752" y="2399062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6228184" y="2225190"/>
              <a:ext cx="216024" cy="207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10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2339752" y="2232412"/>
              <a:ext cx="216024" cy="20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10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552705" y="2924944"/>
            <a:ext cx="2675479" cy="1590058"/>
            <a:chOff x="3048649" y="2204864"/>
            <a:chExt cx="2675479" cy="1590058"/>
          </a:xfrm>
        </p:grpSpPr>
        <p:cxnSp>
          <p:nvCxnSpPr>
            <p:cNvPr id="49" name="直接箭头连接符 48"/>
            <p:cNvCxnSpPr/>
            <p:nvPr/>
          </p:nvCxnSpPr>
          <p:spPr bwMode="auto">
            <a:xfrm>
              <a:off x="5076056" y="2426770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320"/>
            <p:cNvSpPr txBox="1">
              <a:spLocks noChangeArrowheads="1"/>
            </p:cNvSpPr>
            <p:nvPr/>
          </p:nvSpPr>
          <p:spPr bwMode="auto">
            <a:xfrm>
              <a:off x="5292080" y="2232412"/>
              <a:ext cx="216024" cy="194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30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92080" y="2391684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7"/>
            <p:cNvSpPr txBox="1">
              <a:spLocks noChangeArrowheads="1"/>
            </p:cNvSpPr>
            <p:nvPr/>
          </p:nvSpPr>
          <p:spPr bwMode="auto">
            <a:xfrm>
              <a:off x="3467058" y="3506890"/>
              <a:ext cx="1825022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时钟信号产生器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5076056" y="3002834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5076056" y="3074842"/>
              <a:ext cx="63688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5076056" y="3146850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5076056" y="2642794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5076056" y="271480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矩形 92"/>
            <p:cNvSpPr/>
            <p:nvPr/>
          </p:nvSpPr>
          <p:spPr>
            <a:xfrm>
              <a:off x="3707904" y="2204864"/>
              <a:ext cx="1368152" cy="101399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CPU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Text Box 237"/>
            <p:cNvSpPr txBox="1">
              <a:spLocks noChangeArrowheads="1"/>
            </p:cNvSpPr>
            <p:nvPr/>
          </p:nvSpPr>
          <p:spPr bwMode="auto">
            <a:xfrm>
              <a:off x="4788024" y="2204864"/>
              <a:ext cx="288032" cy="101399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6" name="Text Box 237"/>
            <p:cNvSpPr txBox="1">
              <a:spLocks noChangeArrowheads="1"/>
            </p:cNvSpPr>
            <p:nvPr/>
          </p:nvSpPr>
          <p:spPr bwMode="auto">
            <a:xfrm>
              <a:off x="3707904" y="2204864"/>
              <a:ext cx="288032" cy="101399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H="1">
              <a:off x="3048649" y="2426770"/>
              <a:ext cx="6592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3059832" y="2642794"/>
              <a:ext cx="63689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3059832" y="3002834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>
              <a:off x="3059832" y="307484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>
              <a:off x="3059832" y="3146850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3275856" y="2399062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3275856" y="2232412"/>
              <a:ext cx="216024" cy="20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30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4139952" y="321885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4644008" y="321885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7" name="Text Box 320"/>
            <p:cNvSpPr txBox="1">
              <a:spLocks noChangeArrowheads="1"/>
            </p:cNvSpPr>
            <p:nvPr/>
          </p:nvSpPr>
          <p:spPr bwMode="auto">
            <a:xfrm>
              <a:off x="4139952" y="3290866"/>
              <a:ext cx="1185245" cy="18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CLK  Reset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275856" y="2609204"/>
              <a:ext cx="72008" cy="5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 Box 320"/>
            <p:cNvSpPr txBox="1">
              <a:spLocks noChangeArrowheads="1"/>
            </p:cNvSpPr>
            <p:nvPr/>
          </p:nvSpPr>
          <p:spPr bwMode="auto">
            <a:xfrm>
              <a:off x="3275856" y="2454928"/>
              <a:ext cx="216024" cy="193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32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</p:grpSp>
      <p:sp>
        <p:nvSpPr>
          <p:cNvPr id="142" name="Text Box 116"/>
          <p:cNvSpPr txBox="1">
            <a:spLocks noChangeArrowheads="1"/>
          </p:cNvSpPr>
          <p:nvPr/>
        </p:nvSpPr>
        <p:spPr bwMode="auto">
          <a:xfrm>
            <a:off x="2267744" y="4507451"/>
            <a:ext cx="6624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自行设计</a:t>
            </a:r>
            <a:r>
              <a:rPr kumimoji="1" lang="en-US" altLang="zh-CN" sz="2400" b="1" dirty="0" smtClean="0">
                <a:latin typeface="宋体" pitchFamily="2" charset="-122"/>
              </a:rPr>
              <a:t>(</a:t>
            </a:r>
            <a:r>
              <a:rPr kumimoji="1" lang="zh-CN" altLang="en-US" sz="2400" b="1" dirty="0" smtClean="0">
                <a:latin typeface="宋体" pitchFamily="2" charset="-122"/>
              </a:rPr>
              <a:t>很简单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kumimoji="1" lang="zh-CN" altLang="en-US" sz="2000" b="1" dirty="0" smtClean="0">
                <a:latin typeface="宋体" pitchFamily="2" charset="-122"/>
              </a:rPr>
              <a:t>主存的时钟信号来自于</a:t>
            </a:r>
            <a:r>
              <a:rPr kumimoji="1" lang="en-US" altLang="zh-CN" sz="2000" b="1" dirty="0" smtClean="0">
                <a:latin typeface="宋体" pitchFamily="2" charset="-122"/>
              </a:rPr>
              <a:t>CPU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主</a:t>
            </a:r>
            <a:r>
              <a:rPr kumimoji="1" lang="en-US" altLang="zh-CN" b="1" dirty="0" smtClean="0">
                <a:latin typeface="宋体" pitchFamily="2" charset="-122"/>
              </a:rPr>
              <a:t>-</a:t>
            </a:r>
            <a:r>
              <a:rPr kumimoji="1" lang="zh-CN" altLang="en-US" b="1" dirty="0" smtClean="0">
                <a:latin typeface="宋体" pitchFamily="2" charset="-122"/>
              </a:rPr>
              <a:t>从设备间统一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145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*连接方法：</a:t>
            </a:r>
            <a:r>
              <a:rPr kumimoji="1" lang="zh-CN" altLang="en-US" sz="2400" b="1" dirty="0" smtClean="0">
                <a:latin typeface="宋体" pitchFamily="2" charset="-122"/>
              </a:rPr>
              <a:t>基于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r>
              <a:rPr kumimoji="1" lang="zh-CN" altLang="en-US" sz="2400" b="1" dirty="0" smtClean="0">
                <a:latin typeface="宋体" pitchFamily="2" charset="-122"/>
              </a:rPr>
              <a:t>、主存的引脚信号，设计连接电路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64674" y="2937426"/>
            <a:ext cx="3251542" cy="1001512"/>
            <a:chOff x="2976642" y="2865418"/>
            <a:chExt cx="3251542" cy="1001512"/>
          </a:xfrm>
        </p:grpSpPr>
        <p:sp>
          <p:nvSpPr>
            <p:cNvPr id="59" name="Text Box 238"/>
            <p:cNvSpPr txBox="1">
              <a:spLocks noChangeArrowheads="1"/>
            </p:cNvSpPr>
            <p:nvPr/>
          </p:nvSpPr>
          <p:spPr bwMode="auto">
            <a:xfrm>
              <a:off x="5928970" y="2873262"/>
              <a:ext cx="299214" cy="99366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连接电路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238"/>
            <p:cNvSpPr txBox="1">
              <a:spLocks noChangeArrowheads="1"/>
            </p:cNvSpPr>
            <p:nvPr/>
          </p:nvSpPr>
          <p:spPr bwMode="auto">
            <a:xfrm>
              <a:off x="2976642" y="2865418"/>
              <a:ext cx="299214" cy="99366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连接电路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31640" y="3897096"/>
            <a:ext cx="3276208" cy="540016"/>
            <a:chOff x="1043608" y="3825088"/>
            <a:chExt cx="3276208" cy="540016"/>
          </a:xfrm>
        </p:grpSpPr>
        <p:cxnSp>
          <p:nvCxnSpPr>
            <p:cNvPr id="64" name="直接箭头连接符 63"/>
            <p:cNvCxnSpPr>
              <a:stCxn id="72" idx="3"/>
            </p:cNvCxnSpPr>
            <p:nvPr/>
          </p:nvCxnSpPr>
          <p:spPr bwMode="auto">
            <a:xfrm flipV="1">
              <a:off x="2669380" y="4008006"/>
              <a:ext cx="1650436" cy="2130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66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箭头连接符 64"/>
            <p:cNvCxnSpPr>
              <a:stCxn id="72" idx="3"/>
            </p:cNvCxnSpPr>
            <p:nvPr/>
          </p:nvCxnSpPr>
          <p:spPr bwMode="auto">
            <a:xfrm flipV="1">
              <a:off x="2669380" y="3825088"/>
              <a:ext cx="1038524" cy="39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66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237"/>
            <p:cNvSpPr txBox="1">
              <a:spLocks noChangeArrowheads="1"/>
            </p:cNvSpPr>
            <p:nvPr/>
          </p:nvSpPr>
          <p:spPr bwMode="auto">
            <a:xfrm>
              <a:off x="1043608" y="4077072"/>
              <a:ext cx="1625772" cy="288032"/>
            </a:xfrm>
            <a:prstGeom prst="rect">
              <a:avLst/>
            </a:prstGeom>
            <a:noFill/>
            <a:ln w="12700">
              <a:solidFill>
                <a:srgbClr val="CC6600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频率不一定相同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§6 MIPS32</a:t>
            </a:r>
            <a:r>
              <a:rPr lang="zh-CN" altLang="en-US" sz="3200" b="1" dirty="0" smtClean="0">
                <a:latin typeface="+mn-ea"/>
                <a:ea typeface="+mn-ea"/>
              </a:rPr>
              <a:t>多周期</a:t>
            </a:r>
            <a:r>
              <a:rPr lang="en-US" altLang="zh-CN" sz="3200" b="1" dirty="0" smtClean="0">
                <a:latin typeface="+mn-ea"/>
                <a:ea typeface="+mn-ea"/>
              </a:rPr>
              <a:t>CPU</a:t>
            </a:r>
            <a:r>
              <a:rPr lang="zh-CN" altLang="en-US" sz="3200" b="1" dirty="0" smtClean="0">
                <a:latin typeface="+mn-ea"/>
                <a:ea typeface="+mn-ea"/>
              </a:rPr>
              <a:t>设计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41277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、需求分析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179513" y="1874441"/>
            <a:ext cx="2664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*设计需求分析：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*指令系统分析：</a:t>
            </a:r>
            <a:endParaRPr kumimoji="1" lang="zh-CN" altLang="en-US" sz="2400" b="1" dirty="0" smtClean="0">
              <a:latin typeface="宋体" pitchFamily="2" charset="-122"/>
            </a:endParaRPr>
          </a:p>
        </p:txBody>
      </p:sp>
      <p:sp>
        <p:nvSpPr>
          <p:cNvPr id="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79512" y="292494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二、总体设计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3408526"/>
            <a:ext cx="3456384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*模块划分：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*数据通路总体设计：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指令部件组织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BIU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附加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REG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组织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总体设计：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" name="Text Box 116"/>
          <p:cNvSpPr txBox="1">
            <a:spLocks noChangeArrowheads="1"/>
          </p:cNvSpPr>
          <p:nvPr/>
        </p:nvSpPr>
        <p:spPr bwMode="auto">
          <a:xfrm>
            <a:off x="2627784" y="1874441"/>
            <a:ext cx="63368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               </a:t>
            </a:r>
            <a:r>
              <a:rPr kumimoji="1" lang="zh-CN" altLang="en-US" b="1" dirty="0" smtClean="0">
                <a:latin typeface="宋体" pitchFamily="2" charset="-122"/>
              </a:rPr>
              <a:t>←</a:t>
            </a:r>
            <a:r>
              <a:rPr kumimoji="1" lang="zh-CN" altLang="en-US" b="1" dirty="0">
                <a:latin typeface="宋体" pitchFamily="2" charset="-122"/>
              </a:rPr>
              <a:t>与指令周期</a:t>
            </a:r>
            <a:r>
              <a:rPr kumimoji="1" lang="zh-CN" altLang="en-US" b="1" dirty="0" smtClean="0">
                <a:latin typeface="宋体" pitchFamily="2" charset="-122"/>
              </a:rPr>
              <a:t>无关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   </a:t>
            </a: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        </a:t>
            </a:r>
            <a:r>
              <a:rPr kumimoji="1" lang="zh-CN" altLang="en-US" b="1" dirty="0" smtClean="0">
                <a:latin typeface="宋体" pitchFamily="2" charset="-122"/>
              </a:rPr>
              <a:t>←与指令周期无关</a:t>
            </a:r>
            <a:endParaRPr kumimoji="1"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2051720" y="3405709"/>
            <a:ext cx="6912893" cy="319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              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        大多同单周期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下列不同</a:t>
            </a:r>
            <a:r>
              <a:rPr kumimoji="1" lang="en-US" altLang="zh-CN" b="1" dirty="0">
                <a:latin typeface="宋体" pitchFamily="2" charset="-122"/>
              </a:rPr>
              <a:t>[</a:t>
            </a:r>
            <a:r>
              <a:rPr kumimoji="1" lang="zh-CN" altLang="en-US" b="1" dirty="0" smtClean="0">
                <a:latin typeface="宋体" pitchFamily="2" charset="-122"/>
              </a:rPr>
              <a:t>～指令周期</a:t>
            </a:r>
            <a:r>
              <a:rPr kumimoji="1" lang="en-US" altLang="zh-CN" b="1" dirty="0" smtClean="0">
                <a:latin typeface="宋体" pitchFamily="2" charset="-122"/>
              </a:rPr>
              <a:t>])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      PC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有复位功能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IR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应含</a:t>
            </a:r>
            <a:r>
              <a:rPr lang="en-US" altLang="zh-CN" sz="24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MAR/MDR</a:t>
            </a:r>
            <a:r>
              <a:rPr lang="zh-CN" altLang="en-US" sz="2400" b="1" dirty="0" smtClean="0">
                <a:latin typeface="+mn-ea"/>
                <a:cs typeface="Arial Unicode MS" panose="020B0604020202020204" pitchFamily="34" charset="-122"/>
              </a:rPr>
              <a:t>，数据</a:t>
            </a:r>
            <a:r>
              <a:rPr lang="zh-CN" altLang="en-US" sz="2400" b="1" dirty="0">
                <a:latin typeface="+mn-ea"/>
                <a:cs typeface="Arial Unicode MS" panose="020B0604020202020204" pitchFamily="34" charset="-122"/>
              </a:rPr>
              <a:t>转换</a:t>
            </a:r>
            <a:r>
              <a:rPr lang="zh-CN" altLang="en-US" sz="2400" b="1" dirty="0" smtClean="0">
                <a:latin typeface="+mn-ea"/>
                <a:cs typeface="Arial Unicode MS" panose="020B0604020202020204" pitchFamily="34" charset="-122"/>
              </a:rPr>
              <a:t>电路， </a:t>
            </a:r>
            <a:r>
              <a:rPr lang="zh-CN" altLang="en-US" sz="2400" b="1" dirty="0">
                <a:latin typeface="+mn-ea"/>
                <a:cs typeface="Arial Unicode MS" panose="020B0604020202020204" pitchFamily="34" charset="-122"/>
              </a:rPr>
              <a:t>缺省总线</a:t>
            </a:r>
            <a:r>
              <a:rPr lang="zh-CN" altLang="en-US" sz="2400" b="1" dirty="0" smtClean="0">
                <a:latin typeface="+mn-ea"/>
                <a:cs typeface="Arial Unicode MS" panose="020B0604020202020204" pitchFamily="34" charset="-122"/>
              </a:rPr>
              <a:t>逻辑</a:t>
            </a:r>
            <a:endParaRPr lang="en-US" altLang="zh-CN" sz="2400" b="1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保存</a:t>
            </a:r>
            <a:r>
              <a:rPr kumimoji="1"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其他周期需使用的</a:t>
            </a:r>
            <a:r>
              <a:rPr lang="en-US" altLang="zh-CN" sz="2400" dirty="0" err="1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990099"/>
                </a:solidFill>
                <a:latin typeface="+mn-ea"/>
              </a:rPr>
              <a:t>OP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结果</a:t>
            </a:r>
            <a:endParaRPr lang="en-US" altLang="zh-CN" sz="2400" b="1" dirty="0" smtClean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400" b="1" dirty="0" smtClean="0">
                <a:latin typeface="+mn-ea"/>
              </a:rPr>
              <a:t>  ID</a:t>
            </a:r>
            <a:r>
              <a:rPr kumimoji="1" lang="zh-CN" altLang="en-US" sz="2400" b="1" dirty="0" smtClean="0">
                <a:latin typeface="+mn-ea"/>
              </a:rPr>
              <a:t>同单周期</a:t>
            </a:r>
            <a:r>
              <a:rPr kumimoji="1" lang="en-US" altLang="zh-CN" sz="2400" b="1" dirty="0" smtClean="0">
                <a:latin typeface="+mn-ea"/>
              </a:rPr>
              <a:t>CPU</a:t>
            </a:r>
            <a:r>
              <a:rPr kumimoji="1" lang="zh-CN" altLang="en-US" sz="2400" b="1" dirty="0" smtClean="0">
                <a:latin typeface="+mn-ea"/>
              </a:rPr>
              <a:t>，其余电路基本相同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             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kumimoji="1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～时序</a:t>
            </a:r>
            <a:r>
              <a:rPr kumimoji="1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系统</a:t>
            </a:r>
            <a:r>
              <a:rPr kumimoji="1" lang="en-US" altLang="zh-CN" b="1" dirty="0" smtClean="0">
                <a:latin typeface="+mn-ea"/>
                <a:ea typeface="+mn-ea"/>
              </a:rPr>
              <a:t>[2</a:t>
            </a:r>
            <a:r>
              <a:rPr kumimoji="1" lang="zh-CN" altLang="en-US" b="1" dirty="0" smtClean="0">
                <a:latin typeface="+mn-ea"/>
                <a:ea typeface="+mn-ea"/>
              </a:rPr>
              <a:t>级时序</a:t>
            </a:r>
            <a:r>
              <a:rPr kumimoji="1" lang="en-US" altLang="zh-CN" b="1" dirty="0" smtClean="0">
                <a:latin typeface="+mn-ea"/>
                <a:ea typeface="+mn-ea"/>
              </a:rPr>
              <a:t>]</a:t>
            </a:r>
            <a:r>
              <a:rPr kumimoji="1" lang="zh-CN" altLang="en-US" b="1" dirty="0" smtClean="0">
                <a:latin typeface="+mn-ea"/>
                <a:ea typeface="+mn-ea"/>
              </a:rPr>
              <a:t>的除外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kumimoji="1" lang="en-US" altLang="zh-CN" b="1" dirty="0" smtClean="0">
              <a:latin typeface="+mn-ea"/>
              <a:ea typeface="+mn-ea"/>
            </a:endParaRPr>
          </a:p>
        </p:txBody>
      </p:sp>
      <p:sp>
        <p:nvSpPr>
          <p:cNvPr id="14" name="Text Box 116"/>
          <p:cNvSpPr txBox="1">
            <a:spLocks noChangeArrowheads="1"/>
          </p:cNvSpPr>
          <p:nvPr/>
        </p:nvSpPr>
        <p:spPr bwMode="auto">
          <a:xfrm>
            <a:off x="827584" y="940658"/>
            <a:ext cx="576064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相对于单周期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，多周期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有哪些特征？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6588224" y="980728"/>
            <a:ext cx="2483768" cy="341632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可复用部件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T</a:t>
            </a:r>
            <a:r>
              <a:rPr lang="en-US" altLang="zh-CN" sz="1600" b="1" baseline="-1800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数可变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2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1"/>
          <p:cNvSpPr txBox="1">
            <a:spLocks noChangeArrowheads="1"/>
          </p:cNvSpPr>
          <p:nvPr/>
        </p:nvSpPr>
        <p:spPr bwMode="auto">
          <a:xfrm>
            <a:off x="179512" y="1011500"/>
            <a:ext cx="8785101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*教学要求：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dirty="0" smtClean="0">
                <a:latin typeface="+mn-ea"/>
                <a:ea typeface="+mn-ea"/>
              </a:rPr>
              <a:t>到</a:t>
            </a:r>
            <a:r>
              <a:rPr lang="zh-CN" altLang="en-US" sz="2400" b="1" dirty="0">
                <a:latin typeface="+mn-ea"/>
                <a:ea typeface="+mn-ea"/>
              </a:rPr>
              <a:t>实验室做实验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zh-CN" altLang="en-US" sz="2400" b="1" u="sng" dirty="0" smtClean="0">
                <a:latin typeface="+mn-ea"/>
                <a:ea typeface="+mn-ea"/>
              </a:rPr>
              <a:t>考勤</a:t>
            </a:r>
            <a:r>
              <a:rPr lang="zh-CN" altLang="en-US" sz="2400" b="1" dirty="0" smtClean="0">
                <a:latin typeface="+mn-ea"/>
                <a:ea typeface="+mn-ea"/>
              </a:rPr>
              <a:t>计入平时成绩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dirty="0" smtClean="0">
                <a:latin typeface="+mn-ea"/>
                <a:ea typeface="+mn-ea"/>
              </a:rPr>
              <a:t>及时进行实验，</a:t>
            </a:r>
            <a:r>
              <a:rPr lang="zh-CN" altLang="en-US" sz="2400" b="1" u="sng" dirty="0" smtClean="0">
                <a:latin typeface="+mn-ea"/>
                <a:ea typeface="+mn-ea"/>
              </a:rPr>
              <a:t>阶段性考核</a:t>
            </a:r>
            <a:r>
              <a:rPr lang="zh-CN" altLang="en-US" sz="2400" b="1" dirty="0" smtClean="0">
                <a:latin typeface="+mn-ea"/>
              </a:rPr>
              <a:t>计</a:t>
            </a:r>
            <a:r>
              <a:rPr lang="zh-CN" altLang="en-US" sz="2400" b="1" dirty="0">
                <a:latin typeface="+mn-ea"/>
              </a:rPr>
              <a:t>入</a:t>
            </a:r>
            <a:r>
              <a:rPr lang="zh-CN" altLang="en-US" sz="2400" b="1" dirty="0" smtClean="0">
                <a:latin typeface="+mn-ea"/>
              </a:rPr>
              <a:t>平时成绩、验收成绩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dirty="0" smtClean="0">
                <a:latin typeface="+mn-ea"/>
                <a:ea typeface="+mn-ea"/>
              </a:rPr>
              <a:t>尽早进行验收，</a:t>
            </a:r>
            <a:r>
              <a:rPr lang="zh-CN" altLang="en-US" sz="2400" b="1" u="sng" dirty="0" smtClean="0">
                <a:latin typeface="+mn-ea"/>
                <a:ea typeface="+mn-ea"/>
              </a:rPr>
              <a:t>验收时间</a:t>
            </a:r>
            <a:r>
              <a:rPr lang="zh-CN" altLang="en-US" sz="2400" b="1" dirty="0" smtClean="0">
                <a:latin typeface="+mn-ea"/>
                <a:ea typeface="+mn-ea"/>
              </a:rPr>
              <a:t>计入验收成绩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6148" name="Text Box 78"/>
          <p:cNvSpPr txBox="1">
            <a:spLocks noChangeArrowheads="1"/>
          </p:cNvSpPr>
          <p:nvPr/>
        </p:nvSpPr>
        <p:spPr bwMode="auto">
          <a:xfrm>
            <a:off x="179388" y="461615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dirty="0"/>
              <a:t>※ </a:t>
            </a:r>
            <a:r>
              <a:rPr lang="zh-CN" altLang="en-US" dirty="0"/>
              <a:t>教学要求及建议</a:t>
            </a: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179512" y="2996952"/>
            <a:ext cx="8785101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*学习建议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：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防止浪费</a:t>
            </a:r>
            <a:r>
              <a:rPr lang="zh-CN" altLang="en-US" sz="2000" b="1" dirty="0">
                <a:latin typeface="+mn-ea"/>
                <a:ea typeface="+mn-ea"/>
              </a:rPr>
              <a:t>太多</a:t>
            </a:r>
            <a:r>
              <a:rPr lang="zh-CN" altLang="en-US" sz="2000" b="1" dirty="0" smtClean="0">
                <a:latin typeface="+mn-ea"/>
                <a:ea typeface="+mn-ea"/>
              </a:rPr>
              <a:t>时间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尽早</a:t>
            </a:r>
            <a:r>
              <a:rPr lang="zh-CN" altLang="en-US" sz="2400" b="1" u="sng" dirty="0" smtClean="0">
                <a:latin typeface="+mn-ea"/>
                <a:ea typeface="+mn-ea"/>
              </a:rPr>
              <a:t>熟练</a:t>
            </a:r>
            <a:r>
              <a:rPr lang="zh-CN" altLang="en-US" sz="2400" b="1" u="sng" dirty="0">
                <a:latin typeface="+mn-ea"/>
                <a:ea typeface="+mn-ea"/>
              </a:rPr>
              <a:t>运用</a:t>
            </a:r>
            <a:r>
              <a:rPr lang="en-US" altLang="zh-CN" sz="2400" b="1" dirty="0" err="1" smtClean="0">
                <a:latin typeface="+mn-ea"/>
                <a:ea typeface="+mn-ea"/>
              </a:rPr>
              <a:t>Quartus</a:t>
            </a:r>
            <a:r>
              <a:rPr lang="en-US" altLang="zh-CN" sz="2400" b="1" dirty="0" smtClean="0">
                <a:latin typeface="+mn-ea"/>
                <a:ea typeface="+mn-ea"/>
              </a:rPr>
              <a:t> II</a:t>
            </a:r>
            <a:r>
              <a:rPr lang="zh-CN" altLang="en-US" sz="2400" b="1" dirty="0" smtClean="0">
                <a:latin typeface="+mn-ea"/>
                <a:ea typeface="+mn-ea"/>
              </a:rPr>
              <a:t>，提高编程效率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心到手到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latin typeface="+mn-ea"/>
              </a:rPr>
              <a:t>及时</a:t>
            </a:r>
            <a:r>
              <a:rPr lang="zh-CN" altLang="en-US" sz="2400" b="1" u="sng" dirty="0">
                <a:latin typeface="+mn-ea"/>
              </a:rPr>
              <a:t>保存</a:t>
            </a:r>
            <a:r>
              <a:rPr lang="zh-CN" altLang="en-US" sz="2400" b="1" dirty="0" smtClean="0">
                <a:latin typeface="+mn-ea"/>
              </a:rPr>
              <a:t>电路文件及</a:t>
            </a:r>
            <a:r>
              <a:rPr lang="zh-CN" altLang="en-US" sz="2400" b="1" dirty="0">
                <a:latin typeface="+mn-ea"/>
              </a:rPr>
              <a:t>仿真文件</a:t>
            </a:r>
            <a:r>
              <a:rPr lang="zh-CN" altLang="en-US" sz="2400" b="1" dirty="0" smtClean="0">
                <a:latin typeface="+mn-ea"/>
              </a:rPr>
              <a:t>，避免</a:t>
            </a:r>
            <a:r>
              <a:rPr lang="zh-CN" altLang="en-US" sz="2400" b="1" dirty="0">
                <a:latin typeface="+mn-ea"/>
              </a:rPr>
              <a:t>捶脑袋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需要</a:t>
            </a:r>
            <a:r>
              <a:rPr lang="zh-CN" altLang="en-US" sz="2000" b="1" dirty="0">
                <a:latin typeface="+mn-ea"/>
              </a:rPr>
              <a:t>重做</a:t>
            </a:r>
            <a:r>
              <a:rPr lang="en-US" altLang="zh-CN" sz="2000" b="1" dirty="0" smtClean="0">
                <a:latin typeface="+mn-ea"/>
              </a:rPr>
              <a:t>]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latin typeface="+mn-ea"/>
                <a:ea typeface="+mn-ea"/>
              </a:rPr>
              <a:t>按序</a:t>
            </a:r>
            <a:r>
              <a:rPr lang="zh-CN" altLang="en-US" sz="2400" b="1" u="sng" dirty="0">
                <a:latin typeface="+mn-ea"/>
                <a:ea typeface="+mn-ea"/>
              </a:rPr>
              <a:t>进行</a:t>
            </a:r>
            <a:r>
              <a:rPr lang="zh-CN" altLang="en-US" sz="2400" b="1" dirty="0" smtClean="0">
                <a:latin typeface="+mn-ea"/>
                <a:ea typeface="+mn-ea"/>
              </a:rPr>
              <a:t>分析</a:t>
            </a:r>
            <a:r>
              <a:rPr lang="zh-CN" altLang="en-US" sz="2400" b="1" dirty="0">
                <a:latin typeface="+mn-ea"/>
                <a:ea typeface="+mn-ea"/>
              </a:rPr>
              <a:t>→设计→</a:t>
            </a:r>
            <a:r>
              <a:rPr lang="zh-CN" altLang="en-US" sz="2400" b="1" dirty="0" smtClean="0">
                <a:latin typeface="+mn-ea"/>
                <a:ea typeface="+mn-ea"/>
              </a:rPr>
              <a:t>实现，防止走回头路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需重新设计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latin typeface="+mn-ea"/>
                <a:ea typeface="+mn-ea"/>
              </a:rPr>
              <a:t>独立完成</a:t>
            </a:r>
            <a:r>
              <a:rPr lang="zh-CN" altLang="en-US" sz="2400" b="1" dirty="0" smtClean="0">
                <a:latin typeface="+mn-ea"/>
                <a:ea typeface="+mn-ea"/>
              </a:rPr>
              <a:t>实验，可以讨论、</a:t>
            </a:r>
            <a:r>
              <a:rPr lang="zh-CN" altLang="en-US" sz="2400" b="1" dirty="0">
                <a:latin typeface="+mn-ea"/>
                <a:ea typeface="+mn-ea"/>
              </a:rPr>
              <a:t>不要拷贝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改</a:t>
            </a:r>
            <a:r>
              <a:rPr lang="zh-CN" altLang="en-US" sz="2000" b="1" dirty="0">
                <a:latin typeface="+mn-ea"/>
                <a:ea typeface="+mn-ea"/>
              </a:rPr>
              <a:t>拷贝</a:t>
            </a:r>
            <a:r>
              <a:rPr lang="zh-CN" altLang="en-US" sz="2000" b="1" dirty="0" smtClean="0">
                <a:latin typeface="+mn-ea"/>
                <a:ea typeface="+mn-ea"/>
              </a:rPr>
              <a:t>错误很麻烦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dirty="0" smtClean="0">
                <a:latin typeface="+mn-ea"/>
                <a:ea typeface="+mn-ea"/>
              </a:rPr>
              <a:t>组内</a:t>
            </a:r>
            <a:r>
              <a:rPr lang="zh-CN" altLang="en-US" sz="2400" b="1" u="sng" dirty="0" smtClean="0">
                <a:latin typeface="+mn-ea"/>
                <a:ea typeface="+mn-ea"/>
              </a:rPr>
              <a:t>分工合作</a:t>
            </a:r>
            <a:r>
              <a:rPr lang="zh-CN" altLang="en-US" sz="2400" b="1" dirty="0" smtClean="0">
                <a:latin typeface="+mn-ea"/>
                <a:ea typeface="+mn-ea"/>
              </a:rPr>
              <a:t>，可提高速度、要防挂科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有过优</a:t>
            </a:r>
            <a:r>
              <a:rPr lang="en-US" altLang="zh-CN" sz="2000" b="1" dirty="0" smtClean="0">
                <a:latin typeface="+mn-ea"/>
                <a:ea typeface="+mn-ea"/>
              </a:rPr>
              <a:t>+</a:t>
            </a:r>
            <a:r>
              <a:rPr lang="zh-CN" altLang="en-US" sz="2000" b="1" dirty="0" smtClean="0">
                <a:latin typeface="+mn-ea"/>
                <a:ea typeface="+mn-ea"/>
              </a:rPr>
              <a:t>差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6"/>
          <p:cNvSpPr txBox="1">
            <a:spLocks noChangeArrowheads="1"/>
          </p:cNvSpPr>
          <p:nvPr/>
        </p:nvSpPr>
        <p:spPr bwMode="auto">
          <a:xfrm>
            <a:off x="152400" y="836712"/>
            <a:ext cx="8812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功能部件设计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   子模块有运算部件、</a:t>
            </a:r>
            <a:r>
              <a:rPr kumimoji="1" lang="en-US" altLang="zh-CN" sz="2400" b="1" dirty="0" smtClean="0">
                <a:latin typeface="宋体" pitchFamily="2" charset="-122"/>
              </a:rPr>
              <a:t>GPRs</a:t>
            </a:r>
            <a:r>
              <a:rPr kumimoji="1" lang="zh-CN" altLang="en-US" sz="2400" b="1" dirty="0" smtClean="0">
                <a:latin typeface="宋体" pitchFamily="2" charset="-122"/>
              </a:rPr>
              <a:t>、指令部件、</a:t>
            </a:r>
            <a:r>
              <a:rPr kumimoji="1" lang="en-US" altLang="zh-CN" sz="2400" b="1" dirty="0" smtClean="0">
                <a:latin typeface="宋体" pitchFamily="2" charset="-122"/>
              </a:rPr>
              <a:t>BIU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附加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*部件复用方案：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假设</a:t>
            </a:r>
            <a:r>
              <a:rPr kumimoji="1" lang="zh-CN" altLang="en-US" sz="2400" b="1" dirty="0" smtClean="0">
                <a:latin typeface="宋体" pitchFamily="2" charset="-122"/>
              </a:rPr>
              <a:t>指令寻址操作</a:t>
            </a:r>
            <a:r>
              <a:rPr kumimoji="1" lang="en-US" altLang="zh-CN" sz="2000" b="1" dirty="0" smtClean="0">
                <a:latin typeface="宋体" pitchFamily="2" charset="-122"/>
              </a:rPr>
              <a:t>(ACU)</a:t>
            </a:r>
            <a:r>
              <a:rPr kumimoji="1" lang="zh-CN" altLang="en-US" sz="2400" b="1" dirty="0" smtClean="0">
                <a:latin typeface="宋体" pitchFamily="2" charset="-122"/>
              </a:rPr>
              <a:t>由</a:t>
            </a:r>
            <a:r>
              <a:rPr kumimoji="1" lang="zh-CN" altLang="en-US" sz="2400" b="1" u="sng" dirty="0">
                <a:latin typeface="宋体" pitchFamily="2" charset="-122"/>
              </a:rPr>
              <a:t>数据操作单元</a:t>
            </a:r>
            <a:r>
              <a:rPr kumimoji="1" lang="zh-CN" altLang="en-US" sz="2400" b="1" dirty="0" smtClean="0">
                <a:latin typeface="宋体" pitchFamily="2" charset="-122"/>
              </a:rPr>
              <a:t>实现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179512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三、数据通路设计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9511" y="2204864"/>
            <a:ext cx="3744417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子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模块设计：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运算部件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GPRs—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指令部件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BIU—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*附加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REG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设计：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下页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1619546" y="2676689"/>
            <a:ext cx="734519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     已有</a:t>
            </a:r>
            <a:r>
              <a:rPr kumimoji="1" lang="en-US" altLang="zh-CN" sz="2400" b="1" dirty="0" smtClean="0">
                <a:latin typeface="宋体" pitchFamily="2" charset="-122"/>
              </a:rPr>
              <a:t>ALU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err="1" smtClean="0">
                <a:latin typeface="宋体" pitchFamily="2" charset="-122"/>
              </a:rPr>
              <a:t>ExtU</a:t>
            </a:r>
            <a:r>
              <a:rPr kumimoji="1" lang="zh-CN" altLang="en-US" sz="2400" b="1" dirty="0" smtClean="0">
                <a:latin typeface="宋体" pitchFamily="2" charset="-122"/>
              </a:rPr>
              <a:t>，增设</a:t>
            </a:r>
            <a:r>
              <a:rPr kumimoji="1" lang="en-US" altLang="zh-CN" sz="2400" b="1" dirty="0">
                <a:latin typeface="宋体" pitchFamily="2" charset="-122"/>
              </a:rPr>
              <a:t>SL2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 smtClean="0">
                <a:latin typeface="宋体" pitchFamily="2" charset="-122"/>
              </a:rPr>
              <a:t>左移</a:t>
            </a:r>
            <a:r>
              <a:rPr kumimoji="1" lang="en-US" altLang="zh-CN" b="1" dirty="0" smtClean="0">
                <a:latin typeface="宋体" pitchFamily="2" charset="-122"/>
              </a:rPr>
              <a:t>2</a:t>
            </a:r>
            <a:r>
              <a:rPr kumimoji="1" lang="zh-CN" altLang="en-US" b="1" dirty="0" smtClean="0">
                <a:latin typeface="宋体" pitchFamily="2" charset="-122"/>
              </a:rPr>
              <a:t>位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、</a:t>
            </a:r>
            <a:r>
              <a:rPr kumimoji="1" lang="en-US" altLang="zh-CN" sz="2400" b="1" spc="-100" dirty="0">
                <a:latin typeface="宋体" pitchFamily="2" charset="-122"/>
              </a:rPr>
              <a:t>Splice</a:t>
            </a:r>
            <a:r>
              <a:rPr kumimoji="1" lang="en-US" altLang="zh-CN" b="1" dirty="0">
                <a:latin typeface="宋体" pitchFamily="2" charset="-122"/>
              </a:rPr>
              <a:t>(</a:t>
            </a:r>
            <a:r>
              <a:rPr kumimoji="1" lang="zh-CN" altLang="en-US" b="1" dirty="0">
                <a:latin typeface="宋体" pitchFamily="2" charset="-122"/>
              </a:rPr>
              <a:t>拼接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 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latin typeface="宋体" pitchFamily="2" charset="-122"/>
              </a:rPr>
              <a:t>    已有</a:t>
            </a:r>
            <a:r>
              <a:rPr kumimoji="1" lang="en-US" altLang="zh-CN" sz="2400" b="1" dirty="0" smtClean="0">
                <a:latin typeface="宋体" pitchFamily="2" charset="-122"/>
              </a:rPr>
              <a:t>PC</a:t>
            </a:r>
            <a:r>
              <a:rPr kumimoji="1" lang="zh-CN" altLang="en-US" sz="2400" b="1" dirty="0" smtClean="0">
                <a:latin typeface="宋体" pitchFamily="2" charset="-122"/>
              </a:rPr>
              <a:t>，增设</a:t>
            </a:r>
            <a:r>
              <a:rPr kumimoji="1" lang="en-US" altLang="zh-CN" sz="2400" b="1" dirty="0" smtClean="0">
                <a:latin typeface="宋体" pitchFamily="2" charset="-122"/>
              </a:rPr>
              <a:t>IR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IBIU</a:t>
            </a:r>
            <a:r>
              <a:rPr kumimoji="1" lang="zh-CN" altLang="en-US" sz="2400" b="1" dirty="0" smtClean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r>
              <a:rPr kumimoji="1" lang="en-US" altLang="zh-CN" sz="2000" b="1" dirty="0" smtClean="0">
                <a:latin typeface="宋体" pitchFamily="2" charset="-122"/>
              </a:rPr>
              <a:t>(PC/IR</a:t>
            </a:r>
            <a:r>
              <a:rPr kumimoji="1" lang="zh-CN" altLang="en-US" sz="2000" b="1" dirty="0" smtClean="0">
                <a:latin typeface="宋体" pitchFamily="2" charset="-122"/>
              </a:rPr>
              <a:t>兼作</a:t>
            </a:r>
            <a:r>
              <a:rPr kumimoji="1" lang="en-US" altLang="zh-CN" sz="2000" b="1" dirty="0" smtClean="0">
                <a:latin typeface="宋体" pitchFamily="2" charset="-122"/>
              </a:rPr>
              <a:t>IMAR/IMDR)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DBIU</a:t>
            </a:r>
            <a:r>
              <a:rPr kumimoji="1" lang="zh-CN" altLang="en-US" sz="2400" b="1" dirty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r>
              <a:rPr kumimoji="1" lang="en-US" altLang="zh-CN" sz="2000" b="1" dirty="0" smtClean="0">
                <a:latin typeface="宋体" pitchFamily="2" charset="-122"/>
              </a:rPr>
              <a:t>( </a:t>
            </a:r>
            <a:r>
              <a:rPr kumimoji="1" lang="en-US" altLang="zh-CN" sz="2000" b="1" u="sng" dirty="0" smtClean="0">
                <a:latin typeface="宋体" pitchFamily="2" charset="-122"/>
              </a:rPr>
              <a:t>ALU</a:t>
            </a:r>
            <a:r>
              <a:rPr kumimoji="1" lang="zh-CN" altLang="en-US" sz="2000" b="1" u="sng" dirty="0" smtClean="0">
                <a:latin typeface="宋体" pitchFamily="2" charset="-122"/>
              </a:rPr>
              <a:t>出端</a:t>
            </a:r>
            <a:r>
              <a:rPr kumimoji="1" lang="zh-CN" altLang="en-US" sz="2000" b="1" u="sng" dirty="0" smtClean="0">
                <a:solidFill>
                  <a:srgbClr val="990099"/>
                </a:solidFill>
                <a:latin typeface="宋体" pitchFamily="2" charset="-122"/>
              </a:rPr>
              <a:t>设置的</a:t>
            </a:r>
            <a:r>
              <a:rPr kumimoji="1" lang="zh-CN" altLang="en-US" sz="2000" b="1" u="sng" dirty="0" smtClean="0">
                <a:latin typeface="宋体" pitchFamily="2" charset="-122"/>
              </a:rPr>
              <a:t>附加</a:t>
            </a:r>
            <a:r>
              <a:rPr kumimoji="1" lang="en-US" altLang="zh-CN" sz="2000" b="1" u="sng" dirty="0" smtClean="0">
                <a:latin typeface="宋体" pitchFamily="2" charset="-122"/>
              </a:rPr>
              <a:t>REG</a:t>
            </a:r>
            <a:r>
              <a:rPr kumimoji="1" lang="zh-CN" altLang="en-US" sz="2000" b="1" dirty="0" smtClean="0">
                <a:latin typeface="宋体" pitchFamily="2" charset="-122"/>
              </a:rPr>
              <a:t>兼作</a:t>
            </a:r>
            <a:r>
              <a:rPr kumimoji="1" lang="en-US" altLang="zh-CN" sz="2000" b="1" dirty="0" smtClean="0">
                <a:latin typeface="宋体" pitchFamily="2" charset="-122"/>
              </a:rPr>
              <a:t>DMAR</a:t>
            </a:r>
            <a:r>
              <a:rPr kumimoji="1" lang="zh-CN" altLang="en-US" sz="2000" b="1" dirty="0" smtClean="0">
                <a:latin typeface="宋体" pitchFamily="2" charset="-122"/>
              </a:rPr>
              <a:t>、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</a:t>
            </a:r>
            <a:r>
              <a:rPr kumimoji="1" lang="en-US" altLang="zh-CN" sz="2000" b="1" dirty="0" smtClean="0">
                <a:latin typeface="宋体" pitchFamily="2" charset="-122"/>
              </a:rPr>
              <a:t>                  </a:t>
            </a:r>
            <a:r>
              <a:rPr kumimoji="1" lang="en-US" altLang="zh-CN" sz="2000" b="1" u="sng" dirty="0" smtClean="0">
                <a:latin typeface="宋体" pitchFamily="2" charset="-122"/>
              </a:rPr>
              <a:t>GPRs</a:t>
            </a:r>
            <a:r>
              <a:rPr kumimoji="1" lang="zh-CN" altLang="en-US" sz="2000" b="1" u="sng" dirty="0" smtClean="0">
                <a:latin typeface="宋体" pitchFamily="2" charset="-122"/>
              </a:rPr>
              <a:t>出端</a:t>
            </a:r>
            <a:r>
              <a:rPr kumimoji="1" lang="zh-CN" altLang="en-US" sz="2000" b="1" u="sng" dirty="0" smtClean="0">
                <a:solidFill>
                  <a:srgbClr val="990099"/>
                </a:solidFill>
                <a:latin typeface="宋体" pitchFamily="2" charset="-122"/>
              </a:rPr>
              <a:t>设置的</a:t>
            </a:r>
            <a:r>
              <a:rPr kumimoji="1" lang="zh-CN" altLang="en-US" sz="2000" b="1" u="sng" dirty="0" smtClean="0">
                <a:latin typeface="宋体" pitchFamily="2" charset="-122"/>
              </a:rPr>
              <a:t>附加</a:t>
            </a:r>
            <a:r>
              <a:rPr kumimoji="1" lang="en-US" altLang="zh-CN" sz="2000" b="1" u="sng" dirty="0" smtClean="0">
                <a:latin typeface="宋体" pitchFamily="2" charset="-122"/>
              </a:rPr>
              <a:t>REG</a:t>
            </a:r>
            <a:r>
              <a:rPr kumimoji="1" lang="zh-CN" altLang="en-US" sz="2000" b="1" dirty="0" smtClean="0">
                <a:latin typeface="宋体" pitchFamily="2" charset="-122"/>
              </a:rPr>
              <a:t>兼作</a:t>
            </a:r>
            <a:r>
              <a:rPr kumimoji="1" lang="en-US" altLang="zh-CN" sz="2000" b="1" dirty="0" err="1" smtClean="0">
                <a:latin typeface="宋体" pitchFamily="2" charset="-122"/>
              </a:rPr>
              <a:t>DMDRw</a:t>
            </a:r>
            <a:r>
              <a:rPr kumimoji="1" lang="zh-CN" altLang="en-US" sz="2000" b="1" dirty="0" smtClean="0">
                <a:latin typeface="宋体" pitchFamily="2" charset="-122"/>
              </a:rPr>
              <a:t>、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000" b="1" dirty="0">
                <a:latin typeface="宋体" pitchFamily="2" charset="-122"/>
              </a:rPr>
              <a:t> </a:t>
            </a:r>
            <a:r>
              <a:rPr kumimoji="1" lang="en-US" altLang="zh-CN" sz="2000" b="1" dirty="0" smtClean="0">
                <a:latin typeface="宋体" pitchFamily="2" charset="-122"/>
              </a:rPr>
              <a:t>                  </a:t>
            </a:r>
            <a:r>
              <a:rPr kumimoji="1" lang="zh-CN" altLang="en-US" sz="2000" b="1" u="sng" dirty="0" smtClean="0">
                <a:solidFill>
                  <a:srgbClr val="990099"/>
                </a:solidFill>
                <a:latin typeface="宋体" pitchFamily="2" charset="-122"/>
              </a:rPr>
              <a:t>假设缺省</a:t>
            </a:r>
            <a:r>
              <a:rPr kumimoji="1" lang="en-US" altLang="zh-CN" sz="2000" b="1" dirty="0" err="1">
                <a:latin typeface="宋体" pitchFamily="2" charset="-122"/>
              </a:rPr>
              <a:t>DMDRr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940152" y="4077072"/>
            <a:ext cx="2592288" cy="1008112"/>
            <a:chOff x="77092" y="4077072"/>
            <a:chExt cx="2592288" cy="1142527"/>
          </a:xfrm>
        </p:grpSpPr>
        <p:cxnSp>
          <p:nvCxnSpPr>
            <p:cNvPr id="30" name="直接箭头连接符 29"/>
            <p:cNvCxnSpPr>
              <a:stCxn id="32" idx="1"/>
            </p:cNvCxnSpPr>
            <p:nvPr/>
          </p:nvCxnSpPr>
          <p:spPr bwMode="auto">
            <a:xfrm flipH="1">
              <a:off x="77092" y="4221088"/>
              <a:ext cx="1164334" cy="9985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>
              <a:off x="77092" y="4221088"/>
              <a:ext cx="1164334" cy="49925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237"/>
            <p:cNvSpPr txBox="1">
              <a:spLocks noChangeArrowheads="1"/>
            </p:cNvSpPr>
            <p:nvPr/>
          </p:nvSpPr>
          <p:spPr bwMode="auto">
            <a:xfrm>
              <a:off x="1241426" y="4077072"/>
              <a:ext cx="1427954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本来就要设置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39" name="AutoShape 3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699792" y="4941168"/>
            <a:ext cx="1368152" cy="576064"/>
          </a:xfrm>
          <a:prstGeom prst="straightConnector1">
            <a:avLst/>
          </a:prstGeom>
          <a:ln w="12700">
            <a:solidFill>
              <a:srgbClr val="9900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2" y="404664"/>
            <a:ext cx="8856984" cy="600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*附加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设计：</a:t>
            </a: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    ①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确定</a:t>
            </a:r>
            <a:r>
              <a:rPr lang="zh-CN" altLang="zh-CN" sz="2400" b="1" dirty="0">
                <a:solidFill>
                  <a:srgbClr val="3333FF"/>
                </a:solidFill>
                <a:latin typeface="+mn-ea"/>
                <a:ea typeface="+mn-ea"/>
              </a:rPr>
              <a:t>时钟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周期长度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获得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8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可完成的</a:t>
            </a:r>
            <a:r>
              <a:rPr lang="zh-CN" altLang="zh-CN" b="1" u="sng" dirty="0" smtClean="0">
                <a:latin typeface="+mn-ea"/>
                <a:ea typeface="+mn-ea"/>
              </a:rPr>
              <a:t>部件操作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要求：</a:t>
            </a:r>
            <a:endParaRPr kumimoji="1" lang="en-US" altLang="zh-CN" sz="24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示例：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②</a:t>
            </a:r>
            <a:r>
              <a:rPr lang="zh-CN" altLang="en-US" sz="2400" b="1" spc="-70" dirty="0" smtClean="0">
                <a:solidFill>
                  <a:srgbClr val="3333FF"/>
                </a:solidFill>
                <a:latin typeface="+mn-ea"/>
                <a:ea typeface="+mn-ea"/>
              </a:rPr>
              <a:t>确定基于时钟周期</a:t>
            </a:r>
            <a:r>
              <a:rPr lang="zh-CN" altLang="zh-CN" sz="2400" b="1" spc="-70" dirty="0" smtClean="0">
                <a:solidFill>
                  <a:srgbClr val="3333FF"/>
                </a:solidFill>
                <a:latin typeface="+mn-ea"/>
                <a:ea typeface="+mn-ea"/>
              </a:rPr>
              <a:t>的</a:t>
            </a:r>
            <a:r>
              <a:rPr lang="zh-CN" altLang="en-US" sz="2400" b="1" spc="-70" dirty="0" smtClean="0">
                <a:solidFill>
                  <a:srgbClr val="3333FF"/>
                </a:solidFill>
                <a:latin typeface="+mn-ea"/>
                <a:ea typeface="+mn-ea"/>
              </a:rPr>
              <a:t>指令基本操作功能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按时钟周期来划分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endParaRPr kumimoji="1"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示例：</a:t>
            </a: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9900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③设置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所需的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附加寄存器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位置为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zh-CN" altLang="en-US" b="1" u="sng" dirty="0" smtClean="0">
                <a:latin typeface="+mn-ea"/>
              </a:rPr>
              <a:t>末个部件出端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       (</a:t>
            </a:r>
            <a:r>
              <a:rPr lang="zh-CN" altLang="en-US" b="1" dirty="0" smtClean="0">
                <a:latin typeface="+mn-ea"/>
                <a:ea typeface="+mn-ea"/>
              </a:rPr>
              <a:t>下页讨论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2203623" y="1340768"/>
            <a:ext cx="68328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 smtClean="0">
                <a:latin typeface="+mn-ea"/>
                <a:ea typeface="+mn-ea"/>
              </a:rPr>
              <a:t>部件操作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时延相近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忽略长时延</a:t>
            </a:r>
            <a:r>
              <a:rPr lang="zh-CN" altLang="en-US" sz="2400" b="1" dirty="0" smtClean="0">
                <a:latin typeface="+mn-ea"/>
                <a:ea typeface="+mn-ea"/>
              </a:rPr>
              <a:t>部件操作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多个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18000" dirty="0" smtClean="0">
                <a:latin typeface="+mn-ea"/>
              </a:rPr>
              <a:t>C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max(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zh-CN" sz="2200" b="1" dirty="0" smtClean="0">
                <a:latin typeface="+mn-ea"/>
                <a:ea typeface="+mn-ea"/>
              </a:rPr>
              <a:t>读</a:t>
            </a:r>
            <a:r>
              <a:rPr lang="en-US" altLang="zh-CN" sz="2200" b="1" dirty="0" smtClean="0">
                <a:latin typeface="+mn-ea"/>
                <a:ea typeface="+mn-ea"/>
              </a:rPr>
              <a:t>, GPRs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, ALU</a:t>
            </a:r>
            <a:r>
              <a:rPr lang="zh-CN" altLang="zh-CN" sz="2200" b="1" dirty="0" smtClean="0">
                <a:latin typeface="+mn-ea"/>
                <a:ea typeface="+mn-ea"/>
              </a:rPr>
              <a:t>操作</a:t>
            </a:r>
            <a:r>
              <a:rPr lang="en-US" altLang="zh-CN" sz="2200" b="1" dirty="0" smtClean="0">
                <a:latin typeface="+mn-ea"/>
                <a:ea typeface="+mn-ea"/>
              </a:rPr>
              <a:t>, REG</a:t>
            </a:r>
            <a:r>
              <a:rPr lang="zh-CN" altLang="en-US" sz="2200" b="1" dirty="0" smtClean="0">
                <a:latin typeface="+mn-ea"/>
                <a:ea typeface="+mn-ea"/>
              </a:rPr>
              <a:t>写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2203623" y="2743760"/>
            <a:ext cx="6832873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所含部件操作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按数据路径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尽量多</a:t>
            </a:r>
            <a:r>
              <a:rPr lang="zh-CN" altLang="en-US" sz="2400" b="1" dirty="0" smtClean="0">
                <a:latin typeface="+mn-ea"/>
              </a:rPr>
              <a:t>，时延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尽量＝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+mn-ea"/>
                <a:ea typeface="+mn-ea"/>
              </a:rPr>
              <a:t>T</a:t>
            </a:r>
            <a:r>
              <a:rPr lang="en-US" altLang="zh-CN" sz="2400" b="1" baseline="-18000" dirty="0" smtClean="0">
                <a:solidFill>
                  <a:srgbClr val="0070C0"/>
                </a:solidFill>
                <a:latin typeface="+mn-ea"/>
                <a:ea typeface="+mn-ea"/>
              </a:rPr>
              <a:t>C 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＝</a:t>
            </a:r>
            <a:r>
              <a:rPr lang="zh-CN" altLang="en-US" sz="2400" b="1" dirty="0">
                <a:latin typeface="+mn-ea"/>
                <a:ea typeface="+mn-ea"/>
              </a:rPr>
              <a:t>微时延</a:t>
            </a:r>
            <a:r>
              <a:rPr lang="zh-CN" altLang="en-US" sz="2400" b="1" dirty="0" smtClean="0">
                <a:latin typeface="+mn-ea"/>
                <a:ea typeface="+mn-ea"/>
              </a:rPr>
              <a:t>操作</a:t>
            </a:r>
            <a:r>
              <a:rPr lang="zh-CN" altLang="en-US" sz="2400" b="1" dirty="0" smtClean="0">
                <a:latin typeface="+mn-ea"/>
              </a:rPr>
              <a:t>＋主要部件操作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SL2</a:t>
            </a:r>
            <a:r>
              <a:rPr lang="zh-CN" altLang="en-US" b="1" dirty="0" smtClean="0">
                <a:latin typeface="+mn-ea"/>
                <a:ea typeface="+mn-ea"/>
              </a:rPr>
              <a:t>等    </a:t>
            </a:r>
            <a:r>
              <a:rPr lang="zh-CN" altLang="en-US" dirty="0" smtClean="0">
                <a:latin typeface="+mn-ea"/>
                <a:ea typeface="+mn-ea"/>
              </a:rPr>
              <a:t>└</a:t>
            </a:r>
            <a:r>
              <a:rPr lang="en-US" altLang="zh-CN" b="1" dirty="0" smtClean="0">
                <a:latin typeface="+mn-ea"/>
                <a:ea typeface="+mn-ea"/>
              </a:rPr>
              <a:t>GPRs</a:t>
            </a:r>
            <a:r>
              <a:rPr lang="zh-CN" altLang="zh-CN" b="1" dirty="0" smtClean="0">
                <a:latin typeface="+mn-ea"/>
                <a:ea typeface="+mn-ea"/>
              </a:rPr>
              <a:t>读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写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ALU</a:t>
            </a:r>
            <a:r>
              <a:rPr lang="zh-CN" altLang="zh-CN" b="1" dirty="0" smtClean="0">
                <a:latin typeface="+mn-ea"/>
                <a:ea typeface="+mn-ea"/>
              </a:rPr>
              <a:t>操作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读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写之一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0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860032" y="4036659"/>
            <a:ext cx="3412840" cy="1296145"/>
            <a:chOff x="4860032" y="1876419"/>
            <a:chExt cx="3412840" cy="1296145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4860032" y="1876419"/>
              <a:ext cx="0" cy="1296145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524328" y="1876419"/>
              <a:ext cx="0" cy="1296145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272872" y="1876419"/>
              <a:ext cx="0" cy="1296145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33678" y="3933056"/>
            <a:ext cx="2573994" cy="972000"/>
            <a:chOff x="6881067" y="2274842"/>
            <a:chExt cx="2573994" cy="972000"/>
          </a:xfrm>
        </p:grpSpPr>
        <p:sp>
          <p:nvSpPr>
            <p:cNvPr id="23" name="TextBox 22"/>
            <p:cNvSpPr txBox="1"/>
            <p:nvPr/>
          </p:nvSpPr>
          <p:spPr>
            <a:xfrm>
              <a:off x="6881067" y="2274842"/>
              <a:ext cx="1476162" cy="270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</a:ln>
          </p:spPr>
          <p:txBody>
            <a:bodyPr wrap="square" lIns="18000" tIns="0" rIns="0" bIns="0" rtlCol="0" anchor="ctr" anchorCtr="0">
              <a:noAutofit/>
            </a:bodyPr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可复用</a:t>
              </a:r>
              <a:r>
                <a:rPr lang="en-US" altLang="zh-CN" sz="1600" b="1" dirty="0">
                  <a:latin typeface="宋体" pitchFamily="2" charset="-122"/>
                </a:rPr>
                <a:t>ALU</a:t>
              </a:r>
              <a:r>
                <a:rPr lang="zh-CN" altLang="en-US" sz="1600" b="1" dirty="0">
                  <a:latin typeface="宋体" pitchFamily="2" charset="-122"/>
                </a:rPr>
                <a:t>实现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8267061" y="2544842"/>
              <a:ext cx="54000" cy="684000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8267061" y="2544842"/>
              <a:ext cx="1188000" cy="702000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827584" y="3933056"/>
            <a:ext cx="8208912" cy="1546577"/>
            <a:chOff x="827584" y="3933056"/>
            <a:chExt cx="8208912" cy="1546577"/>
          </a:xfrm>
        </p:grpSpPr>
        <p:sp>
          <p:nvSpPr>
            <p:cNvPr id="46" name="Text Box 116"/>
            <p:cNvSpPr txBox="1">
              <a:spLocks noChangeArrowheads="1"/>
            </p:cNvSpPr>
            <p:nvPr/>
          </p:nvSpPr>
          <p:spPr bwMode="auto">
            <a:xfrm>
              <a:off x="827584" y="3933056"/>
              <a:ext cx="8208912" cy="1546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b="1" dirty="0">
                  <a:latin typeface="宋体" pitchFamily="2" charset="-122"/>
                </a:rPr>
                <a:t> </a:t>
              </a:r>
              <a:r>
                <a:rPr kumimoji="1" lang="en-US" altLang="zh-CN" b="1" dirty="0" smtClean="0">
                  <a:latin typeface="宋体" pitchFamily="2" charset="-122"/>
                </a:rPr>
                <a:t>                            </a:t>
              </a:r>
              <a:r>
                <a:rPr kumimoji="1" lang="en-US" altLang="zh-CN" b="1" spc="-100" dirty="0" smtClean="0">
                  <a:latin typeface="宋体" pitchFamily="2" charset="-122"/>
                </a:rPr>
                <a:t> </a:t>
              </a:r>
              <a:r>
                <a:rPr kumimoji="1" lang="zh-CN" altLang="en-US" dirty="0" smtClean="0">
                  <a:latin typeface="宋体" pitchFamily="2" charset="-122"/>
                </a:rPr>
                <a:t>┌───────────</a:t>
              </a:r>
              <a:r>
                <a:rPr kumimoji="1" lang="zh-CN" altLang="en-US" spc="400" dirty="0" smtClean="0">
                  <a:latin typeface="宋体" pitchFamily="2" charset="-122"/>
                </a:rPr>
                <a:t>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DMEM</a:t>
              </a:r>
              <a:r>
                <a:rPr kumimoji="1" lang="zh-CN" altLang="en-US" b="1" dirty="0" smtClean="0">
                  <a:latin typeface="宋体" pitchFamily="2" charset="-122"/>
                </a:rPr>
                <a:t>→┐</a:t>
              </a:r>
              <a:endParaRPr kumimoji="1"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kumimoji="1" lang="en-US" altLang="zh-CN" b="1" dirty="0" smtClean="0">
                  <a:latin typeface="宋体" pitchFamily="2" charset="-122"/>
                </a:rPr>
                <a:t>IMEM[(PC)]</a:t>
              </a:r>
              <a:r>
                <a:rPr kumimoji="1" lang="zh-CN" altLang="en-US" dirty="0" smtClean="0">
                  <a:latin typeface="宋体" pitchFamily="2" charset="-122"/>
                </a:rPr>
                <a:t>──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ID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GPRs</a:t>
              </a:r>
              <a:r>
                <a:rPr kumimoji="1" lang="zh-CN" altLang="en-US" dirty="0" smtClean="0">
                  <a:latin typeface="宋体" pitchFamily="2" charset="-122"/>
                </a:rPr>
                <a:t>───┴─</a:t>
              </a:r>
              <a:r>
                <a:rPr kumimoji="1" lang="en-US" altLang="zh-CN" b="1" dirty="0" smtClean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──┬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ALU</a:t>
              </a:r>
              <a:r>
                <a:rPr kumimoji="1" lang="zh-CN" altLang="en-US" dirty="0" smtClean="0">
                  <a:latin typeface="宋体" pitchFamily="2" charset="-122"/>
                </a:rPr>
                <a:t>┬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zh-CN" altLang="en-US" dirty="0">
                  <a:latin typeface="宋体" pitchFamily="2" charset="-122"/>
                </a:rPr>
                <a:t>───</a:t>
              </a:r>
              <a:r>
                <a:rPr kumimoji="1" lang="zh-CN" altLang="en-US" dirty="0" smtClean="0">
                  <a:latin typeface="宋体" pitchFamily="2" charset="-122"/>
                </a:rPr>
                <a:t>──┴</a:t>
              </a:r>
              <a:r>
                <a:rPr kumimoji="1" lang="en-US" altLang="zh-CN" dirty="0" smtClean="0">
                  <a:latin typeface="宋体" pitchFamily="2" charset="-122"/>
                </a:rPr>
                <a:t>-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GPRs</a:t>
              </a:r>
            </a:p>
            <a:p>
              <a:pPr>
                <a:lnSpc>
                  <a:spcPct val="105000"/>
                </a:lnSpc>
              </a:pPr>
              <a:r>
                <a:rPr kumimoji="1" lang="en-US" altLang="zh-CN" b="1" dirty="0" smtClean="0">
                  <a:latin typeface="宋体" pitchFamily="2" charset="-122"/>
                </a:rPr>
                <a:t>                  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───────</a:t>
              </a:r>
              <a:r>
                <a:rPr kumimoji="1" lang="en-US" altLang="zh-CN" b="1" dirty="0" err="1" smtClean="0">
                  <a:latin typeface="宋体" pitchFamily="2" charset="-122"/>
                </a:rPr>
                <a:t>ExtU</a:t>
              </a:r>
              <a:r>
                <a:rPr kumimoji="1" lang="zh-CN" altLang="en-US" dirty="0">
                  <a:latin typeface="宋体" pitchFamily="2" charset="-122"/>
                </a:rPr>
                <a:t>┘</a:t>
              </a:r>
              <a:r>
                <a:rPr kumimoji="1" lang="zh-CN" altLang="en-US" dirty="0" smtClean="0">
                  <a:latin typeface="宋体" pitchFamily="2" charset="-122"/>
                </a:rPr>
                <a:t>     </a:t>
              </a:r>
              <a:r>
                <a:rPr kumimoji="1" lang="en-US" altLang="zh-CN" b="1" dirty="0" smtClean="0">
                  <a:latin typeface="宋体" pitchFamily="2" charset="-122"/>
                </a:rPr>
                <a:t>ZF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US" dirty="0" smtClean="0">
                  <a:latin typeface="宋体" pitchFamily="2" charset="-122"/>
                </a:rPr>
                <a:t>  </a:t>
              </a:r>
              <a:r>
                <a:rPr kumimoji="1" lang="en-US" altLang="zh-CN" b="1" dirty="0" smtClean="0">
                  <a:latin typeface="宋体" pitchFamily="2" charset="-122"/>
                </a:rPr>
                <a:t>(</a:t>
              </a:r>
              <a:r>
                <a:rPr kumimoji="1" lang="en-US" altLang="zh-CN" b="1" dirty="0">
                  <a:latin typeface="宋体" pitchFamily="2" charset="-122"/>
                </a:rPr>
                <a:t>PC</a:t>
              </a:r>
              <a:r>
                <a:rPr kumimoji="1" lang="en-US" altLang="zh-CN" b="1" dirty="0" smtClean="0">
                  <a:latin typeface="宋体" pitchFamily="2" charset="-122"/>
                </a:rPr>
                <a:t>)+4</a:t>
              </a:r>
              <a:r>
                <a:rPr kumimoji="1" lang="zh-CN" altLang="en-US" dirty="0" smtClean="0">
                  <a:latin typeface="宋体" pitchFamily="2" charset="-122"/>
                </a:rPr>
                <a:t>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solidFill>
                    <a:srgbClr val="990099"/>
                  </a:solidFill>
                  <a:latin typeface="宋体" pitchFamily="2" charset="-122"/>
                </a:rPr>
                <a:t>PC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spc="100" dirty="0" smtClean="0">
                  <a:latin typeface="宋体" pitchFamily="2" charset="-122"/>
                </a:rPr>
                <a:t>+</a:t>
              </a:r>
              <a:r>
                <a:rPr kumimoji="1" lang="en-US" altLang="zh-CN" b="1" dirty="0" err="1" smtClean="0">
                  <a:latin typeface="宋体" pitchFamily="2" charset="-122"/>
                </a:rPr>
                <a:t>ExtU</a:t>
              </a:r>
              <a:r>
                <a:rPr kumimoji="1" lang="en-US" altLang="zh-CN" b="1" dirty="0" smtClean="0">
                  <a:latin typeface="宋体" pitchFamily="2" charset="-122"/>
                </a:rPr>
                <a:t>/SL2</a:t>
              </a:r>
              <a:r>
                <a:rPr kumimoji="1" lang="zh-CN" altLang="en-US" dirty="0" smtClean="0">
                  <a:latin typeface="宋体" pitchFamily="2" charset="-122"/>
                </a:rPr>
                <a:t>─────</a:t>
              </a:r>
              <a:r>
                <a:rPr kumimoji="1" lang="en-US" altLang="zh-CN" dirty="0" smtClean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─────</a:t>
              </a:r>
              <a:r>
                <a:rPr kumimoji="1" lang="zh-CN" altLang="en-US" spc="200" dirty="0" smtClean="0">
                  <a:latin typeface="宋体" pitchFamily="2" charset="-122"/>
                </a:rPr>
                <a:t>┴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PC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US" dirty="0" smtClean="0">
                  <a:latin typeface="宋体" pitchFamily="2" charset="-122"/>
                </a:rPr>
                <a:t>   └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zh-CN" altLang="en-US" dirty="0" smtClean="0">
                  <a:latin typeface="宋体" pitchFamily="2" charset="-122"/>
                </a:rPr>
                <a:t>──────────────────</a:t>
              </a:r>
              <a:r>
                <a:rPr kumimoji="1" lang="en-US" altLang="zh-CN" b="1" spc="-70" dirty="0" smtClean="0">
                  <a:latin typeface="宋体" pitchFamily="2" charset="-122"/>
                </a:rPr>
                <a:t>Splice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PC</a:t>
              </a:r>
              <a:endParaRPr kumimoji="1" lang="en-US" altLang="zh-CN" dirty="0" smtClean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2627784" y="4036658"/>
              <a:ext cx="0" cy="1296145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65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8" name="Text Box 116"/>
          <p:cNvSpPr txBox="1">
            <a:spLocks noChangeArrowheads="1"/>
          </p:cNvSpPr>
          <p:nvPr/>
        </p:nvSpPr>
        <p:spPr bwMode="auto">
          <a:xfrm>
            <a:off x="152400" y="422662"/>
            <a:ext cx="87400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③设置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所需的</a:t>
            </a:r>
            <a:r>
              <a:rPr lang="zh-CN" altLang="zh-CN" sz="2400" b="1" dirty="0" smtClean="0">
                <a:solidFill>
                  <a:srgbClr val="3333FF"/>
                </a:solidFill>
                <a:latin typeface="+mn-ea"/>
              </a:rPr>
              <a:t>附加</a:t>
            </a:r>
            <a:r>
              <a:rPr lang="zh-CN" altLang="zh-CN" sz="2400" b="1" dirty="0">
                <a:solidFill>
                  <a:srgbClr val="3333FF"/>
                </a:solidFill>
                <a:latin typeface="+mn-ea"/>
              </a:rPr>
              <a:t>寄存器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—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位置</a:t>
            </a:r>
            <a:r>
              <a:rPr lang="zh-CN" altLang="en-US" b="1" dirty="0" smtClean="0">
                <a:latin typeface="+mn-ea"/>
              </a:rPr>
              <a:t>为指令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u="sng" dirty="0">
                <a:latin typeface="+mn-ea"/>
              </a:rPr>
              <a:t>末个部件出端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endParaRPr kumimoji="1" lang="en-US" altLang="zh-CN" sz="2400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示例：</a:t>
            </a: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kumimoji="1"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1" name="Text Box 116"/>
          <p:cNvSpPr txBox="1">
            <a:spLocks noChangeArrowheads="1"/>
          </p:cNvSpPr>
          <p:nvPr/>
        </p:nvSpPr>
        <p:spPr bwMode="auto">
          <a:xfrm>
            <a:off x="2131615" y="901169"/>
            <a:ext cx="683287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目标位置</a:t>
            </a:r>
            <a:r>
              <a:rPr kumimoji="1" lang="zh-CN" altLang="en-US" sz="2400" b="1" u="sng" dirty="0">
                <a:latin typeface="宋体" pitchFamily="2" charset="-122"/>
              </a:rPr>
              <a:t>已有</a:t>
            </a:r>
            <a:r>
              <a:rPr kumimoji="1" lang="en-US" altLang="zh-CN" sz="2400" b="1" u="sng" dirty="0" smtClean="0">
                <a:latin typeface="宋体" pitchFamily="2" charset="-122"/>
              </a:rPr>
              <a:t>REG</a:t>
            </a:r>
            <a:r>
              <a:rPr kumimoji="1" lang="zh-CN" altLang="en-US" sz="2400" b="1" dirty="0"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latin typeface="宋体" pitchFamily="2" charset="-122"/>
              </a:rPr>
              <a:t>末</a:t>
            </a:r>
            <a:r>
              <a:rPr kumimoji="1" lang="zh-CN" altLang="en-US" sz="2400" b="1" dirty="0">
                <a:latin typeface="宋体" pitchFamily="2" charset="-122"/>
              </a:rPr>
              <a:t>个部件</a:t>
            </a:r>
            <a:r>
              <a:rPr kumimoji="1" lang="zh-CN" altLang="en-US" sz="2400" b="1" u="sng" dirty="0">
                <a:latin typeface="宋体" pitchFamily="2" charset="-122"/>
              </a:rPr>
              <a:t>为写</a:t>
            </a:r>
            <a:r>
              <a:rPr kumimoji="1" lang="zh-CN" altLang="en-US" sz="2400" b="1" u="sng" dirty="0" smtClean="0">
                <a:latin typeface="宋体" pitchFamily="2" charset="-122"/>
              </a:rPr>
              <a:t>操作</a:t>
            </a:r>
            <a:r>
              <a:rPr kumimoji="1" lang="zh-CN" altLang="en-US" sz="2400" b="1" dirty="0" smtClean="0">
                <a:latin typeface="宋体" pitchFamily="2" charset="-122"/>
              </a:rPr>
              <a:t>时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缺省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指令基本</a:t>
            </a:r>
            <a:r>
              <a:rPr kumimoji="1" lang="zh-CN" altLang="en-US" sz="2400" b="1" dirty="0" smtClean="0">
                <a:latin typeface="宋体" pitchFamily="2" charset="-122"/>
              </a:rPr>
              <a:t>操作划分</a:t>
            </a:r>
            <a:r>
              <a:rPr kumimoji="1" lang="zh-CN" altLang="en-US" sz="2400" b="1" dirty="0">
                <a:latin typeface="宋体" pitchFamily="2" charset="-122"/>
              </a:rPr>
              <a:t>结果</a:t>
            </a:r>
            <a:r>
              <a:rPr kumimoji="1" lang="en-US" altLang="zh-CN" sz="2400" b="1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设置方案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2" name="Text Box 116"/>
          <p:cNvSpPr txBox="1">
            <a:spLocks noChangeArrowheads="1"/>
          </p:cNvSpPr>
          <p:nvPr/>
        </p:nvSpPr>
        <p:spPr bwMode="auto">
          <a:xfrm>
            <a:off x="3779912" y="3200431"/>
            <a:ext cx="5184576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包含</a:t>
            </a:r>
            <a:r>
              <a:rPr kumimoji="1" lang="en-US" altLang="zh-CN" sz="2400" b="1" dirty="0" smtClean="0">
                <a:latin typeface="宋体" pitchFamily="2" charset="-122"/>
              </a:rPr>
              <a:t>A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smtClean="0">
                <a:latin typeface="宋体" pitchFamily="2" charset="-122"/>
              </a:rPr>
              <a:t>B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zh-CN" altLang="en-US" b="1" dirty="0">
                <a:latin typeface="宋体" pitchFamily="2" charset="-122"/>
              </a:rPr>
              <a:t>兼作</a:t>
            </a:r>
            <a:r>
              <a:rPr kumimoji="1" lang="en-US" altLang="zh-CN" b="1" dirty="0" err="1" smtClean="0">
                <a:latin typeface="宋体" pitchFamily="2" charset="-122"/>
              </a:rPr>
              <a:t>DMDRw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、</a:t>
            </a:r>
            <a:r>
              <a:rPr kumimoji="1" lang="en-US" altLang="zh-CN" sz="2400" b="1" dirty="0" err="1">
                <a:latin typeface="宋体" pitchFamily="2" charset="-122"/>
              </a:rPr>
              <a:t>ALUOut</a:t>
            </a:r>
            <a:r>
              <a:rPr kumimoji="1" lang="en-US" altLang="zh-CN" b="1" dirty="0">
                <a:latin typeface="宋体" pitchFamily="2" charset="-122"/>
              </a:rPr>
              <a:t>(</a:t>
            </a:r>
            <a:r>
              <a:rPr kumimoji="1" lang="zh-CN" altLang="en-US" b="1" dirty="0">
                <a:latin typeface="宋体" pitchFamily="2" charset="-122"/>
              </a:rPr>
              <a:t>兼作</a:t>
            </a:r>
            <a:r>
              <a:rPr kumimoji="1" lang="en-US" altLang="zh-CN" b="1" dirty="0">
                <a:latin typeface="宋体" pitchFamily="2" charset="-122"/>
              </a:rPr>
              <a:t>DMAR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endParaRPr kumimoji="1"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 (IMEM</a:t>
            </a:r>
            <a:r>
              <a:rPr kumimoji="1" lang="zh-CN" altLang="en-US" b="1" dirty="0" smtClean="0">
                <a:latin typeface="宋体" pitchFamily="2" charset="-122"/>
              </a:rPr>
              <a:t>出端已有</a:t>
            </a:r>
            <a:r>
              <a:rPr kumimoji="1" lang="en-US" altLang="zh-CN" b="1" dirty="0" smtClean="0">
                <a:latin typeface="宋体" pitchFamily="2" charset="-122"/>
              </a:rPr>
              <a:t>IR</a:t>
            </a:r>
            <a:r>
              <a:rPr kumimoji="1" lang="zh-CN" altLang="en-US" b="1" dirty="0" smtClean="0">
                <a:latin typeface="宋体" pitchFamily="2" charset="-122"/>
              </a:rPr>
              <a:t>，</a:t>
            </a:r>
            <a:r>
              <a:rPr kumimoji="1" lang="en-US" altLang="zh-CN" b="1" dirty="0" smtClean="0">
                <a:latin typeface="宋体" pitchFamily="2" charset="-122"/>
              </a:rPr>
              <a:t>DBIU</a:t>
            </a:r>
            <a:r>
              <a:rPr kumimoji="1" lang="zh-CN" altLang="en-US" b="1" dirty="0" smtClean="0">
                <a:latin typeface="宋体" pitchFamily="2" charset="-122"/>
              </a:rPr>
              <a:t>设计要求缺省</a:t>
            </a:r>
            <a:r>
              <a:rPr kumimoji="1" lang="en-US" altLang="zh-CN" b="1" dirty="0" err="1" smtClean="0">
                <a:latin typeface="宋体" pitchFamily="2" charset="-122"/>
              </a:rPr>
              <a:t>DMDRr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2240632" y="5437673"/>
            <a:ext cx="67238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宋体" pitchFamily="2" charset="-122"/>
              </a:rPr>
              <a:t>OP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的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时延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宋体" pitchFamily="2" charset="-122"/>
              </a:rPr>
              <a:t>—</a:t>
            </a:r>
            <a:r>
              <a:rPr kumimoji="1" lang="en-US" altLang="zh-CN" sz="2400" b="1" dirty="0" smtClean="0">
                <a:latin typeface="宋体" pitchFamily="2" charset="-122"/>
              </a:rPr>
              <a:t>GPRs</a:t>
            </a:r>
            <a:r>
              <a:rPr kumimoji="1" lang="zh-CN" altLang="en-US" sz="2400" b="1" dirty="0" smtClean="0">
                <a:latin typeface="宋体" pitchFamily="2" charset="-122"/>
              </a:rPr>
              <a:t>←</a:t>
            </a:r>
            <a:r>
              <a:rPr kumimoji="1" lang="en-US" altLang="zh-CN" sz="2400" b="1" dirty="0" smtClean="0">
                <a:latin typeface="宋体" pitchFamily="2" charset="-122"/>
              </a:rPr>
              <a:t>DMEM[(</a:t>
            </a:r>
            <a:r>
              <a:rPr kumimoji="1" lang="en-US" altLang="zh-CN" sz="2400" b="1" dirty="0" err="1" smtClean="0">
                <a:latin typeface="宋体" pitchFamily="2" charset="-122"/>
              </a:rPr>
              <a:t>ALUOut</a:t>
            </a:r>
            <a:r>
              <a:rPr kumimoji="1" lang="en-US" altLang="zh-CN" sz="2400" b="1" dirty="0" smtClean="0">
                <a:latin typeface="宋体" pitchFamily="2" charset="-122"/>
              </a:rPr>
              <a:t>)]</a:t>
            </a:r>
            <a:r>
              <a:rPr kumimoji="1" lang="zh-CN" altLang="en-US" sz="2400" b="1" dirty="0" smtClean="0">
                <a:latin typeface="宋体" pitchFamily="2" charset="-122"/>
              </a:rPr>
              <a:t>为</a:t>
            </a:r>
            <a:r>
              <a:rPr kumimoji="1" lang="en-US" altLang="zh-CN" sz="2400" b="1" dirty="0" smtClean="0">
                <a:latin typeface="宋体" pitchFamily="2" charset="-122"/>
              </a:rPr>
              <a:t>2</a:t>
            </a:r>
            <a:r>
              <a:rPr kumimoji="1" lang="en-US" altLang="zh-CN" sz="2400" b="1" i="1" dirty="0" smtClean="0">
                <a:latin typeface="宋体" pitchFamily="2" charset="-122"/>
              </a:rPr>
              <a:t>T</a:t>
            </a:r>
            <a:r>
              <a:rPr kumimoji="1" lang="en-US" altLang="zh-CN" sz="2400" b="1" baseline="-18000" dirty="0" smtClean="0">
                <a:latin typeface="宋体" pitchFamily="2" charset="-122"/>
              </a:rPr>
              <a:t>C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       </a:t>
            </a:r>
            <a:r>
              <a:rPr kumimoji="1" lang="zh-CN" altLang="en-US" sz="2400" b="1" dirty="0" smtClean="0">
                <a:latin typeface="宋体" pitchFamily="2" charset="-122"/>
              </a:rPr>
              <a:t>其余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latin typeface="宋体" pitchFamily="2" charset="-122"/>
              </a:rPr>
              <a:t>为</a:t>
            </a:r>
            <a:r>
              <a:rPr kumimoji="1" lang="en-US" altLang="zh-CN" sz="2400" b="1" dirty="0" smtClean="0">
                <a:latin typeface="宋体" pitchFamily="2" charset="-122"/>
              </a:rPr>
              <a:t>1</a:t>
            </a:r>
            <a:r>
              <a:rPr kumimoji="1" lang="en-US" altLang="zh-CN" sz="2400" b="1" i="1" dirty="0" smtClean="0">
                <a:latin typeface="宋体" pitchFamily="2" charset="-122"/>
              </a:rPr>
              <a:t>T</a:t>
            </a:r>
            <a:r>
              <a:rPr kumimoji="1" lang="en-US" altLang="zh-CN" sz="2400" b="1" baseline="-18000" dirty="0" smtClean="0">
                <a:latin typeface="宋体" pitchFamily="2" charset="-122"/>
              </a:rPr>
              <a:t>C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sp>
        <p:nvSpPr>
          <p:cNvPr id="57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300539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116"/>
          <p:cNvSpPr txBox="1">
            <a:spLocks noChangeArrowheads="1"/>
          </p:cNvSpPr>
          <p:nvPr/>
        </p:nvSpPr>
        <p:spPr bwMode="auto">
          <a:xfrm>
            <a:off x="827584" y="4005064"/>
            <a:ext cx="8208912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b="1" dirty="0">
                <a:latin typeface="宋体" pitchFamily="2" charset="-122"/>
              </a:rPr>
              <a:t> </a:t>
            </a:r>
            <a:r>
              <a:rPr kumimoji="1" lang="en-US" altLang="zh-CN" b="1" dirty="0" smtClean="0">
                <a:latin typeface="宋体" pitchFamily="2" charset="-122"/>
              </a:rPr>
              <a:t>                         </a:t>
            </a:r>
            <a:r>
              <a:rPr kumimoji="1" lang="en-US" altLang="zh-CN" b="1" spc="500" dirty="0" smtClean="0">
                <a:latin typeface="宋体" pitchFamily="2" charset="-122"/>
              </a:rPr>
              <a:t> </a:t>
            </a:r>
            <a:r>
              <a:rPr kumimoji="1" lang="zh-CN" altLang="en-US" dirty="0" smtClean="0">
                <a:latin typeface="宋体" pitchFamily="2" charset="-122"/>
              </a:rPr>
              <a:t>┌─────────────</a:t>
            </a:r>
            <a:r>
              <a:rPr kumimoji="1" lang="en-US" altLang="zh-CN" spc="300" dirty="0" smtClean="0">
                <a:latin typeface="宋体" pitchFamily="2" charset="-122"/>
              </a:rPr>
              <a:t>-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DMEM</a:t>
            </a:r>
            <a:r>
              <a:rPr kumimoji="1" lang="zh-CN" altLang="en-US" b="1" dirty="0" smtClean="0">
                <a:latin typeface="宋体" pitchFamily="2" charset="-122"/>
              </a:rPr>
              <a:t>→┐</a:t>
            </a:r>
            <a:endParaRPr kumimoji="1"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IMEM[(PC)]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ID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GPRs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kumimoji="1" lang="en-US" altLang="zh-CN" b="1" dirty="0" smtClean="0">
                <a:latin typeface="宋体" pitchFamily="2" charset="-122"/>
              </a:rPr>
              <a:t>&amp;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B</a:t>
            </a:r>
            <a:r>
              <a:rPr kumimoji="1" lang="zh-CN" altLang="en-US" dirty="0" smtClean="0">
                <a:latin typeface="宋体" pitchFamily="2" charset="-122"/>
              </a:rPr>
              <a:t>────</a:t>
            </a:r>
            <a:r>
              <a:rPr kumimoji="1" lang="zh-CN" altLang="en-US" dirty="0">
                <a:latin typeface="宋体" pitchFamily="2" charset="-122"/>
              </a:rPr>
              <a:t>─</a:t>
            </a:r>
            <a:r>
              <a:rPr kumimoji="1" lang="zh-CN" altLang="en-US" dirty="0" smtClean="0">
                <a:latin typeface="宋体" pitchFamily="2" charset="-122"/>
              </a:rPr>
              <a:t>┬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ALU</a:t>
            </a:r>
            <a:r>
              <a:rPr kumimoji="1" lang="zh-CN" altLang="en-US" dirty="0">
                <a:latin typeface="宋体" pitchFamily="2" charset="-122"/>
              </a:rPr>
              <a:t>┬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ALUOut</a:t>
            </a:r>
            <a:r>
              <a:rPr kumimoji="1" lang="zh-CN" altLang="en-US" dirty="0" smtClean="0">
                <a:latin typeface="宋体" pitchFamily="2" charset="-122"/>
              </a:rPr>
              <a:t>──┴</a:t>
            </a:r>
            <a:r>
              <a:rPr kumimoji="1" lang="en-US" altLang="zh-CN" dirty="0" smtClean="0">
                <a:latin typeface="宋体" pitchFamily="2" charset="-122"/>
              </a:rPr>
              <a:t>-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GPRs</a:t>
            </a:r>
          </a:p>
          <a:p>
            <a:pPr>
              <a:lnSpc>
                <a:spcPct val="105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                  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zh-CN" altLang="en-US" dirty="0" smtClean="0">
                <a:latin typeface="宋体" pitchFamily="2" charset="-122"/>
              </a:rPr>
              <a:t>───────</a:t>
            </a:r>
            <a:r>
              <a:rPr kumimoji="1" lang="en-US" altLang="zh-CN" b="1" dirty="0">
                <a:latin typeface="宋体" pitchFamily="2" charset="-122"/>
              </a:rPr>
              <a:t>-</a:t>
            </a:r>
            <a:r>
              <a:rPr kumimoji="1" lang="en-US" altLang="zh-CN" b="1" dirty="0" err="1" smtClean="0">
                <a:latin typeface="宋体" pitchFamily="2" charset="-122"/>
              </a:rPr>
              <a:t>ExtU</a:t>
            </a:r>
            <a:r>
              <a:rPr kumimoji="1" lang="zh-CN" altLang="en-US" dirty="0" smtClean="0">
                <a:latin typeface="宋体" pitchFamily="2" charset="-122"/>
              </a:rPr>
              <a:t>┘     </a:t>
            </a:r>
            <a:r>
              <a:rPr kumimoji="1" lang="en-US" altLang="zh-CN" b="1" dirty="0" smtClean="0">
                <a:latin typeface="宋体" pitchFamily="2" charset="-122"/>
              </a:rPr>
              <a:t>ZF</a:t>
            </a:r>
          </a:p>
          <a:p>
            <a:pPr>
              <a:lnSpc>
                <a:spcPct val="105000"/>
              </a:lnSpc>
            </a:pPr>
            <a:r>
              <a:rPr kumimoji="1" lang="zh-CN" altLang="en-US" dirty="0" smtClean="0">
                <a:latin typeface="宋体" pitchFamily="2" charset="-122"/>
              </a:rPr>
              <a:t>  </a:t>
            </a:r>
            <a:r>
              <a:rPr kumimoji="1" lang="en-US" altLang="zh-CN" b="1" dirty="0" smtClean="0">
                <a:latin typeface="宋体" pitchFamily="2" charset="-122"/>
              </a:rPr>
              <a:t>(</a:t>
            </a:r>
            <a:r>
              <a:rPr kumimoji="1" lang="en-US" altLang="zh-CN" b="1" dirty="0">
                <a:latin typeface="宋体" pitchFamily="2" charset="-122"/>
              </a:rPr>
              <a:t>PC</a:t>
            </a:r>
            <a:r>
              <a:rPr kumimoji="1" lang="en-US" altLang="zh-CN" b="1" dirty="0" smtClean="0">
                <a:latin typeface="宋体" pitchFamily="2" charset="-122"/>
              </a:rPr>
              <a:t>)+4</a:t>
            </a:r>
            <a:r>
              <a:rPr kumimoji="1" lang="zh-CN" altLang="en-US" dirty="0">
                <a:latin typeface="宋体" pitchFamily="2" charset="-122"/>
              </a:rPr>
              <a:t>─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­­+</a:t>
            </a:r>
            <a:r>
              <a:rPr kumimoji="1" lang="en-US" altLang="zh-CN" b="1" dirty="0" err="1" smtClean="0">
                <a:latin typeface="宋体" pitchFamily="2" charset="-122"/>
              </a:rPr>
              <a:t>ExtU</a:t>
            </a:r>
            <a:r>
              <a:rPr kumimoji="1" lang="en-US" altLang="zh-CN" b="1" dirty="0" smtClean="0">
                <a:latin typeface="宋体" pitchFamily="2" charset="-122"/>
              </a:rPr>
              <a:t>/SL2</a:t>
            </a:r>
            <a:r>
              <a:rPr kumimoji="1" lang="zh-CN" altLang="en-US" b="1" dirty="0">
                <a:latin typeface="宋体" pitchFamily="2" charset="-122"/>
              </a:rPr>
              <a:t>→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ALUOut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-</a:t>
            </a:r>
            <a:r>
              <a:rPr kumimoji="1" lang="zh-CN" altLang="en-US" dirty="0" smtClean="0">
                <a:latin typeface="宋体" pitchFamily="2" charset="-122"/>
              </a:rPr>
              <a:t>─────</a:t>
            </a:r>
            <a:r>
              <a:rPr kumimoji="1" lang="zh-CN" altLang="en-US" spc="200" dirty="0" smtClean="0">
                <a:latin typeface="宋体" pitchFamily="2" charset="-122"/>
              </a:rPr>
              <a:t>┴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PC</a:t>
            </a:r>
          </a:p>
          <a:p>
            <a:pPr>
              <a:lnSpc>
                <a:spcPct val="105000"/>
              </a:lnSpc>
            </a:pPr>
            <a:r>
              <a:rPr kumimoji="1" lang="zh-CN" altLang="en-US" dirty="0" smtClean="0">
                <a:latin typeface="宋体" pitchFamily="2" charset="-122"/>
              </a:rPr>
              <a:t>   └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zh-CN" altLang="en-US" dirty="0" smtClean="0">
                <a:latin typeface="宋体" pitchFamily="2" charset="-122"/>
              </a:rPr>
              <a:t>─────────────────</a:t>
            </a:r>
            <a:r>
              <a:rPr kumimoji="1" lang="zh-CN" altLang="en-US" dirty="0">
                <a:latin typeface="宋体" pitchFamily="2" charset="-122"/>
              </a:rPr>
              <a:t>─</a:t>
            </a:r>
            <a:r>
              <a:rPr kumimoji="1" lang="en-US" altLang="zh-CN" b="1" spc="-70" dirty="0" smtClean="0">
                <a:latin typeface="宋体" pitchFamily="2" charset="-122"/>
              </a:rPr>
              <a:t>Splice</a:t>
            </a:r>
            <a:r>
              <a:rPr kumimoji="1" lang="zh-CN" altLang="en-US" b="1" dirty="0" smtClean="0">
                <a:latin typeface="宋体" pitchFamily="2" charset="-122"/>
              </a:rPr>
              <a:t>→</a:t>
            </a:r>
            <a:r>
              <a:rPr kumimoji="1" lang="en-US" altLang="zh-CN" b="1" dirty="0" smtClean="0">
                <a:latin typeface="宋体" pitchFamily="2" charset="-122"/>
              </a:rPr>
              <a:t>PC</a:t>
            </a:r>
            <a:endParaRPr kumimoji="1" lang="en-US" altLang="zh-CN" dirty="0" smtClean="0">
              <a:latin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627784" y="4077071"/>
            <a:ext cx="5645088" cy="1368153"/>
            <a:chOff x="3635898" y="1853153"/>
            <a:chExt cx="5645088" cy="1287817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3635898" y="1853153"/>
              <a:ext cx="0" cy="1287817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68146" y="1853153"/>
              <a:ext cx="0" cy="1287817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532442" y="1853153"/>
              <a:ext cx="0" cy="1287817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9280986" y="1853153"/>
              <a:ext cx="0" cy="1287817"/>
            </a:xfrm>
            <a:prstGeom prst="line">
              <a:avLst/>
            </a:prstGeom>
            <a:ln w="1905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827584" y="1772816"/>
            <a:ext cx="8208912" cy="1546577"/>
            <a:chOff x="827584" y="1772816"/>
            <a:chExt cx="8208912" cy="1546577"/>
          </a:xfrm>
        </p:grpSpPr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27584" y="1772816"/>
              <a:ext cx="8208912" cy="1546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b="1" dirty="0">
                  <a:latin typeface="宋体" pitchFamily="2" charset="-122"/>
                </a:rPr>
                <a:t> </a:t>
              </a:r>
              <a:r>
                <a:rPr kumimoji="1" lang="en-US" altLang="zh-CN" b="1" dirty="0" smtClean="0">
                  <a:latin typeface="宋体" pitchFamily="2" charset="-122"/>
                </a:rPr>
                <a:t>                            </a:t>
              </a:r>
              <a:r>
                <a:rPr kumimoji="1" lang="en-US" altLang="zh-CN" b="1" spc="-100" dirty="0" smtClean="0">
                  <a:latin typeface="宋体" pitchFamily="2" charset="-122"/>
                </a:rPr>
                <a:t> </a:t>
              </a:r>
              <a:r>
                <a:rPr kumimoji="1" lang="zh-CN" altLang="en-US" dirty="0" smtClean="0">
                  <a:latin typeface="宋体" pitchFamily="2" charset="-122"/>
                </a:rPr>
                <a:t>┌───────────</a:t>
              </a:r>
              <a:r>
                <a:rPr kumimoji="1" lang="zh-CN" altLang="en-US" spc="400" dirty="0" smtClean="0">
                  <a:latin typeface="宋体" pitchFamily="2" charset="-122"/>
                </a:rPr>
                <a:t>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DMEM</a:t>
              </a:r>
              <a:r>
                <a:rPr kumimoji="1" lang="zh-CN" altLang="en-US" b="1" dirty="0" smtClean="0">
                  <a:latin typeface="宋体" pitchFamily="2" charset="-122"/>
                </a:rPr>
                <a:t>→┐</a:t>
              </a:r>
              <a:endParaRPr kumimoji="1"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kumimoji="1" lang="en-US" altLang="zh-CN" b="1" dirty="0" smtClean="0">
                  <a:latin typeface="宋体" pitchFamily="2" charset="-122"/>
                </a:rPr>
                <a:t>IMEM[(PC)]</a:t>
              </a:r>
              <a:r>
                <a:rPr kumimoji="1" lang="zh-CN" altLang="en-US" dirty="0" smtClean="0">
                  <a:latin typeface="宋体" pitchFamily="2" charset="-122"/>
                </a:rPr>
                <a:t>──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ID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GPRs</a:t>
              </a:r>
              <a:r>
                <a:rPr kumimoji="1" lang="zh-CN" altLang="en-US" dirty="0">
                  <a:latin typeface="宋体" pitchFamily="2" charset="-122"/>
                </a:rPr>
                <a:t>───┴─</a:t>
              </a:r>
              <a:r>
                <a:rPr kumimoji="1" lang="en-US" altLang="zh-CN" b="1" dirty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──┬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ALU</a:t>
              </a:r>
              <a:r>
                <a:rPr kumimoji="1" lang="zh-CN" altLang="en-US" dirty="0" smtClean="0">
                  <a:latin typeface="宋体" pitchFamily="2" charset="-122"/>
                </a:rPr>
                <a:t>┬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zh-CN" altLang="en-US" dirty="0">
                  <a:latin typeface="宋体" pitchFamily="2" charset="-122"/>
                </a:rPr>
                <a:t>───</a:t>
              </a:r>
              <a:r>
                <a:rPr kumimoji="1" lang="zh-CN" altLang="en-US" dirty="0" smtClean="0">
                  <a:latin typeface="宋体" pitchFamily="2" charset="-122"/>
                </a:rPr>
                <a:t>──┴</a:t>
              </a:r>
              <a:r>
                <a:rPr kumimoji="1" lang="en-US" altLang="zh-CN" dirty="0" smtClean="0">
                  <a:latin typeface="宋体" pitchFamily="2" charset="-122"/>
                </a:rPr>
                <a:t>-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GPRs</a:t>
              </a:r>
            </a:p>
            <a:p>
              <a:pPr>
                <a:lnSpc>
                  <a:spcPct val="105000"/>
                </a:lnSpc>
              </a:pPr>
              <a:r>
                <a:rPr kumimoji="1" lang="en-US" altLang="zh-CN" b="1" dirty="0" smtClean="0">
                  <a:latin typeface="宋体" pitchFamily="2" charset="-122"/>
                </a:rPr>
                <a:t>                  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───────</a:t>
              </a:r>
              <a:r>
                <a:rPr kumimoji="1" lang="en-US" altLang="zh-CN" b="1" dirty="0" err="1" smtClean="0">
                  <a:latin typeface="宋体" pitchFamily="2" charset="-122"/>
                </a:rPr>
                <a:t>ExtU</a:t>
              </a:r>
              <a:r>
                <a:rPr kumimoji="1" lang="zh-CN" altLang="en-US" dirty="0">
                  <a:latin typeface="宋体" pitchFamily="2" charset="-122"/>
                </a:rPr>
                <a:t>┘</a:t>
              </a:r>
              <a:r>
                <a:rPr kumimoji="1" lang="zh-CN" altLang="en-US" dirty="0" smtClean="0">
                  <a:latin typeface="宋体" pitchFamily="2" charset="-122"/>
                </a:rPr>
                <a:t>     </a:t>
              </a:r>
              <a:r>
                <a:rPr kumimoji="1" lang="en-US" altLang="zh-CN" b="1" dirty="0" smtClean="0">
                  <a:latin typeface="宋体" pitchFamily="2" charset="-122"/>
                </a:rPr>
                <a:t>ZF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US" dirty="0" smtClean="0">
                  <a:latin typeface="宋体" pitchFamily="2" charset="-122"/>
                </a:rPr>
                <a:t>  </a:t>
              </a:r>
              <a:r>
                <a:rPr kumimoji="1" lang="en-US" altLang="zh-CN" b="1" dirty="0" smtClean="0">
                  <a:latin typeface="宋体" pitchFamily="2" charset="-122"/>
                </a:rPr>
                <a:t>(</a:t>
              </a:r>
              <a:r>
                <a:rPr kumimoji="1" lang="en-US" altLang="zh-CN" b="1" dirty="0">
                  <a:latin typeface="宋体" pitchFamily="2" charset="-122"/>
                </a:rPr>
                <a:t>PC</a:t>
              </a:r>
              <a:r>
                <a:rPr kumimoji="1" lang="en-US" altLang="zh-CN" b="1" dirty="0" smtClean="0">
                  <a:latin typeface="宋体" pitchFamily="2" charset="-122"/>
                </a:rPr>
                <a:t>)+4</a:t>
              </a:r>
              <a:r>
                <a:rPr kumimoji="1" lang="zh-CN" altLang="en-US" dirty="0" smtClean="0">
                  <a:latin typeface="宋体" pitchFamily="2" charset="-122"/>
                </a:rPr>
                <a:t>─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solidFill>
                    <a:srgbClr val="990099"/>
                  </a:solidFill>
                  <a:latin typeface="宋体" pitchFamily="2" charset="-122"/>
                </a:rPr>
                <a:t>PC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spc="100" dirty="0" smtClean="0">
                  <a:latin typeface="宋体" pitchFamily="2" charset="-122"/>
                </a:rPr>
                <a:t>+</a:t>
              </a:r>
              <a:r>
                <a:rPr kumimoji="1" lang="en-US" altLang="zh-CN" b="1" dirty="0" err="1" smtClean="0">
                  <a:latin typeface="宋体" pitchFamily="2" charset="-122"/>
                </a:rPr>
                <a:t>ExtU</a:t>
              </a:r>
              <a:r>
                <a:rPr kumimoji="1" lang="en-US" altLang="zh-CN" b="1" dirty="0" smtClean="0">
                  <a:latin typeface="宋体" pitchFamily="2" charset="-122"/>
                </a:rPr>
                <a:t>/SL2</a:t>
              </a:r>
              <a:r>
                <a:rPr kumimoji="1" lang="zh-CN" altLang="en-US" dirty="0" smtClean="0">
                  <a:latin typeface="宋体" pitchFamily="2" charset="-122"/>
                </a:rPr>
                <a:t>─────</a:t>
              </a:r>
              <a:r>
                <a:rPr kumimoji="1" lang="en-US" altLang="zh-CN" dirty="0" smtClean="0">
                  <a:latin typeface="宋体" pitchFamily="2" charset="-122"/>
                </a:rPr>
                <a:t>-</a:t>
              </a:r>
              <a:r>
                <a:rPr kumimoji="1" lang="zh-CN" altLang="en-US" dirty="0" smtClean="0">
                  <a:latin typeface="宋体" pitchFamily="2" charset="-122"/>
                </a:rPr>
                <a:t>─────</a:t>
              </a:r>
              <a:r>
                <a:rPr kumimoji="1" lang="zh-CN" altLang="en-US" spc="200" dirty="0" smtClean="0">
                  <a:latin typeface="宋体" pitchFamily="2" charset="-122"/>
                </a:rPr>
                <a:t>┴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PC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US" dirty="0" smtClean="0">
                  <a:latin typeface="宋体" pitchFamily="2" charset="-122"/>
                </a:rPr>
                <a:t>   └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zh-CN" altLang="en-US" dirty="0" smtClean="0">
                  <a:latin typeface="宋体" pitchFamily="2" charset="-122"/>
                </a:rPr>
                <a:t>──────────────────</a:t>
              </a:r>
              <a:r>
                <a:rPr kumimoji="1" lang="en-US" altLang="zh-CN" b="1" spc="-70" dirty="0" smtClean="0">
                  <a:latin typeface="宋体" pitchFamily="2" charset="-122"/>
                </a:rPr>
                <a:t>Splice</a:t>
              </a:r>
              <a:r>
                <a:rPr kumimoji="1" lang="zh-CN" altLang="en-US" b="1" dirty="0" smtClean="0">
                  <a:latin typeface="宋体" pitchFamily="2" charset="-122"/>
                </a:rPr>
                <a:t>→</a:t>
              </a:r>
              <a:r>
                <a:rPr kumimoji="1" lang="en-US" altLang="zh-CN" b="1" dirty="0" smtClean="0">
                  <a:latin typeface="宋体" pitchFamily="2" charset="-122"/>
                </a:rPr>
                <a:t>PC</a:t>
              </a:r>
              <a:endParaRPr kumimoji="1" lang="en-US" altLang="zh-CN" dirty="0" smtClean="0">
                <a:latin typeface="宋体" pitchFamily="2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27784" y="1876418"/>
              <a:ext cx="5645088" cy="1296146"/>
              <a:chOff x="3635898" y="1853152"/>
              <a:chExt cx="5645088" cy="1220037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3635898" y="1853152"/>
                <a:ext cx="0" cy="1220036"/>
              </a:xfrm>
              <a:prstGeom prst="line">
                <a:avLst/>
              </a:prstGeom>
              <a:ln w="1905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868146" y="1853153"/>
                <a:ext cx="0" cy="1220036"/>
              </a:xfrm>
              <a:prstGeom prst="line">
                <a:avLst/>
              </a:prstGeom>
              <a:ln w="1905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8532442" y="1853153"/>
                <a:ext cx="0" cy="1220036"/>
              </a:xfrm>
              <a:prstGeom prst="line">
                <a:avLst/>
              </a:prstGeom>
              <a:ln w="1905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9280986" y="1853153"/>
                <a:ext cx="0" cy="1220036"/>
              </a:xfrm>
              <a:prstGeom prst="line">
                <a:avLst/>
              </a:prstGeom>
              <a:ln w="19050">
                <a:solidFill>
                  <a:srgbClr val="FF33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2429762" y="1844824"/>
            <a:ext cx="5825028" cy="1080120"/>
            <a:chOff x="2429762" y="1844824"/>
            <a:chExt cx="5825028" cy="1080120"/>
          </a:xfrm>
        </p:grpSpPr>
        <p:sp>
          <p:nvSpPr>
            <p:cNvPr id="24" name="椭圆 23"/>
            <p:cNvSpPr/>
            <p:nvPr/>
          </p:nvSpPr>
          <p:spPr>
            <a:xfrm>
              <a:off x="4319972" y="2132856"/>
              <a:ext cx="90010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319972" y="2708920"/>
              <a:ext cx="90010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29762" y="2132856"/>
              <a:ext cx="90010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110282" y="2132856"/>
              <a:ext cx="90010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64780" y="1844824"/>
              <a:ext cx="90010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6" grpId="0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/>
          <p:cNvGrpSpPr/>
          <p:nvPr/>
        </p:nvGrpSpPr>
        <p:grpSpPr>
          <a:xfrm>
            <a:off x="1887293" y="3367878"/>
            <a:ext cx="5798629" cy="296900"/>
            <a:chOff x="1887293" y="3367878"/>
            <a:chExt cx="5798629" cy="296900"/>
          </a:xfrm>
        </p:grpSpPr>
        <p:sp>
          <p:nvSpPr>
            <p:cNvPr id="212" name="椭圆 211"/>
            <p:cNvSpPr/>
            <p:nvPr/>
          </p:nvSpPr>
          <p:spPr>
            <a:xfrm>
              <a:off x="7325882" y="3367878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887293" y="3393621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376203"/>
            <a:ext cx="329068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部件互连设计</a:t>
            </a:r>
            <a:endParaRPr kumimoji="1"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部件互连：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*时序操作的组织：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340768"/>
            <a:ext cx="8136904" cy="3024336"/>
            <a:chOff x="827584" y="1484784"/>
            <a:chExt cx="8136904" cy="3024336"/>
          </a:xfrm>
        </p:grpSpPr>
        <p:cxnSp>
          <p:nvCxnSpPr>
            <p:cNvPr id="6" name="直接连接符 8"/>
            <p:cNvCxnSpPr/>
            <p:nvPr/>
          </p:nvCxnSpPr>
          <p:spPr>
            <a:xfrm>
              <a:off x="7596085" y="3284984"/>
              <a:ext cx="288283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3563888" y="2780928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" name="Text Box 363"/>
            <p:cNvSpPr txBox="1">
              <a:spLocks noChangeArrowheads="1"/>
            </p:cNvSpPr>
            <p:nvPr/>
          </p:nvSpPr>
          <p:spPr bwMode="auto">
            <a:xfrm>
              <a:off x="2411760" y="2636912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2411760" y="2440826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5725023" y="3501008"/>
              <a:ext cx="215129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5652613" y="3068468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278098" y="2996953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11760" y="3185418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414002" y="3356992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5"/>
            <p:cNvCxnSpPr>
              <a:stCxn id="42" idx="1"/>
            </p:cNvCxnSpPr>
            <p:nvPr/>
          </p:nvCxnSpPr>
          <p:spPr>
            <a:xfrm rot="10800000" flipV="1">
              <a:off x="3419225" y="1989286"/>
              <a:ext cx="288681" cy="873131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139952" y="3501008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90" idx="2"/>
            </p:cNvCxnSpPr>
            <p:nvPr/>
          </p:nvCxnSpPr>
          <p:spPr>
            <a:xfrm flipH="1" flipV="1">
              <a:off x="971599" y="2204864"/>
              <a:ext cx="7128793" cy="468052"/>
            </a:xfrm>
            <a:prstGeom prst="bentConnector3">
              <a:avLst>
                <a:gd name="adj1" fmla="val -2092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8460432" y="3933056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6301175" y="2996952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301177" y="3068959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380571" y="1484784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18224" y="429309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49512" y="429309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03415" y="263691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87824" y="296837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996208" y="280986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414002" y="4005064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414002" y="2852936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03"/>
            <p:cNvCxnSpPr/>
            <p:nvPr/>
          </p:nvCxnSpPr>
          <p:spPr>
            <a:xfrm flipV="1">
              <a:off x="2771800" y="2996952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23"/>
            <p:cNvSpPr txBox="1">
              <a:spLocks noChangeArrowheads="1"/>
            </p:cNvSpPr>
            <p:nvPr/>
          </p:nvSpPr>
          <p:spPr bwMode="auto">
            <a:xfrm>
              <a:off x="3560350" y="3861048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 rot="16200000">
              <a:off x="5292528" y="2852489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436096" y="318032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444480" y="27419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5723520" y="2999478"/>
              <a:ext cx="216632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411760" y="3789040"/>
              <a:ext cx="1007464" cy="21497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r>
                <a:rPr lang="en-US" altLang="zh-CN" sz="1800" b="1" spc="-100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en-US" altLang="zh-CN" sz="1800" b="1" spc="-100" dirty="0" err="1" smtClean="0">
                  <a:latin typeface="+mn-ea"/>
                  <a:ea typeface="+mn-ea"/>
                  <a:cs typeface="Times New Roman" pitchFamily="18" charset="0"/>
                </a:rPr>
                <a:t>disp</a:t>
              </a:r>
              <a:endParaRPr lang="zh-CN" altLang="en-US" sz="1800" b="1" spc="-1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475656" y="2564904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 flipV="1">
              <a:off x="3923928" y="4149080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403647" y="4293096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3968" y="429309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0" name="直接连接符 46"/>
            <p:cNvCxnSpPr/>
            <p:nvPr/>
          </p:nvCxnSpPr>
          <p:spPr bwMode="auto">
            <a:xfrm flipV="1">
              <a:off x="3203848" y="3607972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5028763" y="429309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707905" y="1844824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200" dirty="0" smtClean="0">
                  <a:latin typeface="宋体" pitchFamily="2" charset="-122"/>
                </a:rPr>
                <a:t>MUX3</a:t>
              </a:r>
              <a:endParaRPr lang="en-US" altLang="zh-CN" sz="1800" b="1" spc="-200" dirty="0">
                <a:latin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131568" y="18796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139952" y="202364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3419224" y="2852938"/>
              <a:ext cx="144664" cy="892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7884368" y="3212976"/>
              <a:ext cx="648072" cy="72846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DBIU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7" name="直接连接符 8"/>
            <p:cNvCxnSpPr/>
            <p:nvPr/>
          </p:nvCxnSpPr>
          <p:spPr>
            <a:xfrm rot="5400000" flipH="1" flipV="1">
              <a:off x="7483865" y="2958093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8"/>
            <p:cNvCxnSpPr/>
            <p:nvPr/>
          </p:nvCxnSpPr>
          <p:spPr>
            <a:xfrm rot="10800000">
              <a:off x="4211964" y="2060853"/>
              <a:ext cx="3384372" cy="931359"/>
            </a:xfrm>
            <a:prstGeom prst="bentConnector3">
              <a:avLst>
                <a:gd name="adj1" fmla="val -23686"/>
              </a:avLst>
            </a:prstGeom>
            <a:ln w="19050">
              <a:solidFill>
                <a:srgbClr val="3333FF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7308304" y="1698404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7558741" y="429309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16416" y="4293096"/>
              <a:ext cx="6480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 flipV="1">
              <a:off x="7956376" y="3933056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2699792" y="148478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7703777" y="3645024"/>
              <a:ext cx="180591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411760" y="2348880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 Box 323"/>
            <p:cNvSpPr txBox="1">
              <a:spLocks noChangeArrowheads="1"/>
            </p:cNvSpPr>
            <p:nvPr/>
          </p:nvSpPr>
          <p:spPr bwMode="auto">
            <a:xfrm>
              <a:off x="1112078" y="2778832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763688" y="2884304"/>
              <a:ext cx="144016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187"/>
            <p:cNvCxnSpPr>
              <a:endCxn id="56" idx="1"/>
            </p:cNvCxnSpPr>
            <p:nvPr/>
          </p:nvCxnSpPr>
          <p:spPr>
            <a:xfrm rot="16200000" flipH="1">
              <a:off x="682323" y="2494141"/>
              <a:ext cx="719032" cy="140478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1763688" y="3356992"/>
              <a:ext cx="144016" cy="894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187"/>
            <p:cNvCxnSpPr/>
            <p:nvPr/>
          </p:nvCxnSpPr>
          <p:spPr>
            <a:xfrm rot="16200000" flipH="1">
              <a:off x="935596" y="3825045"/>
              <a:ext cx="216022" cy="144015"/>
            </a:xfrm>
            <a:prstGeom prst="bentConnector3">
              <a:avLst>
                <a:gd name="adj1" fmla="val 101308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323"/>
            <p:cNvSpPr txBox="1">
              <a:spLocks noChangeArrowheads="1"/>
            </p:cNvSpPr>
            <p:nvPr/>
          </p:nvSpPr>
          <p:spPr bwMode="auto">
            <a:xfrm>
              <a:off x="1115616" y="3140969"/>
              <a:ext cx="648072" cy="57606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IBIU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2" name="直接连接符 199"/>
            <p:cNvCxnSpPr/>
            <p:nvPr/>
          </p:nvCxnSpPr>
          <p:spPr bwMode="auto">
            <a:xfrm flipH="1">
              <a:off x="1763688" y="3645024"/>
              <a:ext cx="2520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>
            <a:xfrm>
              <a:off x="1763688" y="4005064"/>
              <a:ext cx="648072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1691680" y="1772816"/>
              <a:ext cx="4968552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27984" y="3210879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4427984" y="2780928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283968" y="3356992"/>
              <a:ext cx="149787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283968" y="2924944"/>
              <a:ext cx="149787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4537360" y="3501008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4537360" y="2670532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2267744" y="3501009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2" name="直接连接符 97"/>
            <p:cNvCxnSpPr>
              <a:stCxn id="65" idx="3"/>
            </p:cNvCxnSpPr>
            <p:nvPr/>
          </p:nvCxnSpPr>
          <p:spPr>
            <a:xfrm>
              <a:off x="4644007" y="3355944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3428553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-200" dirty="0" smtClean="0">
                  <a:latin typeface="宋体" pitchFamily="2" charset="-122"/>
                </a:rPr>
                <a:t>MUX4</a:t>
              </a:r>
              <a:endParaRPr lang="en-US" altLang="zh-CN" sz="1800" b="1" spc="-200" dirty="0"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644007" y="2924944"/>
              <a:ext cx="792089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323"/>
            <p:cNvSpPr txBox="1">
              <a:spLocks noChangeArrowheads="1"/>
            </p:cNvSpPr>
            <p:nvPr/>
          </p:nvSpPr>
          <p:spPr bwMode="auto">
            <a:xfrm>
              <a:off x="4535995" y="3861048"/>
              <a:ext cx="433164" cy="288032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6" name="直接连接符 75"/>
            <p:cNvCxnSpPr>
              <a:stCxn id="30" idx="3"/>
              <a:endCxn id="75" idx="1"/>
            </p:cNvCxnSpPr>
            <p:nvPr/>
          </p:nvCxnSpPr>
          <p:spPr>
            <a:xfrm>
              <a:off x="4283967" y="4005064"/>
              <a:ext cx="252028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292080" y="3210879"/>
              <a:ext cx="142424" cy="2097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112"/>
            <p:cNvCxnSpPr>
              <a:stCxn id="75" idx="3"/>
            </p:cNvCxnSpPr>
            <p:nvPr/>
          </p:nvCxnSpPr>
          <p:spPr>
            <a:xfrm flipV="1">
              <a:off x="4969159" y="3210879"/>
              <a:ext cx="322921" cy="794185"/>
            </a:xfrm>
            <a:prstGeom prst="bentConnector2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03250" y="3068960"/>
              <a:ext cx="432846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246836" y="2780928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18"/>
            <p:cNvCxnSpPr/>
            <p:nvPr/>
          </p:nvCxnSpPr>
          <p:spPr>
            <a:xfrm rot="16200000" flipH="1">
              <a:off x="4606315" y="2601706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rgbClr val="3333FF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300192" y="3284984"/>
              <a:ext cx="282340" cy="71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588223" y="314096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323"/>
            <p:cNvSpPr txBox="1">
              <a:spLocks noChangeArrowheads="1"/>
            </p:cNvSpPr>
            <p:nvPr/>
          </p:nvSpPr>
          <p:spPr bwMode="auto">
            <a:xfrm>
              <a:off x="6876256" y="2852936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 rot="16200000">
              <a:off x="2915369" y="2780481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-200" dirty="0" smtClean="0">
                  <a:latin typeface="宋体" pitchFamily="2" charset="-122"/>
                </a:rPr>
                <a:t>MUX2</a:t>
              </a:r>
              <a:endParaRPr lang="en-US" altLang="zh-CN" sz="1800" b="1" spc="-200" dirty="0">
                <a:latin typeface="宋体" pitchFamily="2" charset="-122"/>
              </a:endParaRPr>
            </a:p>
          </p:txBody>
        </p:sp>
        <p:sp>
          <p:nvSpPr>
            <p:cNvPr id="86" name="Text Box 323"/>
            <p:cNvSpPr txBox="1">
              <a:spLocks noChangeArrowheads="1"/>
            </p:cNvSpPr>
            <p:nvPr/>
          </p:nvSpPr>
          <p:spPr bwMode="auto">
            <a:xfrm>
              <a:off x="5722759" y="2276872"/>
              <a:ext cx="721449" cy="360040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kumimoji="1" lang="en-US" altLang="zh-CN" sz="2000" b="1" spc="-150" dirty="0" smtClean="0">
                  <a:latin typeface="+mn-ea"/>
                  <a:ea typeface="+mn-ea"/>
                </a:rPr>
                <a:t>Splice</a:t>
              </a:r>
              <a:endParaRPr kumimoji="1" lang="zh-CN" altLang="en-US" sz="2000" b="1" spc="-150" dirty="0">
                <a:latin typeface="+mn-ea"/>
                <a:ea typeface="+mn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2414002" y="2565798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889702" y="2347986"/>
              <a:ext cx="3833057" cy="1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445103" y="2492896"/>
              <a:ext cx="1366362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528453"/>
              <a:ext cx="504055" cy="288926"/>
            </a:xfrm>
            <a:prstGeom prst="rect">
              <a:avLst/>
            </a:prstGeom>
            <a:noFill/>
            <a:ln w="222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-100" dirty="0" smtClean="0">
                  <a:latin typeface="宋体" pitchFamily="2" charset="-122"/>
                </a:rPr>
                <a:t>MUX5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cxnSp>
          <p:nvCxnSpPr>
            <p:cNvPr id="91" name="直接连接符 8"/>
            <p:cNvCxnSpPr/>
            <p:nvPr/>
          </p:nvCxnSpPr>
          <p:spPr>
            <a:xfrm flipV="1">
              <a:off x="6408204" y="2706822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rgbClr val="3333FF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8"/>
            <p:cNvCxnSpPr/>
            <p:nvPr/>
          </p:nvCxnSpPr>
          <p:spPr>
            <a:xfrm flipH="1">
              <a:off x="4211960" y="1916832"/>
              <a:ext cx="4392488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323"/>
            <p:cNvSpPr txBox="1">
              <a:spLocks noChangeArrowheads="1"/>
            </p:cNvSpPr>
            <p:nvPr/>
          </p:nvSpPr>
          <p:spPr bwMode="auto">
            <a:xfrm>
              <a:off x="1115616" y="3858951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1907704" y="2347986"/>
              <a:ext cx="0" cy="862893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1315407" y="2348880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1403648" y="1866944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7" name="矩形 96"/>
            <p:cNvSpPr/>
            <p:nvPr/>
          </p:nvSpPr>
          <p:spPr>
            <a:xfrm>
              <a:off x="1465589" y="1988840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1619672" y="2151838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556048" y="1700808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1691680" y="1772816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>
            <a:xfrm flipH="1">
              <a:off x="1754071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1547663" y="4149079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>
            <a:xfrm flipV="1">
              <a:off x="5148959" y="3858951"/>
              <a:ext cx="2735409" cy="2097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148064" y="2919959"/>
              <a:ext cx="0" cy="941089"/>
            </a:xfrm>
            <a:prstGeom prst="line">
              <a:avLst/>
            </a:prstGeom>
            <a:ln w="19050">
              <a:solidFill>
                <a:srgbClr val="3333FF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284"/>
            <p:cNvCxnSpPr/>
            <p:nvPr/>
          </p:nvCxnSpPr>
          <p:spPr>
            <a:xfrm flipV="1">
              <a:off x="4383608" y="3789040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rgbClr val="3333FF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5004048" y="3058436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6660232" y="1772816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52320" y="3284984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040050" y="2672622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3923928" y="3501008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 flipV="1">
              <a:off x="5580113" y="3789040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124271" y="1700808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99"/>
            <p:cNvCxnSpPr/>
            <p:nvPr/>
          </p:nvCxnSpPr>
          <p:spPr bwMode="auto">
            <a:xfrm>
              <a:off x="1187624" y="263691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H="1">
              <a:off x="1763688" y="3501009"/>
              <a:ext cx="50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5" name="直接连接符 116"/>
            <p:cNvCxnSpPr/>
            <p:nvPr/>
          </p:nvCxnSpPr>
          <p:spPr>
            <a:xfrm rot="5400000">
              <a:off x="7837383" y="2322657"/>
              <a:ext cx="1174094" cy="360041"/>
            </a:xfrm>
            <a:prstGeom prst="bentConnector3">
              <a:avLst>
                <a:gd name="adj1" fmla="val 100151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8244408" y="3089724"/>
              <a:ext cx="0" cy="123252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 bwMode="auto">
            <a:xfrm>
              <a:off x="7957168" y="1700808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3995935" y="1700808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9" name="直接连接符 432"/>
            <p:cNvCxnSpPr/>
            <p:nvPr/>
          </p:nvCxnSpPr>
          <p:spPr bwMode="auto">
            <a:xfrm>
              <a:off x="1110438" y="1698404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827584" y="1484784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03647" y="1484784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09786" y="148478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436096" y="366679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5444480" y="339818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12360" y="28094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820744" y="245626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68344" y="1484784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 bwMode="auto">
            <a:xfrm flipV="1">
              <a:off x="6156176" y="3597480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854328" y="148478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181163" y="148478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 flipH="1">
              <a:off x="5578519" y="1700808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1979712" y="4293096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3" name="直接连接符 199"/>
            <p:cNvCxnSpPr/>
            <p:nvPr/>
          </p:nvCxnSpPr>
          <p:spPr bwMode="auto">
            <a:xfrm flipV="1">
              <a:off x="118762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 flipV="1">
              <a:off x="7236296" y="3429000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5" name="直接连接符 199"/>
            <p:cNvCxnSpPr/>
            <p:nvPr/>
          </p:nvCxnSpPr>
          <p:spPr bwMode="auto">
            <a:xfrm>
              <a:off x="7020272" y="2741945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>
            <a:xfrm>
              <a:off x="1907705" y="3357886"/>
              <a:ext cx="0" cy="431154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66935" y="3789040"/>
              <a:ext cx="940769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 flipV="1">
              <a:off x="899592" y="3210879"/>
              <a:ext cx="225642" cy="2097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99592" y="3363280"/>
              <a:ext cx="224408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99"/>
            <p:cNvCxnSpPr/>
            <p:nvPr/>
          </p:nvCxnSpPr>
          <p:spPr bwMode="auto">
            <a:xfrm flipH="1">
              <a:off x="899592" y="3645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H="1">
              <a:off x="899592" y="3501008"/>
              <a:ext cx="21602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flipH="1">
              <a:off x="899592" y="3573016"/>
              <a:ext cx="21602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3" name="直接连接符 8"/>
            <p:cNvCxnSpPr/>
            <p:nvPr/>
          </p:nvCxnSpPr>
          <p:spPr>
            <a:xfrm>
              <a:off x="8532189" y="3284984"/>
              <a:ext cx="288283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/>
            <p:nvPr/>
          </p:nvCxnSpPr>
          <p:spPr>
            <a:xfrm>
              <a:off x="8532440" y="3861048"/>
              <a:ext cx="288283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8"/>
            <p:cNvCxnSpPr/>
            <p:nvPr/>
          </p:nvCxnSpPr>
          <p:spPr>
            <a:xfrm flipH="1">
              <a:off x="8532440" y="3789040"/>
              <a:ext cx="279648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 bwMode="auto">
            <a:xfrm>
              <a:off x="8532440" y="3501008"/>
              <a:ext cx="2796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8532440" y="3591019"/>
              <a:ext cx="2796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8532440" y="3663027"/>
              <a:ext cx="27964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115616" y="4293096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42103" y="3573016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115616" y="2420888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67944" y="3612366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469066" y="3537012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64288" y="3573016"/>
              <a:ext cx="22564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1600" b="1" baseline="-14000" dirty="0" smtClean="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zh-CN" altLang="en-US" sz="1600" b="1" baseline="-14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55" name="Text Box 116"/>
          <p:cNvSpPr txBox="1">
            <a:spLocks noChangeArrowheads="1"/>
          </p:cNvSpPr>
          <p:nvPr/>
        </p:nvSpPr>
        <p:spPr bwMode="auto">
          <a:xfrm>
            <a:off x="2915567" y="4458407"/>
            <a:ext cx="61209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u="sng" dirty="0" smtClean="0">
                <a:latin typeface="宋体" pitchFamily="2" charset="-122"/>
              </a:rPr>
              <a:t>写</a:t>
            </a:r>
            <a:r>
              <a:rPr kumimoji="1" lang="en-US" altLang="zh-CN" sz="2400" b="1" u="sng" dirty="0" smtClean="0">
                <a:latin typeface="宋体" pitchFamily="2" charset="-122"/>
              </a:rPr>
              <a:t>REG</a:t>
            </a:r>
            <a:r>
              <a:rPr kumimoji="1" lang="zh-CN" altLang="en-US" sz="2400" b="1" dirty="0" smtClean="0">
                <a:latin typeface="宋体" pitchFamily="2" charset="-122"/>
              </a:rPr>
              <a:t>放在</a:t>
            </a:r>
            <a:r>
              <a:rPr kumimoji="1" lang="en-US" altLang="zh-CN" sz="2400" b="1" u="sng" dirty="0" err="1" smtClean="0">
                <a:latin typeface="宋体" pitchFamily="2" charset="-122"/>
              </a:rPr>
              <a:t>Clk</a:t>
            </a:r>
            <a:r>
              <a:rPr kumimoji="1" lang="zh-CN" altLang="en-US" sz="2400" b="1" u="sng" dirty="0" smtClean="0">
                <a:latin typeface="宋体" pitchFamily="2" charset="-122"/>
              </a:rPr>
              <a:t>结束时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en-US" altLang="zh-CN" sz="2400" b="1" u="sng" dirty="0" smtClean="0">
                <a:latin typeface="宋体" pitchFamily="2" charset="-122"/>
              </a:rPr>
              <a:t>MEM</a:t>
            </a:r>
            <a:r>
              <a:rPr kumimoji="1" lang="zh-CN" altLang="en-US" sz="2400" b="1" u="sng" dirty="0" smtClean="0">
                <a:latin typeface="宋体" pitchFamily="2" charset="-122"/>
              </a:rPr>
              <a:t>操作</a:t>
            </a:r>
            <a:r>
              <a:rPr kumimoji="1" lang="zh-CN" altLang="en-US" sz="2400" b="1" dirty="0" smtClean="0">
                <a:latin typeface="宋体" pitchFamily="2" charset="-122"/>
              </a:rPr>
              <a:t>放在</a:t>
            </a:r>
            <a:r>
              <a:rPr kumimoji="1" lang="en-US" altLang="zh-CN" sz="2400" b="1" u="sng" dirty="0" err="1" smtClean="0">
                <a:latin typeface="宋体" pitchFamily="2" charset="-122"/>
              </a:rPr>
              <a:t>Clk</a:t>
            </a:r>
            <a:r>
              <a:rPr kumimoji="1" lang="zh-CN" altLang="en-US" sz="2400" b="1" u="sng" dirty="0" smtClean="0">
                <a:latin typeface="宋体" pitchFamily="2" charset="-122"/>
              </a:rPr>
              <a:t>中间</a:t>
            </a:r>
            <a:endParaRPr kumimoji="1" lang="en-US" altLang="zh-CN" sz="2400" b="1" u="sng" dirty="0" smtClean="0">
              <a:latin typeface="宋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928664" y="5013176"/>
            <a:ext cx="5955704" cy="1296144"/>
            <a:chOff x="1403648" y="4725144"/>
            <a:chExt cx="5955704" cy="1296144"/>
          </a:xfrm>
        </p:grpSpPr>
        <p:sp>
          <p:nvSpPr>
            <p:cNvPr id="157" name="TextBox 156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baseline="-25000" dirty="0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2483768" y="5373216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989336" y="5517232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2987824" y="5373216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483768" y="5805264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126136" y="5517232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 flipV="1">
              <a:off x="5508104" y="5373216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7020272" y="5373216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6564932" y="5517232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 flipV="1">
              <a:off x="3988785" y="5373216"/>
              <a:ext cx="1" cy="144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3614936" y="5517232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>
            <a:xfrm flipV="1">
              <a:off x="5004048" y="5373216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4283967" y="5805264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07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87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" name="Text Box 116"/>
          <p:cNvSpPr txBox="1">
            <a:spLocks noChangeArrowheads="1"/>
          </p:cNvSpPr>
          <p:nvPr/>
        </p:nvSpPr>
        <p:spPr bwMode="auto">
          <a:xfrm>
            <a:off x="1979712" y="858778"/>
            <a:ext cx="69847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修改复用方案相关数据路径，连接附加寄存器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2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67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2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55776" y="1340768"/>
            <a:ext cx="3600400" cy="2592288"/>
            <a:chOff x="2813328" y="1412776"/>
            <a:chExt cx="3600400" cy="2592288"/>
          </a:xfrm>
        </p:grpSpPr>
        <p:sp>
          <p:nvSpPr>
            <p:cNvPr id="9" name="Text Box 323"/>
            <p:cNvSpPr txBox="1">
              <a:spLocks noChangeArrowheads="1"/>
            </p:cNvSpPr>
            <p:nvPr/>
          </p:nvSpPr>
          <p:spPr bwMode="auto">
            <a:xfrm>
              <a:off x="4714000" y="3716306"/>
              <a:ext cx="1699728" cy="2887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0" name="Text Box 323"/>
            <p:cNvSpPr txBox="1">
              <a:spLocks noChangeArrowheads="1"/>
            </p:cNvSpPr>
            <p:nvPr/>
          </p:nvSpPr>
          <p:spPr bwMode="auto">
            <a:xfrm>
              <a:off x="2813328" y="2932362"/>
              <a:ext cx="1656184" cy="68073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2" name="Text Box 323"/>
            <p:cNvSpPr txBox="1">
              <a:spLocks noChangeArrowheads="1"/>
            </p:cNvSpPr>
            <p:nvPr/>
          </p:nvSpPr>
          <p:spPr bwMode="auto">
            <a:xfrm>
              <a:off x="2813328" y="2553292"/>
              <a:ext cx="1656184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3" name="Text Box 323"/>
            <p:cNvSpPr txBox="1">
              <a:spLocks noChangeArrowheads="1"/>
            </p:cNvSpPr>
            <p:nvPr/>
          </p:nvSpPr>
          <p:spPr bwMode="auto">
            <a:xfrm>
              <a:off x="4714000" y="2560710"/>
              <a:ext cx="1699728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" name="Text Box 323"/>
            <p:cNvSpPr txBox="1">
              <a:spLocks noChangeArrowheads="1"/>
            </p:cNvSpPr>
            <p:nvPr/>
          </p:nvSpPr>
          <p:spPr bwMode="auto">
            <a:xfrm>
              <a:off x="2813328" y="2182366"/>
              <a:ext cx="1656184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" name="Text Box 323"/>
            <p:cNvSpPr txBox="1">
              <a:spLocks noChangeArrowheads="1"/>
            </p:cNvSpPr>
            <p:nvPr/>
          </p:nvSpPr>
          <p:spPr bwMode="auto">
            <a:xfrm>
              <a:off x="4714000" y="2172206"/>
              <a:ext cx="1699728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Text Box 323"/>
            <p:cNvSpPr txBox="1">
              <a:spLocks noChangeArrowheads="1"/>
            </p:cNvSpPr>
            <p:nvPr/>
          </p:nvSpPr>
          <p:spPr bwMode="auto">
            <a:xfrm>
              <a:off x="2813328" y="1793862"/>
              <a:ext cx="1656184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7" name="Text Box 323"/>
            <p:cNvSpPr txBox="1">
              <a:spLocks noChangeArrowheads="1"/>
            </p:cNvSpPr>
            <p:nvPr/>
          </p:nvSpPr>
          <p:spPr bwMode="auto">
            <a:xfrm>
              <a:off x="4714000" y="1791120"/>
              <a:ext cx="1699728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8" name="Text Box 323"/>
            <p:cNvSpPr txBox="1">
              <a:spLocks noChangeArrowheads="1"/>
            </p:cNvSpPr>
            <p:nvPr/>
          </p:nvSpPr>
          <p:spPr bwMode="auto">
            <a:xfrm>
              <a:off x="2813328" y="1412776"/>
              <a:ext cx="1656184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23"/>
            <p:cNvSpPr txBox="1">
              <a:spLocks noChangeArrowheads="1"/>
            </p:cNvSpPr>
            <p:nvPr/>
          </p:nvSpPr>
          <p:spPr bwMode="auto">
            <a:xfrm>
              <a:off x="4714000" y="2931636"/>
              <a:ext cx="1699728" cy="68145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207" name="Text Box 116"/>
          <p:cNvSpPr txBox="1">
            <a:spLocks noChangeArrowheads="1"/>
          </p:cNvSpPr>
          <p:nvPr/>
        </p:nvSpPr>
        <p:spPr bwMode="auto">
          <a:xfrm>
            <a:off x="179263" y="404664"/>
            <a:ext cx="7417073" cy="54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指令执行过程的组织    </a:t>
            </a:r>
            <a:r>
              <a:rPr kumimoji="1" lang="en-US" altLang="zh-CN" sz="2000" b="1" dirty="0">
                <a:latin typeface="宋体" pitchFamily="2" charset="-122"/>
              </a:rPr>
              <a:t>--</a:t>
            </a:r>
            <a:r>
              <a:rPr kumimoji="1" lang="zh-CN" altLang="en-US" sz="2000" b="1" dirty="0">
                <a:latin typeface="宋体" pitchFamily="2" charset="-122"/>
              </a:rPr>
              <a:t>验证设计正确性</a:t>
            </a:r>
            <a:endParaRPr kumimoji="1"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指令执行过程的操作：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基于数据通路及时序操作组织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*各指令执行所需的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kumimoji="1" lang="en-US" altLang="zh-CN" sz="2400" b="1" dirty="0" smtClean="0">
              <a:latin typeface="宋体" pitchFamily="2" charset="-122"/>
            </a:endParaRP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179512" y="3986044"/>
            <a:ext cx="8785225" cy="221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注意</a:t>
            </a:r>
            <a:r>
              <a:rPr kumimoji="1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1" lang="zh-CN" altLang="en-US" sz="2200" b="1" dirty="0" smtClean="0">
                <a:latin typeface="宋体" pitchFamily="2" charset="-122"/>
              </a:rPr>
              <a:t>①</a:t>
            </a:r>
            <a:r>
              <a:rPr lang="zh-CN" altLang="en-US" sz="2200" b="1" dirty="0" smtClean="0">
                <a:latin typeface="宋体" pitchFamily="2" charset="-122"/>
              </a:rPr>
              <a:t>读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应为一个步骤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200" b="1" dirty="0"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latin typeface="宋体" pitchFamily="2" charset="-122"/>
              </a:rPr>
              <a:t>          </a:t>
            </a:r>
            <a:r>
              <a:rPr kumimoji="1" lang="en-US" altLang="zh-CN" sz="2200" b="1" spc="100" dirty="0" smtClean="0">
                <a:latin typeface="宋体" pitchFamily="2" charset="-122"/>
              </a:rPr>
              <a:t> </a:t>
            </a:r>
            <a:r>
              <a:rPr kumimoji="1" lang="zh-CN" altLang="en-US" sz="2200" b="1" dirty="0" smtClean="0">
                <a:latin typeface="宋体" pitchFamily="2" charset="-122"/>
              </a:rPr>
              <a:t>②</a:t>
            </a:r>
            <a:r>
              <a:rPr kumimoji="1" lang="en-US" altLang="zh-CN" sz="2200" b="1" dirty="0" err="1">
                <a:latin typeface="宋体" pitchFamily="2" charset="-122"/>
              </a:rPr>
              <a:t>beq</a:t>
            </a:r>
            <a:r>
              <a:rPr kumimoji="1" lang="zh-CN" altLang="en-US" sz="2200" b="1" dirty="0">
                <a:latin typeface="宋体" pitchFamily="2" charset="-122"/>
              </a:rPr>
              <a:t>的</a:t>
            </a:r>
            <a:r>
              <a:rPr kumimoji="1" lang="en-US" altLang="zh-CN" sz="2200" b="1" dirty="0">
                <a:latin typeface="宋体" pitchFamily="2" charset="-122"/>
              </a:rPr>
              <a:t>PC</a:t>
            </a:r>
            <a:r>
              <a:rPr kumimoji="1" lang="zh-CN" altLang="en-US" sz="2200" b="1" dirty="0">
                <a:latin typeface="宋体" pitchFamily="2" charset="-122"/>
              </a:rPr>
              <a:t>相对寻址需放在</a:t>
            </a:r>
            <a:r>
              <a:rPr kumimoji="1" lang="en-US" altLang="zh-CN" sz="2200" b="1" dirty="0">
                <a:latin typeface="宋体" pitchFamily="2" charset="-122"/>
              </a:rPr>
              <a:t>t2</a:t>
            </a:r>
            <a:r>
              <a:rPr kumimoji="1" lang="zh-CN" altLang="en-US" sz="2200" b="1" dirty="0">
                <a:latin typeface="宋体" pitchFamily="2" charset="-122"/>
              </a:rPr>
              <a:t>步</a:t>
            </a:r>
            <a:r>
              <a:rPr kumimoji="1" lang="en-US" altLang="zh-CN" b="1" dirty="0">
                <a:latin typeface="宋体" pitchFamily="2" charset="-122"/>
              </a:rPr>
              <a:t>(t3</a:t>
            </a:r>
            <a:r>
              <a:rPr kumimoji="1" lang="zh-CN" altLang="en-US" b="1" dirty="0" smtClean="0">
                <a:latin typeface="宋体" pitchFamily="2" charset="-122"/>
              </a:rPr>
              <a:t>步要</a:t>
            </a:r>
            <a:r>
              <a:rPr kumimoji="1" lang="zh-CN" altLang="en-US" b="1" dirty="0">
                <a:latin typeface="宋体" pitchFamily="2" charset="-122"/>
              </a:rPr>
              <a:t>用</a:t>
            </a:r>
            <a:r>
              <a:rPr kumimoji="1" lang="en-US" altLang="zh-CN" b="1" dirty="0" smtClean="0">
                <a:latin typeface="宋体" pitchFamily="2" charset="-122"/>
              </a:rPr>
              <a:t>ALU</a:t>
            </a:r>
            <a:r>
              <a:rPr kumimoji="1" lang="zh-CN" altLang="en-US" b="1" dirty="0" smtClean="0">
                <a:latin typeface="宋体" pitchFamily="2" charset="-122"/>
              </a:rPr>
              <a:t>实现</a:t>
            </a:r>
            <a:r>
              <a:rPr kumimoji="1" lang="en-US" altLang="zh-CN" b="1" dirty="0" smtClean="0">
                <a:latin typeface="宋体" pitchFamily="2" charset="-122"/>
              </a:rPr>
              <a:t>A-B)</a:t>
            </a:r>
          </a:p>
          <a:p>
            <a:pPr>
              <a:lnSpc>
                <a:spcPct val="114000"/>
              </a:lnSpc>
            </a:pPr>
            <a:r>
              <a:rPr kumimoji="1" lang="zh-CN" altLang="en-US" sz="2200" b="1" dirty="0" smtClean="0">
                <a:latin typeface="宋体" pitchFamily="2" charset="-122"/>
              </a:rPr>
              <a:t>            ③</a:t>
            </a:r>
            <a:r>
              <a:rPr kumimoji="1" lang="zh-CN" altLang="en-US" sz="2200" b="1" dirty="0">
                <a:latin typeface="宋体" pitchFamily="2" charset="-122"/>
              </a:rPr>
              <a:t>译码可放在</a:t>
            </a:r>
            <a:r>
              <a:rPr kumimoji="1" lang="en-US" altLang="zh-CN" sz="2200" b="1" dirty="0">
                <a:latin typeface="宋体" pitchFamily="2" charset="-122"/>
              </a:rPr>
              <a:t>t2</a:t>
            </a:r>
            <a:r>
              <a:rPr kumimoji="1" lang="zh-CN" altLang="en-US" sz="2200" b="1" dirty="0">
                <a:latin typeface="宋体" pitchFamily="2" charset="-122"/>
              </a:rPr>
              <a:t>步</a:t>
            </a:r>
            <a:r>
              <a:rPr kumimoji="1" lang="en-US" altLang="zh-CN" b="1" dirty="0">
                <a:latin typeface="宋体" pitchFamily="2" charset="-122"/>
              </a:rPr>
              <a:t>(</a:t>
            </a:r>
            <a:r>
              <a:rPr kumimoji="1" lang="zh-CN" altLang="en-US" b="1" dirty="0">
                <a:latin typeface="宋体" pitchFamily="2" charset="-122"/>
              </a:rPr>
              <a:t>读</a:t>
            </a:r>
            <a:r>
              <a:rPr kumimoji="1" lang="en-US" altLang="zh-CN" b="1" dirty="0">
                <a:latin typeface="宋体" pitchFamily="2" charset="-122"/>
              </a:rPr>
              <a:t>GPRs</a:t>
            </a:r>
            <a:r>
              <a:rPr kumimoji="1" lang="zh-CN" altLang="en-US" b="1" dirty="0">
                <a:latin typeface="宋体" pitchFamily="2" charset="-122"/>
              </a:rPr>
              <a:t>时延很小</a:t>
            </a:r>
            <a:r>
              <a:rPr kumimoji="1"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kumimoji="1"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    </a:t>
            </a:r>
            <a:r>
              <a:rPr kumimoji="1" lang="zh-CN" altLang="en-US" sz="2400" b="1" dirty="0">
                <a:latin typeface="宋体" pitchFamily="2" charset="-122"/>
              </a:rPr>
              <a:t>略</a:t>
            </a:r>
            <a:r>
              <a:rPr kumimoji="1" lang="en-US" altLang="zh-CN" sz="2400" b="1" dirty="0">
                <a:latin typeface="宋体" pitchFamily="2" charset="-122"/>
              </a:rPr>
              <a:t>(1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2400" b="1" dirty="0">
                <a:latin typeface="宋体" pitchFamily="2" charset="-122"/>
              </a:rPr>
              <a:t>5</a:t>
            </a:r>
            <a:r>
              <a:rPr kumimoji="1" lang="zh-CN" altLang="en-US" sz="2400" b="1" dirty="0">
                <a:latin typeface="宋体" pitchFamily="2" charset="-122"/>
              </a:rPr>
              <a:t>步</a:t>
            </a:r>
            <a:r>
              <a:rPr kumimoji="1" lang="en-US" altLang="zh-CN" sz="2400" b="1" dirty="0">
                <a:latin typeface="宋体" pitchFamily="2" charset="-122"/>
              </a:rPr>
              <a:t>)                             </a:t>
            </a:r>
            <a:r>
              <a:rPr kumimoji="1" lang="zh-CN" altLang="en-US" b="1" dirty="0">
                <a:latin typeface="宋体" pitchFamily="2" charset="-122"/>
              </a:rPr>
              <a:t>←见讲义</a:t>
            </a:r>
            <a:r>
              <a:rPr kumimoji="1" lang="en-US" altLang="zh-CN" b="1" dirty="0">
                <a:latin typeface="宋体" pitchFamily="2" charset="-122"/>
              </a:rPr>
              <a:t>P47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b="1" dirty="0">
                <a:latin typeface="宋体" pitchFamily="2" charset="-122"/>
              </a:rPr>
              <a:t>P48</a:t>
            </a:r>
          </a:p>
        </p:txBody>
      </p:sp>
      <p:sp>
        <p:nvSpPr>
          <p:cNvPr id="21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91"/>
          <p:cNvSpPr txBox="1">
            <a:spLocks noChangeArrowheads="1"/>
          </p:cNvSpPr>
          <p:nvPr/>
        </p:nvSpPr>
        <p:spPr bwMode="auto">
          <a:xfrm>
            <a:off x="899592" y="1268760"/>
            <a:ext cx="752432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3333FF"/>
                </a:solidFill>
                <a:latin typeface="+mn-ea"/>
                <a:ea typeface="+mn-ea"/>
              </a:rPr>
              <a:t>R-</a:t>
            </a:r>
            <a:r>
              <a:rPr lang="zh-CN" altLang="en-US" sz="2000" b="1" dirty="0" smtClean="0">
                <a:solidFill>
                  <a:srgbClr val="3333FF"/>
                </a:solidFill>
                <a:latin typeface="+mn-ea"/>
                <a:ea typeface="+mn-ea"/>
              </a:rPr>
              <a:t>型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取指＋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</a:rPr>
              <a:t>读</a:t>
            </a:r>
            <a:r>
              <a:rPr lang="en-US" altLang="zh-CN" sz="2000" b="1" dirty="0" smtClean="0">
                <a:latin typeface="+mn-ea"/>
              </a:rPr>
              <a:t>GPRs</a:t>
            </a:r>
            <a:r>
              <a:rPr lang="en-US" altLang="zh-CN" sz="2000" b="1" dirty="0" smtClean="0">
                <a:latin typeface="+mn-ea"/>
                <a:ea typeface="+mn-ea"/>
              </a:rPr>
              <a:t>      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  <a:ea typeface="+mn-ea"/>
              </a:rPr>
              <a:t>ALU</a:t>
            </a:r>
            <a:r>
              <a:rPr lang="zh-CN" altLang="en-US" sz="2000" b="1" dirty="0" smtClean="0">
                <a:latin typeface="+mn-ea"/>
                <a:ea typeface="+mn-ea"/>
              </a:rPr>
              <a:t>运算       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>
                <a:latin typeface="+mn-ea"/>
              </a:rPr>
              <a:t>GPRs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+mn-ea"/>
                <a:ea typeface="+mn-ea"/>
              </a:rPr>
              <a:t>I-</a:t>
            </a:r>
            <a:r>
              <a:rPr lang="zh-CN" altLang="en-US" sz="2000" b="1" dirty="0" smtClean="0">
                <a:solidFill>
                  <a:srgbClr val="3333FF"/>
                </a:solidFill>
                <a:latin typeface="+mn-ea"/>
                <a:ea typeface="+mn-ea"/>
              </a:rPr>
              <a:t>型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</a:rPr>
              <a:t>取</a:t>
            </a:r>
            <a:r>
              <a:rPr lang="zh-CN" altLang="en-US" sz="2000" b="1" dirty="0">
                <a:latin typeface="+mn-ea"/>
              </a:rPr>
              <a:t>指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  读</a:t>
            </a:r>
            <a:r>
              <a:rPr lang="en-US" altLang="zh-CN" sz="2000" b="1" dirty="0" smtClean="0">
                <a:latin typeface="+mn-ea"/>
              </a:rPr>
              <a:t>GPRs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扩展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ALU</a:t>
            </a:r>
            <a:r>
              <a:rPr lang="zh-CN" altLang="en-US" sz="2000" b="1" dirty="0" smtClean="0">
                <a:latin typeface="+mn-ea"/>
              </a:rPr>
              <a:t>运算        ＋写</a:t>
            </a:r>
            <a:r>
              <a:rPr lang="en-US" altLang="zh-CN" sz="2000" b="1" dirty="0">
                <a:latin typeface="+mn-ea"/>
              </a:rPr>
              <a:t>GPRs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+mn-ea"/>
              </a:rPr>
              <a:t>lw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—</a:t>
            </a:r>
            <a:r>
              <a:rPr lang="zh-CN" altLang="en-US" sz="2000" b="1" dirty="0" smtClean="0">
                <a:latin typeface="+mn-ea"/>
              </a:rPr>
              <a:t>取</a:t>
            </a:r>
            <a:r>
              <a:rPr lang="zh-CN" altLang="en-US" sz="2000" b="1" dirty="0">
                <a:latin typeface="+mn-ea"/>
              </a:rPr>
              <a:t>指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  读</a:t>
            </a:r>
            <a:r>
              <a:rPr lang="en-US" altLang="zh-CN" sz="2000" b="1" dirty="0" smtClean="0">
                <a:latin typeface="+mn-ea"/>
              </a:rPr>
              <a:t>GPRs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扩展＋</a:t>
            </a:r>
            <a:r>
              <a:rPr lang="en-US" altLang="zh-CN" sz="2000" b="1" dirty="0">
                <a:latin typeface="+mn-ea"/>
              </a:rPr>
              <a:t>ALU</a:t>
            </a:r>
            <a:r>
              <a:rPr lang="zh-CN" altLang="en-US" sz="2000" b="1" dirty="0" smtClean="0">
                <a:latin typeface="+mn-ea"/>
              </a:rPr>
              <a:t>运算 ＋</a:t>
            </a:r>
            <a:r>
              <a:rPr lang="zh-CN" altLang="en-US" sz="2000" b="1" dirty="0">
                <a:latin typeface="+mn-ea"/>
              </a:rPr>
              <a:t>读</a:t>
            </a:r>
            <a:r>
              <a:rPr lang="en-US" altLang="zh-CN" sz="2000" b="1" dirty="0" smtClean="0">
                <a:latin typeface="+mn-ea"/>
              </a:rPr>
              <a:t>MEM</a:t>
            </a:r>
            <a:r>
              <a:rPr lang="zh-CN" altLang="en-US" sz="2000" b="1" dirty="0" smtClean="0">
                <a:latin typeface="+mn-ea"/>
              </a:rPr>
              <a:t>＋写</a:t>
            </a:r>
            <a:r>
              <a:rPr lang="en-US" altLang="zh-CN" sz="2000" b="1" dirty="0">
                <a:latin typeface="+mn-ea"/>
              </a:rPr>
              <a:t>GPRs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+mn-ea"/>
              </a:rPr>
              <a:t>sw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—</a:t>
            </a:r>
            <a:r>
              <a:rPr lang="zh-CN" altLang="en-US" sz="2000" b="1" dirty="0" smtClean="0">
                <a:latin typeface="+mn-ea"/>
              </a:rPr>
              <a:t>取</a:t>
            </a:r>
            <a:r>
              <a:rPr lang="zh-CN" altLang="en-US" sz="2000" b="1" dirty="0">
                <a:latin typeface="+mn-ea"/>
              </a:rPr>
              <a:t>指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  读</a:t>
            </a:r>
            <a:r>
              <a:rPr lang="en-US" altLang="zh-CN" sz="2000" b="1" dirty="0" smtClean="0">
                <a:latin typeface="+mn-ea"/>
              </a:rPr>
              <a:t>GPRs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扩展＋</a:t>
            </a:r>
            <a:r>
              <a:rPr lang="en-US" altLang="zh-CN" sz="2000" b="1" dirty="0">
                <a:latin typeface="+mn-ea"/>
              </a:rPr>
              <a:t>ALU</a:t>
            </a:r>
            <a:r>
              <a:rPr lang="zh-CN" altLang="en-US" sz="2000" b="1" dirty="0" smtClean="0">
                <a:latin typeface="+mn-ea"/>
              </a:rPr>
              <a:t>运算 ＋</a:t>
            </a:r>
            <a:r>
              <a:rPr lang="zh-CN" altLang="en-US" sz="2000" b="1" dirty="0">
                <a:latin typeface="+mn-ea"/>
              </a:rPr>
              <a:t>写</a:t>
            </a:r>
            <a:r>
              <a:rPr lang="en-US" altLang="zh-CN" sz="2000" b="1" dirty="0" smtClean="0">
                <a:latin typeface="+mn-ea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+mn-ea"/>
              </a:rPr>
              <a:t>beq</a:t>
            </a: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—</a:t>
            </a:r>
            <a:r>
              <a:rPr lang="zh-CN" altLang="en-US" sz="2000" b="1" dirty="0" smtClean="0">
                <a:latin typeface="+mn-ea"/>
              </a:rPr>
              <a:t>取</a:t>
            </a:r>
            <a:r>
              <a:rPr lang="zh-CN" altLang="en-US" sz="2000" b="1" dirty="0">
                <a:latin typeface="+mn-ea"/>
              </a:rPr>
              <a:t>指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  读</a:t>
            </a:r>
            <a:r>
              <a:rPr lang="en-US" altLang="zh-CN" sz="2000" b="1" dirty="0" smtClean="0">
                <a:latin typeface="+mn-ea"/>
              </a:rPr>
              <a:t>GPRs      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ALU</a:t>
            </a:r>
            <a:r>
              <a:rPr lang="zh-CN" altLang="en-US" sz="2000" b="1" dirty="0" smtClean="0">
                <a:latin typeface="+mn-ea"/>
              </a:rPr>
              <a:t>运算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扩展＋</a:t>
            </a:r>
            <a:r>
              <a:rPr lang="en-US" altLang="zh-CN" sz="2000" b="1" dirty="0">
                <a:latin typeface="+mn-ea"/>
              </a:rPr>
              <a:t>ALU</a:t>
            </a:r>
            <a:r>
              <a:rPr lang="zh-CN" altLang="en-US" sz="2000" b="1" dirty="0" smtClean="0">
                <a:latin typeface="+mn-ea"/>
              </a:rPr>
              <a:t>运算         ＋</a:t>
            </a:r>
            <a:r>
              <a:rPr lang="zh-CN" altLang="en-US" sz="2000" b="1" dirty="0">
                <a:latin typeface="+mn-ea"/>
              </a:rPr>
              <a:t>写</a:t>
            </a:r>
            <a:r>
              <a:rPr lang="en-US" altLang="zh-CN" sz="2000" b="1" dirty="0" smtClean="0">
                <a:latin typeface="+mn-ea"/>
              </a:rPr>
              <a:t>PC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+mn-ea"/>
              </a:rPr>
              <a:t>   j—</a:t>
            </a:r>
            <a:r>
              <a:rPr lang="zh-CN" altLang="en-US" sz="2000" b="1" u="sng" dirty="0" smtClean="0">
                <a:latin typeface="+mn-ea"/>
              </a:rPr>
              <a:t>取</a:t>
            </a:r>
            <a:r>
              <a:rPr lang="zh-CN" altLang="en-US" sz="2000" b="1" u="sng" dirty="0">
                <a:latin typeface="+mn-ea"/>
              </a:rPr>
              <a:t>指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         ＋</a:t>
            </a:r>
            <a:r>
              <a:rPr kumimoji="1" lang="en-US" altLang="zh-CN" sz="2000" b="1" dirty="0" smtClean="0">
                <a:latin typeface="宋体" pitchFamily="2" charset="-122"/>
              </a:rPr>
              <a:t>Splice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zh-CN" altLang="en-US" sz="2000" b="1" dirty="0">
                <a:latin typeface="+mn-ea"/>
              </a:rPr>
              <a:t>写</a:t>
            </a:r>
            <a:r>
              <a:rPr lang="en-US" altLang="zh-CN" sz="2000" b="1" dirty="0" smtClean="0">
                <a:latin typeface="+mn-ea"/>
              </a:rPr>
              <a:t>PC</a:t>
            </a:r>
          </a:p>
        </p:txBody>
      </p:sp>
      <p:sp>
        <p:nvSpPr>
          <p:cNvPr id="22" name="Text Box 191"/>
          <p:cNvSpPr txBox="1">
            <a:spLocks noChangeArrowheads="1"/>
          </p:cNvSpPr>
          <p:nvPr/>
        </p:nvSpPr>
        <p:spPr bwMode="auto">
          <a:xfrm>
            <a:off x="2483768" y="1268760"/>
            <a:ext cx="100811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译码</a:t>
            </a:r>
            <a:r>
              <a:rPr lang="zh-CN" altLang="en-US" sz="2000" b="1" dirty="0">
                <a:latin typeface="+mn-ea"/>
              </a:rPr>
              <a:t>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译码＋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译码＋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译码＋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译码＋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</a:rPr>
              <a:t>译码</a:t>
            </a:r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9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 smtClean="0"/>
              <a:t>四、</a:t>
            </a:r>
            <a:r>
              <a:rPr lang="zh-CN" altLang="en-US" sz="2400" dirty="0"/>
              <a:t>控制单元设计</a:t>
            </a: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179263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形成状态转换图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基于数据通路、指令功能</a:t>
            </a:r>
            <a:r>
              <a:rPr kumimoji="1" lang="en-US" altLang="zh-CN" sz="2000" b="1" dirty="0" smtClean="0">
                <a:latin typeface="宋体" pitchFamily="2" charset="-122"/>
              </a:rPr>
              <a:t>)      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kumimoji="1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kumimoji="1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CU</a:t>
            </a:r>
            <a:r>
              <a:rPr kumimoji="1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需求</a:t>
            </a:r>
            <a:endParaRPr kumimoji="1"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latin typeface="宋体" pitchFamily="2" charset="-122"/>
              </a:rPr>
              <a:t>汇总各指令的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latin typeface="宋体" pitchFamily="2" charset="-122"/>
              </a:rPr>
              <a:t>OPCmd</a:t>
            </a:r>
            <a:r>
              <a:rPr lang="zh-CN" altLang="en-US" sz="2400" b="1" dirty="0" smtClean="0">
                <a:latin typeface="宋体" pitchFamily="2" charset="-122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←无中断周期</a:t>
            </a:r>
            <a:endParaRPr kumimoji="1" lang="en-US" altLang="zh-CN" b="1" dirty="0" smtClean="0">
              <a:latin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55574" y="1916832"/>
            <a:ext cx="8064896" cy="4176464"/>
            <a:chOff x="755573" y="1844824"/>
            <a:chExt cx="8064896" cy="4176464"/>
          </a:xfrm>
        </p:grpSpPr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>
              <a:stCxn id="79" idx="3"/>
              <a:endCxn id="80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endCxn id="84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>
              <a:stCxn id="80" idx="2"/>
              <a:endCxn id="86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80" idx="3"/>
              <a:endCxn id="81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82" idx="2"/>
              <a:endCxn id="83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6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86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83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85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90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9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0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1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4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7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8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0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81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PCWrB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84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86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7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8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89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90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93" name="直接箭头连接符 100"/>
            <p:cNvCxnSpPr>
              <a:stCxn id="81" idx="2"/>
            </p:cNvCxnSpPr>
            <p:nvPr/>
          </p:nvCxnSpPr>
          <p:spPr bwMode="auto">
            <a:xfrm rot="16200000" flipH="1">
              <a:off x="8028158" y="2349103"/>
              <a:ext cx="216470" cy="13681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>
              <a:stCxn id="84" idx="2"/>
              <a:endCxn id="85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9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3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4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2" y="404664"/>
            <a:ext cx="514554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组织时序系统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基于状态转换图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*时序信号个数：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*时序信号序列：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*时序信号定时方式：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2699792" y="836712"/>
            <a:ext cx="6083746" cy="15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400" b="1" dirty="0" smtClean="0">
                <a:latin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</a:rPr>
              <a:t>个节拍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最长路径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个工作脉冲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数据通路所需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latin typeface="宋体" pitchFamily="2" charset="-122"/>
              </a:rPr>
              <a:t>节拍信号序列有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复位时输出为全</a:t>
            </a:r>
            <a:r>
              <a:rPr lang="en-US" altLang="zh-CN" b="1" dirty="0" smtClean="0">
                <a:latin typeface="宋体" pitchFamily="2" charset="-122"/>
              </a:rPr>
              <a:t>0)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latin typeface="宋体" pitchFamily="2" charset="-122"/>
              </a:rPr>
              <a:t>工作脉冲序列仅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无复位逻辑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3347864" y="5013176"/>
            <a:ext cx="52834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400" b="1" dirty="0" smtClean="0">
                <a:latin typeface="宋体" pitchFamily="2" charset="-122"/>
              </a:rPr>
              <a:t>同步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设计要求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i="1" dirty="0" smtClean="0">
                <a:latin typeface="宋体" pitchFamily="2" charset="-122"/>
              </a:rPr>
              <a:t>T</a:t>
            </a:r>
            <a:r>
              <a:rPr lang="en-US" altLang="zh-CN" sz="2400" b="1" baseline="-18000" dirty="0" smtClean="0">
                <a:latin typeface="宋体" pitchFamily="2" charset="-122"/>
              </a:rPr>
              <a:t>C</a:t>
            </a:r>
            <a:r>
              <a:rPr lang="zh-CN" altLang="en-US" sz="2400" b="1" dirty="0" smtClean="0">
                <a:latin typeface="宋体" pitchFamily="2" charset="-122"/>
              </a:rPr>
              <a:t>＝</a:t>
            </a:r>
            <a:r>
              <a:rPr lang="en-US" altLang="zh-CN" sz="2400" b="1" dirty="0" smtClean="0">
                <a:latin typeface="宋体" pitchFamily="2" charset="-122"/>
              </a:rPr>
              <a:t>max{</a:t>
            </a:r>
            <a:r>
              <a:rPr lang="en-US" altLang="zh-CN" sz="2400" b="1" i="1" dirty="0" smtClean="0">
                <a:latin typeface="宋体" pitchFamily="2" charset="-122"/>
              </a:rPr>
              <a:t>T</a:t>
            </a:r>
            <a:r>
              <a:rPr lang="zh-CN" altLang="en-US" sz="2400" b="1" baseline="-18000" dirty="0" smtClean="0">
                <a:latin typeface="宋体" pitchFamily="2" charset="-122"/>
              </a:rPr>
              <a:t>基本</a:t>
            </a:r>
            <a:r>
              <a:rPr lang="en-US" altLang="zh-CN" sz="2400" baseline="-1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baseline="-18000" dirty="0" err="1" smtClean="0">
                <a:latin typeface="宋体" pitchFamily="2" charset="-122"/>
              </a:rPr>
              <a:t>OP</a:t>
            </a:r>
            <a:r>
              <a:rPr lang="en-US" altLang="zh-CN" sz="2400" b="1" i="1" baseline="-1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宋体" pitchFamily="2" charset="-122"/>
              </a:rPr>
              <a:t>}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179512" y="2348880"/>
            <a:ext cx="8818884" cy="2664296"/>
            <a:chOff x="179512" y="2780928"/>
            <a:chExt cx="8818884" cy="2664296"/>
          </a:xfrm>
        </p:grpSpPr>
        <p:sp>
          <p:nvSpPr>
            <p:cNvPr id="311" name="Text Box 108"/>
            <p:cNvSpPr txBox="1">
              <a:spLocks noChangeArrowheads="1"/>
            </p:cNvSpPr>
            <p:nvPr/>
          </p:nvSpPr>
          <p:spPr bwMode="auto">
            <a:xfrm>
              <a:off x="179512" y="3068960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312" name="直接连接符 311"/>
            <p:cNvCxnSpPr/>
            <p:nvPr/>
          </p:nvCxnSpPr>
          <p:spPr>
            <a:xfrm flipH="1">
              <a:off x="8889454" y="3429000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865118" y="335699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978782" y="335699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3706974" y="335699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2266814" y="278092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317" name="直接连接符 316"/>
            <p:cNvCxnSpPr/>
            <p:nvPr/>
          </p:nvCxnSpPr>
          <p:spPr>
            <a:xfrm>
              <a:off x="1978782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2194806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197878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78782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219480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626854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41083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410830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62685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3058902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84287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842878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305890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3490950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327492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274926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49095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922998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70697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706974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92299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4355046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413902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139022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35504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787094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57107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571070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78709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5219142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500311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003118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521914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5651190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43516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435166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65119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6083238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86721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5867214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608323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6299262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410830" y="3433770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1978782" y="3429000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978782" y="3429000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412926" y="3645024"/>
              <a:ext cx="1300336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2842878" y="3721802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406638" y="3717032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406638" y="3717032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908870" y="3933056"/>
              <a:ext cx="49986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2840782" y="3933056"/>
              <a:ext cx="130452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3274926" y="4009834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842878" y="4005064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842878" y="4005064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1908870" y="4221088"/>
              <a:ext cx="931912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277022" y="4221088"/>
              <a:ext cx="1300336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139022" y="3433770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709070" y="3429000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706974" y="3429000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145310" y="3645024"/>
              <a:ext cx="1724000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571070" y="3721802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139022" y="3717032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139022" y="3717032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4573166" y="3933056"/>
              <a:ext cx="1728192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003118" y="4009834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4571070" y="4005064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4571070" y="4005064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005214" y="4221088"/>
              <a:ext cx="1728192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6301358" y="3433770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869310" y="3429000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867214" y="3429000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305550" y="3645024"/>
              <a:ext cx="1291952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733406" y="3721802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301358" y="3717032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301358" y="3717032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733406" y="3933056"/>
              <a:ext cx="129614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7165454" y="4009834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733406" y="4005064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733406" y="4005064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165454" y="4221088"/>
              <a:ext cx="129614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7595406" y="3433770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7593310" y="3429000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706974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90950" y="2927236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H="1">
              <a:off x="1978782" y="292494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1906774" y="4509120"/>
              <a:ext cx="3095830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5435166" y="4297866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5003118" y="4293096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5003118" y="4293096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5437262" y="4509120"/>
              <a:ext cx="1724000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597502" y="4297866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7165454" y="4293096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7165454" y="4293096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7597502" y="4509120"/>
              <a:ext cx="140089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3706974" y="4585898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3274926" y="4581128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3274926" y="4581128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1906774" y="4797152"/>
              <a:ext cx="1366056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3709070" y="4797152"/>
              <a:ext cx="1728192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869310" y="4585898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437262" y="4581128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435166" y="4581128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869310" y="4797152"/>
              <a:ext cx="312489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029550" y="3429000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8461598" y="3717032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8029550" y="3712262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8029550" y="3712262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8461598" y="3928286"/>
              <a:ext cx="532606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8893646" y="4005064"/>
              <a:ext cx="0" cy="21125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8461598" y="4000294"/>
              <a:ext cx="432048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461598" y="4000294"/>
              <a:ext cx="0" cy="216024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8893646" y="4216318"/>
              <a:ext cx="104750" cy="2385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8029550" y="3645024"/>
              <a:ext cx="864096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flipH="1">
              <a:off x="7593310" y="3356992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 flipH="1">
              <a:off x="841450" y="5157192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515286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29926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651528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6947334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673131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6731310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694733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379382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16335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163358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37938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7811430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759540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7595406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781143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243478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02745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027454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>
              <a:off x="824347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675526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>
              <a:off x="845950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>
              <a:off x="8459502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>
              <a:off x="867552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>
              <a:off x="8891550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>
              <a:off x="2194806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>
              <a:off x="1978782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>
              <a:off x="1978782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/>
            <p:nvPr/>
          </p:nvCxnSpPr>
          <p:spPr>
            <a:xfrm>
              <a:off x="219480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>
              <a:off x="2626854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2410830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2410830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262685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>
              <a:off x="3058902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>
              <a:off x="2842878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>
              <a:off x="2842878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>
              <a:off x="305890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>
              <a:off x="3490950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3274926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>
              <a:off x="3274926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>
              <a:off x="349095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3925094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>
              <a:off x="3709070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>
              <a:off x="3709070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>
              <a:off x="392299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>
              <a:off x="4355046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4139022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>
              <a:off x="4139022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>
              <a:off x="435504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>
              <a:off x="4787094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/>
            <p:nvPr/>
          </p:nvCxnSpPr>
          <p:spPr>
            <a:xfrm>
              <a:off x="4571070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/>
            <p:nvPr/>
          </p:nvCxnSpPr>
          <p:spPr>
            <a:xfrm>
              <a:off x="4571070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>
              <a:off x="478709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5219142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/>
            <p:cNvCxnSpPr/>
            <p:nvPr/>
          </p:nvCxnSpPr>
          <p:spPr>
            <a:xfrm>
              <a:off x="5003118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>
            <a:xfrm>
              <a:off x="5003118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/>
            <p:cNvCxnSpPr/>
            <p:nvPr/>
          </p:nvCxnSpPr>
          <p:spPr>
            <a:xfrm>
              <a:off x="521914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/>
            <p:nvPr/>
          </p:nvCxnSpPr>
          <p:spPr>
            <a:xfrm>
              <a:off x="5651190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>
              <a:off x="5435166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5435166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/>
            <p:cNvCxnSpPr/>
            <p:nvPr/>
          </p:nvCxnSpPr>
          <p:spPr>
            <a:xfrm>
              <a:off x="565119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/>
            <p:cNvCxnSpPr/>
            <p:nvPr/>
          </p:nvCxnSpPr>
          <p:spPr>
            <a:xfrm>
              <a:off x="6083238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/>
            <p:cNvCxnSpPr/>
            <p:nvPr/>
          </p:nvCxnSpPr>
          <p:spPr>
            <a:xfrm>
              <a:off x="5867214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/>
            <p:cNvCxnSpPr/>
            <p:nvPr/>
          </p:nvCxnSpPr>
          <p:spPr>
            <a:xfrm>
              <a:off x="5867214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/>
            <p:cNvCxnSpPr/>
            <p:nvPr/>
          </p:nvCxnSpPr>
          <p:spPr>
            <a:xfrm>
              <a:off x="608323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6299262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6515286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/>
            <p:cNvCxnSpPr/>
            <p:nvPr/>
          </p:nvCxnSpPr>
          <p:spPr>
            <a:xfrm>
              <a:off x="6299262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>
              <a:off x="651528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6947334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6731310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6731310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694733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7379382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7163358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7163358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>
              <a:off x="737938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7811430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7595406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7595406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781143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243478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>
              <a:off x="8027454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>
              <a:off x="8027454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824347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8675526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8459502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8459502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867552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>
              <a:off x="8891550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240873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219271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219271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>
              <a:off x="1978782" y="5373216"/>
              <a:ext cx="21392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240873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284078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262475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262475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284078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>
              <a:off x="327283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305680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305680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>
              <a:off x="327283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370697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348885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348885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370697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413692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392090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392299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413692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>
              <a:off x="456897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/>
            <p:nvPr/>
          </p:nvCxnSpPr>
          <p:spPr>
            <a:xfrm>
              <a:off x="435295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435295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>
              <a:off x="456897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500102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478499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478499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>
              <a:off x="500102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543307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521704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521704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>
              <a:off x="543307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586511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564909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564909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586511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629716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>
              <a:off x="608114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>
              <a:off x="608114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629716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651319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672921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651319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672921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>
              <a:off x="716126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694523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694523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716126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759331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737728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737728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759331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02535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780933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>
              <a:off x="780933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02535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45740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>
              <a:off x="824138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824138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845740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888945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867343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867343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TextBox 584"/>
            <p:cNvSpPr txBox="1"/>
            <p:nvPr/>
          </p:nvSpPr>
          <p:spPr>
            <a:xfrm>
              <a:off x="4177122" y="278092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586" name="直接连接符 585"/>
            <p:cNvCxnSpPr/>
            <p:nvPr/>
          </p:nvCxnSpPr>
          <p:spPr>
            <a:xfrm>
              <a:off x="5437262" y="2927236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 flipH="1">
              <a:off x="3704878" y="2927236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5867214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extBox 588"/>
            <p:cNvSpPr txBox="1"/>
            <p:nvPr/>
          </p:nvSpPr>
          <p:spPr>
            <a:xfrm>
              <a:off x="6155246" y="278092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590" name="直接连接符 589"/>
            <p:cNvCxnSpPr/>
            <p:nvPr/>
          </p:nvCxnSpPr>
          <p:spPr>
            <a:xfrm>
              <a:off x="7379382" y="2927236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H="1">
              <a:off x="5865118" y="2927236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7597502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TextBox 592"/>
            <p:cNvSpPr txBox="1"/>
            <p:nvPr/>
          </p:nvSpPr>
          <p:spPr>
            <a:xfrm>
              <a:off x="7811430" y="2780928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594" name="直接连接符 593"/>
            <p:cNvCxnSpPr/>
            <p:nvPr/>
          </p:nvCxnSpPr>
          <p:spPr>
            <a:xfrm>
              <a:off x="8673430" y="29272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H="1">
              <a:off x="7595406" y="2927236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8889454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8888288" y="4869160"/>
              <a:ext cx="1101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8886192" y="5373216"/>
              <a:ext cx="1080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>
              <a:off x="8890384" y="3140968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547664" y="335699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763688" y="314573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54766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1547664" y="314096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1475656" y="3356992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17636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1477752" y="3645024"/>
              <a:ext cx="501960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1477752" y="3933056"/>
              <a:ext cx="49986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763688" y="4873930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547664" y="486916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1547664" y="4869160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1475656" y="5085184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>
              <a:off x="17636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97761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76159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76159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1475656" y="5373216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475656" y="4221088"/>
              <a:ext cx="49986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475656" y="4509120"/>
              <a:ext cx="49986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475656" y="4797152"/>
              <a:ext cx="499864" cy="0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1547664" y="285293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TextBox 620"/>
            <p:cNvSpPr txBox="1"/>
            <p:nvPr/>
          </p:nvSpPr>
          <p:spPr>
            <a:xfrm>
              <a:off x="1522140" y="2780928"/>
              <a:ext cx="52958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复位</a:t>
              </a:r>
            </a:p>
          </p:txBody>
        </p:sp>
      </p:grpSp>
      <p:sp>
        <p:nvSpPr>
          <p:cNvPr id="622" name="Text Box 116"/>
          <p:cNvSpPr txBox="1">
            <a:spLocks noChangeArrowheads="1"/>
          </p:cNvSpPr>
          <p:nvPr/>
        </p:nvSpPr>
        <p:spPr bwMode="auto">
          <a:xfrm>
            <a:off x="179263" y="55096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ID</a:t>
            </a:r>
            <a:r>
              <a:rPr kumimoji="1" lang="en-US" altLang="zh-CN" sz="2400" b="1" dirty="0" smtClean="0">
                <a:latin typeface="宋体" pitchFamily="2" charset="-122"/>
              </a:rPr>
              <a:t>      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基于指令格式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r>
              <a:rPr kumimoji="1" lang="en-US" altLang="zh-CN" sz="2400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</a:t>
            </a:r>
            <a:r>
              <a:rPr kumimoji="1" lang="zh-CN" altLang="en-US" sz="2400" b="1" dirty="0" smtClean="0">
                <a:latin typeface="宋体" pitchFamily="2" charset="-122"/>
              </a:rPr>
              <a:t>同单周期</a:t>
            </a:r>
            <a:r>
              <a:rPr kumimoji="1" lang="en-US" altLang="zh-CN" sz="2400" b="1" dirty="0" smtClean="0">
                <a:latin typeface="宋体" pitchFamily="2" charset="-122"/>
              </a:rPr>
              <a:t>CPU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623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5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351" name="Text Box 116"/>
          <p:cNvSpPr txBox="1">
            <a:spLocks noChangeArrowheads="1"/>
          </p:cNvSpPr>
          <p:nvPr/>
        </p:nvSpPr>
        <p:spPr bwMode="auto">
          <a:xfrm>
            <a:off x="179263" y="345718"/>
            <a:ext cx="864120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设计时序信号形成电路   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基于时序系统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kumimoji="1" lang="zh-CN" altLang="en-US" sz="2200" b="1" dirty="0">
                <a:latin typeface="宋体" pitchFamily="2" charset="-122"/>
              </a:rPr>
              <a:t>节拍信号</a:t>
            </a:r>
            <a:r>
              <a:rPr kumimoji="1" lang="zh-CN" altLang="en-US" sz="2200" b="1" dirty="0" smtClean="0">
                <a:latin typeface="宋体" pitchFamily="2" charset="-122"/>
              </a:rPr>
              <a:t>复位时为</a:t>
            </a:r>
            <a:r>
              <a:rPr kumimoji="1" lang="zh-CN" altLang="en-US" sz="2200" b="1" dirty="0">
                <a:latin typeface="宋体" pitchFamily="2" charset="-122"/>
              </a:rPr>
              <a:t>全</a:t>
            </a:r>
            <a:r>
              <a:rPr kumimoji="1" lang="en-US" altLang="zh-CN" sz="2200" b="1" dirty="0" smtClean="0">
                <a:latin typeface="宋体" pitchFamily="2" charset="-122"/>
              </a:rPr>
              <a:t>0</a:t>
            </a:r>
            <a:r>
              <a:rPr kumimoji="1" lang="zh-CN" altLang="en-US" sz="2200" b="1" dirty="0" smtClean="0">
                <a:latin typeface="宋体" pitchFamily="2" charset="-122"/>
              </a:rPr>
              <a:t>、工作时</a:t>
            </a:r>
            <a:r>
              <a:rPr kumimoji="1" lang="zh-CN" altLang="en-US" sz="2200" b="1" dirty="0">
                <a:latin typeface="宋体" pitchFamily="2" charset="-122"/>
              </a:rPr>
              <a:t>当前</a:t>
            </a:r>
            <a:r>
              <a:rPr kumimoji="1" lang="zh-CN" altLang="en-US" sz="2200" b="1" dirty="0" smtClean="0">
                <a:latin typeface="宋体" pitchFamily="2" charset="-122"/>
              </a:rPr>
              <a:t>序列信号按序有效，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 smtClean="0">
                <a:latin typeface="宋体" pitchFamily="2" charset="-122"/>
              </a:rPr>
              <a:t>         </a:t>
            </a:r>
            <a:r>
              <a:rPr kumimoji="1" lang="zh-CN" altLang="en-US" sz="2200" b="1" dirty="0" smtClean="0">
                <a:latin typeface="宋体" pitchFamily="2" charset="-122"/>
              </a:rPr>
              <a:t>工作脉冲信号轮流有效</a:t>
            </a:r>
            <a:endParaRPr kumimoji="1"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*组成：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2143" y="2901607"/>
            <a:ext cx="7992888" cy="3529285"/>
            <a:chOff x="612143" y="2636019"/>
            <a:chExt cx="7992888" cy="3529285"/>
          </a:xfrm>
        </p:grpSpPr>
        <p:sp>
          <p:nvSpPr>
            <p:cNvPr id="172" name="矩形 171"/>
            <p:cNvSpPr/>
            <p:nvPr/>
          </p:nvSpPr>
          <p:spPr>
            <a:xfrm>
              <a:off x="1476239" y="3932164"/>
              <a:ext cx="1151803" cy="4878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75409" y="3068067"/>
              <a:ext cx="539866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203655" y="3068067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Text Box 320"/>
            <p:cNvSpPr txBox="1">
              <a:spLocks noChangeArrowheads="1"/>
            </p:cNvSpPr>
            <p:nvPr/>
          </p:nvSpPr>
          <p:spPr bwMode="auto">
            <a:xfrm>
              <a:off x="682985" y="4976280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>
              <a:off x="1104826" y="5156299"/>
              <a:ext cx="18831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7" name="Text Box 82"/>
            <p:cNvSpPr txBox="1">
              <a:spLocks noChangeArrowheads="1"/>
            </p:cNvSpPr>
            <p:nvPr/>
          </p:nvSpPr>
          <p:spPr bwMode="auto">
            <a:xfrm>
              <a:off x="2645698" y="2636019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 smtClean="0">
                  <a:latin typeface="+mn-lt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78" name="直接箭头连接符 177"/>
            <p:cNvCxnSpPr/>
            <p:nvPr/>
          </p:nvCxnSpPr>
          <p:spPr bwMode="auto">
            <a:xfrm flipV="1">
              <a:off x="3709263" y="2924051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 flipV="1">
              <a:off x="4716599" y="2924051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724710" y="2924051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 flipV="1">
              <a:off x="6732822" y="2924051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7740934" y="2924051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3" name="直接箭头连接符 182"/>
            <p:cNvCxnSpPr/>
            <p:nvPr/>
          </p:nvCxnSpPr>
          <p:spPr bwMode="auto">
            <a:xfrm flipV="1">
              <a:off x="4499926" y="4796261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V="1">
              <a:off x="4716599" y="4796259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flipV="1">
              <a:off x="3716871" y="5624351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V="1">
              <a:off x="4068527" y="5624351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 flipV="1">
              <a:off x="3420455" y="5624351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8" name="Text Box 63"/>
            <p:cNvSpPr txBox="1">
              <a:spLocks noChangeArrowheads="1"/>
            </p:cNvSpPr>
            <p:nvPr/>
          </p:nvSpPr>
          <p:spPr bwMode="auto">
            <a:xfrm>
              <a:off x="3204431" y="5876379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 smtClean="0">
                  <a:latin typeface="宋体" pitchFamily="2" charset="-122"/>
                </a:rPr>
                <a:t>add </a:t>
              </a:r>
              <a:r>
                <a:rPr lang="en-US" altLang="zh-CN" sz="1600" b="1" spc="-100" dirty="0">
                  <a:latin typeface="宋体" pitchFamily="2" charset="-122"/>
                </a:rPr>
                <a:t>sub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ori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0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lw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sw</a:t>
              </a:r>
              <a:r>
                <a:rPr lang="en-US" altLang="zh-CN" sz="1600" b="1" spc="-100" dirty="0" smtClean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smtClean="0">
                  <a:latin typeface="宋体" pitchFamily="2" charset="-122"/>
                </a:rPr>
                <a:t>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 bwMode="auto">
            <a:xfrm flipH="1" flipV="1">
              <a:off x="8172982" y="5548227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V="1">
              <a:off x="8389003" y="5552343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 flipV="1">
              <a:off x="3060415" y="2924051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 flipV="1">
              <a:off x="2772383" y="2924051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矩形 192"/>
            <p:cNvSpPr/>
            <p:nvPr/>
          </p:nvSpPr>
          <p:spPr>
            <a:xfrm>
              <a:off x="1260215" y="3035676"/>
              <a:ext cx="7344816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Text Box 147"/>
            <p:cNvSpPr txBox="1">
              <a:spLocks noChangeArrowheads="1"/>
            </p:cNvSpPr>
            <p:nvPr/>
          </p:nvSpPr>
          <p:spPr bwMode="auto">
            <a:xfrm>
              <a:off x="1341884" y="3100637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5" name="Text Box 320"/>
            <p:cNvSpPr txBox="1">
              <a:spLocks noChangeArrowheads="1"/>
            </p:cNvSpPr>
            <p:nvPr/>
          </p:nvSpPr>
          <p:spPr bwMode="auto">
            <a:xfrm>
              <a:off x="612143" y="4004171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196" name="直接箭头连接符 195"/>
            <p:cNvCxnSpPr/>
            <p:nvPr/>
          </p:nvCxnSpPr>
          <p:spPr bwMode="auto">
            <a:xfrm>
              <a:off x="1104826" y="4148186"/>
              <a:ext cx="37141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7" name="Text Box 320"/>
            <p:cNvSpPr txBox="1">
              <a:spLocks noChangeArrowheads="1"/>
            </p:cNvSpPr>
            <p:nvPr/>
          </p:nvSpPr>
          <p:spPr bwMode="auto">
            <a:xfrm>
              <a:off x="2715933" y="3910880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198" name="直接箭头连接符 197"/>
            <p:cNvCxnSpPr/>
            <p:nvPr/>
          </p:nvCxnSpPr>
          <p:spPr bwMode="auto">
            <a:xfrm>
              <a:off x="2628367" y="4148187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5" name="TextBox 564"/>
            <p:cNvSpPr txBox="1"/>
            <p:nvPr/>
          </p:nvSpPr>
          <p:spPr>
            <a:xfrm>
              <a:off x="1584251" y="4436219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cxnSp>
        <p:nvCxnSpPr>
          <p:cNvPr id="553" name="直接箭头连接符 552"/>
          <p:cNvCxnSpPr/>
          <p:nvPr/>
        </p:nvCxnSpPr>
        <p:spPr bwMode="auto">
          <a:xfrm>
            <a:off x="1475656" y="4413775"/>
            <a:ext cx="115180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72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Text Box 116"/>
          <p:cNvSpPr txBox="1">
            <a:spLocks noChangeArrowheads="1"/>
          </p:cNvSpPr>
          <p:nvPr/>
        </p:nvSpPr>
        <p:spPr bwMode="auto">
          <a:xfrm>
            <a:off x="1403648" y="1676134"/>
            <a:ext cx="1843993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定序逻辑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  <a:endParaRPr kumimoji="1" lang="en-US" altLang="zh-CN" sz="24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en-US" altLang="zh-CN" sz="2000" b="1" dirty="0" smtClean="0">
              <a:solidFill>
                <a:srgbClr val="3333FF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宋体" pitchFamily="2" charset="-122"/>
              </a:rPr>
              <a:t>定时逻辑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39" name="Text Box 116"/>
          <p:cNvSpPr txBox="1">
            <a:spLocks noChangeArrowheads="1"/>
          </p:cNvSpPr>
          <p:nvPr/>
        </p:nvSpPr>
        <p:spPr bwMode="auto">
          <a:xfrm>
            <a:off x="3004792" y="1678364"/>
            <a:ext cx="595969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节拍、工作脉冲状态用</a:t>
            </a:r>
            <a:r>
              <a:rPr lang="zh-CN" altLang="en-US" sz="2200" b="1" u="sng" dirty="0" smtClean="0">
                <a:latin typeface="宋体" pitchFamily="2" charset="-122"/>
              </a:rPr>
              <a:t>触发器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、</a:t>
            </a:r>
            <a:r>
              <a:rPr lang="zh-CN" altLang="en-US" sz="2200" b="1" u="sng" dirty="0" smtClean="0">
                <a:latin typeface="宋体" pitchFamily="2" charset="-122"/>
                <a:ea typeface="+mn-ea"/>
              </a:rPr>
              <a:t>门电路</a:t>
            </a:r>
            <a:r>
              <a:rPr lang="zh-CN" altLang="en-US" sz="2200" b="1" dirty="0" smtClean="0">
                <a:latin typeface="宋体" pitchFamily="2" charset="-122"/>
                <a:ea typeface="+mn-ea"/>
              </a:rPr>
              <a:t>表示；</a:t>
            </a:r>
            <a:endParaRPr lang="en-US" altLang="zh-CN" sz="22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下一状态产生函数可用节拍入端函数表示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略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2200" b="1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CLK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同步方式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45698" y="3405663"/>
            <a:ext cx="5815317" cy="2592288"/>
            <a:chOff x="2645698" y="3140075"/>
            <a:chExt cx="5815317" cy="2592288"/>
          </a:xfrm>
        </p:grpSpPr>
        <p:cxnSp>
          <p:nvCxnSpPr>
            <p:cNvPr id="431" name="直接箭头连接符 430"/>
            <p:cNvCxnSpPr/>
            <p:nvPr/>
          </p:nvCxnSpPr>
          <p:spPr bwMode="auto">
            <a:xfrm flipH="1">
              <a:off x="3203655" y="4292203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3" name="直接箭头连接符 432"/>
            <p:cNvCxnSpPr/>
            <p:nvPr/>
          </p:nvCxnSpPr>
          <p:spPr bwMode="auto">
            <a:xfrm>
              <a:off x="5004631" y="4005757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34" name="直接箭头连接符 433"/>
            <p:cNvCxnSpPr/>
            <p:nvPr/>
          </p:nvCxnSpPr>
          <p:spPr bwMode="auto">
            <a:xfrm flipV="1">
              <a:off x="4283775" y="3140075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5" name="直接箭头连接符 114"/>
            <p:cNvCxnSpPr>
              <a:endCxn id="436" idx="2"/>
            </p:cNvCxnSpPr>
            <p:nvPr/>
          </p:nvCxnSpPr>
          <p:spPr bwMode="auto">
            <a:xfrm rot="5400000" flipH="1" flipV="1">
              <a:off x="4053128" y="3915174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436" name="椭圆 435"/>
            <p:cNvSpPr/>
            <p:nvPr/>
          </p:nvSpPr>
          <p:spPr bwMode="auto">
            <a:xfrm>
              <a:off x="4430158" y="3542551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37" name="直接箭头连接符 436"/>
            <p:cNvCxnSpPr/>
            <p:nvPr/>
          </p:nvCxnSpPr>
          <p:spPr bwMode="auto">
            <a:xfrm flipH="1">
              <a:off x="3203655" y="4148187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9" name="直接箭头连接符 438"/>
            <p:cNvCxnSpPr/>
            <p:nvPr/>
          </p:nvCxnSpPr>
          <p:spPr bwMode="auto">
            <a:xfrm>
              <a:off x="6012742" y="4005757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40" name="直接箭头连接符 114"/>
            <p:cNvCxnSpPr>
              <a:endCxn id="441" idx="2"/>
            </p:cNvCxnSpPr>
            <p:nvPr/>
          </p:nvCxnSpPr>
          <p:spPr bwMode="auto">
            <a:xfrm rot="5400000" flipH="1" flipV="1">
              <a:off x="5061239" y="3915174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441" name="椭圆 440"/>
            <p:cNvSpPr/>
            <p:nvPr/>
          </p:nvSpPr>
          <p:spPr bwMode="auto">
            <a:xfrm>
              <a:off x="5438269" y="3542551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2" name="直接箭头连接符 114"/>
            <p:cNvCxnSpPr>
              <a:endCxn id="443" idx="2"/>
            </p:cNvCxnSpPr>
            <p:nvPr/>
          </p:nvCxnSpPr>
          <p:spPr bwMode="auto">
            <a:xfrm rot="5400000" flipH="1" flipV="1">
              <a:off x="3045792" y="3915174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443" name="椭圆 442"/>
            <p:cNvSpPr/>
            <p:nvPr/>
          </p:nvSpPr>
          <p:spPr bwMode="auto">
            <a:xfrm>
              <a:off x="3422822" y="3542551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箭头连接符 443"/>
            <p:cNvCxnSpPr/>
            <p:nvPr/>
          </p:nvCxnSpPr>
          <p:spPr bwMode="auto">
            <a:xfrm flipH="1" flipV="1">
              <a:off x="5292663" y="3140075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45" name="直接箭头连接符 444"/>
            <p:cNvCxnSpPr/>
            <p:nvPr/>
          </p:nvCxnSpPr>
          <p:spPr bwMode="auto">
            <a:xfrm flipH="1">
              <a:off x="4283775" y="3140075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6" name="直接箭头连接符 445"/>
            <p:cNvCxnSpPr/>
            <p:nvPr/>
          </p:nvCxnSpPr>
          <p:spPr bwMode="auto">
            <a:xfrm flipH="1">
              <a:off x="5292663" y="3140075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7" name="直接箭头连接符 446"/>
            <p:cNvCxnSpPr/>
            <p:nvPr/>
          </p:nvCxnSpPr>
          <p:spPr bwMode="auto">
            <a:xfrm flipH="1">
              <a:off x="6660815" y="4436188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448" name="Rectangle 128"/>
            <p:cNvSpPr>
              <a:spLocks noChangeArrowheads="1"/>
            </p:cNvSpPr>
            <p:nvPr/>
          </p:nvSpPr>
          <p:spPr bwMode="auto">
            <a:xfrm>
              <a:off x="3493239" y="3212083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9" name="Rectangle 128"/>
            <p:cNvSpPr>
              <a:spLocks noChangeArrowheads="1"/>
            </p:cNvSpPr>
            <p:nvPr/>
          </p:nvSpPr>
          <p:spPr bwMode="auto">
            <a:xfrm>
              <a:off x="4500575" y="3212083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50" name="Rectangle 128"/>
            <p:cNvSpPr>
              <a:spLocks noChangeArrowheads="1"/>
            </p:cNvSpPr>
            <p:nvPr/>
          </p:nvSpPr>
          <p:spPr bwMode="auto">
            <a:xfrm>
              <a:off x="5508686" y="3212083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452" name="直接箭头连接符 451"/>
            <p:cNvCxnSpPr/>
            <p:nvPr/>
          </p:nvCxnSpPr>
          <p:spPr bwMode="auto">
            <a:xfrm>
              <a:off x="7020854" y="4005757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53" name="直接箭头连接符 114"/>
            <p:cNvCxnSpPr>
              <a:endCxn id="454" idx="2"/>
            </p:cNvCxnSpPr>
            <p:nvPr/>
          </p:nvCxnSpPr>
          <p:spPr bwMode="auto">
            <a:xfrm rot="5400000" flipH="1" flipV="1">
              <a:off x="6068954" y="3914776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454" name="椭圆 453"/>
            <p:cNvSpPr/>
            <p:nvPr/>
          </p:nvSpPr>
          <p:spPr bwMode="auto">
            <a:xfrm>
              <a:off x="6446381" y="3542551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6" name="直接箭头连接符 455"/>
            <p:cNvCxnSpPr/>
            <p:nvPr/>
          </p:nvCxnSpPr>
          <p:spPr bwMode="auto">
            <a:xfrm>
              <a:off x="8028966" y="4005757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57" name="直接箭头连接符 114"/>
            <p:cNvCxnSpPr>
              <a:endCxn id="458" idx="2"/>
            </p:cNvCxnSpPr>
            <p:nvPr/>
          </p:nvCxnSpPr>
          <p:spPr bwMode="auto">
            <a:xfrm rot="5400000" flipH="1" flipV="1">
              <a:off x="7077463" y="3915174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458" name="椭圆 457"/>
            <p:cNvSpPr/>
            <p:nvPr/>
          </p:nvSpPr>
          <p:spPr bwMode="auto">
            <a:xfrm>
              <a:off x="7454493" y="3542551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9" name="直接箭头连接符 458"/>
            <p:cNvCxnSpPr/>
            <p:nvPr/>
          </p:nvCxnSpPr>
          <p:spPr bwMode="auto">
            <a:xfrm flipH="1">
              <a:off x="6300253" y="3140075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0" name="直接箭头连接符 459"/>
            <p:cNvCxnSpPr/>
            <p:nvPr/>
          </p:nvCxnSpPr>
          <p:spPr bwMode="auto">
            <a:xfrm flipH="1">
              <a:off x="7308365" y="3140075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461" name="Rectangle 128"/>
            <p:cNvSpPr>
              <a:spLocks noChangeArrowheads="1"/>
            </p:cNvSpPr>
            <p:nvPr/>
          </p:nvSpPr>
          <p:spPr bwMode="auto">
            <a:xfrm>
              <a:off x="6516798" y="3212083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62" name="Rectangle 128"/>
            <p:cNvSpPr>
              <a:spLocks noChangeArrowheads="1"/>
            </p:cNvSpPr>
            <p:nvPr/>
          </p:nvSpPr>
          <p:spPr bwMode="auto">
            <a:xfrm>
              <a:off x="7524910" y="3212083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463" name="直接箭头连接符 462"/>
            <p:cNvCxnSpPr/>
            <p:nvPr/>
          </p:nvCxnSpPr>
          <p:spPr bwMode="auto">
            <a:xfrm flipH="1" flipV="1">
              <a:off x="6300253" y="3140075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4" name="直接箭头连接符 463"/>
            <p:cNvCxnSpPr/>
            <p:nvPr/>
          </p:nvCxnSpPr>
          <p:spPr bwMode="auto">
            <a:xfrm flipV="1">
              <a:off x="7308365" y="3140075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65" name="Text Box 260"/>
            <p:cNvSpPr txBox="1">
              <a:spLocks noChangeArrowheads="1"/>
            </p:cNvSpPr>
            <p:nvPr/>
          </p:nvSpPr>
          <p:spPr bwMode="auto">
            <a:xfrm>
              <a:off x="3348447" y="4436219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466" name="Text Box 260"/>
            <p:cNvSpPr txBox="1">
              <a:spLocks noChangeArrowheads="1"/>
            </p:cNvSpPr>
            <p:nvPr/>
          </p:nvSpPr>
          <p:spPr bwMode="auto">
            <a:xfrm>
              <a:off x="3348447" y="4617874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67" name="直接箭头连接符 466"/>
            <p:cNvCxnSpPr/>
            <p:nvPr/>
          </p:nvCxnSpPr>
          <p:spPr bwMode="auto">
            <a:xfrm flipV="1">
              <a:off x="3564471" y="4796257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8" name="直接箭头连接符 467"/>
            <p:cNvCxnSpPr/>
            <p:nvPr/>
          </p:nvCxnSpPr>
          <p:spPr bwMode="auto">
            <a:xfrm flipV="1">
              <a:off x="3420455" y="4796261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69" name="Text Box 260"/>
            <p:cNvSpPr txBox="1">
              <a:spLocks noChangeArrowheads="1"/>
            </p:cNvSpPr>
            <p:nvPr/>
          </p:nvSpPr>
          <p:spPr bwMode="auto">
            <a:xfrm>
              <a:off x="3636479" y="4617874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70" name="直接箭头连接符 469"/>
            <p:cNvCxnSpPr/>
            <p:nvPr/>
          </p:nvCxnSpPr>
          <p:spPr bwMode="auto">
            <a:xfrm flipV="1">
              <a:off x="3852502" y="4796260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1" name="直接箭头连接符 470"/>
            <p:cNvCxnSpPr/>
            <p:nvPr/>
          </p:nvCxnSpPr>
          <p:spPr bwMode="auto">
            <a:xfrm flipV="1">
              <a:off x="3708486" y="4796263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2" name="直接箭头连接符 471"/>
            <p:cNvCxnSpPr/>
            <p:nvPr/>
          </p:nvCxnSpPr>
          <p:spPr bwMode="auto">
            <a:xfrm flipV="1">
              <a:off x="3636479" y="4004169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3" name="Text Box 260"/>
            <p:cNvSpPr txBox="1">
              <a:spLocks noChangeArrowheads="1"/>
            </p:cNvSpPr>
            <p:nvPr/>
          </p:nvSpPr>
          <p:spPr bwMode="auto">
            <a:xfrm>
              <a:off x="4428567" y="4436219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74" name="Text Box 260"/>
            <p:cNvSpPr txBox="1">
              <a:spLocks noChangeArrowheads="1"/>
            </p:cNvSpPr>
            <p:nvPr/>
          </p:nvSpPr>
          <p:spPr bwMode="auto">
            <a:xfrm>
              <a:off x="4430157" y="4617875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475" name="直接箭头连接符 474"/>
            <p:cNvCxnSpPr/>
            <p:nvPr/>
          </p:nvCxnSpPr>
          <p:spPr bwMode="auto">
            <a:xfrm flipH="1">
              <a:off x="6660815" y="4940274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7" name="直接箭头连接符 476"/>
            <p:cNvCxnSpPr/>
            <p:nvPr/>
          </p:nvCxnSpPr>
          <p:spPr bwMode="auto">
            <a:xfrm flipV="1">
              <a:off x="4860614" y="4617874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79" name="直接箭头连接符 478"/>
            <p:cNvCxnSpPr/>
            <p:nvPr/>
          </p:nvCxnSpPr>
          <p:spPr bwMode="auto">
            <a:xfrm flipV="1">
              <a:off x="4644591" y="4004171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0" name="直接箭头连接符 479"/>
            <p:cNvCxnSpPr/>
            <p:nvPr/>
          </p:nvCxnSpPr>
          <p:spPr bwMode="auto">
            <a:xfrm flipV="1">
              <a:off x="5652703" y="4004171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1" name="直接箭头连接符 480"/>
            <p:cNvCxnSpPr/>
            <p:nvPr/>
          </p:nvCxnSpPr>
          <p:spPr bwMode="auto">
            <a:xfrm flipV="1">
              <a:off x="7668927" y="4004171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82" name="Text Box 260"/>
            <p:cNvSpPr txBox="1">
              <a:spLocks noChangeArrowheads="1"/>
            </p:cNvSpPr>
            <p:nvPr/>
          </p:nvSpPr>
          <p:spPr bwMode="auto">
            <a:xfrm>
              <a:off x="7381218" y="4436219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483" name="Text Box 260"/>
            <p:cNvSpPr txBox="1">
              <a:spLocks noChangeArrowheads="1"/>
            </p:cNvSpPr>
            <p:nvPr/>
          </p:nvSpPr>
          <p:spPr bwMode="auto">
            <a:xfrm>
              <a:off x="7381218" y="4617874"/>
              <a:ext cx="359715" cy="17838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84" name="直接箭头连接符 483"/>
            <p:cNvCxnSpPr/>
            <p:nvPr/>
          </p:nvCxnSpPr>
          <p:spPr bwMode="auto">
            <a:xfrm flipH="1" flipV="1">
              <a:off x="7884950" y="4796257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5" name="直接箭头连接符 484"/>
            <p:cNvCxnSpPr/>
            <p:nvPr/>
          </p:nvCxnSpPr>
          <p:spPr bwMode="auto">
            <a:xfrm flipV="1">
              <a:off x="7812940" y="4796260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86" name="Text Box 260"/>
            <p:cNvSpPr txBox="1">
              <a:spLocks noChangeArrowheads="1"/>
            </p:cNvSpPr>
            <p:nvPr/>
          </p:nvSpPr>
          <p:spPr bwMode="auto">
            <a:xfrm>
              <a:off x="7956957" y="4617874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87" name="直接箭头连接符 486"/>
            <p:cNvCxnSpPr/>
            <p:nvPr/>
          </p:nvCxnSpPr>
          <p:spPr bwMode="auto">
            <a:xfrm flipV="1">
              <a:off x="8316999" y="4803484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8" name="直接箭头连接符 487"/>
            <p:cNvCxnSpPr/>
            <p:nvPr/>
          </p:nvCxnSpPr>
          <p:spPr bwMode="auto">
            <a:xfrm flipV="1">
              <a:off x="8244990" y="4796264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89" name="Text Box 260"/>
            <p:cNvSpPr txBox="1">
              <a:spLocks noChangeArrowheads="1"/>
            </p:cNvSpPr>
            <p:nvPr/>
          </p:nvSpPr>
          <p:spPr bwMode="auto">
            <a:xfrm>
              <a:off x="7740933" y="4617874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0" name="Text Box 260"/>
            <p:cNvSpPr txBox="1">
              <a:spLocks noChangeArrowheads="1"/>
            </p:cNvSpPr>
            <p:nvPr/>
          </p:nvSpPr>
          <p:spPr bwMode="auto">
            <a:xfrm>
              <a:off x="8172983" y="4617874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91" name="直接箭头连接符 490"/>
            <p:cNvCxnSpPr/>
            <p:nvPr/>
          </p:nvCxnSpPr>
          <p:spPr bwMode="auto">
            <a:xfrm flipV="1">
              <a:off x="8100974" y="4796260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2" name="直接箭头连接符 491"/>
            <p:cNvCxnSpPr/>
            <p:nvPr/>
          </p:nvCxnSpPr>
          <p:spPr bwMode="auto">
            <a:xfrm flipH="1" flipV="1">
              <a:off x="8028966" y="4796263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3" name="直接箭头连接符 492"/>
            <p:cNvCxnSpPr/>
            <p:nvPr/>
          </p:nvCxnSpPr>
          <p:spPr bwMode="auto">
            <a:xfrm flipV="1">
              <a:off x="7524650" y="4868268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4" name="直接箭头连接符 493"/>
            <p:cNvCxnSpPr/>
            <p:nvPr/>
          </p:nvCxnSpPr>
          <p:spPr bwMode="auto">
            <a:xfrm flipV="1">
              <a:off x="7668927" y="4868271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95" name="直接箭头连接符 494"/>
            <p:cNvCxnSpPr/>
            <p:nvPr/>
          </p:nvCxnSpPr>
          <p:spPr bwMode="auto">
            <a:xfrm flipV="1">
              <a:off x="7596920" y="4868273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496" name="椭圆 495"/>
            <p:cNvSpPr/>
            <p:nvPr/>
          </p:nvSpPr>
          <p:spPr bwMode="auto">
            <a:xfrm>
              <a:off x="7413387" y="48034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7" name="椭圆 496"/>
            <p:cNvSpPr/>
            <p:nvPr/>
          </p:nvSpPr>
          <p:spPr bwMode="auto">
            <a:xfrm>
              <a:off x="7489666" y="48034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8" name="椭圆 497"/>
            <p:cNvSpPr/>
            <p:nvPr/>
          </p:nvSpPr>
          <p:spPr bwMode="auto">
            <a:xfrm>
              <a:off x="7559067" y="48034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9" name="椭圆 498"/>
            <p:cNvSpPr/>
            <p:nvPr/>
          </p:nvSpPr>
          <p:spPr bwMode="auto">
            <a:xfrm>
              <a:off x="7629484" y="48034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0" name="直接箭头连接符 499"/>
            <p:cNvCxnSpPr/>
            <p:nvPr/>
          </p:nvCxnSpPr>
          <p:spPr bwMode="auto">
            <a:xfrm flipV="1">
              <a:off x="6660815" y="4004172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1" name="直接箭头连接符 500"/>
            <p:cNvCxnSpPr/>
            <p:nvPr/>
          </p:nvCxnSpPr>
          <p:spPr bwMode="auto">
            <a:xfrm flipV="1">
              <a:off x="7452904" y="4868268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2" name="直接箭头连接符 501"/>
            <p:cNvCxnSpPr/>
            <p:nvPr/>
          </p:nvCxnSpPr>
          <p:spPr bwMode="auto">
            <a:xfrm flipH="1">
              <a:off x="5652703" y="5012283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3" name="直接箭头连接符 502"/>
            <p:cNvCxnSpPr/>
            <p:nvPr/>
          </p:nvCxnSpPr>
          <p:spPr bwMode="auto">
            <a:xfrm flipH="1">
              <a:off x="3852502" y="5084292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4" name="直接箭头连接符 503"/>
            <p:cNvCxnSpPr/>
            <p:nvPr/>
          </p:nvCxnSpPr>
          <p:spPr bwMode="auto">
            <a:xfrm flipH="1">
              <a:off x="3564471" y="5156299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5" name="直接箭头连接符 504"/>
            <p:cNvCxnSpPr/>
            <p:nvPr/>
          </p:nvCxnSpPr>
          <p:spPr bwMode="auto">
            <a:xfrm flipH="1">
              <a:off x="3276439" y="5228307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6" name="直接箭头连接符 505"/>
            <p:cNvCxnSpPr/>
            <p:nvPr/>
          </p:nvCxnSpPr>
          <p:spPr bwMode="auto">
            <a:xfrm flipH="1">
              <a:off x="4716599" y="5300315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07" name="直接箭头连接符 506"/>
            <p:cNvCxnSpPr/>
            <p:nvPr/>
          </p:nvCxnSpPr>
          <p:spPr bwMode="auto">
            <a:xfrm flipH="1">
              <a:off x="6156759" y="5444330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8" name="直接箭头连接符 507"/>
            <p:cNvCxnSpPr/>
            <p:nvPr/>
          </p:nvCxnSpPr>
          <p:spPr bwMode="auto">
            <a:xfrm flipH="1">
              <a:off x="5652703" y="4436219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9" name="Text Box 260"/>
            <p:cNvSpPr txBox="1">
              <a:spLocks noChangeArrowheads="1"/>
            </p:cNvSpPr>
            <p:nvPr/>
          </p:nvSpPr>
          <p:spPr bwMode="auto">
            <a:xfrm>
              <a:off x="5798310" y="5340435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510" name="直接箭头连接符 509"/>
            <p:cNvCxnSpPr/>
            <p:nvPr/>
          </p:nvCxnSpPr>
          <p:spPr bwMode="auto">
            <a:xfrm flipH="1">
              <a:off x="4499926" y="5444331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11" name="直接箭头连接符 510"/>
            <p:cNvCxnSpPr/>
            <p:nvPr/>
          </p:nvCxnSpPr>
          <p:spPr bwMode="auto">
            <a:xfrm flipH="1">
              <a:off x="3708486" y="5372323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12" name="Text Box 260"/>
            <p:cNvSpPr txBox="1">
              <a:spLocks noChangeArrowheads="1"/>
            </p:cNvSpPr>
            <p:nvPr/>
          </p:nvSpPr>
          <p:spPr bwMode="auto">
            <a:xfrm>
              <a:off x="3348447" y="5444331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517" name="直接箭头连接符 516"/>
            <p:cNvCxnSpPr/>
            <p:nvPr/>
          </p:nvCxnSpPr>
          <p:spPr bwMode="auto">
            <a:xfrm>
              <a:off x="3420455" y="5300315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18" name="直接箭头连接符 517"/>
            <p:cNvCxnSpPr/>
            <p:nvPr/>
          </p:nvCxnSpPr>
          <p:spPr bwMode="auto">
            <a:xfrm flipV="1">
              <a:off x="3276439" y="3140075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19" name="直接箭头连接符 518"/>
            <p:cNvCxnSpPr/>
            <p:nvPr/>
          </p:nvCxnSpPr>
          <p:spPr bwMode="auto">
            <a:xfrm flipH="1">
              <a:off x="3276439" y="3140075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520" name="Text Box 260"/>
            <p:cNvSpPr txBox="1">
              <a:spLocks noChangeArrowheads="1"/>
            </p:cNvSpPr>
            <p:nvPr/>
          </p:nvSpPr>
          <p:spPr bwMode="auto">
            <a:xfrm>
              <a:off x="8102566" y="5372323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523" name="直接箭头连接符 522"/>
            <p:cNvCxnSpPr/>
            <p:nvPr/>
          </p:nvCxnSpPr>
          <p:spPr bwMode="auto">
            <a:xfrm>
              <a:off x="3996519" y="4004171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24" name="直接箭头连接符 523"/>
            <p:cNvCxnSpPr/>
            <p:nvPr/>
          </p:nvCxnSpPr>
          <p:spPr bwMode="auto">
            <a:xfrm flipV="1">
              <a:off x="3933671" y="3896724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5" name="直接箭头连接符 524"/>
            <p:cNvCxnSpPr/>
            <p:nvPr/>
          </p:nvCxnSpPr>
          <p:spPr bwMode="auto">
            <a:xfrm flipH="1" flipV="1">
              <a:off x="3997295" y="3893841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6" name="直接箭头连接符 525"/>
            <p:cNvCxnSpPr/>
            <p:nvPr/>
          </p:nvCxnSpPr>
          <p:spPr bwMode="auto">
            <a:xfrm flipV="1">
              <a:off x="4941007" y="3896724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7" name="直接箭头连接符 526"/>
            <p:cNvCxnSpPr/>
            <p:nvPr/>
          </p:nvCxnSpPr>
          <p:spPr bwMode="auto">
            <a:xfrm flipH="1" flipV="1">
              <a:off x="5004631" y="3893841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8" name="直接箭头连接符 527"/>
            <p:cNvCxnSpPr/>
            <p:nvPr/>
          </p:nvCxnSpPr>
          <p:spPr bwMode="auto">
            <a:xfrm flipV="1">
              <a:off x="5949118" y="3896724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9" name="直接箭头连接符 528"/>
            <p:cNvCxnSpPr/>
            <p:nvPr/>
          </p:nvCxnSpPr>
          <p:spPr bwMode="auto">
            <a:xfrm flipH="1" flipV="1">
              <a:off x="6012742" y="3893841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0" name="直接箭头连接符 529"/>
            <p:cNvCxnSpPr/>
            <p:nvPr/>
          </p:nvCxnSpPr>
          <p:spPr bwMode="auto">
            <a:xfrm flipV="1">
              <a:off x="6957230" y="3896724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1" name="直接箭头连接符 530"/>
            <p:cNvCxnSpPr/>
            <p:nvPr/>
          </p:nvCxnSpPr>
          <p:spPr bwMode="auto">
            <a:xfrm flipH="1" flipV="1">
              <a:off x="7020854" y="3893841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2" name="直接箭头连接符 531"/>
            <p:cNvCxnSpPr/>
            <p:nvPr/>
          </p:nvCxnSpPr>
          <p:spPr bwMode="auto">
            <a:xfrm flipV="1">
              <a:off x="7965342" y="3896724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3" name="直接箭头连接符 532"/>
            <p:cNvCxnSpPr/>
            <p:nvPr/>
          </p:nvCxnSpPr>
          <p:spPr bwMode="auto">
            <a:xfrm flipH="1" flipV="1">
              <a:off x="8028966" y="3893841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4" name="TextBox 533"/>
            <p:cNvSpPr txBox="1"/>
            <p:nvPr/>
          </p:nvSpPr>
          <p:spPr>
            <a:xfrm>
              <a:off x="6300778" y="5460275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535" name="直接箭头连接符 534"/>
            <p:cNvCxnSpPr/>
            <p:nvPr/>
          </p:nvCxnSpPr>
          <p:spPr bwMode="auto">
            <a:xfrm flipV="1">
              <a:off x="2988019" y="4292203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7" name="直接箭头连接符 536"/>
            <p:cNvCxnSpPr/>
            <p:nvPr/>
          </p:nvCxnSpPr>
          <p:spPr bwMode="auto">
            <a:xfrm flipV="1">
              <a:off x="2988407" y="4287143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40" name="Text Box 260"/>
            <p:cNvSpPr txBox="1">
              <a:spLocks noChangeArrowheads="1"/>
            </p:cNvSpPr>
            <p:nvPr/>
          </p:nvSpPr>
          <p:spPr bwMode="auto">
            <a:xfrm>
              <a:off x="2645698" y="3212083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541" name="椭圆 540"/>
            <p:cNvSpPr/>
            <p:nvPr/>
          </p:nvSpPr>
          <p:spPr bwMode="auto">
            <a:xfrm>
              <a:off x="2735874" y="314730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2" name="直接箭头连接符 301"/>
            <p:cNvCxnSpPr>
              <a:endCxn id="540" idx="2"/>
            </p:cNvCxnSpPr>
            <p:nvPr/>
          </p:nvCxnSpPr>
          <p:spPr bwMode="auto">
            <a:xfrm rot="10800000">
              <a:off x="2761983" y="3428107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99" name="Text Box 260"/>
            <p:cNvSpPr txBox="1">
              <a:spLocks noChangeArrowheads="1"/>
            </p:cNvSpPr>
            <p:nvPr/>
          </p:nvSpPr>
          <p:spPr bwMode="auto">
            <a:xfrm>
              <a:off x="2866668" y="4653137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200" name="椭圆 199"/>
            <p:cNvSpPr/>
            <p:nvPr/>
          </p:nvSpPr>
          <p:spPr bwMode="auto">
            <a:xfrm>
              <a:off x="2956844" y="458835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6" name="线形标注 2 135"/>
          <p:cNvSpPr/>
          <p:nvPr/>
        </p:nvSpPr>
        <p:spPr bwMode="auto">
          <a:xfrm>
            <a:off x="6621572" y="2636944"/>
            <a:ext cx="1046772" cy="288000"/>
          </a:xfrm>
          <a:prstGeom prst="borderCallout2">
            <a:avLst>
              <a:gd name="adj1" fmla="val 49254"/>
              <a:gd name="adj2" fmla="val 73"/>
              <a:gd name="adj3" fmla="val 49656"/>
              <a:gd name="adj4" fmla="val -11081"/>
              <a:gd name="adj5" fmla="val 398000"/>
              <a:gd name="adj6" fmla="val -1949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复位逻辑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40" name="线形标注 2 139"/>
          <p:cNvSpPr/>
          <p:nvPr/>
        </p:nvSpPr>
        <p:spPr bwMode="auto">
          <a:xfrm>
            <a:off x="5868144" y="6165336"/>
            <a:ext cx="1046772" cy="288000"/>
          </a:xfrm>
          <a:prstGeom prst="borderCallout2">
            <a:avLst>
              <a:gd name="adj1" fmla="val 49298"/>
              <a:gd name="adj2" fmla="val 100184"/>
              <a:gd name="adj3" fmla="val 49743"/>
              <a:gd name="adj4" fmla="val 114855"/>
              <a:gd name="adj5" fmla="val -379007"/>
              <a:gd name="adj6" fmla="val 14421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启动逻辑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47"/>
          <p:cNvSpPr txBox="1">
            <a:spLocks noChangeArrowheads="1"/>
          </p:cNvSpPr>
          <p:nvPr/>
        </p:nvSpPr>
        <p:spPr bwMode="auto">
          <a:xfrm>
            <a:off x="1952092" y="3717032"/>
            <a:ext cx="1971836" cy="2880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>
              <a:lnSpc>
                <a:spcPct val="90000"/>
              </a:lnSpc>
            </a:pPr>
            <a:r>
              <a:rPr lang="en-US" altLang="zh-CN" sz="1800" b="1" spc="220" dirty="0" smtClean="0">
                <a:solidFill>
                  <a:srgbClr val="990099"/>
                </a:solidFill>
                <a:latin typeface="宋体" pitchFamily="2" charset="-122"/>
              </a:rPr>
              <a:t>a s o l s b j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zh-CN" altLang="en-US" sz="1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512" y="404664"/>
            <a:ext cx="784887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设计</a:t>
            </a:r>
            <a:r>
              <a:rPr lang="en-US" altLang="zh-CN" sz="24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控制信号形成电路  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kumimoji="1" lang="zh-CN" altLang="en-US" sz="2000" b="1" dirty="0" smtClean="0">
                <a:latin typeface="宋体" pitchFamily="2" charset="-122"/>
              </a:rPr>
              <a:t>基于状态转换图、时序系统</a:t>
            </a:r>
            <a:r>
              <a:rPr kumimoji="1"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kumimoji="1" lang="zh-CN" altLang="en-US" sz="2200" b="1" dirty="0">
                <a:latin typeface="宋体" pitchFamily="2" charset="-122"/>
              </a:rPr>
              <a:t>输出当前</a:t>
            </a:r>
            <a:r>
              <a:rPr kumimoji="1" lang="zh-CN" altLang="en-US" sz="2200" b="1" dirty="0" smtClean="0">
                <a:latin typeface="宋体" pitchFamily="2" charset="-122"/>
              </a:rPr>
              <a:t>指令执行时，</a:t>
            </a:r>
            <a:r>
              <a:rPr kumimoji="1" lang="zh-CN" altLang="en-US" sz="2200" b="1" u="sng" dirty="0" smtClean="0">
                <a:latin typeface="宋体" pitchFamily="2" charset="-122"/>
              </a:rPr>
              <a:t>当前节拍</a:t>
            </a:r>
            <a:r>
              <a:rPr kumimoji="1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所</a:t>
            </a:r>
            <a:r>
              <a:rPr kumimoji="1"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kumimoji="1"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u="sng" dirty="0" err="1">
                <a:latin typeface="宋体" pitchFamily="2" charset="-122"/>
              </a:rPr>
              <a:t>OP</a:t>
            </a:r>
            <a:r>
              <a:rPr lang="zh-CN" altLang="en-US" sz="2200" b="1" u="sng" dirty="0" smtClean="0">
                <a:latin typeface="宋体" pitchFamily="2" charset="-122"/>
              </a:rPr>
              <a:t>控制信号</a:t>
            </a:r>
            <a:endParaRPr kumimoji="1"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*组成：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b="1" dirty="0">
                <a:solidFill>
                  <a:srgbClr val="3333FF"/>
                </a:solidFill>
                <a:latin typeface="宋体" pitchFamily="2" charset="-122"/>
              </a:rPr>
              <a:t> 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填</a:t>
            </a:r>
            <a:r>
              <a:rPr lang="en-US" altLang="zh-CN" sz="22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 smtClean="0">
                <a:solidFill>
                  <a:srgbClr val="3333FF"/>
                </a:solidFill>
                <a:latin typeface="宋体" pitchFamily="2" charset="-122"/>
              </a:rPr>
              <a:t>OPCmd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使用时间表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    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获得</a:t>
            </a:r>
            <a:r>
              <a:rPr lang="en-US" altLang="zh-CN" sz="22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 smtClean="0">
                <a:solidFill>
                  <a:srgbClr val="3333FF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有效</a:t>
            </a:r>
            <a:r>
              <a:rPr kumimoji="1" lang="zh-CN" altLang="en-US" sz="2200" b="1" dirty="0" smtClean="0">
                <a:solidFill>
                  <a:srgbClr val="3333FF"/>
                </a:solidFill>
                <a:latin typeface="宋体" pitchFamily="2" charset="-122"/>
              </a:rPr>
              <a:t>逻辑</a:t>
            </a:r>
            <a:r>
              <a:rPr kumimoji="1" lang="en-US" altLang="zh-CN" sz="2200" b="1" dirty="0" smtClean="0">
                <a:solidFill>
                  <a:srgbClr val="3333FF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179512" y="2708920"/>
            <a:ext cx="25562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6.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连接成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CU</a:t>
            </a:r>
          </a:p>
        </p:txBody>
      </p:sp>
      <p:sp>
        <p:nvSpPr>
          <p:cNvPr id="1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9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0" name="组合 149"/>
          <p:cNvGrpSpPr/>
          <p:nvPr/>
        </p:nvGrpSpPr>
        <p:grpSpPr>
          <a:xfrm>
            <a:off x="1979712" y="2924944"/>
            <a:ext cx="5832648" cy="1080088"/>
            <a:chOff x="1979712" y="2204864"/>
            <a:chExt cx="5832648" cy="1080088"/>
          </a:xfrm>
        </p:grpSpPr>
        <p:cxnSp>
          <p:nvCxnSpPr>
            <p:cNvPr id="151" name="直接箭头连接符 150"/>
            <p:cNvCxnSpPr/>
            <p:nvPr/>
          </p:nvCxnSpPr>
          <p:spPr bwMode="auto">
            <a:xfrm>
              <a:off x="2411760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2123728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2699792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4" name="Text Box 132"/>
            <p:cNvSpPr txBox="1">
              <a:spLocks noChangeArrowheads="1"/>
            </p:cNvSpPr>
            <p:nvPr/>
          </p:nvSpPr>
          <p:spPr bwMode="auto">
            <a:xfrm>
              <a:off x="1979712" y="2706666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5" name="Text Box 132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多周期数据通路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>
              <a:off x="3238894" y="227687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3095836" y="2204864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2726462" y="2420888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 </a:t>
              </a:r>
              <a:r>
                <a:rPr lang="zh-CN" altLang="en-US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err="1" smtClean="0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>
              <a:off x="3095836" y="2204864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987824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275856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3563888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851920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V="1">
              <a:off x="7020272" y="227687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直接箭头连接符 164"/>
            <p:cNvCxnSpPr/>
            <p:nvPr/>
          </p:nvCxnSpPr>
          <p:spPr bwMode="auto">
            <a:xfrm flipV="1">
              <a:off x="7164288" y="220486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直接箭头连接符 165"/>
            <p:cNvCxnSpPr/>
            <p:nvPr/>
          </p:nvCxnSpPr>
          <p:spPr bwMode="auto">
            <a:xfrm>
              <a:off x="3238894" y="2276872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3333FF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167" name="组合 166"/>
          <p:cNvGrpSpPr/>
          <p:nvPr/>
        </p:nvGrpSpPr>
        <p:grpSpPr>
          <a:xfrm>
            <a:off x="4031940" y="3033104"/>
            <a:ext cx="1980220" cy="971960"/>
            <a:chOff x="4031940" y="2313024"/>
            <a:chExt cx="1980220" cy="971960"/>
          </a:xfrm>
        </p:grpSpPr>
        <p:sp>
          <p:nvSpPr>
            <p:cNvPr id="176" name="Text Box 147"/>
            <p:cNvSpPr txBox="1">
              <a:spLocks noChangeArrowheads="1"/>
            </p:cNvSpPr>
            <p:nvPr/>
          </p:nvSpPr>
          <p:spPr bwMode="auto">
            <a:xfrm>
              <a:off x="4031940" y="2996952"/>
              <a:ext cx="14761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50" dirty="0" smtClean="0">
                  <a:solidFill>
                    <a:srgbClr val="3333FF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 smtClean="0">
                  <a:solidFill>
                    <a:srgbClr val="3333FF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 smtClean="0">
                  <a:solidFill>
                    <a:srgbClr val="3333FF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rgbClr val="3333FF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 smtClean="0">
                  <a:solidFill>
                    <a:srgbClr val="3333FF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rgbClr val="3333FF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 smtClean="0">
                  <a:solidFill>
                    <a:srgbClr val="3333FF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rgbClr val="3333FF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 smtClean="0">
                  <a:solidFill>
                    <a:srgbClr val="3333FF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rgbClr val="3333FF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>
              <a:off x="5580112" y="285293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 bwMode="auto">
            <a:xfrm>
              <a:off x="4283968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>
              <a:off x="4572000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4860032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436096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>
              <a:off x="5148064" y="2996952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3" name="Text Box 132"/>
            <p:cNvSpPr txBox="1">
              <a:spLocks noChangeArrowheads="1"/>
            </p:cNvSpPr>
            <p:nvPr/>
          </p:nvSpPr>
          <p:spPr bwMode="auto">
            <a:xfrm>
              <a:off x="4067944" y="2708918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4" name="Text Box 147"/>
            <p:cNvSpPr txBox="1">
              <a:spLocks noChangeArrowheads="1"/>
            </p:cNvSpPr>
            <p:nvPr/>
          </p:nvSpPr>
          <p:spPr bwMode="auto">
            <a:xfrm>
              <a:off x="5652121" y="2588784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580112" y="2924944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>
              <a:off x="5148064" y="2528900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572000" y="2528900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0" name="Text Box 147"/>
            <p:cNvSpPr txBox="1">
              <a:spLocks noChangeArrowheads="1"/>
            </p:cNvSpPr>
            <p:nvPr/>
          </p:nvSpPr>
          <p:spPr bwMode="auto">
            <a:xfrm>
              <a:off x="4355976" y="2313024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Clr</a:t>
              </a:r>
              <a:r>
                <a:rPr lang="en-US" altLang="zh-CN" sz="1800" b="1" dirty="0" smtClean="0">
                  <a:latin typeface="宋体" pitchFamily="2" charset="-122"/>
                </a:rPr>
                <a:t> 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3635896" y="1807455"/>
            <a:ext cx="5400600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表格</a:t>
            </a:r>
            <a:r>
              <a:rPr lang="en-US" altLang="zh-CN" b="1" dirty="0" smtClean="0">
                <a:latin typeface="宋体" pitchFamily="2" charset="-122"/>
              </a:rPr>
              <a:t>(15</a:t>
            </a:r>
            <a:r>
              <a:rPr lang="zh-CN" altLang="en-US" b="1" dirty="0" smtClean="0">
                <a:latin typeface="宋体" pitchFamily="2" charset="-122"/>
              </a:rPr>
              <a:t>行</a:t>
            </a:r>
            <a:r>
              <a:rPr lang="en-US" altLang="zh-CN" b="1" dirty="0" smtClean="0">
                <a:latin typeface="宋体" pitchFamily="2" charset="-122"/>
              </a:rPr>
              <a:t>/5</a:t>
            </a:r>
            <a:r>
              <a:rPr lang="zh-CN" altLang="en-US" b="1" dirty="0" smtClean="0">
                <a:latin typeface="宋体" pitchFamily="2" charset="-122"/>
              </a:rPr>
              <a:t>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，转入条件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指令类型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时间戳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sz="2200" b="1" dirty="0" smtClean="0">
                <a:latin typeface="宋体" pitchFamily="2" charset="-122"/>
              </a:rPr>
              <a:t>按行汇总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讲义</a:t>
            </a:r>
            <a:r>
              <a:rPr lang="en-US" altLang="zh-CN" b="1" dirty="0" smtClean="0">
                <a:latin typeface="宋体" pitchFamily="2" charset="-122"/>
              </a:rPr>
              <a:t>P41)</a:t>
            </a:r>
          </a:p>
        </p:txBody>
      </p:sp>
      <p:sp>
        <p:nvSpPr>
          <p:cNvPr id="112" name="线形标注 2 111"/>
          <p:cNvSpPr/>
          <p:nvPr/>
        </p:nvSpPr>
        <p:spPr bwMode="auto">
          <a:xfrm>
            <a:off x="5490322" y="1484784"/>
            <a:ext cx="1961998" cy="288000"/>
          </a:xfrm>
          <a:prstGeom prst="borderCallout2">
            <a:avLst>
              <a:gd name="adj1" fmla="val 49254"/>
              <a:gd name="adj2" fmla="val 73"/>
              <a:gd name="adj3" fmla="val 49656"/>
              <a:gd name="adj4" fmla="val -11081"/>
              <a:gd name="adj5" fmla="val 144756"/>
              <a:gd name="adj6" fmla="val -2337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r>
              <a:rPr lang="zh-CN" altLang="en-US" b="1" dirty="0">
                <a:latin typeface="宋体" pitchFamily="2" charset="-122"/>
              </a:rPr>
              <a:t>戳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1691680" y="3717032"/>
            <a:ext cx="6408712" cy="2448272"/>
            <a:chOff x="1691680" y="3717032"/>
            <a:chExt cx="6408712" cy="2448272"/>
          </a:xfrm>
        </p:grpSpPr>
        <p:sp>
          <p:nvSpPr>
            <p:cNvPr id="294" name="矩形 293"/>
            <p:cNvSpPr/>
            <p:nvPr/>
          </p:nvSpPr>
          <p:spPr>
            <a:xfrm>
              <a:off x="1691680" y="4005063"/>
              <a:ext cx="6408712" cy="16561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295" name="直接箭头连接符 294"/>
            <p:cNvCxnSpPr/>
            <p:nvPr/>
          </p:nvCxnSpPr>
          <p:spPr bwMode="auto">
            <a:xfrm>
              <a:off x="6084168" y="5588063"/>
              <a:ext cx="33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>
              <a:off x="6371870" y="5589488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7" name="直接箭头连接符 296"/>
            <p:cNvCxnSpPr/>
            <p:nvPr/>
          </p:nvCxnSpPr>
          <p:spPr bwMode="auto">
            <a:xfrm>
              <a:off x="6660232" y="5588063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8" name="直接箭头连接符 297"/>
            <p:cNvCxnSpPr/>
            <p:nvPr/>
          </p:nvCxnSpPr>
          <p:spPr bwMode="auto">
            <a:xfrm>
              <a:off x="6948264" y="5588063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9" name="直接箭头连接符 298"/>
            <p:cNvCxnSpPr/>
            <p:nvPr/>
          </p:nvCxnSpPr>
          <p:spPr bwMode="auto">
            <a:xfrm>
              <a:off x="7236296" y="5588063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0" name="直接箭头连接符 299"/>
            <p:cNvCxnSpPr/>
            <p:nvPr/>
          </p:nvCxnSpPr>
          <p:spPr bwMode="auto">
            <a:xfrm>
              <a:off x="7668344" y="5588063"/>
              <a:ext cx="2617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01" name="矩形 300"/>
            <p:cNvSpPr/>
            <p:nvPr/>
          </p:nvSpPr>
          <p:spPr>
            <a:xfrm>
              <a:off x="5580113" y="5733256"/>
              <a:ext cx="2376263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</a:t>
              </a:r>
              <a:r>
                <a:rPr lang="en-US" altLang="zh-CN" sz="12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[0</a:t>
              </a:r>
              <a:r>
                <a:rPr lang="en-US" altLang="zh-CN" sz="1600" b="1" spc="-100" dirty="0">
                  <a:latin typeface="+mn-ea"/>
                  <a:ea typeface="+mn-ea"/>
                </a:rPr>
                <a:t>]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302" name="Text Box 147"/>
            <p:cNvSpPr txBox="1">
              <a:spLocks noChangeArrowheads="1"/>
            </p:cNvSpPr>
            <p:nvPr/>
          </p:nvSpPr>
          <p:spPr bwMode="auto">
            <a:xfrm>
              <a:off x="2033718" y="5727195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3" name="Text Box 147"/>
            <p:cNvSpPr txBox="1">
              <a:spLocks noChangeArrowheads="1"/>
            </p:cNvSpPr>
            <p:nvPr/>
          </p:nvSpPr>
          <p:spPr bwMode="auto">
            <a:xfrm>
              <a:off x="7346444" y="3789040"/>
              <a:ext cx="22469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zh-CN" altLang="en-US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6084168" y="3717032"/>
              <a:ext cx="33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6371870" y="3718457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6" name="直接箭头连接符 305"/>
            <p:cNvCxnSpPr/>
            <p:nvPr/>
          </p:nvCxnSpPr>
          <p:spPr bwMode="auto">
            <a:xfrm>
              <a:off x="6660232" y="37170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7" name="直接箭头连接符 306"/>
            <p:cNvCxnSpPr/>
            <p:nvPr/>
          </p:nvCxnSpPr>
          <p:spPr bwMode="auto">
            <a:xfrm>
              <a:off x="6948264" y="37170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7236296" y="37170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>
              <a:off x="7668344" y="3717032"/>
              <a:ext cx="2617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310" name="组合 309"/>
          <p:cNvGrpSpPr/>
          <p:nvPr/>
        </p:nvGrpSpPr>
        <p:grpSpPr>
          <a:xfrm>
            <a:off x="1763688" y="4005064"/>
            <a:ext cx="6264696" cy="1585433"/>
            <a:chOff x="1763688" y="4005064"/>
            <a:chExt cx="6264696" cy="1585433"/>
          </a:xfrm>
        </p:grpSpPr>
        <p:sp>
          <p:nvSpPr>
            <p:cNvPr id="311" name="矩形 310"/>
            <p:cNvSpPr/>
            <p:nvPr/>
          </p:nvSpPr>
          <p:spPr>
            <a:xfrm>
              <a:off x="6012160" y="4077072"/>
              <a:ext cx="2016224" cy="1512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1763688" y="4077072"/>
              <a:ext cx="3744416" cy="1512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313" name="直接箭头连接符 312"/>
            <p:cNvCxnSpPr/>
            <p:nvPr/>
          </p:nvCxnSpPr>
          <p:spPr bwMode="auto">
            <a:xfrm>
              <a:off x="2411760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4" name="直接箭头连接符 313"/>
            <p:cNvCxnSpPr/>
            <p:nvPr/>
          </p:nvCxnSpPr>
          <p:spPr bwMode="auto">
            <a:xfrm>
              <a:off x="2123728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5" name="直接箭头连接符 314"/>
            <p:cNvCxnSpPr/>
            <p:nvPr/>
          </p:nvCxnSpPr>
          <p:spPr bwMode="auto">
            <a:xfrm>
              <a:off x="2699792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6" name="直接箭头连接符 315"/>
            <p:cNvCxnSpPr/>
            <p:nvPr/>
          </p:nvCxnSpPr>
          <p:spPr bwMode="auto">
            <a:xfrm>
              <a:off x="2987824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316"/>
            <p:cNvCxnSpPr/>
            <p:nvPr/>
          </p:nvCxnSpPr>
          <p:spPr bwMode="auto">
            <a:xfrm>
              <a:off x="3275856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8" name="直接箭头连接符 317"/>
            <p:cNvCxnSpPr/>
            <p:nvPr/>
          </p:nvCxnSpPr>
          <p:spPr bwMode="auto">
            <a:xfrm>
              <a:off x="3563888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9" name="直接箭头连接符 318"/>
            <p:cNvCxnSpPr/>
            <p:nvPr/>
          </p:nvCxnSpPr>
          <p:spPr bwMode="auto">
            <a:xfrm>
              <a:off x="3851920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0" name="直接箭头连接符 319"/>
            <p:cNvCxnSpPr/>
            <p:nvPr/>
          </p:nvCxnSpPr>
          <p:spPr bwMode="auto">
            <a:xfrm>
              <a:off x="4283968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1" name="直接箭头连接符 320"/>
            <p:cNvCxnSpPr/>
            <p:nvPr/>
          </p:nvCxnSpPr>
          <p:spPr bwMode="auto">
            <a:xfrm>
              <a:off x="4572000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2" name="直接箭头连接符 321"/>
            <p:cNvCxnSpPr/>
            <p:nvPr/>
          </p:nvCxnSpPr>
          <p:spPr bwMode="auto">
            <a:xfrm>
              <a:off x="4860032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5436096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5148064" y="4005064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2051720" y="4149081"/>
              <a:ext cx="3708000" cy="32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6" name="直接箭头连接符 325"/>
            <p:cNvCxnSpPr/>
            <p:nvPr/>
          </p:nvCxnSpPr>
          <p:spPr bwMode="auto">
            <a:xfrm>
              <a:off x="2051720" y="4301480"/>
              <a:ext cx="3708000" cy="33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7" name="直接箭头连接符 326"/>
            <p:cNvCxnSpPr/>
            <p:nvPr/>
          </p:nvCxnSpPr>
          <p:spPr bwMode="auto">
            <a:xfrm flipV="1">
              <a:off x="2051720" y="4427257"/>
              <a:ext cx="3708000" cy="14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 flipV="1">
              <a:off x="2051720" y="4579657"/>
              <a:ext cx="3708000" cy="14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2051720" y="4721763"/>
              <a:ext cx="3708000" cy="33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0" name="直接箭头连接符 329"/>
            <p:cNvCxnSpPr/>
            <p:nvPr/>
          </p:nvCxnSpPr>
          <p:spPr bwMode="auto">
            <a:xfrm flipV="1">
              <a:off x="2051720" y="4874163"/>
              <a:ext cx="3708000" cy="33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1" name="直接箭头连接符 330"/>
            <p:cNvCxnSpPr/>
            <p:nvPr/>
          </p:nvCxnSpPr>
          <p:spPr bwMode="auto">
            <a:xfrm>
              <a:off x="2051720" y="5004792"/>
              <a:ext cx="37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2" name="直接箭头连接符 331"/>
            <p:cNvCxnSpPr/>
            <p:nvPr/>
          </p:nvCxnSpPr>
          <p:spPr bwMode="auto">
            <a:xfrm flipV="1">
              <a:off x="2051720" y="5298110"/>
              <a:ext cx="3708000" cy="30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3" name="直接箭头连接符 332"/>
            <p:cNvCxnSpPr/>
            <p:nvPr/>
          </p:nvCxnSpPr>
          <p:spPr bwMode="auto">
            <a:xfrm flipV="1">
              <a:off x="2051720" y="5450609"/>
              <a:ext cx="3708000" cy="29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4" name="椭圆 333"/>
            <p:cNvSpPr/>
            <p:nvPr/>
          </p:nvSpPr>
          <p:spPr bwMode="auto">
            <a:xfrm>
              <a:off x="2093248" y="440025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5" name="椭圆 334"/>
            <p:cNvSpPr/>
            <p:nvPr/>
          </p:nvSpPr>
          <p:spPr bwMode="auto">
            <a:xfrm>
              <a:off x="2384430" y="455265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6" name="椭圆 335"/>
            <p:cNvSpPr/>
            <p:nvPr/>
          </p:nvSpPr>
          <p:spPr bwMode="auto">
            <a:xfrm>
              <a:off x="2669312" y="469476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7" name="椭圆 336"/>
            <p:cNvSpPr/>
            <p:nvPr/>
          </p:nvSpPr>
          <p:spPr bwMode="auto">
            <a:xfrm>
              <a:off x="2960494" y="484716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8" name="椭圆 337"/>
            <p:cNvSpPr/>
            <p:nvPr/>
          </p:nvSpPr>
          <p:spPr bwMode="auto">
            <a:xfrm>
              <a:off x="2956684" y="542175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9" name="椭圆 338"/>
            <p:cNvSpPr/>
            <p:nvPr/>
          </p:nvSpPr>
          <p:spPr bwMode="auto">
            <a:xfrm>
              <a:off x="2955821" y="527926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0" name="椭圆 339"/>
            <p:cNvSpPr/>
            <p:nvPr/>
          </p:nvSpPr>
          <p:spPr bwMode="auto">
            <a:xfrm>
              <a:off x="3825250" y="412241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1" name="椭圆 340"/>
            <p:cNvSpPr/>
            <p:nvPr/>
          </p:nvSpPr>
          <p:spPr bwMode="auto">
            <a:xfrm>
              <a:off x="4256638" y="427481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2" name="椭圆 341"/>
            <p:cNvSpPr/>
            <p:nvPr/>
          </p:nvSpPr>
          <p:spPr bwMode="auto">
            <a:xfrm>
              <a:off x="4830797" y="412088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椭圆 342"/>
            <p:cNvSpPr/>
            <p:nvPr/>
          </p:nvSpPr>
          <p:spPr bwMode="auto">
            <a:xfrm>
              <a:off x="4544288" y="497632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4" name="椭圆 343"/>
            <p:cNvSpPr/>
            <p:nvPr/>
          </p:nvSpPr>
          <p:spPr bwMode="auto">
            <a:xfrm>
              <a:off x="5121394" y="52811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5" name="椭圆 344"/>
            <p:cNvSpPr/>
            <p:nvPr/>
          </p:nvSpPr>
          <p:spPr bwMode="auto">
            <a:xfrm>
              <a:off x="5408766" y="455293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6" name="椭圆 345"/>
            <p:cNvSpPr/>
            <p:nvPr/>
          </p:nvSpPr>
          <p:spPr bwMode="auto">
            <a:xfrm>
              <a:off x="5407903" y="440091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7" name="椭圆 346"/>
            <p:cNvSpPr/>
            <p:nvPr/>
          </p:nvSpPr>
          <p:spPr bwMode="auto">
            <a:xfrm>
              <a:off x="5408766" y="485097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8" name="椭圆 347"/>
            <p:cNvSpPr/>
            <p:nvPr/>
          </p:nvSpPr>
          <p:spPr bwMode="auto">
            <a:xfrm>
              <a:off x="5407903" y="46989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9" name="椭圆 348"/>
            <p:cNvSpPr/>
            <p:nvPr/>
          </p:nvSpPr>
          <p:spPr bwMode="auto">
            <a:xfrm>
              <a:off x="5409426" y="542404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6057498" y="412241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6344870" y="427481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6630997" y="427442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6630134" y="412241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6922839" y="455141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6921976" y="439939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6922839" y="48494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7" name="椭圆 356"/>
            <p:cNvSpPr/>
            <p:nvPr/>
          </p:nvSpPr>
          <p:spPr bwMode="auto">
            <a:xfrm>
              <a:off x="6921976" y="469743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8" name="椭圆 357"/>
            <p:cNvSpPr/>
            <p:nvPr/>
          </p:nvSpPr>
          <p:spPr bwMode="auto">
            <a:xfrm>
              <a:off x="7208966" y="42730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9" name="椭圆 358"/>
            <p:cNvSpPr/>
            <p:nvPr/>
          </p:nvSpPr>
          <p:spPr bwMode="auto">
            <a:xfrm>
              <a:off x="7208966" y="497507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0" name="椭圆 359"/>
            <p:cNvSpPr/>
            <p:nvPr/>
          </p:nvSpPr>
          <p:spPr bwMode="auto">
            <a:xfrm>
              <a:off x="7641014" y="541683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1" name="椭圆 360"/>
            <p:cNvSpPr/>
            <p:nvPr/>
          </p:nvSpPr>
          <p:spPr bwMode="auto">
            <a:xfrm>
              <a:off x="7643961" y="527433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2" name="直接箭头连接符 361"/>
            <p:cNvCxnSpPr/>
            <p:nvPr/>
          </p:nvCxnSpPr>
          <p:spPr bwMode="auto">
            <a:xfrm>
              <a:off x="5724128" y="4149080"/>
              <a:ext cx="2016000" cy="32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3" name="直接箭头连接符 362"/>
            <p:cNvCxnSpPr/>
            <p:nvPr/>
          </p:nvCxnSpPr>
          <p:spPr bwMode="auto">
            <a:xfrm>
              <a:off x="5724128" y="4301479"/>
              <a:ext cx="2016000" cy="33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4" name="直接箭头连接符 363"/>
            <p:cNvCxnSpPr/>
            <p:nvPr/>
          </p:nvCxnSpPr>
          <p:spPr bwMode="auto">
            <a:xfrm flipV="1">
              <a:off x="5724128" y="4427256"/>
              <a:ext cx="2016000" cy="14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5" name="直接箭头连接符 364"/>
            <p:cNvCxnSpPr/>
            <p:nvPr/>
          </p:nvCxnSpPr>
          <p:spPr bwMode="auto">
            <a:xfrm flipV="1">
              <a:off x="5724128" y="4579656"/>
              <a:ext cx="2016000" cy="14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6" name="直接箭头连接符 365"/>
            <p:cNvCxnSpPr/>
            <p:nvPr/>
          </p:nvCxnSpPr>
          <p:spPr bwMode="auto">
            <a:xfrm flipV="1">
              <a:off x="5724128" y="4721762"/>
              <a:ext cx="2016000" cy="33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7" name="直接箭头连接符 366"/>
            <p:cNvCxnSpPr/>
            <p:nvPr/>
          </p:nvCxnSpPr>
          <p:spPr bwMode="auto">
            <a:xfrm flipV="1">
              <a:off x="5724128" y="4874162"/>
              <a:ext cx="2016000" cy="33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8" name="直接箭头连接符 367"/>
            <p:cNvCxnSpPr/>
            <p:nvPr/>
          </p:nvCxnSpPr>
          <p:spPr bwMode="auto">
            <a:xfrm>
              <a:off x="5724128" y="5004791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9" name="直接箭头连接符 368"/>
            <p:cNvCxnSpPr/>
            <p:nvPr/>
          </p:nvCxnSpPr>
          <p:spPr bwMode="auto">
            <a:xfrm flipV="1">
              <a:off x="5724128" y="5298109"/>
              <a:ext cx="2016000" cy="30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0" name="直接箭头连接符 369"/>
            <p:cNvCxnSpPr/>
            <p:nvPr/>
          </p:nvCxnSpPr>
          <p:spPr bwMode="auto">
            <a:xfrm flipV="1">
              <a:off x="5724128" y="5450608"/>
              <a:ext cx="2016000" cy="29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1" name="Text Box 147"/>
            <p:cNvSpPr txBox="1">
              <a:spLocks noChangeArrowheads="1"/>
            </p:cNvSpPr>
            <p:nvPr/>
          </p:nvSpPr>
          <p:spPr bwMode="auto">
            <a:xfrm>
              <a:off x="1763688" y="4483695"/>
              <a:ext cx="283837" cy="889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与门阵列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72" name="Text Box 147"/>
            <p:cNvSpPr txBox="1">
              <a:spLocks noChangeArrowheads="1"/>
            </p:cNvSpPr>
            <p:nvPr/>
          </p:nvSpPr>
          <p:spPr bwMode="auto">
            <a:xfrm>
              <a:off x="7744547" y="4483695"/>
              <a:ext cx="283837" cy="889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或门阵列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73" name="Text Box 147"/>
            <p:cNvSpPr txBox="1">
              <a:spLocks noChangeArrowheads="1"/>
            </p:cNvSpPr>
            <p:nvPr/>
          </p:nvSpPr>
          <p:spPr bwMode="auto">
            <a:xfrm>
              <a:off x="5605513" y="5063978"/>
              <a:ext cx="22469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…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374" name="Text Box 147"/>
            <p:cNvSpPr txBox="1">
              <a:spLocks noChangeArrowheads="1"/>
            </p:cNvSpPr>
            <p:nvPr/>
          </p:nvSpPr>
          <p:spPr bwMode="auto">
            <a:xfrm>
              <a:off x="7337770" y="5013176"/>
              <a:ext cx="22469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75" name="直接箭头连接符 374"/>
            <p:cNvCxnSpPr/>
            <p:nvPr/>
          </p:nvCxnSpPr>
          <p:spPr bwMode="auto">
            <a:xfrm>
              <a:off x="6084168" y="4077072"/>
              <a:ext cx="33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6" name="直接箭头连接符 375"/>
            <p:cNvCxnSpPr/>
            <p:nvPr/>
          </p:nvCxnSpPr>
          <p:spPr bwMode="auto">
            <a:xfrm>
              <a:off x="6371870" y="4078497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7" name="直接箭头连接符 376"/>
            <p:cNvCxnSpPr/>
            <p:nvPr/>
          </p:nvCxnSpPr>
          <p:spPr bwMode="auto">
            <a:xfrm>
              <a:off x="6660232" y="4077072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8" name="直接箭头连接符 377"/>
            <p:cNvCxnSpPr/>
            <p:nvPr/>
          </p:nvCxnSpPr>
          <p:spPr bwMode="auto">
            <a:xfrm>
              <a:off x="6948264" y="4077072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378"/>
            <p:cNvCxnSpPr/>
            <p:nvPr/>
          </p:nvCxnSpPr>
          <p:spPr bwMode="auto">
            <a:xfrm>
              <a:off x="7236296" y="4077072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0" name="直接箭头连接符 379"/>
            <p:cNvCxnSpPr/>
            <p:nvPr/>
          </p:nvCxnSpPr>
          <p:spPr bwMode="auto">
            <a:xfrm>
              <a:off x="7668344" y="4077072"/>
              <a:ext cx="2617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15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78"/>
          <p:cNvSpPr txBox="1">
            <a:spLocks noChangeArrowheads="1"/>
          </p:cNvSpPr>
          <p:nvPr/>
        </p:nvSpPr>
        <p:spPr bwMode="auto">
          <a:xfrm>
            <a:off x="179388" y="416277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dirty="0"/>
              <a:t>※ </a:t>
            </a:r>
            <a:r>
              <a:rPr lang="zh-CN" altLang="en-US" dirty="0"/>
              <a:t>课程评分标准</a:t>
            </a:r>
          </a:p>
        </p:txBody>
      </p:sp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206375" y="980728"/>
            <a:ext cx="8758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*成绩构成：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平时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考勤</a:t>
            </a:r>
            <a:r>
              <a:rPr lang="en-US" altLang="zh-CN" sz="2400" b="1" dirty="0" smtClean="0">
                <a:latin typeface="+mn-ea"/>
                <a:ea typeface="+mn-ea"/>
              </a:rPr>
              <a:t>(6)</a:t>
            </a:r>
            <a:r>
              <a:rPr lang="zh-CN" altLang="en-US" sz="2400" b="1" dirty="0" smtClean="0">
                <a:latin typeface="+mn-ea"/>
                <a:ea typeface="+mn-ea"/>
              </a:rPr>
              <a:t>＋表现</a:t>
            </a:r>
            <a:r>
              <a:rPr lang="en-US" altLang="zh-CN" sz="2400" b="1" dirty="0" smtClean="0">
                <a:latin typeface="+mn-ea"/>
                <a:ea typeface="+mn-ea"/>
              </a:rPr>
              <a:t>(14)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   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实验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 smtClean="0">
                <a:latin typeface="+mn-ea"/>
                <a:ea typeface="+mn-ea"/>
              </a:rPr>
              <a:t>方案</a:t>
            </a:r>
            <a:r>
              <a:rPr lang="en-US" altLang="zh-CN" sz="2400" b="1" dirty="0" smtClean="0">
                <a:latin typeface="+mn-ea"/>
                <a:ea typeface="+mn-ea"/>
              </a:rPr>
              <a:t>(27)</a:t>
            </a:r>
            <a:r>
              <a:rPr lang="zh-CN" altLang="en-US" sz="2400" b="1" dirty="0" smtClean="0">
                <a:latin typeface="+mn-ea"/>
                <a:ea typeface="+mn-ea"/>
              </a:rPr>
              <a:t>＋结果</a:t>
            </a:r>
            <a:r>
              <a:rPr lang="en-US" altLang="zh-CN" sz="2400" b="1" dirty="0" smtClean="0">
                <a:latin typeface="+mn-ea"/>
                <a:ea typeface="+mn-ea"/>
              </a:rPr>
              <a:t>(25)</a:t>
            </a:r>
            <a:r>
              <a:rPr lang="zh-CN" altLang="en-US" sz="2400" b="1" dirty="0" smtClean="0">
                <a:latin typeface="+mn-ea"/>
                <a:ea typeface="+mn-ea"/>
              </a:rPr>
              <a:t>＋创新</a:t>
            </a:r>
            <a:r>
              <a:rPr lang="en-US" altLang="zh-CN" sz="2400" b="1" dirty="0" smtClean="0">
                <a:latin typeface="+mn-ea"/>
                <a:ea typeface="+mn-ea"/>
              </a:rPr>
              <a:t>(8)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        报告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r>
              <a:rPr lang="zh-CN" altLang="zh-CN" sz="2400" b="1" dirty="0" smtClean="0">
                <a:latin typeface="+mn-ea"/>
              </a:rPr>
              <a:t>方案</a:t>
            </a:r>
            <a:r>
              <a:rPr lang="en-US" altLang="zh-CN" sz="2400" b="1" dirty="0" smtClean="0">
                <a:latin typeface="+mn-ea"/>
              </a:rPr>
              <a:t>&amp;</a:t>
            </a:r>
            <a:r>
              <a:rPr lang="zh-CN" altLang="en-US" sz="2400" b="1" dirty="0" smtClean="0">
                <a:latin typeface="+mn-ea"/>
              </a:rPr>
              <a:t>验证</a:t>
            </a:r>
            <a:r>
              <a:rPr lang="en-US" altLang="zh-CN" sz="2400" b="1" dirty="0" smtClean="0">
                <a:latin typeface="+mn-ea"/>
              </a:rPr>
              <a:t>(15)</a:t>
            </a:r>
            <a:r>
              <a:rPr lang="zh-CN" altLang="en-US" sz="2400" b="1" dirty="0" smtClean="0">
                <a:latin typeface="+mn-ea"/>
              </a:rPr>
              <a:t>＋</a:t>
            </a:r>
            <a:r>
              <a:rPr lang="zh-CN" altLang="zh-CN" sz="2400" b="1" dirty="0" smtClean="0">
                <a:latin typeface="+mn-ea"/>
              </a:rPr>
              <a:t>文字表述</a:t>
            </a:r>
            <a:r>
              <a:rPr lang="en-US" altLang="zh-CN" sz="2400" b="1" dirty="0" smtClean="0">
                <a:latin typeface="+mn-ea"/>
              </a:rPr>
              <a:t>(10)</a:t>
            </a:r>
            <a:r>
              <a:rPr lang="zh-CN" altLang="en-US" sz="2400" b="1" dirty="0" smtClean="0">
                <a:latin typeface="+mn-ea"/>
              </a:rPr>
              <a:t>＋</a:t>
            </a:r>
            <a:r>
              <a:rPr lang="zh-CN" altLang="zh-CN" sz="2400" b="1" dirty="0" smtClean="0">
                <a:latin typeface="+mn-ea"/>
              </a:rPr>
              <a:t>总结</a:t>
            </a:r>
            <a:r>
              <a:rPr lang="en-US" altLang="zh-CN" sz="2400" b="1" dirty="0" smtClean="0">
                <a:latin typeface="+mn-ea"/>
              </a:rPr>
              <a:t>(5)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Text Box 191"/>
          <p:cNvSpPr txBox="1">
            <a:spLocks noChangeArrowheads="1"/>
          </p:cNvSpPr>
          <p:nvPr/>
        </p:nvSpPr>
        <p:spPr bwMode="auto">
          <a:xfrm>
            <a:off x="206375" y="2379652"/>
            <a:ext cx="242140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*评分标准：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平时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实验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报告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1835571" y="2841317"/>
            <a:ext cx="698490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考勤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扣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分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次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；态度，进度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阶段性考核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进度记录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方案的正确性、设计理由；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电路实现，电路仿真，验收时间；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多周期</a:t>
            </a:r>
            <a:r>
              <a:rPr lang="en-US" altLang="zh-CN" sz="24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latin typeface="+mn-ea"/>
                <a:ea typeface="+mn-ea"/>
              </a:rPr>
              <a:t>、功能扩展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lb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en-US" altLang="zh-CN" sz="2000" b="1" dirty="0" err="1" smtClean="0">
                <a:latin typeface="+mn-ea"/>
                <a:ea typeface="+mn-ea"/>
              </a:rPr>
              <a:t>sb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非零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>
                <a:latin typeface="+mn-ea"/>
                <a:ea typeface="+mn-ea"/>
              </a:rPr>
              <a:t>等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 smtClean="0">
                <a:latin typeface="+mn-ea"/>
              </a:rPr>
              <a:t>设计的过程、逻辑性，测试结果分析；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报告内容的完整性、条理性，写作能力；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所遇问题解决，课程小结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完成内容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需改进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体会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§1 </a:t>
            </a:r>
            <a:r>
              <a:rPr lang="zh-CN" altLang="en-US" sz="3200" b="1" dirty="0" smtClean="0">
                <a:latin typeface="+mn-ea"/>
                <a:ea typeface="+mn-ea"/>
              </a:rPr>
              <a:t>计算机组成原理回顾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103768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、计算机组成与工作过程</a:t>
            </a:r>
            <a:endParaRPr kumimoji="1" lang="zh-CN" altLang="en-US" sz="24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91"/>
          <p:cNvSpPr txBox="1">
            <a:spLocks noChangeArrowheads="1"/>
          </p:cNvSpPr>
          <p:nvPr/>
        </p:nvSpPr>
        <p:spPr bwMode="auto">
          <a:xfrm>
            <a:off x="206375" y="1484784"/>
            <a:ext cx="3212791" cy="409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*硬件组成：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*软件组成：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*计算机工作过程：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   执行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准备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执行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过程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—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971600" y="2060848"/>
            <a:ext cx="5544616" cy="1080120"/>
            <a:chOff x="971599" y="4293096"/>
            <a:chExt cx="5544616" cy="1080120"/>
          </a:xfrm>
        </p:grpSpPr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971599" y="4293096"/>
              <a:ext cx="2448061" cy="1080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1043608" y="4580235"/>
              <a:ext cx="648072" cy="57809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44000" rIns="18000" bIns="1080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2123480" y="4580235"/>
              <a:ext cx="122438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主存控制器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75"/>
            <p:cNvSpPr txBox="1">
              <a:spLocks noChangeArrowheads="1"/>
            </p:cNvSpPr>
            <p:nvPr/>
          </p:nvSpPr>
          <p:spPr bwMode="auto">
            <a:xfrm>
              <a:off x="3636069" y="4581128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4680668" y="4936504"/>
              <a:ext cx="683593" cy="36470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4716189" y="4365104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总线</a:t>
              </a:r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3634655" y="5015458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键盘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5364261" y="4583410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Text Box 85"/>
            <p:cNvSpPr txBox="1">
              <a:spLocks noChangeArrowheads="1"/>
            </p:cNvSpPr>
            <p:nvPr/>
          </p:nvSpPr>
          <p:spPr bwMode="auto">
            <a:xfrm>
              <a:off x="5364261" y="5015458"/>
              <a:ext cx="1151954" cy="28575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磁盘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连接符 58"/>
            <p:cNvCxnSpPr>
              <a:stCxn id="51" idx="0"/>
            </p:cNvCxnSpPr>
            <p:nvPr/>
          </p:nvCxnSpPr>
          <p:spPr bwMode="auto">
            <a:xfrm flipV="1">
              <a:off x="1367644" y="4366519"/>
              <a:ext cx="0" cy="2137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stCxn id="52" idx="0"/>
            </p:cNvCxnSpPr>
            <p:nvPr/>
          </p:nvCxnSpPr>
          <p:spPr bwMode="auto">
            <a:xfrm flipV="1">
              <a:off x="2735672" y="4366519"/>
              <a:ext cx="0" cy="2137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043608" y="4365104"/>
              <a:ext cx="5472607" cy="141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直接连接符 61"/>
            <p:cNvCxnSpPr>
              <a:endCxn id="53" idx="0"/>
            </p:cNvCxnSpPr>
            <p:nvPr/>
          </p:nvCxnSpPr>
          <p:spPr bwMode="auto">
            <a:xfrm>
              <a:off x="4176129" y="4385405"/>
              <a:ext cx="0" cy="1957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直接连接符 62"/>
            <p:cNvCxnSpPr>
              <a:endCxn id="57" idx="0"/>
            </p:cNvCxnSpPr>
            <p:nvPr/>
          </p:nvCxnSpPr>
          <p:spPr bwMode="auto">
            <a:xfrm>
              <a:off x="5940238" y="4365104"/>
              <a:ext cx="0" cy="218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直接连接符 63"/>
            <p:cNvCxnSpPr>
              <a:stCxn id="53" idx="2"/>
              <a:endCxn id="56" idx="0"/>
            </p:cNvCxnSpPr>
            <p:nvPr/>
          </p:nvCxnSpPr>
          <p:spPr bwMode="auto">
            <a:xfrm flipH="1">
              <a:off x="4175422" y="4862116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>
              <a:stCxn id="57" idx="2"/>
              <a:endCxn id="58" idx="0"/>
            </p:cNvCxnSpPr>
            <p:nvPr/>
          </p:nvCxnSpPr>
          <p:spPr bwMode="auto">
            <a:xfrm>
              <a:off x="5940238" y="4870748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Text Box 80"/>
            <p:cNvSpPr txBox="1">
              <a:spLocks noChangeArrowheads="1"/>
            </p:cNvSpPr>
            <p:nvPr/>
          </p:nvSpPr>
          <p:spPr bwMode="auto">
            <a:xfrm>
              <a:off x="1691482" y="512129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主机</a:t>
              </a:r>
              <a:endParaRPr lang="zh-CN" altLang="en-US" sz="1800" b="1" dirty="0"/>
            </a:p>
          </p:txBody>
        </p:sp>
        <p:sp>
          <p:nvSpPr>
            <p:cNvPr id="67" name="Text Box 114"/>
            <p:cNvSpPr txBox="1">
              <a:spLocks noChangeArrowheads="1"/>
            </p:cNvSpPr>
            <p:nvPr/>
          </p:nvSpPr>
          <p:spPr bwMode="auto">
            <a:xfrm>
              <a:off x="1116040" y="4581128"/>
              <a:ext cx="497576" cy="2160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2340000" y="5012283"/>
              <a:ext cx="1007864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主存芯片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 flipH="1">
              <a:off x="2627784" y="4859834"/>
              <a:ext cx="707" cy="1533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2843101" y="4859834"/>
              <a:ext cx="707" cy="1533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3059125" y="4859834"/>
              <a:ext cx="707" cy="15334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Text Box 191"/>
          <p:cNvSpPr txBox="1">
            <a:spLocks noChangeArrowheads="1"/>
          </p:cNvSpPr>
          <p:nvPr/>
        </p:nvSpPr>
        <p:spPr bwMode="auto">
          <a:xfrm>
            <a:off x="2051720" y="3140968"/>
            <a:ext cx="69052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指令序列，指令所在位置用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指令地址</a:t>
            </a:r>
            <a:r>
              <a:rPr lang="zh-CN" altLang="en-US" sz="2400" b="1" dirty="0" smtClean="0">
                <a:latin typeface="+mn-ea"/>
                <a:ea typeface="+mn-ea"/>
              </a:rPr>
              <a:t>表示；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执行顺序</a:t>
            </a:r>
            <a:r>
              <a:rPr lang="zh-CN" altLang="en-US" sz="2400" b="1" dirty="0" smtClean="0">
                <a:latin typeface="+mn-ea"/>
                <a:ea typeface="+mn-ea"/>
              </a:rPr>
              <a:t>取决于</a:t>
            </a:r>
            <a:r>
              <a:rPr lang="zh-CN" altLang="en-US" sz="2400" b="1" u="sng" dirty="0" smtClean="0">
                <a:latin typeface="+mn-ea"/>
                <a:ea typeface="+mn-ea"/>
              </a:rPr>
              <a:t>指令类型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顺序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转移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5" name="线形标注 2 104"/>
          <p:cNvSpPr/>
          <p:nvPr/>
        </p:nvSpPr>
        <p:spPr bwMode="auto">
          <a:xfrm>
            <a:off x="7452320" y="5858954"/>
            <a:ext cx="1584176" cy="306350"/>
          </a:xfrm>
          <a:prstGeom prst="borderCallout2">
            <a:avLst>
              <a:gd name="adj1" fmla="val -5771"/>
              <a:gd name="adj2" fmla="val 50380"/>
              <a:gd name="adj3" fmla="val -66076"/>
              <a:gd name="adj4" fmla="val 50595"/>
              <a:gd name="adj5" fmla="val -146859"/>
              <a:gd name="adj6" fmla="val 65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先变换</a:t>
            </a:r>
            <a:r>
              <a:rPr lang="en-US" altLang="zh-CN" sz="1600" b="1" dirty="0" smtClean="0">
                <a:latin typeface="+mn-ea"/>
                <a:ea typeface="+mn-ea"/>
              </a:rPr>
              <a:t>(LA</a:t>
            </a:r>
            <a:r>
              <a:rPr lang="zh-CN" altLang="en-US" sz="1600" b="1" dirty="0" smtClean="0">
                <a:latin typeface="+mn-ea"/>
                <a:ea typeface="+mn-ea"/>
              </a:rPr>
              <a:t>→</a:t>
            </a:r>
            <a:r>
              <a:rPr lang="en-US" altLang="zh-CN" sz="1600" b="1" dirty="0" smtClean="0">
                <a:latin typeface="+mn-ea"/>
                <a:ea typeface="+mn-ea"/>
              </a:rPr>
              <a:t>PA)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06" name="Text Box 191"/>
          <p:cNvSpPr txBox="1">
            <a:spLocks noChangeArrowheads="1"/>
          </p:cNvSpPr>
          <p:nvPr/>
        </p:nvSpPr>
        <p:spPr bwMode="auto">
          <a:xfrm>
            <a:off x="2411760" y="4531186"/>
            <a:ext cx="56526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程序装入主存、</a:t>
            </a:r>
            <a:r>
              <a:rPr lang="en-US" altLang="zh-CN" sz="2400" b="1" dirty="0" smtClean="0"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latin typeface="+mn-ea"/>
                <a:ea typeface="+mn-ea"/>
              </a:rPr>
              <a:t>←程序首地址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循环的指令执行过程，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31" name="Text Box 191"/>
          <p:cNvSpPr txBox="1">
            <a:spLocks noChangeArrowheads="1"/>
          </p:cNvSpPr>
          <p:nvPr/>
        </p:nvSpPr>
        <p:spPr bwMode="auto">
          <a:xfrm>
            <a:off x="3059832" y="4077072"/>
            <a:ext cx="3024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存储程序工作方式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136" name="页脚占位符 1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1907704" y="5517232"/>
            <a:ext cx="5112568" cy="864096"/>
            <a:chOff x="1403648" y="4797152"/>
            <a:chExt cx="5112568" cy="864096"/>
          </a:xfrm>
        </p:grpSpPr>
        <p:sp>
          <p:nvSpPr>
            <p:cNvPr id="84" name="Text Box 311"/>
            <p:cNvSpPr txBox="1">
              <a:spLocks noChangeArrowheads="1"/>
            </p:cNvSpPr>
            <p:nvPr/>
          </p:nvSpPr>
          <p:spPr bwMode="auto">
            <a:xfrm>
              <a:off x="1475742" y="4797152"/>
              <a:ext cx="1296392" cy="2867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取</a:t>
              </a:r>
              <a:r>
                <a:rPr lang="zh-CN" altLang="en-US" b="1" dirty="0" smtClean="0">
                  <a:latin typeface="宋体" pitchFamily="2" charset="-122"/>
                </a:rPr>
                <a:t>指令</a:t>
              </a:r>
              <a:endParaRPr lang="zh-CN" altLang="en-US" b="1" dirty="0">
                <a:latin typeface="宋体" pitchFamily="2" charset="-122"/>
              </a:endParaRPr>
            </a:p>
          </p:txBody>
        </p:sp>
        <p:sp>
          <p:nvSpPr>
            <p:cNvPr id="85" name="Text Box 314"/>
            <p:cNvSpPr txBox="1">
              <a:spLocks noChangeArrowheads="1"/>
            </p:cNvSpPr>
            <p:nvPr/>
          </p:nvSpPr>
          <p:spPr bwMode="auto">
            <a:xfrm>
              <a:off x="3275941" y="4797152"/>
              <a:ext cx="1044116" cy="28676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6" name="Text Box 316"/>
            <p:cNvSpPr txBox="1">
              <a:spLocks noChangeArrowheads="1"/>
            </p:cNvSpPr>
            <p:nvPr/>
          </p:nvSpPr>
          <p:spPr bwMode="auto">
            <a:xfrm>
              <a:off x="4788110" y="4797152"/>
              <a:ext cx="1728106" cy="28676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87" name="直接箭头连接符 86"/>
            <p:cNvCxnSpPr>
              <a:stCxn id="84" idx="3"/>
              <a:endCxn id="85" idx="1"/>
            </p:cNvCxnSpPr>
            <p:nvPr/>
          </p:nvCxnSpPr>
          <p:spPr bwMode="auto">
            <a:xfrm>
              <a:off x="2772134" y="4940536"/>
              <a:ext cx="50380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85" idx="3"/>
              <a:endCxn id="86" idx="1"/>
            </p:cNvCxnSpPr>
            <p:nvPr/>
          </p:nvCxnSpPr>
          <p:spPr bwMode="auto">
            <a:xfrm>
              <a:off x="4320057" y="4940536"/>
              <a:ext cx="46805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316"/>
            <p:cNvSpPr txBox="1">
              <a:spLocks noChangeArrowheads="1"/>
            </p:cNvSpPr>
            <p:nvPr/>
          </p:nvSpPr>
          <p:spPr bwMode="auto">
            <a:xfrm>
              <a:off x="2411846" y="5301208"/>
              <a:ext cx="3960440" cy="2823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 smtClean="0">
                  <a:latin typeface="宋体" pitchFamily="2" charset="-122"/>
                </a:rPr>
                <a:t>计算指令地址</a:t>
              </a:r>
              <a:endParaRPr lang="zh-CN" altLang="en-US" b="1" dirty="0">
                <a:latin typeface="宋体" pitchFamily="2" charset="-122"/>
              </a:endParaRPr>
            </a:p>
          </p:txBody>
        </p:sp>
        <p:cxnSp>
          <p:nvCxnSpPr>
            <p:cNvPr id="90" name="直接箭头连接符 27"/>
            <p:cNvCxnSpPr>
              <a:stCxn id="86" idx="3"/>
              <a:endCxn id="84" idx="1"/>
            </p:cNvCxnSpPr>
            <p:nvPr/>
          </p:nvCxnSpPr>
          <p:spPr bwMode="auto">
            <a:xfrm flipH="1">
              <a:off x="1475742" y="4940536"/>
              <a:ext cx="5040474" cy="12700"/>
            </a:xfrm>
            <a:prstGeom prst="bentConnector5">
              <a:avLst>
                <a:gd name="adj1" fmla="val -4535"/>
                <a:gd name="adj2" fmla="val 6304008"/>
                <a:gd name="adj3" fmla="val 10453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3852005" y="5083919"/>
              <a:ext cx="86" cy="21728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89" idx="1"/>
            </p:cNvCxnSpPr>
            <p:nvPr/>
          </p:nvCxnSpPr>
          <p:spPr bwMode="auto">
            <a:xfrm rot="10800000">
              <a:off x="1691766" y="5083920"/>
              <a:ext cx="720081" cy="358454"/>
            </a:xfrm>
            <a:prstGeom prst="bentConnector3">
              <a:avLst>
                <a:gd name="adj1" fmla="val 100265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37" name="Text Box 80"/>
            <p:cNvSpPr txBox="1">
              <a:spLocks noChangeArrowheads="1"/>
            </p:cNvSpPr>
            <p:nvPr/>
          </p:nvSpPr>
          <p:spPr bwMode="auto">
            <a:xfrm>
              <a:off x="1403648" y="5445224"/>
              <a:ext cx="936104" cy="21602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指令地址</a:t>
              </a:r>
              <a:endParaRPr lang="zh-CN" altLang="en-US" sz="1600" b="1" dirty="0"/>
            </a:p>
          </p:txBody>
        </p:sp>
      </p:grpSp>
      <p:sp>
        <p:nvSpPr>
          <p:cNvPr id="68" name="Text Box 191"/>
          <p:cNvSpPr txBox="1">
            <a:spLocks noChangeArrowheads="1"/>
          </p:cNvSpPr>
          <p:nvPr/>
        </p:nvSpPr>
        <p:spPr bwMode="auto">
          <a:xfrm>
            <a:off x="2123728" y="1484784"/>
            <a:ext cx="68331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</a:rPr>
              <a:t>冯</a:t>
            </a:r>
            <a:r>
              <a:rPr lang="en-US" altLang="zh-CN" sz="2400" b="1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latin typeface="+mn-ea"/>
                <a:ea typeface="+mn-ea"/>
              </a:rPr>
              <a:t>诺依曼</a:t>
            </a:r>
            <a:r>
              <a:rPr lang="zh-CN" altLang="en-US" sz="2400" b="1" dirty="0" smtClean="0">
                <a:latin typeface="+mn-ea"/>
                <a:ea typeface="+mn-ea"/>
              </a:rPr>
              <a:t>模型，</a:t>
            </a:r>
            <a:r>
              <a:rPr lang="zh-CN" altLang="en-US" sz="2400" b="1" u="sng" dirty="0" smtClean="0">
                <a:latin typeface="+mn-ea"/>
                <a:ea typeface="+mn-ea"/>
              </a:rPr>
              <a:t>层次结构</a:t>
            </a:r>
            <a:r>
              <a:rPr lang="zh-CN" altLang="en-US" sz="2400" b="1" dirty="0" smtClean="0">
                <a:latin typeface="+mn-ea"/>
                <a:ea typeface="+mn-ea"/>
              </a:rPr>
              <a:t>存储器、</a:t>
            </a:r>
            <a:r>
              <a:rPr lang="zh-CN" altLang="en-US" sz="2400" b="1" u="sng" dirty="0" smtClean="0">
                <a:latin typeface="+mn-ea"/>
                <a:ea typeface="+mn-ea"/>
              </a:rPr>
              <a:t>总线</a:t>
            </a:r>
            <a:r>
              <a:rPr lang="zh-CN" altLang="en-US" sz="2400" b="1" u="sng" dirty="0">
                <a:latin typeface="+mn-ea"/>
                <a:ea typeface="+mn-ea"/>
              </a:rPr>
              <a:t>方式</a:t>
            </a:r>
            <a:r>
              <a:rPr lang="zh-CN" altLang="en-US" sz="2400" b="1" dirty="0" smtClean="0">
                <a:latin typeface="+mn-ea"/>
                <a:ea typeface="+mn-ea"/>
              </a:rPr>
              <a:t>互连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3" name="Text Box 191"/>
          <p:cNvSpPr txBox="1">
            <a:spLocks noChangeArrowheads="1"/>
          </p:cNvSpPr>
          <p:nvPr/>
        </p:nvSpPr>
        <p:spPr bwMode="auto">
          <a:xfrm>
            <a:off x="5508104" y="4963234"/>
            <a:ext cx="30159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latin typeface="+mn-ea"/>
                <a:ea typeface="+mn-ea"/>
              </a:rPr>
              <a:t>按逻辑地址</a:t>
            </a:r>
            <a:r>
              <a:rPr lang="zh-CN" altLang="en-US" sz="2400" b="1" dirty="0" smtClean="0">
                <a:latin typeface="+mn-ea"/>
                <a:ea typeface="+mn-ea"/>
              </a:rPr>
              <a:t>访问主存</a:t>
            </a:r>
            <a:endParaRPr lang="en-US" altLang="zh-CN" sz="2000" b="1" dirty="0" smtClean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4248" y="2186694"/>
            <a:ext cx="1800200" cy="1080000"/>
            <a:chOff x="7236296" y="2349000"/>
            <a:chExt cx="1800200" cy="1080000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7668344" y="2420888"/>
              <a:ext cx="1368152" cy="936104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R0</a:t>
              </a:r>
              <a:r>
                <a:rPr lang="zh-CN" altLang="en-US" sz="1600" b="1" u="none" dirty="0" smtClean="0">
                  <a:latin typeface="宋体" pitchFamily="2" charset="-122"/>
                </a:rPr>
                <a:t>←</a:t>
              </a:r>
              <a:r>
                <a:rPr lang="en-US" altLang="zh-CN" sz="1600" b="1" u="none" dirty="0" smtClean="0">
                  <a:latin typeface="宋体" pitchFamily="2" charset="-122"/>
                </a:rPr>
                <a:t>M[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0004</a:t>
              </a:r>
              <a:r>
                <a:rPr lang="en-US" altLang="zh-CN" sz="1600" b="1" u="none" dirty="0" smtClean="0">
                  <a:latin typeface="宋体" pitchFamily="2" charset="-122"/>
                </a:rPr>
                <a:t>]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R1</a:t>
              </a:r>
              <a:r>
                <a:rPr lang="zh-CN" altLang="en-US" sz="1600" b="1" dirty="0" smtClean="0">
                  <a:latin typeface="宋体" pitchFamily="2" charset="-122"/>
                </a:rPr>
                <a:t>←</a:t>
              </a:r>
              <a:r>
                <a:rPr lang="en-US" altLang="zh-CN" sz="1600" b="1" dirty="0" smtClean="0">
                  <a:latin typeface="宋体" pitchFamily="2" charset="-122"/>
                </a:rPr>
                <a:t>(R1)+(R0)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none" dirty="0" smtClean="0">
                  <a:latin typeface="+mn-lt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altLang="zh-CN" sz="1600" b="1" u="none" dirty="0" smtClean="0">
                  <a:latin typeface="宋体" pitchFamily="2" charset="-122"/>
                </a:rPr>
                <a:t>x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7668344" y="2655962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668344" y="2349000"/>
              <a:ext cx="0" cy="10800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9036496" y="2349000"/>
              <a:ext cx="0" cy="10800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668344" y="2420888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668344" y="2887571"/>
              <a:ext cx="1368000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7668344" y="3139544"/>
              <a:ext cx="1368000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36"/>
            <p:cNvSpPr txBox="1">
              <a:spLocks noChangeArrowheads="1"/>
            </p:cNvSpPr>
            <p:nvPr/>
          </p:nvSpPr>
          <p:spPr bwMode="auto">
            <a:xfrm>
              <a:off x="7236296" y="2420888"/>
              <a:ext cx="432048" cy="934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0000</a:t>
              </a:r>
            </a:p>
            <a:p>
              <a:pPr algn="ctr"/>
              <a:r>
                <a:rPr lang="en-US" altLang="zh-CN" sz="1400" b="1" dirty="0" smtClean="0">
                  <a:solidFill>
                    <a:srgbClr val="990099"/>
                  </a:solidFill>
                  <a:latin typeface="宋体" pitchFamily="2" charset="-122"/>
                </a:rPr>
                <a:t>0001</a:t>
              </a:r>
              <a:endParaRPr lang="en-US" altLang="zh-CN" sz="14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none" dirty="0" smtClean="0">
                  <a:solidFill>
                    <a:srgbClr val="990099"/>
                  </a:solidFill>
                  <a:latin typeface="+mn-lt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b="1" u="none" dirty="0" smtClean="0">
                  <a:solidFill>
                    <a:srgbClr val="990099"/>
                  </a:solidFill>
                  <a:latin typeface="宋体" pitchFamily="2" charset="-122"/>
                </a:rPr>
                <a:t>0004</a:t>
              </a:r>
              <a:endParaRPr lang="en-US" altLang="zh-CN" sz="14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7668344" y="3355568"/>
              <a:ext cx="1368000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8604448" y="2278296"/>
            <a:ext cx="432048" cy="9346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CC6600"/>
                </a:solidFill>
                <a:latin typeface="宋体" pitchFamily="2" charset="-122"/>
              </a:rPr>
              <a:t>2</a:t>
            </a:r>
            <a:r>
              <a:rPr lang="en-US" altLang="zh-CN" sz="1400" b="1" u="none" dirty="0" smtClean="0">
                <a:solidFill>
                  <a:srgbClr val="CC6600"/>
                </a:solidFill>
                <a:latin typeface="宋体" pitchFamily="2" charset="-122"/>
              </a:rPr>
              <a:t>000</a:t>
            </a:r>
          </a:p>
          <a:p>
            <a:pPr algn="ctr"/>
            <a:r>
              <a:rPr lang="en-US" altLang="zh-CN" sz="1400" b="1" dirty="0">
                <a:solidFill>
                  <a:srgbClr val="CC6600"/>
                </a:solidFill>
                <a:latin typeface="宋体" pitchFamily="2" charset="-122"/>
              </a:rPr>
              <a:t>2</a:t>
            </a:r>
            <a:r>
              <a:rPr lang="en-US" altLang="zh-CN" sz="1400" b="1" dirty="0" smtClean="0">
                <a:solidFill>
                  <a:srgbClr val="CC6600"/>
                </a:solidFill>
                <a:latin typeface="宋体" pitchFamily="2" charset="-122"/>
              </a:rPr>
              <a:t>001</a:t>
            </a:r>
            <a:endParaRPr lang="en-US" altLang="zh-CN" sz="1400" b="1" u="none" dirty="0" smtClean="0">
              <a:solidFill>
                <a:srgbClr val="CC6600"/>
              </a:solidFill>
              <a:latin typeface="宋体" pitchFamily="2" charset="-122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u="none" dirty="0" smtClean="0">
                <a:solidFill>
                  <a:srgbClr val="CC6600"/>
                </a:solidFill>
                <a:latin typeface="+mn-lt"/>
              </a:rPr>
              <a:t>…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b="1" dirty="0">
                <a:solidFill>
                  <a:srgbClr val="CC6600"/>
                </a:solidFill>
                <a:latin typeface="宋体" pitchFamily="2" charset="-122"/>
              </a:rPr>
              <a:t>2</a:t>
            </a:r>
            <a:r>
              <a:rPr lang="en-US" altLang="zh-CN" sz="1400" b="1" u="none" dirty="0" smtClean="0">
                <a:solidFill>
                  <a:srgbClr val="CC6600"/>
                </a:solidFill>
                <a:latin typeface="宋体" pitchFamily="2" charset="-122"/>
              </a:rPr>
              <a:t>004</a:t>
            </a:r>
            <a:endParaRPr lang="en-US" altLang="zh-CN" sz="1400" b="1" u="none" dirty="0">
              <a:solidFill>
                <a:srgbClr val="CC6600"/>
              </a:solidFill>
              <a:latin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60158" y="2464351"/>
            <a:ext cx="864096" cy="2620833"/>
            <a:chOff x="7960158" y="2464351"/>
            <a:chExt cx="864096" cy="2620833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960158" y="2464351"/>
              <a:ext cx="563898" cy="1468705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H="1">
              <a:off x="8138286" y="3189070"/>
              <a:ext cx="685968" cy="1896114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452320" y="1988840"/>
            <a:ext cx="936104" cy="238963"/>
          </a:xfrm>
          <a:prstGeom prst="rect">
            <a:avLst/>
          </a:prstGeom>
          <a:solidFill>
            <a:srgbClr val="CCFFFF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97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/>
      <p:bldP spid="105" grpId="0" animBg="1"/>
      <p:bldP spid="131" grpId="0"/>
      <p:bldP spid="68" grpId="0"/>
      <p:bldP spid="73" grpId="0"/>
      <p:bldP spid="74" grpId="0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组成与工作原理</a:t>
            </a:r>
            <a:endParaRPr kumimoji="1" lang="zh-CN" altLang="en-US" sz="24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91"/>
          <p:cNvSpPr txBox="1">
            <a:spLocks noChangeArrowheads="1"/>
          </p:cNvSpPr>
          <p:nvPr/>
        </p:nvSpPr>
        <p:spPr bwMode="auto">
          <a:xfrm>
            <a:off x="206375" y="908720"/>
            <a:ext cx="270420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功能：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组成：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工作流程：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1916832"/>
            <a:ext cx="7354652" cy="2520379"/>
            <a:chOff x="1475656" y="2132856"/>
            <a:chExt cx="7354652" cy="2520379"/>
          </a:xfrm>
        </p:grpSpPr>
        <p:sp>
          <p:nvSpPr>
            <p:cNvPr id="6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12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6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17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18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22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24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25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8028384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40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2843809" y="4148386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2844701" y="4005064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48" name="直接箭头连接符 117"/>
            <p:cNvCxnSpPr>
              <a:stCxn id="76" idx="2"/>
            </p:cNvCxnSpPr>
            <p:nvPr/>
          </p:nvCxnSpPr>
          <p:spPr bwMode="auto">
            <a:xfrm rot="16200000" flipH="1">
              <a:off x="4084662" y="2403922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直接箭头连接符 65"/>
            <p:cNvCxnSpPr>
              <a:endCxn id="32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>
              <a:stCxn id="32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173"/>
            <p:cNvCxnSpPr>
              <a:stCxn id="32" idx="2"/>
              <a:endCxn id="11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75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76" name="Text Box 276"/>
            <p:cNvSpPr txBox="1">
              <a:spLocks noChangeArrowheads="1"/>
            </p:cNvSpPr>
            <p:nvPr/>
          </p:nvSpPr>
          <p:spPr bwMode="auto">
            <a:xfrm>
              <a:off x="1691680" y="3933056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spc="-150" dirty="0" smtClean="0">
                  <a:latin typeface="宋体" pitchFamily="2" charset="-122"/>
                </a:rPr>
                <a:t>状态寄存器</a:t>
              </a:r>
              <a:endParaRPr lang="en-US" altLang="zh-CN" sz="1800" b="1" spc="-150" dirty="0">
                <a:latin typeface="宋体" pitchFamily="2" charset="-122"/>
              </a:endParaRPr>
            </a:p>
          </p:txBody>
        </p:sp>
        <p:sp>
          <p:nvSpPr>
            <p:cNvPr id="77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41" name="页脚占位符 1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/>
              <a:t>SEU.CSE.RGL</a:t>
            </a:r>
            <a:endParaRPr lang="en-US" altLang="zh-CN" b="1" dirty="0"/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161" name="组合 160"/>
          <p:cNvGrpSpPr/>
          <p:nvPr/>
        </p:nvGrpSpPr>
        <p:grpSpPr>
          <a:xfrm>
            <a:off x="2700536" y="4509120"/>
            <a:ext cx="3671664" cy="1967310"/>
            <a:chOff x="971600" y="4005060"/>
            <a:chExt cx="3671664" cy="1967310"/>
          </a:xfrm>
        </p:grpSpPr>
        <p:sp>
          <p:nvSpPr>
            <p:cNvPr id="162" name="Text Box 74"/>
            <p:cNvSpPr txBox="1">
              <a:spLocks noChangeArrowheads="1"/>
            </p:cNvSpPr>
            <p:nvPr/>
          </p:nvSpPr>
          <p:spPr bwMode="auto">
            <a:xfrm>
              <a:off x="2266206" y="4221084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163" name="Text Box 76"/>
            <p:cNvSpPr txBox="1">
              <a:spLocks noChangeArrowheads="1"/>
            </p:cNvSpPr>
            <p:nvPr/>
          </p:nvSpPr>
          <p:spPr bwMode="auto">
            <a:xfrm>
              <a:off x="2266206" y="4653136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164" name="Text Box 77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中断响应</a:t>
              </a:r>
              <a:endParaRPr lang="zh-CN" altLang="en-US" sz="1800" b="1" dirty="0"/>
            </a:p>
          </p:txBody>
        </p:sp>
        <p:sp>
          <p:nvSpPr>
            <p:cNvPr id="165" name="Text Box 105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166" name="AutoShape 107"/>
            <p:cNvSpPr>
              <a:spLocks noChangeArrowheads="1"/>
            </p:cNvSpPr>
            <p:nvPr/>
          </p:nvSpPr>
          <p:spPr bwMode="auto">
            <a:xfrm>
              <a:off x="1907257" y="514933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</a:rPr>
                <a:t>有</a:t>
              </a:r>
              <a:r>
                <a:rPr lang="zh-CN" altLang="en-US" sz="1800" b="1" dirty="0" smtClean="0"/>
                <a:t>中断请求？</a:t>
              </a:r>
              <a:endParaRPr lang="zh-CN" altLang="en-US" sz="1800" b="1" dirty="0"/>
            </a:p>
          </p:txBody>
        </p:sp>
        <p:sp>
          <p:nvSpPr>
            <p:cNvPr id="167" name="Text Box 110"/>
            <p:cNvSpPr txBox="1">
              <a:spLocks noChangeArrowheads="1"/>
            </p:cNvSpPr>
            <p:nvPr/>
          </p:nvSpPr>
          <p:spPr bwMode="auto">
            <a:xfrm>
              <a:off x="2699593" y="5589240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168" name="AutoShape 114"/>
            <p:cNvSpPr>
              <a:spLocks/>
            </p:cNvSpPr>
            <p:nvPr/>
          </p:nvSpPr>
          <p:spPr bwMode="auto">
            <a:xfrm>
              <a:off x="1619300" y="4293223"/>
              <a:ext cx="71933" cy="647945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971600" y="4365100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70" name="AutoShape 117"/>
            <p:cNvSpPr>
              <a:spLocks/>
            </p:cNvSpPr>
            <p:nvPr/>
          </p:nvSpPr>
          <p:spPr bwMode="auto">
            <a:xfrm>
              <a:off x="1619300" y="5492773"/>
              <a:ext cx="71933" cy="415206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Text Box 119"/>
            <p:cNvSpPr txBox="1">
              <a:spLocks noChangeArrowheads="1"/>
            </p:cNvSpPr>
            <p:nvPr/>
          </p:nvSpPr>
          <p:spPr bwMode="auto">
            <a:xfrm>
              <a:off x="971600" y="5420765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72" name="直接箭头连接符 171"/>
            <p:cNvCxnSpPr>
              <a:stCxn id="162" idx="2"/>
              <a:endCxn id="163" idx="0"/>
            </p:cNvCxnSpPr>
            <p:nvPr/>
          </p:nvCxnSpPr>
          <p:spPr bwMode="auto">
            <a:xfrm>
              <a:off x="2913112" y="4505816"/>
              <a:ext cx="0" cy="147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172"/>
            <p:cNvCxnSpPr>
              <a:endCxn id="162" idx="0"/>
            </p:cNvCxnSpPr>
            <p:nvPr/>
          </p:nvCxnSpPr>
          <p:spPr bwMode="auto">
            <a:xfrm flipH="1">
              <a:off x="2913112" y="4005060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>
              <a:stCxn id="163" idx="2"/>
              <a:endCxn id="166" idx="0"/>
            </p:cNvCxnSpPr>
            <p:nvPr/>
          </p:nvCxnSpPr>
          <p:spPr bwMode="auto">
            <a:xfrm>
              <a:off x="2913112" y="4941168"/>
              <a:ext cx="2257" cy="208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97"/>
            <p:cNvCxnSpPr>
              <a:stCxn id="166" idx="2"/>
            </p:cNvCxnSpPr>
            <p:nvPr/>
          </p:nvCxnSpPr>
          <p:spPr bwMode="auto">
            <a:xfrm rot="5400000">
              <a:off x="2131702" y="5148771"/>
              <a:ext cx="415206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箭头连接符 98"/>
            <p:cNvCxnSpPr>
              <a:stCxn id="166" idx="3"/>
              <a:endCxn id="164" idx="0"/>
            </p:cNvCxnSpPr>
            <p:nvPr/>
          </p:nvCxnSpPr>
          <p:spPr bwMode="auto">
            <a:xfrm>
              <a:off x="3923480" y="5333283"/>
              <a:ext cx="72084" cy="18394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98"/>
            <p:cNvCxnSpPr>
              <a:stCxn id="164" idx="2"/>
            </p:cNvCxnSpPr>
            <p:nvPr/>
          </p:nvCxnSpPr>
          <p:spPr bwMode="auto">
            <a:xfrm rot="5400000">
              <a:off x="3381064" y="5317939"/>
              <a:ext cx="144020" cy="108498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98"/>
            <p:cNvCxnSpPr/>
            <p:nvPr/>
          </p:nvCxnSpPr>
          <p:spPr bwMode="auto">
            <a:xfrm rot="5400000" flipH="1" flipV="1">
              <a:off x="1410493" y="4429821"/>
              <a:ext cx="1855366" cy="1149869"/>
            </a:xfrm>
            <a:prstGeom prst="bentConnector3">
              <a:avLst>
                <a:gd name="adj1" fmla="val 992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8" name="Text Box 191"/>
          <p:cNvSpPr txBox="1">
            <a:spLocks noChangeArrowheads="1"/>
          </p:cNvSpPr>
          <p:nvPr/>
        </p:nvSpPr>
        <p:spPr bwMode="auto">
          <a:xfrm>
            <a:off x="1907704" y="908720"/>
            <a:ext cx="705703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循环地执行指令、处理异常</a:t>
            </a:r>
            <a:r>
              <a:rPr lang="en-US" altLang="zh-CN" sz="2400" b="1" dirty="0" smtClean="0"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</a:rPr>
              <a:t>中断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6</a:t>
            </a:r>
            <a:r>
              <a:rPr lang="zh-CN" altLang="en-US" sz="2400" b="1" dirty="0" smtClean="0">
                <a:latin typeface="+mn-ea"/>
                <a:ea typeface="+mn-ea"/>
              </a:rPr>
              <a:t>个部分，分为数据通路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操作实现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＋控制器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操作控制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00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87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10C2-4767-4257-B559-B4D23F83FF0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99468" y="1362348"/>
            <a:ext cx="7921004" cy="2044586"/>
            <a:chOff x="1043608" y="1854563"/>
            <a:chExt cx="7921004" cy="2044586"/>
          </a:xfrm>
        </p:grpSpPr>
        <p:sp>
          <p:nvSpPr>
            <p:cNvPr id="4" name="Rectangle 274"/>
            <p:cNvSpPr>
              <a:spLocks noChangeArrowheads="1"/>
            </p:cNvSpPr>
            <p:nvPr/>
          </p:nvSpPr>
          <p:spPr bwMode="auto">
            <a:xfrm>
              <a:off x="3923928" y="1854563"/>
              <a:ext cx="5040684" cy="2044586"/>
            </a:xfrm>
            <a:prstGeom prst="rect">
              <a:avLst/>
            </a:prstGeom>
            <a:noFill/>
            <a:ln w="12700">
              <a:solidFill>
                <a:srgbClr val="CC33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5" name="Text Box 65"/>
            <p:cNvSpPr txBox="1">
              <a:spLocks noChangeArrowheads="1"/>
            </p:cNvSpPr>
            <p:nvPr/>
          </p:nvSpPr>
          <p:spPr bwMode="auto">
            <a:xfrm>
              <a:off x="1043608" y="2154437"/>
              <a:ext cx="1080120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6" name="Text Box 65"/>
            <p:cNvSpPr txBox="1">
              <a:spLocks noChangeArrowheads="1"/>
            </p:cNvSpPr>
            <p:nvPr/>
          </p:nvSpPr>
          <p:spPr bwMode="auto">
            <a:xfrm>
              <a:off x="1043608" y="2950345"/>
              <a:ext cx="1080120" cy="57606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" name="Text Box 65"/>
            <p:cNvSpPr txBox="1">
              <a:spLocks noChangeArrowheads="1"/>
            </p:cNvSpPr>
            <p:nvPr/>
          </p:nvSpPr>
          <p:spPr bwMode="auto">
            <a:xfrm>
              <a:off x="2699792" y="2950345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4358037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6156177" y="2950345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7380312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4358038" y="2158257"/>
              <a:ext cx="1294082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380312" y="2158257"/>
              <a:ext cx="129614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6" idx="0"/>
              <a:endCxn id="5" idx="2"/>
            </p:cNvCxnSpPr>
            <p:nvPr/>
          </p:nvCxnSpPr>
          <p:spPr bwMode="auto">
            <a:xfrm flipV="1">
              <a:off x="1583668" y="2514477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 Box 80"/>
            <p:cNvSpPr txBox="1">
              <a:spLocks noChangeArrowheads="1"/>
            </p:cNvSpPr>
            <p:nvPr/>
          </p:nvSpPr>
          <p:spPr bwMode="auto">
            <a:xfrm>
              <a:off x="1586392" y="2621730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1583668" y="3526409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6" name="直接箭头连接符 86"/>
            <p:cNvCxnSpPr>
              <a:stCxn id="12" idx="3"/>
              <a:endCxn id="6" idx="2"/>
            </p:cNvCxnSpPr>
            <p:nvPr/>
          </p:nvCxnSpPr>
          <p:spPr bwMode="auto">
            <a:xfrm flipH="1">
              <a:off x="1583668" y="2338277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87"/>
            <p:cNvCxnSpPr>
              <a:stCxn id="5" idx="3"/>
              <a:endCxn id="7" idx="0"/>
            </p:cNvCxnSpPr>
            <p:nvPr/>
          </p:nvCxnSpPr>
          <p:spPr bwMode="auto">
            <a:xfrm>
              <a:off x="2123728" y="2334457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7" idx="3"/>
              <a:endCxn id="8" idx="1"/>
            </p:cNvCxnSpPr>
            <p:nvPr/>
          </p:nvCxnSpPr>
          <p:spPr bwMode="auto">
            <a:xfrm>
              <a:off x="3779913" y="3238377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>
              <a:stCxn id="8" idx="0"/>
              <a:endCxn id="11" idx="2"/>
            </p:cNvCxnSpPr>
            <p:nvPr/>
          </p:nvCxnSpPr>
          <p:spPr bwMode="auto">
            <a:xfrm flipV="1">
              <a:off x="5005079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90"/>
            <p:cNvCxnSpPr>
              <a:stCxn id="11" idx="3"/>
              <a:endCxn id="9" idx="0"/>
            </p:cNvCxnSpPr>
            <p:nvPr/>
          </p:nvCxnSpPr>
          <p:spPr bwMode="auto">
            <a:xfrm>
              <a:off x="5652120" y="2338277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9" idx="3"/>
              <a:endCxn id="10" idx="1"/>
            </p:cNvCxnSpPr>
            <p:nvPr/>
          </p:nvCxnSpPr>
          <p:spPr bwMode="auto">
            <a:xfrm>
              <a:off x="6876256" y="3238377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endCxn id="8" idx="2"/>
            </p:cNvCxnSpPr>
            <p:nvPr/>
          </p:nvCxnSpPr>
          <p:spPr bwMode="auto">
            <a:xfrm flipV="1">
              <a:off x="5005079" y="3526409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 Box 80"/>
            <p:cNvSpPr txBox="1">
              <a:spLocks noChangeArrowheads="1"/>
            </p:cNvSpPr>
            <p:nvPr/>
          </p:nvSpPr>
          <p:spPr bwMode="auto">
            <a:xfrm>
              <a:off x="5004048" y="3526409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10" idx="0"/>
              <a:endCxn id="12" idx="2"/>
            </p:cNvCxnSpPr>
            <p:nvPr/>
          </p:nvCxnSpPr>
          <p:spPr bwMode="auto">
            <a:xfrm flipV="1">
              <a:off x="8027354" y="2518297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860032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7884368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3995936" y="2617519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948264" y="2621730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个结果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4932040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3995936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1" name="弧形 30"/>
            <p:cNvSpPr/>
            <p:nvPr/>
          </p:nvSpPr>
          <p:spPr bwMode="auto">
            <a:xfrm>
              <a:off x="7956376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7020272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1043732" y="2636911"/>
              <a:ext cx="777686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9512" y="404664"/>
            <a:ext cx="371846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*指令的执行过程：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步骤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 smtClean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特征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24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实现策略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48" name="Text Box 191"/>
          <p:cNvSpPr txBox="1">
            <a:spLocks noChangeArrowheads="1"/>
          </p:cNvSpPr>
          <p:nvPr/>
        </p:nvSpPr>
        <p:spPr bwMode="auto">
          <a:xfrm>
            <a:off x="179512" y="5013176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 单周期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指令周期中的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  <a:ea typeface="+mn-ea"/>
              </a:rPr>
              <a:t>所有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操作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时钟</a:t>
            </a:r>
            <a:r>
              <a:rPr lang="zh-CN" altLang="en-US" sz="2400" b="1" dirty="0" smtClean="0">
                <a:latin typeface="+mn-ea"/>
              </a:rPr>
              <a:t>周期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      多周期</a:t>
            </a:r>
            <a:r>
              <a:rPr lang="en-US" altLang="zh-CN" sz="2400" b="1" dirty="0" smtClean="0">
                <a:solidFill>
                  <a:srgbClr val="990099"/>
                </a:solidFill>
                <a:latin typeface="+mn-ea"/>
              </a:rPr>
              <a:t>CPU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</a:rPr>
              <a:t>：</a:t>
            </a:r>
            <a:r>
              <a:rPr lang="zh-CN" altLang="en-US" sz="2400" b="1" dirty="0" smtClean="0">
                <a:latin typeface="+mn-ea"/>
              </a:rPr>
              <a:t>指令周期中的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个原子操作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时钟</a:t>
            </a:r>
            <a:r>
              <a:rPr lang="zh-CN" altLang="en-US" sz="2400" b="1" dirty="0" smtClean="0">
                <a:latin typeface="+mn-ea"/>
              </a:rPr>
              <a:t>周期</a:t>
            </a:r>
            <a:endParaRPr lang="en-US" altLang="zh-CN" sz="2400" b="1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49" name="Text Box 191"/>
          <p:cNvSpPr txBox="1">
            <a:spLocks noChangeArrowheads="1"/>
          </p:cNvSpPr>
          <p:nvPr/>
        </p:nvSpPr>
        <p:spPr bwMode="auto">
          <a:xfrm>
            <a:off x="1763688" y="836712"/>
            <a:ext cx="46084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+mn-ea"/>
              </a:rPr>
              <a:t>指令地址计算</a:t>
            </a:r>
            <a:r>
              <a:rPr lang="zh-CN" altLang="en-US" sz="2400" b="1" dirty="0" smtClean="0">
                <a:latin typeface="+mn-ea"/>
              </a:rPr>
              <a:t>常与其他步骤</a:t>
            </a:r>
            <a:r>
              <a:rPr lang="zh-CN" altLang="en-US" sz="2400" b="1" u="sng" dirty="0" smtClean="0">
                <a:solidFill>
                  <a:srgbClr val="FF3399"/>
                </a:solidFill>
                <a:latin typeface="+mn-ea"/>
              </a:rPr>
              <a:t>并行</a:t>
            </a:r>
            <a:endParaRPr lang="en-US" altLang="zh-CN" b="1" dirty="0" smtClean="0">
              <a:solidFill>
                <a:srgbClr val="FF3399"/>
              </a:solidFill>
              <a:latin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H="1">
            <a:off x="3131839" y="3034194"/>
            <a:ext cx="1" cy="3346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 Box 191"/>
          <p:cNvSpPr txBox="1">
            <a:spLocks noChangeArrowheads="1"/>
          </p:cNvSpPr>
          <p:nvPr/>
        </p:nvSpPr>
        <p:spPr bwMode="auto">
          <a:xfrm>
            <a:off x="1763688" y="3586553"/>
            <a:ext cx="72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执行过程由</a:t>
            </a:r>
            <a:r>
              <a:rPr lang="zh-CN" altLang="en-US" sz="2400" b="1" u="sng" dirty="0" smtClean="0">
                <a:latin typeface="+mn-ea"/>
              </a:rPr>
              <a:t>基本操作序列</a:t>
            </a:r>
            <a:r>
              <a:rPr lang="zh-CN" altLang="en-US" sz="2400" b="1" dirty="0" smtClean="0">
                <a:latin typeface="+mn-ea"/>
              </a:rPr>
              <a:t>组成，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基本操作</a:t>
            </a:r>
            <a:r>
              <a:rPr lang="zh-CN" altLang="en-US" sz="2400" b="1" dirty="0" smtClean="0">
                <a:latin typeface="+mn-ea"/>
              </a:rPr>
              <a:t>有</a:t>
            </a:r>
            <a:r>
              <a:rPr lang="en-US" altLang="zh-CN" sz="2400" b="1" dirty="0" smtClean="0">
                <a:latin typeface="+mn-ea"/>
              </a:rPr>
              <a:t>REG</a:t>
            </a:r>
            <a:r>
              <a:rPr lang="zh-CN" altLang="en-US" sz="2400" b="1" dirty="0" smtClean="0">
                <a:latin typeface="+mn-ea"/>
              </a:rPr>
              <a:t>间传送、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zh-CN" altLang="en-US" sz="2400" b="1" dirty="0" smtClean="0">
                <a:latin typeface="+mn-ea"/>
              </a:rPr>
              <a:t>读、</a:t>
            </a:r>
            <a:r>
              <a:rPr lang="en-US" altLang="zh-CN" sz="2400" b="1" dirty="0" smtClean="0">
                <a:latin typeface="+mn-ea"/>
              </a:rPr>
              <a:t>MEM</a:t>
            </a:r>
            <a:r>
              <a:rPr lang="zh-CN" altLang="en-US" sz="2400" b="1" dirty="0" smtClean="0">
                <a:latin typeface="+mn-ea"/>
              </a:rPr>
              <a:t>写、算逻运算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AutoShape 2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6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5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29682</TotalTime>
  <Words>10273</Words>
  <Application>Microsoft Office PowerPoint</Application>
  <PresentationFormat>全屏显示(4:3)</PresentationFormat>
  <Paragraphs>2475</Paragraphs>
  <Slides>58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用户</cp:lastModifiedBy>
  <cp:revision>697</cp:revision>
  <cp:lastPrinted>1601-01-01T00:00:00Z</cp:lastPrinted>
  <dcterms:created xsi:type="dcterms:W3CDTF">1601-01-01T00:00:00Z</dcterms:created>
  <dcterms:modified xsi:type="dcterms:W3CDTF">2021-02-27T07:51:17Z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