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321" r:id="rId3"/>
    <p:sldId id="366" r:id="rId4"/>
    <p:sldId id="317" r:id="rId5"/>
    <p:sldId id="354" r:id="rId6"/>
    <p:sldId id="298" r:id="rId7"/>
    <p:sldId id="360" r:id="rId8"/>
    <p:sldId id="361" r:id="rId9"/>
    <p:sldId id="362" r:id="rId10"/>
    <p:sldId id="326" r:id="rId11"/>
    <p:sldId id="327" r:id="rId12"/>
    <p:sldId id="328" r:id="rId13"/>
    <p:sldId id="343" r:id="rId14"/>
    <p:sldId id="344" r:id="rId15"/>
    <p:sldId id="346" r:id="rId16"/>
    <p:sldId id="355" r:id="rId17"/>
    <p:sldId id="356" r:id="rId18"/>
    <p:sldId id="364" r:id="rId19"/>
    <p:sldId id="365" r:id="rId20"/>
    <p:sldId id="287" r:id="rId21"/>
    <p:sldId id="363" r:id="rId22"/>
    <p:sldId id="267" r:id="rId23"/>
    <p:sldId id="342" r:id="rId24"/>
    <p:sldId id="332" r:id="rId25"/>
    <p:sldId id="353" r:id="rId26"/>
    <p:sldId id="352" r:id="rId27"/>
    <p:sldId id="276" r:id="rId28"/>
    <p:sldId id="277" r:id="rId29"/>
    <p:sldId id="278" r:id="rId30"/>
    <p:sldId id="295" r:id="rId31"/>
    <p:sldId id="339" r:id="rId32"/>
    <p:sldId id="280" r:id="rId33"/>
    <p:sldId id="281" r:id="rId34"/>
    <p:sldId id="296" r:id="rId35"/>
    <p:sldId id="283" r:id="rId36"/>
    <p:sldId id="335" r:id="rId37"/>
    <p:sldId id="297" r:id="rId38"/>
    <p:sldId id="349" r:id="rId39"/>
    <p:sldId id="359" r:id="rId40"/>
    <p:sldId id="285" r:id="rId4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CCCCFF"/>
    <a:srgbClr val="800080"/>
    <a:srgbClr val="FF3399"/>
    <a:srgbClr val="CCFFFF"/>
    <a:srgbClr val="CC99FF"/>
    <a:srgbClr val="99CCFF"/>
    <a:srgbClr val="FFCC99"/>
    <a:srgbClr val="CC33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0" autoAdjust="0"/>
    <p:restoredTop sz="95032" autoAdjust="0"/>
  </p:normalViewPr>
  <p:slideViewPr>
    <p:cSldViewPr>
      <p:cViewPr>
        <p:scale>
          <a:sx n="70" d="100"/>
          <a:sy n="70" d="100"/>
        </p:scale>
        <p:origin x="-667" y="-2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10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10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BDD301A-6D81-4439-932D-7CA35D6C9E1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1589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5D4C244-2E02-490B-9C97-6A49DCE28E9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47995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EA4CCF-D1E9-4C5B-A4AA-9ACE2682323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多核处理器又称单芯片多处理器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(Chip multiprocessors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CMP)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4C244-2E02-490B-9C97-6A49DCE28E92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2534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宿主机指现有的计算机，目标机指虚拟机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4C244-2E02-490B-9C97-6A49DCE28E92}" type="slidenum">
              <a:rPr lang="en-US" altLang="zh-CN" smtClean="0"/>
              <a:pPr/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pc="-50" dirty="0" smtClean="0">
                <a:solidFill>
                  <a:schemeClr val="accent2"/>
                </a:solidFill>
                <a:latin typeface="+mn-ea"/>
              </a:rPr>
              <a:t>S</a:t>
            </a:r>
            <a:r>
              <a:rPr lang="en-US" altLang="zh-CN" sz="1200" b="0" spc="-50" dirty="0" smtClean="0">
                <a:solidFill>
                  <a:schemeClr val="accent2"/>
                </a:solidFill>
                <a:latin typeface="+mn-ea"/>
              </a:rPr>
              <a:t>SE—</a:t>
            </a:r>
            <a:r>
              <a:rPr lang="en-US" altLang="zh-CN" sz="1200" b="0" spc="-50" dirty="0" smtClean="0">
                <a:latin typeface="+mn-ea"/>
              </a:rPr>
              <a:t>MMX(57)</a:t>
            </a:r>
            <a:r>
              <a:rPr lang="zh-CN" altLang="en-US" sz="1200" b="0" spc="-50" dirty="0" smtClean="0">
                <a:latin typeface="+mn-ea"/>
              </a:rPr>
              <a:t>、</a:t>
            </a:r>
            <a:r>
              <a:rPr lang="en-US" altLang="zh-CN" sz="1200" b="0" spc="-50" dirty="0" smtClean="0">
                <a:latin typeface="+mn-ea"/>
              </a:rPr>
              <a:t>SSE(+70)</a:t>
            </a:r>
            <a:r>
              <a:rPr lang="zh-CN" altLang="en-US" sz="1200" b="0" spc="-50" dirty="0" smtClean="0">
                <a:latin typeface="+mn-ea"/>
              </a:rPr>
              <a:t>、</a:t>
            </a:r>
            <a:r>
              <a:rPr lang="en-US" altLang="zh-CN" sz="1200" b="0" spc="-50" dirty="0" smtClean="0">
                <a:latin typeface="+mn-ea"/>
              </a:rPr>
              <a:t>SSE2(+144)</a:t>
            </a:r>
            <a:r>
              <a:rPr lang="zh-CN" altLang="en-US" sz="1200" b="0" spc="-50" dirty="0" smtClean="0">
                <a:latin typeface="+mn-ea"/>
              </a:rPr>
              <a:t>、</a:t>
            </a:r>
            <a:r>
              <a:rPr lang="en-US" altLang="zh-CN" sz="1200" b="0" spc="-50" dirty="0" smtClean="0">
                <a:latin typeface="+mn-ea"/>
              </a:rPr>
              <a:t>SSE3(+12)</a:t>
            </a:r>
            <a:r>
              <a:rPr lang="zh-CN" altLang="en-US" sz="1200" b="0" spc="-50" dirty="0" smtClean="0">
                <a:latin typeface="+mn-ea"/>
              </a:rPr>
              <a:t>、</a:t>
            </a:r>
            <a:r>
              <a:rPr lang="en-US" altLang="zh-CN" sz="1200" b="0" spc="-50" dirty="0" smtClean="0">
                <a:latin typeface="+mn-ea"/>
              </a:rPr>
              <a:t>SSE4(+50)</a:t>
            </a:r>
            <a:endParaRPr lang="zh-CN" altLang="en-US" sz="1200" b="0" dirty="0" smtClean="0">
              <a:latin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4C244-2E02-490B-9C97-6A49DCE28E92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65571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P22-</a:t>
            </a:r>
            <a:r>
              <a:rPr lang="zh-CN" altLang="en-US" dirty="0" smtClean="0"/>
              <a:t>看效率的概念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4C244-2E02-490B-9C97-6A49DCE28E92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56722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字串位串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早期</a:t>
            </a:r>
            <a:r>
              <a:rPr lang="en-US" altLang="zh-CN" dirty="0" smtClean="0"/>
              <a:t>SISD(</a:t>
            </a:r>
            <a:r>
              <a:rPr lang="zh-CN" altLang="en-US" dirty="0" smtClean="0"/>
              <a:t>如串行加法器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，字串位并</a:t>
            </a:r>
            <a:r>
              <a:rPr lang="en-US" altLang="zh-CN" dirty="0" smtClean="0"/>
              <a:t>—SISD(</a:t>
            </a:r>
            <a:r>
              <a:rPr lang="zh-CN" altLang="en-US" dirty="0" smtClean="0"/>
              <a:t>如先行进位加法器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，字并位串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少见，全并行</a:t>
            </a:r>
            <a:r>
              <a:rPr lang="en-US" altLang="zh-CN" dirty="0" smtClean="0"/>
              <a:t>—SIMD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MIMD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4C244-2E02-490B-9C97-6A49DCE28E92}" type="slidenum">
              <a:rPr lang="en-US" altLang="zh-CN" smtClean="0"/>
              <a:pPr/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源自</a:t>
            </a:r>
            <a:r>
              <a:rPr lang="en-US" altLang="zh-CN" dirty="0" smtClean="0"/>
              <a:t>《</a:t>
            </a:r>
            <a:r>
              <a:rPr lang="zh-CN" altLang="en-US" dirty="0" smtClean="0"/>
              <a:t>高等计算机体系结构：并行性 可扩展性 可编程性</a:t>
            </a:r>
            <a:r>
              <a:rPr lang="en-US" altLang="zh-CN" dirty="0" smtClean="0"/>
              <a:t>》</a:t>
            </a:r>
            <a:r>
              <a:rPr lang="zh-CN" altLang="en-US" dirty="0" smtClean="0"/>
              <a:t>黄凯著，图</a:t>
            </a:r>
            <a:r>
              <a:rPr lang="en-US" altLang="zh-CN" smtClean="0"/>
              <a:t>1.2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4C244-2E02-490B-9C97-6A49DCE28E92}" type="slidenum">
              <a:rPr lang="en-US" altLang="zh-CN" smtClean="0"/>
              <a:pPr/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ISA</a:t>
            </a:r>
            <a:r>
              <a:rPr lang="zh-CN" altLang="en-US" dirty="0" smtClean="0"/>
              <a:t>授权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可对改造</a:t>
            </a:r>
            <a:r>
              <a:rPr lang="en-US" altLang="zh-CN" dirty="0" smtClean="0"/>
              <a:t>ISA</a:t>
            </a:r>
            <a:r>
              <a:rPr lang="zh-CN" altLang="en-US" dirty="0" smtClean="0"/>
              <a:t>、扩展或缩减指令集；</a:t>
            </a:r>
            <a:r>
              <a:rPr lang="en-US" altLang="zh-CN" dirty="0" smtClean="0"/>
              <a:t>IP</a:t>
            </a:r>
            <a:r>
              <a:rPr lang="zh-CN" altLang="en-US" dirty="0" smtClean="0"/>
              <a:t>核授权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可以内核为基础加上自己的外设。</a:t>
            </a:r>
            <a:endParaRPr lang="en-US" altLang="zh-CN" dirty="0" smtClean="0"/>
          </a:p>
          <a:p>
            <a:r>
              <a:rPr lang="zh-CN" altLang="en-US" dirty="0" smtClean="0"/>
              <a:t>申威</a:t>
            </a:r>
            <a:r>
              <a:rPr lang="en-US" altLang="zh-CN" dirty="0" smtClean="0"/>
              <a:t>CPU--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Alpha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架构、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SW64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指令集，总参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56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所，机型有神威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·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太湖之光；</a:t>
            </a:r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龙芯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CPU—MIPS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架构、扩展的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MIPS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指令集，中科院计算所，多用于政府、部队；</a:t>
            </a:r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海思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—ARMv8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授权，鲲鹏、麒麟等，华为；飞腾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—ARM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指令集，国防科大，天河系列计算机；</a:t>
            </a:r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兆芯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—x86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架构授权，上海兆芯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4C244-2E02-490B-9C97-6A49DCE28E92}" type="slidenum">
              <a:rPr lang="en-US" altLang="zh-CN" smtClean="0"/>
              <a:pPr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8372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32C0E7-51CB-47EC-9910-7C21B29C405C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dirty="0" smtClean="0">
                <a:solidFill>
                  <a:srgbClr val="CC3300"/>
                </a:solidFill>
                <a:latin typeface="宋体" pitchFamily="2" charset="-122"/>
              </a:rPr>
              <a:t>思考①：编程环境</a:t>
            </a:r>
            <a:r>
              <a:rPr lang="en-US" altLang="zh-CN" sz="1200" b="0" dirty="0" smtClean="0">
                <a:solidFill>
                  <a:srgbClr val="CC3300"/>
                </a:solidFill>
                <a:latin typeface="宋体" pitchFamily="2" charset="-122"/>
              </a:rPr>
              <a:t>(</a:t>
            </a:r>
            <a:r>
              <a:rPr lang="zh-CN" altLang="en-US" sz="1200" b="0" dirty="0" smtClean="0">
                <a:solidFill>
                  <a:srgbClr val="CC3300"/>
                </a:solidFill>
                <a:latin typeface="宋体" pitchFamily="2" charset="-122"/>
              </a:rPr>
              <a:t>编辑器</a:t>
            </a:r>
            <a:r>
              <a:rPr lang="en-US" altLang="zh-CN" sz="1200" b="0" dirty="0" smtClean="0">
                <a:solidFill>
                  <a:srgbClr val="CC3300"/>
                </a:solidFill>
                <a:latin typeface="宋体" pitchFamily="2" charset="-122"/>
              </a:rPr>
              <a:t>+</a:t>
            </a:r>
            <a:r>
              <a:rPr lang="zh-CN" altLang="en-US" sz="1200" b="0" dirty="0" smtClean="0">
                <a:solidFill>
                  <a:srgbClr val="CC3300"/>
                </a:solidFill>
                <a:latin typeface="宋体" pitchFamily="2" charset="-122"/>
              </a:rPr>
              <a:t>语言编译器</a:t>
            </a:r>
            <a:r>
              <a:rPr lang="en-US" altLang="zh-CN" sz="1200" b="0" dirty="0" smtClean="0">
                <a:solidFill>
                  <a:srgbClr val="CC3300"/>
                </a:solidFill>
                <a:latin typeface="宋体" pitchFamily="2" charset="-122"/>
              </a:rPr>
              <a:t>)</a:t>
            </a:r>
            <a:r>
              <a:rPr lang="zh-CN" altLang="en-US" sz="1200" b="0" dirty="0" smtClean="0">
                <a:solidFill>
                  <a:srgbClr val="CC3300"/>
                </a:solidFill>
                <a:latin typeface="宋体" pitchFamily="2" charset="-122"/>
              </a:rPr>
              <a:t>、运行环境</a:t>
            </a:r>
            <a:r>
              <a:rPr lang="en-US" altLang="zh-CN" sz="1200" b="0" dirty="0" smtClean="0">
                <a:solidFill>
                  <a:srgbClr val="CC3300"/>
                </a:solidFill>
                <a:latin typeface="宋体" pitchFamily="2" charset="-122"/>
              </a:rPr>
              <a:t>[</a:t>
            </a:r>
            <a:r>
              <a:rPr lang="zh-CN" altLang="en-US" sz="1200" b="0" dirty="0" smtClean="0">
                <a:solidFill>
                  <a:srgbClr val="CC3300"/>
                </a:solidFill>
                <a:latin typeface="宋体" pitchFamily="2" charset="-122"/>
              </a:rPr>
              <a:t>即运行时系统</a:t>
            </a:r>
            <a:r>
              <a:rPr lang="en-US" altLang="zh-CN" sz="1200" b="0" dirty="0" smtClean="0">
                <a:solidFill>
                  <a:srgbClr val="CC3300"/>
                </a:solidFill>
                <a:latin typeface="宋体" pitchFamily="2" charset="-122"/>
              </a:rPr>
              <a:t>](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加载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+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解析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+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动态链接</a:t>
            </a:r>
            <a:r>
              <a:rPr lang="en-US" altLang="zh-CN" sz="1200" b="0" dirty="0" smtClean="0">
                <a:solidFill>
                  <a:srgbClr val="CC3300"/>
                </a:solidFill>
                <a:latin typeface="宋体" pitchFamily="2" charset="-122"/>
              </a:rPr>
              <a:t>+</a:t>
            </a:r>
            <a:r>
              <a:rPr lang="zh-CN" altLang="en-US" sz="1200" b="0" dirty="0" smtClean="0">
                <a:solidFill>
                  <a:srgbClr val="CC3300"/>
                </a:solidFill>
                <a:latin typeface="宋体" pitchFamily="2" charset="-122"/>
              </a:rPr>
              <a:t>执行引擎</a:t>
            </a:r>
            <a:r>
              <a:rPr lang="en-US" altLang="zh-CN" sz="1200" b="0" dirty="0" smtClean="0">
                <a:solidFill>
                  <a:srgbClr val="CC3300"/>
                </a:solidFill>
                <a:latin typeface="宋体" pitchFamily="2" charset="-122"/>
              </a:rPr>
              <a:t>)</a:t>
            </a:r>
          </a:p>
          <a:p>
            <a:r>
              <a:rPr lang="zh-CN" altLang="en-US" sz="1200" b="0" dirty="0" smtClean="0">
                <a:solidFill>
                  <a:srgbClr val="CC3300"/>
                </a:solidFill>
                <a:latin typeface="宋体" pitchFamily="2" charset="-122"/>
              </a:rPr>
              <a:t>思考②：</a:t>
            </a:r>
            <a:r>
              <a:rPr lang="en-US" altLang="zh-CN" sz="1200" b="0" dirty="0" smtClean="0">
                <a:latin typeface="宋体" pitchFamily="2" charset="-122"/>
              </a:rPr>
              <a:t>OS</a:t>
            </a:r>
            <a:r>
              <a:rPr lang="zh-CN" altLang="en-US" sz="1200" b="0" dirty="0" smtClean="0">
                <a:latin typeface="宋体" pitchFamily="2" charset="-122"/>
              </a:rPr>
              <a:t>是计算机系统软硬件资源的</a:t>
            </a:r>
            <a:r>
              <a:rPr lang="zh-CN" altLang="en-US" sz="1200" b="0" u="sng" dirty="0" smtClean="0">
                <a:latin typeface="宋体" pitchFamily="2" charset="-122"/>
              </a:rPr>
              <a:t>管理机构</a:t>
            </a:r>
            <a:r>
              <a:rPr lang="en-US" altLang="zh-CN" sz="1200" b="0" u="sng" dirty="0" smtClean="0">
                <a:latin typeface="宋体" pitchFamily="2" charset="-122"/>
              </a:rPr>
              <a:t>(</a:t>
            </a:r>
            <a:r>
              <a:rPr lang="zh-CN" altLang="en-US" sz="1200" b="0" u="sng" dirty="0" smtClean="0">
                <a:latin typeface="宋体" pitchFamily="2" charset="-122"/>
              </a:rPr>
              <a:t>平台</a:t>
            </a:r>
            <a:r>
              <a:rPr lang="en-US" altLang="zh-CN" sz="1200" b="0" u="sng" dirty="0" smtClean="0">
                <a:latin typeface="宋体" pitchFamily="2" charset="-122"/>
              </a:rPr>
              <a:t>)</a:t>
            </a:r>
            <a:r>
              <a:rPr lang="zh-CN" altLang="en-US" sz="1200" b="0" dirty="0" smtClean="0">
                <a:latin typeface="宋体" pitchFamily="2" charset="-122"/>
              </a:rPr>
              <a:t>，为高级语言的使用和实现</a:t>
            </a:r>
            <a:r>
              <a:rPr lang="zh-CN" altLang="en-US" sz="1200" b="0" u="sng" dirty="0" smtClean="0">
                <a:latin typeface="宋体" pitchFamily="2" charset="-122"/>
              </a:rPr>
              <a:t>提供</a:t>
            </a:r>
            <a:r>
              <a:rPr lang="zh-CN" altLang="en-US" sz="1200" b="0" dirty="0" smtClean="0">
                <a:latin typeface="宋体" pitchFamily="2" charset="-122"/>
              </a:rPr>
              <a:t>所需的基本操作和数据结构</a:t>
            </a:r>
            <a:r>
              <a:rPr lang="en-US" altLang="zh-CN" sz="1200" b="0" dirty="0" smtClean="0">
                <a:latin typeface="宋体" pitchFamily="2" charset="-122"/>
              </a:rPr>
              <a:t>(</a:t>
            </a:r>
            <a:r>
              <a:rPr lang="zh-CN" altLang="en-US" sz="1200" b="0" dirty="0" smtClean="0">
                <a:latin typeface="宋体" pitchFamily="2" charset="-122"/>
              </a:rPr>
              <a:t>传统机器所没有的</a:t>
            </a:r>
            <a:r>
              <a:rPr lang="en-US" altLang="zh-CN" sz="1200" b="0" dirty="0" smtClean="0">
                <a:latin typeface="宋体" pitchFamily="2" charset="-122"/>
              </a:rPr>
              <a:t>)</a:t>
            </a:r>
            <a:r>
              <a:rPr lang="zh-CN" altLang="en-US" sz="1200" b="0" dirty="0" smtClean="0">
                <a:latin typeface="宋体" pitchFamily="2" charset="-122"/>
              </a:rPr>
              <a:t>，故作为一级虚拟机器存在。</a:t>
            </a:r>
            <a:endParaRPr lang="en-US" altLang="zh-CN" sz="1200" b="0" dirty="0" smtClean="0">
              <a:latin typeface="宋体" pitchFamily="2" charset="-122"/>
            </a:endParaRPr>
          </a:p>
          <a:p>
            <a:r>
              <a:rPr lang="zh-CN" altLang="en-US" sz="1200" b="0" dirty="0" smtClean="0">
                <a:solidFill>
                  <a:srgbClr val="CC3300"/>
                </a:solidFill>
                <a:latin typeface="宋体" pitchFamily="2" charset="-122"/>
              </a:rPr>
              <a:t>思考③：指令系统越来越大，指令功能逐步变强，执行控制日益复杂，通过微程序可简化控制</a:t>
            </a:r>
            <a:endParaRPr lang="zh-CN" altLang="zh-CN" sz="1200" b="0" dirty="0">
              <a:solidFill>
                <a:srgbClr val="CC6600"/>
              </a:solidFill>
              <a:latin typeface="宋体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0" indent="-1524000">
              <a:spcBef>
                <a:spcPts val="600"/>
              </a:spcBef>
            </a:pPr>
            <a:r>
              <a:rPr lang="zh-CN" altLang="en-US" b="0" dirty="0" smtClean="0">
                <a:latin typeface="宋体" pitchFamily="2" charset="-122"/>
              </a:rPr>
              <a:t>宏</a:t>
            </a:r>
            <a:r>
              <a:rPr lang="en-US" altLang="zh-CN" b="0" dirty="0" smtClean="0">
                <a:latin typeface="宋体" pitchFamily="2" charset="-122"/>
              </a:rPr>
              <a:t>CA--</a:t>
            </a:r>
            <a:r>
              <a:rPr lang="zh-CN" altLang="en-US" b="0" dirty="0" smtClean="0">
                <a:latin typeface="宋体" pitchFamily="2" charset="-122"/>
              </a:rPr>
              <a:t>多机</a:t>
            </a:r>
            <a:r>
              <a:rPr lang="en-US" altLang="zh-CN" b="0" dirty="0" smtClean="0">
                <a:latin typeface="宋体" pitchFamily="2" charset="-122"/>
              </a:rPr>
              <a:t>CA</a:t>
            </a:r>
            <a:r>
              <a:rPr lang="zh-CN" altLang="en-US" b="0" dirty="0" smtClean="0">
                <a:latin typeface="宋体" pitchFamily="2" charset="-122"/>
              </a:rPr>
              <a:t>，包括节点互连</a:t>
            </a:r>
            <a:r>
              <a:rPr lang="en-US" altLang="zh-CN" b="0" dirty="0" smtClean="0">
                <a:latin typeface="宋体" pitchFamily="2" charset="-122"/>
              </a:rPr>
              <a:t>(</a:t>
            </a:r>
            <a:r>
              <a:rPr lang="zh-CN" altLang="en-US" sz="1200" b="0" dirty="0" smtClean="0">
                <a:latin typeface="宋体" pitchFamily="2" charset="-122"/>
              </a:rPr>
              <a:t>结构模型</a:t>
            </a:r>
            <a:r>
              <a:rPr lang="en-US" altLang="zh-CN" sz="1200" b="0" dirty="0" smtClean="0">
                <a:latin typeface="宋体" pitchFamily="2" charset="-122"/>
              </a:rPr>
              <a:t>/</a:t>
            </a:r>
            <a:r>
              <a:rPr lang="zh-CN" altLang="en-US" sz="1200" b="0" dirty="0" smtClean="0">
                <a:latin typeface="宋体" pitchFamily="2" charset="-122"/>
              </a:rPr>
              <a:t>互连网络</a:t>
            </a:r>
            <a:r>
              <a:rPr lang="en-US" altLang="zh-CN" b="0" dirty="0" smtClean="0">
                <a:latin typeface="宋体" pitchFamily="2" charset="-122"/>
              </a:rPr>
              <a:t>)</a:t>
            </a:r>
            <a:r>
              <a:rPr lang="zh-CN" altLang="en-US" b="0" dirty="0" smtClean="0">
                <a:latin typeface="宋体" pitchFamily="2" charset="-122"/>
              </a:rPr>
              <a:t>、存储器访问</a:t>
            </a:r>
            <a:r>
              <a:rPr lang="en-US" altLang="zh-CN" b="0" dirty="0" smtClean="0">
                <a:latin typeface="宋体" pitchFamily="2" charset="-122"/>
              </a:rPr>
              <a:t>(</a:t>
            </a:r>
            <a:r>
              <a:rPr lang="zh-CN" altLang="en-US" b="0" dirty="0" smtClean="0">
                <a:latin typeface="宋体" pitchFamily="2" charset="-122"/>
              </a:rPr>
              <a:t>访存模型</a:t>
            </a:r>
            <a:r>
              <a:rPr lang="en-US" altLang="zh-CN" b="0" dirty="0" smtClean="0">
                <a:latin typeface="宋体" pitchFamily="2" charset="-122"/>
              </a:rPr>
              <a:t>/</a:t>
            </a:r>
            <a:r>
              <a:rPr lang="zh-CN" altLang="en-US" b="0" dirty="0" smtClean="0">
                <a:latin typeface="宋体" pitchFamily="2" charset="-122"/>
              </a:rPr>
              <a:t>一致性模型</a:t>
            </a:r>
            <a:r>
              <a:rPr lang="en-US" altLang="zh-CN" b="0" dirty="0" smtClean="0">
                <a:latin typeface="宋体" pitchFamily="2" charset="-122"/>
              </a:rPr>
              <a:t>)</a:t>
            </a:r>
            <a:r>
              <a:rPr lang="zh-CN" altLang="en-US" b="0" dirty="0" smtClean="0">
                <a:latin typeface="宋体" pitchFamily="2" charset="-122"/>
              </a:rPr>
              <a:t>、节点交互</a:t>
            </a:r>
            <a:r>
              <a:rPr lang="en-US" altLang="zh-CN" b="0" dirty="0" smtClean="0">
                <a:latin typeface="宋体" pitchFamily="2" charset="-122"/>
              </a:rPr>
              <a:t>(</a:t>
            </a:r>
            <a:r>
              <a:rPr lang="zh-CN" altLang="en-US" sz="1200" b="0" dirty="0" smtClean="0">
                <a:latin typeface="宋体" pitchFamily="2" charset="-122"/>
              </a:rPr>
              <a:t>编程</a:t>
            </a:r>
            <a:r>
              <a:rPr lang="en-US" altLang="zh-CN" sz="1200" b="0" dirty="0" smtClean="0">
                <a:latin typeface="宋体" pitchFamily="2" charset="-122"/>
              </a:rPr>
              <a:t>/</a:t>
            </a:r>
            <a:r>
              <a:rPr lang="zh-CN" altLang="en-US" sz="1200" b="0" dirty="0" smtClean="0">
                <a:latin typeface="宋体" pitchFamily="2" charset="-122"/>
              </a:rPr>
              <a:t>通信</a:t>
            </a:r>
            <a:r>
              <a:rPr lang="en-US" altLang="zh-CN" sz="1200" b="0" dirty="0" smtClean="0">
                <a:latin typeface="宋体" pitchFamily="2" charset="-122"/>
              </a:rPr>
              <a:t>/</a:t>
            </a:r>
            <a:r>
              <a:rPr lang="zh-CN" altLang="en-US" sz="1200" b="0" dirty="0" smtClean="0">
                <a:latin typeface="宋体" pitchFamily="2" charset="-122"/>
              </a:rPr>
              <a:t>同步模型</a:t>
            </a:r>
            <a:r>
              <a:rPr lang="en-US" altLang="zh-CN" b="0" dirty="0" smtClean="0">
                <a:latin typeface="宋体" pitchFamily="2" charset="-122"/>
              </a:rPr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4C244-2E02-490B-9C97-6A49DCE28E92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6472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b="0" dirty="0" smtClean="0">
                <a:latin typeface="宋体" pitchFamily="2" charset="-122"/>
              </a:rPr>
              <a:t>约定：</a:t>
            </a:r>
            <a:r>
              <a:rPr lang="en-US" altLang="zh-CN" b="0" dirty="0" smtClean="0">
                <a:latin typeface="宋体" pitchFamily="2" charset="-122"/>
              </a:rPr>
              <a:t>VAX-11/780</a:t>
            </a:r>
            <a:r>
              <a:rPr lang="zh-CN" altLang="en-US" b="0" dirty="0" smtClean="0">
                <a:latin typeface="宋体" pitchFamily="2" charset="-122"/>
              </a:rPr>
              <a:t>机为</a:t>
            </a:r>
            <a:r>
              <a:rPr lang="en-US" altLang="zh-CN" b="0" dirty="0" smtClean="0">
                <a:latin typeface="宋体" pitchFamily="2" charset="-122"/>
              </a:rPr>
              <a:t>1MIPS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4C244-2E02-490B-9C97-6A49DCE28E92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RAS—</a:t>
            </a:r>
            <a:r>
              <a:rPr lang="en-US" altLang="zh-CN" dirty="0" err="1" smtClean="0"/>
              <a:t>Reliablity</a:t>
            </a:r>
            <a:r>
              <a:rPr lang="en-US" altLang="zh-CN" dirty="0" smtClean="0"/>
              <a:t>,</a:t>
            </a:r>
            <a:r>
              <a:rPr lang="en-US" altLang="zh-CN" baseline="0" dirty="0" smtClean="0"/>
              <a:t> Availability, </a:t>
            </a:r>
            <a:r>
              <a:rPr lang="en-US" altLang="zh-CN" baseline="0" dirty="0" err="1" smtClean="0"/>
              <a:t>Servicebility</a:t>
            </a:r>
            <a:endParaRPr lang="en-US" altLang="zh-CN" baseline="0" dirty="0" smtClean="0"/>
          </a:p>
          <a:p>
            <a:r>
              <a:rPr lang="zh-CN" altLang="en-US" baseline="0" dirty="0" smtClean="0"/>
              <a:t>可用性</a:t>
            </a:r>
            <a:r>
              <a:rPr lang="en-US" altLang="zh-CN" baseline="0" dirty="0" smtClean="0"/>
              <a:t>=MTTF/(MTTF+MTTR)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MTTF</a:t>
            </a:r>
            <a:r>
              <a:rPr lang="zh-CN" altLang="en-US" baseline="0" dirty="0" smtClean="0"/>
              <a:t>为平均无故障时间，</a:t>
            </a:r>
            <a:r>
              <a:rPr lang="en-US" altLang="zh-CN" baseline="0" dirty="0" smtClean="0"/>
              <a:t>MTTR</a:t>
            </a:r>
            <a:r>
              <a:rPr lang="zh-CN" altLang="en-US" baseline="0" dirty="0" smtClean="0"/>
              <a:t>为平均修复时间</a:t>
            </a:r>
            <a:endParaRPr lang="en-US" altLang="zh-CN" baseline="0" dirty="0" smtClean="0"/>
          </a:p>
          <a:p>
            <a:r>
              <a:rPr lang="zh-CN" altLang="en-US" baseline="0" dirty="0" smtClean="0"/>
              <a:t>好用性</a:t>
            </a:r>
            <a:r>
              <a:rPr lang="en-US" altLang="zh-CN" baseline="0" dirty="0" smtClean="0"/>
              <a:t>~</a:t>
            </a:r>
            <a:r>
              <a:rPr lang="zh-CN" altLang="en-US" baseline="0" dirty="0" smtClean="0"/>
              <a:t>环境系统、界面，环境（命令行、</a:t>
            </a:r>
            <a:r>
              <a:rPr lang="en-US" altLang="zh-CN" baseline="0" dirty="0" smtClean="0"/>
              <a:t>GUI</a:t>
            </a:r>
            <a:r>
              <a:rPr lang="zh-CN" altLang="en-US" baseline="0" dirty="0" smtClean="0"/>
              <a:t>、服务器、浏览器）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4C244-2E02-490B-9C97-6A49DCE28E92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1674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HDMI</a:t>
            </a:r>
            <a:r>
              <a:rPr kumimoji="1" lang="en-US" altLang="zh-CN" sz="1200" b="0" kern="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宋体"/>
              </a:rPr>
              <a:t>—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High Definition Multimedia Interface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，高清多媒体接口</a:t>
            </a:r>
            <a:endParaRPr kumimoji="1" lang="en-US" altLang="zh-CN" sz="1200" b="0" kern="0" dirty="0" smtClean="0">
              <a:solidFill>
                <a:schemeClr val="tx1"/>
              </a:solidFill>
              <a:latin typeface="+mn-ea"/>
              <a:ea typeface="宋体" pitchFamily="2" charset="-122"/>
              <a:cs typeface="宋体"/>
            </a:endParaRPr>
          </a:p>
          <a:p>
            <a:r>
              <a:rPr kumimoji="1" lang="en-US" altLang="zh-CN" sz="1200" b="0" kern="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宋体"/>
              </a:rPr>
              <a:t>SO-DIMM—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small outline dual in-line memory module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，小外形双列直插式内存模块，体积大约是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DIMM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的一半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4C244-2E02-490B-9C97-6A49DCE28E92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4C244-2E02-490B-9C97-6A49DCE28E92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4613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4C244-2E02-490B-9C97-6A49DCE28E92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3956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P20-</a:t>
            </a:r>
            <a:r>
              <a:rPr lang="zh-CN" altLang="en-US" dirty="0" smtClean="0"/>
              <a:t>看分量特性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4C244-2E02-490B-9C97-6A49DCE28E92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1983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SEU.CSE.RGL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3B253C-E281-43B3-AB8B-045A7CB5EBA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SEU.CSE.RGL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B37FF4-88AF-4CF5-AD85-E2157CFD0D8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SEU.CSE.RGL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1887F0-25A1-4CF2-93C2-D3C1A161F6C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SEU.CSE.RGL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1D4E49-BA38-4514-AB8C-E6FA287A869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SEU.CSE.RGL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9A59F7-6362-4FB9-B93B-C413E33195E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SEU.CSE.RGL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E9DBA1-E1DD-4994-B3A9-46DCBC94BD1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SEU.CSE.RGL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ADD0D4-6002-49E2-9C36-468ECB355A2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SEU.CSE.RGL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4DEC7C-C0CB-4BB6-BF6A-33053B4CE04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1259632" cy="360040"/>
          </a:xfrm>
          <a:blipFill dpi="0" rotWithShape="1">
            <a:blip r:embed="rId2">
              <a:alphaModFix amt="70000"/>
            </a:blip>
            <a:srcRect/>
            <a:tile tx="0" ty="0" sx="100000" sy="100000" flip="none" algn="tl"/>
          </a:blipFill>
        </p:spPr>
        <p:txBody>
          <a:bodyPr lIns="18000" tIns="10800" rIns="18000" bIns="10800" anchor="ctr" anchorCtr="0"/>
          <a:lstStyle>
            <a:lvl1pPr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 Unicode MS" panose="020B0604020202020204" pitchFamily="34" charset="-122"/>
              </a:defRPr>
            </a:lvl1pPr>
          </a:lstStyle>
          <a:p>
            <a:r>
              <a:rPr lang="en-US" altLang="zh-CN" dirty="0" smtClean="0"/>
              <a:t>SEU.CSE.RGL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0392" y="6453336"/>
            <a:ext cx="1043608" cy="360040"/>
          </a:xfrm>
          <a:blipFill dpi="0" rotWithShape="1">
            <a:blip r:embed="rId2">
              <a:alphaModFix amt="70000"/>
            </a:blip>
            <a:srcRect/>
            <a:tile tx="0" ty="0" sx="100000" sy="100000" flip="none" algn="tl"/>
          </a:blipFill>
        </p:spPr>
        <p:txBody>
          <a:bodyPr lIns="18000" tIns="10800" rIns="18000" bIns="10800" anchor="ctr" anchorCtr="0"/>
          <a:lstStyle>
            <a:lvl1pPr algn="ctr">
              <a:defRPr sz="1600"/>
            </a:lvl1pPr>
          </a:lstStyle>
          <a:p>
            <a:fld id="{4C73DEFE-77DD-4D3D-AD3F-1B70FE71A05F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SEU.CSE.RGL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7B1FD0-2918-4E93-9C87-AACFE4E578C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SEU.CSE.RGL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A2A185-B582-4EEE-A582-774417A76B2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zh-CN" smtClean="0"/>
              <a:t>SEU.CSE.RGL</a:t>
            </a: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CAFAC3B-9292-4DBF-B690-42F0F986A6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5FF6-4265-4337-910D-C09061052665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003300" y="1916113"/>
            <a:ext cx="7240588" cy="9144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pPr algn="ctr"/>
            <a:r>
              <a:rPr lang="zh-CN" altLang="en-US" sz="5400" b="1" dirty="0" smtClean="0">
                <a:ea typeface="楷体_GB2312" pitchFamily="49" charset="-122"/>
              </a:rPr>
              <a:t>计算机系统结构</a:t>
            </a:r>
            <a:endParaRPr lang="zh-CN" altLang="en-US" sz="5400" b="1" dirty="0">
              <a:ea typeface="楷体_GB2312" pitchFamily="49" charset="-122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403350" y="3284538"/>
            <a:ext cx="6624638" cy="1200329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CC3300"/>
                </a:solidFill>
              </a:rPr>
              <a:t>东南大学计算机学院  任国林</a:t>
            </a:r>
          </a:p>
          <a:p>
            <a:pPr algn="ctr"/>
            <a:r>
              <a:rPr lang="zh-CN" altLang="en-US" sz="800" b="1" dirty="0"/>
              <a:t> </a:t>
            </a:r>
          </a:p>
          <a:p>
            <a:pPr algn="ctr"/>
            <a:r>
              <a:rPr lang="en-US" altLang="zh-CN" sz="3200" b="1" dirty="0"/>
              <a:t>Email: </a:t>
            </a:r>
            <a:r>
              <a:rPr lang="en-US" altLang="zh-CN" sz="3200" dirty="0" smtClean="0"/>
              <a:t>renguolin@sina.com</a:t>
            </a:r>
            <a:endParaRPr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9C8E-5E8E-4F4C-979C-609DEAD79451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228600" y="375047"/>
            <a:ext cx="8686800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rgbClr val="FF3300"/>
                </a:solidFill>
                <a:ea typeface="黑体" pitchFamily="2" charset="-122"/>
              </a:rPr>
              <a:t>三、</a:t>
            </a:r>
            <a:r>
              <a:rPr lang="zh-CN" altLang="en-US" b="1" dirty="0">
                <a:solidFill>
                  <a:srgbClr val="FF3300"/>
                </a:solidFill>
                <a:ea typeface="黑体" pitchFamily="2" charset="-122"/>
              </a:rPr>
              <a:t>系统结构的分类</a:t>
            </a:r>
          </a:p>
        </p:txBody>
      </p: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228600" y="908486"/>
            <a:ext cx="8686800" cy="1440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、弗林分类法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*分类方法：</a:t>
            </a:r>
            <a:r>
              <a:rPr lang="zh-CN" altLang="en-US" b="1" dirty="0">
                <a:latin typeface="宋体" pitchFamily="2" charset="-122"/>
              </a:rPr>
              <a:t>按</a:t>
            </a:r>
            <a:r>
              <a:rPr lang="zh-CN" altLang="en-US" b="1" u="sng" dirty="0">
                <a:latin typeface="宋体" pitchFamily="2" charset="-122"/>
              </a:rPr>
              <a:t>指令流和数据流的</a:t>
            </a:r>
            <a:r>
              <a:rPr lang="zh-CN" altLang="en-US" b="1" u="sng" dirty="0" smtClean="0">
                <a:latin typeface="宋体" pitchFamily="2" charset="-122"/>
              </a:rPr>
              <a:t>多倍性</a:t>
            </a:r>
            <a:r>
              <a:rPr lang="zh-CN" altLang="en-US" b="1" dirty="0" smtClean="0">
                <a:latin typeface="宋体" pitchFamily="2" charset="-122"/>
              </a:rPr>
              <a:t>分类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*分类结果：</a:t>
            </a:r>
            <a:r>
              <a:rPr lang="en-US" altLang="zh-CN" b="1" dirty="0" smtClean="0">
                <a:latin typeface="宋体" pitchFamily="2" charset="-122"/>
              </a:rPr>
              <a:t>SISD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SIMD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MISD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MIMD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93347" name="Text Box 163"/>
          <p:cNvSpPr txBox="1">
            <a:spLocks noChangeArrowheads="1"/>
          </p:cNvSpPr>
          <p:nvPr/>
        </p:nvSpPr>
        <p:spPr bwMode="auto">
          <a:xfrm>
            <a:off x="228600" y="5899338"/>
            <a:ext cx="86868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特点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对</a:t>
            </a:r>
            <a:r>
              <a:rPr lang="zh-CN" altLang="en-US" b="1" dirty="0">
                <a:latin typeface="宋体" pitchFamily="2" charset="-122"/>
              </a:rPr>
              <a:t>流水线处理机分类不</a:t>
            </a:r>
            <a:r>
              <a:rPr lang="zh-CN" altLang="en-US" b="1" dirty="0" smtClean="0">
                <a:latin typeface="宋体" pitchFamily="2" charset="-122"/>
              </a:rPr>
              <a:t>明确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111" name="AutoShape 17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8" name="Group 312"/>
          <p:cNvGrpSpPr>
            <a:grpSpLocks/>
          </p:cNvGrpSpPr>
          <p:nvPr/>
        </p:nvGrpSpPr>
        <p:grpSpPr bwMode="auto">
          <a:xfrm>
            <a:off x="393576" y="3777198"/>
            <a:ext cx="4105275" cy="2082800"/>
            <a:chOff x="203" y="2750"/>
            <a:chExt cx="2586" cy="1312"/>
          </a:xfrm>
        </p:grpSpPr>
        <p:sp>
          <p:nvSpPr>
            <p:cNvPr id="219" name="Text Box 313"/>
            <p:cNvSpPr txBox="1">
              <a:spLocks noChangeArrowheads="1"/>
            </p:cNvSpPr>
            <p:nvPr/>
          </p:nvSpPr>
          <p:spPr bwMode="auto">
            <a:xfrm>
              <a:off x="839" y="3856"/>
              <a:ext cx="1814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 smtClean="0">
                  <a:solidFill>
                    <a:srgbClr val="800080"/>
                  </a:solidFill>
                </a:rPr>
                <a:t>MISD</a:t>
              </a:r>
              <a:r>
                <a:rPr lang="zh-CN" altLang="en-US" sz="2000" b="1" dirty="0" smtClean="0">
                  <a:solidFill>
                    <a:srgbClr val="800080"/>
                  </a:solidFill>
                </a:rPr>
                <a:t>结构</a:t>
              </a:r>
              <a:r>
                <a:rPr lang="en-US" altLang="zh-CN" sz="2000" b="1" dirty="0" smtClean="0">
                  <a:latin typeface="+mn-ea"/>
                  <a:ea typeface="+mn-ea"/>
                </a:rPr>
                <a:t>(</a:t>
              </a:r>
              <a:r>
                <a:rPr lang="zh-CN" altLang="en-US" sz="2000" b="1" dirty="0" smtClean="0">
                  <a:latin typeface="+mn-ea"/>
                  <a:ea typeface="+mn-ea"/>
                </a:rPr>
                <a:t>脉动阵列机</a:t>
              </a:r>
              <a:r>
                <a:rPr lang="zh-CN" altLang="en-US" sz="2000" b="1" baseline="30000" dirty="0" smtClean="0">
                  <a:latin typeface="+mn-ea"/>
                  <a:ea typeface="+mn-ea"/>
                </a:rPr>
                <a:t>无</a:t>
              </a:r>
              <a:r>
                <a:rPr lang="en-US" altLang="zh-CN" sz="2000" b="1" dirty="0" smtClean="0">
                  <a:latin typeface="+mn-ea"/>
                  <a:ea typeface="+mn-ea"/>
                </a:rPr>
                <a:t>)</a:t>
              </a:r>
              <a:endParaRPr lang="en-US" altLang="zh-CN" sz="2000" b="1" dirty="0">
                <a:latin typeface="+mn-ea"/>
                <a:ea typeface="+mn-ea"/>
              </a:endParaRPr>
            </a:p>
          </p:txBody>
        </p:sp>
        <p:sp>
          <p:nvSpPr>
            <p:cNvPr id="220" name="Text Box 314"/>
            <p:cNvSpPr txBox="1">
              <a:spLocks noChangeArrowheads="1"/>
            </p:cNvSpPr>
            <p:nvPr/>
          </p:nvSpPr>
          <p:spPr bwMode="auto">
            <a:xfrm rot="5400000">
              <a:off x="1278" y="3144"/>
              <a:ext cx="276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tIns="10800" bIns="10800">
              <a:spAutoFit/>
            </a:bodyPr>
            <a:lstStyle/>
            <a:p>
              <a:r>
                <a:rPr lang="en-US" altLang="zh-CN" sz="2000" b="1"/>
                <a:t>…</a:t>
              </a:r>
            </a:p>
          </p:txBody>
        </p:sp>
        <p:sp>
          <p:nvSpPr>
            <p:cNvPr id="221" name="Text Box 315"/>
            <p:cNvSpPr txBox="1">
              <a:spLocks noChangeArrowheads="1"/>
            </p:cNvSpPr>
            <p:nvPr/>
          </p:nvSpPr>
          <p:spPr bwMode="auto">
            <a:xfrm>
              <a:off x="1629" y="2750"/>
              <a:ext cx="25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/>
                <a:t>DS</a:t>
              </a:r>
            </a:p>
          </p:txBody>
        </p:sp>
        <p:sp>
          <p:nvSpPr>
            <p:cNvPr id="222" name="Line 316"/>
            <p:cNvSpPr>
              <a:spLocks noChangeShapeType="1"/>
            </p:cNvSpPr>
            <p:nvPr/>
          </p:nvSpPr>
          <p:spPr bwMode="auto">
            <a:xfrm flipH="1">
              <a:off x="1545" y="2931"/>
              <a:ext cx="382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223" name="Text Box 317"/>
            <p:cNvSpPr txBox="1">
              <a:spLocks noChangeArrowheads="1"/>
            </p:cNvSpPr>
            <p:nvPr/>
          </p:nvSpPr>
          <p:spPr bwMode="auto">
            <a:xfrm>
              <a:off x="839" y="2750"/>
              <a:ext cx="2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/>
                <a:t>IS1</a:t>
              </a:r>
            </a:p>
          </p:txBody>
        </p:sp>
        <p:sp>
          <p:nvSpPr>
            <p:cNvPr id="224" name="Line 318"/>
            <p:cNvSpPr>
              <a:spLocks noChangeShapeType="1"/>
            </p:cNvSpPr>
            <p:nvPr/>
          </p:nvSpPr>
          <p:spPr bwMode="auto">
            <a:xfrm>
              <a:off x="797" y="2931"/>
              <a:ext cx="314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225" name="Text Box 319"/>
            <p:cNvSpPr txBox="1">
              <a:spLocks noChangeArrowheads="1"/>
            </p:cNvSpPr>
            <p:nvPr/>
          </p:nvSpPr>
          <p:spPr bwMode="auto">
            <a:xfrm>
              <a:off x="2509" y="2750"/>
              <a:ext cx="280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/>
                <a:t>IS1</a:t>
              </a:r>
            </a:p>
          </p:txBody>
        </p:sp>
        <p:sp>
          <p:nvSpPr>
            <p:cNvPr id="226" name="Text Box 320"/>
            <p:cNvSpPr txBox="1">
              <a:spLocks noChangeArrowheads="1"/>
            </p:cNvSpPr>
            <p:nvPr/>
          </p:nvSpPr>
          <p:spPr bwMode="auto">
            <a:xfrm>
              <a:off x="2489" y="3294"/>
              <a:ext cx="255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/>
                <a:t>IS</a:t>
              </a:r>
              <a:r>
                <a:rPr lang="en-US" altLang="zh-CN" sz="1800" i="1"/>
                <a:t>n</a:t>
              </a:r>
            </a:p>
          </p:txBody>
        </p:sp>
        <p:sp>
          <p:nvSpPr>
            <p:cNvPr id="227" name="Text Box 321"/>
            <p:cNvSpPr txBox="1">
              <a:spLocks noChangeArrowheads="1"/>
            </p:cNvSpPr>
            <p:nvPr/>
          </p:nvSpPr>
          <p:spPr bwMode="auto">
            <a:xfrm rot="5400000">
              <a:off x="507" y="3144"/>
              <a:ext cx="276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tIns="10800" bIns="10800">
              <a:spAutoFit/>
            </a:bodyPr>
            <a:lstStyle/>
            <a:p>
              <a:r>
                <a:rPr lang="en-US" altLang="zh-CN" sz="2000" b="1"/>
                <a:t>…</a:t>
              </a:r>
            </a:p>
          </p:txBody>
        </p:sp>
        <p:sp>
          <p:nvSpPr>
            <p:cNvPr id="228" name="Text Box 322"/>
            <p:cNvSpPr txBox="1">
              <a:spLocks noChangeArrowheads="1"/>
            </p:cNvSpPr>
            <p:nvPr/>
          </p:nvSpPr>
          <p:spPr bwMode="auto">
            <a:xfrm>
              <a:off x="1629" y="3339"/>
              <a:ext cx="25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dirty="0"/>
                <a:t>DS</a:t>
              </a:r>
            </a:p>
          </p:txBody>
        </p:sp>
        <p:sp>
          <p:nvSpPr>
            <p:cNvPr id="229" name="Line 323"/>
            <p:cNvSpPr>
              <a:spLocks noChangeShapeType="1"/>
            </p:cNvSpPr>
            <p:nvPr/>
          </p:nvSpPr>
          <p:spPr bwMode="auto">
            <a:xfrm>
              <a:off x="1538" y="3520"/>
              <a:ext cx="389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230" name="Text Box 324"/>
            <p:cNvSpPr txBox="1">
              <a:spLocks noChangeArrowheads="1"/>
            </p:cNvSpPr>
            <p:nvPr/>
          </p:nvSpPr>
          <p:spPr bwMode="auto">
            <a:xfrm>
              <a:off x="839" y="3339"/>
              <a:ext cx="2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/>
                <a:t>IS</a:t>
              </a:r>
              <a:r>
                <a:rPr lang="en-US" altLang="zh-CN" sz="1800" i="1"/>
                <a:t>n</a:t>
              </a:r>
            </a:p>
          </p:txBody>
        </p:sp>
        <p:sp>
          <p:nvSpPr>
            <p:cNvPr id="231" name="Line 325"/>
            <p:cNvSpPr>
              <a:spLocks noChangeShapeType="1"/>
            </p:cNvSpPr>
            <p:nvPr/>
          </p:nvSpPr>
          <p:spPr bwMode="auto">
            <a:xfrm>
              <a:off x="797" y="3520"/>
              <a:ext cx="314" cy="1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232" name="Line 326"/>
            <p:cNvSpPr>
              <a:spLocks noChangeShapeType="1"/>
            </p:cNvSpPr>
            <p:nvPr/>
          </p:nvSpPr>
          <p:spPr bwMode="auto">
            <a:xfrm>
              <a:off x="2471" y="2931"/>
              <a:ext cx="273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" name="Line 327"/>
            <p:cNvSpPr>
              <a:spLocks noChangeShapeType="1"/>
            </p:cNvSpPr>
            <p:nvPr/>
          </p:nvSpPr>
          <p:spPr bwMode="auto">
            <a:xfrm>
              <a:off x="2744" y="2931"/>
              <a:ext cx="0" cy="90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" name="Line 328"/>
            <p:cNvSpPr>
              <a:spLocks noChangeShapeType="1"/>
            </p:cNvSpPr>
            <p:nvPr/>
          </p:nvSpPr>
          <p:spPr bwMode="auto">
            <a:xfrm>
              <a:off x="2471" y="3475"/>
              <a:ext cx="182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" name="Line 329"/>
            <p:cNvSpPr>
              <a:spLocks noChangeShapeType="1"/>
            </p:cNvSpPr>
            <p:nvPr/>
          </p:nvSpPr>
          <p:spPr bwMode="auto">
            <a:xfrm>
              <a:off x="2653" y="3475"/>
              <a:ext cx="0" cy="273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" name="Line 330"/>
            <p:cNvSpPr>
              <a:spLocks noChangeShapeType="1"/>
            </p:cNvSpPr>
            <p:nvPr/>
          </p:nvSpPr>
          <p:spPr bwMode="auto">
            <a:xfrm>
              <a:off x="294" y="3748"/>
              <a:ext cx="2359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" name="Line 331"/>
            <p:cNvSpPr>
              <a:spLocks noChangeShapeType="1"/>
            </p:cNvSpPr>
            <p:nvPr/>
          </p:nvSpPr>
          <p:spPr bwMode="auto">
            <a:xfrm>
              <a:off x="203" y="3838"/>
              <a:ext cx="2541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" name="Line 332"/>
            <p:cNvSpPr>
              <a:spLocks noChangeShapeType="1"/>
            </p:cNvSpPr>
            <p:nvPr/>
          </p:nvSpPr>
          <p:spPr bwMode="auto">
            <a:xfrm>
              <a:off x="294" y="3521"/>
              <a:ext cx="1" cy="22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" name="Line 333"/>
            <p:cNvSpPr>
              <a:spLocks noChangeShapeType="1"/>
            </p:cNvSpPr>
            <p:nvPr/>
          </p:nvSpPr>
          <p:spPr bwMode="auto">
            <a:xfrm>
              <a:off x="294" y="3521"/>
              <a:ext cx="91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" name="Line 334"/>
            <p:cNvSpPr>
              <a:spLocks noChangeShapeType="1"/>
            </p:cNvSpPr>
            <p:nvPr/>
          </p:nvSpPr>
          <p:spPr bwMode="auto">
            <a:xfrm>
              <a:off x="203" y="2931"/>
              <a:ext cx="1" cy="90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" name="Line 335"/>
            <p:cNvSpPr>
              <a:spLocks noChangeShapeType="1"/>
            </p:cNvSpPr>
            <p:nvPr/>
          </p:nvSpPr>
          <p:spPr bwMode="auto">
            <a:xfrm>
              <a:off x="203" y="2931"/>
              <a:ext cx="182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" name="Line 336"/>
            <p:cNvSpPr>
              <a:spLocks noChangeShapeType="1"/>
            </p:cNvSpPr>
            <p:nvPr/>
          </p:nvSpPr>
          <p:spPr bwMode="auto">
            <a:xfrm>
              <a:off x="1338" y="3022"/>
              <a:ext cx="0" cy="9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" name="Line 337"/>
            <p:cNvSpPr>
              <a:spLocks noChangeShapeType="1"/>
            </p:cNvSpPr>
            <p:nvPr/>
          </p:nvSpPr>
          <p:spPr bwMode="auto">
            <a:xfrm>
              <a:off x="1338" y="3339"/>
              <a:ext cx="0" cy="9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" name="Rectangle 338"/>
            <p:cNvSpPr>
              <a:spLocks noChangeArrowheads="1"/>
            </p:cNvSpPr>
            <p:nvPr/>
          </p:nvSpPr>
          <p:spPr bwMode="auto">
            <a:xfrm>
              <a:off x="1927" y="2791"/>
              <a:ext cx="544" cy="86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10800" bIns="10800" anchor="ctr"/>
            <a:lstStyle/>
            <a:p>
              <a:endParaRPr lang="zh-CN" altLang="en-US"/>
            </a:p>
          </p:txBody>
        </p:sp>
        <p:sp>
          <p:nvSpPr>
            <p:cNvPr id="245" name="Text Box 339"/>
            <p:cNvSpPr txBox="1">
              <a:spLocks noChangeArrowheads="1"/>
            </p:cNvSpPr>
            <p:nvPr/>
          </p:nvSpPr>
          <p:spPr bwMode="auto">
            <a:xfrm>
              <a:off x="1973" y="3420"/>
              <a:ext cx="472" cy="172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/>
                <a:t>MM</a:t>
              </a:r>
              <a:r>
                <a:rPr lang="en-US" altLang="zh-CN" sz="1800" b="1" i="1"/>
                <a:t>m</a:t>
              </a:r>
            </a:p>
          </p:txBody>
        </p:sp>
        <p:sp>
          <p:nvSpPr>
            <p:cNvPr id="246" name="Text Box 340"/>
            <p:cNvSpPr txBox="1">
              <a:spLocks noChangeArrowheads="1"/>
            </p:cNvSpPr>
            <p:nvPr/>
          </p:nvSpPr>
          <p:spPr bwMode="auto">
            <a:xfrm rot="5400000">
              <a:off x="2074" y="3098"/>
              <a:ext cx="276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tIns="10800" bIns="10800">
              <a:spAutoFit/>
            </a:bodyPr>
            <a:lstStyle/>
            <a:p>
              <a:r>
                <a:rPr lang="en-US" altLang="zh-CN" sz="2000" b="1"/>
                <a:t>…</a:t>
              </a:r>
            </a:p>
          </p:txBody>
        </p:sp>
        <p:sp>
          <p:nvSpPr>
            <p:cNvPr id="247" name="Text Box 341"/>
            <p:cNvSpPr txBox="1">
              <a:spLocks noChangeArrowheads="1"/>
            </p:cNvSpPr>
            <p:nvPr/>
          </p:nvSpPr>
          <p:spPr bwMode="auto">
            <a:xfrm>
              <a:off x="1973" y="2840"/>
              <a:ext cx="472" cy="172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/>
                <a:t>MM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248" name="Text Box 342"/>
            <p:cNvSpPr txBox="1">
              <a:spLocks noChangeArrowheads="1"/>
            </p:cNvSpPr>
            <p:nvPr/>
          </p:nvSpPr>
          <p:spPr bwMode="auto">
            <a:xfrm>
              <a:off x="1111" y="2841"/>
              <a:ext cx="433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/>
                <a:t>PU</a:t>
              </a:r>
              <a:r>
                <a:rPr lang="en-US" altLang="zh-CN" sz="1800" b="1">
                  <a:latin typeface="宋体" pitchFamily="2" charset="-122"/>
                </a:rPr>
                <a:t>1</a:t>
              </a:r>
            </a:p>
          </p:txBody>
        </p:sp>
        <p:sp>
          <p:nvSpPr>
            <p:cNvPr id="249" name="Text Box 343"/>
            <p:cNvSpPr txBox="1">
              <a:spLocks noChangeArrowheads="1"/>
            </p:cNvSpPr>
            <p:nvPr/>
          </p:nvSpPr>
          <p:spPr bwMode="auto">
            <a:xfrm>
              <a:off x="1111" y="3430"/>
              <a:ext cx="433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dirty="0" err="1"/>
                <a:t>PU</a:t>
              </a:r>
              <a:r>
                <a:rPr lang="en-US" altLang="zh-CN" sz="1800" b="1" i="1" dirty="0" err="1"/>
                <a:t>n</a:t>
              </a:r>
              <a:endParaRPr lang="en-US" altLang="zh-CN" sz="1800" b="1" i="1" dirty="0"/>
            </a:p>
          </p:txBody>
        </p:sp>
        <p:sp>
          <p:nvSpPr>
            <p:cNvPr id="250" name="Text Box 344"/>
            <p:cNvSpPr txBox="1">
              <a:spLocks noChangeArrowheads="1"/>
            </p:cNvSpPr>
            <p:nvPr/>
          </p:nvSpPr>
          <p:spPr bwMode="auto">
            <a:xfrm>
              <a:off x="385" y="2840"/>
              <a:ext cx="408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/>
                <a:t>CU1</a:t>
              </a:r>
            </a:p>
          </p:txBody>
        </p:sp>
        <p:sp>
          <p:nvSpPr>
            <p:cNvPr id="251" name="Text Box 345"/>
            <p:cNvSpPr txBox="1">
              <a:spLocks noChangeArrowheads="1"/>
            </p:cNvSpPr>
            <p:nvPr/>
          </p:nvSpPr>
          <p:spPr bwMode="auto">
            <a:xfrm>
              <a:off x="385" y="3430"/>
              <a:ext cx="408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/>
                <a:t>CU</a:t>
              </a:r>
              <a:r>
                <a:rPr lang="en-US" altLang="zh-CN" sz="1800" b="1" i="1"/>
                <a:t>n</a:t>
              </a:r>
            </a:p>
          </p:txBody>
        </p:sp>
      </p:grpSp>
      <p:grpSp>
        <p:nvGrpSpPr>
          <p:cNvPr id="252" name="Group 346"/>
          <p:cNvGrpSpPr>
            <a:grpSpLocks/>
          </p:cNvGrpSpPr>
          <p:nvPr/>
        </p:nvGrpSpPr>
        <p:grpSpPr bwMode="auto">
          <a:xfrm>
            <a:off x="4859213" y="3777198"/>
            <a:ext cx="4105275" cy="2082800"/>
            <a:chOff x="3016" y="2750"/>
            <a:chExt cx="2586" cy="1312"/>
          </a:xfrm>
        </p:grpSpPr>
        <p:sp>
          <p:nvSpPr>
            <p:cNvPr id="253" name="Text Box 347"/>
            <p:cNvSpPr txBox="1">
              <a:spLocks noChangeArrowheads="1"/>
            </p:cNvSpPr>
            <p:nvPr/>
          </p:nvSpPr>
          <p:spPr bwMode="auto">
            <a:xfrm>
              <a:off x="3515" y="3856"/>
              <a:ext cx="1684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 smtClean="0">
                  <a:solidFill>
                    <a:srgbClr val="800080"/>
                  </a:solidFill>
                </a:rPr>
                <a:t>MIMD</a:t>
              </a:r>
              <a:r>
                <a:rPr lang="zh-CN" altLang="en-US" sz="2000" b="1" dirty="0" smtClean="0">
                  <a:solidFill>
                    <a:srgbClr val="800080"/>
                  </a:solidFill>
                </a:rPr>
                <a:t>结构</a:t>
              </a:r>
              <a:r>
                <a:rPr lang="en-US" altLang="zh-CN" sz="2000" b="1" dirty="0" smtClean="0">
                  <a:latin typeface="+mn-ea"/>
                  <a:ea typeface="+mn-ea"/>
                </a:rPr>
                <a:t>(</a:t>
              </a:r>
              <a:r>
                <a:rPr lang="zh-CN" altLang="en-US" sz="2000" b="1" dirty="0" smtClean="0">
                  <a:latin typeface="+mn-ea"/>
                  <a:ea typeface="+mn-ea"/>
                </a:rPr>
                <a:t>多处理机</a:t>
              </a:r>
              <a:r>
                <a:rPr lang="en-US" altLang="zh-CN" sz="2000" b="1" dirty="0" smtClean="0">
                  <a:latin typeface="+mn-ea"/>
                  <a:ea typeface="+mn-ea"/>
                </a:rPr>
                <a:t>)</a:t>
              </a:r>
              <a:endParaRPr lang="en-US" altLang="zh-CN" sz="2000" b="1" dirty="0">
                <a:latin typeface="+mn-ea"/>
                <a:ea typeface="+mn-ea"/>
              </a:endParaRPr>
            </a:p>
          </p:txBody>
        </p:sp>
        <p:sp>
          <p:nvSpPr>
            <p:cNvPr id="254" name="Text Box 348"/>
            <p:cNvSpPr txBox="1">
              <a:spLocks noChangeArrowheads="1"/>
            </p:cNvSpPr>
            <p:nvPr/>
          </p:nvSpPr>
          <p:spPr bwMode="auto">
            <a:xfrm rot="5400000">
              <a:off x="4091" y="3144"/>
              <a:ext cx="276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tIns="10800" bIns="10800">
              <a:spAutoFit/>
            </a:bodyPr>
            <a:lstStyle/>
            <a:p>
              <a:r>
                <a:rPr lang="en-US" altLang="zh-CN" sz="2000" b="1"/>
                <a:t>…</a:t>
              </a:r>
            </a:p>
          </p:txBody>
        </p:sp>
        <p:sp>
          <p:nvSpPr>
            <p:cNvPr id="255" name="Text Box 349"/>
            <p:cNvSpPr txBox="1">
              <a:spLocks noChangeArrowheads="1"/>
            </p:cNvSpPr>
            <p:nvPr/>
          </p:nvSpPr>
          <p:spPr bwMode="auto">
            <a:xfrm>
              <a:off x="4422" y="2750"/>
              <a:ext cx="25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dirty="0"/>
                <a:t>DS1</a:t>
              </a:r>
            </a:p>
          </p:txBody>
        </p:sp>
        <p:sp>
          <p:nvSpPr>
            <p:cNvPr id="256" name="Line 350"/>
            <p:cNvSpPr>
              <a:spLocks noChangeShapeType="1"/>
            </p:cNvSpPr>
            <p:nvPr/>
          </p:nvSpPr>
          <p:spPr bwMode="auto">
            <a:xfrm flipH="1">
              <a:off x="4358" y="2931"/>
              <a:ext cx="382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257" name="Text Box 351"/>
            <p:cNvSpPr txBox="1">
              <a:spLocks noChangeArrowheads="1"/>
            </p:cNvSpPr>
            <p:nvPr/>
          </p:nvSpPr>
          <p:spPr bwMode="auto">
            <a:xfrm>
              <a:off x="3652" y="2750"/>
              <a:ext cx="2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/>
                <a:t>IS1</a:t>
              </a:r>
            </a:p>
          </p:txBody>
        </p:sp>
        <p:sp>
          <p:nvSpPr>
            <p:cNvPr id="258" name="Line 352"/>
            <p:cNvSpPr>
              <a:spLocks noChangeShapeType="1"/>
            </p:cNvSpPr>
            <p:nvPr/>
          </p:nvSpPr>
          <p:spPr bwMode="auto">
            <a:xfrm>
              <a:off x="3610" y="2931"/>
              <a:ext cx="33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259" name="Text Box 353"/>
            <p:cNvSpPr txBox="1">
              <a:spLocks noChangeArrowheads="1"/>
            </p:cNvSpPr>
            <p:nvPr/>
          </p:nvSpPr>
          <p:spPr bwMode="auto">
            <a:xfrm>
              <a:off x="5322" y="2750"/>
              <a:ext cx="280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/>
                <a:t>IS1</a:t>
              </a:r>
            </a:p>
          </p:txBody>
        </p:sp>
        <p:sp>
          <p:nvSpPr>
            <p:cNvPr id="260" name="Text Box 354"/>
            <p:cNvSpPr txBox="1">
              <a:spLocks noChangeArrowheads="1"/>
            </p:cNvSpPr>
            <p:nvPr/>
          </p:nvSpPr>
          <p:spPr bwMode="auto">
            <a:xfrm>
              <a:off x="5302" y="3294"/>
              <a:ext cx="255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/>
                <a:t>IS</a:t>
              </a:r>
              <a:r>
                <a:rPr lang="en-US" altLang="zh-CN" sz="1800" i="1"/>
                <a:t>n</a:t>
              </a:r>
            </a:p>
          </p:txBody>
        </p:sp>
        <p:sp>
          <p:nvSpPr>
            <p:cNvPr id="261" name="Text Box 355"/>
            <p:cNvSpPr txBox="1">
              <a:spLocks noChangeArrowheads="1"/>
            </p:cNvSpPr>
            <p:nvPr/>
          </p:nvSpPr>
          <p:spPr bwMode="auto">
            <a:xfrm rot="5400000">
              <a:off x="3320" y="3144"/>
              <a:ext cx="276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tIns="10800" bIns="10800">
              <a:spAutoFit/>
            </a:bodyPr>
            <a:lstStyle/>
            <a:p>
              <a:r>
                <a:rPr lang="en-US" altLang="zh-CN" sz="2000" b="1"/>
                <a:t>…</a:t>
              </a:r>
            </a:p>
          </p:txBody>
        </p:sp>
        <p:sp>
          <p:nvSpPr>
            <p:cNvPr id="262" name="Text Box 356"/>
            <p:cNvSpPr txBox="1">
              <a:spLocks noChangeArrowheads="1"/>
            </p:cNvSpPr>
            <p:nvPr/>
          </p:nvSpPr>
          <p:spPr bwMode="auto">
            <a:xfrm>
              <a:off x="4422" y="3339"/>
              <a:ext cx="25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/>
                <a:t>DS</a:t>
              </a:r>
              <a:r>
                <a:rPr lang="en-US" altLang="zh-CN" sz="1800" i="1"/>
                <a:t>n</a:t>
              </a:r>
            </a:p>
          </p:txBody>
        </p:sp>
        <p:sp>
          <p:nvSpPr>
            <p:cNvPr id="263" name="Line 357"/>
            <p:cNvSpPr>
              <a:spLocks noChangeShapeType="1"/>
            </p:cNvSpPr>
            <p:nvPr/>
          </p:nvSpPr>
          <p:spPr bwMode="auto">
            <a:xfrm>
              <a:off x="4351" y="3520"/>
              <a:ext cx="389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264" name="Text Box 358"/>
            <p:cNvSpPr txBox="1">
              <a:spLocks noChangeArrowheads="1"/>
            </p:cNvSpPr>
            <p:nvPr/>
          </p:nvSpPr>
          <p:spPr bwMode="auto">
            <a:xfrm>
              <a:off x="3652" y="3339"/>
              <a:ext cx="2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/>
                <a:t>IS</a:t>
              </a:r>
              <a:r>
                <a:rPr lang="en-US" altLang="zh-CN" sz="1800" i="1"/>
                <a:t>n</a:t>
              </a:r>
            </a:p>
          </p:txBody>
        </p:sp>
        <p:sp>
          <p:nvSpPr>
            <p:cNvPr id="265" name="Line 359"/>
            <p:cNvSpPr>
              <a:spLocks noChangeShapeType="1"/>
            </p:cNvSpPr>
            <p:nvPr/>
          </p:nvSpPr>
          <p:spPr bwMode="auto">
            <a:xfrm>
              <a:off x="3610" y="3520"/>
              <a:ext cx="33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266" name="Line 360"/>
            <p:cNvSpPr>
              <a:spLocks noChangeShapeType="1"/>
            </p:cNvSpPr>
            <p:nvPr/>
          </p:nvSpPr>
          <p:spPr bwMode="auto">
            <a:xfrm>
              <a:off x="5284" y="2931"/>
              <a:ext cx="273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" name="Line 361"/>
            <p:cNvSpPr>
              <a:spLocks noChangeShapeType="1"/>
            </p:cNvSpPr>
            <p:nvPr/>
          </p:nvSpPr>
          <p:spPr bwMode="auto">
            <a:xfrm>
              <a:off x="5557" y="2931"/>
              <a:ext cx="0" cy="90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8" name="Line 362"/>
            <p:cNvSpPr>
              <a:spLocks noChangeShapeType="1"/>
            </p:cNvSpPr>
            <p:nvPr/>
          </p:nvSpPr>
          <p:spPr bwMode="auto">
            <a:xfrm>
              <a:off x="5284" y="3475"/>
              <a:ext cx="182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9" name="Line 363"/>
            <p:cNvSpPr>
              <a:spLocks noChangeShapeType="1"/>
            </p:cNvSpPr>
            <p:nvPr/>
          </p:nvSpPr>
          <p:spPr bwMode="auto">
            <a:xfrm>
              <a:off x="5466" y="3475"/>
              <a:ext cx="0" cy="273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" name="Line 364"/>
            <p:cNvSpPr>
              <a:spLocks noChangeShapeType="1"/>
            </p:cNvSpPr>
            <p:nvPr/>
          </p:nvSpPr>
          <p:spPr bwMode="auto">
            <a:xfrm>
              <a:off x="3107" y="3748"/>
              <a:ext cx="2359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" name="Line 365"/>
            <p:cNvSpPr>
              <a:spLocks noChangeShapeType="1"/>
            </p:cNvSpPr>
            <p:nvPr/>
          </p:nvSpPr>
          <p:spPr bwMode="auto">
            <a:xfrm>
              <a:off x="3016" y="3838"/>
              <a:ext cx="2541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2" name="Line 366"/>
            <p:cNvSpPr>
              <a:spLocks noChangeShapeType="1"/>
            </p:cNvSpPr>
            <p:nvPr/>
          </p:nvSpPr>
          <p:spPr bwMode="auto">
            <a:xfrm>
              <a:off x="3107" y="3521"/>
              <a:ext cx="1" cy="22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" name="Line 367"/>
            <p:cNvSpPr>
              <a:spLocks noChangeShapeType="1"/>
            </p:cNvSpPr>
            <p:nvPr/>
          </p:nvSpPr>
          <p:spPr bwMode="auto">
            <a:xfrm>
              <a:off x="3107" y="3521"/>
              <a:ext cx="91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4" name="Line 368"/>
            <p:cNvSpPr>
              <a:spLocks noChangeShapeType="1"/>
            </p:cNvSpPr>
            <p:nvPr/>
          </p:nvSpPr>
          <p:spPr bwMode="auto">
            <a:xfrm>
              <a:off x="3016" y="2931"/>
              <a:ext cx="1" cy="90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" name="Line 369"/>
            <p:cNvSpPr>
              <a:spLocks noChangeShapeType="1"/>
            </p:cNvSpPr>
            <p:nvPr/>
          </p:nvSpPr>
          <p:spPr bwMode="auto">
            <a:xfrm>
              <a:off x="3016" y="2931"/>
              <a:ext cx="182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" name="Rectangle 370"/>
            <p:cNvSpPr>
              <a:spLocks noChangeArrowheads="1"/>
            </p:cNvSpPr>
            <p:nvPr/>
          </p:nvSpPr>
          <p:spPr bwMode="auto">
            <a:xfrm>
              <a:off x="4740" y="2791"/>
              <a:ext cx="544" cy="86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10800" bIns="10800" anchor="ctr"/>
            <a:lstStyle/>
            <a:p>
              <a:endParaRPr lang="zh-CN" altLang="en-US"/>
            </a:p>
          </p:txBody>
        </p:sp>
        <p:sp>
          <p:nvSpPr>
            <p:cNvPr id="277" name="Text Box 371"/>
            <p:cNvSpPr txBox="1">
              <a:spLocks noChangeArrowheads="1"/>
            </p:cNvSpPr>
            <p:nvPr/>
          </p:nvSpPr>
          <p:spPr bwMode="auto">
            <a:xfrm>
              <a:off x="4786" y="3420"/>
              <a:ext cx="472" cy="172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/>
                <a:t>MM</a:t>
              </a:r>
              <a:r>
                <a:rPr lang="en-US" altLang="zh-CN" sz="1800" b="1" i="1"/>
                <a:t>m</a:t>
              </a:r>
            </a:p>
          </p:txBody>
        </p:sp>
        <p:sp>
          <p:nvSpPr>
            <p:cNvPr id="278" name="Text Box 372"/>
            <p:cNvSpPr txBox="1">
              <a:spLocks noChangeArrowheads="1"/>
            </p:cNvSpPr>
            <p:nvPr/>
          </p:nvSpPr>
          <p:spPr bwMode="auto">
            <a:xfrm rot="5400000">
              <a:off x="4887" y="3098"/>
              <a:ext cx="276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tIns="10800" bIns="10800">
              <a:spAutoFit/>
            </a:bodyPr>
            <a:lstStyle/>
            <a:p>
              <a:r>
                <a:rPr lang="en-US" altLang="zh-CN" sz="2000" b="1"/>
                <a:t>…</a:t>
              </a:r>
            </a:p>
          </p:txBody>
        </p:sp>
        <p:sp>
          <p:nvSpPr>
            <p:cNvPr id="279" name="Text Box 373"/>
            <p:cNvSpPr txBox="1">
              <a:spLocks noChangeArrowheads="1"/>
            </p:cNvSpPr>
            <p:nvPr/>
          </p:nvSpPr>
          <p:spPr bwMode="auto">
            <a:xfrm>
              <a:off x="4786" y="2840"/>
              <a:ext cx="472" cy="172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/>
                <a:t>MM</a:t>
              </a:r>
              <a:r>
                <a:rPr lang="en-US" altLang="zh-CN" sz="1800" b="1">
                  <a:latin typeface="宋体" pitchFamily="2" charset="-122"/>
                </a:rPr>
                <a:t>1</a:t>
              </a:r>
            </a:p>
          </p:txBody>
        </p:sp>
        <p:sp>
          <p:nvSpPr>
            <p:cNvPr id="280" name="Text Box 374"/>
            <p:cNvSpPr txBox="1">
              <a:spLocks noChangeArrowheads="1"/>
            </p:cNvSpPr>
            <p:nvPr/>
          </p:nvSpPr>
          <p:spPr bwMode="auto">
            <a:xfrm>
              <a:off x="3924" y="2841"/>
              <a:ext cx="433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/>
                <a:t>PU</a:t>
              </a:r>
              <a:r>
                <a:rPr lang="en-US" altLang="zh-CN" sz="1800" b="1">
                  <a:latin typeface="宋体" pitchFamily="2" charset="-122"/>
                </a:rPr>
                <a:t>1</a:t>
              </a:r>
            </a:p>
          </p:txBody>
        </p:sp>
        <p:sp>
          <p:nvSpPr>
            <p:cNvPr id="281" name="Text Box 375"/>
            <p:cNvSpPr txBox="1">
              <a:spLocks noChangeArrowheads="1"/>
            </p:cNvSpPr>
            <p:nvPr/>
          </p:nvSpPr>
          <p:spPr bwMode="auto">
            <a:xfrm>
              <a:off x="3924" y="3430"/>
              <a:ext cx="433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/>
                <a:t>PU</a:t>
              </a:r>
              <a:r>
                <a:rPr lang="en-US" altLang="zh-CN" sz="1800" b="1" i="1"/>
                <a:t>n</a:t>
              </a:r>
            </a:p>
          </p:txBody>
        </p:sp>
        <p:sp>
          <p:nvSpPr>
            <p:cNvPr id="282" name="Text Box 376"/>
            <p:cNvSpPr txBox="1">
              <a:spLocks noChangeArrowheads="1"/>
            </p:cNvSpPr>
            <p:nvPr/>
          </p:nvSpPr>
          <p:spPr bwMode="auto">
            <a:xfrm>
              <a:off x="3198" y="2840"/>
              <a:ext cx="408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dirty="0"/>
                <a:t>CU1</a:t>
              </a:r>
            </a:p>
          </p:txBody>
        </p:sp>
        <p:sp>
          <p:nvSpPr>
            <p:cNvPr id="283" name="Text Box 377"/>
            <p:cNvSpPr txBox="1">
              <a:spLocks noChangeArrowheads="1"/>
            </p:cNvSpPr>
            <p:nvPr/>
          </p:nvSpPr>
          <p:spPr bwMode="auto">
            <a:xfrm>
              <a:off x="3198" y="3430"/>
              <a:ext cx="408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/>
                <a:t>CU</a:t>
              </a:r>
              <a:r>
                <a:rPr lang="en-US" altLang="zh-CN" sz="1800" b="1" i="1"/>
                <a:t>n</a:t>
              </a:r>
            </a:p>
          </p:txBody>
        </p:sp>
      </p:grpSp>
      <p:grpSp>
        <p:nvGrpSpPr>
          <p:cNvPr id="284" name="Group 384"/>
          <p:cNvGrpSpPr>
            <a:grpSpLocks/>
          </p:cNvGrpSpPr>
          <p:nvPr/>
        </p:nvGrpSpPr>
        <p:grpSpPr bwMode="auto">
          <a:xfrm>
            <a:off x="4930651" y="1772816"/>
            <a:ext cx="3600450" cy="1939925"/>
            <a:chOff x="3061" y="751"/>
            <a:chExt cx="2268" cy="1222"/>
          </a:xfrm>
        </p:grpSpPr>
        <p:sp>
          <p:nvSpPr>
            <p:cNvPr id="285" name="Text Box 289"/>
            <p:cNvSpPr txBox="1">
              <a:spLocks noChangeArrowheads="1"/>
            </p:cNvSpPr>
            <p:nvPr/>
          </p:nvSpPr>
          <p:spPr bwMode="auto">
            <a:xfrm>
              <a:off x="3515" y="1767"/>
              <a:ext cx="1769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 smtClean="0">
                  <a:solidFill>
                    <a:srgbClr val="800080"/>
                  </a:solidFill>
                </a:rPr>
                <a:t>SIMD</a:t>
              </a:r>
              <a:r>
                <a:rPr lang="zh-CN" altLang="en-US" sz="2000" b="1" dirty="0" smtClean="0">
                  <a:solidFill>
                    <a:srgbClr val="800080"/>
                  </a:solidFill>
                </a:rPr>
                <a:t>结构</a:t>
              </a:r>
              <a:r>
                <a:rPr lang="en-US" altLang="zh-CN" sz="2000" b="1" dirty="0" smtClean="0">
                  <a:latin typeface="+mn-ea"/>
                  <a:ea typeface="+mn-ea"/>
                </a:rPr>
                <a:t>(</a:t>
              </a:r>
              <a:r>
                <a:rPr lang="zh-CN" altLang="en-US" sz="2000" b="1" dirty="0" smtClean="0">
                  <a:latin typeface="+mn-ea"/>
                  <a:ea typeface="+mn-ea"/>
                </a:rPr>
                <a:t>并行处理机</a:t>
              </a:r>
              <a:r>
                <a:rPr lang="en-US" altLang="zh-CN" sz="2000" b="1" dirty="0" smtClean="0">
                  <a:latin typeface="+mn-ea"/>
                  <a:ea typeface="+mn-ea"/>
                </a:rPr>
                <a:t>)</a:t>
              </a:r>
              <a:endParaRPr lang="en-US" altLang="zh-CN" sz="2000" b="1" dirty="0">
                <a:latin typeface="+mn-ea"/>
                <a:ea typeface="+mn-ea"/>
              </a:endParaRPr>
            </a:p>
          </p:txBody>
        </p:sp>
        <p:sp>
          <p:nvSpPr>
            <p:cNvPr id="286" name="Text Box 290"/>
            <p:cNvSpPr txBox="1">
              <a:spLocks noChangeArrowheads="1"/>
            </p:cNvSpPr>
            <p:nvPr/>
          </p:nvSpPr>
          <p:spPr bwMode="auto">
            <a:xfrm>
              <a:off x="3243" y="1113"/>
              <a:ext cx="408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dirty="0"/>
                <a:t>CU</a:t>
              </a:r>
            </a:p>
          </p:txBody>
        </p:sp>
        <p:sp>
          <p:nvSpPr>
            <p:cNvPr id="287" name="Text Box 291"/>
            <p:cNvSpPr txBox="1">
              <a:spLocks noChangeArrowheads="1"/>
            </p:cNvSpPr>
            <p:nvPr/>
          </p:nvSpPr>
          <p:spPr bwMode="auto">
            <a:xfrm rot="5400000">
              <a:off x="4091" y="1099"/>
              <a:ext cx="276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tIns="10800" bIns="10800">
              <a:spAutoFit/>
            </a:bodyPr>
            <a:lstStyle/>
            <a:p>
              <a:r>
                <a:rPr lang="en-US" altLang="zh-CN" sz="2000" b="1"/>
                <a:t>…</a:t>
              </a:r>
            </a:p>
          </p:txBody>
        </p:sp>
        <p:sp>
          <p:nvSpPr>
            <p:cNvPr id="288" name="Rectangle 294"/>
            <p:cNvSpPr>
              <a:spLocks noChangeArrowheads="1"/>
            </p:cNvSpPr>
            <p:nvPr/>
          </p:nvSpPr>
          <p:spPr bwMode="auto">
            <a:xfrm>
              <a:off x="4785" y="792"/>
              <a:ext cx="544" cy="86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10800" bIns="10800" anchor="ctr"/>
            <a:lstStyle/>
            <a:p>
              <a:endParaRPr lang="zh-CN" altLang="en-US"/>
            </a:p>
          </p:txBody>
        </p:sp>
        <p:sp>
          <p:nvSpPr>
            <p:cNvPr id="289" name="Text Box 295"/>
            <p:cNvSpPr txBox="1">
              <a:spLocks noChangeArrowheads="1"/>
            </p:cNvSpPr>
            <p:nvPr/>
          </p:nvSpPr>
          <p:spPr bwMode="auto">
            <a:xfrm>
              <a:off x="4441" y="751"/>
              <a:ext cx="25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/>
                <a:t>DS1</a:t>
              </a:r>
            </a:p>
          </p:txBody>
        </p:sp>
        <p:sp>
          <p:nvSpPr>
            <p:cNvPr id="290" name="Line 296"/>
            <p:cNvSpPr>
              <a:spLocks noChangeShapeType="1"/>
            </p:cNvSpPr>
            <p:nvPr/>
          </p:nvSpPr>
          <p:spPr bwMode="auto">
            <a:xfrm flipH="1">
              <a:off x="4403" y="932"/>
              <a:ext cx="382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291" name="Text Box 297"/>
            <p:cNvSpPr txBox="1">
              <a:spLocks noChangeArrowheads="1"/>
            </p:cNvSpPr>
            <p:nvPr/>
          </p:nvSpPr>
          <p:spPr bwMode="auto">
            <a:xfrm>
              <a:off x="3697" y="1023"/>
              <a:ext cx="18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dirty="0"/>
                <a:t>IS</a:t>
              </a:r>
            </a:p>
          </p:txBody>
        </p:sp>
        <p:sp>
          <p:nvSpPr>
            <p:cNvPr id="292" name="Line 298"/>
            <p:cNvSpPr>
              <a:spLocks noChangeShapeType="1"/>
            </p:cNvSpPr>
            <p:nvPr/>
          </p:nvSpPr>
          <p:spPr bwMode="auto">
            <a:xfrm>
              <a:off x="3651" y="1204"/>
              <a:ext cx="317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293" name="Text Box 299"/>
            <p:cNvSpPr txBox="1">
              <a:spLocks noChangeArrowheads="1"/>
            </p:cNvSpPr>
            <p:nvPr/>
          </p:nvSpPr>
          <p:spPr bwMode="auto">
            <a:xfrm>
              <a:off x="3190" y="1567"/>
              <a:ext cx="280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/>
                <a:t>IS</a:t>
              </a:r>
            </a:p>
          </p:txBody>
        </p:sp>
        <p:sp>
          <p:nvSpPr>
            <p:cNvPr id="294" name="Text Box 301"/>
            <p:cNvSpPr txBox="1">
              <a:spLocks noChangeArrowheads="1"/>
            </p:cNvSpPr>
            <p:nvPr/>
          </p:nvSpPr>
          <p:spPr bwMode="auto">
            <a:xfrm>
              <a:off x="3968" y="1386"/>
              <a:ext cx="433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/>
                <a:t>PU</a:t>
              </a:r>
              <a:r>
                <a:rPr lang="en-US" altLang="zh-CN" sz="1800" b="1" i="1"/>
                <a:t>n</a:t>
              </a:r>
            </a:p>
          </p:txBody>
        </p:sp>
        <p:sp>
          <p:nvSpPr>
            <p:cNvPr id="295" name="Text Box 302"/>
            <p:cNvSpPr txBox="1">
              <a:spLocks noChangeArrowheads="1"/>
            </p:cNvSpPr>
            <p:nvPr/>
          </p:nvSpPr>
          <p:spPr bwMode="auto">
            <a:xfrm>
              <a:off x="4441" y="1295"/>
              <a:ext cx="29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/>
                <a:t>DS</a:t>
              </a:r>
              <a:r>
                <a:rPr lang="en-US" altLang="zh-CN" sz="1800" i="1"/>
                <a:t>n</a:t>
              </a:r>
            </a:p>
          </p:txBody>
        </p:sp>
        <p:sp>
          <p:nvSpPr>
            <p:cNvPr id="296" name="Line 303"/>
            <p:cNvSpPr>
              <a:spLocks noChangeShapeType="1"/>
            </p:cNvSpPr>
            <p:nvPr/>
          </p:nvSpPr>
          <p:spPr bwMode="auto">
            <a:xfrm>
              <a:off x="4396" y="1477"/>
              <a:ext cx="389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297" name="Line 304"/>
            <p:cNvSpPr>
              <a:spLocks noChangeShapeType="1"/>
            </p:cNvSpPr>
            <p:nvPr/>
          </p:nvSpPr>
          <p:spPr bwMode="auto">
            <a:xfrm>
              <a:off x="3878" y="1467"/>
              <a:ext cx="91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298" name="Line 305"/>
            <p:cNvSpPr>
              <a:spLocks noChangeShapeType="1"/>
            </p:cNvSpPr>
            <p:nvPr/>
          </p:nvSpPr>
          <p:spPr bwMode="auto">
            <a:xfrm>
              <a:off x="3061" y="1749"/>
              <a:ext cx="199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" name="Line 306"/>
            <p:cNvSpPr>
              <a:spLocks noChangeShapeType="1"/>
            </p:cNvSpPr>
            <p:nvPr/>
          </p:nvSpPr>
          <p:spPr bwMode="auto">
            <a:xfrm>
              <a:off x="3878" y="932"/>
              <a:ext cx="9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0" name="Line 307"/>
            <p:cNvSpPr>
              <a:spLocks noChangeShapeType="1"/>
            </p:cNvSpPr>
            <p:nvPr/>
          </p:nvSpPr>
          <p:spPr bwMode="auto">
            <a:xfrm>
              <a:off x="3061" y="1204"/>
              <a:ext cx="0" cy="544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1" name="Line 308"/>
            <p:cNvSpPr>
              <a:spLocks noChangeShapeType="1"/>
            </p:cNvSpPr>
            <p:nvPr/>
          </p:nvSpPr>
          <p:spPr bwMode="auto">
            <a:xfrm>
              <a:off x="3061" y="1204"/>
              <a:ext cx="182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" name="Line 309"/>
            <p:cNvSpPr>
              <a:spLocks noChangeShapeType="1"/>
            </p:cNvSpPr>
            <p:nvPr/>
          </p:nvSpPr>
          <p:spPr bwMode="auto">
            <a:xfrm>
              <a:off x="3878" y="932"/>
              <a:ext cx="0" cy="535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3" name="Text Box 311"/>
            <p:cNvSpPr txBox="1">
              <a:spLocks noChangeArrowheads="1"/>
            </p:cNvSpPr>
            <p:nvPr/>
          </p:nvSpPr>
          <p:spPr bwMode="auto">
            <a:xfrm>
              <a:off x="3969" y="841"/>
              <a:ext cx="433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dirty="0"/>
                <a:t>PU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304" name="Text Box 380"/>
            <p:cNvSpPr txBox="1">
              <a:spLocks noChangeArrowheads="1"/>
            </p:cNvSpPr>
            <p:nvPr/>
          </p:nvSpPr>
          <p:spPr bwMode="auto">
            <a:xfrm>
              <a:off x="4818" y="1431"/>
              <a:ext cx="472" cy="172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/>
                <a:t>MM</a:t>
              </a:r>
              <a:r>
                <a:rPr lang="en-US" altLang="zh-CN" sz="1800" b="1" i="1"/>
                <a:t>m</a:t>
              </a:r>
            </a:p>
          </p:txBody>
        </p:sp>
        <p:sp>
          <p:nvSpPr>
            <p:cNvPr id="305" name="Text Box 381"/>
            <p:cNvSpPr txBox="1">
              <a:spLocks noChangeArrowheads="1"/>
            </p:cNvSpPr>
            <p:nvPr/>
          </p:nvSpPr>
          <p:spPr bwMode="auto">
            <a:xfrm rot="5400000">
              <a:off x="4977" y="1103"/>
              <a:ext cx="276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tIns="10800" bIns="10800">
              <a:spAutoFit/>
            </a:bodyPr>
            <a:lstStyle/>
            <a:p>
              <a:r>
                <a:rPr lang="en-US" altLang="zh-CN" sz="2000" b="1"/>
                <a:t>…</a:t>
              </a:r>
            </a:p>
          </p:txBody>
        </p:sp>
        <p:sp>
          <p:nvSpPr>
            <p:cNvPr id="306" name="Text Box 382"/>
            <p:cNvSpPr txBox="1">
              <a:spLocks noChangeArrowheads="1"/>
            </p:cNvSpPr>
            <p:nvPr/>
          </p:nvSpPr>
          <p:spPr bwMode="auto">
            <a:xfrm>
              <a:off x="4818" y="851"/>
              <a:ext cx="472" cy="172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/>
                <a:t>MM</a:t>
              </a:r>
              <a:r>
                <a:rPr lang="en-US" altLang="zh-CN" sz="1800" b="1">
                  <a:latin typeface="宋体" pitchFamily="2" charset="-122"/>
                </a:rPr>
                <a:t>1</a:t>
              </a:r>
            </a:p>
          </p:txBody>
        </p:sp>
        <p:sp>
          <p:nvSpPr>
            <p:cNvPr id="307" name="Line 383"/>
            <p:cNvSpPr>
              <a:spLocks noChangeShapeType="1"/>
            </p:cNvSpPr>
            <p:nvPr/>
          </p:nvSpPr>
          <p:spPr bwMode="auto">
            <a:xfrm>
              <a:off x="5057" y="1658"/>
              <a:ext cx="0" cy="91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9" name="Group 274"/>
          <p:cNvGrpSpPr>
            <a:grpSpLocks/>
          </p:cNvGrpSpPr>
          <p:nvPr/>
        </p:nvGrpSpPr>
        <p:grpSpPr bwMode="auto">
          <a:xfrm>
            <a:off x="682501" y="2531641"/>
            <a:ext cx="3529012" cy="1152525"/>
            <a:chOff x="385" y="1751"/>
            <a:chExt cx="2223" cy="726"/>
          </a:xfrm>
        </p:grpSpPr>
        <p:sp>
          <p:nvSpPr>
            <p:cNvPr id="311" name="Text Box 275"/>
            <p:cNvSpPr txBox="1">
              <a:spLocks noChangeArrowheads="1"/>
            </p:cNvSpPr>
            <p:nvPr/>
          </p:nvSpPr>
          <p:spPr bwMode="auto">
            <a:xfrm>
              <a:off x="839" y="2271"/>
              <a:ext cx="1723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 smtClean="0">
                  <a:solidFill>
                    <a:srgbClr val="800080"/>
                  </a:solidFill>
                </a:rPr>
                <a:t>SISD</a:t>
              </a:r>
              <a:r>
                <a:rPr lang="zh-CN" altLang="en-US" sz="2000" b="1" dirty="0" smtClean="0">
                  <a:solidFill>
                    <a:srgbClr val="800080"/>
                  </a:solidFill>
                </a:rPr>
                <a:t>结构</a:t>
              </a:r>
              <a:r>
                <a:rPr lang="en-US" altLang="zh-CN" sz="2000" b="1" dirty="0" smtClean="0">
                  <a:latin typeface="+mn-ea"/>
                  <a:ea typeface="+mn-ea"/>
                </a:rPr>
                <a:t>(</a:t>
              </a:r>
              <a:r>
                <a:rPr lang="zh-CN" altLang="en-US" sz="2000" b="1" dirty="0" smtClean="0">
                  <a:latin typeface="+mn-ea"/>
                  <a:ea typeface="+mn-ea"/>
                </a:rPr>
                <a:t>顺序处理机</a:t>
              </a:r>
              <a:r>
                <a:rPr lang="en-US" altLang="zh-CN" sz="2000" b="1" dirty="0" smtClean="0">
                  <a:latin typeface="+mn-ea"/>
                  <a:ea typeface="+mn-ea"/>
                </a:rPr>
                <a:t>)</a:t>
              </a:r>
              <a:endParaRPr lang="en-US" altLang="zh-CN" sz="2000" b="1" dirty="0">
                <a:latin typeface="+mn-ea"/>
                <a:ea typeface="+mn-ea"/>
              </a:endParaRPr>
            </a:p>
          </p:txBody>
        </p:sp>
        <p:sp>
          <p:nvSpPr>
            <p:cNvPr id="312" name="Text Box 276"/>
            <p:cNvSpPr txBox="1">
              <a:spLocks noChangeArrowheads="1"/>
            </p:cNvSpPr>
            <p:nvPr/>
          </p:nvSpPr>
          <p:spPr bwMode="auto">
            <a:xfrm>
              <a:off x="567" y="1797"/>
              <a:ext cx="408" cy="227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dirty="0"/>
                <a:t>CU</a:t>
              </a:r>
            </a:p>
          </p:txBody>
        </p:sp>
        <p:sp>
          <p:nvSpPr>
            <p:cNvPr id="313" name="Text Box 277"/>
            <p:cNvSpPr txBox="1">
              <a:spLocks noChangeArrowheads="1"/>
            </p:cNvSpPr>
            <p:nvPr/>
          </p:nvSpPr>
          <p:spPr bwMode="auto">
            <a:xfrm>
              <a:off x="2136" y="1797"/>
              <a:ext cx="472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/>
                <a:t>MM</a:t>
              </a:r>
            </a:p>
          </p:txBody>
        </p:sp>
        <p:sp>
          <p:nvSpPr>
            <p:cNvPr id="314" name="Text Box 278"/>
            <p:cNvSpPr txBox="1">
              <a:spLocks noChangeArrowheads="1"/>
            </p:cNvSpPr>
            <p:nvPr/>
          </p:nvSpPr>
          <p:spPr bwMode="auto">
            <a:xfrm>
              <a:off x="1050" y="1752"/>
              <a:ext cx="22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dirty="0"/>
                <a:t>IS</a:t>
              </a:r>
            </a:p>
          </p:txBody>
        </p:sp>
        <p:sp>
          <p:nvSpPr>
            <p:cNvPr id="315" name="Line 279"/>
            <p:cNvSpPr>
              <a:spLocks noChangeShapeType="1"/>
            </p:cNvSpPr>
            <p:nvPr/>
          </p:nvSpPr>
          <p:spPr bwMode="auto">
            <a:xfrm>
              <a:off x="980" y="1933"/>
              <a:ext cx="358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316" name="Text Box 280"/>
            <p:cNvSpPr txBox="1">
              <a:spLocks noChangeArrowheads="1"/>
            </p:cNvSpPr>
            <p:nvPr/>
          </p:nvSpPr>
          <p:spPr bwMode="auto">
            <a:xfrm>
              <a:off x="1423" y="2031"/>
              <a:ext cx="188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dirty="0"/>
                <a:t>IS</a:t>
              </a:r>
            </a:p>
          </p:txBody>
        </p:sp>
        <p:sp>
          <p:nvSpPr>
            <p:cNvPr id="317" name="Text Box 281"/>
            <p:cNvSpPr txBox="1">
              <a:spLocks noChangeArrowheads="1"/>
            </p:cNvSpPr>
            <p:nvPr/>
          </p:nvSpPr>
          <p:spPr bwMode="auto">
            <a:xfrm>
              <a:off x="1338" y="1798"/>
              <a:ext cx="408" cy="226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/>
                <a:t>PU</a:t>
              </a:r>
            </a:p>
          </p:txBody>
        </p:sp>
        <p:sp>
          <p:nvSpPr>
            <p:cNvPr id="318" name="Text Box 282"/>
            <p:cNvSpPr txBox="1">
              <a:spLocks noChangeArrowheads="1"/>
            </p:cNvSpPr>
            <p:nvPr/>
          </p:nvSpPr>
          <p:spPr bwMode="auto">
            <a:xfrm>
              <a:off x="1837" y="1751"/>
              <a:ext cx="25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dirty="0"/>
                <a:t>DS</a:t>
              </a:r>
            </a:p>
          </p:txBody>
        </p:sp>
        <p:sp>
          <p:nvSpPr>
            <p:cNvPr id="319" name="Line 283"/>
            <p:cNvSpPr>
              <a:spLocks noChangeShapeType="1"/>
            </p:cNvSpPr>
            <p:nvPr/>
          </p:nvSpPr>
          <p:spPr bwMode="auto">
            <a:xfrm>
              <a:off x="1747" y="1933"/>
              <a:ext cx="389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320" name="Line 284"/>
            <p:cNvSpPr>
              <a:spLocks noChangeShapeType="1"/>
            </p:cNvSpPr>
            <p:nvPr/>
          </p:nvSpPr>
          <p:spPr bwMode="auto">
            <a:xfrm>
              <a:off x="386" y="2213"/>
              <a:ext cx="199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" name="Line 285"/>
            <p:cNvSpPr>
              <a:spLocks noChangeShapeType="1"/>
            </p:cNvSpPr>
            <p:nvPr/>
          </p:nvSpPr>
          <p:spPr bwMode="auto">
            <a:xfrm>
              <a:off x="385" y="1933"/>
              <a:ext cx="1" cy="28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" name="Line 286"/>
            <p:cNvSpPr>
              <a:spLocks noChangeShapeType="1"/>
            </p:cNvSpPr>
            <p:nvPr/>
          </p:nvSpPr>
          <p:spPr bwMode="auto">
            <a:xfrm>
              <a:off x="385" y="1933"/>
              <a:ext cx="182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3" name="Line 287"/>
            <p:cNvSpPr>
              <a:spLocks noChangeShapeType="1"/>
            </p:cNvSpPr>
            <p:nvPr/>
          </p:nvSpPr>
          <p:spPr bwMode="auto">
            <a:xfrm>
              <a:off x="2381" y="2024"/>
              <a:ext cx="1" cy="189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4" name="AutoShape 338"/>
          <p:cNvSpPr>
            <a:spLocks/>
          </p:cNvSpPr>
          <p:nvPr/>
        </p:nvSpPr>
        <p:spPr bwMode="auto">
          <a:xfrm>
            <a:off x="4427984" y="1052768"/>
            <a:ext cx="3168352" cy="288000"/>
          </a:xfrm>
          <a:prstGeom prst="borderCallout2">
            <a:avLst>
              <a:gd name="adj1" fmla="val 51268"/>
              <a:gd name="adj2" fmla="val -290"/>
              <a:gd name="adj3" fmla="val 50567"/>
              <a:gd name="adj4" fmla="val -7625"/>
              <a:gd name="adj5" fmla="val 296866"/>
              <a:gd name="adj6" fmla="val -22191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 anchorCtr="0"/>
          <a:lstStyle/>
          <a:p>
            <a:pPr lvl="0" algn="ctr"/>
            <a:r>
              <a:rPr lang="en-US" altLang="zh-CN" sz="1800" dirty="0">
                <a:solidFill>
                  <a:srgbClr val="000000"/>
                </a:solidFill>
              </a:rPr>
              <a:t>Single Instruction Multiple Data</a:t>
            </a:r>
            <a:endParaRPr lang="zh-CN" altLang="en-US" sz="1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9" grpId="0"/>
      <p:bldP spid="93347" grpId="0"/>
      <p:bldP spid="3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FF40-26CD-4994-98E0-11FC9FC1D7B7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94217" name="Text Box 9"/>
          <p:cNvSpPr txBox="1">
            <a:spLocks noChangeArrowheads="1"/>
          </p:cNvSpPr>
          <p:nvPr/>
        </p:nvSpPr>
        <p:spPr bwMode="auto">
          <a:xfrm>
            <a:off x="228600" y="325057"/>
            <a:ext cx="8735888" cy="2189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、冯氏分类法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*分类方法：</a:t>
            </a:r>
            <a:r>
              <a:rPr lang="zh-CN" altLang="en-US" b="1" dirty="0" smtClean="0">
                <a:latin typeface="宋体" pitchFamily="2" charset="-122"/>
              </a:rPr>
              <a:t>按</a:t>
            </a:r>
            <a:r>
              <a:rPr lang="zh-CN" altLang="en-US" b="1" u="sng" dirty="0" smtClean="0">
                <a:latin typeface="宋体" pitchFamily="2" charset="-122"/>
              </a:rPr>
              <a:t>最大并行度</a:t>
            </a:r>
            <a:r>
              <a:rPr lang="zh-CN" altLang="en-US" b="1" dirty="0" smtClean="0">
                <a:latin typeface="宋体" pitchFamily="2" charset="-122"/>
              </a:rPr>
              <a:t>分类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       </a:t>
            </a: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最大并行度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/>
              <a:t>单位时间内</a:t>
            </a:r>
            <a:r>
              <a:rPr lang="zh-CN" altLang="en-US" b="1" dirty="0" smtClean="0"/>
              <a:t>能够处理</a:t>
            </a:r>
            <a:r>
              <a:rPr lang="zh-CN" altLang="en-US" b="1" dirty="0"/>
              <a:t>的最大二进制位</a:t>
            </a:r>
            <a:r>
              <a:rPr lang="zh-CN" altLang="en-US" b="1" dirty="0" smtClean="0"/>
              <a:t>数</a:t>
            </a:r>
            <a:endParaRPr lang="zh-CN" altLang="en-US" b="1" dirty="0"/>
          </a:p>
          <a:p>
            <a:pPr>
              <a:lnSpc>
                <a:spcPct val="114000"/>
              </a:lnSpc>
            </a:pPr>
            <a:r>
              <a:rPr lang="zh-CN" altLang="en-US" b="1" dirty="0">
                <a:latin typeface="宋体" charset="-122"/>
              </a:rPr>
              <a:t>               </a:t>
            </a:r>
            <a:r>
              <a:rPr lang="zh-CN" altLang="en-US" b="1" dirty="0" smtClean="0">
                <a:latin typeface="宋体" charset="-122"/>
              </a:rPr>
              <a:t>  即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P</a:t>
            </a:r>
            <a:r>
              <a:rPr lang="en-US" altLang="zh-CN" b="1" baseline="-25000" dirty="0" smtClean="0"/>
              <a:t>m</a:t>
            </a:r>
            <a:r>
              <a:rPr lang="zh-CN" altLang="en-US" b="1" dirty="0" smtClean="0"/>
              <a:t>＝位</a:t>
            </a:r>
            <a:r>
              <a:rPr lang="zh-CN" altLang="en-US" b="1" dirty="0"/>
              <a:t>片</a:t>
            </a:r>
            <a:r>
              <a:rPr lang="zh-CN" altLang="en-US" b="1" dirty="0" smtClean="0"/>
              <a:t>宽</a:t>
            </a:r>
            <a:r>
              <a:rPr lang="en-US" altLang="zh-CN" b="1" i="1" dirty="0" smtClean="0"/>
              <a:t>m</a:t>
            </a:r>
            <a:r>
              <a:rPr lang="en-US" altLang="zh-CN" b="1" dirty="0" smtClean="0"/>
              <a:t>×</a:t>
            </a:r>
            <a:r>
              <a:rPr lang="zh-CN" altLang="en-US" b="1" dirty="0"/>
              <a:t>字</a:t>
            </a:r>
            <a:r>
              <a:rPr lang="zh-CN" altLang="en-US" b="1" dirty="0" smtClean="0"/>
              <a:t>宽</a:t>
            </a:r>
            <a:r>
              <a:rPr lang="en-US" altLang="zh-CN" b="1" i="1" dirty="0" smtClean="0"/>
              <a:t>n</a:t>
            </a:r>
          </a:p>
          <a:p>
            <a:pPr>
              <a:lnSpc>
                <a:spcPct val="105000"/>
              </a:lnSpc>
            </a:pPr>
            <a:r>
              <a:rPr lang="zh-CN" altLang="en-US" sz="1800" b="1" dirty="0" smtClean="0">
                <a:latin typeface="+mn-ea"/>
                <a:ea typeface="+mn-ea"/>
              </a:rPr>
              <a:t>       </a:t>
            </a:r>
            <a:r>
              <a:rPr lang="zh-CN" altLang="en-US" sz="1800" b="1" dirty="0">
                <a:latin typeface="+mn-ea"/>
                <a:ea typeface="+mn-ea"/>
              </a:rPr>
              <a:t> </a:t>
            </a:r>
            <a:r>
              <a:rPr lang="zh-CN" altLang="en-US" sz="1800" b="1" dirty="0" smtClean="0">
                <a:latin typeface="+mn-ea"/>
                <a:ea typeface="+mn-ea"/>
              </a:rPr>
              <a:t>  位级芯片可同时处理的字数→</a:t>
            </a:r>
            <a:r>
              <a:rPr lang="zh-CN" altLang="en-US" sz="1800" dirty="0" smtClean="0">
                <a:latin typeface="+mn-ea"/>
                <a:ea typeface="+mn-ea"/>
              </a:rPr>
              <a:t>┘</a:t>
            </a:r>
            <a:r>
              <a:rPr lang="zh-CN" altLang="en-US" sz="1800" b="1" dirty="0" smtClean="0">
                <a:latin typeface="+mn-ea"/>
                <a:ea typeface="+mn-ea"/>
              </a:rPr>
              <a:t>        </a:t>
            </a:r>
            <a:r>
              <a:rPr lang="zh-CN" altLang="en-US" sz="1800" dirty="0" smtClean="0">
                <a:latin typeface="+mn-ea"/>
                <a:ea typeface="+mn-ea"/>
              </a:rPr>
              <a:t>└</a:t>
            </a:r>
            <a:r>
              <a:rPr lang="zh-CN" altLang="en-US" sz="1800" b="1" dirty="0" smtClean="0">
                <a:latin typeface="+mn-ea"/>
                <a:ea typeface="+mn-ea"/>
              </a:rPr>
              <a:t>←一个字中可同时处理的位数</a:t>
            </a:r>
            <a:endParaRPr lang="zh-CN" altLang="en-US" sz="1800" b="1" dirty="0">
              <a:latin typeface="+mn-ea"/>
              <a:ea typeface="+mn-ea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12" name="Text Box 62"/>
          <p:cNvSpPr txBox="1">
            <a:spLocks noChangeArrowheads="1"/>
          </p:cNvSpPr>
          <p:nvPr/>
        </p:nvSpPr>
        <p:spPr bwMode="auto">
          <a:xfrm>
            <a:off x="228600" y="2492896"/>
            <a:ext cx="8686800" cy="1232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charset="-122"/>
              </a:rPr>
              <a:t>*分类结果：</a:t>
            </a:r>
            <a:r>
              <a:rPr lang="zh-CN" altLang="en-US" b="1" dirty="0" smtClean="0">
                <a:latin typeface="宋体" charset="-122"/>
              </a:rPr>
              <a:t>字</a:t>
            </a:r>
            <a:r>
              <a:rPr lang="zh-CN" altLang="en-US" b="1" dirty="0">
                <a:latin typeface="宋体" charset="-122"/>
              </a:rPr>
              <a:t>串位</a:t>
            </a:r>
            <a:r>
              <a:rPr lang="zh-CN" altLang="en-US" b="1" dirty="0" smtClean="0">
                <a:latin typeface="宋体" charset="-122"/>
              </a:rPr>
              <a:t>串、</a:t>
            </a:r>
            <a:r>
              <a:rPr lang="zh-CN" altLang="en-US" b="1" dirty="0">
                <a:latin typeface="宋体" charset="-122"/>
              </a:rPr>
              <a:t>字串位并</a:t>
            </a:r>
            <a:r>
              <a:rPr lang="zh-CN" altLang="en-US" b="1" dirty="0" smtClean="0">
                <a:latin typeface="宋体" charset="-122"/>
              </a:rPr>
              <a:t>、</a:t>
            </a:r>
            <a:r>
              <a:rPr lang="zh-CN" altLang="en-US" b="1" dirty="0">
                <a:latin typeface="宋体" charset="-122"/>
              </a:rPr>
              <a:t>字并位串</a:t>
            </a:r>
            <a:r>
              <a:rPr lang="zh-CN" altLang="en-US" b="1" dirty="0" smtClean="0">
                <a:latin typeface="宋体" charset="-122"/>
              </a:rPr>
              <a:t>、</a:t>
            </a:r>
            <a:r>
              <a:rPr lang="zh-CN" altLang="en-US" b="1" dirty="0">
                <a:latin typeface="宋体" charset="-122"/>
              </a:rPr>
              <a:t>字并位</a:t>
            </a:r>
            <a:r>
              <a:rPr lang="zh-CN" altLang="en-US" b="1" dirty="0" smtClean="0">
                <a:latin typeface="宋体" charset="-122"/>
              </a:rPr>
              <a:t>并</a:t>
            </a:r>
            <a:endParaRPr lang="en-US" altLang="zh-CN" b="1" dirty="0" smtClean="0">
              <a:latin typeface="宋体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1600" b="1" dirty="0" smtClean="0">
                <a:latin typeface="宋体" charset="-122"/>
              </a:rPr>
              <a:t>                  (</a:t>
            </a:r>
            <a:r>
              <a:rPr lang="zh-CN" altLang="en-US" sz="1600" b="1" dirty="0" smtClean="0">
                <a:latin typeface="宋体" charset="-122"/>
              </a:rPr>
              <a:t>早期纯串行机</a:t>
            </a:r>
            <a:r>
              <a:rPr lang="en-US" altLang="zh-CN" sz="1600" b="1" dirty="0" smtClean="0">
                <a:latin typeface="宋体" charset="-122"/>
              </a:rPr>
              <a:t>)  (</a:t>
            </a:r>
            <a:r>
              <a:rPr lang="zh-CN" altLang="en-US" sz="1600" b="1" dirty="0" smtClean="0">
                <a:latin typeface="宋体" charset="-122"/>
              </a:rPr>
              <a:t>传统单处理机</a:t>
            </a:r>
            <a:r>
              <a:rPr lang="en-US" altLang="zh-CN" sz="1600" b="1" dirty="0" smtClean="0">
                <a:latin typeface="宋体" charset="-122"/>
              </a:rPr>
              <a:t>)  (</a:t>
            </a:r>
            <a:r>
              <a:rPr lang="zh-CN" altLang="en-US" sz="1600" b="1" dirty="0" smtClean="0">
                <a:latin typeface="宋体" charset="-122"/>
              </a:rPr>
              <a:t>位级并行机</a:t>
            </a:r>
            <a:r>
              <a:rPr lang="en-US" altLang="zh-CN" sz="1600" b="1" dirty="0" smtClean="0">
                <a:latin typeface="宋体" charset="-122"/>
              </a:rPr>
              <a:t>)   (</a:t>
            </a:r>
            <a:r>
              <a:rPr lang="zh-CN" altLang="en-US" sz="1600" b="1" dirty="0" smtClean="0">
                <a:latin typeface="宋体" charset="-122"/>
              </a:rPr>
              <a:t>字级并行机</a:t>
            </a:r>
            <a:r>
              <a:rPr lang="en-US" altLang="zh-CN" sz="1600" b="1" dirty="0" smtClean="0">
                <a:latin typeface="宋体" charset="-122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zh-CN" altLang="en-US" b="1" dirty="0" smtClean="0">
                <a:solidFill>
                  <a:srgbClr val="800080"/>
                </a:solidFill>
                <a:latin typeface="宋体" charset="-122"/>
              </a:rPr>
              <a:t>          例</a:t>
            </a:r>
            <a:r>
              <a:rPr lang="en-US" altLang="zh-CN" b="1" dirty="0" smtClean="0">
                <a:solidFill>
                  <a:srgbClr val="800080"/>
                </a:solidFill>
                <a:latin typeface="宋体" charset="-122"/>
              </a:rPr>
              <a:t>— </a:t>
            </a:r>
            <a:r>
              <a:rPr lang="en-US" altLang="zh-CN" sz="2200" b="1" dirty="0" smtClean="0">
                <a:latin typeface="宋体" charset="-122"/>
              </a:rPr>
              <a:t>EDVAC      8086    STARAN</a:t>
            </a:r>
            <a:r>
              <a:rPr lang="zh-CN" altLang="en-US" sz="2200" b="1" dirty="0" smtClean="0">
                <a:latin typeface="宋体" charset="-122"/>
              </a:rPr>
              <a:t>及</a:t>
            </a:r>
            <a:r>
              <a:rPr lang="en-US" altLang="zh-CN" sz="2200" b="1" dirty="0" smtClean="0">
                <a:latin typeface="宋体" charset="-122"/>
              </a:rPr>
              <a:t>MPP   Core2</a:t>
            </a:r>
            <a:endParaRPr lang="en-US" altLang="zh-CN" sz="2200" b="1" dirty="0" smtClean="0">
              <a:solidFill>
                <a:schemeClr val="accent2"/>
              </a:solidFill>
              <a:latin typeface="宋体" charset="-122"/>
            </a:endParaRPr>
          </a:p>
        </p:txBody>
      </p:sp>
      <p:sp>
        <p:nvSpPr>
          <p:cNvPr id="72" name="Text Box 117"/>
          <p:cNvSpPr txBox="1">
            <a:spLocks noChangeArrowheads="1"/>
          </p:cNvSpPr>
          <p:nvPr/>
        </p:nvSpPr>
        <p:spPr bwMode="auto">
          <a:xfrm>
            <a:off x="228600" y="5636096"/>
            <a:ext cx="868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宋体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charset="-122"/>
              </a:rPr>
              <a:t>*特点：</a:t>
            </a:r>
            <a:r>
              <a:rPr lang="zh-CN" altLang="en-US" b="1" dirty="0" smtClean="0"/>
              <a:t>对流水线分类不明确</a:t>
            </a:r>
            <a:endParaRPr lang="zh-CN" altLang="en-US" b="1" dirty="0"/>
          </a:p>
        </p:txBody>
      </p:sp>
      <p:sp>
        <p:nvSpPr>
          <p:cNvPr id="107" name="AutoShape 30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2653984" y="3645024"/>
            <a:ext cx="4798336" cy="1942178"/>
            <a:chOff x="2653984" y="3575054"/>
            <a:chExt cx="4798336" cy="1942178"/>
          </a:xfrm>
        </p:grpSpPr>
        <p:sp>
          <p:nvSpPr>
            <p:cNvPr id="91" name="矩形 90"/>
            <p:cNvSpPr/>
            <p:nvPr/>
          </p:nvSpPr>
          <p:spPr bwMode="auto">
            <a:xfrm>
              <a:off x="2987823" y="4509120"/>
              <a:ext cx="1656185" cy="792089"/>
            </a:xfrm>
            <a:prstGeom prst="rect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2" name="Text Box 66"/>
            <p:cNvSpPr txBox="1">
              <a:spLocks noChangeArrowheads="1"/>
            </p:cNvSpPr>
            <p:nvPr/>
          </p:nvSpPr>
          <p:spPr bwMode="auto">
            <a:xfrm>
              <a:off x="6899801" y="5115253"/>
              <a:ext cx="552519" cy="2859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>
              <a:noAutofit/>
            </a:bodyPr>
            <a:lstStyle/>
            <a:p>
              <a:r>
                <a:rPr lang="zh-CN" altLang="en-US" sz="1800" b="1" dirty="0"/>
                <a:t>字宽</a:t>
              </a:r>
            </a:p>
          </p:txBody>
        </p:sp>
        <p:sp>
          <p:nvSpPr>
            <p:cNvPr id="95" name="矩形 94"/>
            <p:cNvSpPr/>
            <p:nvPr/>
          </p:nvSpPr>
          <p:spPr bwMode="auto">
            <a:xfrm>
              <a:off x="2967694" y="4149079"/>
              <a:ext cx="380170" cy="1110189"/>
            </a:xfrm>
            <a:prstGeom prst="rect">
              <a:avLst/>
            </a:prstGeom>
            <a:solidFill>
              <a:srgbClr val="CCCCFF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96" name="直接连接符 95"/>
            <p:cNvCxnSpPr/>
            <p:nvPr/>
          </p:nvCxnSpPr>
          <p:spPr bwMode="auto">
            <a:xfrm>
              <a:off x="2967693" y="4509120"/>
              <a:ext cx="288033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7" name="Text Box 66"/>
            <p:cNvSpPr txBox="1">
              <a:spLocks noChangeArrowheads="1"/>
            </p:cNvSpPr>
            <p:nvPr/>
          </p:nvSpPr>
          <p:spPr bwMode="auto">
            <a:xfrm>
              <a:off x="2653984" y="3575054"/>
              <a:ext cx="865387" cy="2859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>
              <a:noAutofit/>
            </a:bodyPr>
            <a:lstStyle/>
            <a:p>
              <a:r>
                <a:rPr lang="zh-CN" altLang="en-US" sz="1800" b="1" dirty="0" smtClean="0"/>
                <a:t>位片宽</a:t>
              </a:r>
              <a:endParaRPr lang="zh-CN" altLang="en-US" sz="1800" b="1" dirty="0"/>
            </a:p>
          </p:txBody>
        </p:sp>
        <p:sp>
          <p:nvSpPr>
            <p:cNvPr id="98" name="Text Box 66"/>
            <p:cNvSpPr txBox="1">
              <a:spLocks noChangeArrowheads="1"/>
            </p:cNvSpPr>
            <p:nvPr/>
          </p:nvSpPr>
          <p:spPr bwMode="auto">
            <a:xfrm>
              <a:off x="3275856" y="5300189"/>
              <a:ext cx="2304256" cy="2170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 smtClean="0">
                  <a:latin typeface="+mn-ea"/>
                  <a:ea typeface="+mn-ea"/>
                </a:rPr>
                <a:t>1             m1       m2</a:t>
              </a:r>
              <a:endParaRPr lang="zh-CN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99" name="Text Box 66"/>
            <p:cNvSpPr txBox="1">
              <a:spLocks noChangeArrowheads="1"/>
            </p:cNvSpPr>
            <p:nvPr/>
          </p:nvSpPr>
          <p:spPr bwMode="auto">
            <a:xfrm>
              <a:off x="2727283" y="4047003"/>
              <a:ext cx="216024" cy="1038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 smtClean="0">
                  <a:latin typeface="+mn-ea"/>
                  <a:ea typeface="+mn-ea"/>
                </a:rPr>
                <a:t>n2</a:t>
              </a:r>
            </a:p>
            <a:p>
              <a:pPr algn="ctr">
                <a:lnSpc>
                  <a:spcPct val="60000"/>
                </a:lnSpc>
              </a:pPr>
              <a:endParaRPr lang="en-US" altLang="zh-CN" sz="1400" b="1" dirty="0" smtClean="0">
                <a:latin typeface="+mn-ea"/>
                <a:ea typeface="+mn-ea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400" b="1" dirty="0" smtClean="0">
                  <a:latin typeface="+mn-ea"/>
                  <a:ea typeface="+mn-ea"/>
                </a:rPr>
                <a:t>n1</a:t>
              </a:r>
            </a:p>
            <a:p>
              <a:pPr algn="ctr">
                <a:lnSpc>
                  <a:spcPct val="140000"/>
                </a:lnSpc>
              </a:pPr>
              <a:endParaRPr lang="en-US" altLang="zh-CN" sz="1400" b="1" dirty="0" smtClean="0">
                <a:latin typeface="+mn-ea"/>
                <a:ea typeface="+mn-ea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400" b="1" dirty="0" smtClean="0">
                  <a:latin typeface="+mn-ea"/>
                  <a:ea typeface="+mn-ea"/>
                </a:rPr>
                <a:t>1</a:t>
              </a:r>
              <a:endParaRPr lang="zh-CN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100" name="矩形 99"/>
            <p:cNvSpPr/>
            <p:nvPr/>
          </p:nvSpPr>
          <p:spPr bwMode="auto">
            <a:xfrm>
              <a:off x="2987824" y="4967189"/>
              <a:ext cx="2448272" cy="334019"/>
            </a:xfrm>
            <a:prstGeom prst="rect">
              <a:avLst/>
            </a:prstGeom>
            <a:solidFill>
              <a:srgbClr val="99CCFF"/>
            </a:solidFill>
            <a:ln w="15875" cap="flat" cmpd="sng" algn="ctr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1" name="Text Box 66"/>
            <p:cNvSpPr txBox="1">
              <a:spLocks noChangeArrowheads="1"/>
            </p:cNvSpPr>
            <p:nvPr/>
          </p:nvSpPr>
          <p:spPr bwMode="auto">
            <a:xfrm>
              <a:off x="3347864" y="4681195"/>
              <a:ext cx="1080120" cy="2859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>
              <a:noAutofit/>
            </a:bodyPr>
            <a:lstStyle/>
            <a:p>
              <a:r>
                <a:rPr lang="zh-CN" altLang="en-US" sz="1800" b="1" dirty="0" smtClean="0">
                  <a:latin typeface="+mn-ea"/>
                  <a:ea typeface="+mn-ea"/>
                </a:rPr>
                <a:t>纯串行机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02" name="矩形 101"/>
            <p:cNvSpPr/>
            <p:nvPr/>
          </p:nvSpPr>
          <p:spPr bwMode="auto">
            <a:xfrm>
              <a:off x="2967694" y="4971237"/>
              <a:ext cx="380170" cy="32997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3" name="Text Box 66"/>
            <p:cNvSpPr txBox="1">
              <a:spLocks noChangeArrowheads="1"/>
            </p:cNvSpPr>
            <p:nvPr/>
          </p:nvSpPr>
          <p:spPr bwMode="auto">
            <a:xfrm>
              <a:off x="5436096" y="4653136"/>
              <a:ext cx="744998" cy="2859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>
              <a:noAutofit/>
            </a:bodyPr>
            <a:lstStyle/>
            <a:p>
              <a:r>
                <a:rPr lang="en-US" altLang="zh-CN" sz="1800" b="1" dirty="0" smtClean="0">
                  <a:latin typeface="+mn-ea"/>
                  <a:ea typeface="+mn-ea"/>
                </a:rPr>
                <a:t>SISD</a:t>
              </a:r>
              <a:r>
                <a:rPr lang="zh-CN" altLang="en-US" sz="1800" b="1" dirty="0" smtClean="0">
                  <a:latin typeface="+mn-ea"/>
                  <a:ea typeface="+mn-ea"/>
                </a:rPr>
                <a:t>机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04" name="Text Box 66"/>
            <p:cNvSpPr txBox="1">
              <a:spLocks noChangeArrowheads="1"/>
            </p:cNvSpPr>
            <p:nvPr/>
          </p:nvSpPr>
          <p:spPr bwMode="auto">
            <a:xfrm>
              <a:off x="3347864" y="3861048"/>
              <a:ext cx="1728192" cy="2859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>
              <a:noAutofit/>
            </a:bodyPr>
            <a:lstStyle/>
            <a:p>
              <a:r>
                <a:rPr lang="zh-CN" altLang="en-US" sz="1800" b="1" dirty="0" smtClean="0">
                  <a:latin typeface="+mn-ea"/>
                  <a:ea typeface="+mn-ea"/>
                </a:rPr>
                <a:t>字长＝</a:t>
              </a:r>
              <a:r>
                <a:rPr lang="en-US" altLang="zh-CN" sz="1800" b="1" dirty="0" smtClean="0">
                  <a:latin typeface="+mn-ea"/>
                  <a:ea typeface="+mn-ea"/>
                </a:rPr>
                <a:t>1</a:t>
              </a:r>
              <a:r>
                <a:rPr lang="zh-CN" altLang="en-US" sz="1800" b="1" dirty="0" smtClean="0">
                  <a:latin typeface="+mn-ea"/>
                  <a:ea typeface="+mn-ea"/>
                </a:rPr>
                <a:t>的</a:t>
              </a:r>
              <a:r>
                <a:rPr lang="en-US" altLang="zh-CN" sz="1800" b="1" dirty="0" smtClean="0">
                  <a:latin typeface="+mn-ea"/>
                  <a:ea typeface="+mn-ea"/>
                </a:rPr>
                <a:t>SIMD</a:t>
              </a:r>
              <a:r>
                <a:rPr lang="zh-CN" altLang="en-US" sz="1800" b="1" dirty="0" smtClean="0">
                  <a:latin typeface="+mn-ea"/>
                  <a:ea typeface="+mn-ea"/>
                </a:rPr>
                <a:t>机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cxnSp>
          <p:nvCxnSpPr>
            <p:cNvPr id="105" name="直接连接符 104"/>
            <p:cNvCxnSpPr/>
            <p:nvPr/>
          </p:nvCxnSpPr>
          <p:spPr bwMode="auto">
            <a:xfrm>
              <a:off x="4644008" y="4971237"/>
              <a:ext cx="0" cy="32997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6" name="Text Box 66"/>
            <p:cNvSpPr txBox="1">
              <a:spLocks noChangeArrowheads="1"/>
            </p:cNvSpPr>
            <p:nvPr/>
          </p:nvSpPr>
          <p:spPr bwMode="auto">
            <a:xfrm>
              <a:off x="4644008" y="4221088"/>
              <a:ext cx="2448272" cy="2859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>
              <a:noAutofit/>
            </a:bodyPr>
            <a:lstStyle/>
            <a:p>
              <a:r>
                <a:rPr lang="zh-CN" altLang="en-US" sz="1800" b="1" dirty="0" smtClean="0">
                  <a:latin typeface="+mn-ea"/>
                  <a:ea typeface="+mn-ea"/>
                </a:rPr>
                <a:t>字长＞</a:t>
              </a:r>
              <a:r>
                <a:rPr lang="en-US" altLang="zh-CN" sz="1800" b="1" dirty="0" smtClean="0">
                  <a:latin typeface="+mn-ea"/>
                  <a:ea typeface="+mn-ea"/>
                </a:rPr>
                <a:t>1</a:t>
              </a:r>
              <a:r>
                <a:rPr lang="zh-CN" altLang="en-US" sz="1800" b="1" dirty="0" smtClean="0">
                  <a:latin typeface="+mn-ea"/>
                  <a:ea typeface="+mn-ea"/>
                </a:rPr>
                <a:t>的</a:t>
              </a:r>
              <a:r>
                <a:rPr lang="en-US" altLang="zh-CN" sz="1800" b="1" dirty="0" smtClean="0">
                  <a:latin typeface="+mn-ea"/>
                  <a:ea typeface="+mn-ea"/>
                </a:rPr>
                <a:t>SIMD/MIMD</a:t>
              </a:r>
              <a:r>
                <a:rPr lang="zh-CN" altLang="en-US" sz="1800" b="1" dirty="0" smtClean="0">
                  <a:latin typeface="+mn-ea"/>
                  <a:ea typeface="+mn-ea"/>
                </a:rPr>
                <a:t>机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cxnSp>
          <p:nvCxnSpPr>
            <p:cNvPr id="93" name="直接箭头连接符 92"/>
            <p:cNvCxnSpPr/>
            <p:nvPr/>
          </p:nvCxnSpPr>
          <p:spPr bwMode="auto">
            <a:xfrm flipV="1">
              <a:off x="2967694" y="5300189"/>
              <a:ext cx="3932107" cy="102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4" name="直接箭头连接符 93"/>
            <p:cNvCxnSpPr/>
            <p:nvPr/>
          </p:nvCxnSpPr>
          <p:spPr bwMode="auto">
            <a:xfrm flipH="1" flipV="1">
              <a:off x="2967693" y="3861048"/>
              <a:ext cx="2" cy="144016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" name="椭圆 2"/>
            <p:cNvSpPr/>
            <p:nvPr/>
          </p:nvSpPr>
          <p:spPr bwMode="auto">
            <a:xfrm>
              <a:off x="5398666" y="4941168"/>
              <a:ext cx="51719" cy="45719"/>
            </a:xfrm>
            <a:prstGeom prst="ellipse">
              <a:avLst/>
            </a:prstGeom>
            <a:solidFill>
              <a:srgbClr val="FFCC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7" name="椭圆 26"/>
            <p:cNvSpPr/>
            <p:nvPr/>
          </p:nvSpPr>
          <p:spPr bwMode="auto">
            <a:xfrm>
              <a:off x="4606578" y="4490068"/>
              <a:ext cx="51719" cy="45719"/>
            </a:xfrm>
            <a:prstGeom prst="ellipse">
              <a:avLst/>
            </a:prstGeom>
            <a:solidFill>
              <a:srgbClr val="FFCC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8" name="椭圆 27"/>
            <p:cNvSpPr/>
            <p:nvPr/>
          </p:nvSpPr>
          <p:spPr bwMode="auto">
            <a:xfrm>
              <a:off x="3324049" y="4948405"/>
              <a:ext cx="51719" cy="45719"/>
            </a:xfrm>
            <a:prstGeom prst="ellipse">
              <a:avLst/>
            </a:prstGeom>
            <a:solidFill>
              <a:srgbClr val="FFCC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9" name="椭圆 28"/>
            <p:cNvSpPr/>
            <p:nvPr/>
          </p:nvSpPr>
          <p:spPr bwMode="auto">
            <a:xfrm>
              <a:off x="3315197" y="4130028"/>
              <a:ext cx="51719" cy="45719"/>
            </a:xfrm>
            <a:prstGeom prst="ellipse">
              <a:avLst/>
            </a:prstGeom>
            <a:solidFill>
              <a:srgbClr val="FFCC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4DE4-7D74-470A-8305-E90FA7BDDC38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228600" y="375406"/>
            <a:ext cx="8772556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、汉德勒分类法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*分类方法：</a:t>
            </a:r>
            <a:r>
              <a:rPr lang="zh-CN" altLang="en-US" b="1" dirty="0" smtClean="0">
                <a:latin typeface="宋体" pitchFamily="2" charset="-122"/>
              </a:rPr>
              <a:t>在</a:t>
            </a:r>
            <a:r>
              <a:rPr lang="en-US" altLang="zh-CN" b="1" dirty="0" smtClean="0">
                <a:latin typeface="宋体" pitchFamily="2" charset="-122"/>
              </a:rPr>
              <a:t>3</a:t>
            </a:r>
            <a:r>
              <a:rPr lang="zh-CN" altLang="en-US" b="1" dirty="0" smtClean="0">
                <a:latin typeface="宋体" pitchFamily="2" charset="-122"/>
              </a:rPr>
              <a:t>个层次，按</a:t>
            </a:r>
            <a:r>
              <a:rPr lang="zh-CN" altLang="en-US" b="1" dirty="0">
                <a:latin typeface="宋体" pitchFamily="2" charset="-122"/>
              </a:rPr>
              <a:t>并行程度及</a:t>
            </a:r>
            <a:r>
              <a:rPr lang="zh-CN" altLang="en-US" b="1" dirty="0" smtClean="0">
                <a:latin typeface="宋体" pitchFamily="2" charset="-122"/>
              </a:rPr>
              <a:t>流水处理</a:t>
            </a:r>
            <a:r>
              <a:rPr lang="zh-CN" altLang="en-US" b="1" dirty="0">
                <a:latin typeface="宋体" pitchFamily="2" charset="-122"/>
              </a:rPr>
              <a:t>程度</a:t>
            </a:r>
            <a:r>
              <a:rPr lang="zh-CN" altLang="en-US" b="1" dirty="0" smtClean="0">
                <a:latin typeface="宋体" pitchFamily="2" charset="-122"/>
              </a:rPr>
              <a:t>分类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层次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 </a:t>
            </a:r>
            <a:r>
              <a:rPr lang="en-US" altLang="zh-CN" b="1" dirty="0" smtClean="0">
                <a:latin typeface="宋体" pitchFamily="2" charset="-122"/>
              </a:rPr>
              <a:t>PCU</a:t>
            </a:r>
            <a:r>
              <a:rPr lang="zh-CN" altLang="en-US" sz="2000" b="1" dirty="0" smtClean="0">
                <a:latin typeface="宋体" pitchFamily="2" charset="-122"/>
              </a:rPr>
              <a:t>（程序控制部件或宏流水</a:t>
            </a:r>
            <a:r>
              <a:rPr lang="zh-CN" altLang="en-US" sz="2000" b="1" spc="500" dirty="0" smtClean="0">
                <a:latin typeface="宋体" pitchFamily="2" charset="-122"/>
              </a:rPr>
              <a:t>）</a:t>
            </a:r>
            <a:r>
              <a:rPr lang="zh-CN" altLang="en-US" sz="2000" b="1" dirty="0" smtClean="0">
                <a:latin typeface="宋体" pitchFamily="2" charset="-122"/>
              </a:rPr>
              <a:t> </a:t>
            </a:r>
            <a:r>
              <a:rPr lang="zh-CN" altLang="en-US" b="1" dirty="0" smtClean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K</a:t>
            </a:r>
            <a:r>
              <a:rPr lang="zh-CN" altLang="en-US" b="1" dirty="0" smtClean="0">
                <a:latin typeface="宋体" pitchFamily="2" charset="-122"/>
              </a:rPr>
              <a:t>级</a:t>
            </a:r>
          </a:p>
          <a:p>
            <a:pPr>
              <a:lnSpc>
                <a:spcPct val="114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</a:t>
            </a:r>
            <a:r>
              <a:rPr lang="en-US" altLang="zh-CN" b="1" dirty="0" smtClean="0">
                <a:latin typeface="宋体" pitchFamily="2" charset="-122"/>
              </a:rPr>
              <a:t>ALU</a:t>
            </a:r>
            <a:r>
              <a:rPr lang="zh-CN" altLang="en-US" sz="2000" b="1" dirty="0" smtClean="0">
                <a:latin typeface="宋体" pitchFamily="2" charset="-122"/>
              </a:rPr>
              <a:t>（算逻部件或指令流水）</a:t>
            </a:r>
            <a:r>
              <a:rPr lang="zh-CN" altLang="en-US" b="1" dirty="0" smtClean="0">
                <a:latin typeface="宋体" pitchFamily="2" charset="-122"/>
              </a:rPr>
              <a:t>    </a:t>
            </a:r>
            <a:r>
              <a:rPr lang="en-US" altLang="zh-CN" b="1" dirty="0" smtClean="0">
                <a:latin typeface="宋体" pitchFamily="2" charset="-122"/>
              </a:rPr>
              <a:t>D</a:t>
            </a:r>
            <a:r>
              <a:rPr lang="zh-CN" altLang="en-US" b="1" dirty="0" smtClean="0">
                <a:latin typeface="宋体" pitchFamily="2" charset="-122"/>
              </a:rPr>
              <a:t>级</a:t>
            </a:r>
          </a:p>
          <a:p>
            <a:pPr>
              <a:lnSpc>
                <a:spcPct val="114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</a:t>
            </a:r>
            <a:r>
              <a:rPr lang="en-US" altLang="zh-CN" b="1" dirty="0" smtClean="0">
                <a:latin typeface="宋体" pitchFamily="2" charset="-122"/>
              </a:rPr>
              <a:t>BLC</a:t>
            </a:r>
            <a:r>
              <a:rPr lang="zh-CN" altLang="en-US" sz="2000" b="1" dirty="0" smtClean="0">
                <a:latin typeface="宋体" pitchFamily="2" charset="-122"/>
              </a:rPr>
              <a:t>（位级电路或操作流水）</a:t>
            </a:r>
            <a:r>
              <a:rPr lang="zh-CN" altLang="en-US" b="1" dirty="0" smtClean="0">
                <a:latin typeface="宋体" pitchFamily="2" charset="-122"/>
              </a:rPr>
              <a:t>    </a:t>
            </a:r>
            <a:r>
              <a:rPr lang="en-US" altLang="zh-CN" b="1" dirty="0" smtClean="0">
                <a:latin typeface="宋体" pitchFamily="2" charset="-122"/>
              </a:rPr>
              <a:t>W</a:t>
            </a:r>
            <a:r>
              <a:rPr lang="zh-CN" altLang="en-US" b="1" dirty="0" smtClean="0">
                <a:latin typeface="宋体" pitchFamily="2" charset="-122"/>
              </a:rPr>
              <a:t>级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28600" y="2564904"/>
            <a:ext cx="8686800" cy="290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描述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 T(C)</a:t>
            </a:r>
            <a:r>
              <a:rPr lang="zh-CN" altLang="en-US" b="1" dirty="0"/>
              <a:t>＝</a:t>
            </a:r>
            <a:r>
              <a:rPr lang="en-US" altLang="zh-CN" b="1" dirty="0">
                <a:latin typeface="宋体" pitchFamily="2" charset="-122"/>
              </a:rPr>
              <a:t>&lt;K×K</a:t>
            </a:r>
            <a:r>
              <a:rPr lang="en-US" altLang="zh-CN" b="1" dirty="0"/>
              <a:t>’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en-US" altLang="zh-CN" b="1" dirty="0">
                <a:latin typeface="宋体" pitchFamily="2" charset="-122"/>
              </a:rPr>
              <a:t>D×D</a:t>
            </a:r>
            <a:r>
              <a:rPr lang="en-US" altLang="zh-CN" b="1" dirty="0"/>
              <a:t>’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en-US" altLang="zh-CN" b="1" dirty="0">
                <a:latin typeface="宋体" pitchFamily="2" charset="-122"/>
              </a:rPr>
              <a:t>W×W</a:t>
            </a:r>
            <a:r>
              <a:rPr lang="en-US" altLang="zh-CN" b="1" dirty="0"/>
              <a:t>’</a:t>
            </a:r>
            <a:r>
              <a:rPr lang="en-US" altLang="zh-CN" b="1" dirty="0">
                <a:latin typeface="宋体" pitchFamily="2" charset="-122"/>
              </a:rPr>
              <a:t>&gt;</a:t>
            </a:r>
          </a:p>
          <a:p>
            <a:pPr algn="l">
              <a:lnSpc>
                <a:spcPct val="125000"/>
              </a:lnSpc>
            </a:pPr>
            <a:r>
              <a:rPr lang="en-US" altLang="zh-CN" sz="1800" b="1" dirty="0">
                <a:latin typeface="宋体" pitchFamily="2" charset="-122"/>
              </a:rPr>
              <a:t>          </a:t>
            </a:r>
            <a:r>
              <a:rPr lang="en-US" altLang="zh-CN" sz="1800" b="1" dirty="0" smtClean="0">
                <a:latin typeface="宋体" pitchFamily="2" charset="-122"/>
              </a:rPr>
              <a:t> </a:t>
            </a:r>
            <a:r>
              <a:rPr lang="zh-CN" altLang="en-US" sz="1800" b="1" dirty="0" smtClean="0">
                <a:latin typeface="宋体" pitchFamily="2" charset="-122"/>
              </a:rPr>
              <a:t>其中</a:t>
            </a:r>
            <a:r>
              <a:rPr lang="zh-CN" altLang="en-US" sz="1800" b="1" dirty="0">
                <a:latin typeface="宋体" pitchFamily="2" charset="-122"/>
              </a:rPr>
              <a:t>：</a:t>
            </a:r>
            <a:r>
              <a:rPr lang="en-US" altLang="zh-CN" sz="1800" b="1" dirty="0">
                <a:latin typeface="宋体" pitchFamily="2" charset="-122"/>
              </a:rPr>
              <a:t>K</a:t>
            </a:r>
            <a:r>
              <a:rPr lang="zh-CN" altLang="en-US" sz="1800" b="1" dirty="0">
                <a:latin typeface="宋体" pitchFamily="2" charset="-122"/>
              </a:rPr>
              <a:t>为</a:t>
            </a:r>
            <a:r>
              <a:rPr lang="en-US" altLang="zh-CN" sz="1800" b="1" dirty="0">
                <a:latin typeface="宋体" pitchFamily="2" charset="-122"/>
              </a:rPr>
              <a:t>PCU</a:t>
            </a:r>
            <a:r>
              <a:rPr lang="zh-CN" altLang="en-US" sz="1800" b="1" dirty="0">
                <a:latin typeface="宋体" pitchFamily="2" charset="-122"/>
              </a:rPr>
              <a:t>数、</a:t>
            </a:r>
            <a:r>
              <a:rPr lang="en-US" altLang="zh-CN" sz="1800" b="1" dirty="0">
                <a:latin typeface="宋体" pitchFamily="2" charset="-122"/>
              </a:rPr>
              <a:t>K</a:t>
            </a:r>
            <a:r>
              <a:rPr lang="en-US" altLang="zh-CN" sz="1800" b="1" dirty="0"/>
              <a:t>’</a:t>
            </a:r>
            <a:r>
              <a:rPr lang="zh-CN" altLang="en-US" sz="1800" b="1" dirty="0" smtClean="0">
                <a:latin typeface="宋体" pitchFamily="2" charset="-122"/>
              </a:rPr>
              <a:t>为宏流水级数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所含</a:t>
            </a:r>
            <a:r>
              <a:rPr lang="en-US" altLang="zh-CN" sz="1800" b="1" dirty="0" smtClean="0">
                <a:latin typeface="宋体" pitchFamily="2" charset="-122"/>
              </a:rPr>
              <a:t>PCU</a:t>
            </a:r>
            <a:r>
              <a:rPr lang="zh-CN" altLang="en-US" sz="1800" b="1" dirty="0" smtClean="0">
                <a:latin typeface="宋体" pitchFamily="2" charset="-122"/>
              </a:rPr>
              <a:t>数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sz="1800" b="1" dirty="0" smtClean="0">
                <a:latin typeface="宋体" pitchFamily="2" charset="-122"/>
              </a:rPr>
              <a:t>，</a:t>
            </a:r>
            <a:r>
              <a:rPr lang="en-US" altLang="zh-CN" sz="1800" b="1" dirty="0" smtClean="0">
                <a:latin typeface="宋体" pitchFamily="2" charset="-122"/>
              </a:rPr>
              <a:t>K</a:t>
            </a:r>
            <a:r>
              <a:rPr lang="en-US" altLang="zh-CN" sz="1800" b="1" dirty="0" smtClean="0">
                <a:latin typeface="+mn-lt"/>
              </a:rPr>
              <a:t>’</a:t>
            </a:r>
            <a:r>
              <a:rPr lang="zh-CN" altLang="en-US" sz="1800" b="1" dirty="0" smtClean="0">
                <a:latin typeface="宋体" pitchFamily="2" charset="-122"/>
              </a:rPr>
              <a:t>≤</a:t>
            </a:r>
            <a:r>
              <a:rPr lang="en-US" altLang="zh-CN" sz="1800" b="1" dirty="0" smtClean="0">
                <a:latin typeface="宋体" pitchFamily="2" charset="-122"/>
              </a:rPr>
              <a:t>K</a:t>
            </a:r>
            <a:endParaRPr lang="zh-CN" altLang="en-US" sz="18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1800" b="1" dirty="0">
                <a:latin typeface="宋体" pitchFamily="2" charset="-122"/>
              </a:rPr>
              <a:t>     </a:t>
            </a:r>
            <a:r>
              <a:rPr lang="zh-CN" altLang="en-US" sz="1800" b="1" dirty="0" smtClean="0">
                <a:latin typeface="宋体" pitchFamily="2" charset="-122"/>
              </a:rPr>
              <a:t>            </a:t>
            </a:r>
            <a:r>
              <a:rPr lang="en-US" altLang="zh-CN" sz="1800" b="1" dirty="0">
                <a:latin typeface="宋体" pitchFamily="2" charset="-122"/>
              </a:rPr>
              <a:t>D</a:t>
            </a:r>
            <a:r>
              <a:rPr lang="zh-CN" altLang="en-US" sz="1800" b="1" dirty="0">
                <a:latin typeface="宋体" pitchFamily="2" charset="-122"/>
              </a:rPr>
              <a:t>为每个</a:t>
            </a:r>
            <a:r>
              <a:rPr lang="en-US" altLang="zh-CN" sz="1800" b="1" dirty="0">
                <a:latin typeface="宋体" pitchFamily="2" charset="-122"/>
              </a:rPr>
              <a:t>PCU</a:t>
            </a:r>
            <a:r>
              <a:rPr lang="zh-CN" altLang="en-US" sz="1800" b="1" dirty="0">
                <a:latin typeface="宋体" pitchFamily="2" charset="-122"/>
              </a:rPr>
              <a:t>中</a:t>
            </a:r>
            <a:r>
              <a:rPr lang="en-US" altLang="zh-CN" sz="1800" b="1" dirty="0">
                <a:latin typeface="宋体" pitchFamily="2" charset="-122"/>
              </a:rPr>
              <a:t>ALU</a:t>
            </a:r>
            <a:r>
              <a:rPr lang="zh-CN" altLang="en-US" sz="1800" b="1" dirty="0">
                <a:latin typeface="宋体" pitchFamily="2" charset="-122"/>
              </a:rPr>
              <a:t>数、</a:t>
            </a:r>
            <a:r>
              <a:rPr lang="en-US" altLang="zh-CN" sz="1800" b="1" dirty="0">
                <a:latin typeface="宋体" pitchFamily="2" charset="-122"/>
              </a:rPr>
              <a:t>D</a:t>
            </a:r>
            <a:r>
              <a:rPr lang="en-US" altLang="zh-CN" sz="1800" b="1" dirty="0"/>
              <a:t>’</a:t>
            </a:r>
            <a:r>
              <a:rPr lang="zh-CN" altLang="en-US" sz="1800" b="1" dirty="0" smtClean="0">
                <a:latin typeface="宋体" pitchFamily="2" charset="-122"/>
              </a:rPr>
              <a:t>为指令流水级数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所含</a:t>
            </a:r>
            <a:r>
              <a:rPr lang="en-US" altLang="zh-CN" sz="1800" b="1" dirty="0" smtClean="0">
                <a:latin typeface="宋体" pitchFamily="2" charset="-122"/>
              </a:rPr>
              <a:t>ALU</a:t>
            </a:r>
            <a:r>
              <a:rPr lang="zh-CN" altLang="en-US" sz="1800" b="1" dirty="0" smtClean="0">
                <a:latin typeface="宋体" pitchFamily="2" charset="-122"/>
              </a:rPr>
              <a:t>数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sz="1800" b="1" dirty="0" smtClean="0">
                <a:latin typeface="宋体" pitchFamily="2" charset="-122"/>
              </a:rPr>
              <a:t>，</a:t>
            </a:r>
            <a:endParaRPr lang="zh-CN" altLang="en-US" sz="18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1800" b="1" dirty="0">
                <a:latin typeface="宋体" pitchFamily="2" charset="-122"/>
              </a:rPr>
              <a:t>     </a:t>
            </a:r>
            <a:r>
              <a:rPr lang="zh-CN" altLang="en-US" sz="1800" b="1" dirty="0" smtClean="0">
                <a:latin typeface="宋体" pitchFamily="2" charset="-122"/>
              </a:rPr>
              <a:t>            </a:t>
            </a:r>
            <a:r>
              <a:rPr lang="en-US" altLang="zh-CN" sz="1800" b="1" dirty="0">
                <a:latin typeface="宋体" pitchFamily="2" charset="-122"/>
              </a:rPr>
              <a:t>W</a:t>
            </a:r>
            <a:r>
              <a:rPr lang="zh-CN" altLang="en-US" sz="1800" b="1" dirty="0">
                <a:latin typeface="宋体" pitchFamily="2" charset="-122"/>
              </a:rPr>
              <a:t>为</a:t>
            </a:r>
            <a:r>
              <a:rPr lang="en-US" altLang="zh-CN" sz="1800" b="1" dirty="0" smtClean="0">
                <a:latin typeface="宋体" pitchFamily="2" charset="-122"/>
              </a:rPr>
              <a:t>ALU</a:t>
            </a:r>
            <a:r>
              <a:rPr lang="zh-CN" altLang="en-US" sz="1800" b="1" dirty="0" smtClean="0">
                <a:latin typeface="宋体" pitchFamily="2" charset="-122"/>
              </a:rPr>
              <a:t>宽度，</a:t>
            </a:r>
            <a:r>
              <a:rPr lang="en-US" altLang="zh-CN" sz="1800" b="1" dirty="0">
                <a:latin typeface="宋体" pitchFamily="2" charset="-122"/>
              </a:rPr>
              <a:t>W</a:t>
            </a:r>
            <a:r>
              <a:rPr lang="en-US" altLang="zh-CN" sz="1800" b="1" dirty="0"/>
              <a:t>’</a:t>
            </a:r>
            <a:r>
              <a:rPr lang="zh-CN" altLang="en-US" sz="1800" b="1" dirty="0" smtClean="0">
                <a:latin typeface="宋体" pitchFamily="2" charset="-122"/>
              </a:rPr>
              <a:t>为操作流水线级数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所含</a:t>
            </a:r>
            <a:r>
              <a:rPr lang="en-US" altLang="zh-CN" sz="1800" b="1" dirty="0" smtClean="0">
                <a:latin typeface="宋体" pitchFamily="2" charset="-122"/>
              </a:rPr>
              <a:t>ELC</a:t>
            </a:r>
            <a:r>
              <a:rPr lang="zh-CN" altLang="en-US" sz="1800" b="1" dirty="0" smtClean="0">
                <a:latin typeface="宋体" pitchFamily="2" charset="-122"/>
              </a:rPr>
              <a:t>套数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>
                <a:solidFill>
                  <a:srgbClr val="800080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rgbClr val="800080"/>
                </a:solidFill>
                <a:latin typeface="宋体" pitchFamily="2" charset="-122"/>
              </a:rPr>
              <a:t>     </a:t>
            </a:r>
            <a:r>
              <a:rPr lang="zh-CN" altLang="en-US" sz="2200" b="1" dirty="0" smtClean="0">
                <a:solidFill>
                  <a:srgbClr val="800080"/>
                </a:solidFill>
                <a:latin typeface="宋体" pitchFamily="2" charset="-122"/>
              </a:rPr>
              <a:t>例：</a:t>
            </a:r>
            <a:r>
              <a:rPr lang="zh-CN" altLang="en-US" sz="2200" b="1" dirty="0" smtClean="0">
                <a:latin typeface="宋体" pitchFamily="2" charset="-122"/>
              </a:rPr>
              <a:t>某机采用双核</a:t>
            </a:r>
            <a:r>
              <a:rPr lang="en-US" altLang="zh-CN" sz="2200" b="1" dirty="0" smtClean="0">
                <a:latin typeface="宋体" pitchFamily="2" charset="-122"/>
              </a:rPr>
              <a:t>CPU</a:t>
            </a:r>
            <a:r>
              <a:rPr lang="zh-CN" altLang="en-US" sz="2200" b="1" dirty="0" smtClean="0">
                <a:latin typeface="宋体" pitchFamily="2" charset="-122"/>
              </a:rPr>
              <a:t>，不同核只有</a:t>
            </a:r>
            <a:r>
              <a:rPr lang="en-US" altLang="zh-CN" sz="2200" b="1" dirty="0" smtClean="0">
                <a:latin typeface="宋体" pitchFamily="2" charset="-122"/>
              </a:rPr>
              <a:t>1</a:t>
            </a:r>
            <a:r>
              <a:rPr lang="zh-CN" altLang="en-US" sz="2200" b="1" dirty="0" smtClean="0">
                <a:latin typeface="宋体" pitchFamily="2" charset="-122"/>
              </a:rPr>
              <a:t>套</a:t>
            </a:r>
            <a:r>
              <a:rPr lang="en-US" altLang="zh-CN" sz="2200" b="1" dirty="0" smtClean="0">
                <a:latin typeface="宋体" pitchFamily="2" charset="-122"/>
              </a:rPr>
              <a:t>I/O</a:t>
            </a:r>
            <a:r>
              <a:rPr lang="zh-CN" altLang="en-US" sz="2200" b="1" dirty="0" smtClean="0">
                <a:latin typeface="宋体" pitchFamily="2" charset="-122"/>
              </a:rPr>
              <a:t>接口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zh-CN" altLang="en-US" sz="2200" b="1" dirty="0" smtClean="0">
                <a:latin typeface="宋体" pitchFamily="2" charset="-122"/>
              </a:rPr>
              <a:t>串行</a:t>
            </a:r>
            <a:r>
              <a:rPr lang="en-US" altLang="zh-CN" sz="2200" b="1" dirty="0" smtClean="0">
                <a:latin typeface="宋体" pitchFamily="2" charset="-122"/>
              </a:rPr>
              <a:t>I/O)</a:t>
            </a:r>
            <a:r>
              <a:rPr lang="zh-CN" altLang="en-US" sz="2200" b="1" dirty="0" smtClean="0">
                <a:latin typeface="宋体" pitchFamily="2" charset="-122"/>
              </a:rPr>
              <a:t>，每个核含</a:t>
            </a:r>
            <a:r>
              <a:rPr lang="en-US" altLang="zh-CN" sz="2200" b="1" dirty="0" smtClean="0">
                <a:latin typeface="宋体" pitchFamily="2" charset="-122"/>
              </a:rPr>
              <a:t>12</a:t>
            </a:r>
            <a:r>
              <a:rPr lang="zh-CN" altLang="en-US" sz="2200" b="1" dirty="0" smtClean="0">
                <a:latin typeface="宋体" pitchFamily="2" charset="-122"/>
              </a:rPr>
              <a:t>个</a:t>
            </a:r>
            <a:r>
              <a:rPr lang="en-US" altLang="zh-CN" sz="2200" b="1" dirty="0" smtClean="0">
                <a:latin typeface="宋体" pitchFamily="2" charset="-122"/>
              </a:rPr>
              <a:t>ALU</a:t>
            </a:r>
            <a:r>
              <a:rPr lang="zh-CN" altLang="en-US" sz="2200" b="1" dirty="0" smtClean="0">
                <a:latin typeface="宋体" pitchFamily="2" charset="-122"/>
              </a:rPr>
              <a:t>级部件，可构成</a:t>
            </a:r>
            <a:r>
              <a:rPr lang="en-US" altLang="zh-CN" sz="2200" b="1" dirty="0" smtClean="0">
                <a:latin typeface="宋体" pitchFamily="2" charset="-122"/>
              </a:rPr>
              <a:t>6</a:t>
            </a:r>
            <a:r>
              <a:rPr lang="zh-CN" altLang="en-US" sz="2200" b="1" dirty="0" smtClean="0">
                <a:latin typeface="宋体" pitchFamily="2" charset="-122"/>
              </a:rPr>
              <a:t>级指令流水线，字长为</a:t>
            </a:r>
            <a:r>
              <a:rPr lang="en-US" altLang="zh-CN" sz="2200" b="1" dirty="0" smtClean="0">
                <a:latin typeface="宋体" pitchFamily="2" charset="-122"/>
              </a:rPr>
              <a:t>64</a:t>
            </a:r>
            <a:r>
              <a:rPr lang="zh-CN" altLang="en-US" sz="2200" b="1" dirty="0" smtClean="0">
                <a:latin typeface="宋体" pitchFamily="2" charset="-122"/>
              </a:rPr>
              <a:t>位，部件最多可实现</a:t>
            </a:r>
            <a:r>
              <a:rPr lang="en-US" altLang="zh-CN" sz="2200" b="1" dirty="0" smtClean="0">
                <a:latin typeface="宋体" pitchFamily="2" charset="-122"/>
              </a:rPr>
              <a:t>1</a:t>
            </a:r>
            <a:r>
              <a:rPr lang="en-US" altLang="zh-CN" sz="2200" b="1" dirty="0" smtClean="0">
                <a:latin typeface="+mn-lt"/>
              </a:rPr>
              <a:t>~</a:t>
            </a:r>
            <a:r>
              <a:rPr lang="en-US" altLang="zh-CN" sz="2200" b="1" dirty="0" smtClean="0">
                <a:latin typeface="宋体" pitchFamily="2" charset="-122"/>
              </a:rPr>
              <a:t>16</a:t>
            </a:r>
            <a:r>
              <a:rPr lang="zh-CN" altLang="en-US" sz="2200" b="1" dirty="0" smtClean="0">
                <a:latin typeface="宋体" pitchFamily="2" charset="-122"/>
              </a:rPr>
              <a:t>级操作流水，该机的结构可表示为</a:t>
            </a:r>
            <a:r>
              <a:rPr lang="en-US" altLang="zh-CN" sz="2200" b="1" dirty="0" smtClean="0">
                <a:latin typeface="宋体" pitchFamily="2" charset="-122"/>
              </a:rPr>
              <a:t>&lt;2*1,12*6,64*16&gt;</a:t>
            </a:r>
            <a:r>
              <a:rPr lang="zh-CN" altLang="en-US" sz="2200" b="1" dirty="0" smtClean="0">
                <a:latin typeface="宋体" pitchFamily="2" charset="-122"/>
              </a:rPr>
              <a:t>。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28600" y="5373216"/>
            <a:ext cx="8686800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特点：</a:t>
            </a:r>
            <a:r>
              <a:rPr lang="zh-CN" altLang="en-US" b="1" dirty="0">
                <a:latin typeface="宋体" pitchFamily="2" charset="-122"/>
              </a:rPr>
              <a:t>对并行及流水线的程度有清晰的描述</a:t>
            </a:r>
          </a:p>
          <a:p>
            <a:pPr algn="l">
              <a:lnSpc>
                <a:spcPct val="140000"/>
              </a:lnSpc>
            </a:pP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</a:rPr>
              <a:t>        </a:t>
            </a:r>
            <a:r>
              <a:rPr lang="zh-CN" altLang="en-US" sz="2000" b="1" dirty="0" smtClean="0">
                <a:solidFill>
                  <a:srgbClr val="800080"/>
                </a:solidFill>
                <a:latin typeface="宋体" pitchFamily="2" charset="-122"/>
              </a:rPr>
              <a:t>注：</a:t>
            </a:r>
            <a:r>
              <a:rPr lang="zh-CN" altLang="en-US" sz="2000" b="1" dirty="0" smtClean="0">
                <a:latin typeface="宋体" pitchFamily="2" charset="-122"/>
              </a:rPr>
              <a:t>流水采用时间重叠策略，并行采用资源重复策略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3DEFE-77DD-4D3D-AD3F-1B70FE71A05F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8" name="AutoShape 17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447800" y="357166"/>
            <a:ext cx="6019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800" b="1" dirty="0" smtClean="0">
                <a:latin typeface="宋体" pitchFamily="2" charset="-122"/>
              </a:rPr>
              <a:t>第</a:t>
            </a:r>
            <a:r>
              <a:rPr lang="en-US" altLang="zh-CN" sz="2800" b="1" dirty="0" smtClean="0">
                <a:latin typeface="宋体" pitchFamily="2" charset="-122"/>
              </a:rPr>
              <a:t>2</a:t>
            </a:r>
            <a:r>
              <a:rPr lang="zh-CN" altLang="en-US" sz="2800" b="1" dirty="0" smtClean="0">
                <a:latin typeface="宋体" pitchFamily="2" charset="-122"/>
              </a:rPr>
              <a:t>节 计算机系统的性能评测</a:t>
            </a:r>
            <a:endParaRPr lang="zh-CN" altLang="en-US" sz="2800" b="1" dirty="0">
              <a:latin typeface="宋体" pitchFamily="2" charset="-122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212725" y="1449850"/>
            <a:ext cx="870267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FF3300"/>
                </a:solidFill>
                <a:ea typeface="黑体" pitchFamily="2" charset="-122"/>
              </a:rPr>
              <a:t>一</a:t>
            </a:r>
            <a:r>
              <a:rPr lang="zh-CN" altLang="en-US" b="1" dirty="0" smtClean="0">
                <a:solidFill>
                  <a:srgbClr val="FF3300"/>
                </a:solidFill>
                <a:ea typeface="黑体" pitchFamily="2" charset="-122"/>
              </a:rPr>
              <a:t>、性能指标</a:t>
            </a:r>
            <a:endParaRPr lang="zh-CN" altLang="en-US" b="1" dirty="0">
              <a:solidFill>
                <a:srgbClr val="FF3300"/>
              </a:solidFill>
              <a:ea typeface="黑体" pitchFamily="2" charset="-122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228600" y="1925594"/>
            <a:ext cx="86868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、响应时间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  指任务从提交→完成的</a:t>
            </a:r>
            <a:r>
              <a:rPr lang="zh-CN" altLang="en-US" b="1" dirty="0">
                <a:latin typeface="宋体" pitchFamily="2" charset="-122"/>
              </a:rPr>
              <a:t>总</a:t>
            </a:r>
            <a:r>
              <a:rPr lang="zh-CN" altLang="en-US" b="1" dirty="0" smtClean="0">
                <a:latin typeface="宋体" pitchFamily="2" charset="-122"/>
              </a:rPr>
              <a:t>时间，即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zh-CN" altLang="en-US" b="1" baseline="-20000" dirty="0" smtClean="0">
                <a:latin typeface="宋体" pitchFamily="2" charset="-122"/>
              </a:rPr>
              <a:t>响应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20000" dirty="0" smtClean="0">
                <a:latin typeface="宋体" pitchFamily="2" charset="-122"/>
              </a:rPr>
              <a:t>CPU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zh-CN" altLang="en-US" b="1" baseline="-20000" dirty="0" smtClean="0">
                <a:latin typeface="宋体" pitchFamily="2" charset="-122"/>
              </a:rPr>
              <a:t>等待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      </a:t>
            </a:r>
            <a:r>
              <a:rPr lang="zh-CN" altLang="en-US" sz="2200" b="1" dirty="0" smtClean="0">
                <a:latin typeface="宋体" pitchFamily="2" charset="-122"/>
              </a:rPr>
              <a:t>其中，</a:t>
            </a:r>
            <a:r>
              <a:rPr lang="en-US" altLang="zh-CN" sz="2200" b="1" i="1" dirty="0" smtClean="0">
                <a:latin typeface="宋体" pitchFamily="2" charset="-122"/>
              </a:rPr>
              <a:t>T</a:t>
            </a:r>
            <a:r>
              <a:rPr lang="en-US" altLang="zh-CN" sz="2200" b="1" baseline="-20000" dirty="0" smtClean="0">
                <a:latin typeface="宋体" pitchFamily="2" charset="-122"/>
              </a:rPr>
              <a:t>CPU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i="1" dirty="0" smtClean="0">
                <a:latin typeface="宋体" pitchFamily="2" charset="-122"/>
              </a:rPr>
              <a:t>I</a:t>
            </a:r>
            <a:r>
              <a:rPr lang="en-US" altLang="zh-CN" sz="2200" b="1" i="1" baseline="-14000" dirty="0" smtClean="0">
                <a:latin typeface="宋体" pitchFamily="2" charset="-122"/>
              </a:rPr>
              <a:t>N</a:t>
            </a:r>
            <a:r>
              <a:rPr lang="en-US" altLang="zh-CN" sz="2200" b="1" dirty="0" smtClean="0">
                <a:latin typeface="宋体" pitchFamily="2" charset="-122"/>
              </a:rPr>
              <a:t>×CPI×</a:t>
            </a:r>
            <a:r>
              <a:rPr lang="en-US" altLang="zh-CN" sz="2200" b="1" i="1" dirty="0" smtClean="0">
                <a:latin typeface="宋体" pitchFamily="2" charset="-122"/>
              </a:rPr>
              <a:t>T</a:t>
            </a:r>
            <a:r>
              <a:rPr lang="en-US" altLang="zh-CN" sz="2200" b="1" baseline="-14000" dirty="0" smtClean="0">
                <a:latin typeface="宋体" pitchFamily="2" charset="-122"/>
              </a:rPr>
              <a:t>C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i="1" dirty="0" smtClean="0">
                <a:latin typeface="宋体" pitchFamily="2" charset="-122"/>
              </a:rPr>
              <a:t>T</a:t>
            </a:r>
            <a:r>
              <a:rPr lang="zh-CN" altLang="en-US" sz="2200" b="1" baseline="-20000" dirty="0" smtClean="0">
                <a:latin typeface="宋体" pitchFamily="2" charset="-122"/>
              </a:rPr>
              <a:t>等待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i="1" dirty="0" smtClean="0">
                <a:latin typeface="宋体" pitchFamily="2" charset="-122"/>
              </a:rPr>
              <a:t>T</a:t>
            </a:r>
            <a:r>
              <a:rPr lang="en-US" altLang="zh-CN" sz="2200" b="1" baseline="-18000" dirty="0" smtClean="0">
                <a:latin typeface="宋体" pitchFamily="2" charset="-122"/>
              </a:rPr>
              <a:t>I/O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en-US" altLang="zh-CN" sz="2200" b="1" i="1" dirty="0" smtClean="0">
                <a:latin typeface="宋体" pitchFamily="2" charset="-122"/>
              </a:rPr>
              <a:t>T</a:t>
            </a:r>
            <a:r>
              <a:rPr lang="en-US" altLang="zh-CN" sz="2200" b="1" baseline="-18000" dirty="0" smtClean="0">
                <a:latin typeface="宋体" pitchFamily="2" charset="-122"/>
              </a:rPr>
              <a:t>OS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en-US" altLang="zh-CN" sz="2200" b="1" dirty="0" smtClean="0">
                <a:latin typeface="宋体" pitchFamily="2" charset="-122"/>
              </a:rPr>
              <a:t>…</a:t>
            </a:r>
          </a:p>
        </p:txBody>
      </p:sp>
      <p:graphicFrame>
        <p:nvGraphicFramePr>
          <p:cNvPr id="12" name="Group 1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900881"/>
              </p:ext>
            </p:extLst>
          </p:nvPr>
        </p:nvGraphicFramePr>
        <p:xfrm>
          <a:off x="1403648" y="4221088"/>
          <a:ext cx="6056907" cy="1568552"/>
        </p:xfrm>
        <a:graphic>
          <a:graphicData uri="http://schemas.openxmlformats.org/drawingml/2006/table">
            <a:tbl>
              <a:tblPr/>
              <a:tblGrid>
                <a:gridCol w="2456507"/>
                <a:gridCol w="864096"/>
                <a:gridCol w="648072"/>
                <a:gridCol w="648072"/>
                <a:gridCol w="648072"/>
                <a:gridCol w="792088"/>
              </a:tblGrid>
              <a:tr h="437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性能因子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系统属性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  <a:r>
                        <a:rPr kumimoji="1" lang="en-US" altLang="zh-CN" sz="18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k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T</a:t>
                      </a:r>
                      <a:r>
                        <a:rPr kumimoji="1" lang="en-US" altLang="zh-CN" sz="18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指令系统</a:t>
                      </a: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编译技术</a:t>
                      </a: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PE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实现与控制技术</a:t>
                      </a: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Cache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和内存层次结构</a:t>
                      </a: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Text Box 160"/>
          <p:cNvSpPr txBox="1">
            <a:spLocks noChangeArrowheads="1"/>
          </p:cNvSpPr>
          <p:nvPr/>
        </p:nvSpPr>
        <p:spPr bwMode="auto">
          <a:xfrm>
            <a:off x="228600" y="5805264"/>
            <a:ext cx="873601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特点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可反映软硬件的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总体性能</a:t>
            </a:r>
            <a:r>
              <a:rPr lang="zh-CN" altLang="en-US" b="1" dirty="0">
                <a:latin typeface="宋体" pitchFamily="2" charset="-122"/>
              </a:rPr>
              <a:t>，但不易</a:t>
            </a:r>
            <a:r>
              <a:rPr lang="zh-CN" altLang="en-US" b="1" dirty="0" smtClean="0">
                <a:latin typeface="宋体" pitchFamily="2" charset="-122"/>
              </a:rPr>
              <a:t>测量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可能</a:t>
            </a:r>
            <a:r>
              <a:rPr lang="zh-CN" altLang="en-US" sz="1800" b="1" dirty="0">
                <a:latin typeface="宋体" pitchFamily="2" charset="-122"/>
              </a:rPr>
              <a:t>每次不同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4" name="Text Box 161"/>
          <p:cNvSpPr txBox="1">
            <a:spLocks noChangeArrowheads="1"/>
          </p:cNvSpPr>
          <p:nvPr/>
        </p:nvSpPr>
        <p:spPr bwMode="auto">
          <a:xfrm>
            <a:off x="228600" y="3297758"/>
            <a:ext cx="873601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影响</a:t>
            </a:r>
            <a:r>
              <a:rPr lang="en-US" altLang="zh-CN" b="1" i="1" dirty="0" smtClean="0">
                <a:solidFill>
                  <a:srgbClr val="C00000"/>
                </a:solidFill>
                <a:latin typeface="宋体" pitchFamily="2" charset="-122"/>
              </a:rPr>
              <a:t>T</a:t>
            </a:r>
            <a:r>
              <a:rPr lang="en-US" altLang="zh-CN" b="1" baseline="-18000" dirty="0" smtClean="0">
                <a:solidFill>
                  <a:srgbClr val="C00000"/>
                </a:solidFill>
                <a:latin typeface="宋体" pitchFamily="2" charset="-122"/>
              </a:rPr>
              <a:t>CPU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的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因素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20000" dirty="0" smtClean="0">
                <a:latin typeface="宋体" pitchFamily="2" charset="-122"/>
              </a:rPr>
              <a:t>CPU 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i="1" dirty="0">
                <a:latin typeface="宋体" pitchFamily="2" charset="-122"/>
              </a:rPr>
              <a:t>I</a:t>
            </a:r>
            <a:r>
              <a:rPr lang="en-US" altLang="zh-CN" b="1" baseline="-14000" dirty="0">
                <a:latin typeface="宋体" pitchFamily="2" charset="-122"/>
              </a:rPr>
              <a:t>N</a:t>
            </a:r>
            <a:r>
              <a:rPr lang="en-US" altLang="zh-CN" b="1" dirty="0">
                <a:latin typeface="宋体" pitchFamily="2" charset="-122"/>
              </a:rPr>
              <a:t>×CPI×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en-US" altLang="zh-CN" b="1" baseline="-14000" dirty="0">
                <a:latin typeface="宋体" pitchFamily="2" charset="-122"/>
              </a:rPr>
              <a:t>C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i="1" dirty="0">
                <a:latin typeface="宋体" pitchFamily="2" charset="-122"/>
              </a:rPr>
              <a:t>I</a:t>
            </a:r>
            <a:r>
              <a:rPr lang="en-US" altLang="zh-CN" b="1" baseline="-14000" dirty="0">
                <a:latin typeface="宋体" pitchFamily="2" charset="-122"/>
              </a:rPr>
              <a:t>N</a:t>
            </a:r>
            <a:r>
              <a:rPr lang="en-US" altLang="zh-CN" b="1" dirty="0">
                <a:latin typeface="宋体" pitchFamily="2" charset="-122"/>
              </a:rPr>
              <a:t>×(p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en-US" altLang="zh-CN" b="1" dirty="0" err="1">
                <a:latin typeface="宋体" pitchFamily="2" charset="-122"/>
              </a:rPr>
              <a:t>m×k</a:t>
            </a:r>
            <a:r>
              <a:rPr lang="en-US" altLang="zh-CN" b="1" dirty="0">
                <a:latin typeface="宋体" pitchFamily="2" charset="-122"/>
              </a:rPr>
              <a:t>)×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en-US" altLang="zh-CN" b="1" baseline="-14000" dirty="0">
                <a:latin typeface="宋体" pitchFamily="2" charset="-122"/>
              </a:rPr>
              <a:t>C</a:t>
            </a:r>
          </a:p>
          <a:p>
            <a:pPr algn="l">
              <a:lnSpc>
                <a:spcPct val="125000"/>
              </a:lnSpc>
            </a:pPr>
            <a:r>
              <a:rPr lang="en-US" altLang="zh-CN" dirty="0">
                <a:latin typeface="宋体" pitchFamily="2" charset="-122"/>
              </a:rPr>
              <a:t>      </a:t>
            </a:r>
            <a:r>
              <a:rPr lang="en-US" altLang="zh-CN" dirty="0" smtClean="0">
                <a:latin typeface="宋体" pitchFamily="2" charset="-122"/>
              </a:rPr>
              <a:t>     </a:t>
            </a:r>
            <a:r>
              <a:rPr lang="zh-CN" altLang="en-US" sz="2000" b="1" dirty="0" smtClean="0">
                <a:latin typeface="宋体" pitchFamily="2" charset="-122"/>
              </a:rPr>
              <a:t>其中，</a:t>
            </a:r>
            <a:r>
              <a:rPr lang="en-US" altLang="zh-CN" sz="2000" b="1" dirty="0" smtClean="0">
                <a:latin typeface="宋体" pitchFamily="2" charset="-122"/>
              </a:rPr>
              <a:t>p</a:t>
            </a:r>
            <a:r>
              <a:rPr lang="en-US" altLang="zh-CN" sz="2000" b="1" dirty="0">
                <a:latin typeface="宋体" pitchFamily="2" charset="-122"/>
              </a:rPr>
              <a:t>—</a:t>
            </a:r>
            <a:r>
              <a:rPr lang="zh-CN" altLang="en-US" sz="2000" b="1" dirty="0" smtClean="0">
                <a:latin typeface="宋体" pitchFamily="2" charset="-122"/>
              </a:rPr>
              <a:t>处理时延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指令，</a:t>
            </a:r>
            <a:r>
              <a:rPr lang="en-US" altLang="zh-CN" sz="2000" b="1" dirty="0">
                <a:latin typeface="宋体" pitchFamily="2" charset="-122"/>
              </a:rPr>
              <a:t>m—</a:t>
            </a:r>
            <a:r>
              <a:rPr lang="zh-CN" altLang="en-US" sz="2000" b="1" dirty="0">
                <a:latin typeface="宋体" pitchFamily="2" charset="-122"/>
              </a:rPr>
              <a:t>访存次数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指令，</a:t>
            </a:r>
            <a:r>
              <a:rPr lang="en-US" altLang="zh-CN" sz="2000" b="1" dirty="0">
                <a:latin typeface="宋体" pitchFamily="2" charset="-122"/>
              </a:rPr>
              <a:t>k—</a:t>
            </a:r>
            <a:r>
              <a:rPr lang="zh-CN" altLang="en-US" sz="2000" b="1" dirty="0">
                <a:latin typeface="宋体" pitchFamily="2" charset="-122"/>
              </a:rPr>
              <a:t>访存时延</a:t>
            </a:r>
          </a:p>
        </p:txBody>
      </p:sp>
      <p:sp>
        <p:nvSpPr>
          <p:cNvPr id="15" name="AutoShape 338"/>
          <p:cNvSpPr>
            <a:spLocks/>
          </p:cNvSpPr>
          <p:nvPr/>
        </p:nvSpPr>
        <p:spPr bwMode="auto">
          <a:xfrm>
            <a:off x="6660232" y="2169962"/>
            <a:ext cx="2232123" cy="288000"/>
          </a:xfrm>
          <a:prstGeom prst="borderCallout2">
            <a:avLst>
              <a:gd name="adj1" fmla="val 51268"/>
              <a:gd name="adj2" fmla="val -290"/>
              <a:gd name="adj3" fmla="val 50567"/>
              <a:gd name="adj4" fmla="val -7625"/>
              <a:gd name="adj5" fmla="val 283637"/>
              <a:gd name="adj6" fmla="val -16501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 anchorCtr="0"/>
          <a:lstStyle/>
          <a:p>
            <a:pPr lvl="0" algn="ctr"/>
            <a:r>
              <a:rPr lang="zh-CN" altLang="en-US" sz="1800" b="1" dirty="0" smtClean="0">
                <a:latin typeface="宋体" pitchFamily="2" charset="-122"/>
              </a:rPr>
              <a:t>外存</a:t>
            </a:r>
            <a:r>
              <a:rPr lang="en-US" altLang="zh-CN" sz="1800" b="1" dirty="0" smtClean="0">
                <a:latin typeface="宋体" pitchFamily="2" charset="-122"/>
              </a:rPr>
              <a:t>-</a:t>
            </a:r>
            <a:r>
              <a:rPr lang="zh-CN" altLang="en-US" sz="1800" b="1" dirty="0" smtClean="0">
                <a:latin typeface="宋体" pitchFamily="2" charset="-122"/>
              </a:rPr>
              <a:t>主存间</a:t>
            </a:r>
            <a:r>
              <a:rPr lang="en-US" altLang="zh-CN" sz="1800" b="1" dirty="0" smtClean="0">
                <a:latin typeface="宋体" pitchFamily="2" charset="-122"/>
              </a:rPr>
              <a:t>I/O</a:t>
            </a:r>
            <a:r>
              <a:rPr lang="zh-CN" altLang="en-US" sz="1800" b="1" dirty="0">
                <a:latin typeface="宋体" pitchFamily="2" charset="-122"/>
              </a:rPr>
              <a:t>时间</a:t>
            </a:r>
            <a:endParaRPr lang="zh-CN" altLang="en-US" sz="1800" dirty="0">
              <a:solidFill>
                <a:srgbClr val="000000"/>
              </a:solidFill>
            </a:endParaRPr>
          </a:p>
        </p:txBody>
      </p:sp>
      <p:sp>
        <p:nvSpPr>
          <p:cNvPr id="16" name="Text Box 526"/>
          <p:cNvSpPr txBox="1">
            <a:spLocks noChangeArrowheads="1"/>
          </p:cNvSpPr>
          <p:nvPr/>
        </p:nvSpPr>
        <p:spPr bwMode="auto">
          <a:xfrm>
            <a:off x="179512" y="908720"/>
            <a:ext cx="87852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200" b="1" u="none" dirty="0">
                <a:solidFill>
                  <a:srgbClr val="FF3399"/>
                </a:solidFill>
                <a:latin typeface="+mn-ea"/>
                <a:ea typeface="+mn-ea"/>
              </a:rPr>
              <a:t> </a:t>
            </a:r>
            <a:r>
              <a:rPr lang="en-US" altLang="zh-CN" sz="2200" b="1" u="none" dirty="0" smtClean="0">
                <a:solidFill>
                  <a:srgbClr val="FF3399"/>
                </a:solidFill>
                <a:latin typeface="+mn-ea"/>
                <a:ea typeface="+mn-ea"/>
              </a:rPr>
              <a:t>※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  <a:ea typeface="+mn-ea"/>
              </a:rPr>
              <a:t>主要</a:t>
            </a:r>
            <a:r>
              <a:rPr lang="zh-CN" altLang="en-US" sz="2200" b="1" u="none" dirty="0" smtClean="0">
                <a:solidFill>
                  <a:srgbClr val="FF3399"/>
                </a:solidFill>
                <a:latin typeface="+mn-ea"/>
                <a:ea typeface="+mn-ea"/>
              </a:rPr>
              <a:t>内容：</a:t>
            </a:r>
            <a:r>
              <a:rPr lang="zh-CN" altLang="en-US" sz="2200" b="1" u="none" dirty="0" smtClean="0">
                <a:latin typeface="+mn-ea"/>
                <a:ea typeface="+mn-ea"/>
              </a:rPr>
              <a:t>性能指标、性能评测，成本与价格</a:t>
            </a:r>
            <a:endParaRPr lang="en-US" altLang="zh-CN" sz="2200" b="1" u="none" dirty="0" smtClean="0">
              <a:latin typeface="+mn-ea"/>
              <a:ea typeface="+mn-ea"/>
            </a:endParaRPr>
          </a:p>
        </p:txBody>
      </p:sp>
      <p:sp>
        <p:nvSpPr>
          <p:cNvPr id="17" name="Text Box 66"/>
          <p:cNvSpPr txBox="1">
            <a:spLocks noChangeArrowheads="1"/>
          </p:cNvSpPr>
          <p:nvPr/>
        </p:nvSpPr>
        <p:spPr bwMode="auto">
          <a:xfrm>
            <a:off x="4148187" y="4653136"/>
            <a:ext cx="3096344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noAutofit/>
          </a:bodyPr>
          <a:lstStyle/>
          <a:p>
            <a:pPr>
              <a:lnSpc>
                <a:spcPct val="105000"/>
              </a:lnSpc>
            </a:pPr>
            <a:r>
              <a:rPr lang="zh-CN" altLang="en-US" sz="1800" b="1" dirty="0" smtClean="0">
                <a:latin typeface="宋体" pitchFamily="2" charset="-122"/>
              </a:rPr>
              <a:t>√    √</a:t>
            </a:r>
            <a:endParaRPr lang="en-US" altLang="zh-CN" sz="1800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1800" b="1" dirty="0">
                <a:latin typeface="宋体" pitchFamily="2" charset="-122"/>
              </a:rPr>
              <a:t>√    </a:t>
            </a:r>
            <a:r>
              <a:rPr lang="zh-CN" altLang="en-US" sz="1800" b="1" dirty="0" smtClean="0">
                <a:latin typeface="宋体" pitchFamily="2" charset="-122"/>
              </a:rPr>
              <a:t>√    √</a:t>
            </a:r>
            <a:endParaRPr lang="en-US" altLang="zh-CN" sz="1800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1800" b="1" dirty="0">
                <a:latin typeface="宋体" pitchFamily="2" charset="-122"/>
              </a:rPr>
              <a:t> </a:t>
            </a:r>
            <a:r>
              <a:rPr lang="en-US" altLang="zh-CN" sz="1800" b="1" dirty="0" smtClean="0">
                <a:latin typeface="宋体" pitchFamily="2" charset="-122"/>
              </a:rPr>
              <a:t> </a:t>
            </a:r>
            <a:r>
              <a:rPr lang="zh-CN" altLang="en-US" sz="1800" b="1" dirty="0" smtClean="0">
                <a:latin typeface="宋体" pitchFamily="2" charset="-122"/>
              </a:rPr>
              <a:t>    √                √</a:t>
            </a:r>
            <a:endParaRPr lang="en-US" altLang="zh-CN" sz="1800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1800" b="1" dirty="0">
                <a:latin typeface="宋体" pitchFamily="2" charset="-122"/>
              </a:rPr>
              <a:t> </a:t>
            </a:r>
            <a:r>
              <a:rPr lang="en-US" altLang="zh-CN" sz="1800" b="1" dirty="0" smtClean="0">
                <a:latin typeface="宋体" pitchFamily="2" charset="-122"/>
              </a:rPr>
              <a:t>             </a:t>
            </a:r>
            <a:r>
              <a:rPr lang="zh-CN" altLang="en-US" sz="1800" b="1" dirty="0" smtClean="0">
                <a:latin typeface="宋体" pitchFamily="2" charset="-122"/>
              </a:rPr>
              <a:t>    √    √</a:t>
            </a:r>
            <a:endParaRPr lang="en-US" altLang="zh-CN" sz="1800" b="1" dirty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endParaRPr lang="en-US" altLang="zh-CN" sz="1800" b="1" dirty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endParaRPr lang="en-US" altLang="zh-CN" sz="1800" b="1" dirty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endParaRPr lang="en-US" altLang="zh-CN" sz="18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/>
      <p:bldP spid="14" grpId="0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3DEFE-77DD-4D3D-AD3F-1B70FE71A05F}" type="slidenum">
              <a:rPr lang="en-US" altLang="zh-CN" smtClean="0"/>
              <a:pPr/>
              <a:t>14</a:t>
            </a:fld>
            <a:endParaRPr lang="en-US" altLang="zh-CN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28600" y="405969"/>
            <a:ext cx="8736013" cy="143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、吞吐率</a:t>
            </a:r>
          </a:p>
          <a:p>
            <a:pPr marL="457200" indent="-457200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指</a:t>
            </a:r>
            <a:r>
              <a:rPr lang="zh-CN" altLang="en-US" b="1" dirty="0">
                <a:latin typeface="宋体" pitchFamily="2" charset="-122"/>
              </a:rPr>
              <a:t>单位时间内能够</a:t>
            </a:r>
            <a:r>
              <a:rPr lang="zh-CN" altLang="en-US" b="1" dirty="0" smtClean="0">
                <a:latin typeface="宋体" pitchFamily="2" charset="-122"/>
              </a:rPr>
              <a:t>处理的工作量，即</a:t>
            </a:r>
            <a:r>
              <a:rPr lang="en-US" altLang="zh-CN" b="1" i="1" dirty="0" smtClean="0">
                <a:latin typeface="宋体" pitchFamily="2" charset="-122"/>
              </a:rPr>
              <a:t>TP</a:t>
            </a:r>
            <a:r>
              <a:rPr lang="zh-CN" altLang="en-US" b="1" dirty="0" smtClean="0"/>
              <a:t> 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>
                <a:latin typeface="+mn-ea"/>
              </a:rPr>
              <a:t>(</a:t>
            </a:r>
            <a:r>
              <a:rPr lang="zh-CN" altLang="en-US" b="1" normalizeH="1" dirty="0">
                <a:latin typeface="+mn-lt"/>
              </a:rPr>
              <a:t>∑</a:t>
            </a:r>
            <a:r>
              <a:rPr lang="en-US" altLang="zh-CN" b="1" i="1" dirty="0">
                <a:latin typeface="+mn-ea"/>
              </a:rPr>
              <a:t>W</a:t>
            </a:r>
            <a:r>
              <a:rPr lang="en-US" altLang="zh-CN" b="1" i="1" baseline="-18000" dirty="0"/>
              <a:t>i</a:t>
            </a:r>
            <a:r>
              <a:rPr lang="en-US" altLang="zh-CN" b="1" dirty="0">
                <a:latin typeface="+mn-ea"/>
              </a:rPr>
              <a:t>)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en-US" altLang="zh-CN" b="1" i="1" dirty="0" err="1" smtClean="0">
                <a:latin typeface="宋体" pitchFamily="2" charset="-122"/>
              </a:rPr>
              <a:t>T</a:t>
            </a:r>
            <a:r>
              <a:rPr lang="en-US" altLang="zh-CN" b="1" i="1" baseline="-18000" dirty="0" err="1" smtClean="0">
                <a:latin typeface="+mn-lt"/>
              </a:rPr>
              <a:t>n</a:t>
            </a:r>
            <a:endParaRPr lang="zh-CN" altLang="en-US" b="1" i="1" baseline="-18000" dirty="0">
              <a:latin typeface="+mn-lt"/>
            </a:endParaRPr>
          </a:p>
          <a:p>
            <a:pPr marL="457200" lvl="0" indent="-457200">
              <a:lnSpc>
                <a:spcPct val="125000"/>
              </a:lnSpc>
            </a:pPr>
            <a:r>
              <a:rPr lang="en-US" altLang="zh-CN" sz="2200" b="1" dirty="0" smtClean="0"/>
              <a:t>                    </a:t>
            </a:r>
            <a:r>
              <a:rPr lang="zh-CN" altLang="en-US" sz="2200" b="1" dirty="0" smtClean="0"/>
              <a:t>其中，</a:t>
            </a:r>
            <a:r>
              <a:rPr lang="en-US" altLang="zh-CN" sz="2200" b="1" i="1" dirty="0">
                <a:latin typeface="+mn-ea"/>
              </a:rPr>
              <a:t>W</a:t>
            </a:r>
            <a:r>
              <a:rPr lang="en-US" altLang="zh-CN" sz="2200" b="1" i="1" baseline="-18000" dirty="0"/>
              <a:t>i</a:t>
            </a:r>
            <a:r>
              <a:rPr lang="en-US" altLang="zh-CN" sz="2200" b="1" dirty="0">
                <a:latin typeface="+mn-ea"/>
              </a:rPr>
              <a:t>—</a:t>
            </a:r>
            <a:r>
              <a:rPr lang="zh-CN" altLang="en-US" sz="2200" b="1" dirty="0" smtClean="0">
                <a:latin typeface="+mn-ea"/>
              </a:rPr>
              <a:t>任务</a:t>
            </a:r>
            <a:r>
              <a:rPr lang="en-US" altLang="zh-CN" sz="2200" b="1" i="1" dirty="0" err="1"/>
              <a:t>i</a:t>
            </a:r>
            <a:r>
              <a:rPr lang="zh-CN" altLang="en-US" sz="2200" b="1" dirty="0">
                <a:latin typeface="+mn-ea"/>
              </a:rPr>
              <a:t>的工作量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i="1" dirty="0" err="1">
                <a:latin typeface="+mn-ea"/>
              </a:rPr>
              <a:t>T</a:t>
            </a:r>
            <a:r>
              <a:rPr lang="en-US" altLang="zh-CN" sz="2200" b="1" i="1" baseline="-18000" dirty="0" err="1"/>
              <a:t>n</a:t>
            </a:r>
            <a:r>
              <a:rPr lang="en-US" altLang="zh-CN" sz="2200" b="1" dirty="0">
                <a:latin typeface="+mn-ea"/>
              </a:rPr>
              <a:t>—</a:t>
            </a:r>
            <a:r>
              <a:rPr lang="zh-CN" altLang="en-US" sz="2200" b="1" dirty="0">
                <a:latin typeface="+mn-ea"/>
              </a:rPr>
              <a:t>完成</a:t>
            </a:r>
            <a:r>
              <a:rPr lang="en-US" altLang="zh-CN" sz="2200" b="1" i="1" dirty="0"/>
              <a:t>n</a:t>
            </a:r>
            <a:r>
              <a:rPr lang="zh-CN" altLang="en-US" sz="2200" b="1" dirty="0">
                <a:latin typeface="+mn-ea"/>
              </a:rPr>
              <a:t>个任务的总</a:t>
            </a:r>
            <a:r>
              <a:rPr lang="zh-CN" altLang="en-US" sz="2200" b="1" dirty="0" smtClean="0">
                <a:latin typeface="+mn-ea"/>
              </a:rPr>
              <a:t>时间</a:t>
            </a:r>
            <a:r>
              <a:rPr lang="en-US" altLang="zh-CN" sz="2000" b="1" dirty="0" smtClean="0">
                <a:latin typeface="+mn-ea"/>
              </a:rPr>
              <a:t>                               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228600" y="1770057"/>
            <a:ext cx="758376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表示：</a:t>
            </a:r>
            <a:r>
              <a:rPr lang="zh-CN" altLang="en-US" b="1" dirty="0" smtClean="0">
                <a:latin typeface="宋体" pitchFamily="2" charset="-122"/>
              </a:rPr>
              <a:t>常用</a:t>
            </a:r>
            <a:r>
              <a:rPr lang="en-US" altLang="zh-CN" b="1" dirty="0" smtClean="0">
                <a:latin typeface="宋体" pitchFamily="2" charset="-122"/>
              </a:rPr>
              <a:t>MIPS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MFLOPS</a:t>
            </a:r>
            <a:r>
              <a:rPr lang="zh-CN" altLang="en-US" b="1" dirty="0" smtClean="0">
                <a:latin typeface="宋体" pitchFamily="2" charset="-122"/>
              </a:rPr>
              <a:t>代替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工作量的定义</a:t>
            </a:r>
            <a:r>
              <a:rPr lang="zh-CN" altLang="en-US" sz="2000" b="1" dirty="0">
                <a:latin typeface="宋体" pitchFamily="2" charset="-122"/>
              </a:rPr>
              <a:t>未能</a:t>
            </a:r>
            <a:r>
              <a:rPr lang="zh-CN" altLang="en-US" sz="2000" b="1" dirty="0" smtClean="0">
                <a:latin typeface="宋体" pitchFamily="2" charset="-122"/>
              </a:rPr>
              <a:t>统一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MIPS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(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每秒百万次指令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)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MFLOPS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(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每秒百万次浮点运算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)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</p:txBody>
      </p:sp>
      <p:graphicFrame>
        <p:nvGraphicFramePr>
          <p:cNvPr id="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0665930"/>
              </p:ext>
            </p:extLst>
          </p:nvPr>
        </p:nvGraphicFramePr>
        <p:xfrm>
          <a:off x="1800225" y="2753581"/>
          <a:ext cx="6272237" cy="744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68" name="公式" r:id="rId4" imgW="2374900" imgH="279400" progId="Equation.3">
                  <p:embed/>
                </p:oleObj>
              </mc:Choice>
              <mc:Fallback>
                <p:oleObj name="公式" r:id="rId4" imgW="2374900" imgH="279400" progId="Equation.3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2753581"/>
                        <a:ext cx="6272237" cy="7446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228600" y="3442537"/>
            <a:ext cx="86868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800080"/>
                </a:solidFill>
                <a:latin typeface="宋体" pitchFamily="2" charset="-122"/>
              </a:rPr>
              <a:t>        </a:t>
            </a:r>
            <a:r>
              <a:rPr lang="zh-CN" altLang="en-US" b="1" dirty="0" smtClean="0">
                <a:solidFill>
                  <a:srgbClr val="800080"/>
                </a:solidFill>
                <a:latin typeface="宋体" pitchFamily="2" charset="-122"/>
              </a:rPr>
              <a:t>缺点：</a:t>
            </a:r>
            <a:r>
              <a:rPr lang="zh-CN" altLang="en-US" b="1" dirty="0" smtClean="0">
                <a:latin typeface="宋体" pitchFamily="2" charset="-122"/>
              </a:rPr>
              <a:t>不能</a:t>
            </a:r>
            <a:r>
              <a:rPr lang="zh-CN" altLang="en-US" b="1" dirty="0">
                <a:latin typeface="宋体" pitchFamily="2" charset="-122"/>
              </a:rPr>
              <a:t>反映指令功能</a:t>
            </a:r>
            <a:r>
              <a:rPr lang="zh-CN" altLang="en-US" b="1" dirty="0" smtClean="0">
                <a:latin typeface="宋体" pitchFamily="2" charset="-122"/>
              </a:rPr>
              <a:t>强弱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→常用</a:t>
            </a:r>
            <a:r>
              <a:rPr lang="zh-CN" altLang="en-US" sz="2000" b="1" dirty="0">
                <a:latin typeface="宋体" pitchFamily="2" charset="-122"/>
              </a:rPr>
              <a:t>相对</a:t>
            </a:r>
            <a:r>
              <a:rPr lang="en-US" altLang="zh-CN" sz="2000" b="1" dirty="0" smtClean="0">
                <a:latin typeface="宋体" pitchFamily="2" charset="-122"/>
              </a:rPr>
              <a:t>MIPS</a:t>
            </a:r>
            <a:r>
              <a:rPr lang="zh-CN" altLang="en-US" sz="2000" b="1" dirty="0" smtClean="0">
                <a:latin typeface="宋体" pitchFamily="2" charset="-122"/>
              </a:rPr>
              <a:t>方法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graphicFrame>
        <p:nvGraphicFramePr>
          <p:cNvPr id="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6872634"/>
              </p:ext>
            </p:extLst>
          </p:nvPr>
        </p:nvGraphicFramePr>
        <p:xfrm>
          <a:off x="5206297" y="4002305"/>
          <a:ext cx="3686183" cy="722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69" name="公式" r:id="rId6" imgW="1371600" imgH="266700" progId="Equation.3">
                  <p:embed/>
                </p:oleObj>
              </mc:Choice>
              <mc:Fallback>
                <p:oleObj name="公式" r:id="rId6" imgW="1371600" imgH="266700" progId="Equation.3">
                  <p:embed/>
                  <p:pic>
                    <p:nvPicPr>
                      <p:cNvPr id="0" name="Picture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6297" y="4002305"/>
                        <a:ext cx="3686183" cy="7228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228600" y="4653136"/>
            <a:ext cx="86868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800080"/>
                </a:solidFill>
                <a:latin typeface="宋体" pitchFamily="2" charset="-122"/>
              </a:rPr>
              <a:t>        </a:t>
            </a:r>
            <a:r>
              <a:rPr lang="zh-CN" altLang="en-US" b="1" dirty="0" smtClean="0">
                <a:solidFill>
                  <a:srgbClr val="800080"/>
                </a:solidFill>
                <a:latin typeface="宋体" pitchFamily="2" charset="-122"/>
              </a:rPr>
              <a:t>缺点：</a:t>
            </a:r>
            <a:r>
              <a:rPr lang="zh-CN" altLang="en-US" b="1" dirty="0" smtClean="0">
                <a:latin typeface="宋体" pitchFamily="2" charset="-122"/>
              </a:rPr>
              <a:t>仅能</a:t>
            </a:r>
            <a:r>
              <a:rPr lang="zh-CN" altLang="en-US" b="1" dirty="0" smtClean="0"/>
              <a:t>反映</a:t>
            </a:r>
            <a:r>
              <a:rPr lang="zh-CN" altLang="en-US" b="1" dirty="0"/>
              <a:t>浮点操作</a:t>
            </a:r>
            <a:r>
              <a:rPr lang="zh-CN" altLang="en-US" b="1" dirty="0" smtClean="0"/>
              <a:t>能力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11" name="Text Box 55"/>
          <p:cNvSpPr txBox="1">
            <a:spLocks noChangeArrowheads="1"/>
          </p:cNvSpPr>
          <p:nvPr/>
        </p:nvSpPr>
        <p:spPr bwMode="auto">
          <a:xfrm>
            <a:off x="250825" y="5157192"/>
            <a:ext cx="8736013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特点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与</a:t>
            </a:r>
            <a:r>
              <a:rPr lang="en-US" altLang="zh-CN" b="1" dirty="0">
                <a:latin typeface="宋体" pitchFamily="2" charset="-122"/>
              </a:rPr>
              <a:t>I/O</a:t>
            </a:r>
            <a:r>
              <a:rPr lang="zh-CN" altLang="en-US" b="1" dirty="0" smtClean="0">
                <a:latin typeface="宋体" pitchFamily="2" charset="-122"/>
              </a:rPr>
              <a:t>软硬件、</a:t>
            </a:r>
            <a:r>
              <a:rPr lang="en-US" altLang="zh-CN" b="1" dirty="0" smtClean="0">
                <a:latin typeface="宋体" pitchFamily="2" charset="-122"/>
              </a:rPr>
              <a:t>OS</a:t>
            </a:r>
            <a:r>
              <a:rPr lang="zh-CN" altLang="en-US" b="1" dirty="0" smtClean="0">
                <a:latin typeface="宋体" pitchFamily="2" charset="-122"/>
              </a:rPr>
              <a:t>关系密切；</a:t>
            </a:r>
            <a:endParaRPr lang="zh-CN" altLang="en-US" b="1" dirty="0">
              <a:latin typeface="宋体" pitchFamily="2" charset="-122"/>
            </a:endParaRPr>
          </a:p>
          <a:p>
            <a:pPr marL="457200" indent="-457200" algn="l">
              <a:lnSpc>
                <a:spcPct val="125000"/>
              </a:lnSpc>
            </a:pP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能够反映</a:t>
            </a:r>
            <a:r>
              <a:rPr lang="zh-CN" altLang="en-US" b="1" u="sng" dirty="0">
                <a:latin typeface="宋体" pitchFamily="2" charset="-122"/>
              </a:rPr>
              <a:t>软硬件系统</a:t>
            </a:r>
            <a:r>
              <a:rPr lang="zh-CN" altLang="en-US" b="1" dirty="0">
                <a:latin typeface="宋体" pitchFamily="2" charset="-122"/>
              </a:rPr>
              <a:t>对</a:t>
            </a:r>
            <a:r>
              <a:rPr lang="zh-CN" altLang="en-US" b="1" dirty="0">
                <a:solidFill>
                  <a:srgbClr val="800080"/>
                </a:solidFill>
                <a:latin typeface="宋体" pitchFamily="2" charset="-122"/>
              </a:rPr>
              <a:t>多任务</a:t>
            </a:r>
            <a:r>
              <a:rPr lang="zh-CN" altLang="en-US" b="1" dirty="0">
                <a:latin typeface="宋体" pitchFamily="2" charset="-122"/>
              </a:rPr>
              <a:t>的响应能力</a:t>
            </a:r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3DEFE-77DD-4D3D-AD3F-1B70FE71A05F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28600" y="3356992"/>
            <a:ext cx="8303840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可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扩放性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指系统性能</a:t>
            </a:r>
            <a:r>
              <a:rPr lang="zh-CN" altLang="en-US" b="1" dirty="0">
                <a:latin typeface="宋体" pitchFamily="2" charset="-122"/>
              </a:rPr>
              <a:t>随处理机数</a:t>
            </a:r>
            <a:r>
              <a:rPr lang="en-US" altLang="zh-CN" b="1" i="1" dirty="0" smtClean="0">
                <a:latin typeface="+mn-lt"/>
              </a:rPr>
              <a:t>n</a:t>
            </a:r>
            <a:r>
              <a:rPr lang="zh-CN" altLang="en-US" b="1" dirty="0" smtClean="0">
                <a:latin typeface="宋体" pitchFamily="2" charset="-122"/>
              </a:rPr>
              <a:t>的增长比例，</a:t>
            </a:r>
            <a:r>
              <a:rPr lang="en-US" altLang="zh-CN" i="1" dirty="0" smtClean="0">
                <a:latin typeface="+mn-lt"/>
              </a:rPr>
              <a:t>Ψ</a:t>
            </a:r>
            <a:r>
              <a:rPr lang="en-US" altLang="zh-CN" dirty="0" smtClean="0">
                <a:latin typeface="+mn-lt"/>
              </a:rPr>
              <a:t>=</a:t>
            </a:r>
            <a:r>
              <a:rPr lang="en-US" altLang="zh-CN" i="1" dirty="0" smtClean="0">
                <a:latin typeface="+mn-lt"/>
              </a:rPr>
              <a:t>f </a:t>
            </a:r>
            <a:r>
              <a:rPr lang="en-US" altLang="zh-CN" dirty="0" smtClean="0">
                <a:latin typeface="+mn-lt"/>
              </a:rPr>
              <a:t>(</a:t>
            </a:r>
            <a:r>
              <a:rPr lang="en-US" altLang="zh-CN" i="1" dirty="0" smtClean="0">
                <a:latin typeface="+mn-lt"/>
              </a:rPr>
              <a:t>n</a:t>
            </a:r>
            <a:r>
              <a:rPr lang="en-US" altLang="zh-CN" dirty="0" smtClean="0">
                <a:latin typeface="+mn-lt"/>
              </a:rPr>
              <a:t>)</a:t>
            </a: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衡量方法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影响因素</a:t>
            </a:r>
            <a:r>
              <a:rPr lang="en-US" altLang="zh-CN" b="1" dirty="0">
                <a:solidFill>
                  <a:schemeClr val="accent2"/>
                </a:solidFill>
                <a:latin typeface="Times New Roman"/>
              </a:rPr>
              <a:t>—</a:t>
            </a:r>
            <a:endParaRPr lang="en-US" altLang="zh-CN" dirty="0">
              <a:latin typeface="+mn-lt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228600" y="394062"/>
            <a:ext cx="8725595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、加速比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</a:t>
            </a:r>
            <a:r>
              <a:rPr lang="zh-CN" altLang="en-US" b="1" dirty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指现行条件下执行速度相对</a:t>
            </a:r>
            <a:r>
              <a:rPr lang="zh-CN" altLang="en-US" b="1" dirty="0">
                <a:latin typeface="宋体" pitchFamily="2" charset="-122"/>
              </a:rPr>
              <a:t>于</a:t>
            </a:r>
            <a:r>
              <a:rPr lang="zh-CN" altLang="en-US" b="1" u="sng" dirty="0">
                <a:latin typeface="宋体" pitchFamily="2" charset="-122"/>
              </a:rPr>
              <a:t>基准</a:t>
            </a:r>
            <a:r>
              <a:rPr lang="zh-CN" altLang="en-US" b="1" u="sng" dirty="0" smtClean="0">
                <a:latin typeface="宋体" pitchFamily="2" charset="-122"/>
              </a:rPr>
              <a:t>条件</a:t>
            </a:r>
            <a:r>
              <a:rPr lang="zh-CN" altLang="en-US" b="1" dirty="0" smtClean="0">
                <a:latin typeface="宋体" pitchFamily="2" charset="-122"/>
              </a:rPr>
              <a:t>的比值，即</a:t>
            </a:r>
            <a:r>
              <a:rPr lang="en-US" altLang="zh-CN" b="1" i="1" dirty="0" smtClean="0">
                <a:latin typeface="宋体" pitchFamily="2" charset="-122"/>
              </a:rPr>
              <a:t>S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0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en-US" altLang="zh-CN" b="1" i="1" dirty="0" err="1" smtClean="0">
                <a:latin typeface="宋体" pitchFamily="2" charset="-122"/>
              </a:rPr>
              <a:t>T</a:t>
            </a:r>
            <a:r>
              <a:rPr lang="en-US" altLang="zh-CN" b="1" baseline="-18000" dirty="0" err="1" smtClean="0">
                <a:latin typeface="宋体" pitchFamily="2" charset="-122"/>
              </a:rPr>
              <a:t>n</a:t>
            </a:r>
            <a:r>
              <a:rPr lang="en-US" altLang="zh-CN" b="1" baseline="-18000" dirty="0" smtClean="0"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zh-CN" altLang="en-US" sz="2000" b="1" dirty="0" smtClean="0">
                <a:latin typeface="宋体" pitchFamily="2" charset="-122"/>
              </a:rPr>
              <a:t>            其中，基准条件</a:t>
            </a:r>
            <a:r>
              <a:rPr lang="en-US" altLang="zh-CN" sz="2000" b="1" dirty="0" smtClean="0">
                <a:latin typeface="宋体" pitchFamily="2" charset="-122"/>
              </a:rPr>
              <a:t>—</a:t>
            </a:r>
            <a:r>
              <a:rPr lang="zh-CN" altLang="en-US" sz="2000" b="1" dirty="0" smtClean="0">
                <a:latin typeface="宋体" pitchFamily="2" charset="-122"/>
              </a:rPr>
              <a:t>可以是单机系统、优化前系统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000" b="1" dirty="0">
                <a:latin typeface="宋体" pitchFamily="2" charset="-122"/>
              </a:rPr>
              <a:t> </a:t>
            </a:r>
            <a:r>
              <a:rPr lang="en-US" altLang="zh-CN" sz="2000" b="1" dirty="0" smtClean="0">
                <a:latin typeface="宋体" pitchFamily="2" charset="-122"/>
              </a:rPr>
              <a:t>      </a:t>
            </a:r>
            <a:r>
              <a:rPr lang="zh-CN" altLang="en-US" sz="2000" b="1" dirty="0" smtClean="0">
                <a:latin typeface="宋体" pitchFamily="2" charset="-122"/>
              </a:rPr>
              <a:t>例如，流水方式相对于串行方式，</a:t>
            </a:r>
            <a:r>
              <a:rPr lang="en-US" altLang="zh-CN" sz="2000" b="1" i="1" dirty="0" smtClean="0">
                <a:latin typeface="+mn-lt"/>
              </a:rPr>
              <a:t>S</a:t>
            </a:r>
            <a:r>
              <a:rPr lang="zh-CN" altLang="en-US" sz="2000" b="1" dirty="0" smtClean="0">
                <a:latin typeface="宋体" pitchFamily="2" charset="-122"/>
              </a:rPr>
              <a:t>＝</a:t>
            </a:r>
            <a:r>
              <a:rPr lang="en-US" altLang="zh-CN" sz="2000" b="1" dirty="0" smtClean="0">
                <a:latin typeface="宋体" pitchFamily="2" charset="-122"/>
              </a:rPr>
              <a:t>[</a:t>
            </a:r>
            <a:r>
              <a:rPr lang="en-US" altLang="zh-CN" sz="2000" b="1" i="1" dirty="0" err="1" smtClean="0"/>
              <a:t>n</a:t>
            </a:r>
            <a:r>
              <a:rPr lang="en-US" altLang="zh-CN" sz="2000" b="1" dirty="0" err="1" smtClean="0"/>
              <a:t>·</a:t>
            </a:r>
            <a:r>
              <a:rPr lang="en-US" altLang="zh-CN" sz="2000" b="1" i="1" dirty="0" err="1" smtClean="0"/>
              <a:t>mΔt</a:t>
            </a:r>
            <a:r>
              <a:rPr lang="en-US" altLang="zh-CN" sz="2000" b="1" dirty="0" smtClean="0">
                <a:latin typeface="宋体" pitchFamily="2" charset="-122"/>
              </a:rPr>
              <a:t>]/[</a:t>
            </a:r>
            <a:r>
              <a:rPr lang="en-US" altLang="zh-CN" sz="2000" b="1" i="1" dirty="0" err="1" smtClean="0"/>
              <a:t>mΔt</a:t>
            </a:r>
            <a:r>
              <a:rPr lang="zh-CN" altLang="en-US" sz="2000" b="1" dirty="0"/>
              <a:t>＋</a:t>
            </a:r>
            <a:r>
              <a:rPr lang="en-US" altLang="zh-CN" sz="2000" b="1" dirty="0"/>
              <a:t>(</a:t>
            </a:r>
            <a:r>
              <a:rPr lang="en-US" altLang="zh-CN" sz="2000" b="1" i="1" dirty="0"/>
              <a:t>n</a:t>
            </a:r>
            <a:r>
              <a:rPr lang="zh-CN" altLang="en-US" sz="2000" b="1" i="1" dirty="0"/>
              <a:t>－</a:t>
            </a:r>
            <a:r>
              <a:rPr lang="en-US" altLang="zh-CN" sz="2000" b="1" dirty="0" smtClean="0"/>
              <a:t>1)</a:t>
            </a:r>
            <a:r>
              <a:rPr lang="en-US" altLang="zh-CN" sz="2000" b="1" i="1" dirty="0" err="1" smtClean="0"/>
              <a:t>Δt</a:t>
            </a:r>
            <a:r>
              <a:rPr lang="en-US" altLang="zh-CN" sz="2000" b="1" dirty="0" smtClean="0">
                <a:latin typeface="宋体" pitchFamily="2" charset="-122"/>
              </a:rPr>
              <a:t>]</a:t>
            </a: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sz="2000" b="1" dirty="0" smtClean="0">
                <a:latin typeface="宋体" pitchFamily="2" charset="-122"/>
              </a:rPr>
              <a:t>       又如，多机系统相对于单机系统</a:t>
            </a:r>
            <a:r>
              <a:rPr lang="zh-CN" altLang="en-US" sz="2000" b="1" dirty="0">
                <a:latin typeface="宋体" pitchFamily="2" charset="-122"/>
              </a:rPr>
              <a:t>，</a:t>
            </a:r>
            <a:r>
              <a:rPr lang="en-US" altLang="zh-CN" sz="2000" b="1" i="1" dirty="0" smtClean="0"/>
              <a:t>S</a:t>
            </a:r>
            <a:r>
              <a:rPr lang="en-US" altLang="zh-CN" sz="2000" b="1" dirty="0" smtClean="0"/>
              <a:t>(</a:t>
            </a:r>
            <a:r>
              <a:rPr lang="en-US" altLang="zh-CN" sz="2000" b="1" i="1" dirty="0" err="1" smtClean="0"/>
              <a:t>p,n</a:t>
            </a:r>
            <a:r>
              <a:rPr lang="en-US" altLang="zh-CN" sz="2000" b="1" dirty="0" smtClean="0"/>
              <a:t>)</a:t>
            </a:r>
            <a:r>
              <a:rPr lang="zh-CN" altLang="en-US" sz="2000" b="1" dirty="0" smtClean="0">
                <a:latin typeface="宋体" pitchFamily="2" charset="-122"/>
              </a:rPr>
              <a:t>＝</a:t>
            </a:r>
            <a:r>
              <a:rPr lang="en-US" altLang="zh-CN" sz="2000" b="1" i="1" dirty="0" smtClean="0"/>
              <a:t>T</a:t>
            </a:r>
            <a:r>
              <a:rPr lang="en-US" altLang="zh-CN" sz="2000" b="1" dirty="0" smtClean="0"/>
              <a:t>(</a:t>
            </a:r>
            <a:r>
              <a:rPr lang="en-US" altLang="zh-CN" sz="2000" b="1" i="1" dirty="0" smtClean="0"/>
              <a:t>p,</a:t>
            </a:r>
            <a:r>
              <a:rPr lang="en-US" altLang="zh-CN" sz="2000" b="1" dirty="0" smtClean="0"/>
              <a:t>1</a:t>
            </a:r>
            <a:r>
              <a:rPr lang="en-US" altLang="zh-CN" sz="2000" b="1" dirty="0"/>
              <a:t>)</a:t>
            </a:r>
            <a:r>
              <a:rPr lang="en-US" altLang="zh-CN" sz="2000" b="1" dirty="0">
                <a:latin typeface="+mn-ea"/>
              </a:rPr>
              <a:t>/</a:t>
            </a:r>
            <a:r>
              <a:rPr lang="en-US" altLang="zh-CN" sz="2000" b="1" dirty="0"/>
              <a:t>[</a:t>
            </a:r>
            <a:r>
              <a:rPr lang="en-US" altLang="zh-CN" sz="2000" b="1" i="1" dirty="0"/>
              <a:t>T</a:t>
            </a:r>
            <a:r>
              <a:rPr lang="en-US" altLang="zh-CN" sz="2000" b="1" dirty="0"/>
              <a:t>(</a:t>
            </a:r>
            <a:r>
              <a:rPr lang="en-US" altLang="zh-CN" sz="2000" b="1" i="1" dirty="0" err="1"/>
              <a:t>p,n</a:t>
            </a:r>
            <a:r>
              <a:rPr lang="en-US" altLang="zh-CN" sz="2000" b="1" dirty="0" smtClean="0"/>
              <a:t>)+</a:t>
            </a:r>
            <a:r>
              <a:rPr lang="en-US" altLang="zh-CN" sz="2000" b="1" i="1" dirty="0" smtClean="0"/>
              <a:t>H</a:t>
            </a:r>
            <a:r>
              <a:rPr lang="en-US" altLang="zh-CN" sz="2000" b="1" dirty="0" smtClean="0"/>
              <a:t>(</a:t>
            </a:r>
            <a:r>
              <a:rPr lang="en-US" altLang="zh-CN" sz="2000" b="1" i="1" dirty="0" err="1" smtClean="0"/>
              <a:t>p,n</a:t>
            </a:r>
            <a:r>
              <a:rPr lang="en-US" altLang="zh-CN" sz="2000" b="1" dirty="0" smtClean="0"/>
              <a:t>)]</a:t>
            </a:r>
          </a:p>
          <a:p>
            <a:pPr>
              <a:lnSpc>
                <a:spcPct val="105000"/>
              </a:lnSpc>
            </a:pPr>
            <a:r>
              <a:rPr lang="en-US" altLang="zh-CN" sz="1800" b="1" dirty="0" smtClean="0"/>
              <a:t>                 </a:t>
            </a:r>
            <a:r>
              <a:rPr lang="zh-CN" altLang="en-US" sz="1800" b="1" dirty="0" smtClean="0">
                <a:latin typeface="宋体" pitchFamily="2" charset="-122"/>
              </a:rPr>
              <a:t>                         </a:t>
            </a:r>
            <a:r>
              <a:rPr lang="en-US" altLang="zh-CN" sz="1800" b="1" i="1" dirty="0" smtClean="0"/>
              <a:t>p</a:t>
            </a:r>
            <a:r>
              <a:rPr lang="en-US" altLang="zh-CN" sz="1800" b="1" dirty="0" smtClean="0">
                <a:latin typeface="宋体" pitchFamily="2" charset="-122"/>
              </a:rPr>
              <a:t>-</a:t>
            </a:r>
            <a:r>
              <a:rPr lang="en-US" altLang="zh-CN" sz="1800" b="1" dirty="0">
                <a:latin typeface="宋体" pitchFamily="2" charset="-122"/>
              </a:rPr>
              <a:t>-</a:t>
            </a:r>
            <a:r>
              <a:rPr lang="zh-CN" altLang="en-US" sz="1800" b="1" dirty="0">
                <a:latin typeface="宋体" pitchFamily="2" charset="-122"/>
              </a:rPr>
              <a:t>问题规模，</a:t>
            </a:r>
            <a:r>
              <a:rPr lang="en-US" altLang="zh-CN" sz="1800" b="1" i="1" dirty="0"/>
              <a:t>n</a:t>
            </a:r>
            <a:r>
              <a:rPr lang="en-US" altLang="zh-CN" sz="1800" b="1" i="1" dirty="0">
                <a:latin typeface="宋体" pitchFamily="2" charset="-122"/>
              </a:rPr>
              <a:t>--</a:t>
            </a:r>
            <a:r>
              <a:rPr lang="zh-CN" altLang="en-US" sz="1800" b="1" dirty="0">
                <a:latin typeface="宋体" pitchFamily="2" charset="-122"/>
              </a:rPr>
              <a:t>处理器数量</a:t>
            </a:r>
            <a:r>
              <a:rPr lang="zh-CN" altLang="en-US" sz="1800" b="1" dirty="0" smtClean="0">
                <a:latin typeface="宋体" pitchFamily="2" charset="-122"/>
              </a:rPr>
              <a:t>，</a:t>
            </a:r>
            <a:r>
              <a:rPr lang="en-US" altLang="zh-CN" sz="1800" b="1" i="1" dirty="0" smtClean="0"/>
              <a:t>H</a:t>
            </a:r>
            <a:r>
              <a:rPr lang="en-US" altLang="zh-CN" sz="1800" b="1" dirty="0" smtClean="0">
                <a:latin typeface="宋体" pitchFamily="2" charset="-122"/>
              </a:rPr>
              <a:t>-</a:t>
            </a:r>
            <a:r>
              <a:rPr lang="en-US" altLang="zh-CN" sz="1800" b="1" dirty="0">
                <a:latin typeface="宋体" pitchFamily="2" charset="-122"/>
              </a:rPr>
              <a:t>-</a:t>
            </a:r>
            <a:r>
              <a:rPr lang="zh-CN" altLang="en-US" sz="1800" b="1" dirty="0">
                <a:latin typeface="宋体" pitchFamily="2" charset="-122"/>
              </a:rPr>
              <a:t>通信</a:t>
            </a:r>
            <a:r>
              <a:rPr lang="zh-CN" altLang="en-US" sz="1800" b="1" dirty="0" smtClean="0">
                <a:latin typeface="宋体" pitchFamily="2" charset="-122"/>
              </a:rPr>
              <a:t>时间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251520" y="2852936"/>
            <a:ext cx="8702675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*特点：</a:t>
            </a:r>
            <a:r>
              <a:rPr lang="zh-CN" altLang="en-US" b="1" dirty="0" smtClean="0">
                <a:latin typeface="宋体" pitchFamily="2" charset="-122"/>
              </a:rPr>
              <a:t>对设计</a:t>
            </a:r>
            <a:r>
              <a:rPr lang="zh-CN" altLang="en-US" b="1" dirty="0">
                <a:latin typeface="宋体" pitchFamily="2" charset="-122"/>
              </a:rPr>
              <a:t>优化的</a:t>
            </a:r>
            <a:r>
              <a:rPr lang="zh-CN" altLang="en-US" b="1" dirty="0" smtClean="0">
                <a:latin typeface="宋体" pitchFamily="2" charset="-122"/>
              </a:rPr>
              <a:t>性能评价很重要</a:t>
            </a:r>
            <a:endParaRPr lang="zh-CN" altLang="en-US" sz="2000" dirty="0">
              <a:latin typeface="+mn-lt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604715" y="3857416"/>
            <a:ext cx="5927725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测量</a:t>
            </a:r>
            <a:r>
              <a:rPr lang="zh-CN" altLang="en-US" b="1" dirty="0">
                <a:latin typeface="宋体" pitchFamily="2" charset="-122"/>
              </a:rPr>
              <a:t>不同</a:t>
            </a:r>
            <a:r>
              <a:rPr lang="en-US" altLang="zh-CN" b="1" i="1" dirty="0">
                <a:latin typeface="+mn-lt"/>
              </a:rPr>
              <a:t>n</a:t>
            </a:r>
            <a:r>
              <a:rPr lang="zh-CN" altLang="en-US" b="1" dirty="0">
                <a:latin typeface="宋体" pitchFamily="2" charset="-122"/>
              </a:rPr>
              <a:t>时的加速比，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得到</a:t>
            </a:r>
            <a:r>
              <a:rPr lang="zh-CN" altLang="en-US" b="1" dirty="0">
                <a:latin typeface="宋体" pitchFamily="2" charset="-122"/>
              </a:rPr>
              <a:t>性能可扩放性</a:t>
            </a:r>
            <a:r>
              <a:rPr lang="zh-CN" altLang="en-US" b="1" dirty="0" smtClean="0">
                <a:latin typeface="宋体" pitchFamily="2" charset="-122"/>
              </a:rPr>
              <a:t>曲线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b="1" dirty="0"/>
              <a:t>结构、处理机数、问题规模、存储系统</a:t>
            </a:r>
            <a:r>
              <a:rPr lang="zh-CN" altLang="en-US" b="1" dirty="0" smtClean="0"/>
              <a:t>等</a:t>
            </a:r>
            <a:endParaRPr lang="zh-CN" altLang="en-US" b="1" dirty="0"/>
          </a:p>
        </p:txBody>
      </p:sp>
      <p:grpSp>
        <p:nvGrpSpPr>
          <p:cNvPr id="21" name="组合 20"/>
          <p:cNvGrpSpPr/>
          <p:nvPr/>
        </p:nvGrpSpPr>
        <p:grpSpPr>
          <a:xfrm>
            <a:off x="6156176" y="3868464"/>
            <a:ext cx="2324100" cy="928688"/>
            <a:chOff x="6443663" y="4487474"/>
            <a:chExt cx="2324100" cy="928688"/>
          </a:xfrm>
        </p:grpSpPr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6608763" y="5271699"/>
              <a:ext cx="17287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6608763" y="4733537"/>
              <a:ext cx="0" cy="5397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6500813" y="4487474"/>
              <a:ext cx="236538" cy="268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i="1" dirty="0">
                  <a:latin typeface="宋体" pitchFamily="2" charset="-122"/>
                </a:rPr>
                <a:t>S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8408988" y="5074849"/>
              <a:ext cx="236538" cy="268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en-US" altLang="zh-CN" sz="1800" b="1" i="1" dirty="0">
                  <a:latin typeface="+mn-lt"/>
                </a:rPr>
                <a:t>n</a:t>
              </a:r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6608763" y="4762112"/>
              <a:ext cx="1500188" cy="511175"/>
            </a:xfrm>
            <a:custGeom>
              <a:avLst/>
              <a:gdLst/>
              <a:ahLst/>
              <a:cxnLst>
                <a:cxn ang="0">
                  <a:pos x="0" y="322"/>
                </a:cxn>
                <a:cxn ang="0">
                  <a:pos x="129" y="222"/>
                </a:cxn>
                <a:cxn ang="0">
                  <a:pos x="255" y="132"/>
                </a:cxn>
                <a:cxn ang="0">
                  <a:pos x="405" y="66"/>
                </a:cxn>
                <a:cxn ang="0">
                  <a:pos x="573" y="24"/>
                </a:cxn>
                <a:cxn ang="0">
                  <a:pos x="783" y="0"/>
                </a:cxn>
                <a:cxn ang="0">
                  <a:pos x="945" y="0"/>
                </a:cxn>
              </a:cxnLst>
              <a:rect l="0" t="0" r="r" b="b"/>
              <a:pathLst>
                <a:path w="945" h="322">
                  <a:moveTo>
                    <a:pt x="0" y="322"/>
                  </a:moveTo>
                  <a:lnTo>
                    <a:pt x="129" y="222"/>
                  </a:lnTo>
                  <a:lnTo>
                    <a:pt x="255" y="132"/>
                  </a:lnTo>
                  <a:lnTo>
                    <a:pt x="405" y="66"/>
                  </a:lnTo>
                  <a:lnTo>
                    <a:pt x="573" y="24"/>
                  </a:lnTo>
                  <a:lnTo>
                    <a:pt x="783" y="0"/>
                  </a:lnTo>
                  <a:lnTo>
                    <a:pt x="945" y="0"/>
                  </a:ln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6443663" y="5147874"/>
              <a:ext cx="236538" cy="268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en-US" altLang="zh-CN" sz="1600" b="1">
                  <a:latin typeface="宋体" pitchFamily="2" charset="-122"/>
                </a:rPr>
                <a:t>1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8120063" y="4787512"/>
              <a:ext cx="6477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en-US" altLang="zh-CN" sz="1600" b="1">
                  <a:solidFill>
                    <a:srgbClr val="CC3300"/>
                  </a:solidFill>
                  <a:latin typeface="宋体" pitchFamily="2" charset="-122"/>
                </a:rPr>
                <a:t>B</a:t>
              </a:r>
              <a:r>
                <a:rPr lang="zh-CN" altLang="en-US" sz="1600" b="1">
                  <a:solidFill>
                    <a:srgbClr val="CC3300"/>
                  </a:solidFill>
                  <a:latin typeface="宋体" pitchFamily="2" charset="-122"/>
                </a:rPr>
                <a:t>系统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8120063" y="4571612"/>
              <a:ext cx="6477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en-US" altLang="zh-CN" sz="1600" b="1">
                  <a:solidFill>
                    <a:schemeClr val="accent2"/>
                  </a:solidFill>
                  <a:latin typeface="宋体" pitchFamily="2" charset="-122"/>
                </a:rPr>
                <a:t>A</a:t>
              </a:r>
              <a:r>
                <a:rPr lang="zh-CN" altLang="en-US" sz="1600" b="1">
                  <a:solidFill>
                    <a:schemeClr val="accent2"/>
                  </a:solidFill>
                  <a:latin typeface="宋体" pitchFamily="2" charset="-122"/>
                </a:rPr>
                <a:t>系统</a:t>
              </a:r>
            </a:p>
          </p:txBody>
        </p:sp>
        <p:sp>
          <p:nvSpPr>
            <p:cNvPr id="5" name="任意多边形 4"/>
            <p:cNvSpPr/>
            <p:nvPr/>
          </p:nvSpPr>
          <p:spPr bwMode="auto">
            <a:xfrm>
              <a:off x="6607629" y="4898571"/>
              <a:ext cx="1491342" cy="359229"/>
            </a:xfrm>
            <a:custGeom>
              <a:avLst/>
              <a:gdLst>
                <a:gd name="connsiteX0" fmla="*/ 0 w 1491342"/>
                <a:gd name="connsiteY0" fmla="*/ 359229 h 359229"/>
                <a:gd name="connsiteX1" fmla="*/ 130628 w 1491342"/>
                <a:gd name="connsiteY1" fmla="*/ 217715 h 359229"/>
                <a:gd name="connsiteX2" fmla="*/ 359228 w 1491342"/>
                <a:gd name="connsiteY2" fmla="*/ 119743 h 359229"/>
                <a:gd name="connsiteX3" fmla="*/ 658585 w 1491342"/>
                <a:gd name="connsiteY3" fmla="*/ 59872 h 359229"/>
                <a:gd name="connsiteX4" fmla="*/ 1006928 w 1491342"/>
                <a:gd name="connsiteY4" fmla="*/ 21772 h 359229"/>
                <a:gd name="connsiteX5" fmla="*/ 1355271 w 1491342"/>
                <a:gd name="connsiteY5" fmla="*/ 5443 h 359229"/>
                <a:gd name="connsiteX6" fmla="*/ 1491342 w 1491342"/>
                <a:gd name="connsiteY6" fmla="*/ 0 h 359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91342" h="359229">
                  <a:moveTo>
                    <a:pt x="0" y="359229"/>
                  </a:moveTo>
                  <a:cubicBezTo>
                    <a:pt x="35378" y="308429"/>
                    <a:pt x="70757" y="257629"/>
                    <a:pt x="130628" y="217715"/>
                  </a:cubicBezTo>
                  <a:cubicBezTo>
                    <a:pt x="190499" y="177801"/>
                    <a:pt x="271235" y="146050"/>
                    <a:pt x="359228" y="119743"/>
                  </a:cubicBezTo>
                  <a:cubicBezTo>
                    <a:pt x="447221" y="93436"/>
                    <a:pt x="550635" y="76200"/>
                    <a:pt x="658585" y="59872"/>
                  </a:cubicBezTo>
                  <a:cubicBezTo>
                    <a:pt x="766535" y="43544"/>
                    <a:pt x="890814" y="30843"/>
                    <a:pt x="1006928" y="21772"/>
                  </a:cubicBezTo>
                  <a:cubicBezTo>
                    <a:pt x="1123042" y="12701"/>
                    <a:pt x="1355271" y="5443"/>
                    <a:pt x="1355271" y="5443"/>
                  </a:cubicBezTo>
                  <a:lnTo>
                    <a:pt x="1491342" y="0"/>
                  </a:lnTo>
                </a:path>
              </a:pathLst>
            </a:custGeom>
            <a:noFill/>
            <a:ln w="952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25" name="Text Box 2"/>
          <p:cNvSpPr txBox="1">
            <a:spLocks noChangeArrowheads="1"/>
          </p:cNvSpPr>
          <p:nvPr/>
        </p:nvSpPr>
        <p:spPr bwMode="auto">
          <a:xfrm>
            <a:off x="189805" y="5273913"/>
            <a:ext cx="870267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4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、其他指标 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latin typeface="宋体" pitchFamily="2" charset="-122"/>
              </a:rPr>
              <a:t>效率，</a:t>
            </a:r>
            <a:r>
              <a:rPr lang="en-US" altLang="zh-CN" b="1" dirty="0" smtClean="0">
                <a:latin typeface="宋体" pitchFamily="2" charset="-122"/>
              </a:rPr>
              <a:t>RAS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可靠性</a:t>
            </a:r>
            <a:r>
              <a:rPr lang="en-US" altLang="zh-CN" sz="1800" b="1" dirty="0">
                <a:latin typeface="宋体" pitchFamily="2" charset="-122"/>
              </a:rPr>
              <a:t>/</a:t>
            </a:r>
            <a:r>
              <a:rPr lang="zh-CN" altLang="en-US" sz="1800" b="1" dirty="0">
                <a:latin typeface="宋体" pitchFamily="2" charset="-122"/>
              </a:rPr>
              <a:t>可用性</a:t>
            </a:r>
            <a:r>
              <a:rPr lang="en-US" altLang="zh-CN" sz="1800" b="1" dirty="0">
                <a:latin typeface="宋体" pitchFamily="2" charset="-122"/>
              </a:rPr>
              <a:t>/</a:t>
            </a:r>
            <a:r>
              <a:rPr lang="zh-CN" altLang="en-US" sz="1800" b="1" dirty="0">
                <a:latin typeface="宋体" pitchFamily="2" charset="-122"/>
              </a:rPr>
              <a:t>可维护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等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                 可用性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=MTTF/(MTTF+MTTR)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，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MTTF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为平均无故障时间，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MTTR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为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平均修复时间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4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3DEFE-77DD-4D3D-AD3F-1B70FE71A05F}" type="slidenum">
              <a:rPr lang="en-US" altLang="zh-CN" smtClean="0"/>
              <a:pPr/>
              <a:t>16</a:t>
            </a:fld>
            <a:endParaRPr lang="en-US" altLang="zh-CN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28600" y="447055"/>
            <a:ext cx="8686800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>
              <a:defRPr sz="2600" b="1">
                <a:solidFill>
                  <a:srgbClr val="FF3300"/>
                </a:solidFill>
                <a:ea typeface="黑体" pitchFamily="2" charset="-122"/>
              </a:defRPr>
            </a:lvl1pPr>
          </a:lstStyle>
          <a:p>
            <a:r>
              <a:rPr lang="zh-CN" altLang="en-US" sz="2400" dirty="0"/>
              <a:t>二、</a:t>
            </a:r>
            <a:r>
              <a:rPr lang="zh-CN" altLang="en-US" sz="2400" dirty="0" smtClean="0"/>
              <a:t>性能评测</a:t>
            </a:r>
            <a:endParaRPr lang="zh-CN" altLang="en-US" sz="2400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28600" y="1382386"/>
            <a:ext cx="86868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、基准测试程序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测试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程序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种类：</a:t>
            </a:r>
            <a:endParaRPr lang="en-US" altLang="zh-CN" b="1" dirty="0" smtClean="0">
              <a:latin typeface="宋体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530471"/>
              </p:ext>
            </p:extLst>
          </p:nvPr>
        </p:nvGraphicFramePr>
        <p:xfrm>
          <a:off x="1043609" y="2355658"/>
          <a:ext cx="7776863" cy="188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199"/>
                <a:gridCol w="3672408"/>
                <a:gridCol w="1296144"/>
                <a:gridCol w="10081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程序类型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程序内容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测试目标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可信度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核心程序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latin typeface="宋体" pitchFamily="2" charset="-122"/>
                        </a:rPr>
                        <a:t>真实程序中的关键代码段</a:t>
                      </a:r>
                      <a:endParaRPr lang="en-US" altLang="zh-CN" sz="2000" b="1" dirty="0" smtClean="0">
                        <a:latin typeface="宋体" pitchFamily="2" charset="-122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部件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低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小型测试程序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latin typeface="宋体" pitchFamily="2" charset="-122"/>
                        </a:rPr>
                        <a:t>几十行的代码段</a:t>
                      </a:r>
                      <a:endParaRPr lang="en-US" altLang="zh-CN" sz="2000" b="1" dirty="0" smtClean="0">
                        <a:latin typeface="宋体" pitchFamily="2" charset="-122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合成测试程序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latin typeface="宋体" pitchFamily="2" charset="-122"/>
                        </a:rPr>
                        <a:t>模拟实际应用特征</a:t>
                      </a:r>
                      <a:r>
                        <a:rPr lang="zh-CN" altLang="en-US" sz="2000" b="1" baseline="0" dirty="0" smtClean="0">
                          <a:latin typeface="宋体" pitchFamily="2" charset="-122"/>
                        </a:rPr>
                        <a:t>的程序</a:t>
                      </a:r>
                      <a:endParaRPr lang="zh-CN" altLang="en-US" sz="20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系统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真实的程序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latin typeface="宋体" pitchFamily="2" charset="-122"/>
                        </a:rPr>
                        <a:t>测试各方面性能的程序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系统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高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28600" y="4276090"/>
            <a:ext cx="870111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基准测试程序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latin typeface="宋体" pitchFamily="2" charset="-122"/>
              </a:rPr>
              <a:t>由多种真实程序组成的、得到行业认可的套件，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  </a:t>
            </a:r>
            <a:r>
              <a:rPr lang="zh-CN" altLang="en-US" b="1" dirty="0" smtClean="0">
                <a:latin typeface="宋体" pitchFamily="2" charset="-122"/>
              </a:rPr>
              <a:t>涉及多个方面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如</a:t>
            </a:r>
            <a:r>
              <a:rPr lang="en-US" altLang="zh-CN" sz="1800" b="1" dirty="0" smtClean="0">
                <a:latin typeface="宋体" pitchFamily="2" charset="-122"/>
              </a:rPr>
              <a:t>CPU/</a:t>
            </a:r>
            <a:r>
              <a:rPr lang="zh-CN" altLang="en-US" sz="1800" b="1" dirty="0" smtClean="0">
                <a:latin typeface="宋体" pitchFamily="2" charset="-122"/>
              </a:rPr>
              <a:t>图形</a:t>
            </a:r>
            <a:r>
              <a:rPr lang="en-US" altLang="zh-CN" sz="1800" b="1" dirty="0" smtClean="0">
                <a:latin typeface="宋体" pitchFamily="2" charset="-122"/>
              </a:rPr>
              <a:t>/IO)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800080"/>
                </a:solidFill>
                <a:latin typeface="宋体" pitchFamily="2" charset="-122"/>
              </a:rPr>
              <a:t>     例：</a:t>
            </a:r>
            <a:r>
              <a:rPr lang="en-US" altLang="zh-CN" b="1" dirty="0" smtClean="0">
                <a:latin typeface="宋体" pitchFamily="2" charset="-122"/>
              </a:rPr>
              <a:t>SPEC</a:t>
            </a:r>
            <a:r>
              <a:rPr lang="zh-CN" altLang="en-US" b="1" dirty="0" smtClean="0">
                <a:latin typeface="宋体" pitchFamily="2" charset="-122"/>
              </a:rPr>
              <a:t>基准测试程序集，可面向桌面系统、服务器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51520" y="930786"/>
            <a:ext cx="86868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需求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不同应用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如桌面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服务器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嵌入式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关注的性能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如</a:t>
            </a:r>
            <a:r>
              <a:rPr lang="en-US" altLang="zh-CN" sz="1800" b="1" dirty="0" smtClean="0">
                <a:latin typeface="宋体" pitchFamily="2" charset="-122"/>
              </a:rPr>
              <a:t>IO)</a:t>
            </a:r>
            <a:r>
              <a:rPr lang="zh-CN" altLang="en-US" b="1" dirty="0" smtClean="0">
                <a:latin typeface="宋体" pitchFamily="2" charset="-122"/>
              </a:rPr>
              <a:t>不同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0" name="AutoShape 17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37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3DEFE-77DD-4D3D-AD3F-1B70FE71A05F}" type="slidenum">
              <a:rPr lang="en-US" altLang="zh-CN" smtClean="0"/>
              <a:pPr/>
              <a:t>17</a:t>
            </a:fld>
            <a:endParaRPr lang="en-US" altLang="zh-CN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28600" y="367496"/>
            <a:ext cx="86868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、性能测试</a:t>
            </a: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需求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可面向设计中的系统、已实现的系统</a:t>
            </a:r>
            <a:endParaRPr lang="zh-CN" altLang="en-US" b="1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28600" y="1340768"/>
            <a:ext cx="86868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*模拟技术：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marL="1698625" indent="-1698625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方法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sng" dirty="0" smtClean="0">
                <a:latin typeface="宋体" pitchFamily="2" charset="-122"/>
              </a:rPr>
              <a:t>建立</a:t>
            </a:r>
            <a:r>
              <a:rPr lang="zh-CN" altLang="en-US" b="1" dirty="0" smtClean="0">
                <a:latin typeface="宋体" pitchFamily="2" charset="-122"/>
              </a:rPr>
              <a:t>模拟器，模拟系统模型、工作</a:t>
            </a:r>
            <a:r>
              <a:rPr lang="zh-CN" altLang="en-US" b="1" dirty="0">
                <a:latin typeface="宋体" pitchFamily="2" charset="-122"/>
              </a:rPr>
              <a:t>负载</a:t>
            </a:r>
            <a:r>
              <a:rPr lang="zh-CN" altLang="en-US" b="1" dirty="0" smtClean="0">
                <a:latin typeface="宋体" pitchFamily="2" charset="-122"/>
              </a:rPr>
              <a:t>模型；</a:t>
            </a:r>
            <a:endParaRPr lang="en-US" altLang="zh-CN" b="1" dirty="0" smtClean="0">
              <a:latin typeface="宋体" pitchFamily="2" charset="-122"/>
            </a:endParaRPr>
          </a:p>
          <a:p>
            <a:pPr marL="1698625" indent="-1698625"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 </a:t>
            </a:r>
            <a:r>
              <a:rPr lang="zh-CN" altLang="en-US" b="1" u="sng" dirty="0" smtClean="0">
                <a:latin typeface="宋体" pitchFamily="2" charset="-122"/>
              </a:rPr>
              <a:t>运行</a:t>
            </a:r>
            <a:r>
              <a:rPr lang="zh-CN" altLang="en-US" b="1" dirty="0" smtClean="0">
                <a:latin typeface="宋体" pitchFamily="2" charset="-122"/>
              </a:rPr>
              <a:t>测试程序，获得模拟的性能</a:t>
            </a:r>
            <a:endParaRPr lang="en-US" altLang="zh-CN" b="1" dirty="0" smtClean="0">
              <a:latin typeface="宋体" pitchFamily="2" charset="-122"/>
            </a:endParaRPr>
          </a:p>
          <a:p>
            <a:pPr marL="1698625" indent="-1698625" algn="l">
              <a:lnSpc>
                <a:spcPct val="125000"/>
              </a:lnSpc>
            </a:pPr>
            <a:r>
              <a:rPr lang="en-US" altLang="zh-CN" sz="2000" b="1" dirty="0">
                <a:latin typeface="宋体" pitchFamily="2" charset="-122"/>
              </a:rPr>
              <a:t> </a:t>
            </a:r>
            <a:r>
              <a:rPr lang="en-US" altLang="zh-CN" sz="2000" b="1" dirty="0" smtClean="0">
                <a:latin typeface="宋体" pitchFamily="2" charset="-122"/>
              </a:rPr>
              <a:t>            </a:t>
            </a:r>
            <a:r>
              <a:rPr lang="zh-CN" altLang="en-US" sz="2000" b="1" dirty="0" smtClean="0">
                <a:solidFill>
                  <a:srgbClr val="800080"/>
                </a:solidFill>
                <a:latin typeface="宋体" pitchFamily="2" charset="-122"/>
              </a:rPr>
              <a:t>如：</a:t>
            </a:r>
            <a:r>
              <a:rPr lang="en-US" altLang="zh-CN" sz="2000" b="1" dirty="0" smtClean="0">
                <a:latin typeface="宋体" pitchFamily="2" charset="-122"/>
              </a:rPr>
              <a:t>Cache</a:t>
            </a:r>
            <a:r>
              <a:rPr lang="zh-CN" altLang="en-US" sz="2000" b="1" dirty="0" smtClean="0">
                <a:latin typeface="宋体" pitchFamily="2" charset="-122"/>
              </a:rPr>
              <a:t>的</a:t>
            </a:r>
            <a:r>
              <a:rPr lang="en-US" altLang="zh-CN" sz="2000" b="1" dirty="0" smtClean="0">
                <a:latin typeface="宋体" pitchFamily="2" charset="-122"/>
              </a:rPr>
              <a:t>T</a:t>
            </a:r>
            <a:r>
              <a:rPr lang="en-US" altLang="zh-CN" sz="2000" b="1" baseline="-18000" dirty="0" smtClean="0">
                <a:latin typeface="宋体" pitchFamily="2" charset="-122"/>
              </a:rPr>
              <a:t>A</a:t>
            </a:r>
            <a:r>
              <a:rPr lang="en-US" altLang="zh-CN" sz="2000" b="1" dirty="0" smtClean="0">
                <a:latin typeface="宋体" pitchFamily="2" charset="-122"/>
              </a:rPr>
              <a:t>=T</a:t>
            </a:r>
            <a:r>
              <a:rPr lang="zh-CN" altLang="en-US" sz="2000" b="1" baseline="-18000" dirty="0">
                <a:latin typeface="宋体" pitchFamily="2" charset="-122"/>
              </a:rPr>
              <a:t>命中</a:t>
            </a:r>
            <a:r>
              <a:rPr lang="en-US" altLang="zh-CN" sz="2000" b="1" dirty="0" smtClean="0">
                <a:latin typeface="宋体" pitchFamily="2" charset="-122"/>
              </a:rPr>
              <a:t>+F</a:t>
            </a:r>
            <a:r>
              <a:rPr lang="zh-CN" altLang="en-US" sz="2000" b="1" dirty="0" smtClean="0">
                <a:latin typeface="宋体" pitchFamily="2" charset="-122"/>
              </a:rPr>
              <a:t>*</a:t>
            </a:r>
            <a:r>
              <a:rPr lang="en-US" altLang="zh-CN" sz="2000" b="1" dirty="0" smtClean="0">
                <a:latin typeface="宋体" pitchFamily="2" charset="-122"/>
              </a:rPr>
              <a:t>T</a:t>
            </a:r>
            <a:r>
              <a:rPr lang="zh-CN" altLang="en-US" sz="2000" b="1" baseline="-18000" dirty="0">
                <a:latin typeface="宋体" pitchFamily="2" charset="-122"/>
              </a:rPr>
              <a:t>缺失</a:t>
            </a:r>
            <a:r>
              <a:rPr lang="zh-CN" altLang="en-US" sz="2000" b="1" dirty="0" smtClean="0">
                <a:latin typeface="宋体" pitchFamily="2" charset="-122"/>
              </a:rPr>
              <a:t>，</a:t>
            </a:r>
            <a:r>
              <a:rPr lang="en-US" altLang="zh-CN" sz="2000" b="1" dirty="0" smtClean="0">
                <a:latin typeface="宋体" pitchFamily="2" charset="-122"/>
              </a:rPr>
              <a:t>T</a:t>
            </a:r>
            <a:r>
              <a:rPr lang="zh-CN" altLang="en-US" sz="2000" b="1" baseline="-18000" dirty="0">
                <a:latin typeface="宋体" pitchFamily="2" charset="-122"/>
              </a:rPr>
              <a:t>命中</a:t>
            </a:r>
            <a:r>
              <a:rPr lang="en-US" altLang="zh-CN" sz="2000" b="1" dirty="0" smtClean="0">
                <a:latin typeface="宋体" pitchFamily="2" charset="-122"/>
              </a:rPr>
              <a:t>=T</a:t>
            </a:r>
            <a:r>
              <a:rPr lang="zh-CN" altLang="en-US" sz="2000" b="1" baseline="-18000" dirty="0">
                <a:latin typeface="宋体" pitchFamily="2" charset="-122"/>
              </a:rPr>
              <a:t>取标记</a:t>
            </a:r>
            <a:r>
              <a:rPr lang="en-US" altLang="zh-CN" sz="2000" b="1" dirty="0" smtClean="0">
                <a:latin typeface="宋体" pitchFamily="2" charset="-122"/>
              </a:rPr>
              <a:t>+T</a:t>
            </a:r>
            <a:r>
              <a:rPr lang="zh-CN" altLang="en-US" sz="2000" b="1" baseline="-18000" dirty="0">
                <a:latin typeface="宋体" pitchFamily="2" charset="-122"/>
              </a:rPr>
              <a:t>比较</a:t>
            </a:r>
            <a:r>
              <a:rPr lang="en-US" altLang="zh-CN" sz="2000" b="1" dirty="0" smtClean="0">
                <a:latin typeface="宋体" pitchFamily="2" charset="-122"/>
              </a:rPr>
              <a:t>+T</a:t>
            </a:r>
            <a:r>
              <a:rPr lang="zh-CN" altLang="en-US" sz="2000" b="1" baseline="-18000" dirty="0">
                <a:latin typeface="宋体" pitchFamily="2" charset="-122"/>
              </a:rPr>
              <a:t>访问</a:t>
            </a:r>
            <a:r>
              <a:rPr lang="en-US" altLang="zh-CN" sz="2000" b="1" dirty="0" smtClean="0">
                <a:latin typeface="宋体" pitchFamily="2" charset="-122"/>
              </a:rPr>
              <a:t>+…</a:t>
            </a:r>
            <a:r>
              <a:rPr lang="zh-CN" altLang="en-US" sz="2000" b="1" dirty="0" smtClean="0">
                <a:latin typeface="宋体" pitchFamily="2" charset="-122"/>
              </a:rPr>
              <a:t>，</a:t>
            </a:r>
            <a:endParaRPr lang="en-US" altLang="zh-CN" sz="2000" b="1" dirty="0" smtClean="0">
              <a:latin typeface="宋体" pitchFamily="2" charset="-122"/>
            </a:endParaRPr>
          </a:p>
          <a:p>
            <a:pPr marL="1698625" indent="-1698625" algn="l">
              <a:lnSpc>
                <a:spcPct val="125000"/>
              </a:lnSpc>
            </a:pPr>
            <a:r>
              <a:rPr lang="en-US" altLang="zh-CN" sz="2000" b="1" dirty="0">
                <a:latin typeface="宋体" pitchFamily="2" charset="-122"/>
              </a:rPr>
              <a:t> </a:t>
            </a:r>
            <a:r>
              <a:rPr lang="en-US" altLang="zh-CN" sz="2000" b="1" dirty="0" smtClean="0">
                <a:latin typeface="宋体" pitchFamily="2" charset="-122"/>
              </a:rPr>
              <a:t>                </a:t>
            </a:r>
            <a:r>
              <a:rPr lang="zh-CN" altLang="en-US" sz="2000" b="1" dirty="0" smtClean="0">
                <a:latin typeface="宋体" pitchFamily="2" charset="-122"/>
              </a:rPr>
              <a:t>根据设计方案，给定每个参数的值，可计算出性能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特点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/>
              <a:t>可应用</a:t>
            </a:r>
            <a:r>
              <a:rPr lang="zh-CN" altLang="en-US" b="1" dirty="0"/>
              <a:t>于</a:t>
            </a:r>
            <a:r>
              <a:rPr lang="zh-CN" altLang="en-US" b="1" u="sng" dirty="0">
                <a:solidFill>
                  <a:srgbClr val="800080"/>
                </a:solidFill>
              </a:rPr>
              <a:t>设计中系统</a:t>
            </a:r>
            <a:r>
              <a:rPr lang="zh-CN" altLang="en-US" b="1" dirty="0"/>
              <a:t>的分析与</a:t>
            </a:r>
            <a:r>
              <a:rPr lang="zh-CN" altLang="en-US" b="1" dirty="0" smtClean="0"/>
              <a:t>评价</a:t>
            </a:r>
            <a:endParaRPr lang="en-US" altLang="zh-CN" b="1" dirty="0" smtClean="0"/>
          </a:p>
          <a:p>
            <a:pPr>
              <a:lnSpc>
                <a:spcPct val="125000"/>
              </a:lnSpc>
            </a:pPr>
            <a:r>
              <a:rPr lang="zh-CN" altLang="en-US" sz="2000" dirty="0" smtClean="0">
                <a:latin typeface="宋体" pitchFamily="2" charset="-122"/>
              </a:rPr>
              <a:t>                           └</a:t>
            </a:r>
            <a:r>
              <a:rPr lang="zh-CN" altLang="en-US" sz="2000" b="1" dirty="0" smtClean="0">
                <a:latin typeface="宋体" pitchFamily="2" charset="-122"/>
              </a:rPr>
              <a:t>←</a:t>
            </a:r>
            <a:r>
              <a:rPr lang="zh-CN" altLang="en-US" sz="2000" b="1" dirty="0">
                <a:latin typeface="宋体" pitchFamily="2" charset="-122"/>
              </a:rPr>
              <a:t>常用</a:t>
            </a:r>
            <a:r>
              <a:rPr lang="zh-CN" altLang="en-US" sz="2000" b="1" dirty="0">
                <a:solidFill>
                  <a:srgbClr val="C00000"/>
                </a:solidFill>
                <a:latin typeface="宋体" pitchFamily="2" charset="-122"/>
              </a:rPr>
              <a:t>分析技术</a:t>
            </a:r>
            <a:r>
              <a:rPr lang="zh-CN" altLang="en-US" sz="2000" b="1" dirty="0" smtClean="0">
                <a:latin typeface="宋体" pitchFamily="2" charset="-122"/>
              </a:rPr>
              <a:t>辅助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28600" y="4183920"/>
            <a:ext cx="86868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测量技术：</a:t>
            </a:r>
            <a:endParaRPr lang="zh-CN" altLang="en-US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方法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运行</a:t>
            </a:r>
            <a:r>
              <a:rPr lang="zh-CN" altLang="en-US" b="1" dirty="0" smtClean="0"/>
              <a:t>基准测试程序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多个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  <a:r>
              <a:rPr lang="zh-CN" altLang="en-US" b="1" dirty="0" smtClean="0"/>
              <a:t>，测量实际的性能</a:t>
            </a:r>
            <a:endParaRPr lang="en-US" altLang="zh-CN" b="1" dirty="0" smtClean="0"/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特点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zh-CN" altLang="en-US" b="1" dirty="0">
                <a:latin typeface="宋体" pitchFamily="2" charset="-122"/>
              </a:rPr>
              <a:t>只能</a:t>
            </a:r>
            <a:r>
              <a:rPr lang="zh-CN" altLang="en-US" b="1" dirty="0" smtClean="0">
                <a:latin typeface="宋体" pitchFamily="2" charset="-122"/>
              </a:rPr>
              <a:t>用于</a:t>
            </a:r>
            <a:r>
              <a:rPr lang="zh-CN" altLang="en-US" b="1" u="sng" dirty="0" smtClean="0">
                <a:solidFill>
                  <a:srgbClr val="800080"/>
                </a:solidFill>
                <a:latin typeface="宋体" pitchFamily="2" charset="-122"/>
              </a:rPr>
              <a:t>已实现系统</a:t>
            </a:r>
            <a:r>
              <a:rPr lang="zh-CN" altLang="en-US" b="1" dirty="0">
                <a:latin typeface="宋体" pitchFamily="2" charset="-122"/>
              </a:rPr>
              <a:t>的分析与评价</a:t>
            </a:r>
            <a:endParaRPr lang="en-US" altLang="zh-CN" b="1" dirty="0" smtClean="0"/>
          </a:p>
        </p:txBody>
      </p:sp>
      <p:sp>
        <p:nvSpPr>
          <p:cNvPr id="10" name="AutoShape 30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2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3DEFE-77DD-4D3D-AD3F-1B70FE71A05F}" type="slidenum">
              <a:rPr lang="en-US" altLang="zh-CN" smtClean="0"/>
              <a:pPr/>
              <a:t>18</a:t>
            </a:fld>
            <a:endParaRPr lang="en-US" altLang="zh-CN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28600" y="367496"/>
            <a:ext cx="86868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  <a:ea typeface="+mn-ea"/>
              </a:rPr>
              <a:t>、性能比较</a:t>
            </a:r>
            <a:endParaRPr lang="en-US" altLang="zh-CN" b="1" dirty="0" smtClean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目标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zh-CN" altLang="en-US" b="1" dirty="0" smtClean="0">
                <a:latin typeface="+mn-ea"/>
                <a:ea typeface="+mn-ea"/>
              </a:rPr>
              <a:t>执行多个测试程序后，得到归一化的结果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相对值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  <a:endParaRPr lang="zh-CN" altLang="en-US" b="1" dirty="0">
              <a:latin typeface="+mn-ea"/>
              <a:ea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37537"/>
              </p:ext>
            </p:extLst>
          </p:nvPr>
        </p:nvGraphicFramePr>
        <p:xfrm>
          <a:off x="1547664" y="1412776"/>
          <a:ext cx="583264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124"/>
                <a:gridCol w="1290228"/>
                <a:gridCol w="1224136"/>
                <a:gridCol w="14401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示例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计算机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计算机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</a:t>
                      </a:r>
                      <a:endParaRPr lang="zh-CN" altLang="en-US" sz="1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计算机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Z</a:t>
                      </a:r>
                      <a:endParaRPr lang="zh-CN" altLang="en-US" sz="1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执行程序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A(s)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执行程序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B(s)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28600" y="2659265"/>
            <a:ext cx="873588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*方法一：总执行时间</a:t>
            </a:r>
            <a:r>
              <a:rPr lang="zh-CN" altLang="en-US" b="1" dirty="0" smtClean="0">
                <a:latin typeface="+mn-ea"/>
                <a:ea typeface="+mn-ea"/>
              </a:rPr>
              <a:t>       </a:t>
            </a:r>
            <a:r>
              <a:rPr lang="en-US" altLang="zh-CN" sz="2000" b="1" dirty="0" smtClean="0">
                <a:latin typeface="+mn-ea"/>
                <a:ea typeface="+mn-ea"/>
              </a:rPr>
              <a:t>--</a:t>
            </a:r>
            <a:r>
              <a:rPr lang="zh-CN" altLang="en-US" sz="2000" b="1" dirty="0" smtClean="0">
                <a:latin typeface="+mn-ea"/>
                <a:ea typeface="+mn-ea"/>
              </a:rPr>
              <a:t>综合度量标准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 smtClean="0">
                <a:latin typeface="+mn-ea"/>
              </a:rPr>
              <a:t>       </a:t>
            </a:r>
            <a:r>
              <a:rPr lang="en-US" altLang="zh-CN" b="1" i="1" dirty="0" smtClean="0">
                <a:latin typeface="+mn-lt"/>
                <a:ea typeface="+mn-ea"/>
              </a:rPr>
              <a:t>S</a:t>
            </a:r>
            <a:r>
              <a:rPr lang="en-US" altLang="zh-CN" b="1" i="1" baseline="-18000" dirty="0" smtClean="0">
                <a:latin typeface="+mn-lt"/>
                <a:ea typeface="+mn-ea"/>
              </a:rPr>
              <a:t>n</a:t>
            </a:r>
            <a:r>
              <a:rPr lang="zh-CN" altLang="en-US" b="1" dirty="0" smtClean="0">
                <a:latin typeface="+mn-ea"/>
                <a:ea typeface="+mn-ea"/>
              </a:rPr>
              <a:t>＝∑</a:t>
            </a:r>
            <a:r>
              <a:rPr lang="en-US" altLang="zh-CN" b="1" i="1" dirty="0" err="1" smtClean="0">
                <a:latin typeface="+mn-lt"/>
                <a:ea typeface="+mn-ea"/>
              </a:rPr>
              <a:t>T</a:t>
            </a:r>
            <a:r>
              <a:rPr lang="en-US" altLang="zh-CN" b="1" i="1" baseline="-18000" dirty="0" err="1" smtClean="0">
                <a:latin typeface="+mn-lt"/>
                <a:ea typeface="+mn-ea"/>
              </a:rPr>
              <a:t>i</a:t>
            </a:r>
            <a:r>
              <a:rPr lang="en-US" altLang="zh-CN" b="1" dirty="0" smtClean="0">
                <a:latin typeface="+mn-ea"/>
                <a:ea typeface="+mn-ea"/>
              </a:rPr>
              <a:t> </a:t>
            </a:r>
            <a:r>
              <a:rPr lang="zh-CN" altLang="en-US" b="1" dirty="0" smtClean="0">
                <a:latin typeface="+mn-ea"/>
                <a:ea typeface="+mn-ea"/>
              </a:rPr>
              <a:t>或 </a:t>
            </a:r>
            <a:r>
              <a:rPr lang="en-US" altLang="zh-CN" b="1" i="1" dirty="0" smtClean="0">
                <a:latin typeface="+mn-lt"/>
                <a:ea typeface="+mn-ea"/>
              </a:rPr>
              <a:t>A</a:t>
            </a:r>
            <a:r>
              <a:rPr lang="en-US" altLang="zh-CN" b="1" i="1" baseline="-18000" dirty="0" smtClean="0"/>
              <a:t>n</a:t>
            </a:r>
            <a:r>
              <a:rPr lang="zh-CN" altLang="en-US" b="1" dirty="0">
                <a:latin typeface="+mn-ea"/>
              </a:rPr>
              <a:t>＝</a:t>
            </a:r>
            <a:r>
              <a:rPr lang="en-US" altLang="zh-CN" b="1" dirty="0" smtClean="0">
                <a:latin typeface="+mn-ea"/>
                <a:ea typeface="+mn-ea"/>
              </a:rPr>
              <a:t>(</a:t>
            </a:r>
            <a:r>
              <a:rPr lang="zh-CN" altLang="en-US" b="1" dirty="0">
                <a:latin typeface="+mn-ea"/>
              </a:rPr>
              <a:t>∑</a:t>
            </a:r>
            <a:r>
              <a:rPr lang="en-US" altLang="zh-CN" b="1" i="1" dirty="0" err="1">
                <a:latin typeface="+mn-lt"/>
              </a:rPr>
              <a:t>T</a:t>
            </a:r>
            <a:r>
              <a:rPr lang="en-US" altLang="zh-CN" b="1" i="1" baseline="-18000" dirty="0" err="1">
                <a:latin typeface="+mn-lt"/>
              </a:rPr>
              <a:t>i</a:t>
            </a:r>
            <a:r>
              <a:rPr lang="en-US" altLang="zh-CN" b="1" dirty="0" smtClean="0">
                <a:latin typeface="+mn-ea"/>
                <a:ea typeface="+mn-ea"/>
              </a:rPr>
              <a:t>)/</a:t>
            </a:r>
            <a:r>
              <a:rPr lang="en-US" altLang="zh-CN" b="1" i="1" dirty="0" smtClean="0">
                <a:latin typeface="+mn-lt"/>
                <a:ea typeface="+mn-ea"/>
              </a:rPr>
              <a:t>n</a:t>
            </a:r>
            <a:r>
              <a:rPr lang="zh-CN" altLang="en-US" b="1" dirty="0" smtClean="0">
                <a:latin typeface="+mn-ea"/>
                <a:ea typeface="+mn-ea"/>
              </a:rPr>
              <a:t>，</a:t>
            </a:r>
            <a:r>
              <a:rPr lang="zh-CN" altLang="en-US" sz="1800" b="1" dirty="0" smtClean="0">
                <a:latin typeface="+mn-ea"/>
                <a:ea typeface="+mn-ea"/>
              </a:rPr>
              <a:t>其中</a:t>
            </a:r>
            <a:r>
              <a:rPr lang="en-US" altLang="zh-CN" sz="1800" b="1" i="1" dirty="0" smtClean="0">
                <a:latin typeface="+mn-lt"/>
                <a:ea typeface="+mn-ea"/>
              </a:rPr>
              <a:t>n</a:t>
            </a:r>
            <a:r>
              <a:rPr lang="zh-CN" altLang="en-US" sz="1800" b="1" dirty="0" smtClean="0">
                <a:latin typeface="+mn-ea"/>
                <a:ea typeface="+mn-ea"/>
              </a:rPr>
              <a:t>是测试程序数，</a:t>
            </a:r>
            <a:r>
              <a:rPr lang="en-US" altLang="zh-CN" sz="1800" b="1" i="1" dirty="0" err="1">
                <a:latin typeface="+mn-lt"/>
                <a:ea typeface="+mn-ea"/>
              </a:rPr>
              <a:t>T</a:t>
            </a:r>
            <a:r>
              <a:rPr lang="en-US" altLang="zh-CN" sz="1800" b="1" i="1" baseline="-18000" dirty="0" err="1">
                <a:latin typeface="+mn-lt"/>
                <a:ea typeface="+mn-ea"/>
              </a:rPr>
              <a:t>i</a:t>
            </a:r>
            <a:r>
              <a:rPr lang="zh-CN" altLang="en-US" sz="1800" b="1" dirty="0" smtClean="0">
                <a:latin typeface="+mn-ea"/>
              </a:rPr>
              <a:t>为执行时间</a:t>
            </a:r>
            <a:endParaRPr lang="en-US" altLang="zh-CN" sz="1800" b="1" dirty="0" smtClean="0">
              <a:latin typeface="+mn-ea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</a:rPr>
              <a:t> </a:t>
            </a: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ea typeface="+mn-ea"/>
              </a:rPr>
              <a:t>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+mn-ea"/>
                <a:ea typeface="+mn-ea"/>
              </a:rPr>
              <a:t>存在问题</a:t>
            </a: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zh-CN" altLang="en-US" sz="2200" b="1" dirty="0">
                <a:latin typeface="+mn-ea"/>
                <a:ea typeface="+mn-ea"/>
              </a:rPr>
              <a:t>工作</a:t>
            </a:r>
            <a:r>
              <a:rPr lang="zh-CN" altLang="en-US" sz="2200" b="1" dirty="0" smtClean="0">
                <a:latin typeface="+mn-ea"/>
                <a:ea typeface="+mn-ea"/>
              </a:rPr>
              <a:t>负载中各程序</a:t>
            </a:r>
            <a:r>
              <a:rPr lang="zh-CN" altLang="en-US" sz="2200" b="1" u="sng" dirty="0" smtClean="0">
                <a:latin typeface="+mn-ea"/>
                <a:ea typeface="+mn-ea"/>
              </a:rPr>
              <a:t>所占比例</a:t>
            </a:r>
            <a:r>
              <a:rPr lang="zh-CN" altLang="en-US" sz="2200" b="1" u="sng" dirty="0" smtClean="0">
                <a:solidFill>
                  <a:srgbClr val="800080"/>
                </a:solidFill>
                <a:latin typeface="+mn-ea"/>
                <a:ea typeface="+mn-ea"/>
              </a:rPr>
              <a:t>可能不同</a:t>
            </a:r>
            <a:endParaRPr lang="en-US" altLang="zh-CN" sz="2200" b="1" u="sng" dirty="0" smtClean="0">
              <a:solidFill>
                <a:srgbClr val="800080"/>
              </a:solidFill>
              <a:latin typeface="+mn-ea"/>
              <a:ea typeface="+mn-ea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28600" y="4111912"/>
            <a:ext cx="8735888" cy="186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*方法二：加权执行时间</a:t>
            </a:r>
            <a:r>
              <a:rPr lang="zh-CN" altLang="en-US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zh-CN" altLang="en-US" b="1" dirty="0" smtClean="0"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latin typeface="+mn-ea"/>
                <a:ea typeface="+mn-ea"/>
              </a:rPr>
              <a:t>--</a:t>
            </a:r>
            <a:r>
              <a:rPr lang="zh-CN" altLang="en-US" sz="2000" b="1" dirty="0" smtClean="0">
                <a:latin typeface="+mn-ea"/>
                <a:ea typeface="+mn-ea"/>
              </a:rPr>
              <a:t>精准度量标准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 smtClean="0">
                <a:latin typeface="+mn-ea"/>
                <a:ea typeface="+mn-ea"/>
              </a:rPr>
              <a:t>       </a:t>
            </a:r>
            <a:r>
              <a:rPr lang="en-US" altLang="zh-CN" b="1" i="1" dirty="0" smtClean="0">
                <a:latin typeface="+mn-lt"/>
                <a:ea typeface="+mn-ea"/>
              </a:rPr>
              <a:t>A</a:t>
            </a:r>
            <a:r>
              <a:rPr lang="en-US" altLang="zh-CN" b="1" i="1" baseline="-18000" dirty="0" smtClean="0"/>
              <a:t>n</a:t>
            </a:r>
            <a:r>
              <a:rPr lang="zh-CN" altLang="en-US" b="1" dirty="0" smtClean="0">
                <a:latin typeface="+mn-ea"/>
              </a:rPr>
              <a:t>＝∑</a:t>
            </a:r>
            <a:r>
              <a:rPr lang="en-US" altLang="zh-CN" b="1" i="1" dirty="0" err="1" smtClean="0">
                <a:latin typeface="+mn-lt"/>
              </a:rPr>
              <a:t>W</a:t>
            </a:r>
            <a:r>
              <a:rPr lang="en-US" altLang="zh-CN" b="1" i="1" baseline="-18000" dirty="0" err="1" smtClean="0">
                <a:latin typeface="+mn-lt"/>
              </a:rPr>
              <a:t>i</a:t>
            </a:r>
            <a:r>
              <a:rPr lang="en-US" altLang="zh-CN" b="1" i="1" dirty="0" err="1" smtClean="0">
                <a:latin typeface="+mn-lt"/>
              </a:rPr>
              <a:t>T</a:t>
            </a:r>
            <a:r>
              <a:rPr lang="en-US" altLang="zh-CN" b="1" i="1" baseline="-18000" dirty="0" err="1" smtClean="0">
                <a:latin typeface="+mn-lt"/>
              </a:rPr>
              <a:t>i</a:t>
            </a:r>
            <a:r>
              <a:rPr lang="zh-CN" altLang="en-US" b="1" dirty="0" smtClean="0">
                <a:latin typeface="+mn-ea"/>
                <a:ea typeface="+mn-ea"/>
              </a:rPr>
              <a:t>，</a:t>
            </a:r>
            <a:r>
              <a:rPr lang="zh-CN" altLang="en-US" sz="1800" b="1" dirty="0" smtClean="0">
                <a:latin typeface="+mn-ea"/>
                <a:ea typeface="+mn-ea"/>
              </a:rPr>
              <a:t>其中</a:t>
            </a:r>
            <a:r>
              <a:rPr lang="en-US" altLang="zh-CN" sz="1800" b="1" i="1" dirty="0"/>
              <a:t>W</a:t>
            </a:r>
            <a:r>
              <a:rPr lang="en-US" altLang="zh-CN" sz="1800" b="1" i="1" baseline="-18000" dirty="0"/>
              <a:t>i</a:t>
            </a:r>
            <a:r>
              <a:rPr lang="zh-CN" altLang="en-US" sz="1800" b="1" dirty="0" smtClean="0">
                <a:latin typeface="+mn-ea"/>
                <a:ea typeface="+mn-ea"/>
              </a:rPr>
              <a:t>是程序</a:t>
            </a:r>
            <a:r>
              <a:rPr lang="en-US" altLang="zh-CN" sz="1800" b="1" i="1" dirty="0" err="1" smtClean="0">
                <a:latin typeface="+mn-lt"/>
                <a:ea typeface="+mn-ea"/>
              </a:rPr>
              <a:t>i</a:t>
            </a:r>
            <a:r>
              <a:rPr lang="zh-CN" altLang="en-US" sz="1800" b="1" dirty="0" smtClean="0">
                <a:latin typeface="+mn-ea"/>
                <a:ea typeface="+mn-ea"/>
              </a:rPr>
              <a:t>在测试程组中的权重</a:t>
            </a:r>
            <a:endParaRPr lang="en-US" altLang="zh-CN" sz="18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 smtClean="0">
                <a:solidFill>
                  <a:schemeClr val="accent2"/>
                </a:solidFill>
                <a:latin typeface="+mn-ea"/>
              </a:rPr>
              <a:t>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+mn-ea"/>
              </a:rPr>
              <a:t>存在问题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</a:rPr>
              <a:t>—</a:t>
            </a:r>
            <a:r>
              <a:rPr lang="zh-CN" altLang="en-US" sz="2200" b="1" dirty="0">
                <a:latin typeface="+mn-ea"/>
              </a:rPr>
              <a:t>工作负载中</a:t>
            </a:r>
            <a:r>
              <a:rPr lang="zh-CN" altLang="en-US" sz="2200" b="1" dirty="0" smtClean="0">
                <a:latin typeface="+mn-ea"/>
              </a:rPr>
              <a:t>各程序的</a:t>
            </a:r>
            <a:r>
              <a:rPr lang="zh-CN" altLang="en-US" sz="2200" b="1" u="sng" dirty="0" smtClean="0">
                <a:latin typeface="+mn-ea"/>
              </a:rPr>
              <a:t>执行频度</a:t>
            </a:r>
            <a:r>
              <a:rPr lang="zh-CN" altLang="en-US" sz="2200" b="1" u="sng" dirty="0" smtClean="0">
                <a:solidFill>
                  <a:srgbClr val="800080"/>
                </a:solidFill>
                <a:latin typeface="+mn-ea"/>
              </a:rPr>
              <a:t>无法给</a:t>
            </a:r>
            <a:r>
              <a:rPr lang="zh-CN" altLang="en-US" sz="2200" b="1" u="sng" dirty="0" smtClean="0">
                <a:solidFill>
                  <a:srgbClr val="800080"/>
                </a:solidFill>
                <a:latin typeface="+mn-ea"/>
              </a:rPr>
              <a:t>出</a:t>
            </a:r>
            <a:endParaRPr lang="en-US" altLang="zh-CN" sz="2000" b="1" dirty="0" smtClean="0">
              <a:latin typeface="+mn-ea"/>
            </a:endParaRPr>
          </a:p>
          <a:p>
            <a:pPr>
              <a:lnSpc>
                <a:spcPct val="105000"/>
              </a:lnSpc>
              <a:spcBef>
                <a:spcPts val="300"/>
              </a:spcBef>
            </a:pPr>
            <a:r>
              <a:rPr lang="en-US" altLang="zh-CN" sz="1800" b="1" dirty="0" smtClean="0">
                <a:latin typeface="+mn-ea"/>
                <a:ea typeface="+mn-ea"/>
              </a:rPr>
              <a:t>                                                (</a:t>
            </a:r>
            <a:r>
              <a:rPr lang="zh-CN" altLang="en-US" sz="1800" b="1" dirty="0" smtClean="0">
                <a:latin typeface="+mn-ea"/>
                <a:ea typeface="+mn-ea"/>
              </a:rPr>
              <a:t>无法统一</a:t>
            </a:r>
            <a:r>
              <a:rPr lang="en-US" altLang="zh-CN" sz="1800" b="1" dirty="0" smtClean="0">
                <a:latin typeface="+mn-ea"/>
                <a:ea typeface="+mn-ea"/>
              </a:rPr>
              <a:t>)</a:t>
            </a:r>
            <a:endParaRPr lang="en-US" altLang="zh-CN" sz="2200" b="1" dirty="0" smtClean="0">
              <a:latin typeface="+mn-ea"/>
              <a:ea typeface="+mn-ea"/>
            </a:endParaRPr>
          </a:p>
        </p:txBody>
      </p:sp>
      <p:sp>
        <p:nvSpPr>
          <p:cNvPr id="9" name="AutoShape 17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3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3DEFE-77DD-4D3D-AD3F-1B70FE71A05F}" type="slidenum">
              <a:rPr lang="en-US" altLang="zh-CN" smtClean="0"/>
              <a:pPr/>
              <a:t>19</a:t>
            </a:fld>
            <a:endParaRPr lang="en-US" altLang="zh-CN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51520" y="404664"/>
            <a:ext cx="8735888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*方法三：归一化执行时间 </a:t>
            </a:r>
            <a:r>
              <a:rPr lang="zh-CN" altLang="en-US" b="1" dirty="0" smtClean="0">
                <a:latin typeface="+mn-ea"/>
                <a:ea typeface="+mn-ea"/>
              </a:rPr>
              <a:t>  </a:t>
            </a:r>
            <a:r>
              <a:rPr lang="en-US" altLang="zh-CN" sz="2000" b="1" dirty="0" smtClean="0">
                <a:latin typeface="+mn-ea"/>
                <a:ea typeface="+mn-ea"/>
              </a:rPr>
              <a:t>--</a:t>
            </a:r>
            <a:r>
              <a:rPr lang="zh-CN" altLang="en-US" sz="2000" b="1" dirty="0" smtClean="0">
                <a:latin typeface="+mn-ea"/>
                <a:ea typeface="+mn-ea"/>
              </a:rPr>
              <a:t>相对度量标准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900"/>
              </a:spcBef>
            </a:pPr>
            <a:r>
              <a:rPr lang="zh-CN" altLang="en-US" b="1" dirty="0" smtClean="0">
                <a:solidFill>
                  <a:schemeClr val="accent2"/>
                </a:solidFill>
                <a:latin typeface="+mn-ea"/>
              </a:rPr>
              <a:t>     算术平均值法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</a:rPr>
              <a:t>—                     </a:t>
            </a:r>
            <a:r>
              <a:rPr lang="en-US" altLang="zh-CN" sz="1800" b="1" dirty="0" smtClean="0">
                <a:latin typeface="+mn-ea"/>
              </a:rPr>
              <a:t>(</a:t>
            </a:r>
            <a:r>
              <a:rPr lang="zh-CN" altLang="en-US" sz="1800" b="1" dirty="0" smtClean="0">
                <a:latin typeface="+mn-ea"/>
              </a:rPr>
              <a:t>假设性能是执行速度</a:t>
            </a:r>
            <a:r>
              <a:rPr lang="en-US" altLang="zh-CN" sz="1800" b="1" dirty="0" smtClean="0">
                <a:latin typeface="+mn-ea"/>
              </a:rPr>
              <a:t>)</a:t>
            </a:r>
          </a:p>
          <a:p>
            <a:pPr>
              <a:lnSpc>
                <a:spcPct val="125000"/>
              </a:lnSpc>
              <a:spcBef>
                <a:spcPts val="1900"/>
              </a:spcBef>
            </a:pPr>
            <a:r>
              <a:rPr lang="zh-CN" altLang="en-US" b="1" dirty="0" smtClean="0">
                <a:solidFill>
                  <a:schemeClr val="accent2"/>
                </a:solidFill>
                <a:latin typeface="+mn-ea"/>
              </a:rPr>
              <a:t>     几何平均</a:t>
            </a: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值法</a:t>
            </a:r>
            <a:r>
              <a:rPr lang="en-US" altLang="zh-CN" b="1" dirty="0">
                <a:solidFill>
                  <a:schemeClr val="accent2"/>
                </a:solidFill>
                <a:latin typeface="+mn-ea"/>
              </a:rPr>
              <a:t>—</a:t>
            </a:r>
          </a:p>
          <a:p>
            <a:pPr>
              <a:lnSpc>
                <a:spcPct val="125000"/>
              </a:lnSpc>
              <a:spcBef>
                <a:spcPts val="14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</a:rPr>
              <a:t>    调和平均</a:t>
            </a: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值法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</a:rPr>
              <a:t>—</a:t>
            </a:r>
            <a:endParaRPr lang="en-US" altLang="zh-CN" b="1" dirty="0" smtClean="0">
              <a:latin typeface="+mn-ea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2870847"/>
              </p:ext>
            </p:extLst>
          </p:nvPr>
        </p:nvGraphicFramePr>
        <p:xfrm>
          <a:off x="3400722" y="908721"/>
          <a:ext cx="2251398" cy="696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62" name="Equation" r:id="rId3" imgW="1320227" imgH="431613" progId="Equation.3">
                  <p:embed/>
                </p:oleObj>
              </mc:Choice>
              <mc:Fallback>
                <p:oleObj name="Equation" r:id="rId3" imgW="1320227" imgH="43161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0722" y="908721"/>
                        <a:ext cx="2251398" cy="6966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865380"/>
              </p:ext>
            </p:extLst>
          </p:nvPr>
        </p:nvGraphicFramePr>
        <p:xfrm>
          <a:off x="755577" y="2964721"/>
          <a:ext cx="8064895" cy="2147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720079"/>
                <a:gridCol w="648073"/>
                <a:gridCol w="720079"/>
                <a:gridCol w="720080"/>
                <a:gridCol w="720080"/>
                <a:gridCol w="720080"/>
                <a:gridCol w="648072"/>
                <a:gridCol w="792088"/>
                <a:gridCol w="720080"/>
              </a:tblGrid>
              <a:tr h="199790">
                <a:tc rowSpan="2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示例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以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归一化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以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归一化</a:t>
                      </a: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以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Z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归一化</a:t>
                      </a: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</a:tr>
              <a:tr h="193736">
                <a:tc vMerge="1"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</a:t>
                      </a:r>
                      <a:endParaRPr lang="zh-CN" altLang="en-US" sz="1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Z</a:t>
                      </a:r>
                      <a:endParaRPr lang="zh-CN" altLang="en-US" sz="1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lang="zh-CN" altLang="en-US" sz="1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</a:t>
                      </a:r>
                      <a:endParaRPr lang="zh-CN" altLang="en-US" sz="1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Z</a:t>
                      </a:r>
                      <a:endParaRPr lang="zh-CN" altLang="en-US" sz="1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lang="zh-CN" altLang="en-US" sz="1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</a:t>
                      </a:r>
                      <a:endParaRPr lang="zh-CN" altLang="en-US" sz="1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Z</a:t>
                      </a:r>
                      <a:endParaRPr lang="zh-CN" altLang="en-US" sz="1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</a:tr>
              <a:tr h="238270">
                <a:tc>
                  <a:txBody>
                    <a:bodyPr/>
                    <a:lstStyle/>
                    <a:p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程序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0.50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2.00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2.00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4.00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0.50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0.25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510">
                <a:tc>
                  <a:txBody>
                    <a:bodyPr/>
                    <a:lstStyle/>
                    <a:p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程序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2.00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0.50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0.50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0.25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2.00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4.00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2734">
                <a:tc>
                  <a:txBody>
                    <a:bodyPr/>
                    <a:lstStyle/>
                    <a:p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算术平均值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zh-CN" sz="1800" b="1" baseline="-18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</a:t>
                      </a:r>
                      <a:endParaRPr lang="zh-CN" altLang="en-US" sz="1800" b="1" baseline="-18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1.25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1.25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1.25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2.13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1.25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2.13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132734">
                <a:tc>
                  <a:txBody>
                    <a:bodyPr/>
                    <a:lstStyle/>
                    <a:p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几何平均值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</a:t>
                      </a:r>
                      <a:r>
                        <a:rPr lang="en-US" altLang="zh-CN" sz="1800" b="1" baseline="-18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</a:t>
                      </a:r>
                      <a:endParaRPr lang="zh-CN" altLang="en-US" sz="1800" b="1" baseline="-18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132734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调和平均值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</a:t>
                      </a:r>
                      <a:r>
                        <a:rPr lang="en-US" altLang="zh-CN" sz="2000" b="1" baseline="-18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</a:t>
                      </a:r>
                      <a:endParaRPr lang="zh-CN" altLang="en-US" sz="2000" b="1" baseline="-18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0.80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0.80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0.80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0.47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0.80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0.47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8257004"/>
              </p:ext>
            </p:extLst>
          </p:nvPr>
        </p:nvGraphicFramePr>
        <p:xfrm>
          <a:off x="3347864" y="1610046"/>
          <a:ext cx="2488704" cy="666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63" name="Equation" r:id="rId5" imgW="1625600" imgH="482600" progId="Equation.3">
                  <p:embed/>
                </p:oleObj>
              </mc:Choice>
              <mc:Fallback>
                <p:oleObj name="Equation" r:id="rId5" imgW="16256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1610046"/>
                        <a:ext cx="2488704" cy="6668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64"/>
          <p:cNvSpPr txBox="1">
            <a:spLocks noChangeArrowheads="1"/>
          </p:cNvSpPr>
          <p:nvPr/>
        </p:nvSpPr>
        <p:spPr bwMode="auto">
          <a:xfrm>
            <a:off x="251520" y="5085184"/>
            <a:ext cx="8610600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特性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en-US" altLang="zh-CN" sz="2200" b="1" dirty="0">
                <a:latin typeface="+mn-ea"/>
              </a:rPr>
              <a:t>A</a:t>
            </a:r>
            <a:r>
              <a:rPr lang="en-US" altLang="zh-CN" sz="2200" b="1" baseline="-25000" dirty="0">
                <a:latin typeface="+mn-ea"/>
              </a:rPr>
              <a:t>m</a:t>
            </a:r>
            <a:r>
              <a:rPr lang="zh-CN" altLang="en-US" sz="2200" b="1" dirty="0">
                <a:latin typeface="+mn-ea"/>
              </a:rPr>
              <a:t>结论随参考机而</a:t>
            </a:r>
            <a:r>
              <a:rPr lang="zh-CN" altLang="en-US" sz="2200" b="1" dirty="0" smtClean="0">
                <a:latin typeface="+mn-ea"/>
              </a:rPr>
              <a:t>改变；</a:t>
            </a:r>
            <a:endParaRPr lang="zh-CN" altLang="en-US" sz="2200" b="1" dirty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             G</a:t>
            </a:r>
            <a:r>
              <a:rPr lang="en-US" altLang="zh-CN" sz="2200" b="1" baseline="-25000" dirty="0" smtClean="0">
                <a:latin typeface="+mn-ea"/>
                <a:ea typeface="+mn-ea"/>
              </a:rPr>
              <a:t>m</a:t>
            </a:r>
            <a:r>
              <a:rPr lang="zh-CN" altLang="en-US" sz="2200" b="1" dirty="0" smtClean="0">
                <a:latin typeface="+mn-ea"/>
                <a:ea typeface="+mn-ea"/>
              </a:rPr>
              <a:t>结论与</a:t>
            </a:r>
            <a:r>
              <a:rPr lang="zh-CN" altLang="en-US" sz="2200" b="1" dirty="0">
                <a:latin typeface="+mn-ea"/>
                <a:ea typeface="+mn-ea"/>
              </a:rPr>
              <a:t>参考</a:t>
            </a:r>
            <a:r>
              <a:rPr lang="zh-CN" altLang="en-US" sz="2200" b="1" dirty="0" smtClean="0">
                <a:latin typeface="+mn-ea"/>
                <a:ea typeface="+mn-ea"/>
              </a:rPr>
              <a:t>计算机无关，但无法反映性能</a:t>
            </a:r>
            <a:r>
              <a:rPr lang="en-US" altLang="zh-CN" sz="1800" b="1" dirty="0" smtClean="0">
                <a:latin typeface="+mn-ea"/>
                <a:ea typeface="+mn-ea"/>
              </a:rPr>
              <a:t>(n</a:t>
            </a:r>
            <a:r>
              <a:rPr lang="zh-CN" altLang="en-US" sz="1800" b="1" dirty="0" smtClean="0">
                <a:latin typeface="+mn-ea"/>
                <a:ea typeface="+mn-ea"/>
              </a:rPr>
              <a:t>＞</a:t>
            </a:r>
            <a:r>
              <a:rPr lang="en-US" altLang="zh-CN" sz="1800" b="1" dirty="0" smtClean="0">
                <a:latin typeface="+mn-ea"/>
                <a:ea typeface="+mn-ea"/>
              </a:rPr>
              <a:t>2</a:t>
            </a:r>
            <a:r>
              <a:rPr lang="zh-CN" altLang="en-US" sz="1800" b="1" dirty="0" smtClean="0">
                <a:latin typeface="+mn-ea"/>
                <a:ea typeface="+mn-ea"/>
              </a:rPr>
              <a:t>时</a:t>
            </a:r>
            <a:r>
              <a:rPr lang="en-US" altLang="zh-CN" sz="1800" b="1" dirty="0" smtClean="0">
                <a:latin typeface="+mn-ea"/>
                <a:ea typeface="+mn-ea"/>
              </a:rPr>
              <a:t>)</a:t>
            </a:r>
            <a:r>
              <a:rPr lang="zh-CN" altLang="en-US" sz="2200" b="1" dirty="0" smtClean="0">
                <a:latin typeface="+mn-ea"/>
                <a:ea typeface="+mn-ea"/>
              </a:rPr>
              <a:t>；</a:t>
            </a:r>
            <a:endParaRPr lang="en-US" altLang="zh-CN" sz="18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latin typeface="+mn-ea"/>
              </a:rPr>
              <a:t>             </a:t>
            </a:r>
            <a:r>
              <a:rPr lang="en-US" altLang="zh-CN" sz="2200" b="1" dirty="0" err="1" smtClean="0">
                <a:latin typeface="+mn-ea"/>
              </a:rPr>
              <a:t>H</a:t>
            </a:r>
            <a:r>
              <a:rPr lang="en-US" altLang="zh-CN" sz="2200" b="1" baseline="-25000" dirty="0" err="1" smtClean="0">
                <a:latin typeface="+mn-ea"/>
              </a:rPr>
              <a:t>m</a:t>
            </a:r>
            <a:r>
              <a:rPr lang="zh-CN" altLang="en-US" sz="2200" b="1" dirty="0">
                <a:latin typeface="+mn-ea"/>
              </a:rPr>
              <a:t>结论较为</a:t>
            </a:r>
            <a:r>
              <a:rPr lang="zh-CN" altLang="en-US" sz="2200" b="1" dirty="0" smtClean="0">
                <a:latin typeface="+mn-ea"/>
              </a:rPr>
              <a:t>精确</a:t>
            </a:r>
            <a:r>
              <a:rPr lang="en-US" altLang="zh-CN" sz="1800" b="1" dirty="0" smtClean="0">
                <a:latin typeface="+mn-ea"/>
              </a:rPr>
              <a:t>(</a:t>
            </a:r>
            <a:r>
              <a:rPr lang="zh-CN" altLang="en-US" sz="1800" b="1" dirty="0" smtClean="0">
                <a:latin typeface="+mn-ea"/>
              </a:rPr>
              <a:t>平均速度</a:t>
            </a:r>
            <a:r>
              <a:rPr lang="en-US" altLang="zh-CN" sz="1800" b="1" dirty="0">
                <a:latin typeface="+mn-ea"/>
              </a:rPr>
              <a:t>[</a:t>
            </a:r>
            <a:r>
              <a:rPr lang="zh-CN" altLang="en-US" sz="1800" b="1" dirty="0" smtClean="0">
                <a:latin typeface="+mn-ea"/>
              </a:rPr>
              <a:t>时间是唯一标准</a:t>
            </a:r>
            <a:r>
              <a:rPr lang="en-US" altLang="zh-CN" sz="1800" b="1" dirty="0" smtClean="0">
                <a:latin typeface="+mn-ea"/>
              </a:rPr>
              <a:t>])</a:t>
            </a:r>
            <a:endParaRPr lang="en-US" altLang="zh-CN" sz="1800" b="1" dirty="0">
              <a:latin typeface="+mn-ea"/>
              <a:ea typeface="+mn-ea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92253"/>
              </p:ext>
            </p:extLst>
          </p:nvPr>
        </p:nvGraphicFramePr>
        <p:xfrm>
          <a:off x="3348013" y="2276872"/>
          <a:ext cx="2736155" cy="608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64" name="Equation" r:id="rId7" imgW="1828800" imgH="406400" progId="Equation.DSMT4">
                  <p:embed/>
                </p:oleObj>
              </mc:Choice>
              <mc:Fallback>
                <p:oleObj name="Equation" r:id="rId7" imgW="1828800" imgH="4064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13" y="2276872"/>
                        <a:ext cx="2736155" cy="6085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 bwMode="auto">
          <a:xfrm>
            <a:off x="806700" y="4476889"/>
            <a:ext cx="7992000" cy="288032"/>
          </a:xfrm>
          <a:prstGeom prst="rect">
            <a:avLst/>
          </a:prstGeom>
          <a:solidFill>
            <a:srgbClr val="CC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806700" y="4806449"/>
            <a:ext cx="7992000" cy="288032"/>
          </a:xfrm>
          <a:prstGeom prst="rect">
            <a:avLst/>
          </a:prstGeom>
          <a:solidFill>
            <a:srgbClr val="CC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AutoShape 30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91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xit" presetSubtype="4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xit" presetSubtype="4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6" grpId="0" animBg="1"/>
      <p:bldP spid="1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019B-DC78-4EE5-AC85-D87FB30E2289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87049" name="Text Box 9"/>
          <p:cNvSpPr txBox="1">
            <a:spLocks noChangeArrowheads="1"/>
          </p:cNvSpPr>
          <p:nvPr/>
        </p:nvSpPr>
        <p:spPr bwMode="auto">
          <a:xfrm>
            <a:off x="323528" y="1310273"/>
            <a:ext cx="853859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3900" indent="-723900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目标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1—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掌握系统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结构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的原理及设计方法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marL="723900" indent="-723900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</a:t>
            </a:r>
            <a:r>
              <a:rPr lang="en-US" altLang="zh-CN" b="1" dirty="0" smtClean="0">
                <a:latin typeface="宋体" pitchFamily="2" charset="-122"/>
              </a:rPr>
              <a:t>·</a:t>
            </a:r>
            <a:r>
              <a:rPr lang="zh-CN" altLang="en-US" b="1" dirty="0" smtClean="0">
                <a:latin typeface="宋体" pitchFamily="2" charset="-122"/>
              </a:rPr>
              <a:t>理解系统</a:t>
            </a:r>
            <a:r>
              <a:rPr lang="zh-CN" altLang="en-US" b="1" dirty="0">
                <a:latin typeface="宋体" pitchFamily="2" charset="-122"/>
              </a:rPr>
              <a:t>结构</a:t>
            </a:r>
            <a:r>
              <a:rPr lang="zh-CN" altLang="en-US" b="1" dirty="0" smtClean="0">
                <a:latin typeface="宋体" pitchFamily="2" charset="-122"/>
              </a:rPr>
              <a:t>的概念及基本原理    </a:t>
            </a:r>
            <a:r>
              <a:rPr lang="en-US" altLang="zh-CN" sz="1800" dirty="0" smtClean="0">
                <a:solidFill>
                  <a:schemeClr val="bg1">
                    <a:lumMod val="75000"/>
                  </a:schemeClr>
                </a:solidFill>
                <a:latin typeface="宋体" pitchFamily="2" charset="-122"/>
              </a:rPr>
              <a:t>(</a:t>
            </a:r>
            <a:r>
              <a:rPr lang="zh-CN" altLang="en-US" sz="1800" dirty="0" smtClean="0">
                <a:solidFill>
                  <a:schemeClr val="bg1">
                    <a:lumMod val="75000"/>
                  </a:schemeClr>
                </a:solidFill>
                <a:latin typeface="宋体" pitchFamily="2" charset="-122"/>
              </a:rPr>
              <a:t>整机概念及相关知识</a:t>
            </a:r>
            <a:r>
              <a:rPr lang="en-US" altLang="zh-CN" sz="1800" dirty="0" smtClean="0">
                <a:solidFill>
                  <a:schemeClr val="bg1">
                    <a:lumMod val="75000"/>
                  </a:schemeClr>
                </a:solidFill>
                <a:latin typeface="宋体" pitchFamily="2" charset="-122"/>
              </a:rPr>
              <a:t>)</a:t>
            </a:r>
            <a:endParaRPr lang="zh-CN" altLang="en-US" sz="1800" dirty="0">
              <a:solidFill>
                <a:schemeClr val="bg1">
                  <a:lumMod val="75000"/>
                </a:schemeClr>
              </a:solidFill>
              <a:latin typeface="宋体" pitchFamily="2" charset="-122"/>
            </a:endParaRPr>
          </a:p>
          <a:p>
            <a:pPr marL="723900" indent="-723900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·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掌握系统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结构的分析及设计方法    </a:t>
            </a:r>
            <a:r>
              <a:rPr lang="en-US" altLang="zh-CN" sz="1800" dirty="0" smtClean="0">
                <a:solidFill>
                  <a:schemeClr val="bg1">
                    <a:lumMod val="75000"/>
                  </a:schemeClr>
                </a:solidFill>
                <a:latin typeface="宋体" pitchFamily="2" charset="-122"/>
              </a:rPr>
              <a:t>(</a:t>
            </a:r>
            <a:r>
              <a:rPr lang="zh-CN" altLang="en-US" sz="1800" dirty="0" smtClean="0">
                <a:solidFill>
                  <a:schemeClr val="bg1">
                    <a:lumMod val="75000"/>
                  </a:schemeClr>
                </a:solidFill>
                <a:latin typeface="宋体" pitchFamily="2" charset="-122"/>
              </a:rPr>
              <a:t>分析解决问题能力</a:t>
            </a:r>
            <a:r>
              <a:rPr lang="en-US" altLang="zh-CN" sz="1800" dirty="0" smtClean="0">
                <a:solidFill>
                  <a:schemeClr val="bg1">
                    <a:lumMod val="75000"/>
                  </a:schemeClr>
                </a:solidFill>
                <a:latin typeface="宋体" pitchFamily="2" charset="-122"/>
              </a:rPr>
              <a:t>)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宋体" pitchFamily="2" charset="-122"/>
            </a:endParaRPr>
          </a:p>
          <a:p>
            <a:pPr marL="723900" indent="-723900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en-US" altLang="zh-CN" b="1" dirty="0">
                <a:latin typeface="宋体" pitchFamily="2" charset="-122"/>
              </a:rPr>
              <a:t>·</a:t>
            </a:r>
            <a:r>
              <a:rPr lang="zh-CN" altLang="en-US" b="1" dirty="0">
                <a:latin typeface="宋体" pitchFamily="2" charset="-122"/>
              </a:rPr>
              <a:t>了解系统结构</a:t>
            </a:r>
            <a:r>
              <a:rPr lang="zh-CN" altLang="en-US" b="1" dirty="0" smtClean="0">
                <a:latin typeface="宋体" pitchFamily="2" charset="-122"/>
              </a:rPr>
              <a:t>的新技术            </a:t>
            </a:r>
            <a:r>
              <a:rPr lang="en-US" altLang="zh-CN" sz="1800" dirty="0" smtClean="0">
                <a:solidFill>
                  <a:schemeClr val="bg1">
                    <a:lumMod val="75000"/>
                  </a:schemeClr>
                </a:solidFill>
                <a:latin typeface="宋体" pitchFamily="2" charset="-122"/>
              </a:rPr>
              <a:t>(</a:t>
            </a:r>
            <a:r>
              <a:rPr lang="zh-CN" altLang="en-US" sz="1800" dirty="0" smtClean="0">
                <a:solidFill>
                  <a:schemeClr val="bg1">
                    <a:lumMod val="75000"/>
                  </a:schemeClr>
                </a:solidFill>
                <a:latin typeface="宋体" pitchFamily="2" charset="-122"/>
              </a:rPr>
              <a:t>拓展知识面</a:t>
            </a:r>
            <a:r>
              <a:rPr lang="en-US" altLang="zh-CN" sz="1800" dirty="0" smtClean="0">
                <a:solidFill>
                  <a:schemeClr val="bg1">
                    <a:lumMod val="75000"/>
                  </a:schemeClr>
                </a:solidFill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87050" name="Text Box 10"/>
          <p:cNvSpPr txBox="1">
            <a:spLocks noChangeArrowheads="1"/>
          </p:cNvSpPr>
          <p:nvPr/>
        </p:nvSpPr>
        <p:spPr bwMode="auto">
          <a:xfrm>
            <a:off x="323528" y="3284984"/>
            <a:ext cx="856895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目标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2—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掌握并行处理的相关技术       </a:t>
            </a:r>
            <a:r>
              <a:rPr lang="en-US" altLang="zh-CN" sz="1800" dirty="0" smtClean="0">
                <a:solidFill>
                  <a:schemeClr val="bg1">
                    <a:lumMod val="75000"/>
                  </a:schemeClr>
                </a:solidFill>
                <a:latin typeface="宋体" pitchFamily="2" charset="-122"/>
              </a:rPr>
              <a:t>(</a:t>
            </a:r>
            <a:r>
              <a:rPr lang="zh-CN" altLang="en-US" sz="1800" dirty="0" smtClean="0">
                <a:solidFill>
                  <a:schemeClr val="bg1">
                    <a:lumMod val="75000"/>
                  </a:schemeClr>
                </a:solidFill>
                <a:latin typeface="宋体" pitchFamily="2" charset="-122"/>
              </a:rPr>
              <a:t>技术学习</a:t>
            </a:r>
            <a:r>
              <a:rPr lang="en-US" altLang="zh-CN" sz="1800" dirty="0" smtClean="0">
                <a:solidFill>
                  <a:schemeClr val="bg1">
                    <a:lumMod val="75000"/>
                  </a:schemeClr>
                </a:solidFill>
                <a:latin typeface="宋体" pitchFamily="2" charset="-122"/>
              </a:rPr>
              <a:t>)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·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掌握流水线的组成原理及指令级并行技术                     </a:t>
            </a:r>
            <a:endParaRPr lang="zh-CN" altLang="en-US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·</a:t>
            </a:r>
            <a:r>
              <a:rPr lang="zh-CN" altLang="en-US" b="1" dirty="0" smtClean="0">
                <a:latin typeface="宋体" pitchFamily="2" charset="-122"/>
              </a:rPr>
              <a:t>理解互连网络的组成及控制</a:t>
            </a:r>
            <a:r>
              <a:rPr lang="zh-CN" altLang="en-US" b="1" dirty="0">
                <a:latin typeface="宋体" pitchFamily="2" charset="-122"/>
              </a:rPr>
              <a:t>机制</a:t>
            </a:r>
            <a:r>
              <a:rPr lang="zh-CN" altLang="en-US" b="1" dirty="0" smtClean="0">
                <a:latin typeface="宋体" pitchFamily="2" charset="-122"/>
              </a:rPr>
              <a:t>                   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·</a:t>
            </a:r>
            <a:r>
              <a:rPr lang="zh-CN" altLang="en-US" b="1" dirty="0" smtClean="0">
                <a:latin typeface="宋体" pitchFamily="2" charset="-122"/>
              </a:rPr>
              <a:t>理解并行计算机</a:t>
            </a:r>
            <a:r>
              <a:rPr lang="zh-CN" altLang="en-US" b="1" dirty="0">
                <a:latin typeface="宋体" pitchFamily="2" charset="-122"/>
              </a:rPr>
              <a:t>及</a:t>
            </a:r>
            <a:r>
              <a:rPr lang="zh-CN" altLang="en-US" b="1" dirty="0" smtClean="0">
                <a:latin typeface="宋体" pitchFamily="2" charset="-122"/>
              </a:rPr>
              <a:t>多处理机的相关技术       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23528" y="571480"/>
            <a:ext cx="8568952" cy="584775"/>
          </a:xfrm>
          <a:prstGeom prst="rect">
            <a:avLst/>
          </a:prstGeom>
          <a:solidFill>
            <a:srgbClr val="009999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宋体" pitchFamily="2" charset="-122"/>
              </a:rPr>
              <a:t>课程目标</a:t>
            </a:r>
            <a:endParaRPr lang="zh-CN" altLang="en-US" sz="3200" b="1" dirty="0">
              <a:solidFill>
                <a:schemeClr val="bg1"/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9" grpId="0"/>
      <p:bldP spid="8705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BD09-F1F4-4CEE-9BF3-5C5F599B8790}" type="slidenum">
              <a:rPr lang="en-US" altLang="zh-CN"/>
              <a:pPr/>
              <a:t>20</a:t>
            </a:fld>
            <a:endParaRPr lang="en-US" altLang="zh-CN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115155"/>
              </p:ext>
            </p:extLst>
          </p:nvPr>
        </p:nvGraphicFramePr>
        <p:xfrm>
          <a:off x="683567" y="1766890"/>
          <a:ext cx="7861601" cy="3650013"/>
        </p:xfrm>
        <a:graphic>
          <a:graphicData uri="http://schemas.openxmlformats.org/drawingml/2006/table">
            <a:tbl>
              <a:tblPr/>
              <a:tblGrid>
                <a:gridCol w="432048"/>
                <a:gridCol w="1447847"/>
                <a:gridCol w="2266930"/>
                <a:gridCol w="1500198"/>
                <a:gridCol w="2214578"/>
              </a:tblGrid>
              <a:tr h="195991">
                <a:tc rowSpan="12">
                  <a:txBody>
                    <a:bodyPr/>
                    <a:lstStyle/>
                    <a:p>
                      <a:pPr marL="0" indent="0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zh-CN" altLang="en-US" b="1" dirty="0" smtClean="0"/>
                        <a:t>联想 </a:t>
                      </a:r>
                      <a:r>
                        <a:rPr lang="en-US" altLang="zh-CN" b="1" dirty="0" smtClean="0"/>
                        <a:t>G40-80</a:t>
                      </a:r>
                      <a:r>
                        <a:rPr lang="zh-CN" altLang="en-US" b="1" dirty="0" smtClean="0"/>
                        <a:t>台式机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18000" marB="18000" vert="ea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CPU</a:t>
                      </a:r>
                      <a:r>
                        <a:rPr lang="zh-CN" sz="1800" b="1" kern="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系列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Intel</a:t>
                      </a:r>
                      <a:r>
                        <a:rPr lang="zh-CN" sz="1800" b="1" kern="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酷睿</a:t>
                      </a:r>
                      <a:r>
                        <a:rPr lang="en-US" sz="1800" b="1" kern="1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i5 5</a:t>
                      </a:r>
                      <a:r>
                        <a:rPr lang="zh-CN" sz="1800" b="1" kern="1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代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95000"/>
                        </a:lnSpc>
                        <a:spcAft>
                          <a:spcPts val="0"/>
                        </a:spcAft>
                        <a:buSzPts val="1000"/>
                        <a:buFont typeface="Symbol"/>
                        <a:buNone/>
                        <a:tabLst>
                          <a:tab pos="457200" algn="l"/>
                        </a:tabLst>
                      </a:pP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宋体"/>
                        </a:rPr>
                        <a:t>内存容量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 b="1" u="none" strike="noStrike" kern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宋体"/>
                        </a:rPr>
                        <a:t>4GB（4GB×1）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427">
                <a:tc vMerge="1">
                  <a:txBody>
                    <a:bodyPr/>
                    <a:lstStyle/>
                    <a:p>
                      <a:pPr marL="0" indent="0" algn="l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endParaRPr lang="zh-CN" sz="18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CPU</a:t>
                      </a:r>
                      <a:r>
                        <a:rPr lang="zh-CN" sz="1800" b="1" kern="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型号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Intel</a:t>
                      </a:r>
                      <a:r>
                        <a:rPr lang="zh-CN" sz="1800" b="1" kern="1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酷</a:t>
                      </a:r>
                      <a:r>
                        <a:rPr lang="zh-CN" sz="1800" b="1" kern="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睿</a:t>
                      </a:r>
                      <a:r>
                        <a:rPr lang="en-US" sz="1800" b="1" kern="1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i5 5200U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95000"/>
                        </a:lnSpc>
                        <a:spcAft>
                          <a:spcPts val="0"/>
                        </a:spcAft>
                        <a:buSzPts val="1000"/>
                        <a:buFont typeface="Symbol"/>
                        <a:buNone/>
                        <a:tabLst>
                          <a:tab pos="457200" algn="l"/>
                        </a:tabLst>
                      </a:pP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宋体"/>
                        </a:rPr>
                        <a:t>内存类型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 b="1" u="none" strike="noStrike" kern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宋体"/>
                        </a:rPr>
                        <a:t>DDR3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847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sz="18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CPU</a:t>
                      </a:r>
                      <a:r>
                        <a:rPr lang="zh-CN" sz="1800" b="1" kern="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主频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宋体"/>
                        </a:rPr>
                        <a:t>2.2GHz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宋体"/>
                        </a:rPr>
                        <a:t>插槽数量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宋体"/>
                        </a:rPr>
                        <a:t>2</a:t>
                      </a:r>
                      <a:r>
                        <a:rPr lang="en-US" altLang="zh-CN" sz="1800" b="1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宋体"/>
                        </a:rPr>
                        <a:t>×</a:t>
                      </a:r>
                      <a:r>
                        <a:rPr lang="en-US" sz="1800" b="1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宋体"/>
                        </a:rPr>
                        <a:t>SO-DIMM </a:t>
                      </a:r>
                      <a:r>
                        <a:rPr lang="en-US" sz="1800" b="1" kern="0" dirty="0" smtClean="0">
                          <a:solidFill>
                            <a:srgbClr val="800080"/>
                          </a:solidFill>
                          <a:latin typeface="+mn-ea"/>
                          <a:ea typeface="+mn-ea"/>
                          <a:cs typeface="宋体"/>
                        </a:rPr>
                        <a:t>(</a:t>
                      </a:r>
                      <a:r>
                        <a:rPr lang="en-US" altLang="zh-CN" sz="1800" b="1" kern="0" dirty="0" smtClean="0">
                          <a:solidFill>
                            <a:srgbClr val="800080"/>
                          </a:solidFill>
                          <a:latin typeface="+mn-ea"/>
                          <a:ea typeface="+mn-ea"/>
                          <a:cs typeface="宋体"/>
                        </a:rPr>
                        <a:t>/</a:t>
                      </a:r>
                      <a:r>
                        <a:rPr lang="en-US" sz="1800" b="1" kern="0" dirty="0" smtClean="0">
                          <a:solidFill>
                            <a:srgbClr val="800080"/>
                          </a:solidFill>
                          <a:latin typeface="+mn-ea"/>
                          <a:ea typeface="+mn-ea"/>
                          <a:cs typeface="宋体"/>
                        </a:rPr>
                        <a:t>DIMM)</a:t>
                      </a:r>
                      <a:endParaRPr lang="zh-CN" sz="1800" b="1" kern="100" dirty="0">
                        <a:solidFill>
                          <a:srgbClr val="80008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267">
                <a:tc vMerge="1">
                  <a:txBody>
                    <a:bodyPr/>
                    <a:lstStyle/>
                    <a:p>
                      <a:pPr marL="0" indent="0" algn="l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endParaRPr lang="zh-CN" sz="18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最高睿频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宋体"/>
                        </a:rPr>
                        <a:t>2.7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宋体"/>
                        </a:rPr>
                        <a:t>G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宋体"/>
                        </a:rPr>
                        <a:t>Hz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95000"/>
                        </a:lnSpc>
                        <a:spcAft>
                          <a:spcPts val="0"/>
                        </a:spcAft>
                        <a:buSzPts val="1000"/>
                        <a:buFont typeface="Symbol"/>
                        <a:buNone/>
                        <a:tabLst>
                          <a:tab pos="457200" algn="l"/>
                        </a:tabLst>
                      </a:pP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宋体"/>
                        </a:rPr>
                        <a:t>最大内存容量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宋体"/>
                        </a:rPr>
                        <a:t>16GB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703">
                <a:tc vMerge="1">
                  <a:txBody>
                    <a:bodyPr/>
                    <a:lstStyle/>
                    <a:p>
                      <a:pPr marL="0" indent="0" algn="l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endParaRPr lang="zh-CN" sz="18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三级缓存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3MB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95000"/>
                        </a:lnSpc>
                        <a:spcAft>
                          <a:spcPts val="0"/>
                        </a:spcAft>
                        <a:buSzPts val="1000"/>
                        <a:buFont typeface="Symbol"/>
                        <a:buNone/>
                        <a:tabLst>
                          <a:tab pos="457200" algn="l"/>
                        </a:tabLst>
                      </a:pP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宋体"/>
                        </a:rPr>
                        <a:t>硬盘容量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 b="1" u="none" strike="noStrik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宋体"/>
                        </a:rPr>
                        <a:t>500GB    </a:t>
                      </a:r>
                      <a:r>
                        <a:rPr lang="en-US" sz="1800" b="1" u="none" strike="noStrike" kern="0" dirty="0" smtClean="0">
                          <a:solidFill>
                            <a:srgbClr val="800080"/>
                          </a:solidFill>
                          <a:latin typeface="+mn-ea"/>
                          <a:ea typeface="+mn-ea"/>
                          <a:cs typeface="宋体"/>
                        </a:rPr>
                        <a:t>(+</a:t>
                      </a:r>
                      <a:r>
                        <a:rPr lang="zh-CN" altLang="en-US" sz="1800" b="1" u="none" strike="noStrike" kern="0" dirty="0" smtClean="0">
                          <a:solidFill>
                            <a:srgbClr val="800080"/>
                          </a:solidFill>
                          <a:latin typeface="+mn-ea"/>
                          <a:ea typeface="+mn-ea"/>
                          <a:cs typeface="宋体"/>
                        </a:rPr>
                        <a:t>固态</a:t>
                      </a:r>
                      <a:r>
                        <a:rPr lang="en-US" altLang="zh-CN" sz="1800" b="1" u="none" strike="noStrike" kern="0" dirty="0" smtClean="0">
                          <a:solidFill>
                            <a:srgbClr val="800080"/>
                          </a:solidFill>
                          <a:latin typeface="+mn-ea"/>
                          <a:ea typeface="+mn-ea"/>
                          <a:cs typeface="宋体"/>
                        </a:rPr>
                        <a:t>HD</a:t>
                      </a:r>
                      <a:r>
                        <a:rPr lang="en-US" sz="1800" b="1" u="none" strike="noStrike" kern="0" dirty="0" smtClean="0">
                          <a:solidFill>
                            <a:srgbClr val="800080"/>
                          </a:solidFill>
                          <a:latin typeface="+mn-ea"/>
                          <a:ea typeface="+mn-ea"/>
                          <a:cs typeface="宋体"/>
                        </a:rPr>
                        <a:t>)</a:t>
                      </a:r>
                      <a:endParaRPr lang="zh-CN" sz="1800" b="1" kern="100" dirty="0">
                        <a:solidFill>
                          <a:srgbClr val="80008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131">
                <a:tc vMerge="1">
                  <a:txBody>
                    <a:bodyPr/>
                    <a:lstStyle/>
                    <a:p>
                      <a:pPr marL="0" lvl="0" indent="0" algn="l">
                        <a:lnSpc>
                          <a:spcPct val="95000"/>
                        </a:lnSpc>
                        <a:spcAft>
                          <a:spcPts val="0"/>
                        </a:spcAft>
                        <a:buSzPts val="1000"/>
                        <a:buFont typeface="Symbol"/>
                        <a:buNone/>
                        <a:tabLst>
                          <a:tab pos="457200" algn="l"/>
                        </a:tabLst>
                      </a:pPr>
                      <a:endParaRPr lang="zh-CN" sz="18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95000"/>
                        </a:lnSpc>
                        <a:spcAft>
                          <a:spcPts val="0"/>
                        </a:spcAft>
                        <a:buSzPts val="1000"/>
                        <a:buFont typeface="Symbol"/>
                        <a:buNone/>
                        <a:tabLst>
                          <a:tab pos="457200" algn="l"/>
                        </a:tabLst>
                      </a:pP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宋体"/>
                        </a:rPr>
                        <a:t>总线规格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宋体"/>
                        </a:rPr>
                        <a:t>DMI2 5GT/s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95000"/>
                        </a:lnSpc>
                        <a:spcAft>
                          <a:spcPts val="0"/>
                        </a:spcAft>
                        <a:buSzPts val="1000"/>
                        <a:buFont typeface="Symbol"/>
                        <a:buNone/>
                        <a:tabLst>
                          <a:tab pos="457200" algn="l"/>
                        </a:tabLst>
                      </a:pP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宋体"/>
                        </a:rPr>
                        <a:t>显卡芯片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宋体"/>
                        </a:rPr>
                        <a:t>AMD </a:t>
                      </a:r>
                      <a:r>
                        <a:rPr lang="en-US" sz="1800" b="1" kern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宋体"/>
                        </a:rPr>
                        <a:t>Radeon</a:t>
                      </a:r>
                      <a:r>
                        <a:rPr lang="en-US" sz="1800" b="1" kern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宋体"/>
                        </a:rPr>
                        <a:t> R5 M230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567">
                <a:tc vMerge="1">
                  <a:txBody>
                    <a:bodyPr/>
                    <a:lstStyle/>
                    <a:p>
                      <a:pPr marL="0" indent="0" algn="l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endParaRPr lang="zh-CN" sz="18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核心架构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 b="1" u="none" strike="noStrike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宋体"/>
                        </a:rPr>
                        <a:t>Broadwell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95000"/>
                        </a:lnSpc>
                        <a:spcAft>
                          <a:spcPts val="0"/>
                        </a:spcAft>
                        <a:buSzPts val="1000"/>
                        <a:buFont typeface="Symbol"/>
                        <a:buNone/>
                        <a:tabLst>
                          <a:tab pos="457200" algn="l"/>
                        </a:tabLst>
                      </a:pP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宋体"/>
                        </a:rPr>
                        <a:t>显存容量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 b="1" u="none" strike="noStrike" kern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宋体"/>
                        </a:rPr>
                        <a:t>2GB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003">
                <a:tc vMerge="1">
                  <a:txBody>
                    <a:bodyPr/>
                    <a:lstStyle/>
                    <a:p>
                      <a:pPr marL="0" indent="0" algn="l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endParaRPr lang="zh-CN" sz="18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核心</a:t>
                      </a:r>
                      <a:r>
                        <a:rPr lang="en-US" sz="1800" b="1" kern="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/</a:t>
                      </a:r>
                      <a:r>
                        <a:rPr lang="zh-CN" sz="1800" b="1" kern="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线程数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双核心</a:t>
                      </a:r>
                      <a:r>
                        <a:rPr lang="en-US" sz="1800" b="1" kern="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/</a:t>
                      </a:r>
                      <a:r>
                        <a:rPr lang="zh-CN" sz="1800" b="1" kern="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四线程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95000"/>
                        </a:lnSpc>
                        <a:spcAft>
                          <a:spcPts val="0"/>
                        </a:spcAft>
                        <a:buSzPts val="1000"/>
                        <a:buFont typeface="Symbol"/>
                        <a:buNone/>
                        <a:tabLst>
                          <a:tab pos="457200" algn="l"/>
                        </a:tabLst>
                      </a:pP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宋体"/>
                        </a:rPr>
                        <a:t>显存类型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宋体"/>
                        </a:rPr>
                        <a:t>G</a:t>
                      </a:r>
                      <a:r>
                        <a:rPr lang="en-US" sz="1800" b="1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宋体"/>
                        </a:rPr>
                        <a:t>DDR3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431">
                <a:tc vMerge="1">
                  <a:txBody>
                    <a:bodyPr/>
                    <a:lstStyle/>
                    <a:p>
                      <a:pPr marL="0" lvl="0" indent="0" algn="l">
                        <a:lnSpc>
                          <a:spcPct val="95000"/>
                        </a:lnSpc>
                        <a:spcAft>
                          <a:spcPts val="0"/>
                        </a:spcAft>
                        <a:buSzPts val="1000"/>
                        <a:buFont typeface="Symbol"/>
                        <a:buNone/>
                        <a:tabLst>
                          <a:tab pos="457200" algn="l"/>
                        </a:tabLst>
                      </a:pPr>
                      <a:endParaRPr lang="zh-CN" sz="18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95000"/>
                        </a:lnSpc>
                        <a:spcAft>
                          <a:spcPts val="0"/>
                        </a:spcAft>
                        <a:buSzPts val="1000"/>
                        <a:buFont typeface="Symbol"/>
                        <a:buNone/>
                        <a:tabLst>
                          <a:tab pos="457200" algn="l"/>
                        </a:tabLst>
                      </a:pP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宋体"/>
                        </a:rPr>
                        <a:t>制程工艺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宋体"/>
                        </a:rPr>
                        <a:t>14nm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95000"/>
                        </a:lnSpc>
                        <a:spcAft>
                          <a:spcPts val="0"/>
                        </a:spcAft>
                        <a:buSzPts val="1000"/>
                        <a:buFont typeface="Symbol"/>
                        <a:buNone/>
                        <a:tabLst>
                          <a:tab pos="457200" algn="l"/>
                        </a:tabLst>
                      </a:pP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宋体"/>
                        </a:rPr>
                        <a:t>显存位宽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 b="1" u="none" strike="noStrike" kern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宋体"/>
                        </a:rPr>
                        <a:t>64bit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859">
                <a:tc vMerge="1">
                  <a:txBody>
                    <a:bodyPr/>
                    <a:lstStyle/>
                    <a:p>
                      <a:pPr marL="0" lvl="0" indent="0" algn="l">
                        <a:lnSpc>
                          <a:spcPct val="95000"/>
                        </a:lnSpc>
                        <a:spcAft>
                          <a:spcPts val="0"/>
                        </a:spcAft>
                        <a:buSzPts val="1000"/>
                        <a:buFont typeface="Symbol"/>
                        <a:buNone/>
                        <a:tabLst>
                          <a:tab pos="457200" algn="l"/>
                        </a:tabLst>
                      </a:pPr>
                      <a:endParaRPr lang="zh-CN" sz="18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95000"/>
                        </a:lnSpc>
                        <a:spcAft>
                          <a:spcPts val="0"/>
                        </a:spcAft>
                        <a:buSzPts val="1000"/>
                        <a:buFont typeface="Symbol"/>
                        <a:buNone/>
                        <a:tabLst>
                          <a:tab pos="457200" algn="l"/>
                        </a:tabLst>
                      </a:pP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宋体"/>
                        </a:rPr>
                        <a:t>指令集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宋体"/>
                        </a:rPr>
                        <a:t>AVX2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宋体"/>
                        </a:rPr>
                        <a:t>，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宋体"/>
                        </a:rPr>
                        <a:t>64bit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95000"/>
                        </a:lnSpc>
                        <a:spcAft>
                          <a:spcPts val="0"/>
                        </a:spcAft>
                        <a:buSzPts val="1000"/>
                        <a:buFont typeface="Symbol"/>
                        <a:buNone/>
                        <a:tabLst>
                          <a:tab pos="457200" algn="l"/>
                        </a:tabLst>
                      </a:pP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宋体"/>
                        </a:rPr>
                        <a:t>流处理器数量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宋体"/>
                        </a:rPr>
                        <a:t>320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287">
                <a:tc vMerge="1">
                  <a:txBody>
                    <a:bodyPr/>
                    <a:lstStyle/>
                    <a:p>
                      <a:pPr marL="0" indent="0" algn="l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endParaRPr lang="zh-CN" sz="18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宋体"/>
                        </a:rPr>
                        <a:t>功耗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宋体"/>
                        </a:rPr>
                        <a:t>15W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宋体"/>
                        </a:rPr>
                        <a:t>DirectX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宋体"/>
                        </a:rPr>
                        <a:t>11.2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369">
                <a:tc vMerge="1">
                  <a:txBody>
                    <a:bodyPr/>
                    <a:lstStyle/>
                    <a:p>
                      <a:pPr marL="0" indent="0" algn="l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endParaRPr lang="zh-CN" sz="18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latin typeface="+mn-ea"/>
                          <a:ea typeface="+mn-ea"/>
                          <a:cs typeface="Times New Roman"/>
                        </a:rPr>
                        <a:t>I/O</a:t>
                      </a:r>
                      <a:r>
                        <a:rPr lang="zh-CN" altLang="en-US" sz="1800" b="1" kern="100" dirty="0" smtClean="0">
                          <a:latin typeface="+mn-ea"/>
                          <a:ea typeface="+mn-ea"/>
                          <a:cs typeface="Times New Roman"/>
                        </a:rPr>
                        <a:t>接口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l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latin typeface="+mn-ea"/>
                          <a:ea typeface="+mn-ea"/>
                          <a:cs typeface="Times New Roman"/>
                        </a:rPr>
                        <a:t>USB</a:t>
                      </a:r>
                      <a:r>
                        <a:rPr lang="zh-CN" altLang="en-US" sz="1800" b="1" kern="100" dirty="0" smtClean="0">
                          <a:latin typeface="+mn-ea"/>
                          <a:ea typeface="+mn-ea"/>
                          <a:cs typeface="Times New Roman"/>
                        </a:rPr>
                        <a:t>、</a:t>
                      </a:r>
                      <a:r>
                        <a:rPr lang="en-US" altLang="zh-CN" sz="1800" b="1" kern="100" dirty="0" smtClean="0">
                          <a:latin typeface="+mn-ea"/>
                          <a:ea typeface="+mn-ea"/>
                          <a:cs typeface="Times New Roman"/>
                        </a:rPr>
                        <a:t>VGA</a:t>
                      </a:r>
                      <a:r>
                        <a:rPr lang="zh-CN" altLang="en-US" sz="1800" b="1" kern="100" dirty="0" smtClean="0">
                          <a:latin typeface="+mn-ea"/>
                          <a:ea typeface="+mn-ea"/>
                          <a:cs typeface="Times New Roman"/>
                        </a:rPr>
                        <a:t>、</a:t>
                      </a:r>
                      <a:r>
                        <a:rPr lang="en-US" altLang="zh-CN" sz="1800" b="1" kern="100" dirty="0" smtClean="0">
                          <a:latin typeface="+mn-ea"/>
                          <a:ea typeface="+mn-ea"/>
                          <a:cs typeface="Times New Roman"/>
                        </a:rPr>
                        <a:t>HDMI</a:t>
                      </a:r>
                      <a:r>
                        <a:rPr lang="zh-CN" altLang="en-US" sz="1800" b="1" kern="100" dirty="0" smtClean="0">
                          <a:latin typeface="+mn-ea"/>
                          <a:ea typeface="+mn-ea"/>
                          <a:cs typeface="Times New Roman"/>
                        </a:rPr>
                        <a:t>、</a:t>
                      </a:r>
                      <a:r>
                        <a:rPr lang="en-US" altLang="zh-CN" sz="1800" b="1" kern="100" dirty="0" smtClean="0">
                          <a:latin typeface="+mn-ea"/>
                          <a:ea typeface="+mn-ea"/>
                          <a:cs typeface="Times New Roman"/>
                        </a:rPr>
                        <a:t>RJ45</a:t>
                      </a:r>
                      <a:r>
                        <a:rPr lang="zh-CN" altLang="en-US" sz="1800" b="1" kern="100" dirty="0" smtClean="0">
                          <a:latin typeface="+mn-ea"/>
                          <a:ea typeface="+mn-ea"/>
                          <a:cs typeface="Times New Roman"/>
                        </a:rPr>
                        <a:t>、</a:t>
                      </a:r>
                      <a:r>
                        <a:rPr lang="en-US" altLang="zh-CN" sz="1800" b="1" kern="100" dirty="0" smtClean="0">
                          <a:latin typeface="+mn-ea"/>
                          <a:ea typeface="+mn-ea"/>
                          <a:cs typeface="Times New Roman"/>
                        </a:rPr>
                        <a:t>DVD     </a:t>
                      </a:r>
                      <a:r>
                        <a:rPr lang="en-US" altLang="zh-CN" sz="1800" b="1" kern="100" dirty="0" smtClean="0">
                          <a:solidFill>
                            <a:srgbClr val="800080"/>
                          </a:solidFill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zh-CN" altLang="en-US" sz="1800" b="1" kern="100" dirty="0" smtClean="0">
                          <a:solidFill>
                            <a:srgbClr val="800080"/>
                          </a:solidFill>
                          <a:latin typeface="+mn-ea"/>
                          <a:ea typeface="+mn-ea"/>
                          <a:cs typeface="Times New Roman"/>
                        </a:rPr>
                        <a:t>内部</a:t>
                      </a:r>
                      <a:r>
                        <a:rPr lang="en-US" altLang="zh-CN" sz="1800" b="1" kern="100" dirty="0" smtClean="0">
                          <a:solidFill>
                            <a:srgbClr val="800080"/>
                          </a:solidFill>
                          <a:latin typeface="+mn-ea"/>
                          <a:ea typeface="+mn-ea"/>
                          <a:cs typeface="Times New Roman"/>
                        </a:rPr>
                        <a:t>PCI-E/S-ATA)</a:t>
                      </a:r>
                      <a:endParaRPr lang="zh-CN" sz="1800" b="1" kern="100" dirty="0">
                        <a:solidFill>
                          <a:srgbClr val="80008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CN" sz="18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CN" sz="1800" b="1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Text Box 26"/>
          <p:cNvSpPr txBox="1">
            <a:spLocks noChangeArrowheads="1"/>
          </p:cNvSpPr>
          <p:nvPr/>
        </p:nvSpPr>
        <p:spPr bwMode="auto">
          <a:xfrm>
            <a:off x="642910" y="5419265"/>
            <a:ext cx="7889530" cy="674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zh-CN" sz="1800" b="1" dirty="0" smtClean="0">
                <a:latin typeface="+mn-ea"/>
                <a:ea typeface="+mn-ea"/>
              </a:rPr>
              <a:t>DMI—</a:t>
            </a:r>
            <a:r>
              <a:rPr lang="zh-CN" altLang="en-US" sz="1800" b="1" dirty="0" smtClean="0">
                <a:latin typeface="+mn-ea"/>
                <a:ea typeface="+mn-ea"/>
              </a:rPr>
              <a:t>直接媒体接口</a:t>
            </a:r>
            <a:r>
              <a:rPr lang="en-US" sz="1600" b="1" dirty="0" smtClean="0">
                <a:latin typeface="+mn-ea"/>
                <a:ea typeface="+mn-ea"/>
              </a:rPr>
              <a:t>(</a:t>
            </a:r>
            <a:r>
              <a:rPr lang="en-US" sz="1600" dirty="0" smtClean="0">
                <a:latin typeface="+mn-lt"/>
                <a:ea typeface="+mn-ea"/>
              </a:rPr>
              <a:t>Direct Media Interface</a:t>
            </a:r>
            <a:r>
              <a:rPr lang="en-US" altLang="zh-CN" sz="1600" b="1" dirty="0" smtClean="0">
                <a:latin typeface="+mn-ea"/>
                <a:ea typeface="+mn-ea"/>
              </a:rPr>
              <a:t>)</a:t>
            </a:r>
            <a:r>
              <a:rPr lang="zh-CN" altLang="en-US" sz="1800" b="1" dirty="0" smtClean="0">
                <a:latin typeface="+mn-ea"/>
                <a:ea typeface="+mn-ea"/>
              </a:rPr>
              <a:t>，</a:t>
            </a:r>
            <a:r>
              <a:rPr lang="en-US" altLang="zh-CN" sz="1800" b="1" dirty="0" smtClean="0">
                <a:latin typeface="+mn-ea"/>
                <a:ea typeface="+mn-ea"/>
              </a:rPr>
              <a:t>GT/s—</a:t>
            </a:r>
            <a:r>
              <a:rPr lang="zh-CN" altLang="en-US" sz="1800" b="1" dirty="0" smtClean="0">
                <a:latin typeface="+mn-ea"/>
                <a:ea typeface="+mn-ea"/>
              </a:rPr>
              <a:t>千兆次传输</a:t>
            </a:r>
            <a:r>
              <a:rPr lang="en-US" altLang="zh-CN" sz="1800" b="1" dirty="0" smtClean="0">
                <a:latin typeface="+mn-ea"/>
                <a:ea typeface="+mn-ea"/>
              </a:rPr>
              <a:t>/</a:t>
            </a:r>
            <a:r>
              <a:rPr lang="zh-CN" altLang="en-US" sz="1800" b="1" dirty="0" smtClean="0">
                <a:latin typeface="+mn-ea"/>
                <a:ea typeface="+mn-ea"/>
              </a:rPr>
              <a:t>秒</a:t>
            </a:r>
            <a:endParaRPr lang="en-US" altLang="zh-CN" sz="1800" b="1" dirty="0" smtClean="0">
              <a:latin typeface="+mn-ea"/>
              <a:ea typeface="+mn-ea"/>
            </a:endParaRPr>
          </a:p>
          <a:p>
            <a:pPr>
              <a:lnSpc>
                <a:spcPct val="105000"/>
              </a:lnSpc>
            </a:pPr>
            <a:r>
              <a:rPr lang="en-US" altLang="zh-CN" sz="1800" b="1" dirty="0" smtClean="0">
                <a:latin typeface="+mn-ea"/>
                <a:ea typeface="+mn-ea"/>
              </a:rPr>
              <a:t>AVX—</a:t>
            </a:r>
            <a:r>
              <a:rPr lang="zh-CN" altLang="en-US" sz="1800" b="1" dirty="0" smtClean="0">
                <a:latin typeface="+mn-ea"/>
                <a:ea typeface="+mn-ea"/>
              </a:rPr>
              <a:t>高级矢量扩展</a:t>
            </a:r>
            <a:r>
              <a:rPr lang="en-US" sz="1600" b="1" dirty="0" smtClean="0">
                <a:latin typeface="+mn-ea"/>
                <a:ea typeface="+mn-ea"/>
              </a:rPr>
              <a:t>(</a:t>
            </a:r>
            <a:r>
              <a:rPr lang="en-US" sz="1600" dirty="0" smtClean="0"/>
              <a:t>Advanced Vector Extensions</a:t>
            </a:r>
            <a:r>
              <a:rPr lang="en-US" altLang="zh-CN" sz="1600" b="1" dirty="0" smtClean="0">
                <a:latin typeface="+mn-ea"/>
                <a:ea typeface="+mn-ea"/>
              </a:rPr>
              <a:t>)</a:t>
            </a:r>
            <a:r>
              <a:rPr lang="zh-CN" altLang="en-US" sz="1800" dirty="0" smtClean="0">
                <a:latin typeface="+mn-ea"/>
                <a:ea typeface="+mn-ea"/>
              </a:rPr>
              <a:t>，</a:t>
            </a:r>
            <a:r>
              <a:rPr lang="zh-CN" altLang="en-US" sz="1800" b="1" dirty="0" smtClean="0">
                <a:latin typeface="+mn-ea"/>
                <a:ea typeface="+mn-ea"/>
              </a:rPr>
              <a:t>是</a:t>
            </a:r>
            <a:r>
              <a:rPr lang="en-US" altLang="zh-CN" sz="1800" b="1" dirty="0" smtClean="0">
                <a:latin typeface="+mn-ea"/>
                <a:ea typeface="+mn-ea"/>
              </a:rPr>
              <a:t>SSE(</a:t>
            </a:r>
            <a:r>
              <a:rPr lang="zh-CN" altLang="en-US" sz="1800" b="1" dirty="0" smtClean="0">
                <a:latin typeface="+mn-ea"/>
                <a:ea typeface="+mn-ea"/>
              </a:rPr>
              <a:t>流式</a:t>
            </a:r>
            <a:r>
              <a:rPr lang="en-US" altLang="zh-CN" sz="1800" b="1" dirty="0" smtClean="0">
                <a:latin typeface="+mn-ea"/>
                <a:ea typeface="+mn-ea"/>
              </a:rPr>
              <a:t>SIMD</a:t>
            </a:r>
            <a:r>
              <a:rPr lang="zh-CN" altLang="en-US" sz="1800" b="1" dirty="0" smtClean="0">
                <a:latin typeface="+mn-ea"/>
                <a:ea typeface="+mn-ea"/>
              </a:rPr>
              <a:t>扩展</a:t>
            </a:r>
            <a:r>
              <a:rPr lang="en-US" altLang="zh-CN" sz="1800" b="1" dirty="0" smtClean="0">
                <a:latin typeface="+mn-ea"/>
                <a:ea typeface="+mn-ea"/>
              </a:rPr>
              <a:t>)</a:t>
            </a:r>
            <a:r>
              <a:rPr lang="zh-CN" altLang="en-US" sz="1800" b="1" dirty="0" smtClean="0">
                <a:latin typeface="+mn-ea"/>
                <a:ea typeface="+mn-ea"/>
              </a:rPr>
              <a:t>的扩展</a:t>
            </a:r>
            <a:endParaRPr lang="zh-CN" altLang="en-US" sz="1800" b="1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16" name="Text Box 26"/>
          <p:cNvSpPr txBox="1">
            <a:spLocks noChangeArrowheads="1"/>
          </p:cNvSpPr>
          <p:nvPr/>
        </p:nvSpPr>
        <p:spPr bwMode="auto">
          <a:xfrm>
            <a:off x="1155350" y="962144"/>
            <a:ext cx="3344642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zh-CN" altLang="en-US" sz="2000" b="1" dirty="0" smtClean="0">
                <a:latin typeface="+mn-ea"/>
                <a:ea typeface="+mn-ea"/>
              </a:rPr>
              <a:t>⑴</a:t>
            </a:r>
            <a:r>
              <a:rPr lang="zh-CN" altLang="en-US" sz="2000" b="1" u="sng" dirty="0" smtClean="0">
                <a:latin typeface="+mn-ea"/>
                <a:ea typeface="+mn-ea"/>
              </a:rPr>
              <a:t>理解</a:t>
            </a:r>
            <a:r>
              <a:rPr lang="zh-CN" altLang="en-US" sz="2000" b="1" dirty="0" smtClean="0">
                <a:latin typeface="+mn-ea"/>
                <a:ea typeface="+mn-ea"/>
              </a:rPr>
              <a:t>参数</a:t>
            </a:r>
            <a:r>
              <a:rPr lang="en-US" altLang="zh-CN" sz="2000" b="1" dirty="0" smtClean="0">
                <a:latin typeface="+mn-ea"/>
                <a:ea typeface="+mn-ea"/>
              </a:rPr>
              <a:t>-</a:t>
            </a:r>
            <a:r>
              <a:rPr lang="zh-CN" altLang="en-US" sz="2000" b="1" dirty="0" smtClean="0">
                <a:latin typeface="+mn-ea"/>
                <a:ea typeface="+mn-ea"/>
              </a:rPr>
              <a:t>性能的关系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>
              <a:lnSpc>
                <a:spcPct val="105000"/>
              </a:lnSpc>
            </a:pPr>
            <a:r>
              <a:rPr lang="zh-CN" altLang="en-US" sz="2000" b="1" dirty="0" smtClean="0">
                <a:latin typeface="+mn-ea"/>
                <a:ea typeface="+mn-ea"/>
              </a:rPr>
              <a:t>⑶</a:t>
            </a:r>
            <a:r>
              <a:rPr lang="zh-CN" altLang="en-US" sz="2000" b="1" u="sng" dirty="0" smtClean="0">
                <a:latin typeface="+mn-ea"/>
                <a:ea typeface="+mn-ea"/>
              </a:rPr>
              <a:t>确定</a:t>
            </a:r>
            <a:r>
              <a:rPr lang="zh-CN" altLang="en-US" sz="2000" b="1" dirty="0" smtClean="0">
                <a:latin typeface="+mn-ea"/>
                <a:ea typeface="+mn-ea"/>
              </a:rPr>
              <a:t>性能、可用性等需求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17" name="Text Box 26"/>
          <p:cNvSpPr txBox="1">
            <a:spLocks noChangeArrowheads="1"/>
          </p:cNvSpPr>
          <p:nvPr/>
        </p:nvSpPr>
        <p:spPr bwMode="auto">
          <a:xfrm>
            <a:off x="4908150" y="974990"/>
            <a:ext cx="3192242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zh-CN" altLang="en-US" sz="2000" b="1" dirty="0" smtClean="0">
                <a:latin typeface="+mn-ea"/>
                <a:ea typeface="+mn-ea"/>
              </a:rPr>
              <a:t>⑵</a:t>
            </a:r>
            <a:r>
              <a:rPr lang="zh-CN" altLang="en-US" sz="2000" b="1" u="sng" dirty="0" smtClean="0">
                <a:latin typeface="+mn-ea"/>
                <a:ea typeface="+mn-ea"/>
              </a:rPr>
              <a:t>了解</a:t>
            </a:r>
            <a:r>
              <a:rPr lang="zh-CN" altLang="en-US" sz="2000" b="1" dirty="0" smtClean="0">
                <a:latin typeface="+mn-ea"/>
                <a:ea typeface="+mn-ea"/>
              </a:rPr>
              <a:t>品牌</a:t>
            </a:r>
            <a:r>
              <a:rPr lang="en-US" altLang="zh-CN" sz="2000" b="1" dirty="0" smtClean="0">
                <a:latin typeface="+mn-ea"/>
                <a:ea typeface="+mn-ea"/>
              </a:rPr>
              <a:t>-</a:t>
            </a:r>
            <a:r>
              <a:rPr lang="zh-CN" altLang="en-US" sz="2000" b="1" dirty="0" smtClean="0">
                <a:latin typeface="+mn-ea"/>
                <a:ea typeface="+mn-ea"/>
              </a:rPr>
              <a:t>可用性的关系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>
              <a:lnSpc>
                <a:spcPct val="105000"/>
              </a:lnSpc>
            </a:pPr>
            <a:r>
              <a:rPr lang="zh-CN" altLang="en-US" sz="2000" b="1" dirty="0" smtClean="0">
                <a:latin typeface="+mn-ea"/>
                <a:ea typeface="+mn-ea"/>
              </a:rPr>
              <a:t>⑷权衡参数</a:t>
            </a:r>
            <a:r>
              <a:rPr lang="en-US" altLang="zh-CN" sz="2000" b="1" dirty="0" smtClean="0">
                <a:latin typeface="+mn-ea"/>
                <a:ea typeface="+mn-ea"/>
              </a:rPr>
              <a:t>+</a:t>
            </a:r>
            <a:r>
              <a:rPr lang="zh-CN" altLang="en-US" sz="2000" b="1" dirty="0" smtClean="0">
                <a:latin typeface="+mn-ea"/>
                <a:ea typeface="+mn-ea"/>
              </a:rPr>
              <a:t>品牌～价格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95536" y="431666"/>
            <a:ext cx="8352928" cy="477054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只有参数的性能评价：</a:t>
            </a:r>
            <a:r>
              <a:rPr lang="zh-CN" altLang="en-US" sz="2000" b="1" dirty="0" smtClean="0">
                <a:latin typeface="宋体" pitchFamily="2" charset="-122"/>
              </a:rPr>
              <a:t>表妹给你</a:t>
            </a:r>
            <a:r>
              <a:rPr lang="en-US" altLang="zh-CN" sz="2000" b="1" dirty="0" smtClean="0">
                <a:latin typeface="宋体" pitchFamily="2" charset="-122"/>
              </a:rPr>
              <a:t>5000</a:t>
            </a:r>
            <a:r>
              <a:rPr lang="zh-CN" altLang="en-US" sz="2000" b="1" dirty="0" smtClean="0">
                <a:latin typeface="宋体" pitchFamily="2" charset="-122"/>
              </a:rPr>
              <a:t>元，请你帮忙买台计算机，你咋</a:t>
            </a:r>
            <a:r>
              <a:rPr lang="zh-CN" altLang="en-US" sz="2000" b="1" dirty="0">
                <a:latin typeface="宋体" pitchFamily="2" charset="-122"/>
              </a:rPr>
              <a:t>办</a:t>
            </a:r>
            <a:r>
              <a:rPr lang="zh-CN" altLang="en-US" sz="2000" b="1" dirty="0" smtClean="0">
                <a:latin typeface="宋体" pitchFamily="2" charset="-122"/>
              </a:rPr>
              <a:t>？</a:t>
            </a:r>
            <a:endParaRPr lang="zh-CN" altLang="en-US" sz="20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3DEFE-77DD-4D3D-AD3F-1B70FE71A05F}" type="slidenum">
              <a:rPr lang="en-US" altLang="zh-CN" smtClean="0"/>
              <a:pPr/>
              <a:t>21</a:t>
            </a:fld>
            <a:endParaRPr lang="en-US" altLang="zh-CN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51520" y="447055"/>
            <a:ext cx="8686800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rgbClr val="FF3300"/>
                </a:solidFill>
                <a:ea typeface="黑体" pitchFamily="2" charset="-122"/>
              </a:rPr>
              <a:t>三、成本与价格</a:t>
            </a:r>
            <a:endParaRPr lang="zh-CN" altLang="en-US" sz="2800" b="1" dirty="0">
              <a:latin typeface="+mn-ea"/>
              <a:ea typeface="+mn-ea"/>
            </a:endParaRPr>
          </a:p>
        </p:txBody>
      </p:sp>
      <p:sp>
        <p:nvSpPr>
          <p:cNvPr id="119" name="Text Box 4"/>
          <p:cNvSpPr txBox="1">
            <a:spLocks noChangeArrowheads="1"/>
          </p:cNvSpPr>
          <p:nvPr/>
        </p:nvSpPr>
        <p:spPr bwMode="auto">
          <a:xfrm>
            <a:off x="2195736" y="973177"/>
            <a:ext cx="674258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+mn-ea"/>
                <a:ea typeface="+mn-ea"/>
              </a:rPr>
              <a:t>开发成本</a:t>
            </a:r>
            <a:r>
              <a:rPr lang="en-US" altLang="zh-CN" sz="1800" b="1" dirty="0" smtClean="0">
                <a:latin typeface="+mn-ea"/>
                <a:ea typeface="+mn-ea"/>
              </a:rPr>
              <a:t>(</a:t>
            </a:r>
            <a:r>
              <a:rPr lang="zh-CN" altLang="en-US" sz="1800" b="1" dirty="0" smtClean="0">
                <a:latin typeface="+mn-ea"/>
                <a:ea typeface="+mn-ea"/>
              </a:rPr>
              <a:t>一次性</a:t>
            </a:r>
            <a:r>
              <a:rPr lang="en-US" altLang="zh-CN" sz="1800" b="1" dirty="0" smtClean="0">
                <a:latin typeface="+mn-ea"/>
                <a:ea typeface="+mn-ea"/>
              </a:rPr>
              <a:t>)</a:t>
            </a:r>
            <a:r>
              <a:rPr lang="zh-CN" altLang="en-US" b="1" dirty="0" smtClean="0">
                <a:latin typeface="+mn-ea"/>
                <a:ea typeface="+mn-ea"/>
              </a:rPr>
              <a:t>＋生产成本</a:t>
            </a:r>
            <a:r>
              <a:rPr lang="en-US" altLang="zh-CN" sz="1800" b="1" dirty="0" smtClean="0">
                <a:latin typeface="+mn-ea"/>
                <a:ea typeface="+mn-ea"/>
              </a:rPr>
              <a:t>(</a:t>
            </a:r>
            <a:r>
              <a:rPr lang="zh-CN" altLang="en-US" sz="1800" b="1" dirty="0" smtClean="0">
                <a:latin typeface="+mn-ea"/>
                <a:ea typeface="+mn-ea"/>
              </a:rPr>
              <a:t>每次</a:t>
            </a:r>
            <a:r>
              <a:rPr lang="en-US" altLang="zh-CN" sz="1800" b="1" dirty="0" smtClean="0">
                <a:latin typeface="+mn-ea"/>
                <a:ea typeface="+mn-ea"/>
              </a:rPr>
              <a:t>)</a:t>
            </a:r>
            <a:r>
              <a:rPr lang="zh-CN" altLang="en-US" b="1" dirty="0" smtClean="0">
                <a:latin typeface="+mn-ea"/>
                <a:ea typeface="+mn-ea"/>
              </a:rPr>
              <a:t>，软</a:t>
            </a:r>
            <a:r>
              <a:rPr lang="en-US" altLang="zh-CN" b="1" dirty="0" smtClean="0">
                <a:latin typeface="+mn-ea"/>
                <a:ea typeface="+mn-ea"/>
              </a:rPr>
              <a:t>/</a:t>
            </a:r>
            <a:r>
              <a:rPr lang="zh-CN" altLang="en-US" b="1" dirty="0" smtClean="0">
                <a:latin typeface="+mn-ea"/>
                <a:ea typeface="+mn-ea"/>
              </a:rPr>
              <a:t>硬件不同</a:t>
            </a:r>
            <a:endParaRPr lang="en-US" altLang="zh-CN" b="1" dirty="0" smtClean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21" name="Text Box 4"/>
          <p:cNvSpPr txBox="1">
            <a:spLocks noChangeArrowheads="1"/>
          </p:cNvSpPr>
          <p:nvPr/>
        </p:nvSpPr>
        <p:spPr bwMode="auto">
          <a:xfrm>
            <a:off x="3034469" y="5085184"/>
            <a:ext cx="470588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sng" dirty="0" smtClean="0">
                <a:latin typeface="+mn-ea"/>
                <a:ea typeface="+mn-ea"/>
              </a:rPr>
              <a:t>元器件成本</a:t>
            </a:r>
            <a:r>
              <a:rPr lang="zh-CN" altLang="en-US" b="1" dirty="0" smtClean="0">
                <a:latin typeface="+mn-ea"/>
                <a:ea typeface="+mn-ea"/>
              </a:rPr>
              <a:t>占</a:t>
            </a:r>
            <a:r>
              <a:rPr lang="zh-CN" altLang="en-US" b="1" dirty="0">
                <a:latin typeface="+mn-ea"/>
                <a:ea typeface="+mn-ea"/>
              </a:rPr>
              <a:t>总价格的</a:t>
            </a:r>
            <a:r>
              <a:rPr lang="en-US" altLang="zh-CN" b="1" dirty="0" smtClean="0">
                <a:latin typeface="+mn-ea"/>
                <a:ea typeface="+mn-ea"/>
              </a:rPr>
              <a:t>1/6</a:t>
            </a:r>
            <a:r>
              <a:rPr lang="en-US" altLang="zh-CN" b="1" dirty="0" smtClean="0">
                <a:latin typeface="+mn-lt"/>
                <a:ea typeface="+mn-ea"/>
              </a:rPr>
              <a:t>~</a:t>
            </a:r>
            <a:r>
              <a:rPr lang="en-US" altLang="zh-CN" b="1" dirty="0" smtClean="0">
                <a:latin typeface="+mn-ea"/>
                <a:ea typeface="+mn-ea"/>
              </a:rPr>
              <a:t>1/3</a:t>
            </a:r>
            <a:r>
              <a:rPr lang="zh-CN" altLang="en-US" b="1" dirty="0" smtClean="0">
                <a:latin typeface="+mn-ea"/>
                <a:ea typeface="+mn-ea"/>
              </a:rPr>
              <a:t>，</a:t>
            </a:r>
            <a:endParaRPr lang="en-US" altLang="zh-CN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b="1" u="sng" dirty="0" smtClean="0">
                <a:latin typeface="+mn-ea"/>
                <a:ea typeface="+mn-ea"/>
              </a:rPr>
              <a:t>开发费用</a:t>
            </a:r>
            <a:r>
              <a:rPr lang="zh-CN" altLang="en-US" b="1" dirty="0" smtClean="0">
                <a:latin typeface="+mn-ea"/>
                <a:ea typeface="+mn-ea"/>
              </a:rPr>
              <a:t>占收入</a:t>
            </a:r>
            <a:r>
              <a:rPr lang="zh-CN" altLang="en-US" b="1" dirty="0">
                <a:latin typeface="+mn-ea"/>
                <a:ea typeface="+mn-ea"/>
              </a:rPr>
              <a:t>的</a:t>
            </a:r>
            <a:r>
              <a:rPr lang="en-US" altLang="zh-CN" b="1" dirty="0">
                <a:latin typeface="+mn-ea"/>
                <a:ea typeface="+mn-ea"/>
              </a:rPr>
              <a:t>4%</a:t>
            </a:r>
            <a:r>
              <a:rPr lang="en-US" altLang="zh-CN" b="1" dirty="0">
                <a:latin typeface="+mn-lt"/>
                <a:ea typeface="+mn-ea"/>
              </a:rPr>
              <a:t>~</a:t>
            </a:r>
            <a:r>
              <a:rPr lang="en-US" altLang="zh-CN" b="1" dirty="0">
                <a:latin typeface="+mn-ea"/>
                <a:ea typeface="+mn-ea"/>
              </a:rPr>
              <a:t>12</a:t>
            </a:r>
            <a:r>
              <a:rPr lang="en-US" altLang="zh-CN" b="1" dirty="0" smtClean="0">
                <a:latin typeface="+mn-ea"/>
                <a:ea typeface="+mn-ea"/>
              </a:rPr>
              <a:t>%</a:t>
            </a:r>
            <a:endParaRPr lang="zh-CN" altLang="en-US" b="1" dirty="0">
              <a:latin typeface="+mn-ea"/>
              <a:ea typeface="+mn-ea"/>
            </a:endParaRPr>
          </a:p>
        </p:txBody>
      </p:sp>
      <p:grpSp>
        <p:nvGrpSpPr>
          <p:cNvPr id="123" name="组合 122"/>
          <p:cNvGrpSpPr/>
          <p:nvPr/>
        </p:nvGrpSpPr>
        <p:grpSpPr>
          <a:xfrm>
            <a:off x="1055286" y="1621026"/>
            <a:ext cx="7693178" cy="3399701"/>
            <a:chOff x="911270" y="2261547"/>
            <a:chExt cx="7693178" cy="3399701"/>
          </a:xfrm>
        </p:grpSpPr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5508104" y="2261547"/>
              <a:ext cx="648071" cy="3186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 anchor="ctr" anchorCtr="0">
              <a:noAutofit/>
            </a:bodyPr>
            <a:lstStyle/>
            <a:p>
              <a:pPr algn="ctr"/>
              <a:r>
                <a:rPr lang="zh-CN" altLang="en-US" sz="1800" b="1" dirty="0" smtClean="0"/>
                <a:t>标</a:t>
              </a:r>
              <a:r>
                <a:rPr lang="zh-CN" altLang="en-US" sz="1800" b="1" dirty="0" smtClean="0">
                  <a:solidFill>
                    <a:schemeClr val="tx1"/>
                  </a:solidFill>
                </a:rPr>
                <a:t>价</a:t>
              </a:r>
              <a:endParaRPr lang="en-US" altLang="zh-CN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>
              <a:off x="911270" y="4136411"/>
              <a:ext cx="518837" cy="2286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 anchor="ctr" anchorCtr="0">
              <a:noAutofit/>
            </a:bodyPr>
            <a:lstStyle/>
            <a:p>
              <a:pPr algn="ctr"/>
              <a:r>
                <a:rPr lang="en-US" altLang="zh-CN" sz="1600" b="0" dirty="0">
                  <a:solidFill>
                    <a:schemeClr val="tx1"/>
                  </a:solidFill>
                  <a:latin typeface="+mn-ea"/>
                  <a:ea typeface="+mn-ea"/>
                </a:rPr>
                <a:t>100%</a:t>
              </a:r>
            </a:p>
          </p:txBody>
        </p: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2543028" y="4123939"/>
              <a:ext cx="732828" cy="233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 anchor="ctr" anchorCtr="0">
              <a:noAutofit/>
            </a:bodyPr>
            <a:lstStyle/>
            <a:p>
              <a:r>
                <a:rPr lang="en-US" altLang="zh-CN" sz="1600" b="0" dirty="0" smtClean="0">
                  <a:solidFill>
                    <a:schemeClr val="tx1"/>
                  </a:solidFill>
                  <a:latin typeface="+mn-ea"/>
                  <a:ea typeface="+mn-ea"/>
                </a:rPr>
                <a:t>71</a:t>
              </a:r>
              <a:r>
                <a:rPr lang="en-US" altLang="zh-CN" sz="1600" b="0" dirty="0" smtClean="0">
                  <a:solidFill>
                    <a:schemeClr val="tx1"/>
                  </a:solidFill>
                  <a:latin typeface="+mn-lt"/>
                  <a:ea typeface="+mn-ea"/>
                </a:rPr>
                <a:t>~</a:t>
              </a:r>
              <a:r>
                <a:rPr lang="en-US" altLang="zh-CN" sz="1600" b="0" dirty="0" smtClean="0">
                  <a:solidFill>
                    <a:schemeClr val="tx1"/>
                  </a:solidFill>
                  <a:latin typeface="+mn-ea"/>
                  <a:ea typeface="+mn-ea"/>
                </a:rPr>
                <a:t>80</a:t>
              </a:r>
              <a:r>
                <a:rPr lang="en-US" altLang="zh-CN" sz="1600" b="0" dirty="0">
                  <a:solidFill>
                    <a:schemeClr val="tx1"/>
                  </a:solidFill>
                  <a:latin typeface="+mn-ea"/>
                  <a:ea typeface="+mn-ea"/>
                </a:rPr>
                <a:t>%</a:t>
              </a:r>
            </a:p>
          </p:txBody>
        </p:sp>
        <p:sp>
          <p:nvSpPr>
            <p:cNvPr id="34" name="Text Box 31"/>
            <p:cNvSpPr txBox="1">
              <a:spLocks noChangeArrowheads="1"/>
            </p:cNvSpPr>
            <p:nvPr/>
          </p:nvSpPr>
          <p:spPr bwMode="auto">
            <a:xfrm>
              <a:off x="6948265" y="2420888"/>
              <a:ext cx="1008111" cy="57184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>
              <a:noAutofit/>
            </a:bodyPr>
            <a:lstStyle/>
            <a:p>
              <a:r>
                <a:rPr lang="zh-CN" altLang="en-US" sz="1800" b="1" dirty="0" smtClean="0">
                  <a:solidFill>
                    <a:schemeClr val="tx1"/>
                  </a:solidFill>
                </a:rPr>
                <a:t>平均折扣</a:t>
              </a:r>
              <a:endParaRPr lang="zh-CN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Text Box 38"/>
            <p:cNvSpPr txBox="1">
              <a:spLocks noChangeArrowheads="1"/>
            </p:cNvSpPr>
            <p:nvPr/>
          </p:nvSpPr>
          <p:spPr bwMode="auto">
            <a:xfrm>
              <a:off x="2540397" y="3646249"/>
              <a:ext cx="719361" cy="21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 anchor="ctr" anchorCtr="0">
              <a:noAutofit/>
            </a:bodyPr>
            <a:lstStyle/>
            <a:p>
              <a:r>
                <a:rPr lang="en-US" altLang="zh-CN" sz="1600" b="0" dirty="0">
                  <a:solidFill>
                    <a:schemeClr val="tx1"/>
                  </a:solidFill>
                  <a:latin typeface="+mn-ea"/>
                  <a:ea typeface="+mn-ea"/>
                </a:rPr>
                <a:t>20</a:t>
              </a:r>
              <a:r>
                <a:rPr lang="en-US" altLang="zh-CN" sz="1600" b="0" dirty="0">
                  <a:solidFill>
                    <a:schemeClr val="tx1"/>
                  </a:solidFill>
                  <a:latin typeface="+mn-lt"/>
                  <a:ea typeface="+mn-ea"/>
                </a:rPr>
                <a:t>~</a:t>
              </a:r>
              <a:r>
                <a:rPr lang="en-US" altLang="zh-CN" sz="1600" b="0" dirty="0">
                  <a:solidFill>
                    <a:schemeClr val="tx1"/>
                  </a:solidFill>
                  <a:latin typeface="+mn-ea"/>
                  <a:ea typeface="+mn-ea"/>
                </a:rPr>
                <a:t>29%</a:t>
              </a:r>
            </a:p>
          </p:txBody>
        </p:sp>
        <p:sp>
          <p:nvSpPr>
            <p:cNvPr id="44" name="Text Box 41"/>
            <p:cNvSpPr txBox="1">
              <a:spLocks noChangeArrowheads="1"/>
            </p:cNvSpPr>
            <p:nvPr/>
          </p:nvSpPr>
          <p:spPr bwMode="auto">
            <a:xfrm>
              <a:off x="3419872" y="2842158"/>
              <a:ext cx="1008112" cy="298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 anchor="ctr" anchorCtr="0">
              <a:noAutofit/>
            </a:bodyPr>
            <a:lstStyle/>
            <a:p>
              <a:r>
                <a:rPr lang="zh-CN" altLang="en-US" sz="1800" b="1" dirty="0" smtClean="0">
                  <a:solidFill>
                    <a:schemeClr val="tx1"/>
                  </a:solidFill>
                </a:rPr>
                <a:t>平均售价</a:t>
              </a:r>
              <a:endParaRPr lang="zh-CN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Line 42"/>
            <p:cNvSpPr>
              <a:spLocks noChangeShapeType="1"/>
            </p:cNvSpPr>
            <p:nvPr/>
          </p:nvSpPr>
          <p:spPr bwMode="auto">
            <a:xfrm>
              <a:off x="4427984" y="2996952"/>
              <a:ext cx="61798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Text Box 46"/>
            <p:cNvSpPr txBox="1">
              <a:spLocks noChangeArrowheads="1"/>
            </p:cNvSpPr>
            <p:nvPr/>
          </p:nvSpPr>
          <p:spPr bwMode="auto">
            <a:xfrm>
              <a:off x="2121915" y="4625996"/>
              <a:ext cx="1389411" cy="315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 anchor="ctr" anchorCtr="0">
              <a:noAutofit/>
            </a:bodyPr>
            <a:lstStyle/>
            <a:p>
              <a:r>
                <a:rPr lang="zh-CN" altLang="en-US" sz="1600" b="0" dirty="0">
                  <a:solidFill>
                    <a:schemeClr val="tx1"/>
                  </a:solidFill>
                </a:rPr>
                <a:t>增加</a:t>
              </a:r>
              <a:r>
                <a:rPr lang="en-US" altLang="zh-CN" sz="1600" b="0" dirty="0">
                  <a:solidFill>
                    <a:schemeClr val="tx1"/>
                  </a:solidFill>
                </a:rPr>
                <a:t>25~40%</a:t>
              </a:r>
              <a:r>
                <a:rPr lang="zh-CN" altLang="en-US" sz="1600" b="0" dirty="0">
                  <a:solidFill>
                    <a:schemeClr val="tx1"/>
                  </a:solidFill>
                </a:rPr>
                <a:t>后</a:t>
              </a:r>
            </a:p>
          </p:txBody>
        </p:sp>
        <p:sp>
          <p:nvSpPr>
            <p:cNvPr id="71" name="Text Box 21"/>
            <p:cNvSpPr txBox="1">
              <a:spLocks noChangeArrowheads="1"/>
            </p:cNvSpPr>
            <p:nvPr/>
          </p:nvSpPr>
          <p:spPr bwMode="auto">
            <a:xfrm>
              <a:off x="5148065" y="2992735"/>
              <a:ext cx="1008111" cy="580281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>
              <a:no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毛利润</a:t>
              </a:r>
            </a:p>
          </p:txBody>
        </p:sp>
        <p:sp>
          <p:nvSpPr>
            <p:cNvPr id="72" name="AutoShape 24"/>
            <p:cNvSpPr>
              <a:spLocks/>
            </p:cNvSpPr>
            <p:nvPr/>
          </p:nvSpPr>
          <p:spPr bwMode="auto">
            <a:xfrm>
              <a:off x="5076057" y="3933056"/>
              <a:ext cx="72007" cy="648070"/>
            </a:xfrm>
            <a:prstGeom prst="leftBrace">
              <a:avLst>
                <a:gd name="adj1" fmla="val 12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Text Box 25"/>
            <p:cNvSpPr txBox="1">
              <a:spLocks noChangeArrowheads="1"/>
            </p:cNvSpPr>
            <p:nvPr/>
          </p:nvSpPr>
          <p:spPr bwMode="auto">
            <a:xfrm>
              <a:off x="4415236" y="4123939"/>
              <a:ext cx="732828" cy="233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 anchor="ctr" anchorCtr="0">
              <a:noAutofit/>
            </a:bodyPr>
            <a:lstStyle/>
            <a:p>
              <a:r>
                <a:rPr lang="en-US" altLang="zh-CN" sz="1600" dirty="0" smtClean="0">
                  <a:latin typeface="+mn-ea"/>
                  <a:ea typeface="+mn-ea"/>
                </a:rPr>
                <a:t>25</a:t>
              </a:r>
              <a:r>
                <a:rPr lang="en-US" altLang="zh-CN" sz="1600" b="0" dirty="0" smtClean="0">
                  <a:solidFill>
                    <a:schemeClr val="tx1"/>
                  </a:solidFill>
                  <a:latin typeface="+mn-lt"/>
                  <a:ea typeface="+mn-ea"/>
                </a:rPr>
                <a:t>~</a:t>
              </a:r>
              <a:r>
                <a:rPr lang="en-US" altLang="zh-CN" sz="1600" dirty="0" smtClean="0">
                  <a:latin typeface="+mn-ea"/>
                  <a:ea typeface="+mn-ea"/>
                </a:rPr>
                <a:t>44</a:t>
              </a:r>
              <a:r>
                <a:rPr lang="en-US" altLang="zh-CN" sz="1600" b="0" dirty="0" smtClean="0">
                  <a:solidFill>
                    <a:schemeClr val="tx1"/>
                  </a:solidFill>
                  <a:latin typeface="+mn-ea"/>
                  <a:ea typeface="+mn-ea"/>
                </a:rPr>
                <a:t>%</a:t>
              </a:r>
              <a:endParaRPr lang="en-US" altLang="zh-CN" sz="1600" b="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74" name="AutoShape 33"/>
            <p:cNvSpPr>
              <a:spLocks/>
            </p:cNvSpPr>
            <p:nvPr/>
          </p:nvSpPr>
          <p:spPr bwMode="auto">
            <a:xfrm>
              <a:off x="5076057" y="3573016"/>
              <a:ext cx="72007" cy="360040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Text Box 38"/>
            <p:cNvSpPr txBox="1">
              <a:spLocks noChangeArrowheads="1"/>
            </p:cNvSpPr>
            <p:nvPr/>
          </p:nvSpPr>
          <p:spPr bwMode="auto">
            <a:xfrm>
              <a:off x="4412605" y="3612033"/>
              <a:ext cx="719361" cy="21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 anchor="ctr" anchorCtr="0">
              <a:noAutofit/>
            </a:bodyPr>
            <a:lstStyle/>
            <a:p>
              <a:r>
                <a:rPr lang="en-US" altLang="zh-CN" sz="1600" dirty="0">
                  <a:latin typeface="+mn-ea"/>
                  <a:ea typeface="+mn-ea"/>
                </a:rPr>
                <a:t>1</a:t>
              </a:r>
              <a:r>
                <a:rPr lang="en-US" altLang="zh-CN" sz="1600" b="0" dirty="0" smtClean="0">
                  <a:solidFill>
                    <a:schemeClr val="tx1"/>
                  </a:solidFill>
                  <a:latin typeface="+mn-ea"/>
                  <a:ea typeface="+mn-ea"/>
                </a:rPr>
                <a:t>0</a:t>
              </a:r>
              <a:r>
                <a:rPr lang="en-US" altLang="zh-CN" sz="1600" b="0" dirty="0" smtClean="0">
                  <a:solidFill>
                    <a:schemeClr val="tx1"/>
                  </a:solidFill>
                  <a:latin typeface="+mn-lt"/>
                  <a:ea typeface="+mn-ea"/>
                </a:rPr>
                <a:t>~</a:t>
              </a:r>
              <a:r>
                <a:rPr lang="en-US" altLang="zh-CN" sz="1600" b="0" dirty="0" smtClean="0">
                  <a:solidFill>
                    <a:schemeClr val="tx1"/>
                  </a:solidFill>
                  <a:latin typeface="+mn-ea"/>
                  <a:ea typeface="+mn-ea"/>
                </a:rPr>
                <a:t>11%</a:t>
              </a:r>
              <a:endParaRPr lang="en-US" altLang="zh-CN" sz="1600" b="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76" name="Text Box 14"/>
            <p:cNvSpPr txBox="1">
              <a:spLocks noChangeArrowheads="1"/>
            </p:cNvSpPr>
            <p:nvPr/>
          </p:nvSpPr>
          <p:spPr bwMode="auto">
            <a:xfrm>
              <a:off x="5148065" y="3933055"/>
              <a:ext cx="1008111" cy="64807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>
              <a:no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</a:rPr>
                <a:t>元器件</a:t>
              </a:r>
              <a:endParaRPr lang="en-US" altLang="zh-CN" sz="20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</a:rPr>
                <a:t>成本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77" name="Text Box 18"/>
            <p:cNvSpPr txBox="1">
              <a:spLocks noChangeArrowheads="1"/>
            </p:cNvSpPr>
            <p:nvPr/>
          </p:nvSpPr>
          <p:spPr bwMode="auto">
            <a:xfrm>
              <a:off x="5148065" y="3573016"/>
              <a:ext cx="1008111" cy="36004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>
              <a:noAutofit/>
            </a:bodyPr>
            <a:lstStyle/>
            <a:p>
              <a:r>
                <a:rPr lang="zh-CN" altLang="en-US" sz="1800" b="1" dirty="0">
                  <a:solidFill>
                    <a:schemeClr val="tx1"/>
                  </a:solidFill>
                </a:rPr>
                <a:t>直接成本</a:t>
              </a:r>
            </a:p>
          </p:txBody>
        </p:sp>
        <p:sp>
          <p:nvSpPr>
            <p:cNvPr id="78" name="AutoShape 33"/>
            <p:cNvSpPr>
              <a:spLocks/>
            </p:cNvSpPr>
            <p:nvPr/>
          </p:nvSpPr>
          <p:spPr bwMode="auto">
            <a:xfrm>
              <a:off x="5076057" y="2992922"/>
              <a:ext cx="72007" cy="580094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Text Box 38"/>
            <p:cNvSpPr txBox="1">
              <a:spLocks noChangeArrowheads="1"/>
            </p:cNvSpPr>
            <p:nvPr/>
          </p:nvSpPr>
          <p:spPr bwMode="auto">
            <a:xfrm>
              <a:off x="4427984" y="3142193"/>
              <a:ext cx="719361" cy="21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 anchor="ctr" anchorCtr="0">
              <a:noAutofit/>
            </a:bodyPr>
            <a:lstStyle/>
            <a:p>
              <a:r>
                <a:rPr lang="en-US" altLang="zh-CN" sz="1600" dirty="0" smtClean="0">
                  <a:latin typeface="+mn-ea"/>
                  <a:ea typeface="+mn-ea"/>
                </a:rPr>
                <a:t>45</a:t>
              </a:r>
              <a:r>
                <a:rPr lang="en-US" altLang="zh-CN" sz="1600" b="0" dirty="0" smtClean="0">
                  <a:solidFill>
                    <a:schemeClr val="tx1"/>
                  </a:solidFill>
                  <a:latin typeface="+mn-lt"/>
                  <a:ea typeface="+mn-ea"/>
                </a:rPr>
                <a:t>~</a:t>
              </a:r>
              <a:r>
                <a:rPr lang="en-US" altLang="zh-CN" sz="1600" b="0" dirty="0" smtClean="0">
                  <a:solidFill>
                    <a:schemeClr val="tx1"/>
                  </a:solidFill>
                  <a:latin typeface="+mn-ea"/>
                  <a:ea typeface="+mn-ea"/>
                </a:rPr>
                <a:t>65%</a:t>
              </a:r>
              <a:endParaRPr lang="en-US" altLang="zh-CN" sz="1600" b="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83" name="AutoShape 24"/>
            <p:cNvSpPr>
              <a:spLocks/>
            </p:cNvSpPr>
            <p:nvPr/>
          </p:nvSpPr>
          <p:spPr bwMode="auto">
            <a:xfrm>
              <a:off x="3203849" y="3933056"/>
              <a:ext cx="72007" cy="648070"/>
            </a:xfrm>
            <a:prstGeom prst="leftBrace">
              <a:avLst>
                <a:gd name="adj1" fmla="val 12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AutoShape 33"/>
            <p:cNvSpPr>
              <a:spLocks/>
            </p:cNvSpPr>
            <p:nvPr/>
          </p:nvSpPr>
          <p:spPr bwMode="auto">
            <a:xfrm>
              <a:off x="3203849" y="3573016"/>
              <a:ext cx="72007" cy="360040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" name="Text Box 14"/>
            <p:cNvSpPr txBox="1">
              <a:spLocks noChangeArrowheads="1"/>
            </p:cNvSpPr>
            <p:nvPr/>
          </p:nvSpPr>
          <p:spPr bwMode="auto">
            <a:xfrm>
              <a:off x="3275857" y="3933055"/>
              <a:ext cx="1008111" cy="64807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>
              <a:no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</a:rPr>
                <a:t>元器件</a:t>
              </a:r>
              <a:endParaRPr lang="en-US" altLang="zh-CN" sz="20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</a:rPr>
                <a:t>成本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Text Box 18"/>
            <p:cNvSpPr txBox="1">
              <a:spLocks noChangeArrowheads="1"/>
            </p:cNvSpPr>
            <p:nvPr/>
          </p:nvSpPr>
          <p:spPr bwMode="auto">
            <a:xfrm>
              <a:off x="3275857" y="3573016"/>
              <a:ext cx="1008111" cy="36004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>
              <a:noAutofit/>
            </a:bodyPr>
            <a:lstStyle/>
            <a:p>
              <a:r>
                <a:rPr lang="zh-CN" altLang="en-US" sz="1800" b="1" dirty="0">
                  <a:solidFill>
                    <a:schemeClr val="tx1"/>
                  </a:solidFill>
                </a:rPr>
                <a:t>直接成本</a:t>
              </a:r>
            </a:p>
          </p:txBody>
        </p:sp>
        <p:sp>
          <p:nvSpPr>
            <p:cNvPr id="87" name="AutoShape 24"/>
            <p:cNvSpPr>
              <a:spLocks/>
            </p:cNvSpPr>
            <p:nvPr/>
          </p:nvSpPr>
          <p:spPr bwMode="auto">
            <a:xfrm>
              <a:off x="1403648" y="3933057"/>
              <a:ext cx="72007" cy="648070"/>
            </a:xfrm>
            <a:prstGeom prst="leftBrace">
              <a:avLst>
                <a:gd name="adj1" fmla="val 12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Text Box 14"/>
            <p:cNvSpPr txBox="1">
              <a:spLocks noChangeArrowheads="1"/>
            </p:cNvSpPr>
            <p:nvPr/>
          </p:nvSpPr>
          <p:spPr bwMode="auto">
            <a:xfrm>
              <a:off x="1475656" y="3933056"/>
              <a:ext cx="1008111" cy="64807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>
              <a:no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</a:rPr>
                <a:t>元器件</a:t>
              </a:r>
              <a:endParaRPr lang="en-US" altLang="zh-CN" sz="20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</a:rPr>
                <a:t>成本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90" name="Text Box 21"/>
            <p:cNvSpPr txBox="1">
              <a:spLocks noChangeArrowheads="1"/>
            </p:cNvSpPr>
            <p:nvPr/>
          </p:nvSpPr>
          <p:spPr bwMode="auto">
            <a:xfrm>
              <a:off x="6948265" y="2992737"/>
              <a:ext cx="1008111" cy="580281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>
              <a:no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毛利润</a:t>
              </a:r>
            </a:p>
          </p:txBody>
        </p:sp>
        <p:sp>
          <p:nvSpPr>
            <p:cNvPr id="91" name="AutoShape 24"/>
            <p:cNvSpPr>
              <a:spLocks/>
            </p:cNvSpPr>
            <p:nvPr/>
          </p:nvSpPr>
          <p:spPr bwMode="auto">
            <a:xfrm>
              <a:off x="6876257" y="3933058"/>
              <a:ext cx="72007" cy="648070"/>
            </a:xfrm>
            <a:prstGeom prst="leftBrace">
              <a:avLst>
                <a:gd name="adj1" fmla="val 12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Text Box 25"/>
            <p:cNvSpPr txBox="1">
              <a:spLocks noChangeArrowheads="1"/>
            </p:cNvSpPr>
            <p:nvPr/>
          </p:nvSpPr>
          <p:spPr bwMode="auto">
            <a:xfrm>
              <a:off x="6215436" y="4123941"/>
              <a:ext cx="732828" cy="233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 anchor="ctr" anchorCtr="0">
              <a:noAutofit/>
            </a:bodyPr>
            <a:lstStyle/>
            <a:p>
              <a:r>
                <a:rPr lang="en-US" altLang="zh-CN" sz="1600" dirty="0" smtClean="0">
                  <a:latin typeface="+mn-ea"/>
                  <a:ea typeface="+mn-ea"/>
                </a:rPr>
                <a:t>15</a:t>
              </a:r>
              <a:r>
                <a:rPr lang="en-US" altLang="zh-CN" sz="1600" b="0" dirty="0" smtClean="0">
                  <a:solidFill>
                    <a:schemeClr val="tx1"/>
                  </a:solidFill>
                  <a:latin typeface="+mn-lt"/>
                  <a:ea typeface="+mn-ea"/>
                </a:rPr>
                <a:t>~</a:t>
              </a:r>
              <a:r>
                <a:rPr lang="en-US" altLang="zh-CN" sz="1600" dirty="0" smtClean="0">
                  <a:latin typeface="+mn-ea"/>
                  <a:ea typeface="+mn-ea"/>
                </a:rPr>
                <a:t>33</a:t>
              </a:r>
              <a:r>
                <a:rPr lang="en-US" altLang="zh-CN" sz="1600" b="0" dirty="0" smtClean="0">
                  <a:solidFill>
                    <a:schemeClr val="tx1"/>
                  </a:solidFill>
                  <a:latin typeface="+mn-ea"/>
                  <a:ea typeface="+mn-ea"/>
                </a:rPr>
                <a:t>%</a:t>
              </a:r>
              <a:endParaRPr lang="en-US" altLang="zh-CN" sz="1600" b="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93" name="AutoShape 33"/>
            <p:cNvSpPr>
              <a:spLocks/>
            </p:cNvSpPr>
            <p:nvPr/>
          </p:nvSpPr>
          <p:spPr bwMode="auto">
            <a:xfrm>
              <a:off x="6876257" y="3573018"/>
              <a:ext cx="72007" cy="360040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Text Box 38"/>
            <p:cNvSpPr txBox="1">
              <a:spLocks noChangeArrowheads="1"/>
            </p:cNvSpPr>
            <p:nvPr/>
          </p:nvSpPr>
          <p:spPr bwMode="auto">
            <a:xfrm>
              <a:off x="6212805" y="3612035"/>
              <a:ext cx="719361" cy="2490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 anchor="ctr" anchorCtr="0">
              <a:noAutofit/>
            </a:bodyPr>
            <a:lstStyle/>
            <a:p>
              <a:r>
                <a:rPr lang="en-US" altLang="zh-CN" sz="1600" dirty="0" smtClean="0">
                  <a:latin typeface="+mn-ea"/>
                  <a:ea typeface="+mn-ea"/>
                </a:rPr>
                <a:t>  6</a:t>
              </a:r>
              <a:r>
                <a:rPr lang="en-US" altLang="zh-CN" sz="1600" b="0" dirty="0" smtClean="0">
                  <a:solidFill>
                    <a:schemeClr val="tx1"/>
                  </a:solidFill>
                  <a:latin typeface="+mn-lt"/>
                  <a:ea typeface="+mn-ea"/>
                </a:rPr>
                <a:t>~</a:t>
              </a:r>
              <a:r>
                <a:rPr lang="en-US" altLang="zh-CN" sz="1600" b="0" dirty="0" smtClean="0">
                  <a:solidFill>
                    <a:schemeClr val="tx1"/>
                  </a:solidFill>
                  <a:latin typeface="+mn-ea"/>
                  <a:ea typeface="+mn-ea"/>
                </a:rPr>
                <a:t>8%</a:t>
              </a:r>
              <a:endParaRPr lang="en-US" altLang="zh-CN" sz="1600" b="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95" name="Text Box 14"/>
            <p:cNvSpPr txBox="1">
              <a:spLocks noChangeArrowheads="1"/>
            </p:cNvSpPr>
            <p:nvPr/>
          </p:nvSpPr>
          <p:spPr bwMode="auto">
            <a:xfrm>
              <a:off x="6948265" y="3933057"/>
              <a:ext cx="1008111" cy="64807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>
              <a:no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</a:rPr>
                <a:t>元器件</a:t>
              </a:r>
              <a:endParaRPr lang="en-US" altLang="zh-CN" sz="20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</a:rPr>
                <a:t>成本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96" name="Text Box 18"/>
            <p:cNvSpPr txBox="1">
              <a:spLocks noChangeArrowheads="1"/>
            </p:cNvSpPr>
            <p:nvPr/>
          </p:nvSpPr>
          <p:spPr bwMode="auto">
            <a:xfrm>
              <a:off x="6948265" y="3573018"/>
              <a:ext cx="1008111" cy="36004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>
              <a:noAutofit/>
            </a:bodyPr>
            <a:lstStyle/>
            <a:p>
              <a:r>
                <a:rPr lang="zh-CN" altLang="en-US" sz="1800" b="1" dirty="0">
                  <a:solidFill>
                    <a:schemeClr val="tx1"/>
                  </a:solidFill>
                </a:rPr>
                <a:t>直接成本</a:t>
              </a:r>
            </a:p>
          </p:txBody>
        </p:sp>
        <p:sp>
          <p:nvSpPr>
            <p:cNvPr id="97" name="AutoShape 33"/>
            <p:cNvSpPr>
              <a:spLocks/>
            </p:cNvSpPr>
            <p:nvPr/>
          </p:nvSpPr>
          <p:spPr bwMode="auto">
            <a:xfrm>
              <a:off x="6876257" y="2992924"/>
              <a:ext cx="72007" cy="580094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" name="Text Box 38"/>
            <p:cNvSpPr txBox="1">
              <a:spLocks noChangeArrowheads="1"/>
            </p:cNvSpPr>
            <p:nvPr/>
          </p:nvSpPr>
          <p:spPr bwMode="auto">
            <a:xfrm>
              <a:off x="6228184" y="3142195"/>
              <a:ext cx="719361" cy="2868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 anchor="ctr" anchorCtr="0">
              <a:noAutofit/>
            </a:bodyPr>
            <a:lstStyle/>
            <a:p>
              <a:r>
                <a:rPr lang="en-US" altLang="zh-CN" sz="1600" dirty="0" smtClean="0">
                  <a:latin typeface="+mn-ea"/>
                  <a:ea typeface="+mn-ea"/>
                </a:rPr>
                <a:t>34</a:t>
              </a:r>
              <a:r>
                <a:rPr lang="en-US" altLang="zh-CN" sz="1600" b="0" dirty="0" smtClean="0">
                  <a:solidFill>
                    <a:schemeClr val="tx1"/>
                  </a:solidFill>
                  <a:latin typeface="+mn-lt"/>
                  <a:ea typeface="+mn-ea"/>
                </a:rPr>
                <a:t>~</a:t>
              </a:r>
              <a:r>
                <a:rPr lang="en-US" altLang="zh-CN" sz="1600" b="0" dirty="0" smtClean="0">
                  <a:solidFill>
                    <a:schemeClr val="tx1"/>
                  </a:solidFill>
                  <a:latin typeface="+mn-ea"/>
                  <a:ea typeface="+mn-ea"/>
                </a:rPr>
                <a:t>39%</a:t>
              </a:r>
              <a:endParaRPr lang="en-US" altLang="zh-CN" sz="1600" b="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99" name="AutoShape 33"/>
            <p:cNvSpPr>
              <a:spLocks/>
            </p:cNvSpPr>
            <p:nvPr/>
          </p:nvSpPr>
          <p:spPr bwMode="auto">
            <a:xfrm>
              <a:off x="6876256" y="2416858"/>
              <a:ext cx="72007" cy="580094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" name="Text Box 38"/>
            <p:cNvSpPr txBox="1">
              <a:spLocks noChangeArrowheads="1"/>
            </p:cNvSpPr>
            <p:nvPr/>
          </p:nvSpPr>
          <p:spPr bwMode="auto">
            <a:xfrm>
              <a:off x="6228184" y="2564904"/>
              <a:ext cx="719361" cy="2880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 anchor="ctr" anchorCtr="0">
              <a:noAutofit/>
            </a:bodyPr>
            <a:lstStyle/>
            <a:p>
              <a:r>
                <a:rPr lang="en-US" altLang="zh-CN" sz="1600" dirty="0" smtClean="0">
                  <a:latin typeface="+mn-ea"/>
                  <a:ea typeface="+mn-ea"/>
                </a:rPr>
                <a:t>25</a:t>
              </a:r>
              <a:r>
                <a:rPr lang="en-US" altLang="zh-CN" sz="1600" b="0" dirty="0" smtClean="0">
                  <a:solidFill>
                    <a:schemeClr val="tx1"/>
                  </a:solidFill>
                  <a:latin typeface="+mn-lt"/>
                  <a:ea typeface="+mn-ea"/>
                </a:rPr>
                <a:t>~</a:t>
              </a:r>
              <a:r>
                <a:rPr lang="en-US" altLang="zh-CN" sz="1600" b="0" dirty="0" smtClean="0">
                  <a:solidFill>
                    <a:schemeClr val="tx1"/>
                  </a:solidFill>
                  <a:latin typeface="+mn-ea"/>
                  <a:ea typeface="+mn-ea"/>
                </a:rPr>
                <a:t>40%</a:t>
              </a:r>
              <a:endParaRPr lang="en-US" altLang="zh-CN" sz="1600" b="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102" name="直接箭头连接符 101"/>
            <p:cNvCxnSpPr/>
            <p:nvPr/>
          </p:nvCxnSpPr>
          <p:spPr bwMode="auto">
            <a:xfrm flipV="1">
              <a:off x="3634083" y="4662486"/>
              <a:ext cx="1" cy="27868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4" name="直接箭头连接符 103"/>
            <p:cNvCxnSpPr/>
            <p:nvPr/>
          </p:nvCxnSpPr>
          <p:spPr bwMode="auto">
            <a:xfrm>
              <a:off x="1977900" y="4662486"/>
              <a:ext cx="1657996" cy="278684"/>
            </a:xfrm>
            <a:prstGeom prst="bentConnector3">
              <a:avLst>
                <a:gd name="adj1" fmla="val -555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09" name="Text Box 46"/>
            <p:cNvSpPr txBox="1">
              <a:spLocks noChangeArrowheads="1"/>
            </p:cNvSpPr>
            <p:nvPr/>
          </p:nvSpPr>
          <p:spPr bwMode="auto">
            <a:xfrm>
              <a:off x="4067943" y="4625994"/>
              <a:ext cx="1389411" cy="315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 anchor="ctr" anchorCtr="0">
              <a:noAutofit/>
            </a:bodyPr>
            <a:lstStyle/>
            <a:p>
              <a:r>
                <a:rPr lang="zh-CN" altLang="en-US" sz="1600" b="0" dirty="0" smtClean="0">
                  <a:solidFill>
                    <a:schemeClr val="tx1"/>
                  </a:solidFill>
                </a:rPr>
                <a:t>增加</a:t>
              </a:r>
              <a:r>
                <a:rPr lang="en-US" altLang="zh-CN" sz="1600" dirty="0" smtClean="0"/>
                <a:t>82</a:t>
              </a:r>
              <a:r>
                <a:rPr lang="en-US" altLang="zh-CN" sz="1600" b="0" dirty="0" smtClean="0">
                  <a:solidFill>
                    <a:schemeClr val="tx1"/>
                  </a:solidFill>
                </a:rPr>
                <a:t>~86%</a:t>
              </a:r>
              <a:r>
                <a:rPr lang="zh-CN" altLang="en-US" sz="1600" b="0" dirty="0">
                  <a:solidFill>
                    <a:schemeClr val="tx1"/>
                  </a:solidFill>
                </a:rPr>
                <a:t>后</a:t>
              </a:r>
            </a:p>
          </p:txBody>
        </p:sp>
        <p:cxnSp>
          <p:nvCxnSpPr>
            <p:cNvPr id="110" name="直接箭头连接符 109"/>
            <p:cNvCxnSpPr/>
            <p:nvPr/>
          </p:nvCxnSpPr>
          <p:spPr bwMode="auto">
            <a:xfrm flipV="1">
              <a:off x="5508104" y="4662484"/>
              <a:ext cx="1" cy="27868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1" name="直接箭头连接符 103"/>
            <p:cNvCxnSpPr/>
            <p:nvPr/>
          </p:nvCxnSpPr>
          <p:spPr bwMode="auto">
            <a:xfrm>
              <a:off x="3923928" y="4662484"/>
              <a:ext cx="1584177" cy="278682"/>
            </a:xfrm>
            <a:prstGeom prst="bentConnector3">
              <a:avLst>
                <a:gd name="adj1" fmla="val -506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14" name="Text Box 46"/>
            <p:cNvSpPr txBox="1">
              <a:spLocks noChangeArrowheads="1"/>
            </p:cNvSpPr>
            <p:nvPr/>
          </p:nvSpPr>
          <p:spPr bwMode="auto">
            <a:xfrm>
              <a:off x="5940150" y="4625996"/>
              <a:ext cx="1389411" cy="315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 anchor="ctr" anchorCtr="0">
              <a:noAutofit/>
            </a:bodyPr>
            <a:lstStyle/>
            <a:p>
              <a:r>
                <a:rPr lang="zh-CN" altLang="en-US" sz="1600" b="0" dirty="0" smtClean="0">
                  <a:solidFill>
                    <a:schemeClr val="tx1"/>
                  </a:solidFill>
                </a:rPr>
                <a:t>增加</a:t>
              </a:r>
              <a:r>
                <a:rPr lang="en-US" altLang="zh-CN" sz="1600" dirty="0" smtClean="0"/>
                <a:t>33</a:t>
              </a:r>
              <a:r>
                <a:rPr lang="en-US" altLang="zh-CN" sz="1600" b="0" dirty="0" smtClean="0">
                  <a:solidFill>
                    <a:schemeClr val="tx1"/>
                  </a:solidFill>
                </a:rPr>
                <a:t>~66%</a:t>
              </a:r>
              <a:r>
                <a:rPr lang="zh-CN" altLang="en-US" sz="1600" b="0" dirty="0">
                  <a:solidFill>
                    <a:schemeClr val="tx1"/>
                  </a:solidFill>
                </a:rPr>
                <a:t>后</a:t>
              </a:r>
            </a:p>
          </p:txBody>
        </p:sp>
        <p:cxnSp>
          <p:nvCxnSpPr>
            <p:cNvPr id="115" name="直接箭头连接符 114"/>
            <p:cNvCxnSpPr/>
            <p:nvPr/>
          </p:nvCxnSpPr>
          <p:spPr bwMode="auto">
            <a:xfrm flipV="1">
              <a:off x="7380311" y="4662486"/>
              <a:ext cx="1" cy="27868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6" name="直接箭头连接符 103"/>
            <p:cNvCxnSpPr/>
            <p:nvPr/>
          </p:nvCxnSpPr>
          <p:spPr bwMode="auto">
            <a:xfrm>
              <a:off x="5796135" y="4662486"/>
              <a:ext cx="1584177" cy="278682"/>
            </a:xfrm>
            <a:prstGeom prst="bentConnector3">
              <a:avLst>
                <a:gd name="adj1" fmla="val -506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17" name="Line 42"/>
            <p:cNvSpPr>
              <a:spLocks noChangeShapeType="1"/>
            </p:cNvSpPr>
            <p:nvPr/>
          </p:nvSpPr>
          <p:spPr bwMode="auto">
            <a:xfrm>
              <a:off x="6156176" y="2420888"/>
              <a:ext cx="720080" cy="403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Text Box 4"/>
            <p:cNvSpPr txBox="1">
              <a:spLocks noChangeArrowheads="1"/>
            </p:cNvSpPr>
            <p:nvPr/>
          </p:nvSpPr>
          <p:spPr bwMode="auto">
            <a:xfrm>
              <a:off x="1051992" y="5014917"/>
              <a:ext cx="7552456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en-US" sz="1800" b="1" dirty="0">
                  <a:latin typeface="+mn-ea"/>
                  <a:ea typeface="+mn-ea"/>
                </a:rPr>
                <a:t>直接</a:t>
              </a:r>
              <a:r>
                <a:rPr lang="zh-CN" altLang="en-US" sz="1800" b="1" dirty="0" smtClean="0">
                  <a:latin typeface="+mn-ea"/>
                  <a:ea typeface="+mn-ea"/>
                </a:rPr>
                <a:t>成本</a:t>
              </a:r>
              <a:r>
                <a:rPr lang="en-US" altLang="zh-CN" sz="1800" b="1" dirty="0" smtClean="0">
                  <a:latin typeface="+mn-ea"/>
                  <a:ea typeface="+mn-ea"/>
                </a:rPr>
                <a:t>—</a:t>
              </a:r>
              <a:r>
                <a:rPr lang="zh-CN" altLang="en-US" sz="1800" dirty="0" smtClean="0">
                  <a:latin typeface="+mn-ea"/>
                  <a:ea typeface="+mn-ea"/>
                </a:rPr>
                <a:t>劳务、采购、报废、质量成本</a:t>
              </a:r>
              <a:r>
                <a:rPr lang="en-US" altLang="zh-CN" sz="1800" dirty="0" smtClean="0">
                  <a:latin typeface="+mn-ea"/>
                  <a:ea typeface="+mn-ea"/>
                </a:rPr>
                <a:t>(</a:t>
              </a:r>
              <a:r>
                <a:rPr lang="zh-CN" altLang="en-US" sz="1800" dirty="0" smtClean="0">
                  <a:latin typeface="+mn-ea"/>
                  <a:ea typeface="+mn-ea"/>
                </a:rPr>
                <a:t>人员培训</a:t>
              </a:r>
              <a:r>
                <a:rPr lang="zh-CN" altLang="en-US" sz="1800" dirty="0">
                  <a:latin typeface="+mn-ea"/>
                  <a:ea typeface="+mn-ea"/>
                </a:rPr>
                <a:t>、</a:t>
              </a:r>
              <a:r>
                <a:rPr lang="zh-CN" altLang="en-US" sz="1800" dirty="0" smtClean="0">
                  <a:latin typeface="+mn-ea"/>
                  <a:ea typeface="+mn-ea"/>
                </a:rPr>
                <a:t>生产管理等</a:t>
              </a:r>
              <a:r>
                <a:rPr lang="en-US" altLang="zh-CN" sz="1800" dirty="0" smtClean="0">
                  <a:latin typeface="+mn-ea"/>
                  <a:ea typeface="+mn-ea"/>
                </a:rPr>
                <a:t>)</a:t>
              </a:r>
            </a:p>
            <a:p>
              <a:r>
                <a:rPr lang="zh-CN" altLang="en-US" sz="1800" b="1" dirty="0" smtClean="0"/>
                <a:t>间接成本</a:t>
              </a:r>
              <a:r>
                <a:rPr lang="en-US" altLang="zh-CN" sz="1800" b="1" dirty="0" smtClean="0"/>
                <a:t>—</a:t>
              </a:r>
              <a:r>
                <a:rPr lang="zh-CN" altLang="en-US" sz="1800" dirty="0" smtClean="0"/>
                <a:t>研发、市场、销售、设备维护费用，房租、财务、税务及</a:t>
              </a:r>
              <a:r>
                <a:rPr lang="zh-CN" altLang="en-US" sz="1800" u="sng" dirty="0" smtClean="0"/>
                <a:t>利润</a:t>
              </a:r>
              <a:endParaRPr lang="zh-CN" altLang="en-US" sz="1800" u="sng" dirty="0"/>
            </a:p>
          </p:txBody>
        </p:sp>
      </p:grpSp>
      <p:sp>
        <p:nvSpPr>
          <p:cNvPr id="124" name="Text Box 4"/>
          <p:cNvSpPr txBox="1">
            <a:spLocks noChangeArrowheads="1"/>
          </p:cNvSpPr>
          <p:nvPr/>
        </p:nvSpPr>
        <p:spPr bwMode="auto">
          <a:xfrm>
            <a:off x="228600" y="973177"/>
            <a:ext cx="2975248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  *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成本组成：</a:t>
            </a:r>
            <a:endParaRPr lang="en-US" altLang="zh-CN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*价格组成：</a:t>
            </a:r>
            <a:endParaRPr lang="en-US" altLang="zh-CN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*成本</a:t>
            </a: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-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价格关系：</a:t>
            </a:r>
            <a:endParaRPr lang="en-US" altLang="zh-CN" b="1" dirty="0" smtClean="0">
              <a:solidFill>
                <a:srgbClr val="C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481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  <p:bldP spid="1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251520" y="1867843"/>
            <a:ext cx="3168352" cy="4153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⑴需求分析</a:t>
            </a:r>
            <a:endParaRPr lang="zh-CN" altLang="en-US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endParaRPr lang="en-US" altLang="zh-CN" sz="18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⑵具体设计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⑶评价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及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优化</a:t>
            </a:r>
            <a:endParaRPr lang="zh-CN" altLang="en-US" b="1" dirty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215C-9E13-4C89-824D-3A032CE37C02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51520" y="1406178"/>
            <a:ext cx="8686800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rgbClr val="FF3300"/>
                </a:solidFill>
                <a:ea typeface="黑体" pitchFamily="2" charset="-122"/>
              </a:rPr>
              <a:t>一、</a:t>
            </a:r>
            <a:r>
              <a:rPr lang="zh-CN" altLang="en-US" b="1" dirty="0">
                <a:solidFill>
                  <a:srgbClr val="FF3300"/>
                </a:solidFill>
                <a:ea typeface="黑体" pitchFamily="2" charset="-122"/>
              </a:rPr>
              <a:t>系统结构设计的步骤    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类似于软件工程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  <a:endParaRPr lang="zh-CN" altLang="en-US" sz="2800" b="1" dirty="0">
              <a:latin typeface="+mn-ea"/>
              <a:ea typeface="+mn-ea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251519" y="2364348"/>
            <a:ext cx="8713217" cy="1768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960688" indent="-2960688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进行需求分析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应用</a:t>
            </a:r>
            <a:r>
              <a:rPr lang="zh-CN" altLang="en-US" b="1" dirty="0">
                <a:latin typeface="宋体" pitchFamily="2" charset="-122"/>
              </a:rPr>
              <a:t>环境</a:t>
            </a:r>
            <a:r>
              <a:rPr lang="zh-CN" altLang="en-US" b="1" dirty="0" smtClean="0">
                <a:latin typeface="宋体" pitchFamily="2" charset="-122"/>
              </a:rPr>
              <a:t>、语言、</a:t>
            </a:r>
            <a:r>
              <a:rPr lang="en-US" altLang="zh-CN" b="1" dirty="0" smtClean="0">
                <a:latin typeface="宋体" pitchFamily="2" charset="-122"/>
              </a:rPr>
              <a:t>OS</a:t>
            </a:r>
            <a:r>
              <a:rPr lang="zh-CN" altLang="en-US" b="1" dirty="0" smtClean="0">
                <a:latin typeface="宋体" pitchFamily="2" charset="-122"/>
              </a:rPr>
              <a:t>、外设等方面，及技术</a:t>
            </a:r>
            <a:r>
              <a:rPr lang="zh-CN" altLang="en-US" b="1" dirty="0">
                <a:latin typeface="宋体" pitchFamily="2" charset="-122"/>
              </a:rPr>
              <a:t>经济指标、市场分析</a:t>
            </a:r>
            <a:r>
              <a:rPr lang="zh-CN" altLang="en-US" b="1" dirty="0" smtClean="0">
                <a:latin typeface="宋体" pitchFamily="2" charset="-122"/>
              </a:rPr>
              <a:t>等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形成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需求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说明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sng" dirty="0" smtClean="0">
                <a:solidFill>
                  <a:srgbClr val="800080"/>
                </a:solidFill>
                <a:latin typeface="宋体" pitchFamily="2" charset="-122"/>
              </a:rPr>
              <a:t>设计</a:t>
            </a:r>
            <a:r>
              <a:rPr lang="zh-CN" altLang="en-US" b="1" u="sng" dirty="0">
                <a:solidFill>
                  <a:srgbClr val="800080"/>
                </a:solidFill>
                <a:latin typeface="宋体" pitchFamily="2" charset="-122"/>
              </a:rPr>
              <a:t>准则</a:t>
            </a:r>
            <a:r>
              <a:rPr lang="zh-CN" altLang="en-US" b="1" dirty="0">
                <a:latin typeface="宋体" pitchFamily="2" charset="-122"/>
              </a:rPr>
              <a:t>、功能说明、器件性能说明等</a:t>
            </a:r>
          </a:p>
          <a:p>
            <a:pPr>
              <a:lnSpc>
                <a:spcPct val="105000"/>
              </a:lnSpc>
            </a:pPr>
            <a:r>
              <a:rPr lang="zh-CN" altLang="en-US" sz="1800" b="1" dirty="0">
                <a:latin typeface="宋体" pitchFamily="2" charset="-122"/>
              </a:rPr>
              <a:t>           </a:t>
            </a:r>
            <a:r>
              <a:rPr lang="zh-CN" altLang="en-US" sz="1800" b="1" dirty="0" smtClean="0">
                <a:latin typeface="宋体" pitchFamily="2" charset="-122"/>
              </a:rPr>
              <a:t>                 </a:t>
            </a:r>
            <a:r>
              <a:rPr lang="zh-CN" altLang="en-US" sz="1800" dirty="0" smtClean="0">
                <a:latin typeface="宋体" pitchFamily="2" charset="-122"/>
              </a:rPr>
              <a:t>└</a:t>
            </a:r>
            <a:r>
              <a:rPr lang="zh-CN" altLang="en-US" sz="1800" b="1" dirty="0" smtClean="0">
                <a:latin typeface="宋体" pitchFamily="2" charset="-122"/>
              </a:rPr>
              <a:t>→</a:t>
            </a:r>
            <a:r>
              <a:rPr lang="zh-CN" altLang="en-US" sz="1800" b="1" dirty="0">
                <a:latin typeface="宋体" pitchFamily="2" charset="-122"/>
              </a:rPr>
              <a:t>造价</a:t>
            </a:r>
            <a:r>
              <a:rPr lang="en-US" altLang="zh-CN" sz="1800" b="1" dirty="0">
                <a:latin typeface="宋体" pitchFamily="2" charset="-122"/>
              </a:rPr>
              <a:t>/</a:t>
            </a:r>
            <a:r>
              <a:rPr lang="zh-CN" altLang="en-US" sz="1800" b="1" dirty="0">
                <a:latin typeface="宋体" pitchFamily="2" charset="-122"/>
              </a:rPr>
              <a:t>可靠性</a:t>
            </a:r>
            <a:r>
              <a:rPr lang="en-US" altLang="zh-CN" sz="1800" b="1" dirty="0">
                <a:latin typeface="宋体" pitchFamily="2" charset="-122"/>
              </a:rPr>
              <a:t>/</a:t>
            </a:r>
            <a:r>
              <a:rPr lang="zh-CN" altLang="en-US" sz="1800" b="1" dirty="0">
                <a:latin typeface="宋体" pitchFamily="2" charset="-122"/>
              </a:rPr>
              <a:t>可扩展性</a:t>
            </a:r>
            <a:r>
              <a:rPr lang="en-US" altLang="zh-CN" sz="1800" b="1" dirty="0">
                <a:latin typeface="宋体" pitchFamily="2" charset="-122"/>
              </a:rPr>
              <a:t>/</a:t>
            </a:r>
            <a:r>
              <a:rPr lang="zh-CN" altLang="en-US" sz="1800" b="1" dirty="0">
                <a:latin typeface="宋体" pitchFamily="2" charset="-122"/>
              </a:rPr>
              <a:t>兼容性</a:t>
            </a:r>
            <a:r>
              <a:rPr lang="en-US" altLang="zh-CN" sz="1800" b="1" dirty="0">
                <a:latin typeface="宋体" pitchFamily="2" charset="-122"/>
              </a:rPr>
              <a:t>/</a:t>
            </a:r>
            <a:r>
              <a:rPr lang="zh-CN" altLang="en-US" sz="1800" b="1" dirty="0">
                <a:latin typeface="宋体" pitchFamily="2" charset="-122"/>
              </a:rPr>
              <a:t>速度等</a:t>
            </a:r>
            <a:r>
              <a:rPr lang="zh-CN" altLang="en-US" sz="1800" b="1" dirty="0" smtClean="0">
                <a:latin typeface="宋体" pitchFamily="2" charset="-122"/>
              </a:rPr>
              <a:t>方面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251520" y="4460131"/>
            <a:ext cx="847407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进行软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硬件功能划分，</a:t>
            </a:r>
            <a:r>
              <a:rPr lang="zh-CN" altLang="en-US" b="1" dirty="0">
                <a:latin typeface="宋体" pitchFamily="2" charset="-122"/>
              </a:rPr>
              <a:t>确定机器级</a:t>
            </a:r>
            <a:r>
              <a:rPr lang="zh-CN" altLang="en-US" b="1" dirty="0" smtClean="0">
                <a:latin typeface="宋体" pitchFamily="2" charset="-122"/>
              </a:rPr>
              <a:t>界面；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组织</a:t>
            </a:r>
            <a:r>
              <a:rPr lang="zh-CN" altLang="en-US" b="1" dirty="0">
                <a:latin typeface="宋体" pitchFamily="2" charset="-122"/>
              </a:rPr>
              <a:t>机器级界面各个方面的功能，可考虑几种</a:t>
            </a:r>
            <a:r>
              <a:rPr lang="zh-CN" altLang="en-US" b="1" dirty="0" smtClean="0">
                <a:latin typeface="宋体" pitchFamily="2" charset="-122"/>
              </a:rPr>
              <a:t>方案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SEU.CSE.RGL</a:t>
            </a:r>
            <a:endParaRPr lang="en-US" altLang="zh-CN" dirty="0"/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1447800" y="357166"/>
            <a:ext cx="61485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latin typeface="宋体" pitchFamily="2" charset="-122"/>
              </a:rPr>
              <a:t>第</a:t>
            </a:r>
            <a:r>
              <a:rPr lang="en-US" altLang="zh-CN" sz="2800" b="1" dirty="0" smtClean="0">
                <a:latin typeface="宋体" pitchFamily="2" charset="-122"/>
              </a:rPr>
              <a:t>3</a:t>
            </a:r>
            <a:r>
              <a:rPr lang="zh-CN" altLang="en-US" sz="2800" b="1" dirty="0" smtClean="0">
                <a:latin typeface="宋体" pitchFamily="2" charset="-122"/>
              </a:rPr>
              <a:t>节 计算机系统的设计</a:t>
            </a:r>
            <a:endParaRPr lang="zh-CN" altLang="en-US" sz="2800" b="1" dirty="0">
              <a:latin typeface="宋体" pitchFamily="2" charset="-122"/>
            </a:endParaRPr>
          </a:p>
        </p:txBody>
      </p:sp>
      <p:sp>
        <p:nvSpPr>
          <p:cNvPr id="12" name="Text Box 526"/>
          <p:cNvSpPr txBox="1">
            <a:spLocks noChangeArrowheads="1"/>
          </p:cNvSpPr>
          <p:nvPr/>
        </p:nvSpPr>
        <p:spPr bwMode="auto">
          <a:xfrm>
            <a:off x="179512" y="908720"/>
            <a:ext cx="87852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200" b="1" u="none" dirty="0">
                <a:solidFill>
                  <a:srgbClr val="FF3399"/>
                </a:solidFill>
                <a:latin typeface="+mn-ea"/>
                <a:ea typeface="+mn-ea"/>
              </a:rPr>
              <a:t> </a:t>
            </a:r>
            <a:r>
              <a:rPr lang="en-US" altLang="zh-CN" sz="2200" b="1" u="none" dirty="0" smtClean="0">
                <a:solidFill>
                  <a:srgbClr val="FF3399"/>
                </a:solidFill>
                <a:latin typeface="+mn-ea"/>
                <a:ea typeface="+mn-ea"/>
              </a:rPr>
              <a:t>※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  <a:ea typeface="+mn-ea"/>
              </a:rPr>
              <a:t>主要</a:t>
            </a:r>
            <a:r>
              <a:rPr lang="zh-CN" altLang="en-US" sz="2200" b="1" u="none" dirty="0" smtClean="0">
                <a:solidFill>
                  <a:srgbClr val="FF3399"/>
                </a:solidFill>
                <a:latin typeface="+mn-ea"/>
                <a:ea typeface="+mn-ea"/>
              </a:rPr>
              <a:t>内容：</a:t>
            </a:r>
            <a:r>
              <a:rPr lang="zh-CN" altLang="en-US" sz="2200" b="1" u="none" dirty="0" smtClean="0">
                <a:latin typeface="+mn-ea"/>
                <a:ea typeface="+mn-ea"/>
              </a:rPr>
              <a:t>设计步骤、设计思路，定量原理</a:t>
            </a:r>
            <a:endParaRPr lang="en-US" altLang="zh-CN" sz="2200" b="1" u="none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386" grpId="0" animBg="1"/>
      <p:bldP spid="16387" grpId="0"/>
      <p:bldP spid="1639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3DEFE-77DD-4D3D-AD3F-1B70FE71A05F}" type="slidenum">
              <a:rPr lang="en-US" altLang="zh-CN" smtClean="0"/>
              <a:pPr/>
              <a:t>23</a:t>
            </a:fld>
            <a:endParaRPr lang="en-US" altLang="zh-CN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28600" y="908720"/>
            <a:ext cx="729572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*由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上向下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方法：</a:t>
            </a:r>
            <a:r>
              <a:rPr lang="zh-CN" altLang="en-US" b="1" dirty="0" smtClean="0">
                <a:latin typeface="宋体" pitchFamily="2" charset="-122"/>
              </a:rPr>
              <a:t>软件→硬件</a:t>
            </a:r>
            <a:r>
              <a:rPr lang="zh-CN" altLang="en-US" b="1" dirty="0">
                <a:latin typeface="宋体" pitchFamily="2" charset="-122"/>
              </a:rPr>
              <a:t>，适合专用机的</a:t>
            </a:r>
            <a:r>
              <a:rPr lang="zh-CN" altLang="en-US" b="1" dirty="0" smtClean="0">
                <a:latin typeface="宋体" pitchFamily="2" charset="-122"/>
              </a:rPr>
              <a:t>设计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特点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b="1" dirty="0">
              <a:solidFill>
                <a:srgbClr val="800080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28600" y="2350491"/>
            <a:ext cx="772777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*由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下向上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方法：</a:t>
            </a:r>
            <a:r>
              <a:rPr lang="zh-CN" altLang="en-US" b="1" dirty="0" smtClean="0">
                <a:latin typeface="宋体" pitchFamily="2" charset="-122"/>
              </a:rPr>
              <a:t>硬件→软件</a:t>
            </a:r>
            <a:r>
              <a:rPr lang="zh-CN" altLang="en-US" b="1" dirty="0">
                <a:latin typeface="宋体" pitchFamily="2" charset="-122"/>
              </a:rPr>
              <a:t>，适合通用机的设计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特点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b="1" dirty="0">
              <a:solidFill>
                <a:srgbClr val="800080"/>
              </a:solidFill>
              <a:latin typeface="宋体" pitchFamily="2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28600" y="3731295"/>
            <a:ext cx="8231832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*从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中间开始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方法：</a:t>
            </a:r>
            <a:r>
              <a:rPr lang="zh-CN" altLang="en-US" b="1" dirty="0" smtClean="0">
                <a:latin typeface="宋体" pitchFamily="2" charset="-122"/>
              </a:rPr>
              <a:t>软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硬件交界面→软件及硬件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特点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周期短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约</a:t>
            </a:r>
            <a:r>
              <a:rPr lang="en-US" altLang="zh-CN" sz="2000" b="1" dirty="0">
                <a:latin typeface="宋体" pitchFamily="2" charset="-122"/>
              </a:rPr>
              <a:t>1/2)</a:t>
            </a:r>
            <a:r>
              <a:rPr lang="zh-CN" altLang="en-US" b="1" dirty="0">
                <a:latin typeface="宋体" pitchFamily="2" charset="-122"/>
              </a:rPr>
              <a:t>，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</a:t>
            </a:r>
            <a:r>
              <a:rPr lang="zh-CN" altLang="en-US" b="1" u="sng" dirty="0" smtClean="0">
                <a:latin typeface="宋体" pitchFamily="2" charset="-122"/>
              </a:rPr>
              <a:t>能够</a:t>
            </a:r>
            <a:r>
              <a:rPr lang="zh-CN" altLang="en-US" b="1" u="sng" dirty="0">
                <a:latin typeface="宋体" pitchFamily="2" charset="-122"/>
              </a:rPr>
              <a:t>利用</a:t>
            </a:r>
            <a:r>
              <a:rPr lang="zh-CN" altLang="en-US" b="1" dirty="0">
                <a:latin typeface="宋体" pitchFamily="2" charset="-122"/>
              </a:rPr>
              <a:t>最新软、硬件技术  </a:t>
            </a:r>
            <a:r>
              <a:rPr lang="zh-CN" altLang="en-US" sz="1800" b="1" dirty="0">
                <a:solidFill>
                  <a:srgbClr val="800080"/>
                </a:solidFill>
                <a:latin typeface="宋体" pitchFamily="2" charset="-122"/>
              </a:rPr>
              <a:t>→主流设计</a:t>
            </a:r>
            <a:r>
              <a:rPr lang="zh-CN" altLang="en-US" sz="1800" b="1" dirty="0" smtClean="0">
                <a:solidFill>
                  <a:srgbClr val="800080"/>
                </a:solidFill>
                <a:latin typeface="宋体" pitchFamily="2" charset="-122"/>
              </a:rPr>
              <a:t>方法</a:t>
            </a: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要求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b="1" dirty="0" smtClean="0">
              <a:latin typeface="宋体" pitchFamily="2" charset="-122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979712" y="1405225"/>
            <a:ext cx="648072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周期长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好几年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，忌</a:t>
            </a:r>
            <a:r>
              <a:rPr lang="zh-CN" altLang="en-US" b="1" u="sng" dirty="0" smtClean="0">
                <a:latin typeface="宋体" pitchFamily="2" charset="-122"/>
              </a:rPr>
              <a:t>需求变化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不能利用</a:t>
            </a:r>
            <a:r>
              <a:rPr lang="zh-CN" altLang="en-US" b="1" u="sng" dirty="0" smtClean="0">
                <a:latin typeface="宋体" pitchFamily="2" charset="-122"/>
              </a:rPr>
              <a:t>最新软件技术</a:t>
            </a:r>
            <a:r>
              <a:rPr lang="zh-CN" altLang="en-US" b="1" dirty="0" smtClean="0">
                <a:latin typeface="宋体" pitchFamily="2" charset="-122"/>
              </a:rPr>
              <a:t>      </a:t>
            </a:r>
            <a:r>
              <a:rPr lang="zh-CN" altLang="en-US" sz="1800" b="1" dirty="0" smtClean="0">
                <a:solidFill>
                  <a:srgbClr val="800080"/>
                </a:solidFill>
                <a:latin typeface="宋体" pitchFamily="2" charset="-122"/>
              </a:rPr>
              <a:t>→形成软、硬脱节</a:t>
            </a:r>
            <a:endParaRPr lang="zh-CN" altLang="en-US" b="1" dirty="0">
              <a:solidFill>
                <a:srgbClr val="800080"/>
              </a:solidFill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965176" y="2780928"/>
            <a:ext cx="663927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周期长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好几年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，不能利用</a:t>
            </a:r>
            <a:r>
              <a:rPr lang="zh-CN" altLang="en-US" b="1" u="sng" dirty="0" smtClean="0">
                <a:latin typeface="宋体" pitchFamily="2" charset="-122"/>
              </a:rPr>
              <a:t>最新硬件技术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sng" dirty="0" smtClean="0">
                <a:latin typeface="宋体" pitchFamily="2" charset="-122"/>
              </a:rPr>
              <a:t>软件效率</a:t>
            </a:r>
            <a:r>
              <a:rPr lang="zh-CN" altLang="en-US" b="1" dirty="0" smtClean="0">
                <a:latin typeface="宋体" pitchFamily="2" charset="-122"/>
              </a:rPr>
              <a:t>低                </a:t>
            </a:r>
            <a:r>
              <a:rPr lang="zh-CN" altLang="en-US" sz="1800" b="1" dirty="0" smtClean="0">
                <a:solidFill>
                  <a:srgbClr val="800080"/>
                </a:solidFill>
                <a:latin typeface="宋体" pitchFamily="2" charset="-122"/>
              </a:rPr>
              <a:t>→形成</a:t>
            </a:r>
            <a:r>
              <a:rPr lang="zh-CN" altLang="en-US" sz="1800" b="1" dirty="0">
                <a:solidFill>
                  <a:srgbClr val="800080"/>
                </a:solidFill>
                <a:latin typeface="宋体" pitchFamily="2" charset="-122"/>
              </a:rPr>
              <a:t>软、硬脱节</a:t>
            </a:r>
            <a:endParaRPr lang="zh-CN" altLang="en-US" b="1" dirty="0">
              <a:solidFill>
                <a:srgbClr val="800080"/>
              </a:solidFill>
              <a:latin typeface="宋体" pitchFamily="2" charset="-122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979712" y="5149641"/>
            <a:ext cx="691276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不断交互、</a:t>
            </a:r>
            <a:r>
              <a:rPr lang="zh-CN" altLang="en-US" b="1" dirty="0">
                <a:latin typeface="宋体" pitchFamily="2" charset="-122"/>
              </a:rPr>
              <a:t>优化</a:t>
            </a:r>
            <a:r>
              <a:rPr lang="zh-CN" altLang="en-US" b="1" dirty="0" smtClean="0">
                <a:latin typeface="宋体" pitchFamily="2" charset="-122"/>
              </a:rPr>
              <a:t>设计，     </a:t>
            </a:r>
            <a:r>
              <a:rPr lang="en-US" altLang="zh-CN" b="1" dirty="0" smtClean="0">
                <a:latin typeface="宋体" pitchFamily="2" charset="-122"/>
              </a:rPr>
              <a:t> </a:t>
            </a:r>
            <a:r>
              <a:rPr lang="zh-CN" altLang="en-US" sz="1800" b="1" dirty="0" smtClean="0">
                <a:solidFill>
                  <a:srgbClr val="800080"/>
                </a:solidFill>
                <a:latin typeface="宋体" pitchFamily="2" charset="-122"/>
              </a:rPr>
              <a:t>→需好的</a:t>
            </a:r>
            <a:r>
              <a:rPr lang="zh-CN" altLang="en-US" sz="1800" b="1" dirty="0">
                <a:solidFill>
                  <a:srgbClr val="800080"/>
                </a:solidFill>
                <a:latin typeface="宋体" pitchFamily="2" charset="-122"/>
              </a:rPr>
              <a:t>评价</a:t>
            </a:r>
            <a:r>
              <a:rPr lang="zh-CN" altLang="en-US" sz="1800" b="1" dirty="0" smtClean="0">
                <a:solidFill>
                  <a:srgbClr val="800080"/>
                </a:solidFill>
                <a:latin typeface="宋体" pitchFamily="2" charset="-122"/>
              </a:rPr>
              <a:t>工具及方法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对设计人员技术要求高 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251520" y="404664"/>
            <a:ext cx="8686800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rgbClr val="FF3300"/>
                </a:solidFill>
                <a:ea typeface="黑体" pitchFamily="2" charset="-122"/>
              </a:rPr>
              <a:t>二</a:t>
            </a:r>
            <a:r>
              <a:rPr lang="zh-CN" altLang="en-US" b="1" dirty="0">
                <a:solidFill>
                  <a:srgbClr val="FF3300"/>
                </a:solidFill>
                <a:ea typeface="黑体" pitchFamily="2" charset="-122"/>
              </a:rPr>
              <a:t>、计算机系统设计的</a:t>
            </a:r>
            <a:r>
              <a:rPr lang="zh-CN" altLang="en-US" b="1" dirty="0" smtClean="0">
                <a:solidFill>
                  <a:srgbClr val="FF3300"/>
                </a:solidFill>
                <a:ea typeface="黑体" pitchFamily="2" charset="-122"/>
              </a:rPr>
              <a:t>思路 </a:t>
            </a:r>
            <a:endParaRPr lang="zh-CN" altLang="en-US" sz="2800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6E817-D9CB-4E57-B2A2-D7120A7A21A8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89805" y="908720"/>
            <a:ext cx="870267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、充分利用并行性      </a:t>
            </a:r>
            <a:r>
              <a:rPr lang="en-US" altLang="zh-CN" sz="2000" b="1" dirty="0" smtClean="0">
                <a:latin typeface="宋体" pitchFamily="2" charset="-122"/>
              </a:rPr>
              <a:t>--</a:t>
            </a:r>
            <a:r>
              <a:rPr lang="zh-CN" altLang="en-US" sz="2000" b="1" dirty="0" smtClean="0">
                <a:latin typeface="宋体" pitchFamily="2" charset="-122"/>
              </a:rPr>
              <a:t>最有效的优化方法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*基本思想：</a:t>
            </a:r>
            <a:r>
              <a:rPr lang="zh-CN" altLang="en-US" b="1" dirty="0" smtClean="0">
                <a:latin typeface="宋体" pitchFamily="2" charset="-122"/>
              </a:rPr>
              <a:t>通过并行处理来提高性能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应用举例：</a:t>
            </a:r>
            <a:endParaRPr lang="zh-CN" altLang="en-US" b="1" dirty="0">
              <a:solidFill>
                <a:schemeClr val="accent2"/>
              </a:solidFill>
              <a:latin typeface="宋体" pitchFamily="2" charset="-122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195736" y="1837273"/>
            <a:ext cx="633670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指令流水线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操作并行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b="1" dirty="0">
                <a:latin typeface="宋体" pitchFamily="2" charset="-122"/>
              </a:rPr>
              <a:t>SIMD</a:t>
            </a:r>
            <a:r>
              <a:rPr lang="zh-CN" altLang="en-US" b="1" dirty="0" smtClean="0">
                <a:latin typeface="宋体" pitchFamily="2" charset="-122"/>
              </a:rPr>
              <a:t>技术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数据并行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多</a:t>
            </a:r>
            <a:r>
              <a:rPr lang="en-US" altLang="zh-CN" b="1" dirty="0" smtClean="0">
                <a:latin typeface="宋体" pitchFamily="2" charset="-122"/>
              </a:rPr>
              <a:t>CPU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任务</a:t>
            </a:r>
            <a:r>
              <a:rPr lang="zh-CN" altLang="en-US" sz="2000" b="1" dirty="0" smtClean="0">
                <a:latin typeface="宋体" pitchFamily="2" charset="-122"/>
              </a:rPr>
              <a:t>并行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b="1" dirty="0" smtClean="0">
                <a:latin typeface="宋体" pitchFamily="2" charset="-122"/>
              </a:rPr>
              <a:t>RAID</a:t>
            </a:r>
            <a:r>
              <a:rPr lang="en-US" altLang="zh-CN" sz="2000" b="1" dirty="0" smtClean="0">
                <a:latin typeface="宋体" pitchFamily="2" charset="-122"/>
              </a:rPr>
              <a:t>(I/O</a:t>
            </a:r>
            <a:r>
              <a:rPr lang="zh-CN" altLang="en-US" sz="2000" b="1" dirty="0">
                <a:latin typeface="宋体" pitchFamily="2" charset="-122"/>
              </a:rPr>
              <a:t>并行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en-US" altLang="zh-CN" b="1" dirty="0" smtClean="0">
                <a:latin typeface="宋体" pitchFamily="2" charset="-122"/>
              </a:rPr>
              <a:t>             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79512" y="2729711"/>
            <a:ext cx="8856984" cy="293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、局部性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原理</a:t>
            </a:r>
          </a:p>
          <a:p>
            <a:pPr marL="1971675" indent="-1971675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程序访问局部性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指令和数据访问所呈现出的</a:t>
            </a:r>
            <a:r>
              <a:rPr lang="zh-CN" altLang="en-US" b="1" u="sng" dirty="0" smtClean="0">
                <a:latin typeface="宋体" pitchFamily="2" charset="-122"/>
              </a:rPr>
              <a:t>相对簇聚</a:t>
            </a:r>
            <a:r>
              <a:rPr lang="zh-CN" altLang="en-US" b="1" dirty="0" smtClean="0">
                <a:latin typeface="宋体" pitchFamily="2" charset="-122"/>
              </a:rPr>
              <a:t>现象</a:t>
            </a:r>
            <a:endParaRPr lang="en-US" altLang="zh-CN" b="1" dirty="0" smtClean="0">
              <a:latin typeface="宋体" pitchFamily="2" charset="-122"/>
            </a:endParaRPr>
          </a:p>
          <a:p>
            <a:pPr marL="1971675" indent="-1971675">
              <a:lnSpc>
                <a:spcPct val="125000"/>
              </a:lnSpc>
            </a:pPr>
            <a:r>
              <a:rPr lang="zh-CN" altLang="en-US" sz="2200" b="1" dirty="0">
                <a:solidFill>
                  <a:srgbClr val="800080"/>
                </a:solidFill>
                <a:latin typeface="宋体" pitchFamily="2" charset="-122"/>
              </a:rPr>
              <a:t> </a:t>
            </a:r>
            <a:r>
              <a:rPr lang="zh-CN" altLang="en-US" sz="2200" b="1" dirty="0" smtClean="0">
                <a:solidFill>
                  <a:srgbClr val="800080"/>
                </a:solidFill>
                <a:latin typeface="宋体" pitchFamily="2" charset="-122"/>
              </a:rPr>
              <a:t>      例</a:t>
            </a:r>
            <a:r>
              <a:rPr lang="en-US" altLang="zh-CN" sz="2200" b="1" dirty="0">
                <a:solidFill>
                  <a:srgbClr val="800080"/>
                </a:solidFill>
                <a:latin typeface="宋体" pitchFamily="2" charset="-122"/>
              </a:rPr>
              <a:t>— </a:t>
            </a:r>
            <a:r>
              <a:rPr lang="en-US" altLang="zh-CN" sz="2200" b="1" dirty="0">
                <a:latin typeface="宋体" pitchFamily="2" charset="-122"/>
              </a:rPr>
              <a:t>for (</a:t>
            </a:r>
            <a:r>
              <a:rPr lang="en-US" altLang="zh-CN" sz="2200" b="1" dirty="0" err="1">
                <a:latin typeface="宋体" pitchFamily="2" charset="-122"/>
              </a:rPr>
              <a:t>int</a:t>
            </a: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err="1">
                <a:latin typeface="宋体" pitchFamily="2" charset="-122"/>
              </a:rPr>
              <a:t>i</a:t>
            </a:r>
            <a:r>
              <a:rPr lang="en-US" altLang="zh-CN" sz="2200" b="1" dirty="0">
                <a:latin typeface="宋体" pitchFamily="2" charset="-122"/>
              </a:rPr>
              <a:t>=0; </a:t>
            </a:r>
            <a:r>
              <a:rPr lang="en-US" altLang="zh-CN" sz="2200" b="1" dirty="0" err="1">
                <a:latin typeface="宋体" pitchFamily="2" charset="-122"/>
              </a:rPr>
              <a:t>i</a:t>
            </a:r>
            <a:r>
              <a:rPr lang="en-US" altLang="zh-CN" sz="2200" b="1" dirty="0">
                <a:latin typeface="宋体" pitchFamily="2" charset="-122"/>
              </a:rPr>
              <a:t>&lt;100; </a:t>
            </a:r>
            <a:r>
              <a:rPr lang="en-US" altLang="zh-CN" sz="2200" b="1" dirty="0" err="1">
                <a:latin typeface="宋体" pitchFamily="2" charset="-122"/>
              </a:rPr>
              <a:t>i</a:t>
            </a:r>
            <a:r>
              <a:rPr lang="en-US" altLang="zh-CN" sz="2200" b="1" dirty="0">
                <a:latin typeface="宋体" pitchFamily="2" charset="-122"/>
              </a:rPr>
              <a:t>++)  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Sum</a:t>
            </a:r>
            <a:r>
              <a:rPr lang="en-US" altLang="zh-CN" sz="2200" b="1" dirty="0" smtClean="0">
                <a:latin typeface="宋体" pitchFamily="2" charset="-122"/>
              </a:rPr>
              <a:t>=</a:t>
            </a:r>
            <a:r>
              <a:rPr lang="en-US" altLang="zh-CN" sz="2200" b="1" dirty="0" err="1" smtClean="0">
                <a:latin typeface="宋体" pitchFamily="2" charset="-122"/>
              </a:rPr>
              <a:t>Sum+</a:t>
            </a:r>
            <a:r>
              <a:rPr lang="en-US" altLang="zh-CN" sz="2200" b="1" dirty="0" err="1" smtClean="0">
                <a:solidFill>
                  <a:srgbClr val="800080"/>
                </a:solidFill>
                <a:latin typeface="宋体" pitchFamily="2" charset="-122"/>
              </a:rPr>
              <a:t>A</a:t>
            </a:r>
            <a:r>
              <a:rPr lang="en-US" altLang="zh-CN" sz="2200" b="1" dirty="0" smtClean="0">
                <a:solidFill>
                  <a:srgbClr val="800080"/>
                </a:solidFill>
                <a:latin typeface="宋体" pitchFamily="2" charset="-122"/>
              </a:rPr>
              <a:t>[</a:t>
            </a:r>
            <a:r>
              <a:rPr lang="en-US" altLang="zh-CN" sz="2200" b="1" dirty="0" err="1" smtClean="0">
                <a:solidFill>
                  <a:srgbClr val="800080"/>
                </a:solidFill>
                <a:latin typeface="宋体" pitchFamily="2" charset="-122"/>
              </a:rPr>
              <a:t>i</a:t>
            </a:r>
            <a:r>
              <a:rPr lang="en-US" altLang="zh-CN" sz="2200" b="1" dirty="0" smtClean="0">
                <a:solidFill>
                  <a:srgbClr val="800080"/>
                </a:solidFill>
                <a:latin typeface="宋体" pitchFamily="2" charset="-122"/>
              </a:rPr>
              <a:t>]</a:t>
            </a:r>
            <a:r>
              <a:rPr lang="en-US" altLang="zh-CN" sz="2200" b="1" dirty="0" smtClean="0">
                <a:latin typeface="宋体" pitchFamily="2" charset="-122"/>
              </a:rPr>
              <a:t>;</a:t>
            </a:r>
          </a:p>
          <a:p>
            <a:pPr marL="1971675" indent="-1971675"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基本思想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marL="1971675" indent="-1971675">
              <a:lnSpc>
                <a:spcPct val="125000"/>
              </a:lnSpc>
              <a:spcBef>
                <a:spcPts val="0"/>
              </a:spcBef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marL="1971675" indent="-1971675"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应用举例：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2195736" y="4103861"/>
            <a:ext cx="6696744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根据最近使用的信息，预测将要使用的信息，以此进行优化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b="1" dirty="0">
                <a:latin typeface="宋体" pitchFamily="2" charset="-122"/>
              </a:rPr>
              <a:t>层次结构存储系统，缓冲器组织</a:t>
            </a: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251520" y="404664"/>
            <a:ext cx="8686800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rgbClr val="FF3300"/>
                </a:solidFill>
                <a:ea typeface="黑体" pitchFamily="2" charset="-122"/>
              </a:rPr>
              <a:t>三、计算机系统设计的定量原理</a:t>
            </a:r>
            <a:endParaRPr lang="zh-CN" altLang="en-US" sz="2800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Box 5"/>
          <p:cNvSpPr txBox="1">
            <a:spLocks noChangeArrowheads="1"/>
          </p:cNvSpPr>
          <p:nvPr/>
        </p:nvSpPr>
        <p:spPr bwMode="auto">
          <a:xfrm>
            <a:off x="212725" y="5746793"/>
            <a:ext cx="2271043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应用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举例：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3DEFE-77DD-4D3D-AD3F-1B70FE71A05F}" type="slidenum">
              <a:rPr lang="en-US" altLang="zh-CN" smtClean="0"/>
              <a:pPr/>
              <a:t>25</a:t>
            </a:fld>
            <a:endParaRPr lang="en-US" altLang="zh-CN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12725" y="404664"/>
            <a:ext cx="870267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、重点关注经常性事件   </a:t>
            </a:r>
            <a:r>
              <a:rPr lang="en-US" altLang="zh-CN" sz="2000" b="1" dirty="0" smtClean="0">
                <a:latin typeface="宋体" pitchFamily="2" charset="-122"/>
              </a:rPr>
              <a:t>--</a:t>
            </a:r>
            <a:r>
              <a:rPr lang="zh-CN" altLang="en-US" sz="2000" b="1" dirty="0" smtClean="0">
                <a:latin typeface="宋体" pitchFamily="2" charset="-122"/>
              </a:rPr>
              <a:t>最重要、最常用的方法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基本思想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经常性事件</a:t>
            </a:r>
            <a:r>
              <a:rPr lang="zh-CN" altLang="en-US" b="1" u="sng" dirty="0">
                <a:latin typeface="宋体" pitchFamily="2" charset="-122"/>
              </a:rPr>
              <a:t>优先获得</a:t>
            </a:r>
            <a:r>
              <a:rPr lang="zh-CN" altLang="en-US" b="1" dirty="0">
                <a:latin typeface="宋体" pitchFamily="2" charset="-122"/>
              </a:rPr>
              <a:t>处理权及资源</a:t>
            </a:r>
            <a:r>
              <a:rPr lang="zh-CN" altLang="en-US" b="1" dirty="0" smtClean="0">
                <a:latin typeface="宋体" pitchFamily="2" charset="-122"/>
              </a:rPr>
              <a:t>使用权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应用举例：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2214786" y="1326188"/>
            <a:ext cx="667838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指令</a:t>
            </a:r>
            <a:r>
              <a:rPr lang="zh-CN" altLang="en-US" b="1" dirty="0">
                <a:latin typeface="宋体" pitchFamily="2" charset="-122"/>
              </a:rPr>
              <a:t>操作码</a:t>
            </a:r>
            <a:r>
              <a:rPr lang="zh-CN" altLang="en-US" b="1" dirty="0" smtClean="0">
                <a:latin typeface="宋体" pitchFamily="2" charset="-122"/>
              </a:rPr>
              <a:t>采用扩展</a:t>
            </a:r>
            <a:r>
              <a:rPr lang="zh-CN" altLang="en-US" b="1" dirty="0">
                <a:latin typeface="宋体" pitchFamily="2" charset="-122"/>
              </a:rPr>
              <a:t>编码，</a:t>
            </a:r>
            <a:r>
              <a:rPr lang="zh-CN" altLang="en-US" b="1" dirty="0" smtClean="0">
                <a:latin typeface="宋体" pitchFamily="2" charset="-122"/>
              </a:rPr>
              <a:t>使用频率较高指令的</a:t>
            </a:r>
            <a:r>
              <a:rPr lang="en-US" altLang="zh-CN" b="1" dirty="0" smtClean="0">
                <a:latin typeface="宋体" pitchFamily="2" charset="-122"/>
              </a:rPr>
              <a:t>CPI</a:t>
            </a:r>
            <a:r>
              <a:rPr lang="zh-CN" altLang="en-US" b="1" dirty="0" smtClean="0">
                <a:latin typeface="宋体" pitchFamily="2" charset="-122"/>
              </a:rPr>
              <a:t>较小，</a:t>
            </a:r>
            <a:r>
              <a:rPr lang="zh-CN" altLang="en-US" b="1" dirty="0" smtClean="0">
                <a:latin typeface="Times New Roman"/>
              </a:rPr>
              <a:t>优先提高</a:t>
            </a:r>
            <a:r>
              <a:rPr lang="zh-CN" altLang="en-US" b="1" dirty="0" smtClean="0">
                <a:latin typeface="宋体" pitchFamily="2" charset="-122"/>
              </a:rPr>
              <a:t>不溢出情况的性能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28599" y="2276872"/>
            <a:ext cx="866457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4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、阿姆达尔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(Amdahl)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定律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marL="1971675" indent="-1971675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基本</a:t>
            </a:r>
            <a:r>
              <a:rPr lang="zh-CN" altLang="en-US" b="1" dirty="0">
                <a:solidFill>
                  <a:srgbClr val="C00000"/>
                </a:solidFill>
              </a:rPr>
              <a:t>思想：</a:t>
            </a:r>
            <a:r>
              <a:rPr lang="zh-CN" altLang="en-US" b="1" dirty="0">
                <a:latin typeface="宋体" pitchFamily="2" charset="-122"/>
              </a:rPr>
              <a:t>优化某部件所获得的性能提高，受限于该部件的使用频率，或所占执行时间的比例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233666"/>
              </p:ext>
            </p:extLst>
          </p:nvPr>
        </p:nvGraphicFramePr>
        <p:xfrm>
          <a:off x="971600" y="3645024"/>
          <a:ext cx="5256584" cy="747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24" name="公式" r:id="rId3" imgW="1917700" imgH="279400" progId="Equation.3">
                  <p:embed/>
                </p:oleObj>
              </mc:Choice>
              <mc:Fallback>
                <p:oleObj name="公式" r:id="rId3" imgW="1917700" imgH="279400" progId="Equation.3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645024"/>
                        <a:ext cx="5256584" cy="7479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Text Box 6"/>
          <p:cNvSpPr txBox="1">
            <a:spLocks noChangeArrowheads="1"/>
          </p:cNvSpPr>
          <p:nvPr/>
        </p:nvSpPr>
        <p:spPr bwMode="auto">
          <a:xfrm>
            <a:off x="228600" y="4365104"/>
            <a:ext cx="592757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80008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80008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800080"/>
                </a:solidFill>
                <a:latin typeface="宋体" pitchFamily="2" charset="-122"/>
              </a:rPr>
              <a:t>例：</a:t>
            </a:r>
            <a:r>
              <a:rPr lang="zh-CN" altLang="en-US" b="1" dirty="0" smtClean="0">
                <a:latin typeface="宋体" pitchFamily="2" charset="-122"/>
              </a:rPr>
              <a:t>若</a:t>
            </a:r>
            <a:r>
              <a:rPr lang="en-US" altLang="zh-CN" b="1" dirty="0" smtClean="0">
                <a:latin typeface="宋体" pitchFamily="2" charset="-122"/>
              </a:rPr>
              <a:t>ALU</a:t>
            </a:r>
            <a:r>
              <a:rPr lang="zh-CN" altLang="en-US" b="1" dirty="0" smtClean="0">
                <a:latin typeface="宋体" pitchFamily="2" charset="-122"/>
              </a:rPr>
              <a:t>操作占程序执行时间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en-US" altLang="zh-CN" b="1" dirty="0">
                <a:latin typeface="宋体" pitchFamily="2" charset="-122"/>
              </a:rPr>
              <a:t>40%</a:t>
            </a:r>
            <a:r>
              <a:rPr lang="zh-CN" altLang="en-US" b="1" dirty="0" smtClean="0">
                <a:latin typeface="宋体" pitchFamily="2" charset="-122"/>
              </a:rPr>
              <a:t>，将其加快</a:t>
            </a:r>
            <a:r>
              <a:rPr lang="en-US" altLang="zh-CN" b="1" dirty="0">
                <a:latin typeface="宋体" pitchFamily="2" charset="-122"/>
              </a:rPr>
              <a:t>10</a:t>
            </a:r>
            <a:r>
              <a:rPr lang="zh-CN" altLang="en-US" b="1" dirty="0">
                <a:latin typeface="宋体" pitchFamily="2" charset="-122"/>
              </a:rPr>
              <a:t>倍后</a:t>
            </a:r>
            <a:r>
              <a:rPr lang="zh-CN" altLang="en-US" b="1" dirty="0" smtClean="0">
                <a:latin typeface="宋体" pitchFamily="2" charset="-122"/>
              </a:rPr>
              <a:t>，则程序的执行</a:t>
            </a:r>
            <a:r>
              <a:rPr lang="zh-CN" altLang="en-US" b="1" dirty="0">
                <a:latin typeface="宋体" pitchFamily="2" charset="-122"/>
              </a:rPr>
              <a:t>速度</a:t>
            </a:r>
            <a:r>
              <a:rPr lang="zh-CN" altLang="en-US" b="1" dirty="0" smtClean="0">
                <a:latin typeface="宋体" pitchFamily="2" charset="-122"/>
              </a:rPr>
              <a:t>提高</a:t>
            </a:r>
            <a:r>
              <a:rPr lang="en-US" altLang="zh-CN" b="1" dirty="0" err="1" smtClean="0">
                <a:latin typeface="宋体" pitchFamily="2" charset="-122"/>
              </a:rPr>
              <a:t>S</a:t>
            </a:r>
            <a:r>
              <a:rPr lang="en-US" altLang="zh-CN" b="1" baseline="-25000" dirty="0" err="1" smtClean="0">
                <a:latin typeface="宋体" pitchFamily="2" charset="-122"/>
              </a:rPr>
              <a:t>p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1/(0.6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b="1" dirty="0" smtClean="0">
                <a:latin typeface="宋体" pitchFamily="2" charset="-122"/>
              </a:rPr>
              <a:t>0.4/10)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1.56</a:t>
            </a:r>
            <a:r>
              <a:rPr lang="zh-CN" altLang="en-US" b="1" dirty="0" smtClean="0">
                <a:latin typeface="宋体" pitchFamily="2" charset="-122"/>
              </a:rPr>
              <a:t>倍</a:t>
            </a: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6228184" y="3983833"/>
            <a:ext cx="2711227" cy="1677415"/>
            <a:chOff x="5796136" y="2039617"/>
            <a:chExt cx="2711227" cy="1677415"/>
          </a:xfrm>
        </p:grpSpPr>
        <p:sp>
          <p:nvSpPr>
            <p:cNvPr id="60" name="Line 9"/>
            <p:cNvSpPr>
              <a:spLocks noChangeShapeType="1"/>
            </p:cNvSpPr>
            <p:nvPr/>
          </p:nvSpPr>
          <p:spPr bwMode="auto">
            <a:xfrm rot="10800000">
              <a:off x="6012160" y="2204864"/>
              <a:ext cx="0" cy="132645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10"/>
            <p:cNvSpPr>
              <a:spLocks noChangeShapeType="1"/>
            </p:cNvSpPr>
            <p:nvPr/>
          </p:nvSpPr>
          <p:spPr bwMode="auto">
            <a:xfrm flipV="1">
              <a:off x="6003353" y="3529732"/>
              <a:ext cx="2314575" cy="15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11"/>
            <p:cNvSpPr>
              <a:spLocks noChangeShapeType="1"/>
            </p:cNvSpPr>
            <p:nvPr/>
          </p:nvSpPr>
          <p:spPr bwMode="auto">
            <a:xfrm flipV="1">
              <a:off x="6228183" y="3505920"/>
              <a:ext cx="0" cy="47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12"/>
            <p:cNvSpPr>
              <a:spLocks noChangeShapeType="1"/>
            </p:cNvSpPr>
            <p:nvPr/>
          </p:nvSpPr>
          <p:spPr bwMode="auto">
            <a:xfrm flipV="1">
              <a:off x="6444208" y="3505920"/>
              <a:ext cx="0" cy="47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13"/>
            <p:cNvSpPr>
              <a:spLocks noChangeShapeType="1"/>
            </p:cNvSpPr>
            <p:nvPr/>
          </p:nvSpPr>
          <p:spPr bwMode="auto">
            <a:xfrm flipV="1">
              <a:off x="6660232" y="3505920"/>
              <a:ext cx="0" cy="47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Text Box 24"/>
            <p:cNvSpPr txBox="1">
              <a:spLocks noChangeArrowheads="1"/>
            </p:cNvSpPr>
            <p:nvPr/>
          </p:nvSpPr>
          <p:spPr bwMode="auto">
            <a:xfrm>
              <a:off x="8316416" y="3429000"/>
              <a:ext cx="190947" cy="175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>
              <a:noAutofit/>
            </a:bodyPr>
            <a:lstStyle/>
            <a:p>
              <a:pPr algn="l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1400" b="1" dirty="0" err="1"/>
                <a:t>fe</a:t>
              </a:r>
              <a:endParaRPr lang="en-US" altLang="zh-CN" sz="1400" b="1" dirty="0"/>
            </a:p>
          </p:txBody>
        </p:sp>
        <p:sp>
          <p:nvSpPr>
            <p:cNvPr id="66" name="Text Box 25"/>
            <p:cNvSpPr txBox="1">
              <a:spLocks noChangeArrowheads="1"/>
            </p:cNvSpPr>
            <p:nvPr/>
          </p:nvSpPr>
          <p:spPr bwMode="auto">
            <a:xfrm>
              <a:off x="5940152" y="2039617"/>
              <a:ext cx="246062" cy="165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>
              <a:noAutofit/>
            </a:bodyPr>
            <a:lstStyle/>
            <a:p>
              <a:pPr algn="l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1400" b="1" dirty="0" err="1"/>
                <a:t>Sp</a:t>
              </a:r>
              <a:endParaRPr lang="en-US" altLang="zh-CN" sz="1400" b="1" dirty="0"/>
            </a:p>
          </p:txBody>
        </p:sp>
        <p:sp>
          <p:nvSpPr>
            <p:cNvPr id="67" name="Line 26"/>
            <p:cNvSpPr>
              <a:spLocks noChangeShapeType="1"/>
            </p:cNvSpPr>
            <p:nvPr/>
          </p:nvSpPr>
          <p:spPr bwMode="auto">
            <a:xfrm>
              <a:off x="6003353" y="3412257"/>
              <a:ext cx="349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27"/>
            <p:cNvSpPr>
              <a:spLocks noChangeShapeType="1"/>
            </p:cNvSpPr>
            <p:nvPr/>
          </p:nvSpPr>
          <p:spPr bwMode="auto">
            <a:xfrm>
              <a:off x="6003353" y="3293195"/>
              <a:ext cx="349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28"/>
            <p:cNvSpPr>
              <a:spLocks noChangeShapeType="1"/>
            </p:cNvSpPr>
            <p:nvPr/>
          </p:nvSpPr>
          <p:spPr bwMode="auto">
            <a:xfrm>
              <a:off x="6003353" y="3175720"/>
              <a:ext cx="349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29"/>
            <p:cNvSpPr>
              <a:spLocks noChangeShapeType="1"/>
            </p:cNvSpPr>
            <p:nvPr/>
          </p:nvSpPr>
          <p:spPr bwMode="auto">
            <a:xfrm>
              <a:off x="6191671" y="3531320"/>
              <a:ext cx="365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30"/>
            <p:cNvSpPr>
              <a:spLocks noChangeShapeType="1"/>
            </p:cNvSpPr>
            <p:nvPr/>
          </p:nvSpPr>
          <p:spPr bwMode="auto">
            <a:xfrm>
              <a:off x="6003353" y="3056657"/>
              <a:ext cx="349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31"/>
            <p:cNvSpPr>
              <a:spLocks noChangeShapeType="1"/>
            </p:cNvSpPr>
            <p:nvPr/>
          </p:nvSpPr>
          <p:spPr bwMode="auto">
            <a:xfrm>
              <a:off x="6003353" y="2939182"/>
              <a:ext cx="349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32"/>
            <p:cNvSpPr>
              <a:spLocks noChangeShapeType="1"/>
            </p:cNvSpPr>
            <p:nvPr/>
          </p:nvSpPr>
          <p:spPr bwMode="auto">
            <a:xfrm>
              <a:off x="6003353" y="2820120"/>
              <a:ext cx="349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33"/>
            <p:cNvSpPr>
              <a:spLocks noChangeShapeType="1"/>
            </p:cNvSpPr>
            <p:nvPr/>
          </p:nvSpPr>
          <p:spPr bwMode="auto">
            <a:xfrm>
              <a:off x="6003353" y="2702645"/>
              <a:ext cx="349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34"/>
            <p:cNvSpPr>
              <a:spLocks noChangeShapeType="1"/>
            </p:cNvSpPr>
            <p:nvPr/>
          </p:nvSpPr>
          <p:spPr bwMode="auto">
            <a:xfrm>
              <a:off x="6003353" y="2581995"/>
              <a:ext cx="349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35"/>
            <p:cNvSpPr>
              <a:spLocks noChangeShapeType="1"/>
            </p:cNvSpPr>
            <p:nvPr/>
          </p:nvSpPr>
          <p:spPr bwMode="auto">
            <a:xfrm>
              <a:off x="6003353" y="2464520"/>
              <a:ext cx="349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36"/>
            <p:cNvSpPr>
              <a:spLocks noChangeShapeType="1"/>
            </p:cNvSpPr>
            <p:nvPr/>
          </p:nvSpPr>
          <p:spPr bwMode="auto">
            <a:xfrm>
              <a:off x="6003353" y="2347045"/>
              <a:ext cx="349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Text Box 38"/>
            <p:cNvSpPr txBox="1">
              <a:spLocks noChangeArrowheads="1"/>
            </p:cNvSpPr>
            <p:nvPr/>
          </p:nvSpPr>
          <p:spPr bwMode="auto">
            <a:xfrm>
              <a:off x="5796136" y="2204864"/>
              <a:ext cx="216024" cy="1326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ts val="0"/>
                </a:spcBef>
              </a:pPr>
              <a:r>
                <a:rPr lang="en-US" altLang="zh-CN" sz="1400" b="1" dirty="0" smtClean="0"/>
                <a:t>10</a:t>
              </a:r>
            </a:p>
            <a:p>
              <a:pPr algn="ctr">
                <a:lnSpc>
                  <a:spcPct val="90000"/>
                </a:lnSpc>
                <a:spcBef>
                  <a:spcPts val="0"/>
                </a:spcBef>
              </a:pPr>
              <a:endParaRPr lang="en-US" altLang="zh-CN" sz="1400" b="1" dirty="0" smtClean="0"/>
            </a:p>
            <a:p>
              <a:pPr algn="ctr">
                <a:lnSpc>
                  <a:spcPct val="90000"/>
                </a:lnSpc>
                <a:spcBef>
                  <a:spcPts val="0"/>
                </a:spcBef>
              </a:pPr>
              <a:endParaRPr lang="en-US" altLang="zh-CN" sz="1400" b="1" dirty="0"/>
            </a:p>
            <a:p>
              <a:pPr algn="ctr"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400" b="1" dirty="0" smtClean="0"/>
                <a:t>5</a:t>
              </a:r>
            </a:p>
            <a:p>
              <a:pPr algn="ctr">
                <a:lnSpc>
                  <a:spcPct val="130000"/>
                </a:lnSpc>
                <a:spcBef>
                  <a:spcPts val="0"/>
                </a:spcBef>
              </a:pPr>
              <a:endParaRPr lang="en-US" altLang="zh-CN" sz="1400" b="1" dirty="0"/>
            </a:p>
            <a:p>
              <a:pPr algn="ctr"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400" b="1" dirty="0" smtClean="0"/>
                <a:t>1</a:t>
              </a:r>
              <a:endParaRPr lang="en-US" altLang="zh-CN" sz="1400" b="1" dirty="0"/>
            </a:p>
          </p:txBody>
        </p:sp>
        <p:sp>
          <p:nvSpPr>
            <p:cNvPr id="79" name="Line 40"/>
            <p:cNvSpPr>
              <a:spLocks noChangeShapeType="1"/>
            </p:cNvSpPr>
            <p:nvPr/>
          </p:nvSpPr>
          <p:spPr bwMode="auto">
            <a:xfrm>
              <a:off x="6076378" y="2347045"/>
              <a:ext cx="21680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41"/>
            <p:cNvSpPr>
              <a:spLocks noChangeShapeType="1"/>
            </p:cNvSpPr>
            <p:nvPr/>
          </p:nvSpPr>
          <p:spPr bwMode="auto">
            <a:xfrm flipV="1">
              <a:off x="8172400" y="2347044"/>
              <a:ext cx="0" cy="12080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42"/>
            <p:cNvSpPr>
              <a:spLocks noChangeShapeType="1"/>
            </p:cNvSpPr>
            <p:nvPr/>
          </p:nvSpPr>
          <p:spPr bwMode="auto">
            <a:xfrm>
              <a:off x="6076378" y="2939182"/>
              <a:ext cx="18799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43"/>
            <p:cNvSpPr>
              <a:spLocks noChangeShapeType="1"/>
            </p:cNvSpPr>
            <p:nvPr/>
          </p:nvSpPr>
          <p:spPr bwMode="auto">
            <a:xfrm flipV="1">
              <a:off x="7956376" y="2951064"/>
              <a:ext cx="0" cy="6088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44"/>
            <p:cNvSpPr>
              <a:spLocks/>
            </p:cNvSpPr>
            <p:nvPr/>
          </p:nvSpPr>
          <p:spPr bwMode="auto">
            <a:xfrm>
              <a:off x="6003353" y="2347045"/>
              <a:ext cx="2169047" cy="1073150"/>
            </a:xfrm>
            <a:custGeom>
              <a:avLst/>
              <a:gdLst/>
              <a:ahLst/>
              <a:cxnLst>
                <a:cxn ang="0">
                  <a:pos x="3360" y="0"/>
                </a:cxn>
                <a:cxn ang="0">
                  <a:pos x="3024" y="1200"/>
                </a:cxn>
                <a:cxn ang="0">
                  <a:pos x="1680" y="2016"/>
                </a:cxn>
                <a:cxn ang="0">
                  <a:pos x="0" y="2160"/>
                </a:cxn>
              </a:cxnLst>
              <a:rect l="0" t="0" r="r" b="b"/>
              <a:pathLst>
                <a:path w="3360" h="2176">
                  <a:moveTo>
                    <a:pt x="3360" y="0"/>
                  </a:moveTo>
                  <a:cubicBezTo>
                    <a:pt x="3332" y="432"/>
                    <a:pt x="3304" y="864"/>
                    <a:pt x="3024" y="1200"/>
                  </a:cubicBezTo>
                  <a:cubicBezTo>
                    <a:pt x="2744" y="1536"/>
                    <a:pt x="2184" y="1856"/>
                    <a:pt x="1680" y="2016"/>
                  </a:cubicBezTo>
                  <a:cubicBezTo>
                    <a:pt x="1176" y="2176"/>
                    <a:pt x="280" y="2136"/>
                    <a:pt x="0" y="216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45"/>
            <p:cNvSpPr>
              <a:spLocks noChangeShapeType="1"/>
            </p:cNvSpPr>
            <p:nvPr/>
          </p:nvSpPr>
          <p:spPr bwMode="auto">
            <a:xfrm>
              <a:off x="8135527" y="2321645"/>
              <a:ext cx="73025" cy="47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46"/>
            <p:cNvSpPr>
              <a:spLocks noChangeShapeType="1"/>
            </p:cNvSpPr>
            <p:nvPr/>
          </p:nvSpPr>
          <p:spPr bwMode="auto">
            <a:xfrm flipV="1">
              <a:off x="8135527" y="2321645"/>
              <a:ext cx="73025" cy="47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47"/>
            <p:cNvSpPr>
              <a:spLocks noChangeShapeType="1"/>
            </p:cNvSpPr>
            <p:nvPr/>
          </p:nvSpPr>
          <p:spPr bwMode="auto">
            <a:xfrm>
              <a:off x="7925572" y="2915370"/>
              <a:ext cx="71438" cy="460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48"/>
            <p:cNvSpPr>
              <a:spLocks noChangeShapeType="1"/>
            </p:cNvSpPr>
            <p:nvPr/>
          </p:nvSpPr>
          <p:spPr bwMode="auto">
            <a:xfrm flipV="1">
              <a:off x="7925572" y="2915370"/>
              <a:ext cx="71438" cy="460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49"/>
            <p:cNvSpPr>
              <a:spLocks noChangeShapeType="1"/>
            </p:cNvSpPr>
            <p:nvPr/>
          </p:nvSpPr>
          <p:spPr bwMode="auto">
            <a:xfrm flipV="1">
              <a:off x="7740352" y="3126692"/>
              <a:ext cx="0" cy="4270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50"/>
            <p:cNvSpPr>
              <a:spLocks noChangeShapeType="1"/>
            </p:cNvSpPr>
            <p:nvPr/>
          </p:nvSpPr>
          <p:spPr bwMode="auto">
            <a:xfrm flipV="1">
              <a:off x="7524328" y="3221942"/>
              <a:ext cx="0" cy="331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51"/>
            <p:cNvSpPr>
              <a:spLocks noChangeShapeType="1"/>
            </p:cNvSpPr>
            <p:nvPr/>
          </p:nvSpPr>
          <p:spPr bwMode="auto">
            <a:xfrm flipV="1">
              <a:off x="7308304" y="3296274"/>
              <a:ext cx="0" cy="261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52"/>
            <p:cNvSpPr>
              <a:spLocks noChangeShapeType="1"/>
            </p:cNvSpPr>
            <p:nvPr/>
          </p:nvSpPr>
          <p:spPr bwMode="auto">
            <a:xfrm flipV="1">
              <a:off x="7092280" y="3349784"/>
              <a:ext cx="0" cy="2142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53"/>
            <p:cNvSpPr>
              <a:spLocks noChangeShapeType="1"/>
            </p:cNvSpPr>
            <p:nvPr/>
          </p:nvSpPr>
          <p:spPr bwMode="auto">
            <a:xfrm flipV="1">
              <a:off x="6876256" y="3412213"/>
              <a:ext cx="0" cy="142875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prstDash val="lg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Text Box 21"/>
            <p:cNvSpPr txBox="1">
              <a:spLocks noChangeArrowheads="1"/>
            </p:cNvSpPr>
            <p:nvPr/>
          </p:nvSpPr>
          <p:spPr bwMode="auto">
            <a:xfrm>
              <a:off x="5888012" y="3573016"/>
              <a:ext cx="2469604" cy="144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>
              <a:no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 smtClean="0"/>
                <a:t>0.0                0.5                1.0</a:t>
              </a:r>
              <a:endParaRPr lang="en-US" altLang="zh-CN" sz="1600" b="1" dirty="0"/>
            </a:p>
          </p:txBody>
        </p:sp>
      </p:grpSp>
      <p:sp>
        <p:nvSpPr>
          <p:cNvPr id="94" name="Text Box 5"/>
          <p:cNvSpPr txBox="1">
            <a:spLocks noChangeArrowheads="1"/>
          </p:cNvSpPr>
          <p:nvPr/>
        </p:nvSpPr>
        <p:spPr bwMode="auto">
          <a:xfrm>
            <a:off x="2195736" y="5744933"/>
            <a:ext cx="638966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预测优化性能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已知</a:t>
            </a:r>
            <a:r>
              <a:rPr lang="en-US" altLang="zh-CN" sz="1800" b="1" dirty="0" smtClean="0">
                <a:latin typeface="宋体" pitchFamily="2" charset="-122"/>
              </a:rPr>
              <a:t>%)</a:t>
            </a:r>
            <a:r>
              <a:rPr lang="zh-CN" altLang="en-US" b="1" dirty="0" smtClean="0">
                <a:latin typeface="宋体" pitchFamily="2" charset="-122"/>
              </a:rPr>
              <a:t>，寻找瓶颈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不知</a:t>
            </a:r>
            <a:r>
              <a:rPr lang="en-US" altLang="zh-CN" sz="1800" b="1" dirty="0" smtClean="0">
                <a:latin typeface="宋体" pitchFamily="2" charset="-122"/>
              </a:rPr>
              <a:t>%</a:t>
            </a:r>
            <a:r>
              <a:rPr lang="zh-CN" altLang="en-US" sz="1800" b="1" dirty="0" smtClean="0">
                <a:latin typeface="宋体" pitchFamily="2" charset="-122"/>
              </a:rPr>
              <a:t>、</a:t>
            </a:r>
            <a:r>
              <a:rPr lang="en-US" altLang="zh-CN" sz="1800" b="1" dirty="0" smtClean="0">
                <a:latin typeface="宋体" pitchFamily="2" charset="-122"/>
              </a:rPr>
              <a:t>S</a:t>
            </a:r>
            <a:r>
              <a:rPr lang="zh-CN" altLang="en-US" sz="1800" b="1" dirty="0" smtClean="0">
                <a:latin typeface="宋体" pitchFamily="2" charset="-122"/>
              </a:rPr>
              <a:t>急剧↑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sz="1800" b="1" dirty="0" smtClean="0">
              <a:latin typeface="Times New Roman"/>
            </a:endParaRPr>
          </a:p>
        </p:txBody>
      </p:sp>
      <p:sp>
        <p:nvSpPr>
          <p:cNvPr id="95" name="AutoShape 17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26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" grpId="0"/>
      <p:bldP spid="6" grpId="0"/>
      <p:bldP spid="58" grpId="0"/>
      <p:bldP spid="9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12725" y="3140968"/>
            <a:ext cx="2271043" cy="1054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基本思想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应用举例：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3DEFE-77DD-4D3D-AD3F-1B70FE71A05F}" type="slidenum">
              <a:rPr lang="en-US" altLang="zh-CN" smtClean="0"/>
              <a:pPr/>
              <a:t>26</a:t>
            </a:fld>
            <a:endParaRPr lang="en-US" altLang="zh-CN" dirty="0"/>
          </a:p>
        </p:txBody>
      </p:sp>
      <p:sp>
        <p:nvSpPr>
          <p:cNvPr id="64" name="Text Box 5"/>
          <p:cNvSpPr txBox="1">
            <a:spLocks noChangeArrowheads="1"/>
          </p:cNvSpPr>
          <p:nvPr/>
        </p:nvSpPr>
        <p:spPr bwMode="auto">
          <a:xfrm>
            <a:off x="212725" y="404664"/>
            <a:ext cx="870267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5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、利用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CPU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性能公式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CPU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性能公式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CPU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i="1" dirty="0" smtClean="0">
                <a:latin typeface="宋体" pitchFamily="2" charset="-122"/>
              </a:rPr>
              <a:t>I</a:t>
            </a:r>
            <a:r>
              <a:rPr lang="en-US" altLang="zh-CN" b="1" i="1" baseline="-18000" dirty="0" smtClean="0">
                <a:latin typeface="宋体" pitchFamily="2" charset="-122"/>
              </a:rPr>
              <a:t>N</a:t>
            </a:r>
            <a:r>
              <a:rPr lang="zh-CN" altLang="en-US" b="1" dirty="0" smtClean="0">
                <a:latin typeface="宋体" pitchFamily="2" charset="-122"/>
              </a:rPr>
              <a:t>*</a:t>
            </a:r>
            <a:r>
              <a:rPr lang="en-US" altLang="zh-CN" b="1" dirty="0" smtClean="0">
                <a:latin typeface="宋体" pitchFamily="2" charset="-122"/>
              </a:rPr>
              <a:t>CPI</a:t>
            </a:r>
            <a:r>
              <a:rPr lang="zh-CN" altLang="en-US" b="1" dirty="0" smtClean="0">
                <a:latin typeface="宋体" pitchFamily="2" charset="-122"/>
              </a:rPr>
              <a:t>*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C</a:t>
            </a:r>
            <a:r>
              <a:rPr lang="zh-CN" altLang="en-US" b="1" dirty="0" smtClean="0">
                <a:latin typeface="宋体" pitchFamily="2" charset="-122"/>
              </a:rPr>
              <a:t>＝∑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b="1" i="1" dirty="0" smtClean="0">
                <a:latin typeface="宋体" pitchFamily="2" charset="-122"/>
              </a:rPr>
              <a:t>I</a:t>
            </a:r>
            <a:r>
              <a:rPr lang="en-US" altLang="zh-CN" b="1" i="1" baseline="-18000" dirty="0" smtClean="0">
                <a:latin typeface="+mn-lt"/>
              </a:rPr>
              <a:t>i</a:t>
            </a:r>
            <a:r>
              <a:rPr lang="zh-CN" altLang="en-US" b="1" dirty="0" smtClean="0">
                <a:latin typeface="宋体" pitchFamily="2" charset="-122"/>
              </a:rPr>
              <a:t>*</a:t>
            </a:r>
            <a:r>
              <a:rPr lang="en-US" altLang="zh-CN" b="1" dirty="0" err="1" smtClean="0">
                <a:latin typeface="宋体" pitchFamily="2" charset="-122"/>
              </a:rPr>
              <a:t>CPI</a:t>
            </a:r>
            <a:r>
              <a:rPr lang="en-US" altLang="zh-CN" b="1" i="1" baseline="-18000" dirty="0" err="1" smtClean="0">
                <a:latin typeface="+mn-lt"/>
              </a:rPr>
              <a:t>i</a:t>
            </a:r>
            <a:r>
              <a:rPr lang="en-US" altLang="zh-CN" b="1" dirty="0" smtClean="0">
                <a:latin typeface="宋体" pitchFamily="2" charset="-122"/>
              </a:rPr>
              <a:t>)*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C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        CPI</a:t>
            </a:r>
            <a:r>
              <a:rPr lang="zh-CN" altLang="en-US" b="1" dirty="0" smtClean="0">
                <a:latin typeface="宋体" pitchFamily="2" charset="-122"/>
              </a:rPr>
              <a:t>＝∑</a:t>
            </a:r>
            <a:r>
              <a:rPr lang="en-US" altLang="zh-CN" b="1" dirty="0" smtClean="0">
                <a:latin typeface="宋体" pitchFamily="2" charset="-122"/>
              </a:rPr>
              <a:t>[(</a:t>
            </a:r>
            <a:r>
              <a:rPr lang="en-US" altLang="zh-CN" b="1" i="1" dirty="0" smtClean="0">
                <a:latin typeface="宋体" pitchFamily="2" charset="-122"/>
              </a:rPr>
              <a:t>I</a:t>
            </a:r>
            <a:r>
              <a:rPr lang="en-US" altLang="zh-CN" sz="800" b="1" i="1" baseline="-18000" dirty="0" smtClean="0">
                <a:latin typeface="宋体" pitchFamily="2" charset="-122"/>
              </a:rPr>
              <a:t> </a:t>
            </a:r>
            <a:r>
              <a:rPr lang="en-US" altLang="zh-CN" b="1" i="1" baseline="-18000" dirty="0" err="1" smtClean="0"/>
              <a:t>i</a:t>
            </a:r>
            <a:r>
              <a:rPr lang="en-US" altLang="zh-CN" b="1" i="1" dirty="0" smtClean="0">
                <a:latin typeface="宋体" pitchFamily="2" charset="-122"/>
              </a:rPr>
              <a:t>/I</a:t>
            </a:r>
            <a:r>
              <a:rPr lang="en-US" altLang="zh-CN" b="1" i="1" baseline="-18000" dirty="0" smtClean="0">
                <a:latin typeface="宋体" pitchFamily="2" charset="-122"/>
              </a:rPr>
              <a:t>N </a:t>
            </a:r>
            <a:r>
              <a:rPr lang="en-US" altLang="zh-CN" b="1" dirty="0" smtClean="0">
                <a:latin typeface="宋体" pitchFamily="2" charset="-122"/>
              </a:rPr>
              <a:t>)*</a:t>
            </a:r>
            <a:r>
              <a:rPr lang="en-US" altLang="zh-CN" b="1" dirty="0" err="1" smtClean="0">
                <a:latin typeface="宋体" pitchFamily="2" charset="-122"/>
              </a:rPr>
              <a:t>CPI</a:t>
            </a:r>
            <a:r>
              <a:rPr lang="en-US" altLang="zh-CN" b="1" i="1" baseline="-18000" dirty="0" err="1" smtClean="0"/>
              <a:t>i</a:t>
            </a:r>
            <a:r>
              <a:rPr lang="en-US" altLang="zh-CN" b="1" dirty="0" smtClean="0">
                <a:latin typeface="宋体" pitchFamily="2" charset="-122"/>
              </a:rPr>
              <a:t>]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80008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800080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rgbClr val="800080"/>
                </a:solidFill>
                <a:latin typeface="宋体" pitchFamily="2" charset="-122"/>
              </a:rPr>
              <a:t>分量特性：</a:t>
            </a:r>
            <a:r>
              <a:rPr lang="en-US" altLang="zh-CN" b="1" dirty="0" smtClean="0">
                <a:solidFill>
                  <a:srgbClr val="800080"/>
                </a:solidFill>
                <a:latin typeface="宋体" pitchFamily="2" charset="-122"/>
              </a:rPr>
              <a:t> </a:t>
            </a:r>
            <a:r>
              <a:rPr lang="en-US" altLang="zh-CN" b="1" i="1" dirty="0" smtClean="0">
                <a:latin typeface="宋体" pitchFamily="2" charset="-122"/>
              </a:rPr>
              <a:t>I</a:t>
            </a:r>
            <a:r>
              <a:rPr lang="en-US" altLang="zh-CN" b="1" i="1" baseline="-18000" dirty="0" smtClean="0">
                <a:latin typeface="宋体" pitchFamily="2" charset="-122"/>
              </a:rPr>
              <a:t>N </a:t>
            </a:r>
            <a:r>
              <a:rPr lang="zh-CN" altLang="en-US" b="1" spc="-100" dirty="0" smtClean="0">
                <a:latin typeface="宋体" pitchFamily="2" charset="-122"/>
              </a:rPr>
              <a:t>～</a:t>
            </a:r>
            <a:r>
              <a:rPr lang="en-US" altLang="zh-CN" b="1" spc="-100" dirty="0" smtClean="0">
                <a:latin typeface="宋体" pitchFamily="2" charset="-122"/>
              </a:rPr>
              <a:t>ISA</a:t>
            </a:r>
            <a:r>
              <a:rPr lang="zh-CN" altLang="en-US" b="1" spc="-100" dirty="0" smtClean="0">
                <a:latin typeface="宋体" pitchFamily="2" charset="-122"/>
              </a:rPr>
              <a:t>及</a:t>
            </a:r>
            <a:r>
              <a:rPr lang="zh-CN" altLang="en-US" b="1" spc="-100" dirty="0">
                <a:latin typeface="宋体" pitchFamily="2" charset="-122"/>
              </a:rPr>
              <a:t>编译</a:t>
            </a:r>
            <a:r>
              <a:rPr lang="zh-CN" altLang="en-US" b="1" spc="-100" dirty="0" smtClean="0">
                <a:latin typeface="宋体" pitchFamily="2" charset="-122"/>
              </a:rPr>
              <a:t>技术，</a:t>
            </a:r>
            <a:endParaRPr lang="en-US" altLang="zh-CN" b="1" spc="-100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spc="-100" dirty="0">
                <a:latin typeface="宋体" pitchFamily="2" charset="-122"/>
              </a:rPr>
              <a:t> </a:t>
            </a:r>
            <a:r>
              <a:rPr lang="en-US" altLang="zh-CN" b="1" spc="-100" dirty="0" smtClean="0">
                <a:latin typeface="宋体" pitchFamily="2" charset="-122"/>
              </a:rPr>
              <a:t>                  </a:t>
            </a:r>
            <a:r>
              <a:rPr lang="en-US" altLang="zh-CN" b="1" dirty="0" smtClean="0">
                <a:latin typeface="宋体" pitchFamily="2" charset="-122"/>
              </a:rPr>
              <a:t>CPI</a:t>
            </a:r>
            <a:r>
              <a:rPr lang="zh-CN" altLang="en-US" b="1" spc="-100" dirty="0" smtClean="0">
                <a:latin typeface="宋体" pitchFamily="2" charset="-122"/>
              </a:rPr>
              <a:t>～组成</a:t>
            </a:r>
            <a:r>
              <a:rPr lang="zh-CN" altLang="en-US" b="1" spc="-100" dirty="0">
                <a:latin typeface="宋体" pitchFamily="2" charset="-122"/>
              </a:rPr>
              <a:t>及</a:t>
            </a:r>
            <a:r>
              <a:rPr lang="en-US" altLang="zh-CN" b="1" spc="-100" dirty="0" smtClean="0">
                <a:latin typeface="宋体" pitchFamily="2" charset="-122"/>
              </a:rPr>
              <a:t>ISA</a:t>
            </a:r>
            <a:r>
              <a:rPr lang="zh-CN" altLang="en-US" b="1" spc="-100" dirty="0" smtClean="0">
                <a:latin typeface="宋体" pitchFamily="2" charset="-122"/>
              </a:rPr>
              <a:t>，</a:t>
            </a:r>
            <a:endParaRPr lang="en-US" altLang="zh-CN" b="1" spc="-100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i="1" spc="-100" dirty="0" smtClean="0">
                <a:latin typeface="宋体" pitchFamily="2" charset="-122"/>
              </a:rPr>
              <a:t>                  </a:t>
            </a:r>
            <a:r>
              <a:rPr lang="en-US" altLang="zh-CN" sz="2000" b="1" i="1" spc="-100" dirty="0" smtClean="0">
                <a:latin typeface="宋体" pitchFamily="2" charset="-122"/>
              </a:rPr>
              <a:t>  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C</a:t>
            </a:r>
            <a:r>
              <a:rPr lang="zh-CN" altLang="en-US" b="1" spc="-100" dirty="0" smtClean="0">
                <a:latin typeface="宋体" pitchFamily="2" charset="-122"/>
              </a:rPr>
              <a:t>～</a:t>
            </a:r>
            <a:r>
              <a:rPr lang="zh-CN" altLang="en-US" b="1" spc="-100" dirty="0">
                <a:latin typeface="宋体" pitchFamily="2" charset="-122"/>
              </a:rPr>
              <a:t>器件</a:t>
            </a:r>
            <a:r>
              <a:rPr lang="zh-CN" altLang="en-US" b="1" spc="-100" dirty="0" smtClean="0">
                <a:latin typeface="宋体" pitchFamily="2" charset="-122"/>
              </a:rPr>
              <a:t>及组成</a:t>
            </a:r>
            <a:endParaRPr lang="en-US" altLang="zh-CN" b="1" spc="-100" dirty="0" smtClean="0">
              <a:latin typeface="宋体" pitchFamily="2" charset="-122"/>
            </a:endParaRPr>
          </a:p>
        </p:txBody>
      </p:sp>
      <p:sp>
        <p:nvSpPr>
          <p:cNvPr id="66" name="Text Box 5"/>
          <p:cNvSpPr txBox="1">
            <a:spLocks noChangeArrowheads="1"/>
          </p:cNvSpPr>
          <p:nvPr/>
        </p:nvSpPr>
        <p:spPr bwMode="auto">
          <a:xfrm>
            <a:off x="2195736" y="3140968"/>
            <a:ext cx="6912768" cy="134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/>
              <a:t>改进</a:t>
            </a:r>
            <a:r>
              <a:rPr lang="en-US" altLang="zh-CN" b="1" dirty="0">
                <a:latin typeface="+mn-ea"/>
              </a:rPr>
              <a:t>CPU</a:t>
            </a:r>
            <a:r>
              <a:rPr lang="zh-CN" altLang="en-US" b="1" dirty="0">
                <a:latin typeface="+mn-ea"/>
              </a:rPr>
              <a:t>性能的</a:t>
            </a:r>
            <a:r>
              <a:rPr lang="zh-CN" altLang="en-US" b="1" dirty="0"/>
              <a:t>某个分量时，尽量不影响其它分量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zh-CN" altLang="en-US" b="1" dirty="0" smtClean="0">
                <a:latin typeface="宋体" pitchFamily="2" charset="-122"/>
              </a:rPr>
              <a:t>优化指令系统，比较不同方案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分量</a:t>
            </a:r>
            <a:r>
              <a:rPr lang="zh-CN" altLang="en-US" sz="2000" b="1" u="sng" dirty="0" smtClean="0">
                <a:latin typeface="宋体" pitchFamily="2" charset="-122"/>
              </a:rPr>
              <a:t>易测量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altLang="zh-CN" sz="1800" b="1" dirty="0" smtClean="0">
                <a:latin typeface="宋体" pitchFamily="2" charset="-122"/>
              </a:rPr>
              <a:t>                Amdahl</a:t>
            </a:r>
            <a:r>
              <a:rPr lang="zh-CN" altLang="en-US" sz="1800" b="1" dirty="0" smtClean="0">
                <a:latin typeface="宋体" pitchFamily="2" charset="-122"/>
              </a:rPr>
              <a:t>定律的参数</a:t>
            </a:r>
            <a:r>
              <a:rPr lang="zh-CN" altLang="en-US" sz="1800" b="1" dirty="0">
                <a:latin typeface="宋体" pitchFamily="2" charset="-122"/>
              </a:rPr>
              <a:t>不易测量</a:t>
            </a:r>
            <a:r>
              <a:rPr lang="zh-CN" altLang="en-US" sz="1800" b="1" dirty="0" smtClean="0">
                <a:latin typeface="宋体" pitchFamily="2" charset="-122"/>
              </a:rPr>
              <a:t>←</a:t>
            </a:r>
            <a:r>
              <a:rPr lang="zh-CN" altLang="en-US" sz="1800" dirty="0" smtClean="0">
                <a:latin typeface="宋体" pitchFamily="2" charset="-122"/>
              </a:rPr>
              <a:t>┘</a:t>
            </a:r>
            <a:endParaRPr lang="en-US" altLang="zh-CN" sz="1800" dirty="0">
              <a:latin typeface="宋体" pitchFamily="2" charset="-122"/>
            </a:endParaRPr>
          </a:p>
        </p:txBody>
      </p:sp>
      <p:sp>
        <p:nvSpPr>
          <p:cNvPr id="67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68" name="AutoShape 30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31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EA1A-3FFC-4F20-A0C9-7AF4EFAFAEF7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571604" y="329282"/>
            <a:ext cx="6019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3200" b="1" dirty="0" smtClean="0">
                <a:latin typeface="宋体" pitchFamily="2" charset="-122"/>
              </a:rPr>
              <a:t>第</a:t>
            </a:r>
            <a:r>
              <a:rPr lang="en-US" altLang="zh-CN" sz="3200" b="1" dirty="0" smtClean="0">
                <a:latin typeface="宋体" pitchFamily="2" charset="-122"/>
              </a:rPr>
              <a:t>4</a:t>
            </a:r>
            <a:r>
              <a:rPr lang="zh-CN" altLang="en-US" sz="3200" b="1" dirty="0" smtClean="0">
                <a:latin typeface="宋体" pitchFamily="2" charset="-122"/>
              </a:rPr>
              <a:t>节 系统结构的发展</a:t>
            </a:r>
            <a:endParaRPr lang="zh-CN" altLang="en-US" sz="3200" b="1" dirty="0">
              <a:latin typeface="宋体" pitchFamily="2" charset="-122"/>
            </a:endParaRP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214282" y="1412776"/>
            <a:ext cx="8736013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>
              <a:defRPr sz="2600" b="1">
                <a:solidFill>
                  <a:srgbClr val="FF3300"/>
                </a:solidFill>
                <a:ea typeface="黑体" pitchFamily="2" charset="-122"/>
              </a:defRPr>
            </a:lvl1pPr>
          </a:lstStyle>
          <a:p>
            <a:r>
              <a:rPr lang="zh-CN" altLang="en-US" sz="2400" dirty="0"/>
              <a:t>一、冯</a:t>
            </a:r>
            <a:r>
              <a:rPr lang="en-US" altLang="zh-CN" sz="2400" dirty="0"/>
              <a:t>·</a:t>
            </a:r>
            <a:r>
              <a:rPr lang="zh-CN" altLang="en-US" sz="2400" dirty="0"/>
              <a:t>诺依曼结构及其改进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228599" y="1934830"/>
            <a:ext cx="239918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、计算机模型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*硬件结构：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软件组成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工作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方式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、性能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瓶颈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250824" y="4687976"/>
            <a:ext cx="878567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①指令执行：</a:t>
            </a:r>
            <a:r>
              <a:rPr lang="zh-CN" altLang="en-US" b="1" dirty="0" smtClean="0">
                <a:latin typeface="宋体" pitchFamily="2" charset="-122"/>
              </a:rPr>
              <a:t>串行执行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下</a:t>
            </a:r>
            <a:r>
              <a:rPr lang="zh-CN" altLang="en-US" sz="1800" b="1" dirty="0">
                <a:latin typeface="宋体" pitchFamily="2" charset="-122"/>
              </a:rPr>
              <a:t>条指令地址由当前指令</a:t>
            </a:r>
            <a:r>
              <a:rPr lang="zh-CN" altLang="en-US" sz="1800" b="1" dirty="0" smtClean="0">
                <a:latin typeface="宋体" pitchFamily="2" charset="-122"/>
              </a:rPr>
              <a:t>产生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zh-CN" altLang="en-US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②</a:t>
            </a:r>
            <a:r>
              <a:rPr lang="en-US" altLang="zh-CN" b="1" spc="240" dirty="0">
                <a:solidFill>
                  <a:srgbClr val="C00000"/>
                </a:solidFill>
                <a:latin typeface="宋体" pitchFamily="2" charset="-122"/>
              </a:rPr>
              <a:t>MEM</a:t>
            </a:r>
            <a:r>
              <a:rPr lang="zh-CN" altLang="en-US" b="1" spc="240" dirty="0" smtClean="0">
                <a:solidFill>
                  <a:srgbClr val="C00000"/>
                </a:solidFill>
                <a:latin typeface="宋体" pitchFamily="2" charset="-122"/>
              </a:rPr>
              <a:t>访问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>
                <a:latin typeface="宋体" pitchFamily="2" charset="-122"/>
              </a:rPr>
              <a:t>访存频率</a:t>
            </a:r>
            <a:r>
              <a:rPr lang="zh-CN" altLang="en-US" b="1" dirty="0" smtClean="0">
                <a:latin typeface="宋体" pitchFamily="2" charset="-122"/>
              </a:rPr>
              <a:t>高</a:t>
            </a:r>
            <a:r>
              <a:rPr lang="en-US" altLang="zh-CN" sz="1800" b="1" spc="-100" dirty="0" smtClean="0">
                <a:latin typeface="宋体" pitchFamily="2" charset="-122"/>
              </a:rPr>
              <a:t>(</a:t>
            </a:r>
            <a:r>
              <a:rPr lang="en-US" altLang="zh-CN" sz="1800" b="1" spc="-100" dirty="0" smtClean="0">
                <a:latin typeface="宋体" pitchFamily="2" charset="-122"/>
              </a:rPr>
              <a:t>REG</a:t>
            </a:r>
            <a:r>
              <a:rPr lang="zh-CN" altLang="en-US" sz="1800" b="1" spc="-100" dirty="0" smtClean="0">
                <a:latin typeface="宋体" pitchFamily="2" charset="-122"/>
              </a:rPr>
              <a:t>容量小</a:t>
            </a:r>
            <a:r>
              <a:rPr lang="en-US" altLang="zh-CN" sz="1800" b="1" spc="-100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zh-CN" altLang="en-US" b="1" dirty="0">
                <a:latin typeface="宋体" pitchFamily="2" charset="-122"/>
              </a:rPr>
              <a:t>用逻辑地址</a:t>
            </a:r>
            <a:r>
              <a:rPr lang="zh-CN" altLang="en-US" b="1" dirty="0" smtClean="0">
                <a:latin typeface="宋体" pitchFamily="2" charset="-122"/>
              </a:rPr>
              <a:t>访问</a:t>
            </a:r>
            <a:r>
              <a:rPr lang="en-US" altLang="zh-CN" sz="1800" b="1" spc="-100" dirty="0" smtClean="0">
                <a:latin typeface="宋体" pitchFamily="2" charset="-122"/>
              </a:rPr>
              <a:t>(</a:t>
            </a:r>
            <a:r>
              <a:rPr lang="zh-CN" altLang="en-US" sz="1800" b="1" spc="-100" dirty="0" smtClean="0">
                <a:latin typeface="宋体" pitchFamily="2" charset="-122"/>
              </a:rPr>
              <a:t>便于编程</a:t>
            </a:r>
            <a:r>
              <a:rPr lang="en-US" altLang="zh-CN" sz="1800" b="1" spc="-100" dirty="0" smtClean="0">
                <a:latin typeface="宋体" pitchFamily="2" charset="-122"/>
              </a:rPr>
              <a:t>)</a:t>
            </a:r>
            <a:endParaRPr lang="en-US" altLang="zh-CN" b="1" spc="-100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③</a:t>
            </a:r>
            <a:r>
              <a:rPr lang="en-US" altLang="zh-CN" b="1" spc="240" dirty="0" smtClean="0">
                <a:solidFill>
                  <a:srgbClr val="C00000"/>
                </a:solidFill>
                <a:latin typeface="宋体" pitchFamily="2" charset="-122"/>
              </a:rPr>
              <a:t>I/O</a:t>
            </a:r>
            <a:r>
              <a:rPr lang="zh-CN" altLang="en-US" b="1" spc="240" dirty="0" smtClean="0">
                <a:solidFill>
                  <a:srgbClr val="C00000"/>
                </a:solidFill>
                <a:latin typeface="宋体" pitchFamily="2" charset="-122"/>
              </a:rPr>
              <a:t>方式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en-US" altLang="zh-CN" b="1" dirty="0" smtClean="0">
                <a:latin typeface="宋体" pitchFamily="2" charset="-122"/>
              </a:rPr>
              <a:t>I/O</a:t>
            </a:r>
            <a:r>
              <a:rPr lang="zh-CN" altLang="en-US" b="1" dirty="0" smtClean="0">
                <a:latin typeface="宋体" pitchFamily="2" charset="-122"/>
              </a:rPr>
              <a:t>与运算串行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受限于早期应用模型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10" name="AutoShape 17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526"/>
          <p:cNvSpPr txBox="1">
            <a:spLocks noChangeArrowheads="1"/>
          </p:cNvSpPr>
          <p:nvPr/>
        </p:nvSpPr>
        <p:spPr bwMode="auto">
          <a:xfrm>
            <a:off x="179512" y="908720"/>
            <a:ext cx="885698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200" b="1" u="none" dirty="0">
                <a:solidFill>
                  <a:srgbClr val="FF3399"/>
                </a:solidFill>
                <a:latin typeface="+mn-ea"/>
                <a:ea typeface="+mn-ea"/>
              </a:rPr>
              <a:t> </a:t>
            </a:r>
            <a:r>
              <a:rPr lang="en-US" altLang="zh-CN" sz="2200" b="1" u="none" dirty="0" smtClean="0">
                <a:solidFill>
                  <a:srgbClr val="FF3399"/>
                </a:solidFill>
                <a:latin typeface="+mn-ea"/>
                <a:ea typeface="+mn-ea"/>
              </a:rPr>
              <a:t>※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  <a:ea typeface="+mn-ea"/>
              </a:rPr>
              <a:t>主要</a:t>
            </a:r>
            <a:r>
              <a:rPr lang="zh-CN" altLang="en-US" sz="2200" b="1" u="none" dirty="0" smtClean="0">
                <a:solidFill>
                  <a:srgbClr val="FF3399"/>
                </a:solidFill>
                <a:latin typeface="+mn-ea"/>
                <a:ea typeface="+mn-ea"/>
              </a:rPr>
              <a:t>内容：</a:t>
            </a:r>
            <a:r>
              <a:rPr lang="zh-CN" altLang="en-US" sz="2200" b="1" u="none" spc="-100" dirty="0" smtClean="0">
                <a:latin typeface="+mn-ea"/>
                <a:ea typeface="+mn-ea"/>
              </a:rPr>
              <a:t>冯</a:t>
            </a:r>
            <a:r>
              <a:rPr lang="en-US" altLang="zh-CN" sz="2200" b="1" u="none" spc="-100" dirty="0" smtClean="0">
                <a:latin typeface="+mn-lt"/>
                <a:ea typeface="+mn-ea"/>
              </a:rPr>
              <a:t>·</a:t>
            </a:r>
            <a:r>
              <a:rPr lang="zh-CN" altLang="en-US" sz="2200" b="1" u="none" spc="-100" dirty="0" smtClean="0">
                <a:latin typeface="+mn-ea"/>
                <a:ea typeface="+mn-ea"/>
              </a:rPr>
              <a:t>诺依曼结构改进，</a:t>
            </a:r>
            <a:r>
              <a:rPr lang="zh-CN" altLang="en-US" sz="2200" b="1" spc="-100" dirty="0" smtClean="0">
                <a:latin typeface="+mn-ea"/>
                <a:ea typeface="+mn-ea"/>
              </a:rPr>
              <a:t>系统</a:t>
            </a:r>
            <a:r>
              <a:rPr lang="zh-CN" altLang="en-US" sz="2200" b="1" spc="-100" dirty="0" smtClean="0">
                <a:latin typeface="+mn-ea"/>
                <a:ea typeface="+mn-ea"/>
              </a:rPr>
              <a:t>结构发展影响</a:t>
            </a:r>
            <a:r>
              <a:rPr lang="zh-CN" altLang="en-US" sz="2200" b="1" u="none" spc="-100" dirty="0" smtClean="0">
                <a:latin typeface="+mn-ea"/>
                <a:ea typeface="+mn-ea"/>
              </a:rPr>
              <a:t>因素</a:t>
            </a:r>
            <a:r>
              <a:rPr lang="zh-CN" altLang="en-US" sz="2200" b="1" u="none" spc="-100" dirty="0" smtClean="0">
                <a:latin typeface="+mn-ea"/>
                <a:ea typeface="+mn-ea"/>
              </a:rPr>
              <a:t>，并行性发展</a:t>
            </a:r>
            <a:endParaRPr lang="en-US" altLang="zh-CN" sz="2200" b="1" u="none" spc="-100" dirty="0" smtClean="0">
              <a:latin typeface="+mn-ea"/>
              <a:ea typeface="+mn-ea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2195736" y="2426112"/>
            <a:ext cx="6754559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 smtClean="0">
                <a:latin typeface="宋体" pitchFamily="2" charset="-122"/>
              </a:rPr>
              <a:t>5</a:t>
            </a:r>
            <a:r>
              <a:rPr lang="zh-CN" altLang="en-US" b="1" dirty="0" smtClean="0">
                <a:latin typeface="宋体" pitchFamily="2" charset="-122"/>
              </a:rPr>
              <a:t>大部件，以运算器为中心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 smtClean="0">
                <a:latin typeface="宋体" pitchFamily="2" charset="-122"/>
              </a:rPr>
              <a:t>指令序列，执行顺序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基于逻辑地址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由</a:t>
            </a:r>
            <a:r>
              <a:rPr lang="zh-CN" altLang="en-US" b="1" u="sng" dirty="0">
                <a:latin typeface="宋体" pitchFamily="2" charset="-122"/>
              </a:rPr>
              <a:t>指令类型</a:t>
            </a:r>
            <a:r>
              <a:rPr lang="zh-CN" altLang="en-US" b="1" dirty="0" smtClean="0">
                <a:latin typeface="宋体" pitchFamily="2" charset="-122"/>
              </a:rPr>
              <a:t>决定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 smtClean="0">
                <a:latin typeface="宋体" pitchFamily="2" charset="-122"/>
              </a:rPr>
              <a:t>指令</a:t>
            </a:r>
            <a:r>
              <a:rPr lang="zh-CN" altLang="en-US" b="1" dirty="0">
                <a:latin typeface="宋体" pitchFamily="2" charset="-122"/>
              </a:rPr>
              <a:t>及数据</a:t>
            </a:r>
            <a:r>
              <a:rPr lang="zh-CN" altLang="en-US" b="1" u="sng" dirty="0">
                <a:latin typeface="宋体" pitchFamily="2" charset="-122"/>
              </a:rPr>
              <a:t>预先存放</a:t>
            </a:r>
            <a:r>
              <a:rPr lang="zh-CN" altLang="en-US" b="1" dirty="0">
                <a:latin typeface="宋体" pitchFamily="2" charset="-122"/>
              </a:rPr>
              <a:t>在</a:t>
            </a:r>
            <a:r>
              <a:rPr lang="zh-CN" altLang="en-US" b="1" u="sng" dirty="0">
                <a:latin typeface="宋体" pitchFamily="2" charset="-122"/>
              </a:rPr>
              <a:t>存储器</a:t>
            </a:r>
            <a:r>
              <a:rPr lang="zh-CN" altLang="en-US" b="1" dirty="0" smtClean="0">
                <a:latin typeface="宋体" pitchFamily="2" charset="-122"/>
              </a:rPr>
              <a:t>中，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 smtClean="0">
                <a:latin typeface="宋体" pitchFamily="2" charset="-122"/>
              </a:rPr>
              <a:t>机器工作时，</a:t>
            </a:r>
            <a:r>
              <a:rPr lang="zh-CN" altLang="en-US" b="1" u="sng" dirty="0" smtClean="0">
                <a:latin typeface="宋体" pitchFamily="2" charset="-122"/>
              </a:rPr>
              <a:t>自动</a:t>
            </a:r>
            <a:r>
              <a:rPr lang="zh-CN" altLang="en-US" b="1" u="sng" dirty="0">
                <a:latin typeface="宋体" pitchFamily="2" charset="-122"/>
              </a:rPr>
              <a:t>、</a:t>
            </a:r>
            <a:r>
              <a:rPr lang="zh-CN" altLang="en-US" b="1" u="sng" dirty="0" smtClean="0">
                <a:latin typeface="宋体" pitchFamily="2" charset="-122"/>
              </a:rPr>
              <a:t>逐条地</a:t>
            </a:r>
            <a:r>
              <a:rPr lang="zh-CN" altLang="en-US" b="1" dirty="0" smtClean="0">
                <a:latin typeface="宋体" pitchFamily="2" charset="-122"/>
              </a:rPr>
              <a:t>取出</a:t>
            </a:r>
            <a:r>
              <a:rPr lang="zh-CN" altLang="en-US" b="1" dirty="0">
                <a:latin typeface="宋体" pitchFamily="2" charset="-122"/>
              </a:rPr>
              <a:t>指令并</a:t>
            </a:r>
            <a:r>
              <a:rPr lang="zh-CN" altLang="en-US" b="1" dirty="0" smtClean="0">
                <a:latin typeface="宋体" pitchFamily="2" charset="-122"/>
              </a:rPr>
              <a:t>执行</a:t>
            </a:r>
            <a:endParaRPr lang="en-US" altLang="zh-CN" b="1" dirty="0" smtClean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animBg="1"/>
      <p:bldP spid="25604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228600" y="428604"/>
            <a:ext cx="2902893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、结构改进 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spc="150" dirty="0">
                <a:solidFill>
                  <a:srgbClr val="C00000"/>
                </a:solidFill>
                <a:latin typeface="宋体" pitchFamily="2" charset="-122"/>
              </a:rPr>
              <a:t>优化</a:t>
            </a:r>
            <a:r>
              <a:rPr lang="en-US" altLang="zh-CN" b="1" spc="150" dirty="0">
                <a:solidFill>
                  <a:srgbClr val="C00000"/>
                </a:solidFill>
                <a:latin typeface="宋体" pitchFamily="2" charset="-122"/>
              </a:rPr>
              <a:t>CPU</a:t>
            </a:r>
            <a:r>
              <a:rPr lang="zh-CN" altLang="en-US" b="1" spc="150" dirty="0">
                <a:solidFill>
                  <a:srgbClr val="C00000"/>
                </a:solidFill>
                <a:latin typeface="宋体" pitchFamily="2" charset="-122"/>
              </a:rPr>
              <a:t>结构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改进存储系统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endParaRPr lang="en-US" altLang="zh-CN" sz="18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spc="150" dirty="0">
                <a:solidFill>
                  <a:srgbClr val="C00000"/>
                </a:solidFill>
                <a:latin typeface="宋体" pitchFamily="2" charset="-122"/>
              </a:rPr>
              <a:t>改进</a:t>
            </a:r>
            <a:r>
              <a:rPr lang="en-US" altLang="zh-CN" b="1" spc="150" dirty="0">
                <a:solidFill>
                  <a:srgbClr val="C00000"/>
                </a:solidFill>
                <a:latin typeface="宋体" pitchFamily="2" charset="-122"/>
              </a:rPr>
              <a:t>I/O</a:t>
            </a:r>
            <a:r>
              <a:rPr lang="zh-CN" altLang="en-US" b="1" spc="150" dirty="0">
                <a:solidFill>
                  <a:srgbClr val="C00000"/>
                </a:solidFill>
                <a:latin typeface="宋体" pitchFamily="2" charset="-122"/>
              </a:rPr>
              <a:t>方式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改进指令系统：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9D37-A96A-4F1F-A928-D4DDFF78E9B3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2771800" y="3535848"/>
            <a:ext cx="619268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 smtClean="0">
                <a:latin typeface="宋体" pitchFamily="2" charset="-122"/>
              </a:rPr>
              <a:t>采用</a:t>
            </a:r>
            <a:r>
              <a:rPr lang="zh-CN" altLang="en-US" b="1" dirty="0" smtClean="0">
                <a:latin typeface="宋体" pitchFamily="2" charset="-122"/>
              </a:rPr>
              <a:t>中断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减小开销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DMA</a:t>
            </a:r>
            <a:r>
              <a:rPr lang="zh-CN" altLang="en-US" b="1" dirty="0" smtClean="0">
                <a:latin typeface="宋体" pitchFamily="2" charset="-122"/>
              </a:rPr>
              <a:t>方式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以</a:t>
            </a:r>
            <a:r>
              <a:rPr lang="en-US" altLang="zh-CN" sz="1800" b="1" dirty="0" smtClean="0">
                <a:latin typeface="宋体" pitchFamily="2" charset="-122"/>
              </a:rPr>
              <a:t>MEM</a:t>
            </a:r>
            <a:r>
              <a:rPr lang="zh-CN" altLang="en-US" sz="1800" b="1" dirty="0" smtClean="0">
                <a:latin typeface="宋体" pitchFamily="2" charset="-122"/>
              </a:rPr>
              <a:t>为中心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en-US" altLang="zh-CN" b="1" dirty="0" smtClean="0">
                <a:latin typeface="宋体" pitchFamily="2" charset="-122"/>
              </a:rPr>
              <a:t>I/O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 smtClean="0">
                <a:latin typeface="宋体" pitchFamily="2" charset="-122"/>
              </a:rPr>
              <a:t>提高总线性能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增加宽度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增加级数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优化传输模式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 smtClean="0">
                <a:latin typeface="宋体" pitchFamily="2" charset="-122"/>
              </a:rPr>
              <a:t>采用网络互连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提高并行性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2771800" y="1846389"/>
            <a:ext cx="6048672" cy="1726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 smtClean="0">
                <a:latin typeface="宋体" pitchFamily="2" charset="-122"/>
              </a:rPr>
              <a:t>采用层次结构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降低</a:t>
            </a:r>
            <a:r>
              <a:rPr lang="en-US" altLang="zh-CN" sz="1800" b="1" dirty="0" smtClean="0">
                <a:latin typeface="宋体" pitchFamily="2" charset="-122"/>
              </a:rPr>
              <a:t>T</a:t>
            </a:r>
            <a:r>
              <a:rPr lang="en-US" altLang="zh-CN" sz="1800" b="1" baseline="-14000" dirty="0" smtClean="0">
                <a:latin typeface="宋体" pitchFamily="2" charset="-122"/>
              </a:rPr>
              <a:t>A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zh-CN" altLang="en-US" b="1" dirty="0">
                <a:latin typeface="宋体" pitchFamily="2" charset="-122"/>
              </a:rPr>
              <a:t>哈佛</a:t>
            </a:r>
            <a:r>
              <a:rPr lang="zh-CN" altLang="en-US" b="1" dirty="0" smtClean="0">
                <a:latin typeface="宋体" pitchFamily="2" charset="-122"/>
              </a:rPr>
              <a:t>结构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并行访问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 smtClean="0">
                <a:latin typeface="宋体" pitchFamily="2" charset="-122"/>
              </a:rPr>
              <a:t>采用多体交叉</a:t>
            </a:r>
            <a:r>
              <a:rPr lang="en-US" altLang="zh-CN" b="1" dirty="0" smtClean="0">
                <a:latin typeface="宋体" pitchFamily="2" charset="-122"/>
              </a:rPr>
              <a:t>MEM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提高带宽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 smtClean="0">
                <a:latin typeface="宋体" pitchFamily="2" charset="-122"/>
              </a:rPr>
              <a:t>采用虚拟</a:t>
            </a:r>
            <a:r>
              <a:rPr lang="en-US" altLang="zh-CN" b="1" dirty="0" smtClean="0">
                <a:latin typeface="宋体" pitchFamily="2" charset="-122"/>
              </a:rPr>
              <a:t>MEM</a:t>
            </a:r>
            <a:r>
              <a:rPr lang="zh-CN" altLang="en-US" b="1" dirty="0" smtClean="0">
                <a:latin typeface="宋体" pitchFamily="2" charset="-122"/>
              </a:rPr>
              <a:t>、优化地址变换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1800" b="1" dirty="0" smtClean="0">
                <a:latin typeface="宋体" pitchFamily="2" charset="-122"/>
              </a:rPr>
              <a:t>  (</a:t>
            </a:r>
            <a:r>
              <a:rPr lang="zh-CN" altLang="en-US" sz="1800" b="1" dirty="0">
                <a:latin typeface="宋体" pitchFamily="2" charset="-122"/>
              </a:rPr>
              <a:t>优化</a:t>
            </a:r>
            <a:r>
              <a:rPr lang="zh-CN" altLang="en-US" sz="1800" b="1" dirty="0" smtClean="0">
                <a:latin typeface="宋体" pitchFamily="2" charset="-122"/>
              </a:rPr>
              <a:t>管理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>
                <a:latin typeface="宋体" pitchFamily="2" charset="-122"/>
              </a:rPr>
              <a:t>保护</a:t>
            </a:r>
            <a:r>
              <a:rPr lang="en-US" altLang="zh-CN" sz="1800" b="1" dirty="0" smtClean="0">
                <a:latin typeface="宋体" pitchFamily="2" charset="-122"/>
              </a:rPr>
              <a:t>)   (</a:t>
            </a:r>
            <a:r>
              <a:rPr lang="zh-CN" altLang="en-US" sz="1800" b="1" dirty="0" smtClean="0">
                <a:latin typeface="宋体" pitchFamily="2" charset="-122"/>
              </a:rPr>
              <a:t>不访存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变换</a:t>
            </a:r>
            <a:r>
              <a:rPr lang="en-US" altLang="zh-CN" sz="1800" b="1" dirty="0" smtClean="0">
                <a:latin typeface="宋体" pitchFamily="2" charset="-122"/>
              </a:rPr>
              <a:t>-</a:t>
            </a:r>
            <a:r>
              <a:rPr lang="zh-CN" altLang="en-US" sz="1800" b="1" dirty="0" smtClean="0">
                <a:latin typeface="宋体" pitchFamily="2" charset="-122"/>
              </a:rPr>
              <a:t>访问并行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2771800" y="901169"/>
            <a:ext cx="619268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 smtClean="0">
                <a:latin typeface="宋体" pitchFamily="2" charset="-122"/>
              </a:rPr>
              <a:t>采用</a:t>
            </a:r>
            <a:r>
              <a:rPr lang="zh-CN" altLang="en-US" b="1" dirty="0">
                <a:latin typeface="宋体" pitchFamily="2" charset="-122"/>
              </a:rPr>
              <a:t>流水线、</a:t>
            </a:r>
            <a:r>
              <a:rPr lang="zh-CN" altLang="en-US" b="1" dirty="0" smtClean="0">
                <a:latin typeface="宋体" pitchFamily="2" charset="-122"/>
              </a:rPr>
              <a:t>多线程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多核</a:t>
            </a:r>
            <a:r>
              <a:rPr lang="en-US" altLang="zh-CN" b="1" dirty="0" smtClean="0">
                <a:latin typeface="宋体" pitchFamily="2" charset="-122"/>
              </a:rPr>
              <a:t>CPU</a:t>
            </a:r>
            <a:r>
              <a:rPr lang="zh-CN" altLang="en-US" b="1" dirty="0" smtClean="0">
                <a:latin typeface="宋体" pitchFamily="2" charset="-122"/>
              </a:rPr>
              <a:t>技术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并行处理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 smtClean="0">
                <a:latin typeface="宋体" pitchFamily="2" charset="-122"/>
              </a:rPr>
              <a:t>采用数据流技术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提高指令级并行性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2771800" y="4941168"/>
            <a:ext cx="619268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 smtClean="0">
                <a:latin typeface="宋体" pitchFamily="2" charset="-122"/>
              </a:rPr>
              <a:t>采用</a:t>
            </a:r>
            <a:r>
              <a:rPr lang="en-US" altLang="zh-CN" b="1" dirty="0" smtClean="0">
                <a:latin typeface="宋体" pitchFamily="2" charset="-122"/>
              </a:rPr>
              <a:t>RISC</a:t>
            </a:r>
            <a:r>
              <a:rPr lang="zh-CN" altLang="en-US" b="1" dirty="0" smtClean="0">
                <a:latin typeface="宋体" pitchFamily="2" charset="-122"/>
              </a:rPr>
              <a:t>技术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利于并行处理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 smtClean="0">
                <a:latin typeface="宋体" pitchFamily="2" charset="-122"/>
              </a:rPr>
              <a:t>增加数据表示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zh-CN" altLang="en-US" b="1" dirty="0" smtClean="0">
                <a:latin typeface="宋体" pitchFamily="2" charset="-122"/>
              </a:rPr>
              <a:t>指令功能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提高</a:t>
            </a:r>
            <a:r>
              <a:rPr lang="zh-CN" altLang="en-US" sz="1800" b="1" dirty="0">
                <a:latin typeface="宋体" pitchFamily="2" charset="-122"/>
              </a:rPr>
              <a:t>代码</a:t>
            </a:r>
            <a:r>
              <a:rPr lang="zh-CN" altLang="en-US" sz="1800" b="1" dirty="0" smtClean="0">
                <a:latin typeface="宋体" pitchFamily="2" charset="-122"/>
              </a:rPr>
              <a:t>效率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执行速度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10" name="AutoShape 30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6D9F-CC3C-4C5E-8ABC-6F614DFDC881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214282" y="447055"/>
            <a:ext cx="8701118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>
              <a:defRPr sz="2600" b="1">
                <a:solidFill>
                  <a:srgbClr val="FF3300"/>
                </a:solidFill>
                <a:ea typeface="黑体" pitchFamily="2" charset="-122"/>
              </a:defRPr>
            </a:lvl1pPr>
          </a:lstStyle>
          <a:p>
            <a:r>
              <a:rPr lang="zh-CN" altLang="en-US" sz="2400" dirty="0"/>
              <a:t>二、影响系统结构发展</a:t>
            </a:r>
            <a:r>
              <a:rPr lang="zh-CN" altLang="en-US" sz="2400" dirty="0" smtClean="0"/>
              <a:t>的因素</a:t>
            </a:r>
            <a:endParaRPr lang="zh-CN" altLang="en-US" sz="2400" dirty="0"/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228600" y="980728"/>
            <a:ext cx="8686800" cy="1768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、软件对系统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结构的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影响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*影响因素：</a:t>
            </a:r>
            <a:r>
              <a:rPr lang="zh-CN" altLang="en-US" b="1" dirty="0" smtClean="0">
                <a:latin typeface="宋体" pitchFamily="2" charset="-122"/>
              </a:rPr>
              <a:t>主要为</a:t>
            </a:r>
            <a:r>
              <a:rPr lang="zh-CN" altLang="en-US" b="1" u="sng" dirty="0" smtClean="0">
                <a:latin typeface="宋体" pitchFamily="2" charset="-122"/>
              </a:rPr>
              <a:t>软件可移植性</a:t>
            </a:r>
            <a:endParaRPr lang="en-US" altLang="zh-CN" b="1" u="sng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1800" b="1" dirty="0" smtClean="0">
                <a:latin typeface="宋体" pitchFamily="2" charset="-122"/>
              </a:rPr>
              <a:t>                            </a:t>
            </a:r>
            <a:r>
              <a:rPr lang="zh-CN" altLang="en-US" sz="1800" dirty="0" smtClean="0">
                <a:latin typeface="宋体" pitchFamily="2" charset="-122"/>
              </a:rPr>
              <a:t>└</a:t>
            </a:r>
            <a:r>
              <a:rPr lang="zh-CN" altLang="en-US" sz="1800" b="1" dirty="0" smtClean="0">
                <a:latin typeface="宋体" pitchFamily="2" charset="-122"/>
              </a:rPr>
              <a:t>←</a:t>
            </a:r>
            <a:r>
              <a:rPr lang="zh-CN" altLang="en-US" sz="1800" b="1" dirty="0">
                <a:latin typeface="宋体" pitchFamily="2" charset="-122"/>
              </a:rPr>
              <a:t>以前的</a:t>
            </a:r>
            <a:r>
              <a:rPr lang="zh-CN" altLang="en-US" sz="1800" b="1" dirty="0" smtClean="0">
                <a:latin typeface="宋体" pitchFamily="2" charset="-122"/>
              </a:rPr>
              <a:t>程序，想在</a:t>
            </a:r>
            <a:r>
              <a:rPr lang="zh-CN" altLang="en-US" sz="1800" b="1" dirty="0">
                <a:latin typeface="宋体" pitchFamily="2" charset="-122"/>
              </a:rPr>
              <a:t>刚买的计算机上</a:t>
            </a:r>
            <a:r>
              <a:rPr lang="zh-CN" altLang="en-US" sz="1800" b="1" dirty="0" smtClean="0">
                <a:latin typeface="宋体" pitchFamily="2" charset="-122"/>
              </a:rPr>
              <a:t>运行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解决方法：</a:t>
            </a:r>
            <a:endParaRPr lang="zh-CN" altLang="en-US" b="1" u="sng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27690" name="Text Box 42"/>
          <p:cNvSpPr txBox="1">
            <a:spLocks noChangeArrowheads="1"/>
          </p:cNvSpPr>
          <p:nvPr/>
        </p:nvSpPr>
        <p:spPr bwMode="auto">
          <a:xfrm>
            <a:off x="2267049" y="2167553"/>
            <a:ext cx="223294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通常有三种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0" name="AutoShape 170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AutoShape 170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1008403" y="2809428"/>
            <a:ext cx="6443917" cy="2347764"/>
            <a:chOff x="720371" y="2558707"/>
            <a:chExt cx="6443917" cy="2347764"/>
          </a:xfrm>
        </p:grpSpPr>
        <p:sp>
          <p:nvSpPr>
            <p:cNvPr id="27666" name="Rectangle 18"/>
            <p:cNvSpPr>
              <a:spLocks noChangeArrowheads="1"/>
            </p:cNvSpPr>
            <p:nvPr/>
          </p:nvSpPr>
          <p:spPr bwMode="auto">
            <a:xfrm>
              <a:off x="828426" y="2558707"/>
              <a:ext cx="1657350" cy="20161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7" name="Text Box 19"/>
            <p:cNvSpPr txBox="1">
              <a:spLocks noChangeArrowheads="1"/>
            </p:cNvSpPr>
            <p:nvPr/>
          </p:nvSpPr>
          <p:spPr bwMode="auto">
            <a:xfrm>
              <a:off x="1025276" y="3639795"/>
              <a:ext cx="1244600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/>
                <a:t>机器语言级</a:t>
              </a:r>
            </a:p>
          </p:txBody>
        </p:sp>
        <p:sp>
          <p:nvSpPr>
            <p:cNvPr id="27668" name="Text Box 20"/>
            <p:cNvSpPr txBox="1">
              <a:spLocks noChangeArrowheads="1"/>
            </p:cNvSpPr>
            <p:nvPr/>
          </p:nvSpPr>
          <p:spPr bwMode="auto">
            <a:xfrm>
              <a:off x="1023144" y="3063532"/>
              <a:ext cx="1244600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/>
                <a:t>高级语言级</a:t>
              </a:r>
            </a:p>
          </p:txBody>
        </p:sp>
        <p:sp>
          <p:nvSpPr>
            <p:cNvPr id="27669" name="Text Box 21"/>
            <p:cNvSpPr txBox="1">
              <a:spLocks noChangeArrowheads="1"/>
            </p:cNvSpPr>
            <p:nvPr/>
          </p:nvSpPr>
          <p:spPr bwMode="auto">
            <a:xfrm>
              <a:off x="1023144" y="4071595"/>
              <a:ext cx="1244600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/>
                <a:t>微程序级</a:t>
              </a:r>
            </a:p>
          </p:txBody>
        </p:sp>
        <p:sp>
          <p:nvSpPr>
            <p:cNvPr id="27670" name="Text Box 22"/>
            <p:cNvSpPr txBox="1">
              <a:spLocks noChangeArrowheads="1"/>
            </p:cNvSpPr>
            <p:nvPr/>
          </p:nvSpPr>
          <p:spPr bwMode="auto">
            <a:xfrm>
              <a:off x="1045914" y="2631732"/>
              <a:ext cx="124460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 smtClean="0"/>
                <a:t>目标机</a:t>
              </a:r>
              <a:endParaRPr lang="zh-CN" altLang="en-US" sz="1800" b="1" dirty="0"/>
            </a:p>
          </p:txBody>
        </p:sp>
        <p:sp>
          <p:nvSpPr>
            <p:cNvPr id="27671" name="Rectangle 23"/>
            <p:cNvSpPr>
              <a:spLocks noChangeArrowheads="1"/>
            </p:cNvSpPr>
            <p:nvPr/>
          </p:nvSpPr>
          <p:spPr bwMode="auto">
            <a:xfrm>
              <a:off x="5434930" y="2558707"/>
              <a:ext cx="1657350" cy="20161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2" name="Text Box 24"/>
            <p:cNvSpPr txBox="1">
              <a:spLocks noChangeArrowheads="1"/>
            </p:cNvSpPr>
            <p:nvPr/>
          </p:nvSpPr>
          <p:spPr bwMode="auto">
            <a:xfrm>
              <a:off x="5652418" y="3639795"/>
              <a:ext cx="1223963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/>
                <a:t>机器语言级</a:t>
              </a:r>
            </a:p>
          </p:txBody>
        </p:sp>
        <p:sp>
          <p:nvSpPr>
            <p:cNvPr id="27673" name="Text Box 25"/>
            <p:cNvSpPr txBox="1">
              <a:spLocks noChangeArrowheads="1"/>
            </p:cNvSpPr>
            <p:nvPr/>
          </p:nvSpPr>
          <p:spPr bwMode="auto">
            <a:xfrm>
              <a:off x="5652418" y="3063532"/>
              <a:ext cx="1244600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/>
                <a:t>高级语言级</a:t>
              </a:r>
            </a:p>
          </p:txBody>
        </p:sp>
        <p:sp>
          <p:nvSpPr>
            <p:cNvPr id="27674" name="Text Box 26"/>
            <p:cNvSpPr txBox="1">
              <a:spLocks noChangeArrowheads="1"/>
            </p:cNvSpPr>
            <p:nvPr/>
          </p:nvSpPr>
          <p:spPr bwMode="auto">
            <a:xfrm>
              <a:off x="5650830" y="4071595"/>
              <a:ext cx="1208088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/>
                <a:t>微程序级</a:t>
              </a:r>
            </a:p>
          </p:txBody>
        </p:sp>
        <p:sp>
          <p:nvSpPr>
            <p:cNvPr id="27675" name="Text Box 27"/>
            <p:cNvSpPr txBox="1">
              <a:spLocks noChangeArrowheads="1"/>
            </p:cNvSpPr>
            <p:nvPr/>
          </p:nvSpPr>
          <p:spPr bwMode="auto">
            <a:xfrm>
              <a:off x="5652418" y="2631732"/>
              <a:ext cx="124460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/>
                <a:t>宿主机</a:t>
              </a:r>
            </a:p>
          </p:txBody>
        </p:sp>
        <p:sp>
          <p:nvSpPr>
            <p:cNvPr id="32" name="Text Box 27"/>
            <p:cNvSpPr txBox="1">
              <a:spLocks noChangeArrowheads="1"/>
            </p:cNvSpPr>
            <p:nvPr/>
          </p:nvSpPr>
          <p:spPr bwMode="auto">
            <a:xfrm>
              <a:off x="5256875" y="4619133"/>
              <a:ext cx="190741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 smtClean="0"/>
                <a:t>执行程序的计算机</a:t>
              </a:r>
              <a:endParaRPr lang="zh-CN" altLang="en-US" sz="1800" b="1" dirty="0"/>
            </a:p>
          </p:txBody>
        </p:sp>
        <p:sp>
          <p:nvSpPr>
            <p:cNvPr id="33" name="Text Box 27"/>
            <p:cNvSpPr txBox="1">
              <a:spLocks noChangeArrowheads="1"/>
            </p:cNvSpPr>
            <p:nvPr/>
          </p:nvSpPr>
          <p:spPr bwMode="auto">
            <a:xfrm>
              <a:off x="720371" y="4618439"/>
              <a:ext cx="190741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 smtClean="0"/>
                <a:t>编写程序的计算机</a:t>
              </a:r>
              <a:endParaRPr lang="zh-CN" altLang="en-US" sz="1800" b="1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555775" y="3169791"/>
            <a:ext cx="3384675" cy="1805380"/>
            <a:chOff x="2267743" y="2919070"/>
            <a:chExt cx="3384675" cy="1805380"/>
          </a:xfrm>
        </p:grpSpPr>
        <p:sp>
          <p:nvSpPr>
            <p:cNvPr id="34" name="Line 28"/>
            <p:cNvSpPr>
              <a:spLocks noChangeShapeType="1"/>
            </p:cNvSpPr>
            <p:nvPr/>
          </p:nvSpPr>
          <p:spPr bwMode="auto">
            <a:xfrm>
              <a:off x="2267743" y="3717032"/>
              <a:ext cx="3378987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Text Box 29"/>
            <p:cNvSpPr txBox="1">
              <a:spLocks noChangeArrowheads="1"/>
            </p:cNvSpPr>
            <p:nvPr/>
          </p:nvSpPr>
          <p:spPr bwMode="auto">
            <a:xfrm>
              <a:off x="2987675" y="3429000"/>
              <a:ext cx="1584325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600" b="1" dirty="0" smtClean="0">
                  <a:solidFill>
                    <a:schemeClr val="accent2"/>
                  </a:solidFill>
                </a:rPr>
                <a:t>②统一</a:t>
              </a:r>
              <a:r>
                <a:rPr lang="zh-CN" altLang="en-US" sz="1600" b="1" dirty="0">
                  <a:solidFill>
                    <a:schemeClr val="accent2"/>
                  </a:solidFill>
                </a:rPr>
                <a:t>机器语言</a:t>
              </a:r>
            </a:p>
          </p:txBody>
        </p:sp>
        <p:sp>
          <p:nvSpPr>
            <p:cNvPr id="36" name="Text Box 30"/>
            <p:cNvSpPr txBox="1">
              <a:spLocks noChangeArrowheads="1"/>
            </p:cNvSpPr>
            <p:nvPr/>
          </p:nvSpPr>
          <p:spPr bwMode="auto">
            <a:xfrm>
              <a:off x="2987675" y="2919070"/>
              <a:ext cx="1584325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600" b="1" dirty="0" smtClean="0">
                  <a:solidFill>
                    <a:srgbClr val="FF3399"/>
                  </a:solidFill>
                </a:rPr>
                <a:t>①统一</a:t>
              </a:r>
              <a:r>
                <a:rPr lang="zh-CN" altLang="en-US" sz="1600" b="1" dirty="0">
                  <a:solidFill>
                    <a:srgbClr val="FF3399"/>
                  </a:solidFill>
                </a:rPr>
                <a:t>高级语言</a:t>
              </a:r>
            </a:p>
          </p:txBody>
        </p:sp>
        <p:sp>
          <p:nvSpPr>
            <p:cNvPr id="37" name="Text Box 31"/>
            <p:cNvSpPr txBox="1">
              <a:spLocks noChangeArrowheads="1"/>
            </p:cNvSpPr>
            <p:nvPr/>
          </p:nvSpPr>
          <p:spPr bwMode="auto">
            <a:xfrm>
              <a:off x="2987675" y="3860155"/>
              <a:ext cx="1584325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600" b="1" dirty="0" smtClean="0">
                  <a:solidFill>
                    <a:srgbClr val="800080"/>
                  </a:solidFill>
                </a:rPr>
                <a:t>③</a:t>
              </a:r>
              <a:r>
                <a:rPr lang="zh-CN" altLang="en-US" sz="1600" b="1" dirty="0" smtClean="0">
                  <a:solidFill>
                    <a:srgbClr val="800080"/>
                  </a:solidFill>
                </a:rPr>
                <a:t>解释机器语言</a:t>
              </a:r>
              <a:endParaRPr lang="zh-CN" altLang="en-US" sz="1600" b="1" dirty="0">
                <a:solidFill>
                  <a:srgbClr val="800080"/>
                </a:solidFill>
              </a:endParaRPr>
            </a:p>
          </p:txBody>
        </p:sp>
        <p:sp>
          <p:nvSpPr>
            <p:cNvPr id="38" name="Line 32"/>
            <p:cNvSpPr>
              <a:spLocks noChangeShapeType="1"/>
            </p:cNvSpPr>
            <p:nvPr/>
          </p:nvSpPr>
          <p:spPr bwMode="auto">
            <a:xfrm flipV="1">
              <a:off x="2267744" y="3207995"/>
              <a:ext cx="338467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33"/>
            <p:cNvSpPr>
              <a:spLocks noChangeShapeType="1"/>
            </p:cNvSpPr>
            <p:nvPr/>
          </p:nvSpPr>
          <p:spPr bwMode="auto">
            <a:xfrm flipH="1">
              <a:off x="3779836" y="4149081"/>
              <a:ext cx="76" cy="288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Text Box 35"/>
            <p:cNvSpPr txBox="1">
              <a:spLocks noChangeArrowheads="1"/>
            </p:cNvSpPr>
            <p:nvPr/>
          </p:nvSpPr>
          <p:spPr bwMode="auto">
            <a:xfrm>
              <a:off x="2771800" y="4437112"/>
              <a:ext cx="216024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600" b="1" dirty="0" smtClean="0"/>
                <a:t>宿主机使用解释程序</a:t>
              </a:r>
              <a:endParaRPr lang="zh-CN" altLang="en-US" sz="1600" b="1" dirty="0"/>
            </a:p>
          </p:txBody>
        </p:sp>
        <p:sp>
          <p:nvSpPr>
            <p:cNvPr id="41" name="Line 37"/>
            <p:cNvSpPr>
              <a:spLocks noChangeShapeType="1"/>
            </p:cNvSpPr>
            <p:nvPr/>
          </p:nvSpPr>
          <p:spPr bwMode="auto">
            <a:xfrm flipV="1">
              <a:off x="5292080" y="3861048"/>
              <a:ext cx="354651" cy="288032"/>
            </a:xfrm>
            <a:prstGeom prst="line">
              <a:avLst/>
            </a:prstGeom>
            <a:noFill/>
            <a:ln w="19050">
              <a:solidFill>
                <a:srgbClr val="80008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37"/>
            <p:cNvSpPr>
              <a:spLocks noChangeShapeType="1"/>
            </p:cNvSpPr>
            <p:nvPr/>
          </p:nvSpPr>
          <p:spPr bwMode="auto">
            <a:xfrm>
              <a:off x="2267744" y="3820018"/>
              <a:ext cx="432048" cy="329061"/>
            </a:xfrm>
            <a:prstGeom prst="line">
              <a:avLst/>
            </a:prstGeom>
            <a:noFill/>
            <a:ln w="19050">
              <a:solidFill>
                <a:srgbClr val="800080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37"/>
            <p:cNvSpPr>
              <a:spLocks noChangeShapeType="1"/>
            </p:cNvSpPr>
            <p:nvPr/>
          </p:nvSpPr>
          <p:spPr bwMode="auto">
            <a:xfrm flipV="1">
              <a:off x="2699792" y="4149079"/>
              <a:ext cx="2592288" cy="0"/>
            </a:xfrm>
            <a:prstGeom prst="line">
              <a:avLst/>
            </a:prstGeom>
            <a:noFill/>
            <a:ln w="19050">
              <a:solidFill>
                <a:srgbClr val="800080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7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/>
      <p:bldP spid="2769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3DEFE-77DD-4D3D-AD3F-1B70FE71A05F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39552" y="571480"/>
            <a:ext cx="8064896" cy="584775"/>
          </a:xfrm>
          <a:prstGeom prst="rect">
            <a:avLst/>
          </a:prstGeom>
          <a:solidFill>
            <a:srgbClr val="009999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宋体" pitchFamily="2" charset="-122"/>
              </a:rPr>
              <a:t>教学要求</a:t>
            </a:r>
            <a:endParaRPr lang="zh-CN" altLang="en-US" sz="3200" b="1" dirty="0">
              <a:solidFill>
                <a:schemeClr val="bg1"/>
              </a:solidFill>
              <a:latin typeface="宋体" pitchFamily="2" charset="-122"/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430245" y="1346990"/>
            <a:ext cx="8356597" cy="324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marL="457200" indent="-457200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先修课程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计算机组成原理，</a:t>
            </a:r>
            <a:r>
              <a:rPr lang="zh-CN" altLang="en-US" b="1" dirty="0" smtClean="0">
                <a:latin typeface="宋体" pitchFamily="2" charset="-122"/>
              </a:rPr>
              <a:t>操作系统</a:t>
            </a:r>
            <a:endParaRPr lang="en-US" altLang="zh-CN" b="1" dirty="0" smtClean="0">
              <a:latin typeface="宋体" pitchFamily="2" charset="-122"/>
            </a:endParaRPr>
          </a:p>
          <a:p>
            <a:pPr marL="457200" indent="-457200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教学方式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理论教学</a:t>
            </a:r>
            <a:r>
              <a:rPr lang="en-US" altLang="zh-CN" sz="2000" b="1" dirty="0">
                <a:latin typeface="宋体" pitchFamily="2" charset="-122"/>
              </a:rPr>
              <a:t>(64</a:t>
            </a:r>
            <a:r>
              <a:rPr lang="zh-CN" altLang="en-US" sz="2000" b="1" dirty="0">
                <a:latin typeface="宋体" pitchFamily="2" charset="-122"/>
              </a:rPr>
              <a:t>学时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＋实验教学</a:t>
            </a:r>
            <a:r>
              <a:rPr lang="en-US" altLang="zh-CN" sz="2000" b="1" dirty="0" smtClean="0">
                <a:latin typeface="宋体" pitchFamily="2" charset="-122"/>
              </a:rPr>
              <a:t>(16</a:t>
            </a:r>
            <a:r>
              <a:rPr lang="zh-CN" altLang="en-US" sz="2000" b="1" dirty="0" smtClean="0">
                <a:latin typeface="宋体" pitchFamily="2" charset="-122"/>
              </a:rPr>
              <a:t>学时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  <a:p>
            <a:pPr marL="457200" indent="-457200">
              <a:lnSpc>
                <a:spcPct val="125000"/>
              </a:lnSpc>
              <a:spcBef>
                <a:spcPts val="600"/>
              </a:spcBef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参考教材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张晨曦</a:t>
            </a:r>
            <a:r>
              <a:rPr lang="en-US" altLang="zh-CN" b="1" dirty="0" smtClean="0">
                <a:latin typeface="宋体" pitchFamily="2" charset="-122"/>
              </a:rPr>
              <a:t>.</a:t>
            </a:r>
            <a:r>
              <a:rPr lang="zh-CN" altLang="en-US" b="1" dirty="0" smtClean="0">
                <a:latin typeface="宋体" pitchFamily="2" charset="-122"/>
              </a:rPr>
              <a:t>计算系统结构教程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zh-CN" altLang="en-US" sz="2200" b="1" dirty="0" smtClean="0">
                <a:latin typeface="宋体" pitchFamily="2" charset="-122"/>
              </a:rPr>
              <a:t>第</a:t>
            </a:r>
            <a:r>
              <a:rPr lang="en-US" altLang="zh-CN" sz="2200" b="1" dirty="0" smtClean="0">
                <a:latin typeface="宋体" pitchFamily="2" charset="-122"/>
              </a:rPr>
              <a:t>2</a:t>
            </a:r>
            <a:r>
              <a:rPr lang="zh-CN" altLang="en-US" sz="2200" b="1" dirty="0" smtClean="0">
                <a:latin typeface="宋体" pitchFamily="2" charset="-122"/>
              </a:rPr>
              <a:t>版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r>
              <a:rPr lang="en-US" altLang="zh-CN" b="1" dirty="0" smtClean="0">
                <a:latin typeface="宋体" pitchFamily="2" charset="-122"/>
              </a:rPr>
              <a:t>.</a:t>
            </a:r>
          </a:p>
          <a:p>
            <a:pPr marL="457200" indent="-457200">
              <a:lnSpc>
                <a:spcPct val="125000"/>
              </a:lnSpc>
              <a:spcBef>
                <a:spcPts val="600"/>
              </a:spcBef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</a:t>
            </a:r>
            <a:r>
              <a:rPr lang="zh-CN" altLang="en-US" b="1" dirty="0" smtClean="0">
                <a:latin typeface="宋体" pitchFamily="2" charset="-122"/>
              </a:rPr>
              <a:t>清华大学出版社</a:t>
            </a:r>
            <a:r>
              <a:rPr lang="en-US" altLang="zh-CN" b="1" dirty="0" smtClean="0">
                <a:latin typeface="宋体" pitchFamily="2" charset="-122"/>
              </a:rPr>
              <a:t>, ISBN 978-7-121-33462-7</a:t>
            </a:r>
          </a:p>
          <a:p>
            <a:pPr marL="457200" indent="-457200">
              <a:lnSpc>
                <a:spcPct val="125000"/>
              </a:lnSpc>
              <a:spcBef>
                <a:spcPts val="600"/>
              </a:spcBef>
            </a:pPr>
            <a:r>
              <a:rPr lang="en-US" altLang="zh-CN" b="1" dirty="0" smtClean="0">
                <a:latin typeface="+mn-ea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  <a:p>
            <a:pPr marL="457200" indent="-457200">
              <a:lnSpc>
                <a:spcPct val="125000"/>
              </a:lnSpc>
              <a:spcBef>
                <a:spcPts val="600"/>
              </a:spcBef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考核方式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考勤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作业</a:t>
            </a:r>
            <a:r>
              <a:rPr lang="en-US" altLang="zh-CN" sz="2000" b="1" dirty="0" smtClean="0">
                <a:latin typeface="宋体" pitchFamily="2" charset="-122"/>
              </a:rPr>
              <a:t>(20%)</a:t>
            </a:r>
            <a:r>
              <a:rPr lang="zh-CN" altLang="en-US" b="1" dirty="0" smtClean="0">
                <a:latin typeface="宋体" pitchFamily="2" charset="-122"/>
              </a:rPr>
              <a:t>＋实验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en-US" altLang="zh-CN" sz="2000" b="1" dirty="0" smtClean="0">
                <a:latin typeface="宋体" pitchFamily="2" charset="-122"/>
              </a:rPr>
              <a:t>15%)</a:t>
            </a:r>
            <a:r>
              <a:rPr lang="zh-CN" altLang="en-US" b="1" dirty="0" smtClean="0">
                <a:latin typeface="宋体" pitchFamily="2" charset="-122"/>
              </a:rPr>
              <a:t>＋测验</a:t>
            </a:r>
            <a:r>
              <a:rPr lang="en-US" altLang="zh-CN" sz="2000" b="1" dirty="0" smtClean="0">
                <a:latin typeface="宋体" pitchFamily="2" charset="-122"/>
              </a:rPr>
              <a:t>(15%)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zh-CN" altLang="en-US" b="1" dirty="0">
                <a:latin typeface="宋体" pitchFamily="2" charset="-122"/>
              </a:rPr>
              <a:t>考试</a:t>
            </a:r>
            <a:r>
              <a:rPr lang="en-US" altLang="zh-CN" sz="2000" b="1" dirty="0" smtClean="0">
                <a:latin typeface="宋体" pitchFamily="2" charset="-122"/>
              </a:rPr>
              <a:t>(50%)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7" name="Text Box 349"/>
          <p:cNvSpPr txBox="1">
            <a:spLocks noChangeArrowheads="1"/>
          </p:cNvSpPr>
          <p:nvPr/>
        </p:nvSpPr>
        <p:spPr bwMode="auto">
          <a:xfrm>
            <a:off x="971600" y="5230941"/>
            <a:ext cx="5976664" cy="430887"/>
          </a:xfrm>
          <a:prstGeom prst="rect">
            <a:avLst/>
          </a:prstGeom>
          <a:noFill/>
          <a:ln w="12700">
            <a:noFill/>
            <a:prstDash val="sysDot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课程群：</a:t>
            </a:r>
            <a:r>
              <a:rPr lang="zh-CN" altLang="en-US" sz="2200" b="1" dirty="0" smtClean="0">
                <a:latin typeface="宋体" pitchFamily="2" charset="-122"/>
              </a:rPr>
              <a:t>名称</a:t>
            </a:r>
            <a:r>
              <a:rPr lang="en-US" altLang="zh-CN" sz="2200" b="1" dirty="0" smtClean="0">
                <a:latin typeface="宋体" pitchFamily="2" charset="-122"/>
              </a:rPr>
              <a:t>CA-2020-Ren</a:t>
            </a:r>
            <a:r>
              <a:rPr lang="zh-CN" altLang="en-US" sz="2200" b="1" dirty="0" smtClean="0">
                <a:latin typeface="宋体" pitchFamily="2" charset="-122"/>
              </a:rPr>
              <a:t>，群号</a:t>
            </a:r>
            <a:r>
              <a:rPr lang="en-US" altLang="zh-CN" sz="2200" b="1" dirty="0">
                <a:latin typeface="+mn-ea"/>
                <a:ea typeface="+mn-ea"/>
              </a:rPr>
              <a:t>904948556</a:t>
            </a:r>
            <a:r>
              <a:rPr lang="en-US" altLang="zh-CN" sz="2200" b="1" dirty="0" smtClean="0">
                <a:latin typeface="+mn-ea"/>
                <a:ea typeface="+mn-ea"/>
              </a:rPr>
              <a:t> </a:t>
            </a:r>
          </a:p>
        </p:txBody>
      </p:sp>
      <p:sp>
        <p:nvSpPr>
          <p:cNvPr id="9" name="Text Box 349"/>
          <p:cNvSpPr txBox="1">
            <a:spLocks noChangeArrowheads="1"/>
          </p:cNvSpPr>
          <p:nvPr/>
        </p:nvSpPr>
        <p:spPr bwMode="auto">
          <a:xfrm>
            <a:off x="2016224" y="3429000"/>
            <a:ext cx="7020272" cy="430887"/>
          </a:xfrm>
          <a:prstGeom prst="rect">
            <a:avLst/>
          </a:prstGeom>
          <a:solidFill>
            <a:srgbClr val="CCFFFF">
              <a:alpha val="50000"/>
            </a:srgbClr>
          </a:solidFill>
          <a:ln w="15875">
            <a:solidFill>
              <a:srgbClr val="FF33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spcBef>
                <a:spcPts val="0"/>
              </a:spcBef>
            </a:pPr>
            <a:r>
              <a:rPr lang="en-US" altLang="zh-CN" sz="2200" b="1" dirty="0" err="1" smtClean="0">
                <a:latin typeface="+mn-ea"/>
              </a:rPr>
              <a:t>J.L.Hennessy</a:t>
            </a:r>
            <a:r>
              <a:rPr lang="en-US" altLang="zh-CN" sz="2200" b="1" dirty="0" smtClean="0">
                <a:latin typeface="+mn-ea"/>
              </a:rPr>
              <a:t>. </a:t>
            </a:r>
            <a:r>
              <a:rPr lang="zh-CN" altLang="en-US" sz="2200" b="1" dirty="0" smtClean="0">
                <a:latin typeface="+mn-ea"/>
              </a:rPr>
              <a:t>计算机系统</a:t>
            </a:r>
            <a:r>
              <a:rPr lang="zh-CN" altLang="en-US" sz="2200" b="1" dirty="0">
                <a:latin typeface="+mn-ea"/>
              </a:rPr>
              <a:t>结构</a:t>
            </a:r>
            <a:r>
              <a:rPr lang="en-US" altLang="zh-CN" sz="2200" b="1" dirty="0">
                <a:latin typeface="+mn-ea"/>
              </a:rPr>
              <a:t>—</a:t>
            </a:r>
            <a:r>
              <a:rPr lang="zh-CN" altLang="en-US" sz="2200" b="1" dirty="0">
                <a:latin typeface="+mn-ea"/>
              </a:rPr>
              <a:t>定量研究方法</a:t>
            </a:r>
            <a:r>
              <a:rPr lang="en-US" altLang="zh-CN" sz="2000" b="1" dirty="0">
                <a:latin typeface="+mn-ea"/>
              </a:rPr>
              <a:t>(</a:t>
            </a:r>
            <a:r>
              <a:rPr lang="zh-CN" altLang="en-US" sz="2000" b="1" dirty="0">
                <a:latin typeface="+mn-ea"/>
              </a:rPr>
              <a:t>第</a:t>
            </a:r>
            <a:r>
              <a:rPr lang="en-US" altLang="zh-CN" sz="2000" b="1" i="1" dirty="0">
                <a:solidFill>
                  <a:srgbClr val="800080"/>
                </a:solidFill>
              </a:rPr>
              <a:t>x</a:t>
            </a:r>
            <a:r>
              <a:rPr lang="zh-CN" altLang="en-US" sz="2000" b="1" dirty="0">
                <a:latin typeface="+mn-ea"/>
              </a:rPr>
              <a:t>版</a:t>
            </a:r>
            <a:r>
              <a:rPr lang="en-US" altLang="zh-CN" sz="2000" b="1" dirty="0">
                <a:latin typeface="+mn-ea"/>
              </a:rPr>
              <a:t>)</a:t>
            </a:r>
            <a:endParaRPr lang="en-US" altLang="zh-CN" sz="2200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811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584D-4C8A-444D-95A1-DB883D368396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47106" name="Text Box 1026"/>
          <p:cNvSpPr txBox="1">
            <a:spLocks noChangeArrowheads="1"/>
          </p:cNvSpPr>
          <p:nvPr/>
        </p:nvSpPr>
        <p:spPr bwMode="auto">
          <a:xfrm>
            <a:off x="228600" y="357166"/>
            <a:ext cx="86868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(1)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统一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高级语言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存在一定困难，可争取汇编语言或接口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技术的统一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47112" name="Text Box 1032"/>
          <p:cNvSpPr txBox="1">
            <a:spLocks noChangeArrowheads="1"/>
          </p:cNvSpPr>
          <p:nvPr/>
        </p:nvSpPr>
        <p:spPr bwMode="auto">
          <a:xfrm>
            <a:off x="228600" y="4797152"/>
            <a:ext cx="870111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影响：</a:t>
            </a:r>
            <a:r>
              <a:rPr lang="zh-CN" altLang="en-US" b="1" dirty="0" smtClean="0">
                <a:latin typeface="宋体" pitchFamily="2" charset="-122"/>
              </a:rPr>
              <a:t>对</a:t>
            </a:r>
            <a:r>
              <a:rPr lang="zh-CN" altLang="en-US" b="1" dirty="0">
                <a:latin typeface="宋体" pitchFamily="2" charset="-122"/>
              </a:rPr>
              <a:t>系统结构的发展</a:t>
            </a:r>
            <a:r>
              <a:rPr lang="zh-CN" altLang="en-US" b="1" u="sng" dirty="0">
                <a:solidFill>
                  <a:srgbClr val="800080"/>
                </a:solidFill>
                <a:latin typeface="宋体" pitchFamily="2" charset="-122"/>
              </a:rPr>
              <a:t>无限制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要求</a:t>
            </a:r>
            <a:r>
              <a:rPr lang="zh-CN" altLang="en-US" b="1" dirty="0">
                <a:latin typeface="宋体" pitchFamily="2" charset="-122"/>
              </a:rPr>
              <a:t>相关</a:t>
            </a:r>
            <a:r>
              <a:rPr lang="zh-CN" altLang="en-US" b="1" dirty="0" smtClean="0">
                <a:latin typeface="宋体" pitchFamily="2" charset="-122"/>
              </a:rPr>
              <a:t>功能的</a:t>
            </a:r>
            <a:r>
              <a:rPr lang="zh-CN" altLang="en-US" b="1" u="sng" dirty="0" smtClean="0">
                <a:solidFill>
                  <a:srgbClr val="800080"/>
                </a:solidFill>
                <a:latin typeface="宋体" pitchFamily="2" charset="-122"/>
              </a:rPr>
              <a:t>接口一致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发展或效率受限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20" name="Text Box 50"/>
          <p:cNvSpPr txBox="1">
            <a:spLocks noChangeArrowheads="1"/>
          </p:cNvSpPr>
          <p:nvPr/>
        </p:nvSpPr>
        <p:spPr bwMode="auto">
          <a:xfrm>
            <a:off x="228600" y="1298574"/>
            <a:ext cx="86868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524000" indent="-1524000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方案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>
                <a:latin typeface="宋体" pitchFamily="2" charset="-122"/>
              </a:rPr>
              <a:t>采用统一的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中间语言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如</a:t>
            </a:r>
            <a:r>
              <a:rPr lang="en-US" altLang="zh-CN" sz="1800" b="1" dirty="0">
                <a:latin typeface="宋体" pitchFamily="2" charset="-122"/>
              </a:rPr>
              <a:t>Java)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可</a:t>
            </a:r>
            <a:r>
              <a:rPr lang="zh-CN" altLang="en-US" b="1" dirty="0" smtClean="0">
                <a:latin typeface="宋体" pitchFamily="2" charset="-122"/>
              </a:rPr>
              <a:t>通过</a:t>
            </a:r>
            <a:r>
              <a:rPr lang="zh-CN" altLang="en-US" b="1" u="sng" dirty="0">
                <a:solidFill>
                  <a:schemeClr val="accent2"/>
                </a:solidFill>
                <a:latin typeface="宋体" pitchFamily="2" charset="-122"/>
              </a:rPr>
              <a:t>解释执行</a:t>
            </a:r>
            <a:r>
              <a:rPr lang="zh-CN" altLang="en-US" b="1" dirty="0">
                <a:latin typeface="宋体" pitchFamily="2" charset="-122"/>
              </a:rPr>
              <a:t>以适应不同的系统</a:t>
            </a:r>
            <a:r>
              <a:rPr lang="zh-CN" altLang="en-US" b="1" dirty="0" smtClean="0">
                <a:latin typeface="宋体" pitchFamily="2" charset="-122"/>
              </a:rPr>
              <a:t>结构</a:t>
            </a:r>
            <a:r>
              <a:rPr lang="en-US" altLang="zh-CN" sz="2000" b="1" dirty="0" smtClean="0">
                <a:latin typeface="宋体" pitchFamily="2" charset="-122"/>
              </a:rPr>
              <a:t>            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解释执行的效率不太理想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21" name="Text Box 51"/>
          <p:cNvSpPr txBox="1">
            <a:spLocks noChangeArrowheads="1"/>
          </p:cNvSpPr>
          <p:nvPr/>
        </p:nvSpPr>
        <p:spPr bwMode="auto">
          <a:xfrm>
            <a:off x="206375" y="2268322"/>
            <a:ext cx="872334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524000" indent="-1524000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方案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>
                <a:latin typeface="宋体" pitchFamily="2" charset="-122"/>
              </a:rPr>
              <a:t>采用标准的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开放系统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具有</a:t>
            </a:r>
            <a:r>
              <a:rPr lang="zh-CN" altLang="en-US" sz="1800" b="1" dirty="0" smtClean="0">
                <a:latin typeface="宋体" pitchFamily="2" charset="-122"/>
              </a:rPr>
              <a:t>可移植性</a:t>
            </a:r>
            <a:r>
              <a:rPr lang="en-US" altLang="zh-CN" sz="1800" b="1" dirty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交</a:t>
            </a:r>
            <a:r>
              <a:rPr lang="zh-CN" altLang="en-US" sz="1800" b="1" dirty="0">
                <a:latin typeface="宋体" pitchFamily="2" charset="-122"/>
              </a:rPr>
              <a:t>互操作性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zh-CN" altLang="en-US" b="1" dirty="0" smtClean="0">
                <a:latin typeface="宋体" pitchFamily="2" charset="-122"/>
              </a:rPr>
              <a:t>用</a:t>
            </a:r>
            <a:r>
              <a:rPr lang="zh-CN" altLang="en-US" b="1" u="sng" dirty="0">
                <a:solidFill>
                  <a:schemeClr val="accent2"/>
                </a:solidFill>
                <a:latin typeface="宋体" pitchFamily="2" charset="-122"/>
              </a:rPr>
              <a:t>硬件抽象层技术</a:t>
            </a:r>
            <a:r>
              <a:rPr lang="zh-CN" altLang="en-US" b="1" dirty="0">
                <a:latin typeface="宋体" pitchFamily="2" charset="-122"/>
              </a:rPr>
              <a:t>适应不同的系统结构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2123728" y="3356992"/>
            <a:ext cx="3672409" cy="1368400"/>
            <a:chOff x="2627783" y="3572892"/>
            <a:chExt cx="3672409" cy="1368400"/>
          </a:xfrm>
        </p:grpSpPr>
        <p:sp>
          <p:nvSpPr>
            <p:cNvPr id="47117" name="Text Box 1037"/>
            <p:cNvSpPr txBox="1">
              <a:spLocks noChangeArrowheads="1"/>
            </p:cNvSpPr>
            <p:nvPr/>
          </p:nvSpPr>
          <p:spPr bwMode="auto">
            <a:xfrm>
              <a:off x="2627784" y="3572892"/>
              <a:ext cx="1512142" cy="4333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应用程序</a:t>
              </a:r>
            </a:p>
          </p:txBody>
        </p:sp>
        <p:sp>
          <p:nvSpPr>
            <p:cNvPr id="47118" name="Text Box 1038"/>
            <p:cNvSpPr txBox="1">
              <a:spLocks noChangeArrowheads="1"/>
            </p:cNvSpPr>
            <p:nvPr/>
          </p:nvSpPr>
          <p:spPr bwMode="auto">
            <a:xfrm>
              <a:off x="2627783" y="4004692"/>
              <a:ext cx="1512143" cy="57616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OS</a:t>
              </a:r>
              <a:r>
                <a:rPr lang="zh-CN" altLang="en-US" sz="1800" b="1" dirty="0" smtClean="0">
                  <a:latin typeface="宋体" pitchFamily="2" charset="-122"/>
                </a:rPr>
                <a:t>内核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ctr"/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47124" name="Text Box 1044"/>
            <p:cNvSpPr txBox="1">
              <a:spLocks noChangeArrowheads="1"/>
            </p:cNvSpPr>
            <p:nvPr/>
          </p:nvSpPr>
          <p:spPr bwMode="auto">
            <a:xfrm>
              <a:off x="4211637" y="4005064"/>
              <a:ext cx="360363" cy="431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b="1" dirty="0" smtClean="0"/>
                <a:t>或</a:t>
              </a:r>
              <a:endParaRPr lang="en-US" altLang="zh-CN" b="1" dirty="0"/>
            </a:p>
          </p:txBody>
        </p:sp>
        <p:sp>
          <p:nvSpPr>
            <p:cNvPr id="47125" name="Text Box 1045"/>
            <p:cNvSpPr txBox="1">
              <a:spLocks noChangeArrowheads="1"/>
            </p:cNvSpPr>
            <p:nvPr/>
          </p:nvSpPr>
          <p:spPr bwMode="auto">
            <a:xfrm>
              <a:off x="2648565" y="4364781"/>
              <a:ext cx="1440000" cy="216347"/>
            </a:xfrm>
            <a:prstGeom prst="rect">
              <a:avLst/>
            </a:prstGeom>
            <a:solidFill>
              <a:srgbClr val="CCFFFF">
                <a:alpha val="90000"/>
              </a:srgbClr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硬件抽象层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47126" name="Text Box 1046"/>
            <p:cNvSpPr txBox="1">
              <a:spLocks noChangeArrowheads="1"/>
            </p:cNvSpPr>
            <p:nvPr/>
          </p:nvSpPr>
          <p:spPr bwMode="auto">
            <a:xfrm>
              <a:off x="2627784" y="4580855"/>
              <a:ext cx="1512143" cy="36031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硬件平台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22" name="Text Box 1037"/>
            <p:cNvSpPr txBox="1">
              <a:spLocks noChangeArrowheads="1"/>
            </p:cNvSpPr>
            <p:nvPr/>
          </p:nvSpPr>
          <p:spPr bwMode="auto">
            <a:xfrm>
              <a:off x="4788049" y="3573016"/>
              <a:ext cx="1512142" cy="4333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应用程序</a:t>
              </a:r>
            </a:p>
          </p:txBody>
        </p:sp>
        <p:sp>
          <p:nvSpPr>
            <p:cNvPr id="23" name="Text Box 1038"/>
            <p:cNvSpPr txBox="1">
              <a:spLocks noChangeArrowheads="1"/>
            </p:cNvSpPr>
            <p:nvPr/>
          </p:nvSpPr>
          <p:spPr bwMode="auto">
            <a:xfrm>
              <a:off x="4788048" y="4004816"/>
              <a:ext cx="1512143" cy="35996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OS</a:t>
              </a:r>
              <a:r>
                <a:rPr lang="zh-CN" altLang="en-US" sz="1800" b="1" dirty="0" smtClean="0">
                  <a:latin typeface="宋体" pitchFamily="2" charset="-122"/>
                </a:rPr>
                <a:t>内核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24" name="Text Box 1045"/>
            <p:cNvSpPr txBox="1">
              <a:spLocks noChangeArrowheads="1"/>
            </p:cNvSpPr>
            <p:nvPr/>
          </p:nvSpPr>
          <p:spPr bwMode="auto">
            <a:xfrm>
              <a:off x="4788050" y="4364905"/>
              <a:ext cx="1512142" cy="216347"/>
            </a:xfrm>
            <a:prstGeom prst="rect">
              <a:avLst/>
            </a:prstGeom>
            <a:solidFill>
              <a:srgbClr val="CCFFFF">
                <a:alpha val="9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硬件抽象层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25" name="Text Box 1046"/>
            <p:cNvSpPr txBox="1">
              <a:spLocks noChangeArrowheads="1"/>
            </p:cNvSpPr>
            <p:nvPr/>
          </p:nvSpPr>
          <p:spPr bwMode="auto">
            <a:xfrm>
              <a:off x="4788049" y="4580979"/>
              <a:ext cx="1512143" cy="36031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物理</a:t>
              </a:r>
              <a:r>
                <a:rPr lang="zh-CN" altLang="en-US" sz="1800" b="1" dirty="0" smtClean="0">
                  <a:latin typeface="宋体" pitchFamily="2" charset="-122"/>
                </a:rPr>
                <a:t>硬件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</p:grpSp>
      <p:pic>
        <p:nvPicPr>
          <p:cNvPr id="148482" name="Picture 2" descr="https://bkimg.cdn.bcebos.com/pic/2fdda3cc7cd98d10b97380c4283fb80e7aec90a4?x-bce-process=image/watermark,image_d2F0ZXIvYmFpa2U4MA==,g_7,xp_5,yp_5/format,f_au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219659"/>
            <a:ext cx="3120281" cy="208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48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2" grpId="0"/>
      <p:bldP spid="20" grpId="0"/>
      <p:bldP spid="2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846F8-C728-4977-867D-4CEAEE68E46B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228600" y="1340768"/>
            <a:ext cx="8758238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524000" indent="-1524000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*影响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spc="-50" dirty="0" smtClean="0">
                <a:latin typeface="宋体" pitchFamily="2" charset="-122"/>
              </a:rPr>
              <a:t>可使用</a:t>
            </a:r>
            <a:r>
              <a:rPr lang="zh-CN" altLang="en-US" b="1" u="sng" spc="-50" dirty="0" smtClean="0">
                <a:latin typeface="宋体" pitchFamily="2" charset="-122"/>
              </a:rPr>
              <a:t>新的组成及实现</a:t>
            </a:r>
            <a:r>
              <a:rPr lang="zh-CN" altLang="en-US" b="1" u="sng" spc="-50" dirty="0" smtClean="0">
                <a:latin typeface="宋体" pitchFamily="2" charset="-122"/>
              </a:rPr>
              <a:t>技术</a:t>
            </a:r>
            <a:r>
              <a:rPr lang="zh-CN" altLang="en-US" b="1" spc="-50" dirty="0" smtClean="0">
                <a:latin typeface="宋体" pitchFamily="2" charset="-122"/>
              </a:rPr>
              <a:t>，</a:t>
            </a:r>
            <a:r>
              <a:rPr lang="zh-CN" altLang="en-US" b="1" u="sng" spc="-50" dirty="0" smtClean="0">
                <a:solidFill>
                  <a:srgbClr val="990099"/>
                </a:solidFill>
                <a:latin typeface="宋体" pitchFamily="2" charset="-122"/>
              </a:rPr>
              <a:t>推动</a:t>
            </a:r>
            <a:r>
              <a:rPr lang="zh-CN" altLang="en-US" b="1" spc="-50" dirty="0" smtClean="0">
                <a:latin typeface="宋体" pitchFamily="2" charset="-122"/>
              </a:rPr>
              <a:t>了系统结构的</a:t>
            </a:r>
            <a:r>
              <a:rPr lang="zh-CN" altLang="en-US" b="1" spc="-50" dirty="0" smtClean="0">
                <a:latin typeface="宋体" pitchFamily="2" charset="-122"/>
              </a:rPr>
              <a:t>发展</a:t>
            </a:r>
            <a:endParaRPr lang="en-US" altLang="zh-CN" b="1" spc="-50" dirty="0" smtClean="0">
              <a:latin typeface="宋体" pitchFamily="2" charset="-122"/>
            </a:endParaRPr>
          </a:p>
          <a:p>
            <a:pPr marL="1524000" indent="-1524000">
              <a:lnSpc>
                <a:spcPct val="105000"/>
              </a:lnSpc>
            </a:pPr>
            <a:r>
              <a:rPr lang="en-US" altLang="zh-CN" sz="1800" b="1" dirty="0" smtClean="0">
                <a:latin typeface="宋体" pitchFamily="2" charset="-122"/>
              </a:rPr>
              <a:t>                          (</a:t>
            </a:r>
            <a:r>
              <a:rPr lang="zh-CN" altLang="en-US" sz="1800" b="1" dirty="0">
                <a:latin typeface="宋体" pitchFamily="2" charset="-122"/>
              </a:rPr>
              <a:t>出现兼容产品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228600" y="4891226"/>
            <a:ext cx="873601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对系列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机的要求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保证</a:t>
            </a:r>
            <a:r>
              <a:rPr lang="zh-CN" altLang="en-US" b="1" u="sng" dirty="0">
                <a:solidFill>
                  <a:srgbClr val="800080"/>
                </a:solidFill>
                <a:latin typeface="宋体" pitchFamily="2" charset="-122"/>
              </a:rPr>
              <a:t>向后兼容</a:t>
            </a:r>
            <a:r>
              <a:rPr lang="zh-CN" altLang="en-US" b="1" dirty="0">
                <a:latin typeface="宋体" pitchFamily="2" charset="-122"/>
              </a:rPr>
              <a:t>，力争</a:t>
            </a:r>
            <a:r>
              <a:rPr lang="zh-CN" altLang="en-US" b="1" u="sng" dirty="0">
                <a:solidFill>
                  <a:srgbClr val="800080"/>
                </a:solidFill>
                <a:latin typeface="宋体" pitchFamily="2" charset="-122"/>
              </a:rPr>
              <a:t>向上</a:t>
            </a:r>
            <a:r>
              <a:rPr lang="zh-CN" altLang="en-US" b="1" u="sng" dirty="0" smtClean="0">
                <a:solidFill>
                  <a:srgbClr val="800080"/>
                </a:solidFill>
                <a:latin typeface="宋体" pitchFamily="2" charset="-122"/>
              </a:rPr>
              <a:t>兼容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250825" y="2132856"/>
            <a:ext cx="873601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软件兼容的种类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向上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向下</a:t>
            </a:r>
            <a:r>
              <a:rPr lang="zh-CN" altLang="en-US" b="1" dirty="0">
                <a:latin typeface="宋体" pitchFamily="2" charset="-122"/>
              </a:rPr>
              <a:t>、向前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向后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106530" name="Group 34"/>
          <p:cNvGrpSpPr>
            <a:grpSpLocks/>
          </p:cNvGrpSpPr>
          <p:nvPr/>
        </p:nvGrpSpPr>
        <p:grpSpPr bwMode="auto">
          <a:xfrm>
            <a:off x="1474788" y="2628404"/>
            <a:ext cx="6913562" cy="2284413"/>
            <a:chOff x="929" y="607"/>
            <a:chExt cx="4355" cy="1439"/>
          </a:xfrm>
        </p:grpSpPr>
        <p:sp>
          <p:nvSpPr>
            <p:cNvPr id="106506" name="Line 10"/>
            <p:cNvSpPr>
              <a:spLocks noChangeShapeType="1"/>
            </p:cNvSpPr>
            <p:nvPr/>
          </p:nvSpPr>
          <p:spPr bwMode="auto">
            <a:xfrm>
              <a:off x="2154" y="1888"/>
              <a:ext cx="241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lIns="18000" tIns="10800" rIns="18000" bIns="10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07" name="Line 11"/>
            <p:cNvSpPr>
              <a:spLocks noChangeShapeType="1"/>
            </p:cNvSpPr>
            <p:nvPr/>
          </p:nvSpPr>
          <p:spPr bwMode="auto">
            <a:xfrm flipH="1" flipV="1">
              <a:off x="2152" y="794"/>
              <a:ext cx="1" cy="109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08" name="Text Box 12"/>
            <p:cNvSpPr txBox="1">
              <a:spLocks noChangeArrowheads="1"/>
            </p:cNvSpPr>
            <p:nvPr/>
          </p:nvSpPr>
          <p:spPr bwMode="auto">
            <a:xfrm>
              <a:off x="4591" y="1772"/>
              <a:ext cx="693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>
              <a:spAutoFit/>
            </a:bodyPr>
            <a:lstStyle/>
            <a:p>
              <a:r>
                <a:rPr lang="zh-CN" altLang="en-US" sz="1800" b="1"/>
                <a:t>发布时间</a:t>
              </a:r>
            </a:p>
          </p:txBody>
        </p:sp>
        <p:sp>
          <p:nvSpPr>
            <p:cNvPr id="106509" name="Text Box 13"/>
            <p:cNvSpPr txBox="1">
              <a:spLocks noChangeArrowheads="1"/>
            </p:cNvSpPr>
            <p:nvPr/>
          </p:nvSpPr>
          <p:spPr bwMode="auto">
            <a:xfrm>
              <a:off x="1835" y="607"/>
              <a:ext cx="681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>
              <a:spAutoFit/>
            </a:bodyPr>
            <a:lstStyle/>
            <a:p>
              <a:r>
                <a:rPr lang="zh-CN" altLang="en-US" sz="1800" b="1" dirty="0"/>
                <a:t>机器档次</a:t>
              </a:r>
            </a:p>
          </p:txBody>
        </p:sp>
        <p:sp>
          <p:nvSpPr>
            <p:cNvPr id="106510" name="Freeform 14"/>
            <p:cNvSpPr>
              <a:spLocks/>
            </p:cNvSpPr>
            <p:nvPr/>
          </p:nvSpPr>
          <p:spPr bwMode="auto">
            <a:xfrm>
              <a:off x="2153" y="906"/>
              <a:ext cx="188" cy="359"/>
            </a:xfrm>
            <a:custGeom>
              <a:avLst/>
              <a:gdLst/>
              <a:ahLst/>
              <a:cxnLst>
                <a:cxn ang="0">
                  <a:pos x="0" y="359"/>
                </a:cxn>
                <a:cxn ang="0">
                  <a:pos x="96" y="321"/>
                </a:cxn>
                <a:cxn ang="0">
                  <a:pos x="148" y="273"/>
                </a:cxn>
                <a:cxn ang="0">
                  <a:pos x="188" y="201"/>
                </a:cxn>
                <a:cxn ang="0">
                  <a:pos x="168" y="109"/>
                </a:cxn>
                <a:cxn ang="0">
                  <a:pos x="128" y="57"/>
                </a:cxn>
                <a:cxn ang="0">
                  <a:pos x="4" y="0"/>
                </a:cxn>
              </a:cxnLst>
              <a:rect l="0" t="0" r="r" b="b"/>
              <a:pathLst>
                <a:path w="188" h="359">
                  <a:moveTo>
                    <a:pt x="0" y="359"/>
                  </a:moveTo>
                  <a:lnTo>
                    <a:pt x="96" y="321"/>
                  </a:lnTo>
                  <a:lnTo>
                    <a:pt x="148" y="273"/>
                  </a:lnTo>
                  <a:lnTo>
                    <a:pt x="188" y="201"/>
                  </a:lnTo>
                  <a:lnTo>
                    <a:pt x="168" y="109"/>
                  </a:lnTo>
                  <a:lnTo>
                    <a:pt x="128" y="57"/>
                  </a:lnTo>
                  <a:lnTo>
                    <a:pt x="4" y="0"/>
                  </a:lnTo>
                </a:path>
              </a:pathLst>
            </a:custGeom>
            <a:noFill/>
            <a:ln w="12700">
              <a:solidFill>
                <a:srgbClr val="80008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lIns="18000" tIns="10800" rIns="18000" bIns="10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11" name="Freeform 15"/>
            <p:cNvSpPr>
              <a:spLocks/>
            </p:cNvSpPr>
            <p:nvPr/>
          </p:nvSpPr>
          <p:spPr bwMode="auto">
            <a:xfrm>
              <a:off x="2157" y="1265"/>
              <a:ext cx="180" cy="3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8" y="64"/>
                </a:cxn>
                <a:cxn ang="0">
                  <a:pos x="164" y="128"/>
                </a:cxn>
                <a:cxn ang="0">
                  <a:pos x="180" y="232"/>
                </a:cxn>
                <a:cxn ang="0">
                  <a:pos x="143" y="326"/>
                </a:cxn>
                <a:cxn ang="0">
                  <a:pos x="0" y="396"/>
                </a:cxn>
              </a:cxnLst>
              <a:rect l="0" t="0" r="r" b="b"/>
              <a:pathLst>
                <a:path w="180" h="396">
                  <a:moveTo>
                    <a:pt x="0" y="0"/>
                  </a:moveTo>
                  <a:lnTo>
                    <a:pt x="108" y="64"/>
                  </a:lnTo>
                  <a:lnTo>
                    <a:pt x="164" y="128"/>
                  </a:lnTo>
                  <a:lnTo>
                    <a:pt x="180" y="232"/>
                  </a:lnTo>
                  <a:lnTo>
                    <a:pt x="143" y="326"/>
                  </a:lnTo>
                  <a:lnTo>
                    <a:pt x="0" y="396"/>
                  </a:lnTo>
                </a:path>
              </a:pathLst>
            </a:custGeom>
            <a:noFill/>
            <a:ln w="12700">
              <a:solidFill>
                <a:srgbClr val="80008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lIns="18000" tIns="10800" rIns="18000" bIns="10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12" name="Freeform 16"/>
            <p:cNvSpPr>
              <a:spLocks/>
            </p:cNvSpPr>
            <p:nvPr/>
          </p:nvSpPr>
          <p:spPr bwMode="auto">
            <a:xfrm>
              <a:off x="3606" y="1703"/>
              <a:ext cx="742" cy="180"/>
            </a:xfrm>
            <a:custGeom>
              <a:avLst/>
              <a:gdLst/>
              <a:ahLst/>
              <a:cxnLst>
                <a:cxn ang="0">
                  <a:pos x="0" y="180"/>
                </a:cxn>
                <a:cxn ang="0">
                  <a:pos x="80" y="96"/>
                </a:cxn>
                <a:cxn ang="0">
                  <a:pos x="212" y="32"/>
                </a:cxn>
                <a:cxn ang="0">
                  <a:pos x="380" y="0"/>
                </a:cxn>
                <a:cxn ang="0">
                  <a:pos x="516" y="28"/>
                </a:cxn>
                <a:cxn ang="0">
                  <a:pos x="648" y="80"/>
                </a:cxn>
                <a:cxn ang="0">
                  <a:pos x="742" y="176"/>
                </a:cxn>
              </a:cxnLst>
              <a:rect l="0" t="0" r="r" b="b"/>
              <a:pathLst>
                <a:path w="742" h="180">
                  <a:moveTo>
                    <a:pt x="0" y="180"/>
                  </a:moveTo>
                  <a:lnTo>
                    <a:pt x="80" y="96"/>
                  </a:lnTo>
                  <a:lnTo>
                    <a:pt x="212" y="32"/>
                  </a:lnTo>
                  <a:lnTo>
                    <a:pt x="380" y="0"/>
                  </a:lnTo>
                  <a:lnTo>
                    <a:pt x="516" y="28"/>
                  </a:lnTo>
                  <a:lnTo>
                    <a:pt x="648" y="80"/>
                  </a:lnTo>
                  <a:lnTo>
                    <a:pt x="742" y="176"/>
                  </a:lnTo>
                </a:path>
              </a:pathLst>
            </a:custGeom>
            <a:noFill/>
            <a:ln w="12700">
              <a:solidFill>
                <a:srgbClr val="CC33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lIns="18000" tIns="10800" rIns="18000" bIns="10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13" name="Freeform 17"/>
            <p:cNvSpPr>
              <a:spLocks/>
            </p:cNvSpPr>
            <p:nvPr/>
          </p:nvSpPr>
          <p:spPr bwMode="auto">
            <a:xfrm>
              <a:off x="2790" y="1716"/>
              <a:ext cx="812" cy="163"/>
            </a:xfrm>
            <a:custGeom>
              <a:avLst/>
              <a:gdLst/>
              <a:ahLst/>
              <a:cxnLst>
                <a:cxn ang="0">
                  <a:pos x="812" y="163"/>
                </a:cxn>
                <a:cxn ang="0">
                  <a:pos x="687" y="73"/>
                </a:cxn>
                <a:cxn ang="0">
                  <a:pos x="559" y="19"/>
                </a:cxn>
                <a:cxn ang="0">
                  <a:pos x="413" y="0"/>
                </a:cxn>
                <a:cxn ang="0">
                  <a:pos x="224" y="23"/>
                </a:cxn>
                <a:cxn ang="0">
                  <a:pos x="108" y="71"/>
                </a:cxn>
                <a:cxn ang="0">
                  <a:pos x="0" y="163"/>
                </a:cxn>
              </a:cxnLst>
              <a:rect l="0" t="0" r="r" b="b"/>
              <a:pathLst>
                <a:path w="812" h="163">
                  <a:moveTo>
                    <a:pt x="812" y="163"/>
                  </a:moveTo>
                  <a:lnTo>
                    <a:pt x="687" y="73"/>
                  </a:lnTo>
                  <a:lnTo>
                    <a:pt x="559" y="19"/>
                  </a:lnTo>
                  <a:lnTo>
                    <a:pt x="413" y="0"/>
                  </a:lnTo>
                  <a:lnTo>
                    <a:pt x="224" y="23"/>
                  </a:lnTo>
                  <a:lnTo>
                    <a:pt x="108" y="71"/>
                  </a:lnTo>
                  <a:lnTo>
                    <a:pt x="0" y="163"/>
                  </a:lnTo>
                </a:path>
              </a:pathLst>
            </a:custGeom>
            <a:noFill/>
            <a:ln w="12700">
              <a:solidFill>
                <a:srgbClr val="CC33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lIns="18000" tIns="10800" rIns="18000" bIns="10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14" name="Line 18"/>
            <p:cNvSpPr>
              <a:spLocks noChangeShapeType="1"/>
            </p:cNvSpPr>
            <p:nvPr/>
          </p:nvSpPr>
          <p:spPr bwMode="auto">
            <a:xfrm>
              <a:off x="2152" y="1258"/>
              <a:ext cx="13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lIns="18000" tIns="10800" rIns="18000" bIns="10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15" name="Rectangle 19"/>
            <p:cNvSpPr>
              <a:spLocks noChangeArrowheads="1"/>
            </p:cNvSpPr>
            <p:nvPr/>
          </p:nvSpPr>
          <p:spPr bwMode="auto">
            <a:xfrm>
              <a:off x="3514" y="1167"/>
              <a:ext cx="185" cy="13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16" name="Line 20"/>
            <p:cNvSpPr>
              <a:spLocks noChangeShapeType="1"/>
            </p:cNvSpPr>
            <p:nvPr/>
          </p:nvSpPr>
          <p:spPr bwMode="auto">
            <a:xfrm>
              <a:off x="3605" y="1303"/>
              <a:ext cx="1" cy="5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17" name="Text Box 21"/>
            <p:cNvSpPr txBox="1">
              <a:spLocks noChangeArrowheads="1"/>
            </p:cNvSpPr>
            <p:nvPr/>
          </p:nvSpPr>
          <p:spPr bwMode="auto">
            <a:xfrm>
              <a:off x="3339" y="980"/>
              <a:ext cx="630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r>
                <a:rPr lang="zh-CN" altLang="en-US" sz="1800" b="1" dirty="0">
                  <a:latin typeface="宋体" pitchFamily="2" charset="-122"/>
                </a:rPr>
                <a:t>当前</a:t>
              </a:r>
              <a:r>
                <a:rPr lang="zh-CN" altLang="en-US" sz="1800" b="1" dirty="0" smtClean="0">
                  <a:latin typeface="宋体" pitchFamily="2" charset="-122"/>
                </a:rPr>
                <a:t>机器</a:t>
              </a:r>
              <a:endParaRPr lang="zh-CN" altLang="en-US" sz="1800" b="1" u="sng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06518" name="Text Box 22"/>
            <p:cNvSpPr txBox="1">
              <a:spLocks noChangeArrowheads="1"/>
            </p:cNvSpPr>
            <p:nvPr/>
          </p:nvSpPr>
          <p:spPr bwMode="auto">
            <a:xfrm>
              <a:off x="2335" y="968"/>
              <a:ext cx="729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>
              <a:spAutoFit/>
            </a:bodyPr>
            <a:lstStyle/>
            <a:p>
              <a:r>
                <a:rPr lang="zh-CN" altLang="en-US" sz="1800" b="1">
                  <a:solidFill>
                    <a:srgbClr val="800080"/>
                  </a:solidFill>
                </a:rPr>
                <a:t>向上兼容</a:t>
              </a:r>
            </a:p>
          </p:txBody>
        </p:sp>
        <p:sp>
          <p:nvSpPr>
            <p:cNvPr id="106519" name="Text Box 23"/>
            <p:cNvSpPr txBox="1">
              <a:spLocks noChangeArrowheads="1"/>
            </p:cNvSpPr>
            <p:nvPr/>
          </p:nvSpPr>
          <p:spPr bwMode="auto">
            <a:xfrm>
              <a:off x="2335" y="1358"/>
              <a:ext cx="681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>
              <a:spAutoFit/>
            </a:bodyPr>
            <a:lstStyle/>
            <a:p>
              <a:r>
                <a:rPr lang="zh-CN" altLang="en-US" sz="1800" b="1">
                  <a:solidFill>
                    <a:srgbClr val="800080"/>
                  </a:solidFill>
                </a:rPr>
                <a:t>向下兼容</a:t>
              </a:r>
            </a:p>
          </p:txBody>
        </p:sp>
        <p:sp>
          <p:nvSpPr>
            <p:cNvPr id="106520" name="Text Box 24"/>
            <p:cNvSpPr txBox="1">
              <a:spLocks noChangeArrowheads="1"/>
            </p:cNvSpPr>
            <p:nvPr/>
          </p:nvSpPr>
          <p:spPr bwMode="auto">
            <a:xfrm>
              <a:off x="1201" y="839"/>
              <a:ext cx="907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>
              <a:spAutoFit/>
            </a:bodyPr>
            <a:lstStyle/>
            <a:p>
              <a:pPr algn="r"/>
              <a:r>
                <a:rPr lang="en-US" altLang="zh-CN" sz="1800" b="1" dirty="0"/>
                <a:t>(</a:t>
              </a:r>
              <a:r>
                <a:rPr lang="zh-CN" altLang="en-US" sz="1800" b="1" dirty="0"/>
                <a:t>如小型机</a:t>
              </a:r>
              <a:r>
                <a:rPr lang="en-US" altLang="zh-CN" sz="1800" b="1" dirty="0"/>
                <a:t>)</a:t>
              </a:r>
              <a:r>
                <a:rPr lang="zh-CN" altLang="en-US" sz="1800" b="1" dirty="0"/>
                <a:t>高</a:t>
              </a:r>
            </a:p>
          </p:txBody>
        </p:sp>
        <p:sp>
          <p:nvSpPr>
            <p:cNvPr id="106522" name="Text Box 26"/>
            <p:cNvSpPr txBox="1">
              <a:spLocks noChangeArrowheads="1"/>
            </p:cNvSpPr>
            <p:nvPr/>
          </p:nvSpPr>
          <p:spPr bwMode="auto">
            <a:xfrm>
              <a:off x="3650" y="1519"/>
              <a:ext cx="717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>
              <a:spAutoFit/>
            </a:bodyPr>
            <a:lstStyle/>
            <a:p>
              <a:pPr algn="ctr"/>
              <a:r>
                <a:rPr lang="zh-CN" altLang="en-US" sz="1800" b="1">
                  <a:solidFill>
                    <a:srgbClr val="CC3300"/>
                  </a:solidFill>
                </a:rPr>
                <a:t>向后兼容</a:t>
              </a:r>
            </a:p>
          </p:txBody>
        </p:sp>
        <p:sp>
          <p:nvSpPr>
            <p:cNvPr id="106523" name="Text Box 27"/>
            <p:cNvSpPr txBox="1">
              <a:spLocks noChangeArrowheads="1"/>
            </p:cNvSpPr>
            <p:nvPr/>
          </p:nvSpPr>
          <p:spPr bwMode="auto">
            <a:xfrm>
              <a:off x="2744" y="1519"/>
              <a:ext cx="737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>
              <a:spAutoFit/>
            </a:bodyPr>
            <a:lstStyle/>
            <a:p>
              <a:pPr algn="ctr"/>
              <a:r>
                <a:rPr lang="zh-CN" altLang="en-US" sz="1800" b="1">
                  <a:solidFill>
                    <a:srgbClr val="CC3300"/>
                  </a:solidFill>
                </a:rPr>
                <a:t>向前兼容</a:t>
              </a:r>
            </a:p>
          </p:txBody>
        </p:sp>
        <p:sp>
          <p:nvSpPr>
            <p:cNvPr id="106524" name="Text Box 28"/>
            <p:cNvSpPr txBox="1">
              <a:spLocks noChangeArrowheads="1"/>
            </p:cNvSpPr>
            <p:nvPr/>
          </p:nvSpPr>
          <p:spPr bwMode="auto">
            <a:xfrm>
              <a:off x="2607" y="1877"/>
              <a:ext cx="2041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>
              <a:spAutoFit/>
            </a:bodyPr>
            <a:lstStyle/>
            <a:p>
              <a:r>
                <a:rPr lang="en-US" altLang="zh-CN" sz="1600" b="1" dirty="0">
                  <a:latin typeface="宋体" pitchFamily="2" charset="-122"/>
                </a:rPr>
                <a:t>2005</a:t>
              </a:r>
              <a:r>
                <a:rPr lang="zh-CN" altLang="en-US" sz="1600" b="1" dirty="0">
                  <a:latin typeface="宋体" pitchFamily="2" charset="-122"/>
                </a:rPr>
                <a:t>年   </a:t>
              </a:r>
              <a:r>
                <a:rPr lang="zh-CN" altLang="en-US" sz="1600" b="1" dirty="0" smtClean="0">
                  <a:latin typeface="宋体" pitchFamily="2" charset="-122"/>
                </a:rPr>
                <a:t>   </a:t>
              </a:r>
              <a:r>
                <a:rPr lang="en-US" altLang="zh-CN" sz="1600" b="1" dirty="0">
                  <a:latin typeface="宋体" pitchFamily="2" charset="-122"/>
                </a:rPr>
                <a:t>2006</a:t>
              </a:r>
              <a:r>
                <a:rPr lang="zh-CN" altLang="en-US" sz="1600" b="1" dirty="0">
                  <a:latin typeface="宋体" pitchFamily="2" charset="-122"/>
                </a:rPr>
                <a:t>年     </a:t>
              </a:r>
              <a:r>
                <a:rPr lang="en-US" altLang="zh-CN" sz="1600" b="1" dirty="0">
                  <a:latin typeface="宋体" pitchFamily="2" charset="-122"/>
                </a:rPr>
                <a:t>2009</a:t>
              </a:r>
              <a:r>
                <a:rPr lang="zh-CN" altLang="en-US" sz="1600" b="1" dirty="0">
                  <a:latin typeface="宋体" pitchFamily="2" charset="-122"/>
                </a:rPr>
                <a:t>年</a:t>
              </a:r>
            </a:p>
          </p:txBody>
        </p:sp>
        <p:sp>
          <p:nvSpPr>
            <p:cNvPr id="106525" name="Text Box 29"/>
            <p:cNvSpPr txBox="1">
              <a:spLocks noChangeArrowheads="1"/>
            </p:cNvSpPr>
            <p:nvPr/>
          </p:nvSpPr>
          <p:spPr bwMode="auto">
            <a:xfrm>
              <a:off x="929" y="1559"/>
              <a:ext cx="1179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>
              <a:spAutoFit/>
            </a:bodyPr>
            <a:lstStyle/>
            <a:p>
              <a:pPr algn="r"/>
              <a:r>
                <a:rPr lang="en-US" altLang="zh-CN" sz="1800" b="1" dirty="0"/>
                <a:t>(</a:t>
              </a:r>
              <a:r>
                <a:rPr lang="zh-CN" altLang="en-US" sz="1800" b="1" dirty="0"/>
                <a:t>如嵌入式系统</a:t>
              </a:r>
              <a:r>
                <a:rPr lang="en-US" altLang="zh-CN" sz="1800" b="1" dirty="0"/>
                <a:t>)</a:t>
              </a:r>
              <a:r>
                <a:rPr lang="zh-CN" altLang="en-US" sz="1800" b="1" dirty="0"/>
                <a:t>低</a:t>
              </a:r>
            </a:p>
          </p:txBody>
        </p:sp>
      </p:grpSp>
      <p:sp>
        <p:nvSpPr>
          <p:cNvPr id="106527" name="Text Box 31"/>
          <p:cNvSpPr txBox="1">
            <a:spLocks noChangeArrowheads="1"/>
          </p:cNvSpPr>
          <p:nvPr/>
        </p:nvSpPr>
        <p:spPr bwMode="auto">
          <a:xfrm>
            <a:off x="228600" y="5409074"/>
            <a:ext cx="8686800" cy="90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影响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/>
              <a:t>要求</a:t>
            </a:r>
            <a:r>
              <a:rPr lang="zh-CN" altLang="en-US" b="1" u="sng" dirty="0" smtClean="0"/>
              <a:t>系统结构基本不变</a:t>
            </a:r>
            <a:r>
              <a:rPr lang="zh-CN" altLang="en-US" b="1" dirty="0" smtClean="0"/>
              <a:t>，</a:t>
            </a:r>
            <a:r>
              <a:rPr lang="zh-CN" altLang="en-US" b="1" u="sng" dirty="0" smtClean="0">
                <a:solidFill>
                  <a:srgbClr val="990099"/>
                </a:solidFill>
              </a:rPr>
              <a:t>限制</a:t>
            </a:r>
            <a:r>
              <a:rPr lang="zh-CN" altLang="en-US" b="1" dirty="0" smtClean="0"/>
              <a:t>了系统结构的</a:t>
            </a:r>
            <a:r>
              <a:rPr lang="zh-CN" altLang="en-US" b="1" dirty="0" smtClean="0"/>
              <a:t>发展</a:t>
            </a:r>
            <a:endParaRPr lang="en-US" altLang="zh-CN" b="1" dirty="0" smtClean="0"/>
          </a:p>
          <a:p>
            <a:pPr>
              <a:lnSpc>
                <a:spcPct val="125000"/>
              </a:lnSpc>
            </a:pPr>
            <a:r>
              <a:rPr lang="en-US" altLang="zh-CN" sz="1800" b="1" spc="-50" dirty="0">
                <a:solidFill>
                  <a:srgbClr val="800080"/>
                </a:solidFill>
                <a:latin typeface="宋体" pitchFamily="2" charset="-122"/>
              </a:rPr>
              <a:t> </a:t>
            </a:r>
            <a:r>
              <a:rPr lang="en-US" altLang="zh-CN" sz="1800" b="1" spc="-50" dirty="0" smtClean="0">
                <a:solidFill>
                  <a:srgbClr val="800080"/>
                </a:solidFill>
                <a:latin typeface="宋体" pitchFamily="2" charset="-122"/>
              </a:rPr>
              <a:t>      </a:t>
            </a:r>
            <a:r>
              <a:rPr lang="zh-CN" altLang="en-US" sz="1800" b="1" spc="-50" dirty="0" smtClean="0">
                <a:solidFill>
                  <a:srgbClr val="800080"/>
                </a:solidFill>
                <a:latin typeface="宋体" pitchFamily="2" charset="-122"/>
              </a:rPr>
              <a:t>如：</a:t>
            </a:r>
            <a:r>
              <a:rPr lang="en-US" altLang="zh-CN" sz="1800" b="1" spc="-50" dirty="0" smtClean="0">
                <a:latin typeface="宋体" pitchFamily="2" charset="-122"/>
              </a:rPr>
              <a:t>IA16(117+16</a:t>
            </a:r>
            <a:r>
              <a:rPr lang="en-US" altLang="zh-CN" sz="1800" b="1" spc="-50" dirty="0">
                <a:latin typeface="宋体" pitchFamily="2" charset="-122"/>
              </a:rPr>
              <a:t>)</a:t>
            </a:r>
            <a:r>
              <a:rPr lang="zh-CN" altLang="en-US" sz="1800" b="1" spc="-50" dirty="0">
                <a:latin typeface="宋体" pitchFamily="2" charset="-122"/>
              </a:rPr>
              <a:t>→</a:t>
            </a:r>
            <a:r>
              <a:rPr lang="en-US" altLang="zh-CN" sz="1800" b="1" spc="-50" dirty="0">
                <a:latin typeface="宋体" pitchFamily="2" charset="-122"/>
              </a:rPr>
              <a:t>IA32(+40+3+SSE)</a:t>
            </a:r>
            <a:r>
              <a:rPr lang="zh-CN" altLang="en-US" sz="1800" b="1" spc="-50" dirty="0">
                <a:latin typeface="宋体" pitchFamily="2" charset="-122"/>
              </a:rPr>
              <a:t>→</a:t>
            </a:r>
            <a:r>
              <a:rPr lang="en-US" altLang="zh-CN" sz="1800" b="1" spc="-50" dirty="0">
                <a:latin typeface="宋体" pitchFamily="2" charset="-122"/>
              </a:rPr>
              <a:t>IA64(+</a:t>
            </a:r>
            <a:r>
              <a:rPr lang="en-US" altLang="zh-CN" sz="1800" b="1" spc="-50" dirty="0">
                <a:latin typeface="+mn-ea"/>
              </a:rPr>
              <a:t>EM64T</a:t>
            </a:r>
            <a:r>
              <a:rPr lang="en-US" altLang="zh-CN" sz="1800" b="1" spc="-50" dirty="0">
                <a:latin typeface="宋体" pitchFamily="2" charset="-122"/>
              </a:rPr>
              <a:t>)</a:t>
            </a:r>
            <a:r>
              <a:rPr lang="zh-CN" altLang="en-US" sz="1800" b="1" spc="-50" dirty="0" smtClean="0">
                <a:latin typeface="宋体" pitchFamily="2" charset="-122"/>
              </a:rPr>
              <a:t>→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0" name="Text Box 40"/>
          <p:cNvSpPr txBox="1">
            <a:spLocks noChangeArrowheads="1"/>
          </p:cNvSpPr>
          <p:nvPr/>
        </p:nvSpPr>
        <p:spPr bwMode="auto">
          <a:xfrm>
            <a:off x="228600" y="404664"/>
            <a:ext cx="870111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(2)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系列机</a:t>
            </a:r>
          </a:p>
          <a:p>
            <a:pPr marL="1349375" indent="-1349375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 通过保持或扩充系统结构，来实现软件可移植性</a:t>
            </a:r>
            <a:endParaRPr lang="zh-CN" altLang="en-US" sz="2000" b="1" dirty="0">
              <a:solidFill>
                <a:srgbClr val="CC3300"/>
              </a:solidFill>
              <a:latin typeface="宋体" pitchFamily="2" charset="-122"/>
            </a:endParaRPr>
          </a:p>
        </p:txBody>
      </p:sp>
      <p:sp>
        <p:nvSpPr>
          <p:cNvPr id="31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6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6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1" grpId="0"/>
      <p:bldP spid="106502" grpId="0"/>
      <p:bldP spid="106504" grpId="0"/>
      <p:bldP spid="10652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ECE-559D-4639-8C70-F84DAB27829F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1596752" y="3637473"/>
            <a:ext cx="527950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对</a:t>
            </a:r>
            <a:r>
              <a:rPr lang="zh-CN" altLang="en-US" b="1" dirty="0">
                <a:latin typeface="宋体" pitchFamily="2" charset="-122"/>
              </a:rPr>
              <a:t>系统</a:t>
            </a:r>
            <a:r>
              <a:rPr lang="zh-CN" altLang="en-US" b="1" dirty="0" smtClean="0">
                <a:latin typeface="宋体" pitchFamily="2" charset="-122"/>
              </a:rPr>
              <a:t>结构的发展</a:t>
            </a:r>
            <a:r>
              <a:rPr lang="zh-CN" altLang="en-US" b="1" u="sng" dirty="0" smtClean="0">
                <a:solidFill>
                  <a:srgbClr val="800080"/>
                </a:solidFill>
                <a:latin typeface="宋体" pitchFamily="2" charset="-122"/>
              </a:rPr>
              <a:t>无限制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模拟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仿真的</a:t>
            </a:r>
            <a:r>
              <a:rPr lang="zh-CN" altLang="en-US" b="1" u="sng" dirty="0" smtClean="0">
                <a:solidFill>
                  <a:srgbClr val="800080"/>
                </a:solidFill>
                <a:latin typeface="宋体" pitchFamily="2" charset="-122"/>
              </a:rPr>
              <a:t>系统性能不佳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性能受限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2" name="Text Box 45"/>
          <p:cNvSpPr txBox="1">
            <a:spLocks noChangeArrowheads="1"/>
          </p:cNvSpPr>
          <p:nvPr/>
        </p:nvSpPr>
        <p:spPr bwMode="auto">
          <a:xfrm>
            <a:off x="228600" y="445562"/>
            <a:ext cx="2471192" cy="3747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(3)</a:t>
            </a:r>
            <a:r>
              <a:rPr lang="zh-CN" altLang="en-US" b="1" dirty="0">
                <a:solidFill>
                  <a:srgbClr val="FF3399"/>
                </a:solidFill>
              </a:rPr>
              <a:t>模拟与</a:t>
            </a:r>
            <a:r>
              <a:rPr lang="zh-CN" altLang="en-US" b="1" dirty="0" smtClean="0">
                <a:solidFill>
                  <a:srgbClr val="FF3399"/>
                </a:solidFill>
              </a:rPr>
              <a:t>仿真</a:t>
            </a:r>
            <a:endParaRPr lang="en-US" altLang="zh-CN" b="1" dirty="0" smtClean="0">
              <a:solidFill>
                <a:srgbClr val="FF3399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*模拟：</a:t>
            </a:r>
            <a:endParaRPr lang="en-US" altLang="zh-CN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endParaRPr lang="en-US" altLang="zh-CN" sz="18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*仿真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比较：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不同点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相同点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影响：</a:t>
            </a:r>
            <a:endParaRPr lang="zh-CN" altLang="en-US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3" name="Text Box 46"/>
          <p:cNvSpPr txBox="1">
            <a:spLocks noChangeArrowheads="1"/>
          </p:cNvSpPr>
          <p:nvPr/>
        </p:nvSpPr>
        <p:spPr bwMode="auto">
          <a:xfrm>
            <a:off x="1596751" y="899605"/>
            <a:ext cx="7367861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用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机器语言程序</a:t>
            </a:r>
            <a:r>
              <a:rPr lang="zh-CN" altLang="en-US" b="1" dirty="0" smtClean="0">
                <a:latin typeface="宋体" pitchFamily="2" charset="-122"/>
              </a:rPr>
              <a:t>解释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目标机</a:t>
            </a:r>
            <a:r>
              <a:rPr lang="zh-CN" altLang="en-US" b="1" dirty="0" smtClean="0">
                <a:latin typeface="宋体" pitchFamily="2" charset="-122"/>
              </a:rPr>
              <a:t>，来</a:t>
            </a:r>
            <a:r>
              <a:rPr lang="zh-CN" altLang="en-US" b="1" dirty="0">
                <a:latin typeface="宋体" pitchFamily="2" charset="-122"/>
              </a:rPr>
              <a:t>实现软件移植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 dirty="0" smtClean="0">
                <a:latin typeface="宋体" pitchFamily="2" charset="-122"/>
              </a:rPr>
              <a:t>                          </a:t>
            </a:r>
            <a:r>
              <a:rPr lang="zh-CN" altLang="en-US" sz="1800" dirty="0" smtClean="0">
                <a:latin typeface="宋体" pitchFamily="2" charset="-122"/>
              </a:rPr>
              <a:t>└</a:t>
            </a:r>
            <a:r>
              <a:rPr lang="zh-CN" altLang="en-US" sz="1800" b="1" dirty="0" smtClean="0">
                <a:latin typeface="宋体" pitchFamily="2" charset="-122"/>
              </a:rPr>
              <a:t>←指令系统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存储系统</a:t>
            </a:r>
            <a:r>
              <a:rPr lang="en-US" altLang="zh-CN" sz="1800" b="1" dirty="0" smtClean="0">
                <a:latin typeface="宋体" pitchFamily="2" charset="-122"/>
              </a:rPr>
              <a:t>/IO</a:t>
            </a:r>
            <a:r>
              <a:rPr lang="zh-CN" altLang="en-US" sz="1800" b="1" dirty="0" smtClean="0">
                <a:latin typeface="宋体" pitchFamily="2" charset="-122"/>
              </a:rPr>
              <a:t>系统</a:t>
            </a:r>
            <a:r>
              <a:rPr lang="en-US" altLang="zh-CN" sz="1800" b="1" dirty="0" smtClean="0">
                <a:latin typeface="宋体" pitchFamily="2" charset="-122"/>
              </a:rPr>
              <a:t>/OS</a:t>
            </a:r>
            <a:r>
              <a:rPr lang="zh-CN" altLang="en-US" sz="1800" b="1" dirty="0" smtClean="0">
                <a:latin typeface="宋体" pitchFamily="2" charset="-122"/>
              </a:rPr>
              <a:t>等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14" name="Text Box 47"/>
          <p:cNvSpPr txBox="1">
            <a:spLocks noChangeArrowheads="1"/>
          </p:cNvSpPr>
          <p:nvPr/>
        </p:nvSpPr>
        <p:spPr bwMode="auto">
          <a:xfrm>
            <a:off x="1547664" y="1693802"/>
            <a:ext cx="345638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用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微程序</a:t>
            </a:r>
            <a:r>
              <a:rPr lang="zh-CN" altLang="en-US" b="1" dirty="0" smtClean="0">
                <a:latin typeface="宋体" pitchFamily="2" charset="-122"/>
              </a:rPr>
              <a:t>解释</a:t>
            </a:r>
            <a:r>
              <a:rPr lang="zh-CN" altLang="en-US" b="1" u="sng" dirty="0" smtClean="0">
                <a:latin typeface="宋体" pitchFamily="2" charset="-122"/>
              </a:rPr>
              <a:t>目标机</a:t>
            </a:r>
            <a:endParaRPr lang="zh-CN" altLang="en-US" b="1" u="sng" dirty="0">
              <a:latin typeface="宋体" pitchFamily="2" charset="-122"/>
            </a:endParaRPr>
          </a:p>
        </p:txBody>
      </p:sp>
      <p:sp>
        <p:nvSpPr>
          <p:cNvPr id="15" name="Text Box 48"/>
          <p:cNvSpPr txBox="1">
            <a:spLocks noChangeArrowheads="1"/>
          </p:cNvSpPr>
          <p:nvPr/>
        </p:nvSpPr>
        <p:spPr bwMode="auto">
          <a:xfrm>
            <a:off x="2316707" y="2629361"/>
            <a:ext cx="664790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解释程序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zh-CN" altLang="en-US" b="1" u="sng" dirty="0" smtClean="0">
                <a:latin typeface="宋体" pitchFamily="2" charset="-122"/>
              </a:rPr>
              <a:t>语言及存放</a:t>
            </a:r>
            <a:r>
              <a:rPr lang="zh-CN" altLang="en-US" b="1" u="sng" dirty="0">
                <a:latin typeface="宋体" pitchFamily="2" charset="-122"/>
              </a:rPr>
              <a:t>位置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zh-CN" altLang="en-US" b="1" u="sng" dirty="0" smtClean="0">
                <a:latin typeface="宋体" pitchFamily="2" charset="-122"/>
              </a:rPr>
              <a:t>硬件是否参与</a:t>
            </a:r>
            <a:r>
              <a:rPr lang="zh-CN" altLang="en-US" b="1" dirty="0" smtClean="0">
                <a:latin typeface="宋体" pitchFamily="2" charset="-122"/>
              </a:rPr>
              <a:t>解释</a:t>
            </a:r>
            <a:endParaRPr lang="zh-CN" altLang="en-US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解释</a:t>
            </a:r>
            <a:r>
              <a:rPr lang="zh-CN" altLang="en-US" b="1" dirty="0" smtClean="0">
                <a:latin typeface="宋体" pitchFamily="2" charset="-122"/>
              </a:rPr>
              <a:t>包括指令系统</a:t>
            </a:r>
            <a:r>
              <a:rPr lang="zh-CN" altLang="en-US" b="1" dirty="0">
                <a:latin typeface="宋体" pitchFamily="2" charset="-122"/>
              </a:rPr>
              <a:t>、存储系统、</a:t>
            </a:r>
            <a:r>
              <a:rPr lang="en-US" altLang="zh-CN" b="1" dirty="0">
                <a:latin typeface="宋体" pitchFamily="2" charset="-122"/>
              </a:rPr>
              <a:t>I/O</a:t>
            </a:r>
            <a:r>
              <a:rPr lang="zh-CN" altLang="en-US" b="1" dirty="0">
                <a:latin typeface="宋体" pitchFamily="2" charset="-122"/>
              </a:rPr>
              <a:t>系统、</a:t>
            </a:r>
            <a:r>
              <a:rPr lang="en-US" altLang="zh-CN" b="1" dirty="0" smtClean="0">
                <a:latin typeface="宋体" pitchFamily="2" charset="-122"/>
              </a:rPr>
              <a:t>OS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9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4" grpId="0"/>
      <p:bldP spid="13" grpId="0"/>
      <p:bldP spid="14" grpId="0"/>
      <p:bldP spid="1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31"/>
          <p:cNvSpPr txBox="1">
            <a:spLocks noChangeArrowheads="1"/>
          </p:cNvSpPr>
          <p:nvPr/>
        </p:nvSpPr>
        <p:spPr bwMode="auto">
          <a:xfrm>
            <a:off x="251520" y="1807656"/>
            <a:ext cx="8352928" cy="4538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系统结构的类型： </a:t>
            </a:r>
            <a:endParaRPr lang="en-US" altLang="zh-CN" sz="20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专用结构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性能好、效率高，价格较高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～市场规模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通用结构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性能降低、效率降低，价格</a:t>
            </a:r>
            <a:r>
              <a:rPr lang="zh-CN" altLang="en-US" b="1" dirty="0" smtClean="0">
                <a:latin typeface="宋体" pitchFamily="2" charset="-122"/>
              </a:rPr>
              <a:t>降低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～</a:t>
            </a:r>
            <a:r>
              <a:rPr lang="zh-CN" altLang="en-US" sz="1800" b="1" dirty="0" smtClean="0">
                <a:latin typeface="宋体" pitchFamily="2" charset="-122"/>
              </a:rPr>
              <a:t>市场定位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*系统结构的设计目标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  </a:t>
            </a:r>
            <a:r>
              <a:rPr lang="zh-CN" altLang="en-US" b="1" u="sng" dirty="0">
                <a:latin typeface="宋体" pitchFamily="2" charset="-122"/>
              </a:rPr>
              <a:t>选择</a:t>
            </a:r>
            <a:r>
              <a:rPr lang="zh-CN" altLang="en-US" b="1" dirty="0">
                <a:latin typeface="宋体" pitchFamily="2" charset="-122"/>
              </a:rPr>
              <a:t>一种价格具有竞争力、高性能的设计方案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1800" b="1" dirty="0">
                <a:latin typeface="宋体" pitchFamily="2" charset="-122"/>
              </a:rPr>
              <a:t>        </a:t>
            </a:r>
            <a:r>
              <a:rPr lang="zh-CN" altLang="en-US" sz="1800" dirty="0">
                <a:latin typeface="宋体" pitchFamily="2" charset="-122"/>
              </a:rPr>
              <a:t>└→</a:t>
            </a:r>
            <a:r>
              <a:rPr lang="zh-CN" altLang="en-US" sz="1800" b="1" dirty="0">
                <a:latin typeface="宋体" pitchFamily="2" charset="-122"/>
              </a:rPr>
              <a:t>结果会随时间而变化</a:t>
            </a:r>
            <a:r>
              <a:rPr lang="en-US" altLang="zh-CN" sz="1800" b="1" dirty="0">
                <a:latin typeface="宋体" pitchFamily="2" charset="-122"/>
              </a:rPr>
              <a:t>[</a:t>
            </a:r>
            <a:r>
              <a:rPr lang="zh-CN" altLang="en-US" sz="1800" b="1" dirty="0">
                <a:latin typeface="宋体" pitchFamily="2" charset="-122"/>
              </a:rPr>
              <a:t>技术进步→器件发展→价格</a:t>
            </a:r>
            <a:r>
              <a:rPr lang="en-US" altLang="zh-CN" sz="1800" b="1" dirty="0" smtClean="0">
                <a:latin typeface="宋体" pitchFamily="2" charset="-122"/>
              </a:rPr>
              <a:t>]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常见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选择方法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影响：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2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99BC-055E-410D-A587-E80CDE7BC20B}" type="slidenum">
              <a:rPr lang="en-US" altLang="zh-CN"/>
              <a:pPr/>
              <a:t>33</a:t>
            </a:fld>
            <a:endParaRPr lang="en-US" altLang="zh-CN" dirty="0"/>
          </a:p>
        </p:txBody>
      </p: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228600" y="411997"/>
            <a:ext cx="8686800" cy="1551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、应用对系统结构的影响</a:t>
            </a:r>
          </a:p>
          <a:p>
            <a:pPr>
              <a:lnSpc>
                <a:spcPct val="13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*应用对系统结构的要求：</a:t>
            </a:r>
            <a:r>
              <a:rPr lang="zh-CN" altLang="en-US" b="1" dirty="0" smtClean="0">
                <a:latin typeface="宋体" pitchFamily="2" charset="-122"/>
              </a:rPr>
              <a:t>性能好、效率高、价格低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现状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sng" dirty="0">
                <a:solidFill>
                  <a:srgbClr val="800080"/>
                </a:solidFill>
                <a:latin typeface="宋体" pitchFamily="2" charset="-122"/>
              </a:rPr>
              <a:t>不存在</a:t>
            </a:r>
            <a:r>
              <a:rPr lang="zh-CN" altLang="en-US" b="1" dirty="0">
                <a:latin typeface="宋体" pitchFamily="2" charset="-122"/>
              </a:rPr>
              <a:t>对所有应用都高效的计算机</a:t>
            </a: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56" name="Text Box 10"/>
          <p:cNvSpPr txBox="1">
            <a:spLocks noChangeArrowheads="1"/>
          </p:cNvSpPr>
          <p:nvPr/>
        </p:nvSpPr>
        <p:spPr bwMode="auto">
          <a:xfrm>
            <a:off x="1452736" y="4797152"/>
            <a:ext cx="46314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保持</a:t>
            </a:r>
            <a:r>
              <a:rPr lang="zh-CN" altLang="en-US" b="1" dirty="0">
                <a:latin typeface="宋体" pitchFamily="2" charset="-122"/>
              </a:rPr>
              <a:t>价格基本不变，提高</a:t>
            </a:r>
            <a:r>
              <a:rPr lang="zh-CN" altLang="en-US" b="1" dirty="0" smtClean="0">
                <a:latin typeface="宋体" pitchFamily="2" charset="-122"/>
              </a:rPr>
              <a:t>性能；</a:t>
            </a:r>
            <a:endParaRPr lang="zh-CN" altLang="en-US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保持</a:t>
            </a:r>
            <a:r>
              <a:rPr lang="zh-CN" altLang="en-US" b="1" dirty="0">
                <a:latin typeface="宋体" pitchFamily="2" charset="-122"/>
              </a:rPr>
              <a:t>性能基本不变，降低价格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868144" y="4581128"/>
            <a:ext cx="3168651" cy="1692275"/>
            <a:chOff x="5723383" y="4257005"/>
            <a:chExt cx="3168651" cy="1692275"/>
          </a:xfrm>
        </p:grpSpPr>
        <p:sp>
          <p:nvSpPr>
            <p:cNvPr id="58" name="Line 12"/>
            <p:cNvSpPr>
              <a:spLocks noChangeShapeType="1"/>
            </p:cNvSpPr>
            <p:nvPr/>
          </p:nvSpPr>
          <p:spPr bwMode="auto">
            <a:xfrm flipV="1">
              <a:off x="6010721" y="5804818"/>
              <a:ext cx="23050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13"/>
            <p:cNvSpPr>
              <a:spLocks noChangeShapeType="1"/>
            </p:cNvSpPr>
            <p:nvPr/>
          </p:nvSpPr>
          <p:spPr bwMode="auto">
            <a:xfrm flipH="1" flipV="1">
              <a:off x="6010721" y="4509418"/>
              <a:ext cx="0" cy="1295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Text Box 14"/>
            <p:cNvSpPr txBox="1">
              <a:spLocks noChangeArrowheads="1"/>
            </p:cNvSpPr>
            <p:nvPr/>
          </p:nvSpPr>
          <p:spPr bwMode="auto">
            <a:xfrm>
              <a:off x="5723383" y="4257005"/>
              <a:ext cx="6477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>
                  <a:latin typeface="宋体" pitchFamily="2" charset="-122"/>
                </a:rPr>
                <a:t>价格</a:t>
              </a:r>
            </a:p>
          </p:txBody>
        </p:sp>
        <p:sp>
          <p:nvSpPr>
            <p:cNvPr id="61" name="Text Box 15"/>
            <p:cNvSpPr txBox="1">
              <a:spLocks noChangeArrowheads="1"/>
            </p:cNvSpPr>
            <p:nvPr/>
          </p:nvSpPr>
          <p:spPr bwMode="auto">
            <a:xfrm>
              <a:off x="8315771" y="5679405"/>
              <a:ext cx="576263" cy="269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时间</a:t>
              </a:r>
            </a:p>
          </p:txBody>
        </p:sp>
        <p:sp>
          <p:nvSpPr>
            <p:cNvPr id="62" name="Text Box 16"/>
            <p:cNvSpPr txBox="1">
              <a:spLocks noChangeArrowheads="1"/>
            </p:cNvSpPr>
            <p:nvPr/>
          </p:nvSpPr>
          <p:spPr bwMode="auto">
            <a:xfrm rot="2100000">
              <a:off x="6083746" y="5174580"/>
              <a:ext cx="86518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zh-CN" altLang="en-US" sz="1600" b="1">
                  <a:solidFill>
                    <a:srgbClr val="FF3399"/>
                  </a:solidFill>
                  <a:latin typeface="宋体" pitchFamily="2" charset="-122"/>
                </a:rPr>
                <a:t>等性能线</a:t>
              </a:r>
            </a:p>
          </p:txBody>
        </p:sp>
        <p:sp>
          <p:nvSpPr>
            <p:cNvPr id="63" name="Text Box 17"/>
            <p:cNvSpPr txBox="1">
              <a:spLocks noChangeArrowheads="1"/>
            </p:cNvSpPr>
            <p:nvPr/>
          </p:nvSpPr>
          <p:spPr bwMode="auto">
            <a:xfrm>
              <a:off x="7596336" y="4580855"/>
              <a:ext cx="1225550" cy="1152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zh-CN" altLang="en-US" sz="1800" b="1" dirty="0">
                  <a:latin typeface="宋体" pitchFamily="2" charset="-122"/>
                </a:rPr>
                <a:t>巨型机</a:t>
              </a:r>
            </a:p>
            <a:p>
              <a:pPr algn="l"/>
              <a:r>
                <a:rPr lang="zh-CN" altLang="en-US" sz="1800" b="1" dirty="0">
                  <a:latin typeface="宋体" pitchFamily="2" charset="-122"/>
                </a:rPr>
                <a:t>大型机</a:t>
              </a:r>
            </a:p>
            <a:p>
              <a:pPr algn="l"/>
              <a:r>
                <a:rPr lang="zh-CN" altLang="en-US" sz="1800" b="1" dirty="0">
                  <a:latin typeface="宋体" pitchFamily="2" charset="-122"/>
                </a:rPr>
                <a:t>中、小型机</a:t>
              </a:r>
            </a:p>
            <a:p>
              <a:pPr algn="l"/>
              <a:r>
                <a:rPr lang="zh-CN" altLang="en-US" sz="1800" b="1" dirty="0">
                  <a:latin typeface="宋体" pitchFamily="2" charset="-122"/>
                </a:rPr>
                <a:t>微型机</a:t>
              </a:r>
            </a:p>
          </p:txBody>
        </p:sp>
        <p:sp>
          <p:nvSpPr>
            <p:cNvPr id="64" name="Line 18"/>
            <p:cNvSpPr>
              <a:spLocks noChangeShapeType="1"/>
            </p:cNvSpPr>
            <p:nvPr/>
          </p:nvSpPr>
          <p:spPr bwMode="auto">
            <a:xfrm>
              <a:off x="6010721" y="4725318"/>
              <a:ext cx="15843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19"/>
            <p:cNvSpPr>
              <a:spLocks noChangeShapeType="1"/>
            </p:cNvSpPr>
            <p:nvPr/>
          </p:nvSpPr>
          <p:spPr bwMode="auto">
            <a:xfrm>
              <a:off x="6010721" y="4725318"/>
              <a:ext cx="1439863" cy="1008063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20"/>
            <p:cNvSpPr>
              <a:spLocks noChangeShapeType="1"/>
            </p:cNvSpPr>
            <p:nvPr/>
          </p:nvSpPr>
          <p:spPr bwMode="auto">
            <a:xfrm>
              <a:off x="7306121" y="4617368"/>
              <a:ext cx="1588" cy="12049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21"/>
            <p:cNvSpPr>
              <a:spLocks noChangeShapeType="1"/>
            </p:cNvSpPr>
            <p:nvPr/>
          </p:nvSpPr>
          <p:spPr bwMode="auto">
            <a:xfrm>
              <a:off x="6371083" y="4725318"/>
              <a:ext cx="1079500" cy="720725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22"/>
            <p:cNvSpPr>
              <a:spLocks noChangeShapeType="1"/>
            </p:cNvSpPr>
            <p:nvPr/>
          </p:nvSpPr>
          <p:spPr bwMode="auto">
            <a:xfrm>
              <a:off x="6802883" y="4725318"/>
              <a:ext cx="647700" cy="4318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23"/>
            <p:cNvSpPr>
              <a:spLocks noChangeShapeType="1"/>
            </p:cNvSpPr>
            <p:nvPr/>
          </p:nvSpPr>
          <p:spPr bwMode="auto">
            <a:xfrm>
              <a:off x="6442521" y="5014243"/>
              <a:ext cx="11525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24"/>
            <p:cNvSpPr>
              <a:spLocks noChangeShapeType="1"/>
            </p:cNvSpPr>
            <p:nvPr/>
          </p:nvSpPr>
          <p:spPr bwMode="auto">
            <a:xfrm>
              <a:off x="6802883" y="5301580"/>
              <a:ext cx="7921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25"/>
            <p:cNvSpPr>
              <a:spLocks noChangeShapeType="1"/>
            </p:cNvSpPr>
            <p:nvPr/>
          </p:nvSpPr>
          <p:spPr bwMode="auto">
            <a:xfrm>
              <a:off x="7379146" y="5588917"/>
              <a:ext cx="215900" cy="15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26"/>
            <p:cNvSpPr>
              <a:spLocks noChangeShapeType="1"/>
            </p:cNvSpPr>
            <p:nvPr/>
          </p:nvSpPr>
          <p:spPr bwMode="auto">
            <a:xfrm>
              <a:off x="7236271" y="4725318"/>
              <a:ext cx="214313" cy="144463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Rectangle 27"/>
            <p:cNvSpPr>
              <a:spLocks noChangeArrowheads="1"/>
            </p:cNvSpPr>
            <p:nvPr/>
          </p:nvSpPr>
          <p:spPr bwMode="auto">
            <a:xfrm>
              <a:off x="7234683" y="4653880"/>
              <a:ext cx="144463" cy="142875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Rectangle 28"/>
            <p:cNvSpPr>
              <a:spLocks noChangeArrowheads="1"/>
            </p:cNvSpPr>
            <p:nvPr/>
          </p:nvSpPr>
          <p:spPr bwMode="auto">
            <a:xfrm>
              <a:off x="7234683" y="4942805"/>
              <a:ext cx="144463" cy="142875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Rectangle 29"/>
            <p:cNvSpPr>
              <a:spLocks noChangeArrowheads="1"/>
            </p:cNvSpPr>
            <p:nvPr/>
          </p:nvSpPr>
          <p:spPr bwMode="auto">
            <a:xfrm>
              <a:off x="7234683" y="5519068"/>
              <a:ext cx="144463" cy="142875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Rectangle 30"/>
            <p:cNvSpPr>
              <a:spLocks noChangeArrowheads="1"/>
            </p:cNvSpPr>
            <p:nvPr/>
          </p:nvSpPr>
          <p:spPr bwMode="auto">
            <a:xfrm>
              <a:off x="7234683" y="5230143"/>
              <a:ext cx="144463" cy="142875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" name="Text Box 31"/>
          <p:cNvSpPr txBox="1">
            <a:spLocks noChangeArrowheads="1"/>
          </p:cNvSpPr>
          <p:nvPr/>
        </p:nvSpPr>
        <p:spPr bwMode="auto">
          <a:xfrm>
            <a:off x="1717848" y="5733256"/>
            <a:ext cx="343021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会</a:t>
            </a:r>
            <a:r>
              <a:rPr lang="zh-CN" altLang="en-US" b="1" dirty="0" smtClean="0">
                <a:latin typeface="宋体" pitchFamily="2" charset="-122"/>
              </a:rPr>
              <a:t>促进系统结构的发展</a:t>
            </a:r>
            <a:endParaRPr lang="en-US" altLang="zh-CN" b="1" dirty="0" smtClean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7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ADA1-6837-4280-AD57-97F73E374E8A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48130" name="Text Box 1026"/>
          <p:cNvSpPr txBox="1">
            <a:spLocks noChangeArrowheads="1"/>
          </p:cNvSpPr>
          <p:nvPr/>
        </p:nvSpPr>
        <p:spPr bwMode="auto">
          <a:xfrm>
            <a:off x="212725" y="357736"/>
            <a:ext cx="435133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、器件对系统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结构的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影响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dirty="0" smtClean="0">
                <a:solidFill>
                  <a:srgbClr val="C00000"/>
                </a:solidFill>
              </a:rPr>
              <a:t>器件</a:t>
            </a:r>
            <a:r>
              <a:rPr lang="zh-CN" altLang="en-US" b="1" dirty="0">
                <a:solidFill>
                  <a:srgbClr val="C00000"/>
                </a:solidFill>
              </a:rPr>
              <a:t>与</a:t>
            </a:r>
            <a:r>
              <a:rPr lang="zh-CN" altLang="en-US" b="1" dirty="0" smtClean="0">
                <a:solidFill>
                  <a:srgbClr val="C00000"/>
                </a:solidFill>
              </a:rPr>
              <a:t>系统结构的</a:t>
            </a:r>
            <a:r>
              <a:rPr lang="zh-CN" altLang="en-US" b="1" dirty="0">
                <a:solidFill>
                  <a:srgbClr val="C00000"/>
                </a:solidFill>
              </a:rPr>
              <a:t>关联</a:t>
            </a:r>
            <a:r>
              <a:rPr lang="zh-CN" altLang="en-US" b="1" dirty="0" smtClean="0">
                <a:solidFill>
                  <a:srgbClr val="C00000"/>
                </a:solidFill>
              </a:rPr>
              <a:t>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影响：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228600" y="1268760"/>
            <a:ext cx="8736013" cy="234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器件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zh-CN" altLang="en-US" b="1" u="sng" dirty="0" smtClean="0">
                <a:latin typeface="宋体" pitchFamily="2" charset="-122"/>
              </a:rPr>
              <a:t>性能</a:t>
            </a:r>
            <a:r>
              <a:rPr lang="zh-CN" altLang="en-US" b="1" dirty="0" smtClean="0">
                <a:latin typeface="宋体" pitchFamily="2" charset="-122"/>
              </a:rPr>
              <a:t>，决定</a:t>
            </a:r>
            <a:r>
              <a:rPr lang="zh-CN" altLang="en-US" b="1" dirty="0">
                <a:latin typeface="宋体" pitchFamily="2" charset="-122"/>
              </a:rPr>
              <a:t>新</a:t>
            </a:r>
            <a:r>
              <a:rPr lang="zh-CN" altLang="en-US" b="1" dirty="0" smtClean="0">
                <a:latin typeface="宋体" pitchFamily="2" charset="-122"/>
              </a:rPr>
              <a:t>结构使用的可能性；  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如</a:t>
            </a:r>
            <a:r>
              <a:rPr lang="en-US" altLang="zh-CN" sz="1800" b="1" dirty="0">
                <a:latin typeface="宋体" pitchFamily="2" charset="-122"/>
              </a:rPr>
              <a:t>Cache)</a:t>
            </a:r>
          </a:p>
          <a:p>
            <a:pPr>
              <a:lnSpc>
                <a:spcPct val="140000"/>
              </a:lnSpc>
            </a:pPr>
            <a:r>
              <a:rPr lang="zh-CN" altLang="en-US" b="1" dirty="0">
                <a:latin typeface="宋体" pitchFamily="2" charset="-122"/>
              </a:rPr>
              <a:t>     </a:t>
            </a:r>
            <a:r>
              <a:rPr lang="zh-CN" altLang="en-US" b="1" dirty="0" smtClean="0">
                <a:latin typeface="宋体" pitchFamily="2" charset="-122"/>
              </a:rPr>
              <a:t>器件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zh-CN" altLang="en-US" b="1" u="sng" dirty="0">
                <a:latin typeface="宋体" pitchFamily="2" charset="-122"/>
              </a:rPr>
              <a:t>功能及使用</a:t>
            </a:r>
            <a:r>
              <a:rPr lang="zh-CN" altLang="en-US" b="1" u="sng" dirty="0" smtClean="0">
                <a:latin typeface="宋体" pitchFamily="2" charset="-122"/>
              </a:rPr>
              <a:t>方法</a:t>
            </a:r>
            <a:r>
              <a:rPr lang="zh-CN" altLang="en-US" b="1" dirty="0" smtClean="0">
                <a:latin typeface="宋体" pitchFamily="2" charset="-122"/>
              </a:rPr>
              <a:t>，影响</a:t>
            </a:r>
            <a:r>
              <a:rPr lang="zh-CN" altLang="en-US" b="1" dirty="0">
                <a:latin typeface="宋体" pitchFamily="2" charset="-122"/>
              </a:rPr>
              <a:t>系统结构的性能；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1800" b="1" dirty="0">
                <a:latin typeface="宋体" pitchFamily="2" charset="-122"/>
              </a:rPr>
              <a:t>                     </a:t>
            </a:r>
            <a:r>
              <a:rPr lang="en-US" altLang="zh-CN" sz="1800" b="1" dirty="0" smtClean="0">
                <a:latin typeface="宋体" pitchFamily="2" charset="-122"/>
              </a:rPr>
              <a:t>    </a:t>
            </a:r>
            <a:r>
              <a:rPr lang="zh-CN" altLang="en-US" sz="1800" dirty="0">
                <a:latin typeface="宋体" pitchFamily="2" charset="-122"/>
              </a:rPr>
              <a:t>└</a:t>
            </a:r>
            <a:r>
              <a:rPr lang="zh-CN" altLang="en-US" sz="1800" b="1" dirty="0">
                <a:latin typeface="宋体" pitchFamily="2" charset="-122"/>
              </a:rPr>
              <a:t>→通用片→现场</a:t>
            </a:r>
            <a:r>
              <a:rPr lang="zh-CN" altLang="en-US" sz="1800" b="1" dirty="0"/>
              <a:t>片</a:t>
            </a:r>
            <a:r>
              <a:rPr lang="zh-CN" altLang="en-US" sz="1800" b="1" dirty="0">
                <a:latin typeface="宋体" pitchFamily="2" charset="-122"/>
              </a:rPr>
              <a:t>→</a:t>
            </a:r>
            <a:r>
              <a:rPr lang="zh-CN" altLang="en-US" sz="1800" b="1" dirty="0"/>
              <a:t>半用户片</a:t>
            </a:r>
            <a:r>
              <a:rPr lang="zh-CN" altLang="en-US" sz="1800" b="1" dirty="0">
                <a:latin typeface="宋体" pitchFamily="2" charset="-122"/>
              </a:rPr>
              <a:t>→</a:t>
            </a:r>
            <a:r>
              <a:rPr lang="zh-CN" altLang="en-US" sz="1800" b="1" dirty="0"/>
              <a:t>用户片</a:t>
            </a:r>
            <a:endParaRPr lang="en-US" altLang="zh-CN" sz="1800" b="1" dirty="0">
              <a:latin typeface="宋体" pitchFamily="2" charset="-122"/>
            </a:endParaRPr>
          </a:p>
          <a:p>
            <a:pPr>
              <a:lnSpc>
                <a:spcPct val="140000"/>
              </a:lnSpc>
            </a:pPr>
            <a:r>
              <a:rPr lang="zh-CN" altLang="en-US" b="1" dirty="0">
                <a:latin typeface="宋体" pitchFamily="2" charset="-122"/>
              </a:rPr>
              <a:t>     </a:t>
            </a:r>
            <a:r>
              <a:rPr lang="zh-CN" altLang="en-US" b="1" dirty="0">
                <a:latin typeface="宋体" pitchFamily="2" charset="-122"/>
              </a:rPr>
              <a:t>器件的</a:t>
            </a:r>
            <a:r>
              <a:rPr lang="zh-CN" altLang="en-US" b="1" u="sng" dirty="0" smtClean="0">
                <a:latin typeface="宋体" pitchFamily="2" charset="-122"/>
              </a:rPr>
              <a:t>性</a:t>
            </a:r>
            <a:r>
              <a:rPr lang="en-US" altLang="zh-CN" b="1" u="sng" dirty="0">
                <a:latin typeface="宋体" pitchFamily="2" charset="-122"/>
              </a:rPr>
              <a:t>/</a:t>
            </a:r>
            <a:r>
              <a:rPr lang="zh-CN" altLang="en-US" b="1" u="sng" dirty="0" smtClean="0">
                <a:latin typeface="宋体" pitchFamily="2" charset="-122"/>
              </a:rPr>
              <a:t>价</a:t>
            </a:r>
            <a:r>
              <a:rPr lang="zh-CN" altLang="en-US" b="1" dirty="0" smtClean="0">
                <a:latin typeface="宋体" pitchFamily="2" charset="-122"/>
              </a:rPr>
              <a:t>提高</a:t>
            </a:r>
            <a:r>
              <a:rPr lang="zh-CN" altLang="en-US" b="1" dirty="0">
                <a:latin typeface="宋体" pitchFamily="2" charset="-122"/>
              </a:rPr>
              <a:t>，加速了结构的下移速度</a:t>
            </a:r>
            <a:r>
              <a:rPr lang="zh-CN" altLang="en-US" b="1" dirty="0" smtClean="0">
                <a:latin typeface="宋体" pitchFamily="2" charset="-122"/>
              </a:rPr>
              <a:t>； 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如</a:t>
            </a:r>
            <a:r>
              <a:rPr lang="en-US" altLang="zh-CN" sz="1800" b="1" dirty="0">
                <a:latin typeface="宋体" pitchFamily="2" charset="-122"/>
              </a:rPr>
              <a:t>SSE)</a:t>
            </a:r>
            <a:endParaRPr lang="zh-CN" altLang="en-US" sz="18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</a:t>
            </a:r>
            <a:r>
              <a:rPr lang="zh-CN" altLang="en-US" b="1" dirty="0" smtClean="0">
                <a:latin typeface="宋体" pitchFamily="2" charset="-122"/>
              </a:rPr>
              <a:t>器件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zh-CN" altLang="en-US" b="1" u="sng" dirty="0">
                <a:latin typeface="宋体" pitchFamily="2" charset="-122"/>
              </a:rPr>
              <a:t>发展</a:t>
            </a:r>
            <a:r>
              <a:rPr lang="zh-CN" altLang="en-US" b="1" dirty="0">
                <a:latin typeface="宋体" pitchFamily="2" charset="-122"/>
              </a:rPr>
              <a:t>，推动了算法、语言的</a:t>
            </a:r>
            <a:r>
              <a:rPr lang="zh-CN" altLang="en-US" b="1" dirty="0" smtClean="0">
                <a:latin typeface="宋体" pitchFamily="2" charset="-122"/>
              </a:rPr>
              <a:t>发展      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如</a:t>
            </a:r>
            <a:r>
              <a:rPr lang="en-US" altLang="zh-CN" sz="1800" b="1" dirty="0">
                <a:latin typeface="宋体" pitchFamily="2" charset="-122"/>
              </a:rPr>
              <a:t>VHDL)</a:t>
            </a:r>
            <a:endParaRPr lang="zh-CN" altLang="en-US" b="1" dirty="0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596752" y="3573016"/>
            <a:ext cx="491946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是</a:t>
            </a:r>
            <a:r>
              <a:rPr lang="zh-CN" altLang="en-US" b="1" dirty="0" smtClean="0">
                <a:latin typeface="宋体" pitchFamily="2" charset="-122"/>
              </a:rPr>
              <a:t>推动系统结构发展的最活跃因素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68CF1-CC49-444D-A077-A0808CD477D9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228600" y="447055"/>
            <a:ext cx="8686800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3300"/>
                </a:solidFill>
                <a:ea typeface="黑体" pitchFamily="2" charset="-122"/>
              </a:rPr>
              <a:t>三、系统结构中并行性的发展</a:t>
            </a:r>
            <a:endParaRPr lang="zh-CN" altLang="en-US" b="1" dirty="0">
              <a:solidFill>
                <a:srgbClr val="CC3300"/>
              </a:solidFill>
            </a:endParaRP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228600" y="908720"/>
            <a:ext cx="866457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、并行性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</a:t>
            </a:r>
            <a:r>
              <a:rPr lang="zh-CN" altLang="en-US" b="1" dirty="0" smtClean="0">
                <a:latin typeface="宋体" pitchFamily="2" charset="-122"/>
              </a:rPr>
              <a:t>指</a:t>
            </a:r>
            <a:r>
              <a:rPr lang="zh-CN" altLang="en-US" b="1" u="sng" dirty="0" smtClean="0">
                <a:latin typeface="宋体" pitchFamily="2" charset="-122"/>
              </a:rPr>
              <a:t>同</a:t>
            </a:r>
            <a:r>
              <a:rPr lang="zh-CN" altLang="en-US" b="1" u="sng" dirty="0">
                <a:latin typeface="宋体" pitchFamily="2" charset="-122"/>
              </a:rPr>
              <a:t>一时刻</a:t>
            </a:r>
            <a:r>
              <a:rPr lang="zh-CN" altLang="en-US" b="1" dirty="0">
                <a:latin typeface="宋体" pitchFamily="2" charset="-122"/>
              </a:rPr>
              <a:t>或</a:t>
            </a:r>
            <a:r>
              <a:rPr lang="zh-CN" altLang="en-US" b="1" u="sng" dirty="0">
                <a:latin typeface="宋体" pitchFamily="2" charset="-122"/>
              </a:rPr>
              <a:t>同</a:t>
            </a:r>
            <a:r>
              <a:rPr lang="zh-CN" altLang="en-US" b="1" u="sng" dirty="0" smtClean="0">
                <a:latin typeface="宋体" pitchFamily="2" charset="-122"/>
              </a:rPr>
              <a:t>一时段</a:t>
            </a:r>
            <a:r>
              <a:rPr lang="zh-CN" altLang="en-US" b="1" dirty="0" smtClean="0">
                <a:latin typeface="宋体" pitchFamily="2" charset="-122"/>
              </a:rPr>
              <a:t>内</a:t>
            </a:r>
            <a:r>
              <a:rPr lang="zh-CN" altLang="en-US" b="1" dirty="0">
                <a:latin typeface="宋体" pitchFamily="2" charset="-122"/>
              </a:rPr>
              <a:t>完成≥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种工作的</a:t>
            </a:r>
            <a:r>
              <a:rPr lang="zh-CN" altLang="en-US" b="1" dirty="0" smtClean="0">
                <a:latin typeface="宋体" pitchFamily="2" charset="-122"/>
              </a:rPr>
              <a:t>特性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类型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有同时性、并发性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228600" y="2350170"/>
            <a:ext cx="86868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(1)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并行性的等级划分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常从执行程序、数据处理、信息加工步骤角度来划分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9" name="Group 13"/>
          <p:cNvGrpSpPr>
            <a:grpSpLocks/>
          </p:cNvGrpSpPr>
          <p:nvPr/>
        </p:nvGrpSpPr>
        <p:grpSpPr bwMode="auto">
          <a:xfrm>
            <a:off x="228600" y="3359291"/>
            <a:ext cx="8610600" cy="2786063"/>
            <a:chOff x="144" y="1162"/>
            <a:chExt cx="5424" cy="1755"/>
          </a:xfrm>
        </p:grpSpPr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144" y="1162"/>
              <a:ext cx="5424" cy="17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rIns="18000">
              <a:spAutoFit/>
            </a:bodyPr>
            <a:lstStyle/>
            <a:p>
              <a:pPr algn="l">
                <a:lnSpc>
                  <a:spcPct val="125000"/>
                </a:lnSpc>
              </a:pPr>
              <a:r>
                <a:rPr lang="zh-CN" altLang="en-US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        执行</a:t>
              </a:r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程序角度      处理数据角度   </a:t>
              </a:r>
              <a:r>
                <a:rPr lang="zh-CN" altLang="en-US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     </a:t>
              </a:r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信息加工</a:t>
              </a:r>
              <a:r>
                <a:rPr lang="zh-CN" altLang="en-US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步骤角度  </a:t>
              </a:r>
              <a:endParaRPr lang="zh-CN" altLang="en-US" sz="2000" b="1" dirty="0">
                <a:solidFill>
                  <a:schemeClr val="accent2"/>
                </a:solidFill>
                <a:latin typeface="宋体" pitchFamily="2" charset="-122"/>
              </a:endParaRPr>
            </a:p>
            <a:p>
              <a:pPr algn="l">
                <a:lnSpc>
                  <a:spcPct val="125000"/>
                </a:lnSpc>
              </a:pPr>
              <a:r>
                <a:rPr lang="zh-CN" altLang="en-US" sz="2000" b="1" dirty="0">
                  <a:solidFill>
                    <a:srgbClr val="990099"/>
                  </a:solidFill>
                  <a:latin typeface="宋体" pitchFamily="2" charset="-122"/>
                </a:rPr>
                <a:t>        </a:t>
              </a:r>
              <a:r>
                <a:rPr lang="zh-CN" altLang="en-US" sz="2000" b="1" dirty="0" smtClean="0">
                  <a:solidFill>
                    <a:srgbClr val="990099"/>
                  </a:solidFill>
                  <a:latin typeface="宋体" pitchFamily="2" charset="-122"/>
                </a:rPr>
                <a:t>  </a:t>
              </a:r>
              <a:r>
                <a:rPr lang="zh-CN" altLang="en-US" sz="2000" b="1" dirty="0" smtClean="0">
                  <a:latin typeface="宋体" pitchFamily="2" charset="-122"/>
                </a:rPr>
                <a:t>操作级            </a:t>
              </a:r>
              <a:r>
                <a:rPr lang="zh-CN" altLang="en-US" sz="2000" b="1" dirty="0">
                  <a:latin typeface="宋体" pitchFamily="2" charset="-122"/>
                </a:rPr>
                <a:t>字</a:t>
              </a:r>
              <a:r>
                <a:rPr lang="zh-CN" altLang="en-US" sz="2000" b="1" dirty="0" smtClean="0">
                  <a:latin typeface="宋体" pitchFamily="2" charset="-122"/>
                </a:rPr>
                <a:t>串位串          </a:t>
              </a:r>
              <a:r>
                <a:rPr lang="zh-CN" altLang="en-US" sz="2000" b="1" dirty="0">
                  <a:latin typeface="宋体" pitchFamily="2" charset="-122"/>
                </a:rPr>
                <a:t>存储器操作并行</a:t>
              </a:r>
            </a:p>
            <a:p>
              <a:pPr algn="l">
                <a:lnSpc>
                  <a:spcPct val="125000"/>
                </a:lnSpc>
              </a:pPr>
              <a:r>
                <a:rPr lang="zh-CN" altLang="en-US" sz="2000" b="1" dirty="0">
                  <a:latin typeface="宋体" pitchFamily="2" charset="-122"/>
                </a:rPr>
                <a:t>       </a:t>
              </a:r>
              <a:r>
                <a:rPr lang="zh-CN" altLang="en-US" sz="2000" b="1" dirty="0" smtClean="0">
                  <a:latin typeface="宋体" pitchFamily="2" charset="-122"/>
                </a:rPr>
                <a:t>   指令级            字串位并          </a:t>
              </a:r>
              <a:r>
                <a:rPr lang="zh-CN" altLang="en-US" sz="2000" b="1" dirty="0">
                  <a:latin typeface="宋体" pitchFamily="2" charset="-122"/>
                </a:rPr>
                <a:t>处理器操作步骤并行</a:t>
              </a:r>
            </a:p>
            <a:p>
              <a:pPr algn="l">
                <a:lnSpc>
                  <a:spcPct val="125000"/>
                </a:lnSpc>
              </a:pPr>
              <a:r>
                <a:rPr lang="zh-CN" altLang="en-US" sz="2000" b="1" dirty="0">
                  <a:latin typeface="宋体" pitchFamily="2" charset="-122"/>
                </a:rPr>
                <a:t>       </a:t>
              </a:r>
              <a:r>
                <a:rPr lang="zh-CN" altLang="en-US" sz="2000" b="1" dirty="0" smtClean="0">
                  <a:latin typeface="宋体" pitchFamily="2" charset="-122"/>
                </a:rPr>
                <a:t>   线程级            字并位串</a:t>
              </a:r>
              <a:r>
                <a:rPr lang="zh-CN" altLang="en-US" sz="2000" b="1" baseline="30000" dirty="0" smtClean="0">
                  <a:latin typeface="宋体" pitchFamily="2" charset="-122"/>
                </a:rPr>
                <a:t>②</a:t>
              </a:r>
              <a:r>
                <a:rPr lang="zh-CN" altLang="en-US" sz="2000" b="1" dirty="0" smtClean="0">
                  <a:latin typeface="宋体" pitchFamily="2" charset="-122"/>
                </a:rPr>
                <a:t>         </a:t>
              </a:r>
              <a:r>
                <a:rPr lang="zh-CN" altLang="en-US" sz="2000" b="1" dirty="0">
                  <a:latin typeface="宋体" pitchFamily="2" charset="-122"/>
                </a:rPr>
                <a:t>处理器操作并行</a:t>
              </a:r>
            </a:p>
            <a:p>
              <a:pPr algn="l">
                <a:lnSpc>
                  <a:spcPct val="125000"/>
                </a:lnSpc>
              </a:pPr>
              <a:r>
                <a:rPr lang="zh-CN" altLang="en-US" sz="2000" b="1" dirty="0">
                  <a:latin typeface="宋体" pitchFamily="2" charset="-122"/>
                </a:rPr>
                <a:t> </a:t>
              </a:r>
              <a:r>
                <a:rPr lang="zh-CN" altLang="en-US" sz="2000" b="1" dirty="0" smtClean="0">
                  <a:latin typeface="宋体" pitchFamily="2" charset="-122"/>
                </a:rPr>
                <a:t>      任务或过程级</a:t>
              </a:r>
              <a:r>
                <a:rPr lang="zh-CN" altLang="en-US" sz="2000" b="1" baseline="28000" dirty="0" smtClean="0">
                  <a:latin typeface="宋体" pitchFamily="2" charset="-122"/>
                </a:rPr>
                <a:t>①</a:t>
              </a:r>
              <a:r>
                <a:rPr lang="zh-CN" altLang="en-US" sz="2000" b="1" dirty="0" smtClean="0">
                  <a:latin typeface="宋体" pitchFamily="2" charset="-122"/>
                </a:rPr>
                <a:t>        </a:t>
              </a:r>
              <a:r>
                <a:rPr lang="zh-CN" altLang="en-US" sz="2000" b="1" dirty="0">
                  <a:latin typeface="宋体" pitchFamily="2" charset="-122"/>
                </a:rPr>
                <a:t>全并行            任务或</a:t>
              </a:r>
              <a:r>
                <a:rPr lang="zh-CN" altLang="en-US" sz="2000" b="1" dirty="0" smtClean="0">
                  <a:latin typeface="宋体" pitchFamily="2" charset="-122"/>
                </a:rPr>
                <a:t>作业间全并行</a:t>
              </a:r>
              <a:endParaRPr lang="en-US" altLang="zh-CN" sz="2000" b="1" dirty="0" smtClean="0">
                <a:latin typeface="宋体" pitchFamily="2" charset="-122"/>
              </a:endParaRPr>
            </a:p>
            <a:p>
              <a:pPr algn="l">
                <a:lnSpc>
                  <a:spcPct val="125000"/>
                </a:lnSpc>
              </a:pPr>
              <a:r>
                <a:rPr lang="en-US" altLang="zh-CN" sz="2000" b="1" dirty="0" smtClean="0">
                  <a:latin typeface="宋体" pitchFamily="2" charset="-122"/>
                </a:rPr>
                <a:t>       </a:t>
              </a:r>
              <a:r>
                <a:rPr lang="zh-CN" altLang="en-US" sz="2000" b="1" dirty="0" smtClean="0">
                  <a:latin typeface="宋体" pitchFamily="2" charset="-122"/>
                </a:rPr>
                <a:t>作业或程序级</a:t>
              </a:r>
              <a:endParaRPr lang="en-US" altLang="zh-CN" sz="2000" b="1" dirty="0" smtClean="0">
                <a:latin typeface="宋体" pitchFamily="2" charset="-122"/>
              </a:endParaRPr>
            </a:p>
            <a:p>
              <a:pPr algn="l">
                <a:lnSpc>
                  <a:spcPct val="12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         </a:t>
              </a:r>
              <a:r>
                <a:rPr lang="zh-CN" altLang="en-US" sz="1800" b="1" dirty="0" smtClean="0">
                  <a:latin typeface="宋体" pitchFamily="2" charset="-122"/>
                </a:rPr>
                <a:t>    </a:t>
              </a:r>
              <a:r>
                <a:rPr lang="zh-CN" altLang="en-US" sz="1800" b="1" dirty="0" smtClean="0">
                  <a:latin typeface="宋体" pitchFamily="2" charset="-122"/>
                </a:rPr>
                <a:t>注：①调度单位为进程  ②很少</a:t>
              </a:r>
              <a:r>
                <a:rPr lang="zh-CN" altLang="en-US" sz="1800" b="1" dirty="0" smtClean="0">
                  <a:latin typeface="宋体" pitchFamily="2" charset="-122"/>
                </a:rPr>
                <a:t>见到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联想</a:t>
              </a: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r>
                <a:rPr lang="zh-CN" altLang="en-US" sz="1800" b="1" dirty="0" smtClean="0">
                  <a:latin typeface="宋体" pitchFamily="2" charset="-122"/>
                </a:rPr>
                <a:t>用到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1927" y="1443"/>
              <a:ext cx="0" cy="113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3288" y="1466"/>
              <a:ext cx="0" cy="88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5465" y="1466"/>
              <a:ext cx="0" cy="88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  <p:bldP spid="3277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4E7B-0621-4A66-98FF-859C648B59EF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02440" name="Text Box 40"/>
          <p:cNvSpPr txBox="1">
            <a:spLocks noChangeArrowheads="1"/>
          </p:cNvSpPr>
          <p:nvPr/>
        </p:nvSpPr>
        <p:spPr bwMode="auto">
          <a:xfrm>
            <a:off x="228600" y="374836"/>
            <a:ext cx="5999584" cy="386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(2)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并行性的开发途径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*时间重叠：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*资源重复：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*资源共享：</a:t>
            </a:r>
            <a:endParaRPr lang="zh-CN" altLang="en-US" b="1" dirty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102443" name="Text Box 43"/>
          <p:cNvSpPr txBox="1">
            <a:spLocks noChangeArrowheads="1"/>
          </p:cNvSpPr>
          <p:nvPr/>
        </p:nvSpPr>
        <p:spPr bwMode="auto">
          <a:xfrm>
            <a:off x="2172816" y="836712"/>
            <a:ext cx="664765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1800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从</a:t>
            </a:r>
            <a:r>
              <a:rPr lang="zh-CN" altLang="en-US" b="1" u="sng" dirty="0">
                <a:solidFill>
                  <a:schemeClr val="accent2"/>
                </a:solidFill>
                <a:latin typeface="宋体" pitchFamily="2" charset="-122"/>
              </a:rPr>
              <a:t>时间上</a:t>
            </a:r>
            <a:r>
              <a:rPr lang="zh-CN" altLang="en-US" b="1" dirty="0">
                <a:latin typeface="宋体" pitchFamily="2" charset="-122"/>
              </a:rPr>
              <a:t>开发并行性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并发性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</a:t>
            </a: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多</a:t>
            </a:r>
            <a:r>
              <a:rPr lang="zh-CN" altLang="en-US" b="1" dirty="0">
                <a:latin typeface="宋体" pitchFamily="2" charset="-122"/>
              </a:rPr>
              <a:t>个处理</a:t>
            </a:r>
            <a:r>
              <a:rPr lang="zh-CN" altLang="en-US" b="1" dirty="0" smtClean="0">
                <a:latin typeface="宋体" pitchFamily="2" charset="-122"/>
              </a:rPr>
              <a:t>过程</a:t>
            </a:r>
            <a:r>
              <a:rPr lang="zh-CN" altLang="en-US" b="1" u="sng" dirty="0" smtClean="0">
                <a:latin typeface="宋体" pitchFamily="2" charset="-122"/>
              </a:rPr>
              <a:t>同时使用</a:t>
            </a:r>
            <a:r>
              <a:rPr lang="zh-CN" altLang="en-US" b="1" dirty="0">
                <a:latin typeface="宋体" pitchFamily="2" charset="-122"/>
              </a:rPr>
              <a:t>同</a:t>
            </a:r>
            <a:r>
              <a:rPr lang="zh-CN" altLang="en-US" b="1" dirty="0" smtClean="0">
                <a:latin typeface="宋体" pitchFamily="2" charset="-122"/>
              </a:rPr>
              <a:t>一硬件设备的</a:t>
            </a:r>
            <a:r>
              <a:rPr lang="zh-CN" altLang="en-US" b="1" u="sng" dirty="0" smtClean="0">
                <a:solidFill>
                  <a:srgbClr val="800080"/>
                </a:solidFill>
                <a:latin typeface="宋体" pitchFamily="2" charset="-122"/>
              </a:rPr>
              <a:t>不同部分</a:t>
            </a:r>
            <a:endParaRPr lang="en-US" altLang="zh-CN" b="1" u="sng" dirty="0" smtClean="0">
              <a:solidFill>
                <a:srgbClr val="80008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800080"/>
                </a:solidFill>
                <a:latin typeface="宋体" pitchFamily="2" charset="-122"/>
              </a:rPr>
              <a:t>例</a:t>
            </a:r>
            <a:r>
              <a:rPr lang="en-US" altLang="zh-CN" b="1" dirty="0">
                <a:solidFill>
                  <a:srgbClr val="800080"/>
                </a:solidFill>
                <a:latin typeface="Times New Roman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流水线技术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02444" name="Text Box 44"/>
          <p:cNvSpPr txBox="1">
            <a:spLocks noChangeArrowheads="1"/>
          </p:cNvSpPr>
          <p:nvPr/>
        </p:nvSpPr>
        <p:spPr bwMode="auto">
          <a:xfrm>
            <a:off x="2195041" y="2252762"/>
            <a:ext cx="676944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1800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从</a:t>
            </a:r>
            <a:r>
              <a:rPr lang="zh-CN" altLang="en-US" b="1" u="sng" dirty="0">
                <a:solidFill>
                  <a:schemeClr val="accent2"/>
                </a:solidFill>
                <a:latin typeface="宋体" pitchFamily="2" charset="-122"/>
              </a:rPr>
              <a:t>空间上</a:t>
            </a:r>
            <a:r>
              <a:rPr lang="zh-CN" altLang="en-US" b="1" dirty="0">
                <a:latin typeface="宋体" pitchFamily="2" charset="-122"/>
              </a:rPr>
              <a:t>开发并行性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同时性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</a:t>
            </a: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多</a:t>
            </a:r>
            <a:r>
              <a:rPr lang="zh-CN" altLang="en-US" b="1" dirty="0">
                <a:latin typeface="宋体" pitchFamily="2" charset="-122"/>
              </a:rPr>
              <a:t>个处理过程</a:t>
            </a:r>
            <a:r>
              <a:rPr lang="zh-CN" altLang="en-US" b="1" u="sng" dirty="0" smtClean="0">
                <a:latin typeface="宋体" pitchFamily="2" charset="-122"/>
              </a:rPr>
              <a:t>同时</a:t>
            </a:r>
            <a:r>
              <a:rPr lang="zh-CN" altLang="en-US" b="1" u="sng" dirty="0">
                <a:latin typeface="宋体" pitchFamily="2" charset="-122"/>
              </a:rPr>
              <a:t>使用</a:t>
            </a:r>
            <a:r>
              <a:rPr lang="zh-CN" altLang="en-US" b="1" dirty="0">
                <a:latin typeface="宋体" pitchFamily="2" charset="-122"/>
              </a:rPr>
              <a:t>重复设置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zh-CN" altLang="en-US" b="1" u="sng" dirty="0" smtClean="0">
                <a:solidFill>
                  <a:srgbClr val="800080"/>
                </a:solidFill>
                <a:latin typeface="宋体" pitchFamily="2" charset="-122"/>
              </a:rPr>
              <a:t>多个</a:t>
            </a:r>
            <a:r>
              <a:rPr lang="zh-CN" altLang="en-US" b="1" dirty="0" smtClean="0">
                <a:latin typeface="宋体" pitchFamily="2" charset="-122"/>
              </a:rPr>
              <a:t>硬件设备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800080"/>
                </a:solidFill>
                <a:latin typeface="宋体" pitchFamily="2" charset="-122"/>
              </a:rPr>
              <a:t>例</a:t>
            </a:r>
            <a:r>
              <a:rPr lang="en-US" altLang="zh-CN" b="1" dirty="0">
                <a:solidFill>
                  <a:srgbClr val="800080"/>
                </a:solidFill>
                <a:latin typeface="Times New Roman"/>
              </a:rPr>
              <a:t>—</a:t>
            </a:r>
            <a:r>
              <a:rPr lang="zh-CN" altLang="en-US" b="1" dirty="0">
                <a:latin typeface="宋体" pitchFamily="2" charset="-122"/>
              </a:rPr>
              <a:t>多</a:t>
            </a:r>
            <a:r>
              <a:rPr lang="en-US" altLang="zh-CN" b="1" dirty="0">
                <a:latin typeface="宋体" pitchFamily="2" charset="-122"/>
              </a:rPr>
              <a:t>CPU</a:t>
            </a:r>
            <a:r>
              <a:rPr lang="zh-CN" altLang="en-US" b="1" dirty="0" smtClean="0">
                <a:latin typeface="宋体" pitchFamily="2" charset="-122"/>
              </a:rPr>
              <a:t>、多核</a:t>
            </a:r>
            <a:r>
              <a:rPr lang="en-US" altLang="zh-CN" b="1" dirty="0">
                <a:latin typeface="宋体" pitchFamily="2" charset="-122"/>
              </a:rPr>
              <a:t>CPU</a:t>
            </a:r>
          </a:p>
        </p:txBody>
      </p:sp>
      <p:sp>
        <p:nvSpPr>
          <p:cNvPr id="102445" name="Text Box 45"/>
          <p:cNvSpPr txBox="1">
            <a:spLocks noChangeArrowheads="1"/>
          </p:cNvSpPr>
          <p:nvPr/>
        </p:nvSpPr>
        <p:spPr bwMode="auto">
          <a:xfrm>
            <a:off x="2206501" y="3667945"/>
            <a:ext cx="5245819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1800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从</a:t>
            </a:r>
            <a:r>
              <a:rPr lang="zh-CN" altLang="en-US" b="1" u="sng" dirty="0">
                <a:solidFill>
                  <a:schemeClr val="accent2"/>
                </a:solidFill>
                <a:latin typeface="宋体" pitchFamily="2" charset="-122"/>
              </a:rPr>
              <a:t>软件上</a:t>
            </a:r>
            <a:r>
              <a:rPr lang="zh-CN" altLang="en-US" b="1" dirty="0">
                <a:latin typeface="宋体" pitchFamily="2" charset="-122"/>
              </a:rPr>
              <a:t>开发并行性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并发性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</a:t>
            </a: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多</a:t>
            </a:r>
            <a:r>
              <a:rPr lang="zh-CN" altLang="en-US" b="1" dirty="0">
                <a:latin typeface="宋体" pitchFamily="2" charset="-122"/>
              </a:rPr>
              <a:t>个</a:t>
            </a:r>
            <a:r>
              <a:rPr lang="zh-CN" altLang="en-US" b="1" dirty="0" smtClean="0">
                <a:latin typeface="宋体" pitchFamily="2" charset="-122"/>
              </a:rPr>
              <a:t>任务</a:t>
            </a:r>
            <a:r>
              <a:rPr lang="zh-CN" altLang="en-US" b="1" u="sng" dirty="0" smtClean="0">
                <a:latin typeface="宋体" pitchFamily="2" charset="-122"/>
              </a:rPr>
              <a:t>轮流</a:t>
            </a:r>
            <a:r>
              <a:rPr lang="zh-CN" altLang="en-US" b="1" u="sng" dirty="0" smtClean="0">
                <a:latin typeface="宋体" pitchFamily="2" charset="-122"/>
              </a:rPr>
              <a:t>使用</a:t>
            </a:r>
            <a:r>
              <a:rPr lang="zh-CN" altLang="en-US" b="1" baseline="-18000" dirty="0" smtClean="0">
                <a:latin typeface="宋体" pitchFamily="2" charset="-122"/>
              </a:rPr>
              <a:t> </a:t>
            </a:r>
            <a:r>
              <a:rPr lang="zh-CN" altLang="en-US" b="1" u="sng" dirty="0" smtClean="0">
                <a:solidFill>
                  <a:srgbClr val="800080"/>
                </a:solidFill>
                <a:latin typeface="宋体" pitchFamily="2" charset="-122"/>
              </a:rPr>
              <a:t>同</a:t>
            </a:r>
            <a:r>
              <a:rPr lang="zh-CN" altLang="en-US" b="1" u="sng" dirty="0">
                <a:solidFill>
                  <a:srgbClr val="800080"/>
                </a:solidFill>
                <a:latin typeface="宋体" pitchFamily="2" charset="-122"/>
              </a:rPr>
              <a:t>一</a:t>
            </a:r>
            <a:r>
              <a:rPr lang="zh-CN" altLang="en-US" b="1" dirty="0">
                <a:latin typeface="宋体" pitchFamily="2" charset="-122"/>
              </a:rPr>
              <a:t>硬件</a:t>
            </a:r>
            <a:r>
              <a:rPr lang="zh-CN" altLang="en-US" b="1" dirty="0" smtClean="0">
                <a:latin typeface="宋体" pitchFamily="2" charset="-122"/>
              </a:rPr>
              <a:t>设备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800080"/>
                </a:solidFill>
                <a:latin typeface="宋体" pitchFamily="2" charset="-122"/>
              </a:rPr>
              <a:t>例</a:t>
            </a:r>
            <a:r>
              <a:rPr lang="en-US" altLang="zh-CN" b="1" dirty="0">
                <a:solidFill>
                  <a:srgbClr val="800080"/>
                </a:solidFill>
                <a:latin typeface="Times New Roman"/>
              </a:rPr>
              <a:t>—</a:t>
            </a:r>
            <a:r>
              <a:rPr lang="zh-CN" altLang="en-US" b="1" dirty="0">
                <a:latin typeface="宋体" pitchFamily="2" charset="-122"/>
              </a:rPr>
              <a:t>网络打印机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3" grpId="0"/>
      <p:bldP spid="102444" grpId="0"/>
      <p:bldP spid="10244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8125-9C93-4574-941A-BCA24A1C8758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212725" y="424749"/>
            <a:ext cx="8626475" cy="5164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并行性的发展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(1)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单机系统中的并行性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发展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时间重叠：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资源重复：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资源共享：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4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(2)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多机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系统中的并行性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发展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处理机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的连接方式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24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时间重叠：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*资源重复：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*资源共享：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2172816" y="1340768"/>
            <a:ext cx="674258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分离</a:t>
            </a:r>
            <a:r>
              <a:rPr lang="zh-CN" altLang="en-US" b="1" dirty="0">
                <a:latin typeface="宋体" pitchFamily="2" charset="-122"/>
              </a:rPr>
              <a:t>及</a:t>
            </a:r>
            <a:r>
              <a:rPr lang="zh-CN" altLang="en-US" b="1" dirty="0" smtClean="0">
                <a:latin typeface="宋体" pitchFamily="2" charset="-122"/>
              </a:rPr>
              <a:t>细化部件→指令流水→宏流水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如</a:t>
            </a:r>
            <a:r>
              <a:rPr lang="en-US" altLang="zh-CN" sz="1800" b="1" dirty="0" smtClean="0">
                <a:latin typeface="宋体" pitchFamily="2" charset="-122"/>
              </a:rPr>
              <a:t>CPU</a:t>
            </a:r>
            <a:r>
              <a:rPr lang="zh-CN" altLang="en-US" sz="1800" b="1" dirty="0" smtClean="0">
                <a:latin typeface="宋体" pitchFamily="2" charset="-122"/>
              </a:rPr>
              <a:t>与</a:t>
            </a:r>
            <a:r>
              <a:rPr lang="en-US" altLang="zh-CN" sz="1800" b="1" dirty="0" smtClean="0">
                <a:latin typeface="宋体" pitchFamily="2" charset="-122"/>
              </a:rPr>
              <a:t>IO)</a:t>
            </a:r>
            <a:endParaRPr lang="zh-CN" altLang="en-US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多个操作部件→指令级并行→阵列处理机</a:t>
            </a:r>
            <a:r>
              <a:rPr lang="en-US" altLang="zh-CN" sz="1800" b="1" dirty="0" smtClean="0">
                <a:latin typeface="宋体" pitchFamily="2" charset="-122"/>
              </a:rPr>
              <a:t>(SIMD)</a:t>
            </a:r>
            <a:endParaRPr lang="zh-CN" altLang="en-US" sz="18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分时</a:t>
            </a:r>
            <a:r>
              <a:rPr lang="en-US" altLang="zh-CN" b="1" dirty="0">
                <a:latin typeface="宋体" pitchFamily="2" charset="-122"/>
              </a:rPr>
              <a:t>OS→</a:t>
            </a:r>
            <a:r>
              <a:rPr lang="zh-CN" altLang="en-US" b="1" dirty="0" smtClean="0">
                <a:latin typeface="宋体" pitchFamily="2" charset="-122"/>
              </a:rPr>
              <a:t>虚拟机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3491880" y="3232225"/>
            <a:ext cx="5423520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有</a:t>
            </a:r>
            <a:r>
              <a:rPr lang="zh-CN" altLang="en-US" b="1" dirty="0" smtClean="0">
                <a:latin typeface="宋体" pitchFamily="2" charset="-122"/>
              </a:rPr>
              <a:t>紧耦合、松耦合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zh-CN" altLang="en-US" b="1" dirty="0" smtClean="0">
                <a:latin typeface="宋体" pitchFamily="2" charset="-122"/>
              </a:rPr>
              <a:t>种</a:t>
            </a:r>
            <a:endParaRPr lang="en-US" altLang="zh-CN" sz="1800" b="1" dirty="0" smtClean="0">
              <a:solidFill>
                <a:schemeClr val="bg2">
                  <a:lumMod val="50000"/>
                </a:schemeClr>
              </a:solidFill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1600" b="1" dirty="0" smtClean="0">
                <a:latin typeface="宋体" pitchFamily="2" charset="-122"/>
              </a:rPr>
              <a:t> </a:t>
            </a:r>
            <a:r>
              <a:rPr lang="en-US" altLang="zh-CN" sz="1600" b="1" dirty="0" smtClean="0">
                <a:latin typeface="宋体" pitchFamily="2" charset="-122"/>
              </a:rPr>
              <a:t> (</a:t>
            </a:r>
            <a:r>
              <a:rPr lang="zh-CN" altLang="en-US" sz="1600" b="1" dirty="0" smtClean="0">
                <a:latin typeface="宋体" pitchFamily="2" charset="-122"/>
              </a:rPr>
              <a:t>通过</a:t>
            </a:r>
            <a:r>
              <a:rPr lang="en-US" altLang="zh-CN" sz="1600" b="1" dirty="0" err="1" smtClean="0">
                <a:latin typeface="宋体" pitchFamily="2" charset="-122"/>
              </a:rPr>
              <a:t>MBus</a:t>
            </a:r>
            <a:r>
              <a:rPr lang="en-US" altLang="zh-CN" sz="1600" b="1" dirty="0" smtClean="0">
                <a:latin typeface="宋体" pitchFamily="2" charset="-122"/>
              </a:rPr>
              <a:t>) </a:t>
            </a:r>
            <a:r>
              <a:rPr lang="en-US" altLang="zh-CN" sz="1600" b="1" dirty="0" smtClean="0">
                <a:latin typeface="宋体" pitchFamily="2" charset="-122"/>
              </a:rPr>
              <a:t> (</a:t>
            </a:r>
            <a:r>
              <a:rPr lang="zh-CN" altLang="en-US" sz="1600" b="1" dirty="0" smtClean="0">
                <a:latin typeface="宋体" pitchFamily="2" charset="-122"/>
              </a:rPr>
              <a:t>通过</a:t>
            </a:r>
            <a:r>
              <a:rPr lang="en-US" altLang="zh-CN" sz="1600" b="1" dirty="0" err="1" smtClean="0">
                <a:latin typeface="宋体" pitchFamily="2" charset="-122"/>
              </a:rPr>
              <a:t>IOBus</a:t>
            </a:r>
            <a:r>
              <a:rPr lang="en-US" altLang="zh-CN" sz="1600" b="1" dirty="0" smtClean="0">
                <a:latin typeface="宋体" pitchFamily="2" charset="-122"/>
              </a:rPr>
              <a:t>)</a:t>
            </a:r>
            <a:r>
              <a:rPr lang="en-US" altLang="zh-CN" sz="1600" b="1" dirty="0" smtClean="0">
                <a:solidFill>
                  <a:schemeClr val="bg2">
                    <a:lumMod val="50000"/>
                  </a:schemeClr>
                </a:solidFill>
                <a:latin typeface="宋体" pitchFamily="2" charset="-122"/>
              </a:rPr>
              <a:t>   </a:t>
            </a:r>
            <a:r>
              <a:rPr lang="en-US" altLang="zh-CN" sz="1600" b="1" dirty="0" smtClean="0">
                <a:solidFill>
                  <a:schemeClr val="bg2">
                    <a:lumMod val="50000"/>
                  </a:schemeClr>
                </a:solidFill>
                <a:latin typeface="宋体" pitchFamily="2" charset="-122"/>
              </a:rPr>
              <a:t> (</a:t>
            </a:r>
            <a:r>
              <a:rPr lang="zh-CN" altLang="en-US" sz="1600" b="1" dirty="0" smtClean="0">
                <a:solidFill>
                  <a:schemeClr val="bg2">
                    <a:lumMod val="50000"/>
                  </a:schemeClr>
                </a:solidFill>
                <a:latin typeface="宋体" pitchFamily="2" charset="-122"/>
              </a:rPr>
              <a:t>如多</a:t>
            </a:r>
            <a:r>
              <a:rPr lang="en-US" altLang="zh-CN" sz="1600" b="1" dirty="0" smtClean="0">
                <a:solidFill>
                  <a:schemeClr val="bg2">
                    <a:lumMod val="50000"/>
                  </a:schemeClr>
                </a:solidFill>
                <a:latin typeface="宋体" pitchFamily="2" charset="-122"/>
              </a:rPr>
              <a:t>CPU</a:t>
            </a:r>
            <a:r>
              <a:rPr lang="zh-CN" altLang="en-US" sz="1600" b="1" dirty="0" smtClean="0">
                <a:solidFill>
                  <a:schemeClr val="bg2">
                    <a:lumMod val="50000"/>
                  </a:schemeClr>
                </a:solidFill>
                <a:latin typeface="宋体" pitchFamily="2" charset="-122"/>
              </a:rPr>
              <a:t>、网络计算机</a:t>
            </a:r>
            <a:r>
              <a:rPr lang="en-US" altLang="zh-CN" sz="1600" b="1" dirty="0" smtClean="0">
                <a:solidFill>
                  <a:schemeClr val="bg2">
                    <a:lumMod val="50000"/>
                  </a:schemeClr>
                </a:solidFill>
                <a:latin typeface="宋体" pitchFamily="2" charset="-122"/>
              </a:rPr>
              <a:t>)</a:t>
            </a:r>
            <a:endParaRPr lang="zh-CN" altLang="en-US" sz="1600" b="1" dirty="0">
              <a:latin typeface="宋体" pitchFamily="2" charset="-122"/>
            </a:endParaRP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2226096" y="4005064"/>
            <a:ext cx="68104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功能</a:t>
            </a:r>
            <a:r>
              <a:rPr lang="zh-CN" altLang="en-US" b="1" dirty="0">
                <a:latin typeface="宋体" pitchFamily="2" charset="-122"/>
              </a:rPr>
              <a:t>专用</a:t>
            </a:r>
            <a:r>
              <a:rPr lang="zh-CN" altLang="en-US" b="1" dirty="0" smtClean="0">
                <a:latin typeface="宋体" pitchFamily="2" charset="-122"/>
              </a:rPr>
              <a:t>化→专用处理机→异构型</a:t>
            </a:r>
            <a:r>
              <a:rPr lang="en-US" altLang="zh-CN" b="1" dirty="0" smtClean="0">
                <a:latin typeface="宋体" pitchFamily="2" charset="-122"/>
              </a:rPr>
              <a:t>MP</a:t>
            </a:r>
            <a:r>
              <a:rPr lang="zh-CN" altLang="en-US" b="1" dirty="0" smtClean="0">
                <a:latin typeface="宋体" pitchFamily="2" charset="-122"/>
              </a:rPr>
              <a:t>系统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提高可靠性→容错及可重构系统→同构型</a:t>
            </a:r>
            <a:r>
              <a:rPr lang="en-US" altLang="zh-CN" b="1" dirty="0" smtClean="0">
                <a:latin typeface="宋体" pitchFamily="2" charset="-122"/>
              </a:rPr>
              <a:t>MP</a:t>
            </a:r>
            <a:r>
              <a:rPr lang="zh-CN" altLang="en-US" b="1" dirty="0" smtClean="0">
                <a:latin typeface="宋体" pitchFamily="2" charset="-122"/>
              </a:rPr>
              <a:t>系统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网络化→分布式系统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9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9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3DEFE-77DD-4D3D-AD3F-1B70FE71A05F}" type="slidenum">
              <a:rPr lang="en-US" altLang="zh-CN" smtClean="0"/>
              <a:pPr/>
              <a:t>38</a:t>
            </a:fld>
            <a:endParaRPr lang="en-US" altLang="zh-CN"/>
          </a:p>
        </p:txBody>
      </p:sp>
      <p:sp>
        <p:nvSpPr>
          <p:cNvPr id="43" name="Text Box 6"/>
          <p:cNvSpPr txBox="1">
            <a:spLocks noChangeArrowheads="1"/>
          </p:cNvSpPr>
          <p:nvPr/>
        </p:nvSpPr>
        <p:spPr bwMode="auto">
          <a:xfrm>
            <a:off x="228600" y="404664"/>
            <a:ext cx="8610600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※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系统结构的发展历程：  </a:t>
            </a:r>
            <a:endParaRPr lang="zh-CN" altLang="en-US" sz="2200" b="1" dirty="0">
              <a:solidFill>
                <a:srgbClr val="C00000"/>
              </a:solidFill>
              <a:latin typeface="宋体" pitchFamily="2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642910" y="1052736"/>
            <a:ext cx="8177562" cy="3876462"/>
            <a:chOff x="642910" y="1052736"/>
            <a:chExt cx="8177562" cy="3876462"/>
          </a:xfrm>
        </p:grpSpPr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>
              <a:off x="1362047" y="1055685"/>
              <a:ext cx="1008062" cy="288925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标量</a:t>
              </a:r>
            </a:p>
          </p:txBody>
        </p:sp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642910" y="1558923"/>
              <a:ext cx="1008062" cy="288925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顺序处理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57356" y="1558923"/>
              <a:ext cx="1133492" cy="288925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先行控制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146147" y="2063748"/>
              <a:ext cx="1008062" cy="288925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I/E</a:t>
              </a:r>
              <a:r>
                <a:rPr lang="zh-CN" altLang="en-US" sz="1800" b="1" dirty="0">
                  <a:latin typeface="宋体" pitchFamily="2" charset="-122"/>
                </a:rPr>
                <a:t>重叠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2500298" y="2063748"/>
              <a:ext cx="1270024" cy="287338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功能</a:t>
              </a:r>
              <a:r>
                <a:rPr lang="zh-CN" altLang="en-US" sz="1800" b="1" dirty="0" smtClean="0">
                  <a:latin typeface="宋体" pitchFamily="2" charset="-122"/>
                </a:rPr>
                <a:t>并行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290610" y="2568573"/>
              <a:ext cx="1504950" cy="287338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多个功能部件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3308322" y="2568573"/>
              <a:ext cx="935037" cy="288925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流水线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2590772" y="3071810"/>
              <a:ext cx="1004887" cy="287338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隐式向量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3954435" y="3071810"/>
              <a:ext cx="1022350" cy="287338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显式向量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2689197" y="3575048"/>
              <a:ext cx="1625600" cy="287338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存储器</a:t>
              </a:r>
              <a:r>
                <a:rPr lang="en-US" altLang="zh-CN" sz="1800" b="1" dirty="0">
                  <a:latin typeface="宋体" pitchFamily="2" charset="-122"/>
                </a:rPr>
                <a:t>-</a:t>
              </a:r>
              <a:r>
                <a:rPr lang="zh-CN" altLang="en-US" sz="1800" b="1" dirty="0">
                  <a:latin typeface="宋体" pitchFamily="2" charset="-122"/>
                </a:rPr>
                <a:t>存储器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4618010" y="3575048"/>
              <a:ext cx="1641475" cy="287338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寄存器</a:t>
              </a:r>
              <a:r>
                <a:rPr lang="en-US" altLang="zh-CN" sz="1800" b="1" dirty="0">
                  <a:latin typeface="宋体" pitchFamily="2" charset="-122"/>
                </a:rPr>
                <a:t>-</a:t>
              </a:r>
              <a:r>
                <a:rPr lang="zh-CN" altLang="en-US" sz="1800" b="1" dirty="0">
                  <a:latin typeface="宋体" pitchFamily="2" charset="-122"/>
                </a:rPr>
                <a:t>寄存器</a:t>
              </a: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3657572" y="4133863"/>
              <a:ext cx="801687" cy="276225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>
                  <a:latin typeface="宋体" pitchFamily="2" charset="-122"/>
                </a:rPr>
                <a:t>SIMD</a:t>
              </a: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6403947" y="4133863"/>
              <a:ext cx="792162" cy="276225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>
                  <a:latin typeface="宋体" pitchFamily="2" charset="-122"/>
                </a:rPr>
                <a:t>MIMD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2443135" y="4638688"/>
              <a:ext cx="1368425" cy="287338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联想处理机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4098897" y="4638688"/>
              <a:ext cx="1368425" cy="287338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>
                  <a:latin typeface="宋体" pitchFamily="2" charset="-122"/>
                </a:rPr>
                <a:t>处理机阵列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5684810" y="4637100"/>
              <a:ext cx="1077912" cy="288925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>
                  <a:latin typeface="宋体" pitchFamily="2" charset="-122"/>
                </a:rPr>
                <a:t>多计算机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6978622" y="4638688"/>
              <a:ext cx="1079500" cy="287338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>
                  <a:latin typeface="宋体" pitchFamily="2" charset="-122"/>
                </a:rPr>
                <a:t>多处理机</a:t>
              </a:r>
            </a:p>
          </p:txBody>
        </p:sp>
        <p:sp>
          <p:nvSpPr>
            <p:cNvPr id="21" name="Line 40"/>
            <p:cNvSpPr>
              <a:spLocks noChangeShapeType="1"/>
            </p:cNvSpPr>
            <p:nvPr/>
          </p:nvSpPr>
          <p:spPr bwMode="auto">
            <a:xfrm flipH="1">
              <a:off x="1146147" y="1335085"/>
              <a:ext cx="685800" cy="2238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Line 41"/>
            <p:cNvSpPr>
              <a:spLocks noChangeShapeType="1"/>
            </p:cNvSpPr>
            <p:nvPr/>
          </p:nvSpPr>
          <p:spPr bwMode="auto">
            <a:xfrm>
              <a:off x="1831947" y="1344610"/>
              <a:ext cx="611187" cy="2143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Line 44"/>
            <p:cNvSpPr>
              <a:spLocks noChangeShapeType="1"/>
            </p:cNvSpPr>
            <p:nvPr/>
          </p:nvSpPr>
          <p:spPr bwMode="auto">
            <a:xfrm flipH="1">
              <a:off x="1795435" y="1847848"/>
              <a:ext cx="569912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Line 45"/>
            <p:cNvSpPr>
              <a:spLocks noChangeShapeType="1"/>
            </p:cNvSpPr>
            <p:nvPr/>
          </p:nvSpPr>
          <p:spPr bwMode="auto">
            <a:xfrm>
              <a:off x="2365347" y="1847848"/>
              <a:ext cx="65405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Line 46"/>
            <p:cNvSpPr>
              <a:spLocks noChangeShapeType="1"/>
            </p:cNvSpPr>
            <p:nvPr/>
          </p:nvSpPr>
          <p:spPr bwMode="auto">
            <a:xfrm flipH="1">
              <a:off x="2298672" y="2351085"/>
              <a:ext cx="720725" cy="217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Line 47"/>
            <p:cNvSpPr>
              <a:spLocks noChangeShapeType="1"/>
            </p:cNvSpPr>
            <p:nvPr/>
          </p:nvSpPr>
          <p:spPr bwMode="auto">
            <a:xfrm>
              <a:off x="3019397" y="2351085"/>
              <a:ext cx="647700" cy="217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Line 48"/>
            <p:cNvSpPr>
              <a:spLocks noChangeShapeType="1"/>
            </p:cNvSpPr>
            <p:nvPr/>
          </p:nvSpPr>
          <p:spPr bwMode="auto">
            <a:xfrm flipH="1">
              <a:off x="3235297" y="2855910"/>
              <a:ext cx="576262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Line 49"/>
            <p:cNvSpPr>
              <a:spLocks noChangeShapeType="1"/>
            </p:cNvSpPr>
            <p:nvPr/>
          </p:nvSpPr>
          <p:spPr bwMode="auto">
            <a:xfrm>
              <a:off x="3811560" y="2855910"/>
              <a:ext cx="576262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Line 50"/>
            <p:cNvSpPr>
              <a:spLocks noChangeShapeType="1"/>
            </p:cNvSpPr>
            <p:nvPr/>
          </p:nvSpPr>
          <p:spPr bwMode="auto">
            <a:xfrm flipH="1">
              <a:off x="3882997" y="3359148"/>
              <a:ext cx="576262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Line 51"/>
            <p:cNvSpPr>
              <a:spLocks noChangeShapeType="1"/>
            </p:cNvSpPr>
            <p:nvPr/>
          </p:nvSpPr>
          <p:spPr bwMode="auto">
            <a:xfrm>
              <a:off x="4459260" y="3359148"/>
              <a:ext cx="576262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Line 52"/>
            <p:cNvSpPr>
              <a:spLocks noChangeShapeType="1"/>
            </p:cNvSpPr>
            <p:nvPr/>
          </p:nvSpPr>
          <p:spPr bwMode="auto">
            <a:xfrm flipH="1">
              <a:off x="4170335" y="3917963"/>
              <a:ext cx="123190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Line 53"/>
            <p:cNvSpPr>
              <a:spLocks noChangeShapeType="1"/>
            </p:cNvSpPr>
            <p:nvPr/>
          </p:nvSpPr>
          <p:spPr bwMode="auto">
            <a:xfrm>
              <a:off x="5402235" y="3917963"/>
              <a:ext cx="128905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Line 54"/>
            <p:cNvSpPr>
              <a:spLocks noChangeShapeType="1"/>
            </p:cNvSpPr>
            <p:nvPr/>
          </p:nvSpPr>
          <p:spPr bwMode="auto">
            <a:xfrm flipH="1">
              <a:off x="3306735" y="4413263"/>
              <a:ext cx="720725" cy="2238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Line 55"/>
            <p:cNvSpPr>
              <a:spLocks noChangeShapeType="1"/>
            </p:cNvSpPr>
            <p:nvPr/>
          </p:nvSpPr>
          <p:spPr bwMode="auto">
            <a:xfrm>
              <a:off x="4027460" y="4421200"/>
              <a:ext cx="64770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Line 56"/>
            <p:cNvSpPr>
              <a:spLocks noChangeShapeType="1"/>
            </p:cNvSpPr>
            <p:nvPr/>
          </p:nvSpPr>
          <p:spPr bwMode="auto">
            <a:xfrm flipH="1">
              <a:off x="6330922" y="4421200"/>
              <a:ext cx="43180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Line 57"/>
            <p:cNvSpPr>
              <a:spLocks noChangeShapeType="1"/>
            </p:cNvSpPr>
            <p:nvPr/>
          </p:nvSpPr>
          <p:spPr bwMode="auto">
            <a:xfrm>
              <a:off x="6762722" y="4421200"/>
              <a:ext cx="649287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Line 58"/>
            <p:cNvSpPr>
              <a:spLocks noChangeShapeType="1"/>
            </p:cNvSpPr>
            <p:nvPr/>
          </p:nvSpPr>
          <p:spPr bwMode="auto">
            <a:xfrm flipH="1">
              <a:off x="4962497" y="4421200"/>
              <a:ext cx="1800225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Text Box 8"/>
            <p:cNvSpPr txBox="1">
              <a:spLocks noChangeArrowheads="1"/>
            </p:cNvSpPr>
            <p:nvPr/>
          </p:nvSpPr>
          <p:spPr bwMode="auto">
            <a:xfrm>
              <a:off x="8534720" y="3929066"/>
              <a:ext cx="285752" cy="94614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noFill/>
              <a:prstDash val="sysDot"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空间并行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40" name="Text Box 8"/>
            <p:cNvSpPr txBox="1">
              <a:spLocks noChangeArrowheads="1"/>
            </p:cNvSpPr>
            <p:nvPr/>
          </p:nvSpPr>
          <p:spPr bwMode="auto">
            <a:xfrm>
              <a:off x="8534720" y="2000240"/>
              <a:ext cx="285752" cy="100013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noFill/>
              <a:prstDash val="sysDot"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时间并行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41" name="右大括号 40"/>
            <p:cNvSpPr/>
            <p:nvPr/>
          </p:nvSpPr>
          <p:spPr bwMode="auto">
            <a:xfrm>
              <a:off x="8391844" y="1071546"/>
              <a:ext cx="71438" cy="2786082"/>
            </a:xfrm>
            <a:prstGeom prst="rightBrac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2" name="右大括号 41"/>
            <p:cNvSpPr/>
            <p:nvPr/>
          </p:nvSpPr>
          <p:spPr bwMode="auto">
            <a:xfrm>
              <a:off x="8391844" y="3891564"/>
              <a:ext cx="71438" cy="1037634"/>
            </a:xfrm>
            <a:prstGeom prst="rightBrac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4" name="Text Box 60"/>
            <p:cNvSpPr txBox="1">
              <a:spLocks noChangeArrowheads="1"/>
            </p:cNvSpPr>
            <p:nvPr/>
          </p:nvSpPr>
          <p:spPr bwMode="auto">
            <a:xfrm>
              <a:off x="3707904" y="1052736"/>
              <a:ext cx="4678241" cy="16838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r>
                <a:rPr lang="zh-CN" altLang="en-US" sz="1800" dirty="0" smtClean="0">
                  <a:latin typeface="+mn-ea"/>
                  <a:ea typeface="+mn-ea"/>
                </a:rPr>
                <a:t>        顺序机：冯</a:t>
              </a:r>
              <a:r>
                <a:rPr lang="en-US" altLang="zh-CN" sz="1800" dirty="0" smtClean="0">
                  <a:latin typeface="+mn-lt"/>
                  <a:ea typeface="+mn-ea"/>
                </a:rPr>
                <a:t>·</a:t>
              </a:r>
              <a:r>
                <a:rPr lang="zh-CN" altLang="en-US" sz="1800" dirty="0" smtClean="0">
                  <a:latin typeface="+mn-ea"/>
                  <a:ea typeface="+mn-ea"/>
                </a:rPr>
                <a:t>诺依曼结构，处理标量</a:t>
              </a:r>
              <a:endParaRPr lang="en-US" altLang="zh-CN" sz="1800" dirty="0" smtClean="0">
                <a:latin typeface="+mn-ea"/>
                <a:ea typeface="+mn-ea"/>
              </a:endParaRPr>
            </a:p>
            <a:p>
              <a:r>
                <a:rPr lang="en-US" altLang="zh-CN" sz="1800" dirty="0" smtClean="0">
                  <a:latin typeface="+mn-ea"/>
                  <a:ea typeface="+mn-ea"/>
                </a:rPr>
                <a:t>     I/E</a:t>
              </a:r>
              <a:r>
                <a:rPr lang="zh-CN" altLang="en-US" sz="1800" dirty="0" smtClean="0">
                  <a:latin typeface="+mn-ea"/>
                  <a:ea typeface="+mn-ea"/>
                </a:rPr>
                <a:t>重叠机：取指与执行步骤重叠</a:t>
              </a:r>
              <a:endParaRPr lang="en-US" altLang="zh-CN" sz="1800" dirty="0" smtClean="0">
                <a:latin typeface="+mn-ea"/>
                <a:ea typeface="+mn-ea"/>
              </a:endParaRPr>
            </a:p>
            <a:p>
              <a:r>
                <a:rPr lang="zh-CN" altLang="en-US" sz="1800" dirty="0" smtClean="0">
                  <a:latin typeface="+mn-ea"/>
                  <a:ea typeface="+mn-ea"/>
                </a:rPr>
                <a:t>多个功能部件机：同时使用多个功能部件</a:t>
              </a:r>
              <a:endParaRPr lang="en-US" altLang="zh-CN" sz="1800" dirty="0" smtClean="0">
                <a:latin typeface="+mn-ea"/>
                <a:ea typeface="+mn-ea"/>
              </a:endParaRPr>
            </a:p>
            <a:p>
              <a:r>
                <a:rPr lang="en-US" altLang="zh-CN" sz="1800" dirty="0" smtClean="0">
                  <a:latin typeface="+mn-ea"/>
                  <a:ea typeface="+mn-ea"/>
                </a:rPr>
                <a:t>                (</a:t>
              </a:r>
              <a:r>
                <a:rPr lang="zh-CN" altLang="en-US" sz="1800" dirty="0" smtClean="0">
                  <a:latin typeface="+mn-ea"/>
                  <a:ea typeface="+mn-ea"/>
                </a:rPr>
                <a:t>指令操作码</a:t>
              </a:r>
              <a:r>
                <a:rPr lang="zh-CN" altLang="en-US" sz="1800" dirty="0">
                  <a:latin typeface="+mn-ea"/>
                  <a:ea typeface="+mn-ea"/>
                </a:rPr>
                <a:t>含多</a:t>
              </a:r>
              <a:r>
                <a:rPr lang="zh-CN" altLang="en-US" sz="1800" dirty="0" smtClean="0">
                  <a:latin typeface="+mn-ea"/>
                  <a:ea typeface="+mn-ea"/>
                </a:rPr>
                <a:t>个功能</a:t>
              </a:r>
              <a:r>
                <a:rPr lang="en-US" altLang="zh-CN" sz="1800" dirty="0" smtClean="0">
                  <a:latin typeface="+mn-ea"/>
                  <a:ea typeface="+mn-ea"/>
                </a:rPr>
                <a:t>)</a:t>
              </a:r>
            </a:p>
            <a:p>
              <a:r>
                <a:rPr lang="zh-CN" altLang="en-US" sz="1800" dirty="0" smtClean="0">
                  <a:latin typeface="+mn-ea"/>
                </a:rPr>
                <a:t>      流水线</a:t>
              </a:r>
              <a:r>
                <a:rPr lang="zh-CN" altLang="en-US" sz="1800" dirty="0">
                  <a:latin typeface="+mn-ea"/>
                </a:rPr>
                <a:t>机：包括</a:t>
              </a:r>
              <a:r>
                <a:rPr lang="zh-CN" altLang="en-US" sz="1800" dirty="0" smtClean="0">
                  <a:latin typeface="+mn-ea"/>
                </a:rPr>
                <a:t>指令、操作、</a:t>
              </a:r>
              <a:r>
                <a:rPr lang="zh-CN" altLang="en-US" sz="1800" dirty="0">
                  <a:latin typeface="+mn-ea"/>
                </a:rPr>
                <a:t>存取</a:t>
              </a:r>
              <a:r>
                <a:rPr lang="zh-CN" altLang="en-US" sz="1800" dirty="0" smtClean="0">
                  <a:latin typeface="+mn-ea"/>
                </a:rPr>
                <a:t>流水</a:t>
              </a:r>
              <a:endParaRPr lang="en-US" altLang="zh-CN" sz="1800" dirty="0" smtClean="0">
                <a:latin typeface="+mn-ea"/>
              </a:endParaRPr>
            </a:p>
            <a:p>
              <a:r>
                <a:rPr lang="en-US" altLang="zh-CN" sz="1800" dirty="0">
                  <a:latin typeface="+mn-ea"/>
                </a:rPr>
                <a:t> </a:t>
              </a:r>
              <a:r>
                <a:rPr lang="en-US" altLang="zh-CN" sz="1800" dirty="0" smtClean="0">
                  <a:latin typeface="+mn-ea"/>
                </a:rPr>
                <a:t>               (</a:t>
              </a:r>
              <a:r>
                <a:rPr lang="zh-CN" altLang="en-US" sz="1800" dirty="0" smtClean="0">
                  <a:latin typeface="+mn-ea"/>
                </a:rPr>
                <a:t>用</a:t>
              </a:r>
              <a:r>
                <a:rPr lang="zh-CN" altLang="en-US" sz="1800" dirty="0" smtClean="0">
                  <a:latin typeface="+mn-ea"/>
                </a:rPr>
                <a:t>软件循环</a:t>
              </a:r>
              <a:r>
                <a:rPr lang="zh-CN" altLang="en-US" sz="1800" dirty="0" smtClean="0">
                  <a:latin typeface="+mn-ea"/>
                </a:rPr>
                <a:t>处理</a:t>
              </a:r>
              <a:r>
                <a:rPr lang="zh-CN" altLang="en-US" sz="1800" dirty="0">
                  <a:latin typeface="+mn-ea"/>
                </a:rPr>
                <a:t>向量</a:t>
              </a:r>
              <a:r>
                <a:rPr lang="en-US" altLang="zh-CN" sz="1800" dirty="0" smtClean="0">
                  <a:latin typeface="+mn-ea"/>
                </a:rPr>
                <a:t>)</a:t>
              </a:r>
              <a:endParaRPr lang="en-US" altLang="zh-CN" sz="1800" dirty="0">
                <a:latin typeface="+mn-ea"/>
              </a:endParaRPr>
            </a:p>
          </p:txBody>
        </p:sp>
      </p:grp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46" name="Text Box 60"/>
          <p:cNvSpPr txBox="1">
            <a:spLocks noChangeArrowheads="1"/>
          </p:cNvSpPr>
          <p:nvPr/>
        </p:nvSpPr>
        <p:spPr bwMode="auto">
          <a:xfrm>
            <a:off x="1013870" y="5179513"/>
            <a:ext cx="7590578" cy="852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8000" tIns="10800" rIns="18000" bIns="10800">
            <a:spAutoFit/>
          </a:bodyPr>
          <a:lstStyle/>
          <a:p>
            <a:r>
              <a:rPr lang="zh-CN" altLang="en-US" sz="1800" dirty="0" smtClean="0">
                <a:latin typeface="+mn-ea"/>
                <a:ea typeface="+mn-ea"/>
              </a:rPr>
              <a:t>向量机：用一套硬件</a:t>
            </a:r>
            <a:r>
              <a:rPr lang="zh-CN" altLang="en-US" sz="1800" u="sng" dirty="0" smtClean="0">
                <a:latin typeface="+mn-ea"/>
                <a:ea typeface="+mn-ea"/>
              </a:rPr>
              <a:t>循环操作</a:t>
            </a:r>
            <a:r>
              <a:rPr lang="zh-CN" altLang="en-US" sz="1800" dirty="0" smtClean="0">
                <a:latin typeface="+mn-ea"/>
                <a:ea typeface="+mn-ea"/>
              </a:rPr>
              <a:t>来处理向量，实现</a:t>
            </a:r>
            <a:r>
              <a:rPr lang="zh-CN" altLang="en-US" sz="1800" u="sng" dirty="0" smtClean="0">
                <a:latin typeface="+mn-ea"/>
                <a:ea typeface="+mn-ea"/>
              </a:rPr>
              <a:t>数据流水</a:t>
            </a:r>
            <a:r>
              <a:rPr lang="en-US" altLang="zh-CN" sz="1800" dirty="0" smtClean="0">
                <a:latin typeface="+mn-ea"/>
                <a:ea typeface="+mn-ea"/>
              </a:rPr>
              <a:t>[</a:t>
            </a:r>
            <a:r>
              <a:rPr lang="zh-CN" altLang="en-US" sz="1800" dirty="0" smtClean="0">
                <a:latin typeface="+mn-ea"/>
                <a:ea typeface="+mn-ea"/>
              </a:rPr>
              <a:t>硬件循环</a:t>
            </a:r>
            <a:r>
              <a:rPr lang="en-US" altLang="zh-CN" sz="1800" dirty="0" smtClean="0">
                <a:latin typeface="+mn-ea"/>
                <a:ea typeface="+mn-ea"/>
              </a:rPr>
              <a:t>]</a:t>
            </a:r>
          </a:p>
          <a:p>
            <a:r>
              <a:rPr lang="en-US" altLang="zh-CN" sz="1800" dirty="0" smtClean="0">
                <a:latin typeface="+mn-ea"/>
                <a:ea typeface="+mn-ea"/>
              </a:rPr>
              <a:t>SIMD</a:t>
            </a:r>
            <a:r>
              <a:rPr lang="zh-CN" altLang="en-US" sz="1800" dirty="0" smtClean="0">
                <a:latin typeface="+mn-ea"/>
                <a:ea typeface="+mn-ea"/>
              </a:rPr>
              <a:t>机：用多套硬件</a:t>
            </a:r>
            <a:r>
              <a:rPr lang="zh-CN" altLang="en-US" sz="1800" u="sng" dirty="0" smtClean="0">
                <a:latin typeface="+mn-ea"/>
                <a:ea typeface="+mn-ea"/>
              </a:rPr>
              <a:t>同时操作</a:t>
            </a:r>
            <a:r>
              <a:rPr lang="zh-CN" altLang="en-US" sz="1800" dirty="0" smtClean="0">
                <a:latin typeface="+mn-ea"/>
              </a:rPr>
              <a:t>来处理向量，实现</a:t>
            </a:r>
            <a:r>
              <a:rPr lang="zh-CN" altLang="en-US" sz="1800" u="sng" dirty="0" smtClean="0">
                <a:latin typeface="+mn-ea"/>
              </a:rPr>
              <a:t>数据并行</a:t>
            </a:r>
            <a:endParaRPr lang="en-US" altLang="zh-CN" sz="1800" u="sng" dirty="0" smtClean="0">
              <a:latin typeface="+mn-ea"/>
            </a:endParaRPr>
          </a:p>
          <a:p>
            <a:r>
              <a:rPr lang="en-US" altLang="zh-CN" sz="1800" dirty="0" smtClean="0">
                <a:latin typeface="+mn-ea"/>
                <a:ea typeface="+mn-ea"/>
              </a:rPr>
              <a:t>MIMD</a:t>
            </a:r>
            <a:r>
              <a:rPr lang="zh-CN" altLang="en-US" sz="1800" dirty="0" smtClean="0">
                <a:latin typeface="+mn-ea"/>
                <a:ea typeface="+mn-ea"/>
              </a:rPr>
              <a:t>机：</a:t>
            </a:r>
            <a:r>
              <a:rPr lang="zh-CN" altLang="en-US" sz="1800" dirty="0">
                <a:latin typeface="+mn-ea"/>
              </a:rPr>
              <a:t>用</a:t>
            </a:r>
            <a:r>
              <a:rPr lang="zh-CN" altLang="en-US" sz="1800" dirty="0" smtClean="0">
                <a:latin typeface="+mn-ea"/>
              </a:rPr>
              <a:t>多套硬件</a:t>
            </a:r>
            <a:r>
              <a:rPr lang="zh-CN" altLang="en-US" sz="1800" u="sng" dirty="0" smtClean="0">
                <a:latin typeface="+mn-ea"/>
              </a:rPr>
              <a:t>同时执行指令</a:t>
            </a:r>
            <a:r>
              <a:rPr lang="en-US" altLang="zh-CN" sz="1800" dirty="0" smtClean="0">
                <a:latin typeface="+mn-ea"/>
              </a:rPr>
              <a:t>(</a:t>
            </a:r>
            <a:r>
              <a:rPr lang="zh-CN" altLang="en-US" sz="1800" dirty="0" smtClean="0">
                <a:latin typeface="+mn-ea"/>
              </a:rPr>
              <a:t>可不同</a:t>
            </a:r>
            <a:r>
              <a:rPr lang="en-US" altLang="zh-CN" sz="1800" dirty="0" smtClean="0">
                <a:latin typeface="+mn-ea"/>
              </a:rPr>
              <a:t>)</a:t>
            </a:r>
            <a:r>
              <a:rPr lang="zh-CN" altLang="en-US" sz="1800" dirty="0" smtClean="0">
                <a:latin typeface="+mn-ea"/>
              </a:rPr>
              <a:t>，实现</a:t>
            </a:r>
            <a:r>
              <a:rPr lang="zh-CN" altLang="en-US" sz="1800" u="sng" dirty="0" smtClean="0">
                <a:latin typeface="+mn-ea"/>
              </a:rPr>
              <a:t>功能并行</a:t>
            </a:r>
            <a:endParaRPr lang="zh-CN" altLang="en-US" sz="1800" u="sng" dirty="0">
              <a:latin typeface="+mn-ea"/>
              <a:ea typeface="+mn-ea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4664905" y="6165304"/>
            <a:ext cx="4155567" cy="225525"/>
            <a:chOff x="3107224" y="5703905"/>
            <a:chExt cx="4155567" cy="225525"/>
          </a:xfrm>
        </p:grpSpPr>
        <p:sp>
          <p:nvSpPr>
            <p:cNvPr id="48" name="Text Box 222"/>
            <p:cNvSpPr txBox="1">
              <a:spLocks noChangeArrowheads="1"/>
            </p:cNvSpPr>
            <p:nvPr/>
          </p:nvSpPr>
          <p:spPr bwMode="auto">
            <a:xfrm>
              <a:off x="3107224" y="5703905"/>
              <a:ext cx="676249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 anchorCtr="0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VLIW: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223"/>
            <p:cNvSpPr>
              <a:spLocks noChangeArrowheads="1"/>
            </p:cNvSpPr>
            <p:nvPr/>
          </p:nvSpPr>
          <p:spPr bwMode="auto">
            <a:xfrm>
              <a:off x="3806804" y="5713430"/>
              <a:ext cx="863600" cy="216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LD/ST1</a:t>
              </a:r>
            </a:p>
          </p:txBody>
        </p:sp>
        <p:sp>
          <p:nvSpPr>
            <p:cNvPr id="50" name="Rectangle 224"/>
            <p:cNvSpPr>
              <a:spLocks noChangeArrowheads="1"/>
            </p:cNvSpPr>
            <p:nvPr/>
          </p:nvSpPr>
          <p:spPr bwMode="auto">
            <a:xfrm>
              <a:off x="4670404" y="5713430"/>
              <a:ext cx="863600" cy="216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LD/ST2</a:t>
              </a:r>
            </a:p>
          </p:txBody>
        </p:sp>
        <p:sp>
          <p:nvSpPr>
            <p:cNvPr id="51" name="Rectangle 225"/>
            <p:cNvSpPr>
              <a:spLocks noChangeArrowheads="1"/>
            </p:cNvSpPr>
            <p:nvPr/>
          </p:nvSpPr>
          <p:spPr bwMode="auto">
            <a:xfrm>
              <a:off x="5534004" y="5713430"/>
              <a:ext cx="865188" cy="216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FADD</a:t>
              </a:r>
            </a:p>
          </p:txBody>
        </p:sp>
        <p:sp>
          <p:nvSpPr>
            <p:cNvPr id="52" name="Rectangle 226"/>
            <p:cNvSpPr>
              <a:spLocks noChangeArrowheads="1"/>
            </p:cNvSpPr>
            <p:nvPr/>
          </p:nvSpPr>
          <p:spPr bwMode="auto">
            <a:xfrm>
              <a:off x="6399191" y="5713430"/>
              <a:ext cx="863600" cy="216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FMUL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3DEFE-77DD-4D3D-AD3F-1B70FE71A05F}" type="slidenum">
              <a:rPr lang="en-US" altLang="zh-CN" smtClean="0"/>
              <a:pPr/>
              <a:t>39</a:t>
            </a:fld>
            <a:endParaRPr lang="en-US" altLang="zh-CN" dirty="0"/>
          </a:p>
        </p:txBody>
      </p:sp>
      <p:sp>
        <p:nvSpPr>
          <p:cNvPr id="4" name="Text Box 103"/>
          <p:cNvSpPr txBox="1">
            <a:spLocks noChangeArrowheads="1"/>
          </p:cNvSpPr>
          <p:nvPr/>
        </p:nvSpPr>
        <p:spPr bwMode="auto">
          <a:xfrm>
            <a:off x="179389" y="983038"/>
            <a:ext cx="5040684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现状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</a:rPr>
              <a:t>CPU</a:t>
            </a: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设计</a:t>
            </a:r>
            <a:r>
              <a:rPr lang="en-US" altLang="zh-CN" b="1" dirty="0">
                <a:solidFill>
                  <a:schemeClr val="accent2"/>
                </a:solidFill>
                <a:latin typeface="+mn-ea"/>
              </a:rPr>
              <a:t>—</a:t>
            </a: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CPU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制造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*危机：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*应对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+mn-ea"/>
              </a:rPr>
              <a:t>     宏观</a:t>
            </a: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层面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微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观层面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</p:txBody>
      </p:sp>
      <p:sp>
        <p:nvSpPr>
          <p:cNvPr id="5" name="Text Box 103"/>
          <p:cNvSpPr txBox="1">
            <a:spLocks noChangeArrowheads="1"/>
          </p:cNvSpPr>
          <p:nvPr/>
        </p:nvSpPr>
        <p:spPr bwMode="auto">
          <a:xfrm>
            <a:off x="971600" y="981883"/>
            <a:ext cx="7992888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+mn-ea"/>
                <a:ea typeface="+mn-ea"/>
              </a:rPr>
              <a:t>             </a:t>
            </a:r>
            <a:r>
              <a:rPr lang="zh-CN" altLang="en-US" b="1" dirty="0" smtClean="0">
                <a:solidFill>
                  <a:srgbClr val="800080"/>
                </a:solidFill>
                <a:latin typeface="+mn-ea"/>
                <a:ea typeface="+mn-ea"/>
              </a:rPr>
              <a:t>自主产权：</a:t>
            </a:r>
            <a:r>
              <a:rPr lang="zh-CN" altLang="en-US" b="1" dirty="0" smtClean="0">
                <a:latin typeface="+mn-ea"/>
                <a:ea typeface="+mn-ea"/>
              </a:rPr>
              <a:t>申威</a:t>
            </a:r>
            <a:r>
              <a:rPr lang="zh-CN" altLang="en-US" b="1" dirty="0">
                <a:latin typeface="+mn-ea"/>
                <a:ea typeface="+mn-ea"/>
              </a:rPr>
              <a:t>、</a:t>
            </a:r>
            <a:r>
              <a:rPr lang="zh-CN" altLang="en-US" b="1" dirty="0" smtClean="0">
                <a:latin typeface="+mn-ea"/>
                <a:ea typeface="+mn-ea"/>
              </a:rPr>
              <a:t>龙芯</a:t>
            </a:r>
            <a:r>
              <a:rPr lang="zh-CN" altLang="en-US" b="1" dirty="0" smtClean="0">
                <a:latin typeface="+mn-ea"/>
                <a:ea typeface="+mn-ea"/>
              </a:rPr>
              <a:t>等   </a:t>
            </a:r>
            <a:r>
              <a:rPr lang="zh-CN" altLang="en-US" sz="1800" b="1" dirty="0" smtClean="0">
                <a:latin typeface="+mn-ea"/>
                <a:ea typeface="+mn-ea"/>
              </a:rPr>
              <a:t>←</a:t>
            </a:r>
            <a:r>
              <a:rPr lang="en-US" altLang="zh-CN" sz="1800" b="1" dirty="0" smtClean="0">
                <a:latin typeface="+mn-ea"/>
                <a:ea typeface="+mn-ea"/>
              </a:rPr>
              <a:t>56</a:t>
            </a:r>
            <a:r>
              <a:rPr lang="zh-CN" altLang="en-US" sz="1800" b="1" dirty="0" smtClean="0">
                <a:latin typeface="+mn-ea"/>
                <a:ea typeface="+mn-ea"/>
              </a:rPr>
              <a:t>所、中科院</a:t>
            </a:r>
            <a:endParaRPr lang="en-US" altLang="zh-CN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+mn-ea"/>
                <a:ea typeface="+mn-ea"/>
              </a:rPr>
              <a:t>             </a:t>
            </a:r>
            <a:r>
              <a:rPr lang="en-US" altLang="zh-CN" b="1" spc="250" dirty="0" smtClean="0">
                <a:solidFill>
                  <a:srgbClr val="800080"/>
                </a:solidFill>
                <a:latin typeface="+mn-ea"/>
                <a:ea typeface="+mn-ea"/>
              </a:rPr>
              <a:t>ISA</a:t>
            </a:r>
            <a:r>
              <a:rPr lang="zh-CN" altLang="en-US" b="1" spc="250" dirty="0" smtClean="0">
                <a:solidFill>
                  <a:srgbClr val="800080"/>
                </a:solidFill>
                <a:latin typeface="+mn-ea"/>
                <a:ea typeface="+mn-ea"/>
              </a:rPr>
              <a:t>授权</a:t>
            </a:r>
            <a:r>
              <a:rPr lang="zh-CN" altLang="en-US" b="1" dirty="0" smtClean="0">
                <a:solidFill>
                  <a:srgbClr val="800080"/>
                </a:solidFill>
                <a:latin typeface="+mn-ea"/>
                <a:ea typeface="+mn-ea"/>
              </a:rPr>
              <a:t>：</a:t>
            </a:r>
            <a:r>
              <a:rPr lang="zh-CN" altLang="en-US" b="1" dirty="0" smtClean="0">
                <a:latin typeface="+mn-ea"/>
                <a:ea typeface="+mn-ea"/>
              </a:rPr>
              <a:t>海思</a:t>
            </a:r>
            <a:r>
              <a:rPr lang="zh-CN" altLang="en-US" b="1" dirty="0">
                <a:latin typeface="+mn-ea"/>
                <a:ea typeface="+mn-ea"/>
              </a:rPr>
              <a:t>、</a:t>
            </a:r>
            <a:r>
              <a:rPr lang="zh-CN" altLang="en-US" b="1" dirty="0" smtClean="0">
                <a:latin typeface="+mn-ea"/>
                <a:ea typeface="+mn-ea"/>
              </a:rPr>
              <a:t>飞腾</a:t>
            </a:r>
            <a:r>
              <a:rPr lang="zh-CN" altLang="en-US" b="1" dirty="0" smtClean="0">
                <a:latin typeface="+mn-ea"/>
                <a:ea typeface="+mn-ea"/>
              </a:rPr>
              <a:t>等   </a:t>
            </a:r>
            <a:r>
              <a:rPr lang="zh-CN" altLang="en-US" sz="1800" b="1" dirty="0" smtClean="0">
                <a:latin typeface="+mn-ea"/>
                <a:ea typeface="+mn-ea"/>
              </a:rPr>
              <a:t>←华为、国防科大</a:t>
            </a:r>
            <a:endParaRPr lang="en-US" altLang="zh-CN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+mn-ea"/>
                <a:ea typeface="+mn-ea"/>
              </a:rPr>
              <a:t> </a:t>
            </a:r>
            <a:r>
              <a:rPr lang="en-US" altLang="zh-CN" b="1" dirty="0" smtClean="0">
                <a:latin typeface="+mn-ea"/>
                <a:ea typeface="+mn-ea"/>
              </a:rPr>
              <a:t>            </a:t>
            </a:r>
            <a:r>
              <a:rPr lang="en-US" altLang="zh-CN" b="1" dirty="0" smtClean="0">
                <a:solidFill>
                  <a:srgbClr val="800080"/>
                </a:solidFill>
                <a:latin typeface="+mn-ea"/>
              </a:rPr>
              <a:t>IP</a:t>
            </a:r>
            <a:r>
              <a:rPr lang="zh-CN" altLang="en-US" b="1" dirty="0">
                <a:solidFill>
                  <a:srgbClr val="800080"/>
                </a:solidFill>
                <a:latin typeface="+mn-ea"/>
              </a:rPr>
              <a:t>核</a:t>
            </a:r>
            <a:r>
              <a:rPr lang="zh-CN" altLang="en-US" b="1" dirty="0" smtClean="0">
                <a:solidFill>
                  <a:srgbClr val="800080"/>
                </a:solidFill>
                <a:latin typeface="+mn-ea"/>
              </a:rPr>
              <a:t>授权：</a:t>
            </a:r>
            <a:r>
              <a:rPr lang="zh-CN" altLang="en-US" b="1" dirty="0" smtClean="0">
                <a:latin typeface="+mn-ea"/>
                <a:ea typeface="+mn-ea"/>
              </a:rPr>
              <a:t>兆芯</a:t>
            </a:r>
            <a:r>
              <a:rPr lang="zh-CN" altLang="en-US" b="1" dirty="0" smtClean="0">
                <a:latin typeface="+mn-ea"/>
                <a:ea typeface="+mn-ea"/>
              </a:rPr>
              <a:t>等         </a:t>
            </a:r>
            <a:r>
              <a:rPr lang="zh-CN" altLang="en-US" sz="1800" b="1" dirty="0" smtClean="0">
                <a:latin typeface="+mn-ea"/>
                <a:ea typeface="+mn-ea"/>
              </a:rPr>
              <a:t>←上海兆芯</a:t>
            </a:r>
            <a:endParaRPr lang="en-US" altLang="zh-CN" b="1" dirty="0" smtClean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+mn-ea"/>
                <a:ea typeface="+mn-ea"/>
              </a:rPr>
              <a:t>             </a:t>
            </a:r>
            <a:r>
              <a:rPr lang="zh-CN" altLang="en-US" b="1" dirty="0" smtClean="0">
                <a:latin typeface="+mn-ea"/>
                <a:ea typeface="+mn-ea"/>
              </a:rPr>
              <a:t>低端可以</a:t>
            </a:r>
            <a:r>
              <a:rPr lang="en-US" altLang="zh-CN" sz="1800" b="1" dirty="0" smtClean="0">
                <a:latin typeface="+mn-ea"/>
                <a:ea typeface="+mn-ea"/>
              </a:rPr>
              <a:t>(</a:t>
            </a:r>
            <a:r>
              <a:rPr lang="zh-CN" altLang="en-US" sz="1800" b="1" dirty="0" smtClean="0">
                <a:latin typeface="+mn-ea"/>
                <a:ea typeface="+mn-ea"/>
              </a:rPr>
              <a:t>中芯国际</a:t>
            </a:r>
            <a:r>
              <a:rPr lang="en-US" altLang="zh-CN" sz="1800" b="1" dirty="0" smtClean="0">
                <a:latin typeface="+mn-ea"/>
                <a:ea typeface="+mn-ea"/>
              </a:rPr>
              <a:t>)</a:t>
            </a:r>
            <a:r>
              <a:rPr lang="zh-CN" altLang="en-US" b="1" dirty="0" smtClean="0">
                <a:latin typeface="+mn-ea"/>
                <a:ea typeface="+mn-ea"/>
              </a:rPr>
              <a:t>，高端外包</a:t>
            </a:r>
            <a:r>
              <a:rPr lang="en-US" altLang="zh-CN" sz="1800" b="1" dirty="0" smtClean="0">
                <a:latin typeface="+mn-ea"/>
                <a:ea typeface="+mn-ea"/>
              </a:rPr>
              <a:t>(</a:t>
            </a:r>
            <a:r>
              <a:rPr lang="zh-CN" altLang="en-US" sz="1800" b="1" dirty="0" smtClean="0">
                <a:latin typeface="+mn-ea"/>
                <a:ea typeface="+mn-ea"/>
              </a:rPr>
              <a:t>台积电、三星</a:t>
            </a:r>
            <a:r>
              <a:rPr lang="en-US" altLang="zh-CN" sz="1800" b="1" dirty="0" smtClean="0">
                <a:latin typeface="+mn-ea"/>
                <a:ea typeface="+mn-ea"/>
              </a:rPr>
              <a:t>)</a:t>
            </a:r>
            <a:r>
              <a:rPr lang="en-US" altLang="zh-CN" b="1" dirty="0" smtClean="0">
                <a:latin typeface="+mn-ea"/>
                <a:ea typeface="+mn-ea"/>
              </a:rPr>
              <a:t> </a:t>
            </a:r>
            <a:endParaRPr lang="en-US" altLang="zh-CN" sz="18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+mn-ea"/>
                <a:ea typeface="+mn-ea"/>
              </a:rPr>
              <a:t>    技术封锁</a:t>
            </a:r>
            <a:r>
              <a:rPr lang="en-US" altLang="zh-CN" sz="1800" b="1" dirty="0" smtClean="0">
                <a:latin typeface="+mn-ea"/>
                <a:ea typeface="+mn-ea"/>
              </a:rPr>
              <a:t>(</a:t>
            </a:r>
            <a:r>
              <a:rPr lang="zh-CN" altLang="en-US" sz="1800" b="1" dirty="0" smtClean="0">
                <a:latin typeface="+mn-ea"/>
                <a:ea typeface="+mn-ea"/>
              </a:rPr>
              <a:t>不授权</a:t>
            </a:r>
            <a:r>
              <a:rPr lang="en-US" altLang="zh-CN" sz="1800" b="1" dirty="0" smtClean="0">
                <a:latin typeface="+mn-ea"/>
                <a:ea typeface="+mn-ea"/>
              </a:rPr>
              <a:t>)</a:t>
            </a:r>
            <a:r>
              <a:rPr lang="zh-CN" altLang="en-US" b="1" dirty="0" smtClean="0">
                <a:latin typeface="+mn-ea"/>
                <a:ea typeface="+mn-ea"/>
              </a:rPr>
              <a:t>，国家霸权</a:t>
            </a:r>
            <a:r>
              <a:rPr lang="en-US" altLang="zh-CN" sz="1800" b="1" dirty="0" smtClean="0">
                <a:latin typeface="+mn-ea"/>
                <a:ea typeface="+mn-ea"/>
              </a:rPr>
              <a:t>(</a:t>
            </a:r>
            <a:r>
              <a:rPr lang="zh-CN" altLang="en-US" sz="1800" b="1" dirty="0" smtClean="0">
                <a:latin typeface="+mn-ea"/>
                <a:ea typeface="+mn-ea"/>
              </a:rPr>
              <a:t>政治化</a:t>
            </a:r>
            <a:r>
              <a:rPr lang="en-US" altLang="zh-CN" sz="1800" b="1" dirty="0" smtClean="0">
                <a:latin typeface="+mn-ea"/>
                <a:ea typeface="+mn-ea"/>
              </a:rPr>
              <a:t>/</a:t>
            </a:r>
            <a:r>
              <a:rPr lang="zh-CN" altLang="en-US" sz="1800" b="1" dirty="0" smtClean="0">
                <a:latin typeface="+mn-ea"/>
                <a:ea typeface="+mn-ea"/>
              </a:rPr>
              <a:t>制裁</a:t>
            </a:r>
            <a:r>
              <a:rPr lang="en-US" altLang="zh-CN" sz="1800" b="1" dirty="0" smtClean="0">
                <a:latin typeface="+mn-ea"/>
                <a:ea typeface="+mn-ea"/>
              </a:rPr>
              <a:t>)</a:t>
            </a:r>
          </a:p>
          <a:p>
            <a:pPr>
              <a:lnSpc>
                <a:spcPct val="125000"/>
              </a:lnSpc>
            </a:pPr>
            <a:endParaRPr lang="en-US" altLang="zh-CN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+mn-ea"/>
                <a:ea typeface="+mn-ea"/>
              </a:rPr>
              <a:t>          </a:t>
            </a:r>
            <a:r>
              <a:rPr lang="zh-CN" altLang="en-US" b="1" dirty="0" smtClean="0">
                <a:latin typeface="+mn-ea"/>
                <a:ea typeface="+mn-ea"/>
              </a:rPr>
              <a:t>国家长远布局、增大投入、强化基础教育等</a:t>
            </a:r>
            <a:endParaRPr lang="en-US" altLang="zh-CN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+mn-ea"/>
                <a:ea typeface="+mn-ea"/>
              </a:rPr>
              <a:t> </a:t>
            </a:r>
            <a:r>
              <a:rPr lang="en-US" altLang="zh-CN" b="1" dirty="0" smtClean="0">
                <a:latin typeface="+mn-ea"/>
                <a:ea typeface="+mn-ea"/>
              </a:rPr>
              <a:t>         </a:t>
            </a:r>
            <a:r>
              <a:rPr lang="zh-CN" altLang="en-US" b="1" dirty="0" smtClean="0">
                <a:latin typeface="+mn-ea"/>
                <a:ea typeface="+mn-ea"/>
              </a:rPr>
              <a:t>我是中国人</a:t>
            </a:r>
            <a:r>
              <a:rPr lang="en-US" altLang="zh-CN" sz="1800" b="1" dirty="0" smtClean="0">
                <a:latin typeface="+mn-ea"/>
                <a:ea typeface="+mn-ea"/>
              </a:rPr>
              <a:t>(</a:t>
            </a:r>
            <a:r>
              <a:rPr lang="zh-CN" altLang="en-US" sz="1800" b="1" dirty="0">
                <a:latin typeface="+mn-ea"/>
                <a:ea typeface="+mn-ea"/>
              </a:rPr>
              <a:t>我站着</a:t>
            </a:r>
            <a:r>
              <a:rPr lang="zh-CN" altLang="en-US" sz="1800" b="1" dirty="0" smtClean="0">
                <a:latin typeface="+mn-ea"/>
                <a:ea typeface="+mn-ea"/>
              </a:rPr>
              <a:t>做人</a:t>
            </a:r>
            <a:r>
              <a:rPr lang="en-US" altLang="zh-CN" sz="1800" b="1" dirty="0">
                <a:latin typeface="+mn-ea"/>
                <a:ea typeface="+mn-ea"/>
              </a:rPr>
              <a:t>/</a:t>
            </a:r>
            <a:r>
              <a:rPr lang="zh-CN" altLang="en-US" sz="1800" b="1" dirty="0" smtClean="0">
                <a:latin typeface="+mn-ea"/>
                <a:ea typeface="+mn-ea"/>
              </a:rPr>
              <a:t>中国盛我荣</a:t>
            </a:r>
            <a:r>
              <a:rPr lang="en-US" altLang="zh-CN" sz="1800" b="1" dirty="0" smtClean="0">
                <a:latin typeface="+mn-ea"/>
                <a:ea typeface="+mn-ea"/>
              </a:rPr>
              <a:t>/</a:t>
            </a:r>
            <a:r>
              <a:rPr lang="zh-CN" altLang="en-US" sz="1800" b="1" dirty="0" smtClean="0">
                <a:latin typeface="+mn-ea"/>
                <a:ea typeface="+mn-ea"/>
              </a:rPr>
              <a:t>匹夫有责</a:t>
            </a:r>
            <a:r>
              <a:rPr lang="en-US" altLang="zh-CN" sz="1800" b="1" dirty="0" smtClean="0">
                <a:latin typeface="+mn-ea"/>
                <a:ea typeface="+mn-ea"/>
              </a:rPr>
              <a:t>)</a:t>
            </a:r>
            <a:r>
              <a:rPr lang="zh-CN" altLang="en-US" b="1" dirty="0" smtClean="0">
                <a:latin typeface="+mn-ea"/>
                <a:ea typeface="+mn-ea"/>
              </a:rPr>
              <a:t>，</a:t>
            </a:r>
            <a:endParaRPr lang="en-US" altLang="zh-CN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+mn-ea"/>
                <a:ea typeface="+mn-ea"/>
              </a:rPr>
              <a:t>          我是践行者</a:t>
            </a:r>
            <a:r>
              <a:rPr lang="en-US" altLang="zh-CN" sz="1800" b="1" dirty="0" smtClean="0">
                <a:latin typeface="+mn-ea"/>
                <a:ea typeface="+mn-ea"/>
              </a:rPr>
              <a:t>(</a:t>
            </a:r>
            <a:r>
              <a:rPr lang="zh-CN" altLang="en-US" sz="1800" b="1" dirty="0" smtClean="0">
                <a:latin typeface="+mn-ea"/>
                <a:ea typeface="+mn-ea"/>
              </a:rPr>
              <a:t>有理想</a:t>
            </a:r>
            <a:r>
              <a:rPr lang="en-US" altLang="zh-CN" sz="1800" b="1" dirty="0" smtClean="0">
                <a:latin typeface="+mn-ea"/>
                <a:ea typeface="+mn-ea"/>
              </a:rPr>
              <a:t>/</a:t>
            </a:r>
            <a:r>
              <a:rPr lang="zh-CN" altLang="en-US" sz="1800" b="1" dirty="0" smtClean="0">
                <a:latin typeface="+mn-ea"/>
                <a:ea typeface="+mn-ea"/>
              </a:rPr>
              <a:t>好学习</a:t>
            </a:r>
            <a:r>
              <a:rPr lang="en-US" altLang="zh-CN" sz="1800" b="1" dirty="0" smtClean="0">
                <a:latin typeface="+mn-ea"/>
                <a:ea typeface="+mn-ea"/>
              </a:rPr>
              <a:t>/</a:t>
            </a:r>
            <a:r>
              <a:rPr lang="zh-CN" altLang="en-US" sz="1800" b="1" dirty="0" smtClean="0">
                <a:latin typeface="+mn-ea"/>
                <a:ea typeface="+mn-ea"/>
              </a:rPr>
              <a:t>肯付出</a:t>
            </a:r>
            <a:r>
              <a:rPr lang="en-US" altLang="zh-CN" sz="1800" b="1" dirty="0" smtClean="0">
                <a:latin typeface="+mn-ea"/>
                <a:ea typeface="+mn-ea"/>
              </a:rPr>
              <a:t>/</a:t>
            </a:r>
            <a:r>
              <a:rPr lang="zh-CN" altLang="en-US" sz="1800" b="1" dirty="0" smtClean="0">
                <a:latin typeface="+mn-ea"/>
                <a:ea typeface="+mn-ea"/>
              </a:rPr>
              <a:t>能坚持</a:t>
            </a:r>
            <a:r>
              <a:rPr lang="en-US" altLang="zh-CN" sz="1800" b="1" dirty="0" smtClean="0">
                <a:latin typeface="+mn-ea"/>
                <a:ea typeface="+mn-ea"/>
              </a:rPr>
              <a:t>)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28600" y="447055"/>
            <a:ext cx="8686800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3300"/>
                </a:solidFill>
                <a:ea typeface="黑体" pitchFamily="2" charset="-122"/>
              </a:rPr>
              <a:t>四</a:t>
            </a:r>
            <a:r>
              <a:rPr lang="zh-CN" altLang="en-US" b="1" dirty="0" smtClean="0">
                <a:solidFill>
                  <a:srgbClr val="FF3300"/>
                </a:solidFill>
                <a:ea typeface="黑体" pitchFamily="2" charset="-122"/>
              </a:rPr>
              <a:t>、国内计算机结构发展的现状及危机</a:t>
            </a:r>
            <a:endParaRPr lang="zh-CN" altLang="en-US" b="1" dirty="0">
              <a:solidFill>
                <a:srgbClr val="CC3300"/>
              </a:solidFill>
            </a:endParaRPr>
          </a:p>
        </p:txBody>
      </p:sp>
      <p:sp>
        <p:nvSpPr>
          <p:cNvPr id="8" name="Text Box 32"/>
          <p:cNvSpPr txBox="1">
            <a:spLocks noChangeArrowheads="1"/>
          </p:cNvSpPr>
          <p:nvPr/>
        </p:nvSpPr>
        <p:spPr bwMode="auto">
          <a:xfrm>
            <a:off x="755453" y="5631631"/>
            <a:ext cx="3888555" cy="46166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/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作业：</a:t>
            </a:r>
            <a:r>
              <a:rPr lang="en-US" altLang="zh-CN" b="1" dirty="0" smtClean="0">
                <a:latin typeface="宋体" pitchFamily="2" charset="-122"/>
              </a:rPr>
              <a:t>P28—5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7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9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11</a:t>
            </a:r>
            <a:endParaRPr lang="en-US" altLang="zh-CN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401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BF4AF-42C9-4FC0-AE34-D85434BFAD0A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1066800" y="2349500"/>
            <a:ext cx="7162800" cy="1047750"/>
          </a:xfrm>
          <a:prstGeom prst="rect">
            <a:avLst/>
          </a:prstGeom>
          <a:solidFill>
            <a:srgbClr val="CC99FF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sz="4400" b="1">
                <a:latin typeface="黑体" pitchFamily="2" charset="-122"/>
                <a:ea typeface="黑体" pitchFamily="2" charset="-122"/>
              </a:rPr>
              <a:t>第一章 系统结构基础</a:t>
            </a:r>
            <a:endParaRPr lang="zh-CN" altLang="en-US" sz="800">
              <a:latin typeface="宋体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7DC7C-1B3B-497F-9507-3D716D98DF43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228600" y="335706"/>
            <a:ext cx="8686800" cy="4124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63538" indent="-363538" algn="ctr">
              <a:lnSpc>
                <a:spcPct val="125000"/>
              </a:lnSpc>
              <a:spcAft>
                <a:spcPct val="25000"/>
              </a:spcAft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第一章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课后复习思考题</a:t>
            </a:r>
            <a:endParaRPr lang="zh-CN" altLang="en-US" b="1" dirty="0">
              <a:solidFill>
                <a:srgbClr val="C00000"/>
              </a:solidFill>
              <a:latin typeface="宋体" pitchFamily="2" charset="-122"/>
            </a:endParaRPr>
          </a:p>
          <a:p>
            <a:pPr marL="363538" indent="-363538"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⑴系统</a:t>
            </a:r>
            <a:r>
              <a:rPr lang="zh-CN" altLang="en-US" sz="2200" b="1" dirty="0">
                <a:latin typeface="宋体" pitchFamily="2" charset="-122"/>
              </a:rPr>
              <a:t>结构</a:t>
            </a:r>
            <a:r>
              <a:rPr lang="zh-CN" altLang="en-US" sz="2200" b="1" dirty="0" smtClean="0">
                <a:latin typeface="宋体" pitchFamily="2" charset="-122"/>
              </a:rPr>
              <a:t>的经典定义</a:t>
            </a:r>
            <a:r>
              <a:rPr lang="zh-CN" altLang="en-US" sz="2200" b="1" dirty="0">
                <a:latin typeface="宋体" pitchFamily="2" charset="-122"/>
              </a:rPr>
              <a:t>、实质是什么</a:t>
            </a:r>
            <a:r>
              <a:rPr lang="zh-CN" altLang="en-US" sz="2200" b="1" dirty="0" smtClean="0">
                <a:latin typeface="宋体" pitchFamily="2" charset="-122"/>
              </a:rPr>
              <a:t>？广义定义？系统结构的研究内容？</a:t>
            </a:r>
            <a:r>
              <a:rPr lang="zh-CN" altLang="en-US" sz="2200" b="1" dirty="0" smtClean="0">
                <a:latin typeface="宋体" pitchFamily="2" charset="-122"/>
              </a:rPr>
              <a:t>系统结构与</a:t>
            </a:r>
            <a:r>
              <a:rPr lang="zh-CN" altLang="en-US" sz="2200" b="1" dirty="0">
                <a:latin typeface="宋体" pitchFamily="2" charset="-122"/>
              </a:rPr>
              <a:t>计算机组成、实现的关系如何？</a:t>
            </a:r>
          </a:p>
          <a:p>
            <a:pPr marL="363538" indent="-363538"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⑵系统</a:t>
            </a:r>
            <a:r>
              <a:rPr lang="zh-CN" altLang="en-US" sz="2200" b="1" dirty="0">
                <a:latin typeface="宋体" pitchFamily="2" charset="-122"/>
              </a:rPr>
              <a:t>结构主要有哪</a:t>
            </a:r>
            <a:r>
              <a:rPr lang="zh-CN" altLang="en-US" sz="2200" b="1" dirty="0" smtClean="0">
                <a:latin typeface="宋体" pitchFamily="2" charset="-122"/>
              </a:rPr>
              <a:t>几种分类</a:t>
            </a:r>
            <a:r>
              <a:rPr lang="zh-CN" altLang="en-US" sz="2200" b="1" dirty="0">
                <a:latin typeface="宋体" pitchFamily="2" charset="-122"/>
              </a:rPr>
              <a:t>方法？特征是什么？</a:t>
            </a:r>
          </a:p>
          <a:p>
            <a:pPr marL="363538" indent="-363538"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⑶计算机系统性能指标主要有哪些？评测性能的方法有哪些？</a:t>
            </a:r>
          </a:p>
          <a:p>
            <a:pPr marL="363538" indent="-363538"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⑷计算机系统结构设计</a:t>
            </a:r>
            <a:r>
              <a:rPr lang="zh-CN" altLang="en-US" sz="2200" b="1" dirty="0" smtClean="0">
                <a:latin typeface="宋体" pitchFamily="2" charset="-122"/>
              </a:rPr>
              <a:t>的</a:t>
            </a:r>
            <a:r>
              <a:rPr lang="en-US" altLang="zh-CN" sz="2200" b="1" dirty="0" smtClean="0">
                <a:latin typeface="宋体" pitchFamily="2" charset="-122"/>
              </a:rPr>
              <a:t>5</a:t>
            </a:r>
            <a:r>
              <a:rPr lang="zh-CN" altLang="en-US" sz="2200" b="1" dirty="0" smtClean="0">
                <a:latin typeface="宋体" pitchFamily="2" charset="-122"/>
              </a:rPr>
              <a:t>个</a:t>
            </a:r>
            <a:r>
              <a:rPr lang="zh-CN" altLang="en-US" sz="2200" b="1" dirty="0">
                <a:latin typeface="宋体" pitchFamily="2" charset="-122"/>
              </a:rPr>
              <a:t>准则的内容、含义是什么？</a:t>
            </a:r>
          </a:p>
          <a:p>
            <a:pPr marL="363538" indent="-363538"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⑸从软件、应用及器件对系统结构发展的影响角度，分析</a:t>
            </a:r>
            <a:r>
              <a:rPr lang="en-US" altLang="zh-CN" sz="2200" b="1" dirty="0">
                <a:latin typeface="宋体" pitchFamily="2" charset="-122"/>
              </a:rPr>
              <a:t>Intel</a:t>
            </a:r>
            <a:r>
              <a:rPr lang="zh-CN" altLang="en-US" sz="2200" b="1" dirty="0">
                <a:latin typeface="宋体" pitchFamily="2" charset="-122"/>
              </a:rPr>
              <a:t>系列处理器设计者的成功之处与苦衷</a:t>
            </a:r>
            <a:r>
              <a:rPr lang="zh-CN" altLang="en-US" sz="2200" b="1" dirty="0" smtClean="0">
                <a:latin typeface="宋体" pitchFamily="2" charset="-122"/>
              </a:rPr>
              <a:t>。</a:t>
            </a:r>
          </a:p>
          <a:p>
            <a:pPr marL="363538" indent="-363538"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⑹开发计算机系统的并行性有哪些途径？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3DEFE-77DD-4D3D-AD3F-1B70FE71A05F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sp>
        <p:nvSpPr>
          <p:cNvPr id="4" name="Text Box 108"/>
          <p:cNvSpPr txBox="1">
            <a:spLocks noChangeArrowheads="1"/>
          </p:cNvSpPr>
          <p:nvPr/>
        </p:nvSpPr>
        <p:spPr bwMode="auto">
          <a:xfrm>
            <a:off x="142844" y="404664"/>
            <a:ext cx="8821644" cy="5863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 ※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本章主要内容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   ⑴ </a:t>
            </a:r>
            <a:r>
              <a:rPr lang="zh-CN" altLang="en-US" sz="2200" b="1" dirty="0">
                <a:solidFill>
                  <a:srgbClr val="C00000"/>
                </a:solidFill>
                <a:latin typeface="宋体" pitchFamily="2" charset="-122"/>
              </a:rPr>
              <a:t>计算机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系统结构的概念</a:t>
            </a:r>
            <a:endParaRPr lang="en-US" altLang="zh-CN" sz="22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      </a:t>
            </a:r>
            <a:r>
              <a:rPr lang="zh-CN" altLang="en-US" sz="2200" b="1" dirty="0" smtClean="0">
                <a:latin typeface="宋体" pitchFamily="2" charset="-122"/>
              </a:rPr>
              <a:t>计算机的层次结构，系统结构的定义、分类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   ⑵ 计算机系统的性能评测</a:t>
            </a:r>
            <a:endParaRPr lang="en-US" altLang="zh-CN" sz="22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 smtClean="0">
                <a:latin typeface="宋体" pitchFamily="2" charset="-122"/>
              </a:rPr>
              <a:t>      性能指标，性能评测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程序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测试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比较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sz="2200" b="1" dirty="0" smtClean="0">
                <a:latin typeface="宋体" pitchFamily="2" charset="-122"/>
              </a:rPr>
              <a:t>，成本与价格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⑶ 计算机系统</a:t>
            </a:r>
            <a:r>
              <a:rPr lang="zh-CN" altLang="en-US" sz="2200" b="1" dirty="0">
                <a:solidFill>
                  <a:srgbClr val="C00000"/>
                </a:solidFill>
                <a:latin typeface="宋体" pitchFamily="2" charset="-122"/>
              </a:rPr>
              <a:t>的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设计</a:t>
            </a:r>
            <a:endParaRPr lang="en-US" altLang="zh-CN" sz="22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 smtClean="0">
                <a:latin typeface="宋体" pitchFamily="2" charset="-122"/>
              </a:rPr>
              <a:t>      </a:t>
            </a:r>
            <a:r>
              <a:rPr lang="zh-CN" altLang="en-US" sz="2200" b="1" dirty="0" smtClean="0">
                <a:latin typeface="宋体" pitchFamily="2" charset="-122"/>
              </a:rPr>
              <a:t>设计步骤、设计思路，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 </a:t>
            </a:r>
            <a:r>
              <a:rPr lang="zh-CN" altLang="en-US" sz="2200" b="1" dirty="0" smtClean="0">
                <a:latin typeface="宋体" pitchFamily="2" charset="-122"/>
              </a:rPr>
              <a:t>定量原理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采用并行性、局部性原理、关注经常性事件、</a:t>
            </a:r>
            <a:r>
              <a:rPr lang="en-US" altLang="zh-CN" sz="1800" b="1" dirty="0" smtClean="0">
                <a:latin typeface="宋体" pitchFamily="2" charset="-122"/>
              </a:rPr>
              <a:t>Amdahl</a:t>
            </a:r>
            <a:r>
              <a:rPr lang="zh-CN" altLang="en-US" sz="1800" b="1" dirty="0" smtClean="0">
                <a:latin typeface="宋体" pitchFamily="2" charset="-122"/>
              </a:rPr>
              <a:t>定律等）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⑷ 计算机系统结构的发展</a:t>
            </a:r>
            <a:endParaRPr lang="en-US" altLang="zh-CN" sz="2200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      </a:t>
            </a:r>
            <a:r>
              <a:rPr lang="zh-CN" altLang="en-US" sz="2200" b="1" dirty="0" smtClean="0">
                <a:latin typeface="宋体" pitchFamily="2" charset="-122"/>
              </a:rPr>
              <a:t>冯</a:t>
            </a:r>
            <a:r>
              <a:rPr lang="en-US" altLang="zh-CN" b="1" dirty="0" smtClean="0">
                <a:latin typeface="+mn-lt"/>
              </a:rPr>
              <a:t>·</a:t>
            </a:r>
            <a:r>
              <a:rPr lang="zh-CN" altLang="en-US" sz="2200" b="1" dirty="0" smtClean="0">
                <a:latin typeface="宋体" pitchFamily="2" charset="-122"/>
              </a:rPr>
              <a:t>诺依曼结构及其改进，影响系统结构发展的因素，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 </a:t>
            </a:r>
            <a:r>
              <a:rPr lang="zh-CN" altLang="en-US" sz="2200" b="1" dirty="0" smtClean="0">
                <a:latin typeface="宋体" pitchFamily="2" charset="-122"/>
              </a:rPr>
              <a:t>系统结构结构中并行性的发展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 ※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总体要求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marL="271463" indent="-271463">
              <a:lnSpc>
                <a:spcPct val="125000"/>
              </a:lnSpc>
            </a:pPr>
            <a:r>
              <a:rPr lang="zh-CN" altLang="en-US" sz="2200" b="1" dirty="0" smtClean="0">
                <a:latin typeface="+mn-ea"/>
              </a:rPr>
              <a:t>    </a:t>
            </a:r>
            <a:r>
              <a:rPr lang="zh-CN" altLang="en-US" sz="2200" b="1" u="sng" dirty="0" smtClean="0">
                <a:solidFill>
                  <a:schemeClr val="accent2"/>
                </a:solidFill>
                <a:latin typeface="+mn-ea"/>
              </a:rPr>
              <a:t>了解</a:t>
            </a:r>
            <a:r>
              <a:rPr lang="zh-CN" altLang="en-US" sz="2200" b="1" dirty="0" smtClean="0">
                <a:latin typeface="+mn-ea"/>
              </a:rPr>
              <a:t>系统结构概念，</a:t>
            </a:r>
            <a:r>
              <a:rPr lang="zh-CN" altLang="en-US" sz="2200" b="1" u="sng" dirty="0" smtClean="0">
                <a:solidFill>
                  <a:schemeClr val="accent2"/>
                </a:solidFill>
                <a:latin typeface="+mn-ea"/>
              </a:rPr>
              <a:t>理解</a:t>
            </a:r>
            <a:r>
              <a:rPr lang="zh-CN" altLang="en-US" sz="2200" b="1" dirty="0" smtClean="0">
                <a:latin typeface="+mn-ea"/>
              </a:rPr>
              <a:t>量化设计原理，</a:t>
            </a:r>
            <a:r>
              <a:rPr lang="zh-CN" altLang="en-US" sz="2200" b="1" u="sng" dirty="0" smtClean="0">
                <a:solidFill>
                  <a:schemeClr val="accent2"/>
                </a:solidFill>
                <a:latin typeface="+mn-ea"/>
              </a:rPr>
              <a:t>了解</a:t>
            </a:r>
            <a:r>
              <a:rPr lang="zh-CN" altLang="en-US" sz="2200" b="1" dirty="0" smtClean="0">
                <a:latin typeface="+mn-ea"/>
              </a:rPr>
              <a:t>并行性开发途径</a:t>
            </a:r>
            <a:endParaRPr lang="en-US" altLang="zh-CN" sz="2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92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7C377-8400-49DA-9BD7-75E7B35E877E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946150" y="274657"/>
            <a:ext cx="71310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800" b="1" dirty="0" smtClean="0">
                <a:latin typeface="宋体" pitchFamily="2" charset="-122"/>
              </a:rPr>
              <a:t>第</a:t>
            </a:r>
            <a:r>
              <a:rPr lang="en-US" altLang="zh-CN" sz="2800" b="1" dirty="0" smtClean="0">
                <a:latin typeface="宋体" pitchFamily="2" charset="-122"/>
              </a:rPr>
              <a:t>1</a:t>
            </a:r>
            <a:r>
              <a:rPr lang="zh-CN" altLang="en-US" sz="2800" b="1" dirty="0" smtClean="0">
                <a:latin typeface="宋体" pitchFamily="2" charset="-122"/>
              </a:rPr>
              <a:t>节 </a:t>
            </a:r>
            <a:r>
              <a:rPr lang="zh-CN" altLang="en-US" sz="2800" b="1" dirty="0">
                <a:latin typeface="宋体" pitchFamily="2" charset="-122"/>
              </a:rPr>
              <a:t>系统结构的基本概念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228600" y="1415097"/>
            <a:ext cx="8686800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</a:t>
            </a:r>
            <a:r>
              <a:rPr lang="zh-CN" altLang="en-US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计算机系统的层次结构</a:t>
            </a:r>
            <a:endParaRPr lang="zh-CN" altLang="en-US" b="1" dirty="0">
              <a:solidFill>
                <a:srgbClr val="FF3300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36" name="Group 47"/>
          <p:cNvGrpSpPr>
            <a:grpSpLocks/>
          </p:cNvGrpSpPr>
          <p:nvPr/>
        </p:nvGrpSpPr>
        <p:grpSpPr bwMode="auto">
          <a:xfrm>
            <a:off x="323528" y="2025490"/>
            <a:ext cx="3671888" cy="3308350"/>
            <a:chOff x="603" y="191"/>
            <a:chExt cx="2313" cy="2084"/>
          </a:xfrm>
        </p:grpSpPr>
        <p:sp>
          <p:nvSpPr>
            <p:cNvPr id="37" name="Text Box 10"/>
            <p:cNvSpPr txBox="1">
              <a:spLocks noChangeArrowheads="1"/>
            </p:cNvSpPr>
            <p:nvPr/>
          </p:nvSpPr>
          <p:spPr bwMode="auto">
            <a:xfrm>
              <a:off x="603" y="1263"/>
              <a:ext cx="499" cy="3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600" b="1" dirty="0">
                  <a:solidFill>
                    <a:srgbClr val="FF3399"/>
                  </a:solidFill>
                </a:rPr>
                <a:t>软硬件</a:t>
              </a:r>
            </a:p>
            <a:p>
              <a:pPr algn="ctr"/>
              <a:r>
                <a:rPr lang="zh-CN" altLang="en-US" sz="1600" b="1" dirty="0">
                  <a:solidFill>
                    <a:srgbClr val="FF3399"/>
                  </a:solidFill>
                </a:rPr>
                <a:t>交界面</a:t>
              </a:r>
            </a:p>
          </p:txBody>
        </p:sp>
        <p:sp>
          <p:nvSpPr>
            <p:cNvPr id="38" name="Rectangle 14"/>
            <p:cNvSpPr>
              <a:spLocks noChangeArrowheads="1"/>
            </p:cNvSpPr>
            <p:nvPr/>
          </p:nvSpPr>
          <p:spPr bwMode="auto">
            <a:xfrm>
              <a:off x="1102" y="191"/>
              <a:ext cx="1755" cy="208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rgbClr val="CC99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Text Box 15"/>
            <p:cNvSpPr txBox="1">
              <a:spLocks noChangeArrowheads="1"/>
            </p:cNvSpPr>
            <p:nvPr/>
          </p:nvSpPr>
          <p:spPr bwMode="auto">
            <a:xfrm>
              <a:off x="1644" y="255"/>
              <a:ext cx="1159" cy="159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L6</a:t>
              </a:r>
              <a:r>
                <a:rPr lang="zh-CN" altLang="en-US" sz="1600" b="1" dirty="0">
                  <a:latin typeface="宋体" pitchFamily="2" charset="-122"/>
                </a:rPr>
                <a:t>：应用语言级</a:t>
              </a:r>
            </a:p>
          </p:txBody>
        </p:sp>
        <p:sp>
          <p:nvSpPr>
            <p:cNvPr id="40" name="Text Box 16"/>
            <p:cNvSpPr txBox="1">
              <a:spLocks noChangeArrowheads="1"/>
            </p:cNvSpPr>
            <p:nvPr/>
          </p:nvSpPr>
          <p:spPr bwMode="auto">
            <a:xfrm>
              <a:off x="1644" y="551"/>
              <a:ext cx="1159" cy="159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L5</a:t>
              </a:r>
              <a:r>
                <a:rPr lang="zh-CN" altLang="en-US" sz="1600" b="1" dirty="0">
                  <a:latin typeface="宋体" pitchFamily="2" charset="-122"/>
                </a:rPr>
                <a:t>：高级语言级</a:t>
              </a:r>
            </a:p>
          </p:txBody>
        </p:sp>
        <p:sp>
          <p:nvSpPr>
            <p:cNvPr id="41" name="Text Box 17"/>
            <p:cNvSpPr txBox="1">
              <a:spLocks noChangeArrowheads="1"/>
            </p:cNvSpPr>
            <p:nvPr/>
          </p:nvSpPr>
          <p:spPr bwMode="auto">
            <a:xfrm>
              <a:off x="1644" y="843"/>
              <a:ext cx="1159" cy="159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L4</a:t>
              </a:r>
              <a:r>
                <a:rPr lang="zh-CN" altLang="en-US" sz="1600" b="1" dirty="0">
                  <a:latin typeface="宋体" pitchFamily="2" charset="-122"/>
                </a:rPr>
                <a:t>：汇编语言级</a:t>
              </a:r>
            </a:p>
          </p:txBody>
        </p:sp>
        <p:sp>
          <p:nvSpPr>
            <p:cNvPr id="42" name="Text Box 18"/>
            <p:cNvSpPr txBox="1">
              <a:spLocks noChangeArrowheads="1"/>
            </p:cNvSpPr>
            <p:nvPr/>
          </p:nvSpPr>
          <p:spPr bwMode="auto">
            <a:xfrm>
              <a:off x="1644" y="1141"/>
              <a:ext cx="1159" cy="159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L3</a:t>
              </a:r>
              <a:r>
                <a:rPr lang="zh-CN" altLang="en-US" sz="1600" b="1" dirty="0">
                  <a:latin typeface="宋体" pitchFamily="2" charset="-122"/>
                </a:rPr>
                <a:t>：操作系统级</a:t>
              </a:r>
            </a:p>
          </p:txBody>
        </p:sp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1644" y="1489"/>
              <a:ext cx="1159" cy="159"/>
            </a:xfrm>
            <a:prstGeom prst="rect">
              <a:avLst/>
            </a:prstGeom>
            <a:solidFill>
              <a:srgbClr val="FFCC99">
                <a:alpha val="79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L2</a:t>
              </a:r>
              <a:r>
                <a:rPr lang="zh-CN" altLang="en-US" sz="1600" b="1" dirty="0">
                  <a:latin typeface="宋体" pitchFamily="2" charset="-122"/>
                </a:rPr>
                <a:t>：机器语言级</a:t>
              </a:r>
            </a:p>
          </p:txBody>
        </p:sp>
        <p:sp>
          <p:nvSpPr>
            <p:cNvPr id="44" name="Text Box 20"/>
            <p:cNvSpPr txBox="1">
              <a:spLocks noChangeArrowheads="1"/>
            </p:cNvSpPr>
            <p:nvPr/>
          </p:nvSpPr>
          <p:spPr bwMode="auto">
            <a:xfrm>
              <a:off x="1644" y="1786"/>
              <a:ext cx="1159" cy="159"/>
            </a:xfrm>
            <a:prstGeom prst="rect">
              <a:avLst/>
            </a:prstGeom>
            <a:solidFill>
              <a:srgbClr val="FFCC99">
                <a:alpha val="79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L1</a:t>
              </a:r>
              <a:r>
                <a:rPr lang="zh-CN" altLang="en-US" sz="1600" b="1" dirty="0">
                  <a:latin typeface="宋体" pitchFamily="2" charset="-122"/>
                </a:rPr>
                <a:t>：微程序机器级</a:t>
              </a:r>
            </a:p>
          </p:txBody>
        </p:sp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1644" y="2078"/>
              <a:ext cx="1159" cy="159"/>
            </a:xfrm>
            <a:prstGeom prst="rect">
              <a:avLst/>
            </a:prstGeom>
            <a:solidFill>
              <a:srgbClr val="FFCC99">
                <a:alpha val="79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L0</a:t>
              </a:r>
              <a:r>
                <a:rPr lang="zh-CN" altLang="en-US" sz="1600" b="1" dirty="0">
                  <a:latin typeface="宋体" pitchFamily="2" charset="-122"/>
                </a:rPr>
                <a:t>：电子线路</a:t>
              </a:r>
            </a:p>
          </p:txBody>
        </p:sp>
        <p:sp>
          <p:nvSpPr>
            <p:cNvPr id="46" name="Line 22"/>
            <p:cNvSpPr>
              <a:spLocks noChangeShapeType="1"/>
            </p:cNvSpPr>
            <p:nvPr/>
          </p:nvSpPr>
          <p:spPr bwMode="auto">
            <a:xfrm>
              <a:off x="2269" y="416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/>
            </a:ln>
            <a:effectLst/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47" name="Line 23"/>
            <p:cNvSpPr>
              <a:spLocks noChangeShapeType="1"/>
            </p:cNvSpPr>
            <p:nvPr/>
          </p:nvSpPr>
          <p:spPr bwMode="auto">
            <a:xfrm flipV="1">
              <a:off x="1057" y="1413"/>
              <a:ext cx="1859" cy="0"/>
            </a:xfrm>
            <a:prstGeom prst="line">
              <a:avLst/>
            </a:prstGeom>
            <a:noFill/>
            <a:ln w="38100" cmpd="dbl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48" name="Text Box 24"/>
            <p:cNvSpPr txBox="1">
              <a:spLocks noChangeArrowheads="1"/>
            </p:cNvSpPr>
            <p:nvPr/>
          </p:nvSpPr>
          <p:spPr bwMode="auto">
            <a:xfrm>
              <a:off x="1329" y="1489"/>
              <a:ext cx="317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 b="1" dirty="0"/>
                <a:t>硬件</a:t>
              </a:r>
            </a:p>
          </p:txBody>
        </p:sp>
        <p:sp>
          <p:nvSpPr>
            <p:cNvPr id="49" name="Text Box 25"/>
            <p:cNvSpPr txBox="1">
              <a:spLocks noChangeArrowheads="1"/>
            </p:cNvSpPr>
            <p:nvPr/>
          </p:nvSpPr>
          <p:spPr bwMode="auto">
            <a:xfrm>
              <a:off x="1329" y="1786"/>
              <a:ext cx="32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spcBef>
                  <a:spcPct val="50000"/>
                </a:spcBef>
              </a:pPr>
              <a:r>
                <a:rPr lang="zh-CN" altLang="en-US" sz="1600" b="1" dirty="0"/>
                <a:t>固件</a:t>
              </a:r>
            </a:p>
          </p:txBody>
        </p:sp>
        <p:sp>
          <p:nvSpPr>
            <p:cNvPr id="50" name="AutoShape 26"/>
            <p:cNvSpPr>
              <a:spLocks/>
            </p:cNvSpPr>
            <p:nvPr/>
          </p:nvSpPr>
          <p:spPr bwMode="auto">
            <a:xfrm>
              <a:off x="1584" y="278"/>
              <a:ext cx="30" cy="1022"/>
            </a:xfrm>
            <a:prstGeom prst="leftBrace">
              <a:avLst>
                <a:gd name="adj1" fmla="val 238406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51" name="Text Box 27"/>
            <p:cNvSpPr txBox="1">
              <a:spLocks noChangeArrowheads="1"/>
            </p:cNvSpPr>
            <p:nvPr/>
          </p:nvSpPr>
          <p:spPr bwMode="auto">
            <a:xfrm>
              <a:off x="1308" y="702"/>
              <a:ext cx="29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600" b="1" dirty="0"/>
                <a:t>软件</a:t>
              </a:r>
            </a:p>
          </p:txBody>
        </p:sp>
        <p:sp>
          <p:nvSpPr>
            <p:cNvPr id="52" name="AutoShape 28"/>
            <p:cNvSpPr>
              <a:spLocks/>
            </p:cNvSpPr>
            <p:nvPr/>
          </p:nvSpPr>
          <p:spPr bwMode="auto">
            <a:xfrm>
              <a:off x="1284" y="255"/>
              <a:ext cx="45" cy="1045"/>
            </a:xfrm>
            <a:prstGeom prst="leftBrace">
              <a:avLst>
                <a:gd name="adj1" fmla="val 243704"/>
                <a:gd name="adj2" fmla="val 50000"/>
              </a:avLst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53" name="AutoShape 29"/>
            <p:cNvSpPr>
              <a:spLocks/>
            </p:cNvSpPr>
            <p:nvPr/>
          </p:nvSpPr>
          <p:spPr bwMode="auto">
            <a:xfrm>
              <a:off x="1284" y="1504"/>
              <a:ext cx="45" cy="730"/>
            </a:xfrm>
            <a:prstGeom prst="leftBrace">
              <a:avLst>
                <a:gd name="adj1" fmla="val 164815"/>
                <a:gd name="adj2" fmla="val 50000"/>
              </a:avLst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54" name="Text Box 30"/>
            <p:cNvSpPr txBox="1">
              <a:spLocks noChangeArrowheads="1"/>
            </p:cNvSpPr>
            <p:nvPr/>
          </p:nvSpPr>
          <p:spPr bwMode="auto">
            <a:xfrm>
              <a:off x="1102" y="505"/>
              <a:ext cx="181" cy="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/>
            <a:lstStyle/>
            <a:p>
              <a:r>
                <a:rPr lang="zh-CN" altLang="en-US" sz="1600" b="1" dirty="0">
                  <a:solidFill>
                    <a:srgbClr val="CC3300"/>
                  </a:solidFill>
                </a:rPr>
                <a:t>虚拟机器</a:t>
              </a:r>
            </a:p>
          </p:txBody>
        </p:sp>
        <p:sp>
          <p:nvSpPr>
            <p:cNvPr id="55" name="Text Box 31"/>
            <p:cNvSpPr txBox="1">
              <a:spLocks noChangeArrowheads="1"/>
            </p:cNvSpPr>
            <p:nvPr/>
          </p:nvSpPr>
          <p:spPr bwMode="auto">
            <a:xfrm>
              <a:off x="1102" y="1594"/>
              <a:ext cx="181" cy="6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/>
            <a:lstStyle/>
            <a:p>
              <a:r>
                <a:rPr lang="zh-CN" altLang="en-US" sz="1600" b="1" dirty="0">
                  <a:solidFill>
                    <a:schemeClr val="accent2"/>
                  </a:solidFill>
                </a:rPr>
                <a:t>实际机器</a:t>
              </a:r>
            </a:p>
          </p:txBody>
        </p:sp>
        <p:sp>
          <p:nvSpPr>
            <p:cNvPr id="56" name="Line 33"/>
            <p:cNvSpPr>
              <a:spLocks noChangeShapeType="1"/>
            </p:cNvSpPr>
            <p:nvPr/>
          </p:nvSpPr>
          <p:spPr bwMode="auto">
            <a:xfrm>
              <a:off x="2269" y="71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/>
            </a:ln>
            <a:effectLst/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57" name="Line 34"/>
            <p:cNvSpPr>
              <a:spLocks noChangeShapeType="1"/>
            </p:cNvSpPr>
            <p:nvPr/>
          </p:nvSpPr>
          <p:spPr bwMode="auto">
            <a:xfrm>
              <a:off x="2269" y="1005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/>
            </a:ln>
            <a:effectLst/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58" name="Line 35"/>
            <p:cNvSpPr>
              <a:spLocks noChangeShapeType="1"/>
            </p:cNvSpPr>
            <p:nvPr/>
          </p:nvSpPr>
          <p:spPr bwMode="auto">
            <a:xfrm>
              <a:off x="2269" y="1307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/>
            </a:ln>
            <a:effectLst/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59" name="Line 36"/>
            <p:cNvSpPr>
              <a:spLocks noChangeShapeType="1"/>
            </p:cNvSpPr>
            <p:nvPr/>
          </p:nvSpPr>
          <p:spPr bwMode="auto">
            <a:xfrm>
              <a:off x="2269" y="1650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/>
            </a:ln>
            <a:effectLst/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60" name="Line 37"/>
            <p:cNvSpPr>
              <a:spLocks noChangeShapeType="1"/>
            </p:cNvSpPr>
            <p:nvPr/>
          </p:nvSpPr>
          <p:spPr bwMode="auto">
            <a:xfrm>
              <a:off x="2269" y="1948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/>
            </a:ln>
            <a:effectLst/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</p:grpSp>
      <p:grpSp>
        <p:nvGrpSpPr>
          <p:cNvPr id="61" name="Group 49"/>
          <p:cNvGrpSpPr>
            <a:grpSpLocks/>
          </p:cNvGrpSpPr>
          <p:nvPr/>
        </p:nvGrpSpPr>
        <p:grpSpPr bwMode="auto">
          <a:xfrm>
            <a:off x="3039741" y="2039783"/>
            <a:ext cx="2900363" cy="3014663"/>
            <a:chOff x="2586" y="262"/>
            <a:chExt cx="1827" cy="1899"/>
          </a:xfrm>
        </p:grpSpPr>
        <p:sp>
          <p:nvSpPr>
            <p:cNvPr id="62" name="Text Box 7"/>
            <p:cNvSpPr txBox="1">
              <a:spLocks noChangeArrowheads="1"/>
            </p:cNvSpPr>
            <p:nvPr/>
          </p:nvSpPr>
          <p:spPr bwMode="auto">
            <a:xfrm>
              <a:off x="3282" y="460"/>
              <a:ext cx="1131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600" b="1" dirty="0" smtClean="0">
                  <a:latin typeface="+mn-ea"/>
                  <a:ea typeface="+mn-ea"/>
                </a:rPr>
                <a:t>翻译</a:t>
              </a:r>
              <a:r>
                <a:rPr lang="en-US" altLang="zh-CN" sz="1600" b="1" dirty="0" smtClean="0">
                  <a:latin typeface="+mn-ea"/>
                  <a:ea typeface="+mn-ea"/>
                </a:rPr>
                <a:t>(</a:t>
              </a:r>
              <a:r>
                <a:rPr lang="zh-CN" altLang="en-US" sz="1600" b="1" dirty="0" smtClean="0">
                  <a:latin typeface="+mn-ea"/>
                  <a:ea typeface="+mn-ea"/>
                </a:rPr>
                <a:t>应用程序包</a:t>
              </a:r>
              <a:r>
                <a:rPr lang="en-US" altLang="zh-CN" sz="1600" b="1" dirty="0" smtClean="0">
                  <a:latin typeface="+mn-ea"/>
                  <a:ea typeface="+mn-ea"/>
                </a:rPr>
                <a:t>)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63" name="Rectangle 8"/>
            <p:cNvSpPr>
              <a:spLocks noChangeArrowheads="1"/>
            </p:cNvSpPr>
            <p:nvPr/>
          </p:nvSpPr>
          <p:spPr bwMode="auto">
            <a:xfrm>
              <a:off x="3279" y="757"/>
              <a:ext cx="1134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600" b="1" dirty="0" smtClean="0">
                  <a:latin typeface="+mn-ea"/>
                  <a:ea typeface="+mn-ea"/>
                </a:rPr>
                <a:t>翻译</a:t>
              </a:r>
              <a:r>
                <a:rPr lang="en-US" altLang="zh-CN" sz="1600" b="1" dirty="0" smtClean="0">
                  <a:latin typeface="+mn-ea"/>
                  <a:ea typeface="+mn-ea"/>
                </a:rPr>
                <a:t>(</a:t>
              </a:r>
              <a:r>
                <a:rPr lang="zh-CN" altLang="en-US" sz="1600" b="1" dirty="0" smtClean="0">
                  <a:latin typeface="+mn-ea"/>
                  <a:ea typeface="+mn-ea"/>
                </a:rPr>
                <a:t>编译程序</a:t>
              </a:r>
              <a:r>
                <a:rPr lang="en-US" altLang="zh-CN" sz="1600" b="1" dirty="0" smtClean="0">
                  <a:latin typeface="+mn-ea"/>
                  <a:ea typeface="+mn-ea"/>
                </a:rPr>
                <a:t>)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64" name="Rectangle 9"/>
            <p:cNvSpPr>
              <a:spLocks noChangeArrowheads="1"/>
            </p:cNvSpPr>
            <p:nvPr/>
          </p:nvSpPr>
          <p:spPr bwMode="auto">
            <a:xfrm>
              <a:off x="3279" y="1040"/>
              <a:ext cx="1134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600" b="1" dirty="0" smtClean="0">
                  <a:latin typeface="+mn-ea"/>
                  <a:ea typeface="+mn-ea"/>
                </a:rPr>
                <a:t>翻译</a:t>
              </a:r>
              <a:r>
                <a:rPr lang="en-US" altLang="zh-CN" sz="1600" b="1" dirty="0" smtClean="0">
                  <a:latin typeface="+mn-ea"/>
                  <a:ea typeface="+mn-ea"/>
                </a:rPr>
                <a:t>(</a:t>
              </a:r>
              <a:r>
                <a:rPr lang="zh-CN" altLang="en-US" sz="1600" b="1" dirty="0" smtClean="0">
                  <a:latin typeface="+mn-ea"/>
                  <a:ea typeface="+mn-ea"/>
                </a:rPr>
                <a:t>汇编程序</a:t>
              </a:r>
              <a:r>
                <a:rPr lang="en-US" altLang="zh-CN" sz="1600" b="1" dirty="0" smtClean="0">
                  <a:latin typeface="+mn-ea"/>
                  <a:ea typeface="+mn-ea"/>
                </a:rPr>
                <a:t>)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65" name="Text Box 11"/>
            <p:cNvSpPr txBox="1">
              <a:spLocks noChangeArrowheads="1"/>
            </p:cNvSpPr>
            <p:nvPr/>
          </p:nvSpPr>
          <p:spPr bwMode="auto">
            <a:xfrm>
              <a:off x="3282" y="1695"/>
              <a:ext cx="363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>
              <a:spAutoFit/>
            </a:bodyPr>
            <a:lstStyle/>
            <a:p>
              <a:r>
                <a:rPr lang="zh-CN" altLang="en-US" sz="1600" b="1" dirty="0"/>
                <a:t>解释</a:t>
              </a:r>
            </a:p>
          </p:txBody>
        </p:sp>
        <p:sp>
          <p:nvSpPr>
            <p:cNvPr id="66" name="Text Box 12"/>
            <p:cNvSpPr txBox="1">
              <a:spLocks noChangeArrowheads="1"/>
            </p:cNvSpPr>
            <p:nvPr/>
          </p:nvSpPr>
          <p:spPr bwMode="auto">
            <a:xfrm>
              <a:off x="3282" y="1992"/>
              <a:ext cx="632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r>
                <a:rPr lang="zh-CN" altLang="en-US" sz="1600" b="1" dirty="0" smtClean="0"/>
                <a:t>直接</a:t>
              </a:r>
              <a:r>
                <a:rPr lang="zh-CN" altLang="en-US" sz="1600" b="1" dirty="0"/>
                <a:t>执行</a:t>
              </a:r>
            </a:p>
          </p:txBody>
        </p:sp>
        <p:sp>
          <p:nvSpPr>
            <p:cNvPr id="67" name="Text Box 13"/>
            <p:cNvSpPr txBox="1">
              <a:spLocks noChangeArrowheads="1"/>
            </p:cNvSpPr>
            <p:nvPr/>
          </p:nvSpPr>
          <p:spPr bwMode="auto">
            <a:xfrm>
              <a:off x="3282" y="1332"/>
              <a:ext cx="678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600" b="1" dirty="0"/>
                <a:t>部分解释</a:t>
              </a:r>
            </a:p>
          </p:txBody>
        </p:sp>
        <p:sp>
          <p:nvSpPr>
            <p:cNvPr id="68" name="Line 32"/>
            <p:cNvSpPr>
              <a:spLocks noChangeShapeType="1"/>
            </p:cNvSpPr>
            <p:nvPr/>
          </p:nvSpPr>
          <p:spPr bwMode="auto">
            <a:xfrm flipH="1">
              <a:off x="2586" y="542"/>
              <a:ext cx="6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69" name="Line 38"/>
            <p:cNvSpPr>
              <a:spLocks noChangeShapeType="1"/>
            </p:cNvSpPr>
            <p:nvPr/>
          </p:nvSpPr>
          <p:spPr bwMode="auto">
            <a:xfrm flipH="1">
              <a:off x="2586" y="835"/>
              <a:ext cx="6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70" name="Line 39"/>
            <p:cNvSpPr>
              <a:spLocks noChangeShapeType="1"/>
            </p:cNvSpPr>
            <p:nvPr/>
          </p:nvSpPr>
          <p:spPr bwMode="auto">
            <a:xfrm flipH="1">
              <a:off x="2586" y="1132"/>
              <a:ext cx="6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71" name="Line 41"/>
            <p:cNvSpPr>
              <a:spLocks noChangeShapeType="1"/>
            </p:cNvSpPr>
            <p:nvPr/>
          </p:nvSpPr>
          <p:spPr bwMode="auto">
            <a:xfrm flipH="1">
              <a:off x="2586" y="1777"/>
              <a:ext cx="6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 type="arrow" w="med" len="med"/>
            </a:ln>
            <a:effectLst/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72" name="Line 42"/>
            <p:cNvSpPr>
              <a:spLocks noChangeShapeType="1"/>
            </p:cNvSpPr>
            <p:nvPr/>
          </p:nvSpPr>
          <p:spPr bwMode="auto">
            <a:xfrm flipH="1">
              <a:off x="2586" y="2079"/>
              <a:ext cx="6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73" name="Line 43"/>
            <p:cNvSpPr>
              <a:spLocks noChangeShapeType="1"/>
            </p:cNvSpPr>
            <p:nvPr/>
          </p:nvSpPr>
          <p:spPr bwMode="auto">
            <a:xfrm flipH="1">
              <a:off x="2586" y="1419"/>
              <a:ext cx="6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74" name="Text Box 48"/>
            <p:cNvSpPr txBox="1">
              <a:spLocks noChangeArrowheads="1"/>
            </p:cNvSpPr>
            <p:nvPr/>
          </p:nvSpPr>
          <p:spPr bwMode="auto">
            <a:xfrm>
              <a:off x="3279" y="262"/>
              <a:ext cx="953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rgbClr val="800080"/>
                  </a:solidFill>
                </a:rPr>
                <a:t>实现</a:t>
              </a:r>
              <a:r>
                <a:rPr lang="zh-CN" altLang="en-US" sz="1600" b="1" dirty="0">
                  <a:solidFill>
                    <a:srgbClr val="800080"/>
                  </a:solidFill>
                </a:rPr>
                <a:t>技术</a:t>
              </a:r>
            </a:p>
          </p:txBody>
        </p:sp>
      </p:grp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SEU.CSE.RGL</a:t>
            </a:r>
            <a:endParaRPr lang="en-US" altLang="zh-CN" dirty="0"/>
          </a:p>
        </p:txBody>
      </p:sp>
      <p:sp>
        <p:nvSpPr>
          <p:cNvPr id="76" name="Text Box 4"/>
          <p:cNvSpPr txBox="1">
            <a:spLocks noChangeArrowheads="1"/>
          </p:cNvSpPr>
          <p:nvPr/>
        </p:nvSpPr>
        <p:spPr bwMode="auto">
          <a:xfrm>
            <a:off x="971600" y="5477162"/>
            <a:ext cx="6120680" cy="40011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990600" indent="-990600"/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思考④：</a:t>
            </a:r>
            <a:r>
              <a:rPr lang="zh-CN" altLang="en-US" sz="2000" b="1" dirty="0" smtClean="0">
                <a:latin typeface="宋体" pitchFamily="2" charset="-122"/>
              </a:rPr>
              <a:t>翻译和解释的特点？能统一吗？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852031" y="4037002"/>
            <a:ext cx="3666347" cy="310339"/>
            <a:chOff x="5004703" y="3982281"/>
            <a:chExt cx="3666347" cy="310339"/>
          </a:xfrm>
        </p:grpSpPr>
        <p:sp>
          <p:nvSpPr>
            <p:cNvPr id="77" name="Text Box 13"/>
            <p:cNvSpPr txBox="1">
              <a:spLocks noChangeArrowheads="1"/>
            </p:cNvSpPr>
            <p:nvPr/>
          </p:nvSpPr>
          <p:spPr bwMode="auto">
            <a:xfrm>
              <a:off x="5868687" y="3982281"/>
              <a:ext cx="2802363" cy="310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600" b="1" dirty="0" smtClean="0"/>
                <a:t>称为</a:t>
              </a:r>
              <a:r>
                <a:rPr lang="zh-CN" altLang="en-US" sz="1600" b="1" dirty="0" smtClean="0">
                  <a:solidFill>
                    <a:srgbClr val="C00000"/>
                  </a:solidFill>
                </a:rPr>
                <a:t>传统级机器</a:t>
              </a:r>
              <a:r>
                <a:rPr lang="en-US" altLang="zh-CN" sz="1400" b="1" dirty="0" smtClean="0">
                  <a:latin typeface="+mn-ea"/>
                  <a:ea typeface="+mn-ea"/>
                </a:rPr>
                <a:t>(</a:t>
              </a:r>
              <a:r>
                <a:rPr lang="zh-CN" altLang="en-US" sz="1400" b="1" dirty="0" smtClean="0">
                  <a:latin typeface="+mn-ea"/>
                  <a:ea typeface="+mn-ea"/>
                </a:rPr>
                <a:t>第一台计算机</a:t>
              </a:r>
              <a:r>
                <a:rPr lang="en-US" altLang="zh-CN" sz="1400" b="1" dirty="0" smtClean="0">
                  <a:latin typeface="+mn-ea"/>
                  <a:ea typeface="+mn-ea"/>
                </a:rPr>
                <a:t>)</a:t>
              </a:r>
              <a:endParaRPr lang="zh-CN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78" name="Line 43"/>
            <p:cNvSpPr>
              <a:spLocks noChangeShapeType="1"/>
            </p:cNvSpPr>
            <p:nvPr/>
          </p:nvSpPr>
          <p:spPr bwMode="auto">
            <a:xfrm flipH="1" flipV="1">
              <a:off x="5004703" y="4130711"/>
              <a:ext cx="830772" cy="0"/>
            </a:xfrm>
            <a:prstGeom prst="line">
              <a:avLst/>
            </a:prstGeom>
            <a:noFill/>
            <a:ln w="15875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</p:grpSp>
      <p:sp>
        <p:nvSpPr>
          <p:cNvPr id="79" name="AutoShape 17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" name="Text Box 526"/>
          <p:cNvSpPr txBox="1">
            <a:spLocks noChangeArrowheads="1"/>
          </p:cNvSpPr>
          <p:nvPr/>
        </p:nvSpPr>
        <p:spPr bwMode="auto">
          <a:xfrm>
            <a:off x="179512" y="836712"/>
            <a:ext cx="87852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200" b="1" u="none" dirty="0">
                <a:solidFill>
                  <a:srgbClr val="FF3399"/>
                </a:solidFill>
                <a:latin typeface="+mn-ea"/>
                <a:ea typeface="+mn-ea"/>
              </a:rPr>
              <a:t> </a:t>
            </a:r>
            <a:r>
              <a:rPr lang="en-US" altLang="zh-CN" sz="2200" b="1" u="none" dirty="0" smtClean="0">
                <a:solidFill>
                  <a:srgbClr val="FF3399"/>
                </a:solidFill>
                <a:latin typeface="+mn-ea"/>
                <a:ea typeface="+mn-ea"/>
              </a:rPr>
              <a:t>※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  <a:ea typeface="+mn-ea"/>
              </a:rPr>
              <a:t>主要</a:t>
            </a:r>
            <a:r>
              <a:rPr lang="zh-CN" altLang="en-US" sz="2200" b="1" u="none" dirty="0" smtClean="0">
                <a:solidFill>
                  <a:srgbClr val="FF3399"/>
                </a:solidFill>
                <a:latin typeface="+mn-ea"/>
                <a:ea typeface="+mn-ea"/>
              </a:rPr>
              <a:t>内容：</a:t>
            </a:r>
            <a:r>
              <a:rPr lang="zh-CN" altLang="en-US" sz="2200" b="1" u="none" dirty="0" smtClean="0">
                <a:latin typeface="+mn-ea"/>
                <a:ea typeface="+mn-ea"/>
              </a:rPr>
              <a:t>计算机的层次结构，系统结构的定义、分类</a:t>
            </a:r>
            <a:endParaRPr lang="en-US" altLang="zh-CN" sz="2200" b="1" u="none" dirty="0" smtClean="0">
              <a:latin typeface="+mn-ea"/>
              <a:ea typeface="+mn-ea"/>
            </a:endParaRPr>
          </a:p>
        </p:txBody>
      </p:sp>
      <p:sp>
        <p:nvSpPr>
          <p:cNvPr id="75" name="Text Box 4"/>
          <p:cNvSpPr txBox="1">
            <a:spLocks noChangeArrowheads="1"/>
          </p:cNvSpPr>
          <p:nvPr/>
        </p:nvSpPr>
        <p:spPr bwMode="auto">
          <a:xfrm>
            <a:off x="5940153" y="4449306"/>
            <a:ext cx="3024584" cy="707886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71463" indent="-271463"/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思考③：</a:t>
            </a:r>
            <a:r>
              <a:rPr lang="zh-CN" altLang="en-US" sz="2000" b="1" dirty="0" smtClean="0">
                <a:latin typeface="宋体" pitchFamily="2" charset="-122"/>
              </a:rPr>
              <a:t>为什么会有微程序级机器？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</p:txBody>
      </p:sp>
      <p:sp>
        <p:nvSpPr>
          <p:cNvPr id="82" name="Text Box 4"/>
          <p:cNvSpPr txBox="1">
            <a:spLocks noChangeArrowheads="1"/>
          </p:cNvSpPr>
          <p:nvPr/>
        </p:nvSpPr>
        <p:spPr bwMode="auto">
          <a:xfrm>
            <a:off x="5940151" y="2060848"/>
            <a:ext cx="3024585" cy="707886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71463" indent="-271463"/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思考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①：</a:t>
            </a:r>
            <a:r>
              <a:rPr lang="zh-CN" altLang="en-US" sz="2000" b="1" dirty="0" smtClean="0">
                <a:latin typeface="宋体" pitchFamily="2" charset="-122"/>
              </a:rPr>
              <a:t>程序员眼里的计算机属性</a:t>
            </a:r>
            <a:r>
              <a:rPr lang="zh-CN" altLang="en-US" sz="2000" b="1" dirty="0">
                <a:latin typeface="宋体" pitchFamily="2" charset="-122"/>
              </a:rPr>
              <a:t>有哪些？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83" name="Text Box 4"/>
          <p:cNvSpPr txBox="1">
            <a:spLocks noChangeArrowheads="1"/>
          </p:cNvSpPr>
          <p:nvPr/>
        </p:nvSpPr>
        <p:spPr bwMode="auto">
          <a:xfrm>
            <a:off x="5940152" y="2937138"/>
            <a:ext cx="3024585" cy="707886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71463" indent="-271463"/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思考②：</a:t>
            </a:r>
            <a:r>
              <a:rPr lang="zh-CN" altLang="en-US" sz="2000" b="1" dirty="0" smtClean="0">
                <a:latin typeface="宋体" pitchFamily="2" charset="-122"/>
              </a:rPr>
              <a:t>操作系统级机器的功能是什么？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animBg="1"/>
      <p:bldP spid="76" grpId="0" animBg="1"/>
      <p:bldP spid="75" grpId="0" animBg="1"/>
      <p:bldP spid="82" grpId="0" animBg="1"/>
      <p:bldP spid="8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228601" y="1408687"/>
            <a:ext cx="4847455" cy="4111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、系统结构的定义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*经典定义：</a:t>
            </a: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</a:t>
            </a:r>
            <a:r>
              <a:rPr lang="en-US" altLang="zh-CN" sz="2000" b="1" dirty="0" smtClean="0">
                <a:latin typeface="宋体" pitchFamily="2" charset="-122"/>
              </a:rPr>
              <a:t>--</a:t>
            </a:r>
            <a:r>
              <a:rPr lang="en-US" altLang="zh-CN" sz="2000" b="1" dirty="0">
                <a:latin typeface="宋体" pitchFamily="2" charset="-122"/>
              </a:rPr>
              <a:t>Amdahl</a:t>
            </a:r>
            <a:r>
              <a:rPr lang="zh-CN" altLang="en-US" sz="2000" b="1" dirty="0">
                <a:latin typeface="宋体" pitchFamily="2" charset="-122"/>
              </a:rPr>
              <a:t>提出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系统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结构的实质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广义定义：  </a:t>
            </a:r>
            <a:r>
              <a:rPr lang="en-US" altLang="zh-CN" sz="2000" b="1" dirty="0">
                <a:latin typeface="宋体" pitchFamily="2" charset="-122"/>
              </a:rPr>
              <a:t>--</a:t>
            </a:r>
            <a:r>
              <a:rPr lang="en-US" altLang="zh-CN" sz="2000" b="1" dirty="0" err="1">
                <a:latin typeface="宋体" pitchFamily="2" charset="-122"/>
              </a:rPr>
              <a:t>J.L.Hennessy</a:t>
            </a:r>
            <a:r>
              <a:rPr lang="zh-CN" altLang="en-US" sz="2000" b="1" dirty="0" smtClean="0">
                <a:latin typeface="宋体" pitchFamily="2" charset="-122"/>
              </a:rPr>
              <a:t>提出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endParaRPr lang="en-US" altLang="zh-CN" sz="2000" b="1" dirty="0">
              <a:latin typeface="宋体" pitchFamily="2" charset="-122"/>
            </a:endParaRPr>
          </a:p>
          <a:p>
            <a:pPr marL="1524000" indent="-1524000">
              <a:lnSpc>
                <a:spcPct val="90000"/>
              </a:lnSpc>
            </a:pPr>
            <a:endParaRPr lang="en-US" altLang="zh-CN" sz="18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marL="1524000" indent="-1524000"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理由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3DEFE-77DD-4D3D-AD3F-1B70FE71A05F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28600" y="447055"/>
            <a:ext cx="8686800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zh-CN" altLang="en-US" b="1" dirty="0" smtClean="0">
                <a:solidFill>
                  <a:srgbClr val="FF3300"/>
                </a:solidFill>
                <a:ea typeface="黑体" pitchFamily="2" charset="-122"/>
              </a:rPr>
              <a:t>二、</a:t>
            </a:r>
            <a:r>
              <a:rPr lang="zh-CN" altLang="en-US" b="1" dirty="0">
                <a:solidFill>
                  <a:srgbClr val="FF3300"/>
                </a:solidFill>
                <a:ea typeface="黑体" pitchFamily="2" charset="-122"/>
              </a:rPr>
              <a:t>计算机系统</a:t>
            </a:r>
            <a:r>
              <a:rPr lang="zh-CN" altLang="en-US" b="1" dirty="0" smtClean="0">
                <a:solidFill>
                  <a:srgbClr val="FF3300"/>
                </a:solidFill>
                <a:ea typeface="黑体" pitchFamily="2" charset="-122"/>
              </a:rPr>
              <a:t>结构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latin typeface="+mn-lt"/>
              </a:rPr>
              <a:t>Computer Architecture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r>
              <a:rPr lang="zh-CN" altLang="en-US" b="1" dirty="0" smtClean="0">
                <a:solidFill>
                  <a:srgbClr val="FF3300"/>
                </a:solidFill>
                <a:ea typeface="黑体" pitchFamily="2" charset="-122"/>
              </a:rPr>
              <a:t>的</a:t>
            </a:r>
            <a:r>
              <a:rPr lang="zh-CN" altLang="en-US" b="1" dirty="0">
                <a:solidFill>
                  <a:srgbClr val="FF3300"/>
                </a:solidFill>
                <a:ea typeface="黑体" pitchFamily="2" charset="-122"/>
              </a:rPr>
              <a:t>定义</a:t>
            </a:r>
            <a:endParaRPr lang="zh-CN" altLang="en-US" dirty="0"/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228601" y="2323135"/>
            <a:ext cx="8686800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 b="1" dirty="0" smtClean="0">
                <a:solidFill>
                  <a:srgbClr val="800080"/>
                </a:solidFill>
                <a:latin typeface="宋体" pitchFamily="2" charset="-122"/>
              </a:rPr>
              <a:t>     </a:t>
            </a:r>
            <a:r>
              <a:rPr lang="zh-CN" altLang="en-US" b="1" u="sng" dirty="0" smtClean="0">
                <a:solidFill>
                  <a:srgbClr val="800080"/>
                </a:solidFill>
                <a:latin typeface="宋体" pitchFamily="2" charset="-122"/>
              </a:rPr>
              <a:t>传统级机器</a:t>
            </a:r>
            <a:r>
              <a:rPr lang="en-US" altLang="zh-CN" sz="2000" b="1" u="sng" dirty="0">
                <a:solidFill>
                  <a:srgbClr val="800080"/>
                </a:solidFill>
                <a:latin typeface="宋体" pitchFamily="2" charset="-122"/>
              </a:rPr>
              <a:t>(</a:t>
            </a:r>
            <a:r>
              <a:rPr lang="zh-CN" altLang="en-US" sz="2000" b="1" u="sng" dirty="0">
                <a:solidFill>
                  <a:srgbClr val="800080"/>
                </a:solidFill>
                <a:latin typeface="宋体" pitchFamily="2" charset="-122"/>
              </a:rPr>
              <a:t>机器语言</a:t>
            </a:r>
            <a:r>
              <a:rPr lang="en-US" altLang="zh-CN" sz="2000" b="1" u="sng" dirty="0">
                <a:solidFill>
                  <a:srgbClr val="800080"/>
                </a:solidFill>
                <a:latin typeface="宋体" pitchFamily="2" charset="-122"/>
              </a:rPr>
              <a:t>)</a:t>
            </a:r>
            <a:r>
              <a:rPr lang="zh-CN" altLang="en-US" b="1" u="sng" dirty="0" smtClean="0">
                <a:solidFill>
                  <a:srgbClr val="800080"/>
                </a:solidFill>
                <a:latin typeface="宋体" pitchFamily="2" charset="-122"/>
              </a:rPr>
              <a:t>程序员</a:t>
            </a:r>
            <a:r>
              <a:rPr lang="zh-CN" altLang="en-US" b="1" dirty="0" smtClean="0">
                <a:latin typeface="宋体" pitchFamily="2" charset="-122"/>
              </a:rPr>
              <a:t>所</a:t>
            </a:r>
            <a:r>
              <a:rPr lang="zh-CN" altLang="en-US" b="1" dirty="0">
                <a:latin typeface="宋体" pitchFamily="2" charset="-122"/>
              </a:rPr>
              <a:t>看到的</a:t>
            </a:r>
            <a:r>
              <a:rPr lang="zh-CN" altLang="en-US" b="1" dirty="0" smtClean="0">
                <a:latin typeface="宋体" pitchFamily="2" charset="-122"/>
              </a:rPr>
              <a:t>计算机属性，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</a:t>
            </a:r>
            <a:r>
              <a:rPr lang="zh-CN" altLang="en-US" b="1" dirty="0" smtClean="0">
                <a:latin typeface="宋体" pitchFamily="2" charset="-122"/>
              </a:rPr>
              <a:t>包括概念性结构和功能特性         </a:t>
            </a:r>
            <a:r>
              <a:rPr lang="zh-CN" altLang="en-US" sz="1800" b="1" dirty="0" smtClean="0">
                <a:latin typeface="宋体" pitchFamily="2" charset="-122"/>
              </a:rPr>
              <a:t>←即指令集结构及其特性</a:t>
            </a:r>
            <a:endParaRPr lang="en-US" altLang="zh-CN" sz="18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b="1" dirty="0" smtClean="0">
                <a:latin typeface="宋体" pitchFamily="2" charset="-122"/>
              </a:rPr>
              <a:t>                     确定</a:t>
            </a:r>
            <a:r>
              <a:rPr lang="zh-CN" altLang="en-US" b="1" dirty="0">
                <a:latin typeface="宋体" pitchFamily="2" charset="-122"/>
              </a:rPr>
              <a:t>软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硬件的交界面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51519" y="4220343"/>
            <a:ext cx="7776865" cy="2011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524000" indent="-1524000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包含</a:t>
            </a:r>
            <a:r>
              <a:rPr lang="zh-CN" altLang="en-US" b="1" u="sng" dirty="0" smtClean="0">
                <a:latin typeface="宋体" pitchFamily="2" charset="-122"/>
              </a:rPr>
              <a:t>指令集结构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zh-CN" altLang="en-US" b="1" u="sng" dirty="0" smtClean="0">
                <a:latin typeface="宋体" pitchFamily="2" charset="-122"/>
              </a:rPr>
              <a:t>组织</a:t>
            </a:r>
            <a:r>
              <a:rPr lang="zh-CN" altLang="en-US" b="1" dirty="0" smtClean="0">
                <a:latin typeface="宋体" pitchFamily="2" charset="-122"/>
              </a:rPr>
              <a:t>及</a:t>
            </a:r>
            <a:r>
              <a:rPr lang="zh-CN" altLang="en-US" b="1" u="sng" dirty="0" smtClean="0">
                <a:latin typeface="宋体" pitchFamily="2" charset="-122"/>
              </a:rPr>
              <a:t>硬件</a:t>
            </a:r>
            <a:r>
              <a:rPr lang="zh-CN" altLang="en-US" b="1" dirty="0" smtClean="0">
                <a:latin typeface="宋体" pitchFamily="2" charset="-122"/>
              </a:rPr>
              <a:t>      </a:t>
            </a:r>
            <a:endParaRPr lang="en-US" altLang="zh-CN" b="1" dirty="0" smtClean="0">
              <a:latin typeface="宋体" pitchFamily="2" charset="-122"/>
            </a:endParaRPr>
          </a:p>
          <a:p>
            <a:pPr marL="1524000" indent="-1524000">
              <a:lnSpc>
                <a:spcPct val="90000"/>
              </a:lnSpc>
            </a:pPr>
            <a:r>
              <a:rPr lang="en-US" altLang="zh-CN" sz="1800" b="1" dirty="0" smtClean="0">
                <a:latin typeface="宋体" pitchFamily="2" charset="-122"/>
              </a:rPr>
              <a:t>               (</a:t>
            </a:r>
            <a:r>
              <a:rPr lang="zh-CN" altLang="en-US" sz="1800" b="1" dirty="0" smtClean="0">
                <a:latin typeface="宋体" pitchFamily="2" charset="-122"/>
              </a:rPr>
              <a:t>经典</a:t>
            </a:r>
            <a:r>
              <a:rPr lang="en-US" altLang="zh-CN" sz="1800" b="1" dirty="0" smtClean="0">
                <a:latin typeface="宋体" pitchFamily="2" charset="-122"/>
              </a:rPr>
              <a:t>CA)  (</a:t>
            </a:r>
            <a:r>
              <a:rPr lang="zh-CN" altLang="en-US" sz="1800" b="1" dirty="0" smtClean="0">
                <a:latin typeface="宋体" pitchFamily="2" charset="-122"/>
              </a:rPr>
              <a:t>微</a:t>
            </a:r>
            <a:r>
              <a:rPr lang="en-US" altLang="zh-CN" sz="1800" b="1" dirty="0" smtClean="0">
                <a:latin typeface="宋体" pitchFamily="2" charset="-122"/>
              </a:rPr>
              <a:t>CA/</a:t>
            </a:r>
            <a:r>
              <a:rPr lang="zh-CN" altLang="en-US" sz="1800" b="1" dirty="0" smtClean="0">
                <a:latin typeface="宋体" pitchFamily="2" charset="-122"/>
              </a:rPr>
              <a:t>宏</a:t>
            </a:r>
            <a:r>
              <a:rPr lang="en-US" altLang="zh-CN" sz="1800" b="1" dirty="0" smtClean="0">
                <a:latin typeface="宋体" pitchFamily="2" charset="-122"/>
              </a:rPr>
              <a:t>CA) (</a:t>
            </a:r>
            <a:r>
              <a:rPr lang="zh-CN" altLang="en-US" sz="1800" b="1" dirty="0" smtClean="0">
                <a:latin typeface="宋体" pitchFamily="2" charset="-122"/>
              </a:rPr>
              <a:t>实现</a:t>
            </a:r>
            <a:r>
              <a:rPr lang="en-US" altLang="zh-CN" sz="1800" b="1" dirty="0" smtClean="0">
                <a:latin typeface="宋体" pitchFamily="2" charset="-122"/>
              </a:rPr>
              <a:t>)          </a:t>
            </a:r>
            <a:endParaRPr lang="en-US" altLang="zh-CN" sz="1800" dirty="0" smtClean="0">
              <a:latin typeface="宋体" pitchFamily="2" charset="-122"/>
            </a:endParaRPr>
          </a:p>
          <a:p>
            <a:pPr marL="1524000" indent="-1524000">
              <a:spcBef>
                <a:spcPts val="500"/>
              </a:spcBef>
            </a:pPr>
            <a:r>
              <a:rPr lang="zh-CN" altLang="en-US" b="1" dirty="0" smtClean="0">
                <a:latin typeface="宋体" pitchFamily="2" charset="-122"/>
              </a:rPr>
              <a:t>           ①</a:t>
            </a:r>
            <a:r>
              <a:rPr lang="en-US" altLang="zh-CN" b="1" u="sng" dirty="0" smtClean="0">
                <a:latin typeface="宋体" pitchFamily="2" charset="-122"/>
              </a:rPr>
              <a:t>CA</a:t>
            </a:r>
            <a:r>
              <a:rPr lang="zh-CN" altLang="en-US" b="1" u="sng" dirty="0" smtClean="0">
                <a:latin typeface="宋体" pitchFamily="2" charset="-122"/>
              </a:rPr>
              <a:t>设计者</a:t>
            </a:r>
            <a:r>
              <a:rPr lang="zh-CN" altLang="en-US" b="1" dirty="0" smtClean="0">
                <a:solidFill>
                  <a:srgbClr val="800080"/>
                </a:solidFill>
                <a:latin typeface="宋体" pitchFamily="2" charset="-122"/>
              </a:rPr>
              <a:t>关注</a:t>
            </a:r>
            <a:r>
              <a:rPr lang="zh-CN" altLang="en-US" b="1" dirty="0" smtClean="0">
                <a:latin typeface="宋体" pitchFamily="2" charset="-122"/>
              </a:rPr>
              <a:t>计算机的</a:t>
            </a:r>
            <a:r>
              <a:rPr lang="zh-CN" altLang="en-US" b="1" u="sng" dirty="0" smtClean="0">
                <a:latin typeface="宋体" pitchFamily="2" charset="-122"/>
              </a:rPr>
              <a:t>性能与成本</a:t>
            </a:r>
            <a:endParaRPr lang="en-US" altLang="zh-CN" b="1" dirty="0" smtClean="0">
              <a:latin typeface="宋体" pitchFamily="2" charset="-122"/>
            </a:endParaRPr>
          </a:p>
          <a:p>
            <a:pPr marL="1524000" indent="-1524000">
              <a:spcBef>
                <a:spcPts val="500"/>
              </a:spcBef>
            </a:pPr>
            <a:r>
              <a:rPr lang="en-US" altLang="zh-CN" b="1" dirty="0" smtClean="0">
                <a:latin typeface="宋体" pitchFamily="2" charset="-122"/>
              </a:rPr>
              <a:t>           </a:t>
            </a:r>
            <a:r>
              <a:rPr lang="zh-CN" altLang="en-US" b="1" dirty="0" smtClean="0">
                <a:latin typeface="宋体" pitchFamily="2" charset="-122"/>
              </a:rPr>
              <a:t>②</a:t>
            </a:r>
            <a:r>
              <a:rPr lang="zh-CN" altLang="en-US" b="1" u="sng" dirty="0" smtClean="0">
                <a:latin typeface="宋体" pitchFamily="2" charset="-122"/>
              </a:rPr>
              <a:t>性能与成本</a:t>
            </a:r>
            <a:r>
              <a:rPr lang="zh-CN" altLang="en-US" b="1" dirty="0" smtClean="0">
                <a:solidFill>
                  <a:srgbClr val="800080"/>
                </a:solidFill>
                <a:latin typeface="宋体" pitchFamily="2" charset="-122"/>
              </a:rPr>
              <a:t>涉及</a:t>
            </a:r>
            <a:r>
              <a:rPr lang="zh-CN" altLang="en-US" b="1" dirty="0" smtClean="0">
                <a:latin typeface="宋体" pitchFamily="2" charset="-122"/>
              </a:rPr>
              <a:t>计算机的</a:t>
            </a:r>
            <a:r>
              <a:rPr lang="zh-CN" altLang="en-US" b="1" u="sng" dirty="0" smtClean="0">
                <a:latin typeface="宋体" pitchFamily="2" charset="-122"/>
              </a:rPr>
              <a:t>组成及实现</a:t>
            </a:r>
            <a:endParaRPr lang="en-US" altLang="zh-CN" b="1" u="sng" dirty="0" smtClean="0">
              <a:latin typeface="宋体" pitchFamily="2" charset="-122"/>
            </a:endParaRPr>
          </a:p>
          <a:p>
            <a:pPr marL="1524000" indent="-1524000">
              <a:spcBef>
                <a:spcPts val="500"/>
              </a:spcBef>
            </a:pPr>
            <a:r>
              <a:rPr lang="en-US" altLang="zh-CN" sz="1800" b="1" dirty="0" smtClean="0">
                <a:latin typeface="宋体" pitchFamily="2" charset="-122"/>
              </a:rPr>
              <a:t>                </a:t>
            </a:r>
            <a:r>
              <a:rPr lang="zh-CN" altLang="en-US" sz="1800" b="1" dirty="0" smtClean="0">
                <a:latin typeface="宋体" pitchFamily="2" charset="-122"/>
              </a:rPr>
              <a:t>如执行方式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串行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流水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sz="1800" b="1" dirty="0" smtClean="0">
                <a:latin typeface="宋体" pitchFamily="2" charset="-122"/>
              </a:rPr>
              <a:t>、</a:t>
            </a:r>
            <a:r>
              <a:rPr lang="en-US" altLang="zh-CN" sz="1800" b="1" dirty="0" smtClean="0">
                <a:latin typeface="宋体" pitchFamily="2" charset="-122"/>
              </a:rPr>
              <a:t>MEM</a:t>
            </a:r>
            <a:r>
              <a:rPr lang="zh-CN" altLang="en-US" sz="1800" b="1" dirty="0" smtClean="0">
                <a:latin typeface="宋体" pitchFamily="2" charset="-122"/>
              </a:rPr>
              <a:t>结构、总线结构、主频等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8" name="Text Box 20"/>
          <p:cNvSpPr txBox="1">
            <a:spLocks noChangeArrowheads="1"/>
          </p:cNvSpPr>
          <p:nvPr/>
        </p:nvSpPr>
        <p:spPr bwMode="auto">
          <a:xfrm>
            <a:off x="205680" y="969258"/>
            <a:ext cx="8686800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524000" indent="-1524000">
              <a:lnSpc>
                <a:spcPct val="125000"/>
              </a:lnSpc>
            </a:pP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计算机设计者的任务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 smtClean="0">
                <a:latin typeface="宋体" pitchFamily="2" charset="-122"/>
              </a:rPr>
              <a:t>指令集设计，功能组织、逻辑设计与实现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9" name="AutoShape 30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7380312" y="5085184"/>
            <a:ext cx="1656184" cy="651269"/>
            <a:chOff x="7380312" y="5085184"/>
            <a:chExt cx="1656184" cy="651269"/>
          </a:xfrm>
        </p:grpSpPr>
        <p:sp>
          <p:nvSpPr>
            <p:cNvPr id="6" name="右大括号 5"/>
            <p:cNvSpPr/>
            <p:nvPr/>
          </p:nvSpPr>
          <p:spPr bwMode="auto">
            <a:xfrm>
              <a:off x="7380312" y="5085184"/>
              <a:ext cx="144016" cy="651269"/>
            </a:xfrm>
            <a:prstGeom prst="rightBrace">
              <a:avLst/>
            </a:prstGeom>
            <a:noFill/>
            <a:ln w="158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7524328" y="5085185"/>
              <a:ext cx="1512168" cy="651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 anchor="ctr" anchorCtr="0">
              <a:noAutofit/>
            </a:bodyPr>
            <a:lstStyle/>
            <a:p>
              <a:pPr algn="ctr"/>
              <a:r>
                <a:rPr lang="en-US" altLang="zh-CN" sz="1800" b="1" dirty="0" smtClean="0">
                  <a:solidFill>
                    <a:srgbClr val="0070C0"/>
                  </a:solidFill>
                  <a:latin typeface="+mn-ea"/>
                  <a:ea typeface="+mn-ea"/>
                </a:rPr>
                <a:t>CA</a:t>
              </a:r>
              <a:r>
                <a:rPr lang="zh-CN" altLang="en-US" sz="1800" b="1" dirty="0" smtClean="0">
                  <a:solidFill>
                    <a:srgbClr val="0070C0"/>
                  </a:solidFill>
                  <a:latin typeface="+mn-ea"/>
                  <a:ea typeface="+mn-ea"/>
                </a:rPr>
                <a:t>设计者</a:t>
              </a:r>
              <a:r>
                <a:rPr lang="zh-CN" altLang="en-US" sz="1800" b="1" dirty="0" smtClean="0">
                  <a:latin typeface="+mn-ea"/>
                  <a:ea typeface="+mn-ea"/>
                </a:rPr>
                <a:t>就是</a:t>
              </a:r>
              <a:r>
                <a:rPr lang="zh-CN" altLang="en-US" sz="1800" b="1" dirty="0" smtClean="0">
                  <a:solidFill>
                    <a:srgbClr val="FF3399"/>
                  </a:solidFill>
                  <a:latin typeface="+mn-ea"/>
                  <a:ea typeface="+mn-ea"/>
                </a:rPr>
                <a:t>计算机设计者</a:t>
              </a:r>
              <a:endParaRPr lang="zh-CN" altLang="en-US" sz="1800" b="1" dirty="0">
                <a:solidFill>
                  <a:srgbClr val="FF3399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291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732240" y="2564904"/>
            <a:ext cx="2091614" cy="252000"/>
            <a:chOff x="5436096" y="6633384"/>
            <a:chExt cx="2091614" cy="252000"/>
          </a:xfrm>
        </p:grpSpPr>
        <p:sp>
          <p:nvSpPr>
            <p:cNvPr id="49" name="Text Box 50"/>
            <p:cNvSpPr txBox="1">
              <a:spLocks noChangeArrowheads="1"/>
            </p:cNvSpPr>
            <p:nvPr/>
          </p:nvSpPr>
          <p:spPr bwMode="auto">
            <a:xfrm>
              <a:off x="5436096" y="6633384"/>
              <a:ext cx="616122" cy="2520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OP</a:t>
              </a:r>
              <a:r>
                <a:rPr lang="en-US" altLang="zh-CN" sz="1800" b="1" baseline="-18000" dirty="0" err="1" smtClean="0">
                  <a:latin typeface="宋体" pitchFamily="2" charset="-122"/>
                </a:rPr>
                <a:t>i</a:t>
              </a:r>
              <a:endParaRPr lang="en-US" altLang="zh-CN" sz="1800" b="1" baseline="-18000" dirty="0">
                <a:latin typeface="宋体" pitchFamily="2" charset="-122"/>
              </a:endParaRPr>
            </a:p>
          </p:txBody>
        </p:sp>
        <p:sp>
          <p:nvSpPr>
            <p:cNvPr id="50" name="Text Box 51"/>
            <p:cNvSpPr txBox="1">
              <a:spLocks noChangeArrowheads="1"/>
            </p:cNvSpPr>
            <p:nvPr/>
          </p:nvSpPr>
          <p:spPr bwMode="auto">
            <a:xfrm>
              <a:off x="6051476" y="6633384"/>
              <a:ext cx="608756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F</a:t>
              </a:r>
              <a:r>
                <a:rPr lang="en-US" altLang="zh-CN" sz="1800" b="1" baseline="-18000" dirty="0" smtClean="0">
                  <a:latin typeface="宋体" pitchFamily="2" charset="-122"/>
                </a:rPr>
                <a:t>1</a:t>
              </a:r>
              <a:r>
                <a:rPr lang="en-US" altLang="zh-CN" sz="1800" b="1" dirty="0" smtClean="0">
                  <a:latin typeface="宋体" pitchFamily="2" charset="-122"/>
                </a:rPr>
                <a:t> A</a:t>
              </a:r>
              <a:r>
                <a:rPr lang="en-US" altLang="zh-CN" sz="1800" b="1" baseline="-18000" dirty="0" smtClean="0">
                  <a:latin typeface="宋体" pitchFamily="2" charset="-122"/>
                </a:rPr>
                <a:t>1</a:t>
              </a:r>
              <a:endParaRPr lang="en-US" altLang="zh-CN" sz="1800" b="1" baseline="-18000" dirty="0">
                <a:latin typeface="宋体" pitchFamily="2" charset="-122"/>
              </a:endParaRPr>
            </a:p>
          </p:txBody>
        </p:sp>
        <p:sp>
          <p:nvSpPr>
            <p:cNvPr id="52" name="Text Box 51"/>
            <p:cNvSpPr txBox="1">
              <a:spLocks noChangeArrowheads="1"/>
            </p:cNvSpPr>
            <p:nvPr/>
          </p:nvSpPr>
          <p:spPr bwMode="auto">
            <a:xfrm>
              <a:off x="6660232" y="6633384"/>
              <a:ext cx="867478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F</a:t>
              </a:r>
              <a:r>
                <a:rPr lang="en-US" altLang="zh-CN" sz="1800" b="1" baseline="-18000" dirty="0" smtClean="0">
                  <a:latin typeface="宋体" pitchFamily="2" charset="-122"/>
                </a:rPr>
                <a:t>2</a:t>
              </a:r>
              <a:r>
                <a:rPr lang="en-US" altLang="zh-CN" sz="1800" b="1" dirty="0" smtClean="0">
                  <a:latin typeface="宋体" pitchFamily="2" charset="-122"/>
                </a:rPr>
                <a:t>  A</a:t>
              </a:r>
              <a:r>
                <a:rPr lang="en-US" altLang="zh-CN" sz="1800" b="1" baseline="-18000" dirty="0" smtClean="0">
                  <a:latin typeface="宋体" pitchFamily="2" charset="-122"/>
                </a:rPr>
                <a:t>2</a:t>
              </a:r>
              <a:endParaRPr lang="en-US" altLang="zh-CN" sz="1800" b="1" baseline="-18000" dirty="0">
                <a:latin typeface="宋体" pitchFamily="2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 bwMode="auto">
            <a:xfrm>
              <a:off x="6300192" y="6633384"/>
              <a:ext cx="0" cy="25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直接连接符 73"/>
            <p:cNvCxnSpPr/>
            <p:nvPr/>
          </p:nvCxnSpPr>
          <p:spPr bwMode="auto">
            <a:xfrm>
              <a:off x="6948264" y="6633384"/>
              <a:ext cx="0" cy="25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3DEFE-77DD-4D3D-AD3F-1B70FE71A05F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sp>
        <p:nvSpPr>
          <p:cNvPr id="26" name="左大括号 25"/>
          <p:cNvSpPr/>
          <p:nvPr/>
        </p:nvSpPr>
        <p:spPr bwMode="auto">
          <a:xfrm>
            <a:off x="755576" y="3116212"/>
            <a:ext cx="143472" cy="1296144"/>
          </a:xfrm>
          <a:prstGeom prst="leftBrace">
            <a:avLst>
              <a:gd name="adj1" fmla="val 34889"/>
              <a:gd name="adj2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179513" y="2959560"/>
            <a:ext cx="3096344" cy="3565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数据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表示</a:t>
            </a:r>
            <a:r>
              <a:rPr lang="en-US" altLang="zh-CN" sz="2200" b="1" dirty="0" smtClean="0">
                <a:solidFill>
                  <a:schemeClr val="accent2"/>
                </a:solidFill>
                <a:latin typeface="Times New Roman"/>
              </a:rPr>
              <a:t>—</a:t>
            </a:r>
            <a:endParaRPr lang="zh-CN" altLang="en-US" sz="2200" b="1" dirty="0"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寻址方式</a:t>
            </a:r>
            <a:r>
              <a:rPr lang="en-US" altLang="zh-CN" sz="2200" b="1" dirty="0" smtClean="0">
                <a:solidFill>
                  <a:schemeClr val="accent2"/>
                </a:solidFill>
                <a:latin typeface="Times New Roman"/>
              </a:rPr>
              <a:t>—</a:t>
            </a:r>
            <a:endParaRPr lang="zh-CN" altLang="en-US" sz="2200" b="1" dirty="0"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寄存器定义</a:t>
            </a:r>
            <a:r>
              <a:rPr lang="en-US" altLang="zh-CN" sz="2200" b="1" dirty="0" smtClean="0">
                <a:solidFill>
                  <a:schemeClr val="accent2"/>
                </a:solidFill>
                <a:latin typeface="Times New Roman"/>
              </a:rPr>
              <a:t>—</a:t>
            </a:r>
            <a:endParaRPr lang="zh-CN" altLang="en-US" sz="2200" b="1" dirty="0"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指令系统</a:t>
            </a:r>
            <a:r>
              <a:rPr lang="en-US" altLang="zh-CN" sz="2200" b="1" dirty="0" smtClean="0">
                <a:solidFill>
                  <a:schemeClr val="accent2"/>
                </a:solidFill>
                <a:latin typeface="Times New Roman"/>
              </a:rPr>
              <a:t>—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存储系统</a:t>
            </a:r>
            <a:r>
              <a:rPr lang="en-US" altLang="zh-CN" sz="2200" b="1" dirty="0" smtClean="0">
                <a:solidFill>
                  <a:schemeClr val="accent2"/>
                </a:solidFill>
                <a:latin typeface="Times New Roman"/>
              </a:rPr>
              <a:t>—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en-US" altLang="zh-CN" sz="2200" b="1" spc="210" dirty="0">
                <a:solidFill>
                  <a:schemeClr val="accent2"/>
                </a:solidFill>
                <a:latin typeface="宋体" pitchFamily="2" charset="-122"/>
              </a:rPr>
              <a:t>I/O</a:t>
            </a:r>
            <a:r>
              <a:rPr lang="zh-CN" altLang="en-US" sz="2200" b="1" spc="210" dirty="0">
                <a:solidFill>
                  <a:schemeClr val="accent2"/>
                </a:solidFill>
                <a:latin typeface="宋体" pitchFamily="2" charset="-122"/>
              </a:rPr>
              <a:t>结构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spc="-30" dirty="0"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中断系统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机器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工作状态</a:t>
            </a:r>
            <a:r>
              <a:rPr lang="en-US" altLang="zh-CN" sz="2200" b="1" dirty="0" smtClean="0">
                <a:solidFill>
                  <a:schemeClr val="accent2"/>
                </a:solidFill>
                <a:latin typeface="Times New Roman"/>
              </a:rPr>
              <a:t>—</a:t>
            </a:r>
            <a:endParaRPr lang="zh-CN" altLang="en-US" sz="2200" b="1" dirty="0"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信息保护</a:t>
            </a:r>
            <a:r>
              <a:rPr lang="en-US" altLang="zh-CN" sz="2200" b="1" dirty="0" smtClean="0">
                <a:solidFill>
                  <a:schemeClr val="accent2"/>
                </a:solidFill>
                <a:latin typeface="Times New Roman"/>
              </a:rPr>
              <a:t>—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2411760" y="2959560"/>
            <a:ext cx="6480720" cy="3565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2200" b="1" dirty="0" smtClean="0">
                <a:latin typeface="宋体" pitchFamily="2" charset="-122"/>
              </a:rPr>
              <a:t>硬件</a:t>
            </a:r>
            <a:r>
              <a:rPr lang="zh-CN" altLang="en-US" sz="2200" b="1" dirty="0">
                <a:latin typeface="宋体" pitchFamily="2" charset="-122"/>
              </a:rPr>
              <a:t>能直接识别和处理的</a:t>
            </a:r>
            <a:r>
              <a:rPr lang="zh-CN" altLang="en-US" sz="2200" b="1" dirty="0" smtClean="0">
                <a:latin typeface="宋体" pitchFamily="2" charset="-122"/>
              </a:rPr>
              <a:t>数据类型</a:t>
            </a:r>
            <a:endParaRPr lang="zh-CN" altLang="en-US" sz="2200" b="1" dirty="0"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zh-CN" altLang="en-US" sz="2200" b="1" dirty="0" smtClean="0">
                <a:latin typeface="宋体" pitchFamily="2" charset="-122"/>
              </a:rPr>
              <a:t>最小</a:t>
            </a:r>
            <a:r>
              <a:rPr lang="zh-CN" altLang="en-US" sz="2200" b="1" dirty="0">
                <a:latin typeface="宋体" pitchFamily="2" charset="-122"/>
              </a:rPr>
              <a:t>寻址单元、</a:t>
            </a:r>
            <a:r>
              <a:rPr lang="zh-CN" altLang="en-US" sz="2200" b="1" dirty="0" smtClean="0">
                <a:latin typeface="宋体" pitchFamily="2" charset="-122"/>
              </a:rPr>
              <a:t>寻址种类</a:t>
            </a:r>
            <a:r>
              <a:rPr lang="zh-CN" altLang="en-US" sz="2200" b="1" dirty="0">
                <a:latin typeface="宋体" pitchFamily="2" charset="-122"/>
              </a:rPr>
              <a:t>及</a:t>
            </a:r>
            <a:r>
              <a:rPr lang="zh-CN" altLang="en-US" sz="2200" b="1" dirty="0" smtClean="0">
                <a:latin typeface="宋体" pitchFamily="2" charset="-122"/>
              </a:rPr>
              <a:t>地址计算规则</a:t>
            </a:r>
            <a:endParaRPr lang="zh-CN" altLang="en-US" sz="2200" b="1" dirty="0"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zh-CN" altLang="en-US" sz="2200" b="1" dirty="0" smtClean="0">
                <a:latin typeface="宋体" pitchFamily="2" charset="-122"/>
              </a:rPr>
              <a:t>  寄存器的种类、数量和使用方式</a:t>
            </a:r>
            <a:endParaRPr lang="zh-CN" altLang="en-US" sz="2200" b="1" dirty="0"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zh-CN" altLang="en-US" sz="2200" b="1" dirty="0" smtClean="0">
                <a:latin typeface="宋体" pitchFamily="2" charset="-122"/>
              </a:rPr>
              <a:t>机器指令的功能、格式、排序方式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zh-CN" altLang="en-US" sz="2200" b="1" dirty="0" smtClean="0">
                <a:latin typeface="宋体" pitchFamily="2" charset="-122"/>
              </a:rPr>
              <a:t>主存</a:t>
            </a:r>
            <a:r>
              <a:rPr lang="zh-CN" altLang="en-US" sz="2200" b="1" dirty="0">
                <a:latin typeface="宋体" pitchFamily="2" charset="-122"/>
              </a:rPr>
              <a:t>的编址单位、可寻址空间，层次结构等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zh-CN" altLang="en-US" sz="2200" b="1" spc="-30" dirty="0" smtClean="0">
                <a:latin typeface="宋体" pitchFamily="2" charset="-122"/>
              </a:rPr>
              <a:t>外设</a:t>
            </a:r>
            <a:r>
              <a:rPr lang="zh-CN" altLang="en-US" sz="2200" b="1" spc="-30" dirty="0">
                <a:latin typeface="宋体" pitchFamily="2" charset="-122"/>
              </a:rPr>
              <a:t>的连接、数据</a:t>
            </a:r>
            <a:r>
              <a:rPr lang="zh-CN" altLang="en-US" sz="2200" b="1" spc="-30" dirty="0" smtClean="0">
                <a:latin typeface="宋体" pitchFamily="2" charset="-122"/>
              </a:rPr>
              <a:t>传送，</a:t>
            </a:r>
            <a:r>
              <a:rPr lang="en-US" altLang="zh-CN" sz="2200" b="1" spc="-30" dirty="0">
                <a:latin typeface="宋体" pitchFamily="2" charset="-122"/>
              </a:rPr>
              <a:t>I/O</a:t>
            </a:r>
            <a:r>
              <a:rPr lang="zh-CN" altLang="en-US" sz="2200" b="1" spc="-30" dirty="0">
                <a:latin typeface="宋体" pitchFamily="2" charset="-122"/>
              </a:rPr>
              <a:t>操作及状态表示等</a:t>
            </a:r>
            <a:endParaRPr lang="en-US" altLang="zh-CN" sz="2200" b="1" spc="-30" dirty="0"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zh-CN" altLang="en-US" sz="2200" b="1" dirty="0" smtClean="0">
                <a:latin typeface="宋体" pitchFamily="2" charset="-122"/>
              </a:rPr>
              <a:t>中断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含异常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sz="2200" b="1" dirty="0" smtClean="0">
                <a:latin typeface="宋体" pitchFamily="2" charset="-122"/>
              </a:rPr>
              <a:t>的类型</a:t>
            </a:r>
            <a:r>
              <a:rPr lang="zh-CN" altLang="en-US" sz="2200" b="1" dirty="0">
                <a:latin typeface="宋体" pitchFamily="2" charset="-122"/>
              </a:rPr>
              <a:t>、中断</a:t>
            </a:r>
            <a:r>
              <a:rPr lang="zh-CN" altLang="en-US" sz="2200" b="1" dirty="0" smtClean="0">
                <a:latin typeface="宋体" pitchFamily="2" charset="-122"/>
              </a:rPr>
              <a:t>响应的功能等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zh-CN" altLang="en-US" sz="2200" b="1" dirty="0" smtClean="0">
                <a:latin typeface="宋体" pitchFamily="2" charset="-122"/>
              </a:rPr>
              <a:t>    系统</a:t>
            </a:r>
            <a:r>
              <a:rPr lang="zh-CN" altLang="en-US" sz="2200" b="1" dirty="0">
                <a:latin typeface="宋体" pitchFamily="2" charset="-122"/>
              </a:rPr>
              <a:t>态</a:t>
            </a:r>
            <a:r>
              <a:rPr lang="en-US" altLang="zh-CN" sz="2200" b="1" dirty="0">
                <a:latin typeface="宋体" pitchFamily="2" charset="-122"/>
              </a:rPr>
              <a:t>/</a:t>
            </a:r>
            <a:r>
              <a:rPr lang="zh-CN" altLang="en-US" sz="2200" b="1" dirty="0">
                <a:latin typeface="宋体" pitchFamily="2" charset="-122"/>
              </a:rPr>
              <a:t>用户态的定义与切换</a:t>
            </a:r>
          </a:p>
          <a:p>
            <a:pPr>
              <a:lnSpc>
                <a:spcPct val="114000"/>
              </a:lnSpc>
            </a:pPr>
            <a:r>
              <a:rPr lang="zh-CN" altLang="en-US" sz="2200" b="1" dirty="0" smtClean="0">
                <a:latin typeface="宋体" pitchFamily="2" charset="-122"/>
              </a:rPr>
              <a:t>保护</a:t>
            </a:r>
            <a:r>
              <a:rPr lang="zh-CN" altLang="en-US" sz="2200" b="1" dirty="0">
                <a:latin typeface="宋体" pitchFamily="2" charset="-122"/>
              </a:rPr>
              <a:t>方式、保护机构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28600" y="438907"/>
            <a:ext cx="8686800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、系统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结构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的研究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内容</a:t>
            </a:r>
            <a:endParaRPr lang="zh-CN" altLang="en-US" b="1" dirty="0">
              <a:solidFill>
                <a:srgbClr val="CC3300"/>
              </a:solidFill>
              <a:latin typeface="宋体" pitchFamily="2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395536" y="955972"/>
            <a:ext cx="6556301" cy="1944216"/>
            <a:chOff x="1259632" y="908720"/>
            <a:chExt cx="6556301" cy="1944216"/>
          </a:xfrm>
        </p:grpSpPr>
        <p:sp>
          <p:nvSpPr>
            <p:cNvPr id="29" name="AutoShape 116"/>
            <p:cNvSpPr>
              <a:spLocks noChangeArrowheads="1"/>
            </p:cNvSpPr>
            <p:nvPr/>
          </p:nvSpPr>
          <p:spPr bwMode="auto">
            <a:xfrm>
              <a:off x="4818760" y="2347540"/>
              <a:ext cx="288925" cy="216694"/>
            </a:xfrm>
            <a:prstGeom prst="downArrow">
              <a:avLst>
                <a:gd name="adj1" fmla="val 50000"/>
                <a:gd name="adj2" fmla="val 37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1" name="Text Box 18"/>
            <p:cNvSpPr txBox="1">
              <a:spLocks noChangeArrowheads="1"/>
            </p:cNvSpPr>
            <p:nvPr/>
          </p:nvSpPr>
          <p:spPr bwMode="auto">
            <a:xfrm>
              <a:off x="2574520" y="908720"/>
              <a:ext cx="5052750" cy="28733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 OS</a:t>
              </a:r>
              <a:r>
                <a:rPr lang="zh-CN" altLang="en-US" sz="1800" b="1" dirty="0" smtClean="0">
                  <a:latin typeface="宋体" pitchFamily="2" charset="-122"/>
                </a:rPr>
                <a:t>级：进程管理</a:t>
              </a:r>
              <a:r>
                <a:rPr lang="en-US" altLang="zh-CN" sz="1800" b="1" dirty="0" smtClean="0">
                  <a:latin typeface="宋体" pitchFamily="2" charset="-122"/>
                </a:rPr>
                <a:t>/</a:t>
              </a:r>
              <a:r>
                <a:rPr lang="zh-CN" altLang="en-US" sz="1800" b="1" dirty="0" smtClean="0">
                  <a:latin typeface="宋体" pitchFamily="2" charset="-122"/>
                </a:rPr>
                <a:t>存储管理</a:t>
              </a:r>
              <a:r>
                <a:rPr lang="en-US" altLang="zh-CN" sz="1800" b="1" dirty="0" smtClean="0">
                  <a:latin typeface="宋体" pitchFamily="2" charset="-122"/>
                </a:rPr>
                <a:t>/</a:t>
              </a:r>
              <a:r>
                <a:rPr lang="zh-CN" altLang="en-US" sz="1800" b="1" dirty="0" smtClean="0">
                  <a:latin typeface="宋体" pitchFamily="2" charset="-122"/>
                </a:rPr>
                <a:t>文件管理</a:t>
              </a:r>
              <a:r>
                <a:rPr lang="en-US" altLang="zh-CN" sz="1800" b="1" dirty="0" smtClean="0">
                  <a:latin typeface="宋体" pitchFamily="2" charset="-122"/>
                </a:rPr>
                <a:t>/</a:t>
              </a:r>
              <a:r>
                <a:rPr lang="zh-CN" altLang="en-US" sz="1800" b="1" dirty="0" smtClean="0">
                  <a:latin typeface="宋体" pitchFamily="2" charset="-122"/>
                </a:rPr>
                <a:t>设备管理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32" name="Text Box 18"/>
            <p:cNvSpPr txBox="1">
              <a:spLocks noChangeArrowheads="1"/>
            </p:cNvSpPr>
            <p:nvPr/>
          </p:nvSpPr>
          <p:spPr bwMode="auto">
            <a:xfrm>
              <a:off x="2575016" y="2565598"/>
              <a:ext cx="3972134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 CO</a:t>
              </a:r>
              <a:r>
                <a:rPr lang="zh-CN" altLang="en-US" sz="1800" b="1" dirty="0" smtClean="0">
                  <a:latin typeface="宋体" pitchFamily="2" charset="-122"/>
                </a:rPr>
                <a:t>级：</a:t>
              </a:r>
              <a:r>
                <a:rPr lang="en-US" altLang="zh-CN" sz="1800" b="1" dirty="0" smtClean="0">
                  <a:latin typeface="宋体" pitchFamily="2" charset="-122"/>
                </a:rPr>
                <a:t>CPU/</a:t>
              </a:r>
              <a:r>
                <a:rPr lang="zh-CN" altLang="en-US" sz="1800" b="1" dirty="0" smtClean="0">
                  <a:latin typeface="宋体" pitchFamily="2" charset="-122"/>
                </a:rPr>
                <a:t>存储器</a:t>
              </a:r>
              <a:r>
                <a:rPr lang="en-US" altLang="zh-CN" sz="1800" b="1" dirty="0" smtClean="0">
                  <a:latin typeface="宋体" pitchFamily="2" charset="-122"/>
                </a:rPr>
                <a:t>/</a:t>
              </a:r>
              <a:r>
                <a:rPr lang="zh-CN" altLang="en-US" sz="1800" b="1" dirty="0" smtClean="0">
                  <a:latin typeface="宋体" pitchFamily="2" charset="-122"/>
                </a:rPr>
                <a:t>外设，总线</a:t>
              </a:r>
              <a:r>
                <a:rPr lang="en-US" altLang="zh-CN" sz="1800" b="1" dirty="0" smtClean="0">
                  <a:latin typeface="宋体" pitchFamily="2" charset="-122"/>
                </a:rPr>
                <a:t>+</a:t>
              </a:r>
              <a:r>
                <a:rPr lang="zh-CN" altLang="en-US" sz="1800" b="1" dirty="0" smtClean="0">
                  <a:latin typeface="宋体" pitchFamily="2" charset="-122"/>
                </a:rPr>
                <a:t>接口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1259632" y="1349324"/>
              <a:ext cx="6556301" cy="1000125"/>
              <a:chOff x="539552" y="1349324"/>
              <a:chExt cx="6556301" cy="1000125"/>
            </a:xfrm>
          </p:grpSpPr>
          <p:sp>
            <p:nvSpPr>
              <p:cNvPr id="8" name="AutoShape 32"/>
              <p:cNvSpPr>
                <a:spLocks noChangeArrowheads="1"/>
              </p:cNvSpPr>
              <p:nvPr/>
            </p:nvSpPr>
            <p:spPr bwMode="auto">
              <a:xfrm>
                <a:off x="1331640" y="1349324"/>
                <a:ext cx="5764213" cy="1000125"/>
              </a:xfrm>
              <a:prstGeom prst="parallelogram">
                <a:avLst>
                  <a:gd name="adj" fmla="val 92289"/>
                </a:avLst>
              </a:prstGeom>
              <a:solidFill>
                <a:srgbClr val="CCCCFF">
                  <a:alpha val="80000"/>
                </a:srgbClr>
              </a:solidFill>
              <a:ln w="19050">
                <a:solidFill>
                  <a:srgbClr val="CC33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" name="AutoShape 33"/>
              <p:cNvSpPr>
                <a:spLocks noChangeArrowheads="1"/>
              </p:cNvSpPr>
              <p:nvPr/>
            </p:nvSpPr>
            <p:spPr bwMode="auto">
              <a:xfrm>
                <a:off x="3309665" y="1396949"/>
                <a:ext cx="1841500" cy="452438"/>
              </a:xfrm>
              <a:prstGeom prst="parallelogram">
                <a:avLst>
                  <a:gd name="adj" fmla="val 88955"/>
                </a:avLst>
              </a:prstGeom>
              <a:solidFill>
                <a:srgbClr val="FFCC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" name="Text Box 34"/>
              <p:cNvSpPr txBox="1">
                <a:spLocks noChangeArrowheads="1"/>
              </p:cNvSpPr>
              <p:nvPr/>
            </p:nvSpPr>
            <p:spPr bwMode="auto">
              <a:xfrm>
                <a:off x="3666853" y="1492199"/>
                <a:ext cx="1006475" cy="21431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dirty="0">
                    <a:latin typeface="宋体" pitchFamily="2" charset="-122"/>
                  </a:rPr>
                  <a:t>指令系统</a:t>
                </a:r>
              </a:p>
            </p:txBody>
          </p:sp>
          <p:sp>
            <p:nvSpPr>
              <p:cNvPr id="47" name="Text Box 112"/>
              <p:cNvSpPr txBox="1">
                <a:spLocks noChangeArrowheads="1"/>
              </p:cNvSpPr>
              <p:nvPr/>
            </p:nvSpPr>
            <p:spPr bwMode="auto">
              <a:xfrm>
                <a:off x="539552" y="1412776"/>
                <a:ext cx="1008112" cy="6544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vert="horz" lIns="18000" tIns="10800" rIns="18000" bIns="10800" anchor="ctr"/>
              <a:lstStyle/>
              <a:p>
                <a:pPr algn="ctr"/>
                <a:r>
                  <a:rPr lang="zh-CN" altLang="en-US" sz="1800" b="1" dirty="0" smtClean="0">
                    <a:latin typeface="宋体" pitchFamily="2" charset="-122"/>
                  </a:rPr>
                  <a:t>软</a:t>
                </a:r>
                <a:r>
                  <a:rPr lang="en-US" altLang="zh-CN" sz="1800" b="1" dirty="0" smtClean="0">
                    <a:latin typeface="宋体" pitchFamily="2" charset="-122"/>
                  </a:rPr>
                  <a:t>/</a:t>
                </a:r>
                <a:r>
                  <a:rPr lang="zh-CN" altLang="en-US" sz="1800" b="1" dirty="0" smtClean="0">
                    <a:latin typeface="宋体" pitchFamily="2" charset="-122"/>
                  </a:rPr>
                  <a:t>硬件交界面</a:t>
                </a:r>
                <a:endParaRPr lang="zh-CN" altLang="en-US" sz="1800" b="1" dirty="0">
                  <a:latin typeface="宋体" pitchFamily="2" charset="-122"/>
                </a:endParaRPr>
              </a:p>
            </p:txBody>
          </p:sp>
        </p:grpSp>
        <p:sp>
          <p:nvSpPr>
            <p:cNvPr id="27" name="AutoShape 114"/>
            <p:cNvSpPr>
              <a:spLocks noChangeArrowheads="1"/>
            </p:cNvSpPr>
            <p:nvPr/>
          </p:nvSpPr>
          <p:spPr bwMode="auto">
            <a:xfrm>
              <a:off x="4818760" y="1196058"/>
              <a:ext cx="288925" cy="311693"/>
            </a:xfrm>
            <a:prstGeom prst="downArrow">
              <a:avLst>
                <a:gd name="adj1" fmla="val 50000"/>
                <a:gd name="adj2" fmla="val 43681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513062" y="1304502"/>
            <a:ext cx="5005388" cy="1111250"/>
            <a:chOff x="1657078" y="1257250"/>
            <a:chExt cx="5005388" cy="1111250"/>
          </a:xfrm>
        </p:grpSpPr>
        <p:sp>
          <p:nvSpPr>
            <p:cNvPr id="36" name="AutoShape 39"/>
            <p:cNvSpPr>
              <a:spLocks noChangeArrowheads="1"/>
            </p:cNvSpPr>
            <p:nvPr/>
          </p:nvSpPr>
          <p:spPr bwMode="auto">
            <a:xfrm>
              <a:off x="1657078" y="1420762"/>
              <a:ext cx="1295400" cy="857250"/>
            </a:xfrm>
            <a:prstGeom prst="parallelogram">
              <a:avLst>
                <a:gd name="adj" fmla="val 93309"/>
              </a:avLst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Text Box 40"/>
            <p:cNvSpPr txBox="1">
              <a:spLocks noChangeArrowheads="1"/>
            </p:cNvSpPr>
            <p:nvPr/>
          </p:nvSpPr>
          <p:spPr bwMode="auto">
            <a:xfrm rot="18600000">
              <a:off x="1706291" y="1747787"/>
              <a:ext cx="1104900" cy="1365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信息保护</a:t>
              </a:r>
            </a:p>
          </p:txBody>
        </p:sp>
        <p:sp>
          <p:nvSpPr>
            <p:cNvPr id="38" name="AutoShape 42"/>
            <p:cNvSpPr>
              <a:spLocks noChangeArrowheads="1"/>
            </p:cNvSpPr>
            <p:nvPr/>
          </p:nvSpPr>
          <p:spPr bwMode="auto">
            <a:xfrm>
              <a:off x="2228578" y="1420762"/>
              <a:ext cx="1295400" cy="863600"/>
            </a:xfrm>
            <a:prstGeom prst="parallelogram">
              <a:avLst>
                <a:gd name="adj" fmla="val 90833"/>
              </a:avLst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Text Box 43"/>
            <p:cNvSpPr txBox="1">
              <a:spLocks noChangeArrowheads="1"/>
            </p:cNvSpPr>
            <p:nvPr/>
          </p:nvSpPr>
          <p:spPr bwMode="auto">
            <a:xfrm rot="18600000">
              <a:off x="2307953" y="1741437"/>
              <a:ext cx="1104900" cy="1365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工作</a:t>
              </a:r>
              <a:r>
                <a:rPr lang="zh-CN" altLang="en-US" sz="1800" b="1" dirty="0" smtClean="0">
                  <a:latin typeface="宋体" pitchFamily="2" charset="-122"/>
                </a:rPr>
                <a:t>状态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40" name="AutoShape 44"/>
            <p:cNvSpPr>
              <a:spLocks noChangeArrowheads="1"/>
            </p:cNvSpPr>
            <p:nvPr/>
          </p:nvSpPr>
          <p:spPr bwMode="auto">
            <a:xfrm>
              <a:off x="5006703" y="1396949"/>
              <a:ext cx="1655763" cy="452438"/>
            </a:xfrm>
            <a:prstGeom prst="parallelogram">
              <a:avLst>
                <a:gd name="adj" fmla="val 88638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Text Box 45"/>
            <p:cNvSpPr txBox="1">
              <a:spLocks noChangeArrowheads="1"/>
            </p:cNvSpPr>
            <p:nvPr/>
          </p:nvSpPr>
          <p:spPr bwMode="auto">
            <a:xfrm>
              <a:off x="5295628" y="1492199"/>
              <a:ext cx="1006475" cy="2143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存储系统</a:t>
              </a:r>
            </a:p>
          </p:txBody>
        </p:sp>
        <p:sp>
          <p:nvSpPr>
            <p:cNvPr id="42" name="AutoShape 46"/>
            <p:cNvSpPr>
              <a:spLocks noChangeArrowheads="1"/>
            </p:cNvSpPr>
            <p:nvPr/>
          </p:nvSpPr>
          <p:spPr bwMode="auto">
            <a:xfrm>
              <a:off x="2941365" y="1920824"/>
              <a:ext cx="1439863" cy="376238"/>
            </a:xfrm>
            <a:prstGeom prst="parallelogram">
              <a:avLst>
                <a:gd name="adj" fmla="val 91479"/>
              </a:avLst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Text Box 47"/>
            <p:cNvSpPr txBox="1">
              <a:spLocks noChangeArrowheads="1"/>
            </p:cNvSpPr>
            <p:nvPr/>
          </p:nvSpPr>
          <p:spPr bwMode="auto">
            <a:xfrm>
              <a:off x="3165203" y="1992262"/>
              <a:ext cx="1006475" cy="2143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I/O</a:t>
              </a:r>
              <a:r>
                <a:rPr lang="zh-CN" altLang="en-US" sz="1800" b="1" dirty="0">
                  <a:latin typeface="宋体" pitchFamily="2" charset="-122"/>
                </a:rPr>
                <a:t>系统</a:t>
              </a:r>
            </a:p>
          </p:txBody>
        </p:sp>
        <p:sp>
          <p:nvSpPr>
            <p:cNvPr id="44" name="AutoShape 49"/>
            <p:cNvSpPr>
              <a:spLocks noChangeArrowheads="1"/>
            </p:cNvSpPr>
            <p:nvPr/>
          </p:nvSpPr>
          <p:spPr bwMode="auto">
            <a:xfrm>
              <a:off x="4644876" y="1920824"/>
              <a:ext cx="1511300" cy="360363"/>
            </a:xfrm>
            <a:prstGeom prst="parallelogram">
              <a:avLst>
                <a:gd name="adj" fmla="val 93837"/>
              </a:avLst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Text Box 50"/>
            <p:cNvSpPr txBox="1">
              <a:spLocks noChangeArrowheads="1"/>
            </p:cNvSpPr>
            <p:nvPr/>
          </p:nvSpPr>
          <p:spPr bwMode="auto">
            <a:xfrm>
              <a:off x="4862364" y="1992262"/>
              <a:ext cx="1006475" cy="2143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中断系统</a:t>
              </a:r>
            </a:p>
          </p:txBody>
        </p:sp>
      </p:grpSp>
      <p:sp>
        <p:nvSpPr>
          <p:cNvPr id="51" name="Text Box 4"/>
          <p:cNvSpPr txBox="1">
            <a:spLocks noChangeArrowheads="1"/>
          </p:cNvSpPr>
          <p:nvPr/>
        </p:nvSpPr>
        <p:spPr bwMode="auto">
          <a:xfrm>
            <a:off x="6516216" y="2192302"/>
            <a:ext cx="2376264" cy="707886"/>
          </a:xfrm>
          <a:prstGeom prst="rect">
            <a:avLst/>
          </a:prstGeom>
          <a:solidFill>
            <a:schemeClr val="bg1"/>
          </a:solidFill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3900" indent="-723900"/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思考：</a:t>
            </a:r>
            <a:r>
              <a:rPr lang="zh-CN" altLang="en-US" sz="2000" b="1" dirty="0" smtClean="0">
                <a:latin typeface="宋体" pitchFamily="2" charset="-122"/>
              </a:rPr>
              <a:t>硬件如何触发软件运行？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</p:txBody>
      </p:sp>
      <p:sp>
        <p:nvSpPr>
          <p:cNvPr id="54" name="AutoShape 17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58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3DEFE-77DD-4D3D-AD3F-1B70FE71A05F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sp>
        <p:nvSpPr>
          <p:cNvPr id="7" name="AutoShape 30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1028"/>
          <p:cNvSpPr txBox="1">
            <a:spLocks noChangeArrowheads="1"/>
          </p:cNvSpPr>
          <p:nvPr/>
        </p:nvSpPr>
        <p:spPr bwMode="auto">
          <a:xfrm>
            <a:off x="228600" y="392251"/>
            <a:ext cx="4631432" cy="4478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、结构与组成及实现的关系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计算机组成：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研究内容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sz="18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18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*计算机实现：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研究内容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*三者关系：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关系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要求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1619672" y="861680"/>
            <a:ext cx="7310046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是系统结构的逻辑实现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+mn-ea"/>
              </a:rPr>
              <a:t>       CPU</a:t>
            </a:r>
            <a:r>
              <a:rPr lang="zh-CN" altLang="en-US" b="1" dirty="0">
                <a:latin typeface="+mn-ea"/>
              </a:rPr>
              <a:t>、存储系统、总线结构</a:t>
            </a:r>
            <a:r>
              <a:rPr lang="zh-CN" altLang="en-US" b="1" dirty="0" smtClean="0">
                <a:latin typeface="+mn-ea"/>
              </a:rPr>
              <a:t>等的设计</a:t>
            </a:r>
            <a:endParaRPr lang="en-US" altLang="zh-CN" b="1" dirty="0" smtClean="0">
              <a:latin typeface="+mn-ea"/>
            </a:endParaRPr>
          </a:p>
          <a:p>
            <a:pPr marL="1257300" indent="-1257300">
              <a:lnSpc>
                <a:spcPct val="125000"/>
              </a:lnSpc>
            </a:pPr>
            <a:r>
              <a:rPr lang="zh-CN" altLang="en-US" sz="1800" b="1" dirty="0" smtClean="0">
                <a:latin typeface="+mn-ea"/>
              </a:rPr>
              <a:t>         如部件功能、</a:t>
            </a:r>
            <a:r>
              <a:rPr lang="zh-CN" altLang="en-US" sz="1800" b="1" dirty="0">
                <a:latin typeface="+mn-ea"/>
              </a:rPr>
              <a:t>部件并行度</a:t>
            </a:r>
            <a:r>
              <a:rPr lang="zh-CN" altLang="en-US" sz="1800" b="1" dirty="0" smtClean="0">
                <a:latin typeface="+mn-ea"/>
              </a:rPr>
              <a:t>、控制机构、排队</a:t>
            </a:r>
            <a:r>
              <a:rPr lang="zh-CN" altLang="en-US" sz="1800" b="1" dirty="0">
                <a:latin typeface="+mn-ea"/>
              </a:rPr>
              <a:t>与缓冲、预估与预判、可靠性技术</a:t>
            </a:r>
            <a:r>
              <a:rPr lang="zh-CN" altLang="en-US" sz="1800" b="1" dirty="0" smtClean="0">
                <a:latin typeface="+mn-ea"/>
              </a:rPr>
              <a:t>等</a:t>
            </a:r>
            <a:endParaRPr lang="zh-CN" altLang="en-US" sz="1800" dirty="0">
              <a:latin typeface="+mn-ea"/>
            </a:endParaRPr>
          </a:p>
        </p:txBody>
      </p:sp>
      <p:sp>
        <p:nvSpPr>
          <p:cNvPr id="12" name="Text Box 22"/>
          <p:cNvSpPr txBox="1">
            <a:spLocks noChangeArrowheads="1"/>
          </p:cNvSpPr>
          <p:nvPr/>
        </p:nvSpPr>
        <p:spPr bwMode="auto">
          <a:xfrm>
            <a:off x="1619672" y="2459393"/>
            <a:ext cx="731004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是计算</a:t>
            </a:r>
            <a:r>
              <a:rPr lang="zh-CN" altLang="en-US" b="1" dirty="0">
                <a:latin typeface="宋体" pitchFamily="2" charset="-122"/>
              </a:rPr>
              <a:t>机组成的物理</a:t>
            </a:r>
            <a:r>
              <a:rPr lang="zh-CN" altLang="en-US" b="1" dirty="0" smtClean="0">
                <a:latin typeface="宋体" pitchFamily="2" charset="-122"/>
              </a:rPr>
              <a:t>实现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</a:t>
            </a:r>
            <a:r>
              <a:rPr lang="zh-CN" altLang="en-US" b="1" dirty="0" smtClean="0">
                <a:latin typeface="宋体" pitchFamily="2" charset="-122"/>
              </a:rPr>
              <a:t>部件物理结构、器件使用、组装技术等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2051720" y="3814008"/>
            <a:ext cx="56886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硬件的总体框架→</a:t>
            </a:r>
            <a:r>
              <a:rPr lang="zh-CN" altLang="en-US" b="1" dirty="0">
                <a:latin typeface="宋体" pitchFamily="2" charset="-122"/>
              </a:rPr>
              <a:t>逻辑实现→物理</a:t>
            </a:r>
            <a:r>
              <a:rPr lang="zh-CN" altLang="en-US" b="1" dirty="0" smtClean="0">
                <a:latin typeface="宋体" pitchFamily="2" charset="-122"/>
              </a:rPr>
              <a:t>实现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结构</a:t>
            </a:r>
            <a:r>
              <a:rPr lang="zh-CN" altLang="en-US" b="1" dirty="0">
                <a:latin typeface="宋体" pitchFamily="2" charset="-122"/>
              </a:rPr>
              <a:t>∶组成∶</a:t>
            </a:r>
            <a:r>
              <a:rPr lang="zh-CN" altLang="en-US" b="1" dirty="0" smtClean="0">
                <a:latin typeface="宋体" pitchFamily="2" charset="-122"/>
              </a:rPr>
              <a:t>实现的方案数＝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zh-CN" altLang="en-US" b="1" dirty="0" smtClean="0">
                <a:latin typeface="宋体" pitchFamily="2" charset="-122"/>
              </a:rPr>
              <a:t>∶</a:t>
            </a:r>
            <a:r>
              <a:rPr lang="en-US" altLang="zh-CN" b="1" dirty="0" smtClean="0">
                <a:latin typeface="宋体" pitchFamily="2" charset="-122"/>
              </a:rPr>
              <a:t>m</a:t>
            </a:r>
            <a:r>
              <a:rPr lang="zh-CN" altLang="en-US" b="1" dirty="0" smtClean="0">
                <a:latin typeface="宋体" pitchFamily="2" charset="-122"/>
              </a:rPr>
              <a:t>∶</a:t>
            </a:r>
            <a:r>
              <a:rPr lang="en-US" altLang="zh-CN" b="1" dirty="0" smtClean="0">
                <a:latin typeface="宋体" pitchFamily="2" charset="-122"/>
              </a:rPr>
              <a:t>m*n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5" name="Text Box 1033"/>
          <p:cNvSpPr txBox="1">
            <a:spLocks noChangeArrowheads="1"/>
          </p:cNvSpPr>
          <p:nvPr/>
        </p:nvSpPr>
        <p:spPr bwMode="auto">
          <a:xfrm>
            <a:off x="228601" y="4750112"/>
            <a:ext cx="830384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rgbClr val="800080"/>
                </a:solidFill>
              </a:rPr>
              <a:t>       </a:t>
            </a:r>
            <a:r>
              <a:rPr lang="zh-CN" altLang="en-US" sz="2000" b="1" dirty="0" smtClean="0">
                <a:solidFill>
                  <a:srgbClr val="800080"/>
                </a:solidFill>
              </a:rPr>
              <a:t>示例：</a:t>
            </a:r>
            <a:r>
              <a:rPr lang="zh-CN" altLang="en-US" sz="2000" b="1" dirty="0" smtClean="0">
                <a:solidFill>
                  <a:srgbClr val="800080"/>
                </a:solidFill>
                <a:latin typeface="宋体" pitchFamily="2" charset="-122"/>
              </a:rPr>
              <a:t>          计算机结构       </a:t>
            </a: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</a:rPr>
              <a:t>计算机组成     </a:t>
            </a:r>
            <a:r>
              <a:rPr lang="zh-CN" altLang="en-US" sz="2000" b="1" dirty="0" smtClean="0">
                <a:solidFill>
                  <a:srgbClr val="800080"/>
                </a:solidFill>
                <a:latin typeface="宋体" pitchFamily="2" charset="-122"/>
              </a:rPr>
              <a:t> 计算机</a:t>
            </a: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</a:rPr>
              <a:t>实现</a:t>
            </a: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solidFill>
                  <a:srgbClr val="663300"/>
                </a:solidFill>
                <a:latin typeface="宋体" pitchFamily="2" charset="-122"/>
              </a:rPr>
              <a:t>       </a:t>
            </a:r>
            <a:r>
              <a:rPr lang="zh-CN" altLang="en-US" sz="2000" b="1" dirty="0" smtClean="0">
                <a:solidFill>
                  <a:srgbClr val="663300"/>
                </a:solidFill>
                <a:latin typeface="宋体" pitchFamily="2" charset="-122"/>
              </a:rPr>
              <a:t>  </a:t>
            </a:r>
            <a:r>
              <a:rPr lang="zh-CN" altLang="en-US" sz="2000" b="1" dirty="0">
                <a:solidFill>
                  <a:schemeClr val="accent2"/>
                </a:solidFill>
                <a:latin typeface="宋体" pitchFamily="2" charset="-122"/>
              </a:rPr>
              <a:t>乘法</a:t>
            </a:r>
            <a:r>
              <a:rPr lang="zh-CN" altLang="en-US" sz="2000" b="1" dirty="0" smtClean="0">
                <a:solidFill>
                  <a:schemeClr val="accent2"/>
                </a:solidFill>
                <a:latin typeface="宋体" pitchFamily="2" charset="-122"/>
              </a:rPr>
              <a:t>功能</a:t>
            </a:r>
            <a:endParaRPr lang="zh-CN" altLang="en-US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solidFill>
                  <a:srgbClr val="663300"/>
                </a:solidFill>
                <a:latin typeface="宋体" pitchFamily="2" charset="-122"/>
              </a:rPr>
              <a:t>      </a:t>
            </a:r>
            <a:r>
              <a:rPr lang="zh-CN" altLang="en-US" sz="2000" b="1" dirty="0" smtClean="0">
                <a:solidFill>
                  <a:srgbClr val="663300"/>
                </a:solidFill>
                <a:latin typeface="宋体" pitchFamily="2" charset="-122"/>
              </a:rPr>
              <a:t>   </a:t>
            </a:r>
            <a:r>
              <a:rPr lang="zh-CN" altLang="en-US" sz="2000" b="1" dirty="0">
                <a:solidFill>
                  <a:schemeClr val="accent2"/>
                </a:solidFill>
                <a:latin typeface="宋体" pitchFamily="2" charset="-122"/>
              </a:rPr>
              <a:t>主存</a:t>
            </a:r>
            <a:r>
              <a:rPr lang="zh-CN" altLang="en-US" sz="2000" b="1" dirty="0" smtClean="0">
                <a:solidFill>
                  <a:schemeClr val="accent2"/>
                </a:solidFill>
                <a:latin typeface="宋体" pitchFamily="2" charset="-122"/>
              </a:rPr>
              <a:t>系统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2000" b="1" dirty="0" smtClean="0">
                <a:solidFill>
                  <a:schemeClr val="accent2"/>
                </a:solidFill>
                <a:latin typeface="宋体" pitchFamily="2" charset="-122"/>
              </a:rPr>
              <a:t>        </a:t>
            </a:r>
            <a:r>
              <a:rPr lang="zh-CN" altLang="en-US" sz="2000" b="1" dirty="0" smtClean="0">
                <a:solidFill>
                  <a:schemeClr val="accent2"/>
                </a:solidFill>
                <a:latin typeface="宋体" pitchFamily="2" charset="-122"/>
              </a:rPr>
              <a:t>总线系统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10" name="Text Box 1033"/>
          <p:cNvSpPr txBox="1">
            <a:spLocks noChangeArrowheads="1"/>
          </p:cNvSpPr>
          <p:nvPr/>
        </p:nvSpPr>
        <p:spPr bwMode="auto">
          <a:xfrm>
            <a:off x="2604864" y="5134833"/>
            <a:ext cx="5927576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dirty="0" smtClean="0">
                <a:latin typeface="宋体" pitchFamily="2" charset="-122"/>
              </a:rPr>
              <a:t>是否</a:t>
            </a:r>
            <a:r>
              <a:rPr lang="zh-CN" altLang="en-US" sz="2000" b="1" dirty="0">
                <a:latin typeface="宋体" pitchFamily="2" charset="-122"/>
              </a:rPr>
              <a:t>有乘法指令  乘法器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加法</a:t>
            </a:r>
            <a:r>
              <a:rPr lang="en-US" altLang="zh-CN" sz="2000" b="1" dirty="0">
                <a:latin typeface="宋体" pitchFamily="2" charset="-122"/>
              </a:rPr>
              <a:t>+</a:t>
            </a:r>
            <a:r>
              <a:rPr lang="zh-CN" altLang="en-US" sz="2000" b="1" dirty="0">
                <a:latin typeface="宋体" pitchFamily="2" charset="-122"/>
              </a:rPr>
              <a:t>移位  </a:t>
            </a:r>
            <a:r>
              <a:rPr lang="zh-CN" altLang="en-US" sz="2000" b="1" dirty="0" smtClean="0">
                <a:latin typeface="宋体" pitchFamily="2" charset="-122"/>
              </a:rPr>
              <a:t>芯片及电路</a:t>
            </a:r>
            <a:endParaRPr lang="zh-CN" altLang="en-US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 smtClean="0">
                <a:latin typeface="宋体" pitchFamily="2" charset="-122"/>
              </a:rPr>
              <a:t>容量</a:t>
            </a:r>
            <a:r>
              <a:rPr lang="zh-CN" altLang="en-US" sz="2000" b="1" dirty="0">
                <a:latin typeface="宋体" pitchFamily="2" charset="-122"/>
              </a:rPr>
              <a:t>、编址方式  速度、措施        器件、电路</a:t>
            </a:r>
          </a:p>
          <a:p>
            <a:pPr>
              <a:lnSpc>
                <a:spcPct val="125000"/>
              </a:lnSpc>
            </a:pPr>
            <a:r>
              <a:rPr lang="zh-CN" altLang="en-US" sz="2000" b="1" dirty="0" smtClean="0">
                <a:latin typeface="宋体" pitchFamily="2" charset="-122"/>
              </a:rPr>
              <a:t>带宽</a:t>
            </a:r>
            <a:r>
              <a:rPr lang="zh-CN" altLang="en-US" sz="2000" b="1" dirty="0">
                <a:latin typeface="宋体" pitchFamily="2" charset="-122"/>
              </a:rPr>
              <a:t>、时延      线数、传输控制    介质、线距</a:t>
            </a:r>
          </a:p>
        </p:txBody>
      </p:sp>
    </p:spTree>
    <p:extLst>
      <p:ext uri="{BB962C8B-B14F-4D97-AF65-F5344CB8AC3E}">
        <p14:creationId xmlns:p14="http://schemas.microsoft.com/office/powerpoint/2010/main" val="122883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14798</TotalTime>
  <Words>5822</Words>
  <Application>Microsoft Office PowerPoint</Application>
  <PresentationFormat>全屏显示(4:3)</PresentationFormat>
  <Paragraphs>966</Paragraphs>
  <Slides>40</Slides>
  <Notes>16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43" baseType="lpstr">
      <vt:lpstr>默认设计模板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RGL</dc:creator>
  <cp:lastModifiedBy>Windows 用户</cp:lastModifiedBy>
  <cp:revision>378</cp:revision>
  <dcterms:created xsi:type="dcterms:W3CDTF">2002-01-15T03:42:56Z</dcterms:created>
  <dcterms:modified xsi:type="dcterms:W3CDTF">2021-03-08T07:12:19Z</dcterms:modified>
</cp:coreProperties>
</file>